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261" r:id="rId2"/>
    <p:sldId id="262" r:id="rId3"/>
    <p:sldId id="284" r:id="rId4"/>
    <p:sldId id="285" r:id="rId5"/>
    <p:sldId id="282" r:id="rId6"/>
    <p:sldId id="280" r:id="rId7"/>
    <p:sldId id="279" r:id="rId8"/>
    <p:sldId id="329" r:id="rId9"/>
    <p:sldId id="287" r:id="rId10"/>
    <p:sldId id="283" r:id="rId11"/>
    <p:sldId id="313" r:id="rId12"/>
    <p:sldId id="314" r:id="rId13"/>
    <p:sldId id="281" r:id="rId14"/>
    <p:sldId id="288" r:id="rId15"/>
    <p:sldId id="278" r:id="rId16"/>
    <p:sldId id="317" r:id="rId17"/>
    <p:sldId id="291" r:id="rId18"/>
    <p:sldId id="290" r:id="rId19"/>
    <p:sldId id="319" r:id="rId20"/>
    <p:sldId id="265" r:id="rId21"/>
    <p:sldId id="321" r:id="rId22"/>
    <p:sldId id="289" r:id="rId23"/>
    <p:sldId id="264" r:id="rId24"/>
    <p:sldId id="275" r:id="rId25"/>
    <p:sldId id="316" r:id="rId26"/>
    <p:sldId id="266" r:id="rId27"/>
    <p:sldId id="277" r:id="rId28"/>
    <p:sldId id="318" r:id="rId29"/>
    <p:sldId id="295" r:id="rId30"/>
    <p:sldId id="322" r:id="rId31"/>
    <p:sldId id="323" r:id="rId32"/>
    <p:sldId id="326" r:id="rId33"/>
    <p:sldId id="327" r:id="rId34"/>
    <p:sldId id="324" r:id="rId35"/>
    <p:sldId id="267" r:id="rId36"/>
    <p:sldId id="299" r:id="rId37"/>
    <p:sldId id="311" r:id="rId38"/>
    <p:sldId id="270" r:id="rId39"/>
    <p:sldId id="309" r:id="rId40"/>
    <p:sldId id="301" r:id="rId41"/>
    <p:sldId id="302" r:id="rId42"/>
    <p:sldId id="303" r:id="rId43"/>
    <p:sldId id="304" r:id="rId44"/>
    <p:sldId id="271" r:id="rId45"/>
    <p:sldId id="306" r:id="rId46"/>
    <p:sldId id="274" r:id="rId47"/>
    <p:sldId id="312" r:id="rId48"/>
    <p:sldId id="308"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AA0A1"/>
    <a:srgbClr val="F0F2A8"/>
    <a:srgbClr val="FCE297"/>
    <a:srgbClr val="FAEABE"/>
    <a:srgbClr val="FF7A7A"/>
    <a:srgbClr val="FC6868"/>
    <a:srgbClr val="FF8F8F"/>
    <a:srgbClr val="FBF6D7"/>
    <a:srgbClr val="FFF5D9"/>
    <a:srgbClr val="FFFCF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39836D-80AE-ED5E-3240-2F32F5474391}" v="984" dt="2026-05-07T22:06:16.405"/>
    <p1510:client id="{17C19FAA-2082-8BFC-3958-E50310A1FA68}" v="960" dt="2026-05-07T21:02:00.516"/>
    <p1510:client id="{4A640D84-8E14-CFF1-58AC-70B7895C5C0C}" v="1068" dt="2026-05-07T15:41:04.432"/>
    <p1510:client id="{696F4BD4-673D-AECE-4CC8-CE9C1A2097FA}" v="5" dt="2026-05-07T20:33:11.651"/>
    <p1510:client id="{77CE8E1B-9E23-F7F3-E5AF-6FF522FF5BE6}" v="1208" dt="2026-05-07T17:50:58.850"/>
    <p1510:client id="{7CCE6FAE-2AAA-A063-D9E7-FFC3DD3B44E1}" v="3" dt="2026-05-07T11:16:51.452"/>
    <p1510:client id="{DE4AC03C-5E1D-2317-A5D6-E22129C46A74}" v="4" dt="2026-05-07T11:57:48.398"/>
    <p1510:client id="{E4E1F647-8C57-712E-06BD-6311E9D6267D}" v="4" dt="2026-05-07T15:29:17.095"/>
    <p1510:client id="{EA5A7325-5AC7-F43C-5ED3-D87CEC9220E1}" v="8" dt="2026-05-07T21:24:42.718"/>
    <p1510:client id="{EF59C4D0-306C-46DB-9D88-20B9E2E8DCE7}" v="31" dt="2026-05-07T20:51:43.580"/>
    <p1510:client id="{EFE20A6D-9CB0-9F4D-D479-A44AD3E9E33C}" v="258" dt="2026-05-07T22:11:18.883"/>
    <p1510:client id="{F7A7A4B8-93F8-A417-4310-1CDC92920EF2}" v="1331" dt="2026-05-07T16:26:24.6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B5788F3-438E-456C-B524-E7225F913958}" type="datetimeFigureOut">
              <a:rPr lang="en-GB" smtClean="0"/>
              <a:t>08/05/2026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32A565-4EB7-4D83-8EFF-0D00CF7F9803}" type="slidenum">
              <a:rPr lang="en-GB" smtClean="0"/>
              <a:t>‹#›</a:t>
            </a:fld>
            <a:endParaRPr lang="en-GB"/>
          </a:p>
        </p:txBody>
      </p:sp>
    </p:spTree>
    <p:extLst>
      <p:ext uri="{BB962C8B-B14F-4D97-AF65-F5344CB8AC3E}">
        <p14:creationId xmlns:p14="http://schemas.microsoft.com/office/powerpoint/2010/main" val="3345678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1</a:t>
            </a:fld>
            <a:endParaRPr lang="en-GB"/>
          </a:p>
        </p:txBody>
      </p:sp>
    </p:spTree>
    <p:extLst>
      <p:ext uri="{BB962C8B-B14F-4D97-AF65-F5344CB8AC3E}">
        <p14:creationId xmlns:p14="http://schemas.microsoft.com/office/powerpoint/2010/main" val="37731473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07C1CC-4071-AC9E-E89A-D63ABAE3FB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4257B9-CFA9-3C86-681C-EEFEF51770B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D6786BF-6C5E-F34B-02D7-EEEAA34556A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8343991-346A-FB5A-BB00-B30FD93EAE0B}"/>
              </a:ext>
            </a:extLst>
          </p:cNvPr>
          <p:cNvSpPr>
            <a:spLocks noGrp="1"/>
          </p:cNvSpPr>
          <p:nvPr>
            <p:ph type="sldNum" sz="quarter" idx="5"/>
          </p:nvPr>
        </p:nvSpPr>
        <p:spPr/>
        <p:txBody>
          <a:bodyPr/>
          <a:lstStyle/>
          <a:p>
            <a:fld id="{2A32A565-4EB7-4D83-8EFF-0D00CF7F9803}" type="slidenum">
              <a:rPr lang="en-GB" smtClean="0"/>
              <a:t>5</a:t>
            </a:fld>
            <a:endParaRPr lang="en-GB"/>
          </a:p>
        </p:txBody>
      </p:sp>
    </p:spTree>
    <p:extLst>
      <p:ext uri="{BB962C8B-B14F-4D97-AF65-F5344CB8AC3E}">
        <p14:creationId xmlns:p14="http://schemas.microsoft.com/office/powerpoint/2010/main" val="3585045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5315C-39BB-551D-502B-2C5CC7B286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C583BFE-8C08-9B35-4399-E9E33374354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7E6EBAC-5A7E-CC0E-BA37-2CAE9CA153B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0DB143D-7C8A-3D3F-4E73-3A73BC96DC22}"/>
              </a:ext>
            </a:extLst>
          </p:cNvPr>
          <p:cNvSpPr>
            <a:spLocks noGrp="1"/>
          </p:cNvSpPr>
          <p:nvPr>
            <p:ph type="sldNum" sz="quarter" idx="5"/>
          </p:nvPr>
        </p:nvSpPr>
        <p:spPr/>
        <p:txBody>
          <a:bodyPr/>
          <a:lstStyle/>
          <a:p>
            <a:fld id="{2A32A565-4EB7-4D83-8EFF-0D00CF7F9803}" type="slidenum">
              <a:rPr lang="en-GB" smtClean="0"/>
              <a:t>10</a:t>
            </a:fld>
            <a:endParaRPr lang="en-GB"/>
          </a:p>
        </p:txBody>
      </p:sp>
    </p:spTree>
    <p:extLst>
      <p:ext uri="{BB962C8B-B14F-4D97-AF65-F5344CB8AC3E}">
        <p14:creationId xmlns:p14="http://schemas.microsoft.com/office/powerpoint/2010/main" val="3930159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A32A565-4EB7-4D83-8EFF-0D00CF7F980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02682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29F754-48A6-E3B0-7C27-21BF394BF7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C51391-4329-F03B-B374-B994AD4902B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111FAEE-B430-70B9-7697-AAF4EA43358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2A29F3F-31E2-08D9-BA86-42261943D18E}"/>
              </a:ext>
            </a:extLst>
          </p:cNvPr>
          <p:cNvSpPr>
            <a:spLocks noGrp="1"/>
          </p:cNvSpPr>
          <p:nvPr>
            <p:ph type="sldNum" sz="quarter" idx="5"/>
          </p:nvPr>
        </p:nvSpPr>
        <p:spPr/>
        <p:txBody>
          <a:bodyPr/>
          <a:lstStyle/>
          <a:p>
            <a:fld id="{2A32A565-4EB7-4D83-8EFF-0D00CF7F9803}" type="slidenum">
              <a:rPr lang="en-GB" smtClean="0"/>
              <a:t>14</a:t>
            </a:fld>
            <a:endParaRPr lang="en-GB"/>
          </a:p>
        </p:txBody>
      </p:sp>
    </p:spTree>
    <p:extLst>
      <p:ext uri="{BB962C8B-B14F-4D97-AF65-F5344CB8AC3E}">
        <p14:creationId xmlns:p14="http://schemas.microsoft.com/office/powerpoint/2010/main" val="298554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F8C1C-254C-C039-EE7A-DB840DE6CC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DB160A-A27D-11AE-55FC-471530B5625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934D43D-BE30-F939-3E86-F1C2C01B47F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488363B-2CEA-7D65-6E5A-FA0AAEDC5E6B}"/>
              </a:ext>
            </a:extLst>
          </p:cNvPr>
          <p:cNvSpPr>
            <a:spLocks noGrp="1"/>
          </p:cNvSpPr>
          <p:nvPr>
            <p:ph type="sldNum" sz="quarter" idx="5"/>
          </p:nvPr>
        </p:nvSpPr>
        <p:spPr/>
        <p:txBody>
          <a:bodyPr/>
          <a:lstStyle/>
          <a:p>
            <a:fld id="{2A32A565-4EB7-4D83-8EFF-0D00CF7F9803}" type="slidenum">
              <a:rPr lang="en-GB" smtClean="0"/>
              <a:t>22</a:t>
            </a:fld>
            <a:endParaRPr lang="en-GB"/>
          </a:p>
        </p:txBody>
      </p:sp>
    </p:spTree>
    <p:extLst>
      <p:ext uri="{BB962C8B-B14F-4D97-AF65-F5344CB8AC3E}">
        <p14:creationId xmlns:p14="http://schemas.microsoft.com/office/powerpoint/2010/main" val="4498221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23</a:t>
            </a:fld>
            <a:endParaRPr lang="en-GB"/>
          </a:p>
        </p:txBody>
      </p:sp>
    </p:spTree>
    <p:extLst>
      <p:ext uri="{BB962C8B-B14F-4D97-AF65-F5344CB8AC3E}">
        <p14:creationId xmlns:p14="http://schemas.microsoft.com/office/powerpoint/2010/main" val="458540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24</a:t>
            </a:fld>
            <a:endParaRPr lang="en-GB"/>
          </a:p>
        </p:txBody>
      </p:sp>
    </p:spTree>
    <p:extLst>
      <p:ext uri="{BB962C8B-B14F-4D97-AF65-F5344CB8AC3E}">
        <p14:creationId xmlns:p14="http://schemas.microsoft.com/office/powerpoint/2010/main" val="9950116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A32A565-4EB7-4D83-8EFF-0D00CF7F9803}" type="slidenum">
              <a:rPr lang="en-GB" smtClean="0"/>
              <a:t>26</a:t>
            </a:fld>
            <a:endParaRPr lang="en-GB"/>
          </a:p>
        </p:txBody>
      </p:sp>
    </p:spTree>
    <p:extLst>
      <p:ext uri="{BB962C8B-B14F-4D97-AF65-F5344CB8AC3E}">
        <p14:creationId xmlns:p14="http://schemas.microsoft.com/office/powerpoint/2010/main" val="4113739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13E5F-8741-AC08-8E32-53031657EB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2DF42B-1B57-9CA1-4058-D56070651F0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41AD83B-89C8-D057-FC31-E8122CD1DF2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A944550-772D-F052-053D-0F03B66AB280}"/>
              </a:ext>
            </a:extLst>
          </p:cNvPr>
          <p:cNvSpPr>
            <a:spLocks noGrp="1"/>
          </p:cNvSpPr>
          <p:nvPr>
            <p:ph type="sldNum" sz="quarter" idx="5"/>
          </p:nvPr>
        </p:nvSpPr>
        <p:spPr/>
        <p:txBody>
          <a:bodyPr/>
          <a:lstStyle/>
          <a:p>
            <a:fld id="{2A32A565-4EB7-4D83-8EFF-0D00CF7F9803}" type="slidenum">
              <a:rPr lang="en-GB" smtClean="0"/>
              <a:t>28</a:t>
            </a:fld>
            <a:endParaRPr lang="en-GB"/>
          </a:p>
        </p:txBody>
      </p:sp>
    </p:spTree>
    <p:extLst>
      <p:ext uri="{BB962C8B-B14F-4D97-AF65-F5344CB8AC3E}">
        <p14:creationId xmlns:p14="http://schemas.microsoft.com/office/powerpoint/2010/main" val="1892124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DD91B-0083-BE3E-7F07-C674A10505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D906A8-DD27-2B7A-8E3C-A62CDB3B29F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D41CEC8-8A8D-4EA2-3211-4EA4AE7AC7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01C36B7-859A-7AFB-1272-E05ACBF2936F}"/>
              </a:ext>
            </a:extLst>
          </p:cNvPr>
          <p:cNvSpPr>
            <a:spLocks noGrp="1"/>
          </p:cNvSpPr>
          <p:nvPr>
            <p:ph type="sldNum" sz="quarter" idx="5"/>
          </p:nvPr>
        </p:nvSpPr>
        <p:spPr/>
        <p:txBody>
          <a:bodyPr/>
          <a:lstStyle/>
          <a:p>
            <a:fld id="{2A32A565-4EB7-4D83-8EFF-0D00CF7F9803}" type="slidenum">
              <a:rPr lang="en-GB" smtClean="0"/>
              <a:t>31</a:t>
            </a:fld>
            <a:endParaRPr lang="en-GB"/>
          </a:p>
        </p:txBody>
      </p:sp>
    </p:spTree>
    <p:extLst>
      <p:ext uri="{BB962C8B-B14F-4D97-AF65-F5344CB8AC3E}">
        <p14:creationId xmlns:p14="http://schemas.microsoft.com/office/powerpoint/2010/main" val="1767066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9C953-7CEB-85EA-9091-396F92654F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8A9937F-F06A-DF1C-D540-9CEDEA1C4FA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539E4D6-C0DD-BD8E-E893-EE597B15459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3079089-4A7B-40B0-A26F-E4FDF037C5E3}"/>
              </a:ext>
            </a:extLst>
          </p:cNvPr>
          <p:cNvSpPr>
            <a:spLocks noGrp="1"/>
          </p:cNvSpPr>
          <p:nvPr>
            <p:ph type="sldNum" sz="quarter" idx="5"/>
          </p:nvPr>
        </p:nvSpPr>
        <p:spPr/>
        <p:txBody>
          <a:bodyPr/>
          <a:lstStyle/>
          <a:p>
            <a:fld id="{2A32A565-4EB7-4D83-8EFF-0D00CF7F9803}" type="slidenum">
              <a:rPr lang="en-GB" smtClean="0"/>
              <a:t>32</a:t>
            </a:fld>
            <a:endParaRPr lang="en-GB"/>
          </a:p>
        </p:txBody>
      </p:sp>
    </p:spTree>
    <p:extLst>
      <p:ext uri="{BB962C8B-B14F-4D97-AF65-F5344CB8AC3E}">
        <p14:creationId xmlns:p14="http://schemas.microsoft.com/office/powerpoint/2010/main" val="1303043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715FC-BF6C-DBE9-7F5D-D1BF93F1BF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B630FB-DBEA-9072-90E8-2904C76402E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AA4750-F5D6-CD8C-C766-B1C2FD5CCBE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E1E3F6C-FE41-C03C-0BC5-41BDFB5E0141}"/>
              </a:ext>
            </a:extLst>
          </p:cNvPr>
          <p:cNvSpPr>
            <a:spLocks noGrp="1"/>
          </p:cNvSpPr>
          <p:nvPr>
            <p:ph type="sldNum" sz="quarter" idx="5"/>
          </p:nvPr>
        </p:nvSpPr>
        <p:spPr/>
        <p:txBody>
          <a:bodyPr/>
          <a:lstStyle/>
          <a:p>
            <a:fld id="{2A32A565-4EB7-4D83-8EFF-0D00CF7F9803}" type="slidenum">
              <a:rPr lang="en-GB" smtClean="0"/>
              <a:t>36</a:t>
            </a:fld>
            <a:endParaRPr lang="en-GB"/>
          </a:p>
        </p:txBody>
      </p:sp>
    </p:spTree>
    <p:extLst>
      <p:ext uri="{BB962C8B-B14F-4D97-AF65-F5344CB8AC3E}">
        <p14:creationId xmlns:p14="http://schemas.microsoft.com/office/powerpoint/2010/main" val="36364605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0A9394-779E-9B6F-BAC5-7CA8F5FC4F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5E0316-4FC0-E581-6F84-1C6FA470192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3C73FDD-DCD7-D6F0-0806-CEED0980910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8D090D8-10BA-2C6F-996A-53C2C7F4FB6C}"/>
              </a:ext>
            </a:extLst>
          </p:cNvPr>
          <p:cNvSpPr>
            <a:spLocks noGrp="1"/>
          </p:cNvSpPr>
          <p:nvPr>
            <p:ph type="sldNum" sz="quarter" idx="5"/>
          </p:nvPr>
        </p:nvSpPr>
        <p:spPr/>
        <p:txBody>
          <a:bodyPr/>
          <a:lstStyle/>
          <a:p>
            <a:fld id="{2A32A565-4EB7-4D83-8EFF-0D00CF7F9803}" type="slidenum">
              <a:rPr lang="en-GB" smtClean="0"/>
              <a:t>42</a:t>
            </a:fld>
            <a:endParaRPr lang="en-GB"/>
          </a:p>
        </p:txBody>
      </p:sp>
    </p:spTree>
    <p:extLst>
      <p:ext uri="{BB962C8B-B14F-4D97-AF65-F5344CB8AC3E}">
        <p14:creationId xmlns:p14="http://schemas.microsoft.com/office/powerpoint/2010/main" val="1830915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74769-5CCA-3035-1332-831F35F8DF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17F544-603E-735B-BE8B-5CAE691F4E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FE431CA-7007-6DBB-EA35-C8414FC822A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7375D42-65E4-7FE7-1552-9F107DF50EBD}"/>
              </a:ext>
            </a:extLst>
          </p:cNvPr>
          <p:cNvSpPr>
            <a:spLocks noGrp="1"/>
          </p:cNvSpPr>
          <p:nvPr>
            <p:ph type="sldNum" sz="quarter" idx="5"/>
          </p:nvPr>
        </p:nvSpPr>
        <p:spPr/>
        <p:txBody>
          <a:bodyPr/>
          <a:lstStyle/>
          <a:p>
            <a:fld id="{2A32A565-4EB7-4D83-8EFF-0D00CF7F9803}" type="slidenum">
              <a:rPr lang="en-GB" smtClean="0"/>
              <a:t>45</a:t>
            </a:fld>
            <a:endParaRPr lang="en-GB"/>
          </a:p>
        </p:txBody>
      </p:sp>
    </p:spTree>
    <p:extLst>
      <p:ext uri="{BB962C8B-B14F-4D97-AF65-F5344CB8AC3E}">
        <p14:creationId xmlns:p14="http://schemas.microsoft.com/office/powerpoint/2010/main" val="26189968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BEF2B8-86E5-3E26-CEBC-45EAAC325D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5000A0-D210-E36F-80C2-8C2629B1D34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EA67C53-78CB-215F-D466-D09B1D728B1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AF6C435-9D7C-363F-129A-D42CEC5FDD51}"/>
              </a:ext>
            </a:extLst>
          </p:cNvPr>
          <p:cNvSpPr>
            <a:spLocks noGrp="1"/>
          </p:cNvSpPr>
          <p:nvPr>
            <p:ph type="sldNum" sz="quarter" idx="5"/>
          </p:nvPr>
        </p:nvSpPr>
        <p:spPr/>
        <p:txBody>
          <a:bodyPr/>
          <a:lstStyle/>
          <a:p>
            <a:fld id="{2A32A565-4EB7-4D83-8EFF-0D00CF7F9803}" type="slidenum">
              <a:rPr lang="en-GB" smtClean="0"/>
              <a:t>48</a:t>
            </a:fld>
            <a:endParaRPr lang="en-GB"/>
          </a:p>
        </p:txBody>
      </p:sp>
    </p:spTree>
    <p:extLst>
      <p:ext uri="{BB962C8B-B14F-4D97-AF65-F5344CB8AC3E}">
        <p14:creationId xmlns:p14="http://schemas.microsoft.com/office/powerpoint/2010/main" val="8729301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C6F43-05D0-02FD-67D2-F432B89CF7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7D0892-DD75-CFEB-4C31-E8CAABA0B4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3625E5-DCB2-51BA-727B-8964298F9636}"/>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5" name="Footer Placeholder 4">
            <a:extLst>
              <a:ext uri="{FF2B5EF4-FFF2-40B4-BE49-F238E27FC236}">
                <a16:creationId xmlns:a16="http://schemas.microsoft.com/office/drawing/2014/main" id="{5AB3FB1D-AD28-9F23-2D45-AC8910AAB0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EDC153-131D-2213-8529-F7788D6CABB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04559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70E5D-2D62-C32C-A1AC-E614577AD5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1F677C-933D-2DBB-F6ED-68567B0A5F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91C8E-AC36-E1C3-1A6C-E06106206068}"/>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5" name="Footer Placeholder 4">
            <a:extLst>
              <a:ext uri="{FF2B5EF4-FFF2-40B4-BE49-F238E27FC236}">
                <a16:creationId xmlns:a16="http://schemas.microsoft.com/office/drawing/2014/main" id="{7E0C9241-3E69-0165-2043-C1850A3B68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7B1C18-6613-3CEA-F1F6-CF9280E29032}"/>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816961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A053A-03CA-4EFD-C47D-ED4099743A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D3560BB-F19E-FF23-2F49-F6205018CA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8667B6-F9A1-BAA0-3004-1F756D0E632B}"/>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5" name="Footer Placeholder 4">
            <a:extLst>
              <a:ext uri="{FF2B5EF4-FFF2-40B4-BE49-F238E27FC236}">
                <a16:creationId xmlns:a16="http://schemas.microsoft.com/office/drawing/2014/main" id="{7DA7C98E-F226-C431-9208-ADF14138C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7574C-0D9E-5696-F465-057A1BC90F8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087991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F40D6-E8F7-FD1D-00E7-0A380B097E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CBB42F-6C7D-DB43-D391-CFD33EF8D2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88232A-69D7-A6E1-3ABB-77E9FCE2A5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9335D6F-7533-6103-6930-9DA0B9415AE2}"/>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6" name="Footer Placeholder 5">
            <a:extLst>
              <a:ext uri="{FF2B5EF4-FFF2-40B4-BE49-F238E27FC236}">
                <a16:creationId xmlns:a16="http://schemas.microsoft.com/office/drawing/2014/main" id="{06D6F1D7-C47F-523D-904E-8E68782DB2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A0B3F0-B55A-44CC-645B-AA4AAF488E0A}"/>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96149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4BE5C-1BFD-D006-C7D6-531F671D42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49328C-6F42-6FC3-A5EE-CFBC780294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53B9F0-00D0-E4FC-CCEC-E812628CB0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FD451C-A56B-37A4-38DC-B34478328E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ECE7B9-91E1-D3E1-2F27-D14E45A05D9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2C9A90-CD05-EB89-C81E-E515CDC55C23}"/>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8" name="Footer Placeholder 7">
            <a:extLst>
              <a:ext uri="{FF2B5EF4-FFF2-40B4-BE49-F238E27FC236}">
                <a16:creationId xmlns:a16="http://schemas.microsoft.com/office/drawing/2014/main" id="{C5551A37-1278-AC2B-01F7-649CC4445E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386465-E9E0-CB0D-9ED8-6A54FBB87744}"/>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1546907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83BB-76AA-3037-52EA-84EFFADBD7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BFAE389-980C-8B0F-752C-8712569FFCE1}"/>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4" name="Footer Placeholder 3">
            <a:extLst>
              <a:ext uri="{FF2B5EF4-FFF2-40B4-BE49-F238E27FC236}">
                <a16:creationId xmlns:a16="http://schemas.microsoft.com/office/drawing/2014/main" id="{D47C64E1-580B-9196-E965-0B8D95268B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F5C0AD-11FC-B0B5-CE5A-4D02F75BDF30}"/>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103015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F55F2D-CF7D-F76A-15A4-B272EAD039CF}"/>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3" name="Footer Placeholder 2">
            <a:extLst>
              <a:ext uri="{FF2B5EF4-FFF2-40B4-BE49-F238E27FC236}">
                <a16:creationId xmlns:a16="http://schemas.microsoft.com/office/drawing/2014/main" id="{98D63F7B-C6DE-6F98-DD4F-326D0BE104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F282673-4C56-0427-CFF9-18157BB9A5ED}"/>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2503381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4FB9-A289-73AD-B097-95F86E58AD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D3DFCB-A198-8F80-05C5-08DB39345F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F9956C-DC22-368B-34B2-7B34244E14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9767D8-0DF2-69B5-F3BF-ECC1827C49B2}"/>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6" name="Footer Placeholder 5">
            <a:extLst>
              <a:ext uri="{FF2B5EF4-FFF2-40B4-BE49-F238E27FC236}">
                <a16:creationId xmlns:a16="http://schemas.microsoft.com/office/drawing/2014/main" id="{E2AEEDA2-D753-D071-4B11-2FB195C2F0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7C3899-BAEC-FB38-FF9A-BEB6F7574E9C}"/>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590450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9B2CE-5D28-F743-8AA4-2C3886C11B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34F3E0-BA78-3788-30F9-8576703DC1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C44A7B4-98A6-0D68-8DBA-870C772066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952CF3-5FA9-11BC-ACA1-49D6CDC26342}"/>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6" name="Footer Placeholder 5">
            <a:extLst>
              <a:ext uri="{FF2B5EF4-FFF2-40B4-BE49-F238E27FC236}">
                <a16:creationId xmlns:a16="http://schemas.microsoft.com/office/drawing/2014/main" id="{515E2C1B-320F-9A97-5673-1C03FAEDAF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EA153F-FFD2-1EEF-4772-35D6D11C82A3}"/>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944373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80659-9646-3F09-EE09-627BA26DFD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7A31BE-818B-5B8B-9421-6EB24F47D33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DED739-7F0B-6B66-F6C0-6E71B053CA85}"/>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5" name="Footer Placeholder 4">
            <a:extLst>
              <a:ext uri="{FF2B5EF4-FFF2-40B4-BE49-F238E27FC236}">
                <a16:creationId xmlns:a16="http://schemas.microsoft.com/office/drawing/2014/main" id="{F2C58985-0FBA-DDBD-EB3A-DDB57C1CD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E87C6B-822F-1A1D-5891-C34AD0B5EE19}"/>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3529626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BEE74E-47FA-394F-A703-120672820D3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8447FD-B156-85EC-3C1F-B31EFF4F4E2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34EE24-A086-9A5D-0255-CF4EA64CBBFA}"/>
              </a:ext>
            </a:extLst>
          </p:cNvPr>
          <p:cNvSpPr>
            <a:spLocks noGrp="1"/>
          </p:cNvSpPr>
          <p:nvPr>
            <p:ph type="dt" sz="half" idx="10"/>
          </p:nvPr>
        </p:nvSpPr>
        <p:spPr/>
        <p:txBody>
          <a:bodyPr/>
          <a:lstStyle/>
          <a:p>
            <a:fld id="{D400012A-7277-4B13-9E86-38AE52A5A36B}" type="datetimeFigureOut">
              <a:rPr lang="en-GB" smtClean="0"/>
              <a:t>08/05/2026</a:t>
            </a:fld>
            <a:endParaRPr lang="en-GB"/>
          </a:p>
        </p:txBody>
      </p:sp>
      <p:sp>
        <p:nvSpPr>
          <p:cNvPr id="5" name="Footer Placeholder 4">
            <a:extLst>
              <a:ext uri="{FF2B5EF4-FFF2-40B4-BE49-F238E27FC236}">
                <a16:creationId xmlns:a16="http://schemas.microsoft.com/office/drawing/2014/main" id="{92D2AD70-E63A-C0A5-4FBA-52F37883B1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4F5090-61CC-147E-60E5-5B2CE18E19FB}"/>
              </a:ext>
            </a:extLst>
          </p:cNvPr>
          <p:cNvSpPr>
            <a:spLocks noGrp="1"/>
          </p:cNvSpPr>
          <p:nvPr>
            <p:ph type="sldNum" sz="quarter" idx="12"/>
          </p:nvPr>
        </p:nvSpPr>
        <p:spPr/>
        <p:txBody>
          <a:bodyPr/>
          <a:lstStyle/>
          <a:p>
            <a:fld id="{450ADCE6-F6C3-494F-B4A3-D4E8C36E35FD}" type="slidenum">
              <a:rPr lang="en-GB" smtClean="0"/>
              <a:t>‹#›</a:t>
            </a:fld>
            <a:endParaRPr lang="en-GB"/>
          </a:p>
        </p:txBody>
      </p:sp>
    </p:spTree>
    <p:extLst>
      <p:ext uri="{BB962C8B-B14F-4D97-AF65-F5344CB8AC3E}">
        <p14:creationId xmlns:p14="http://schemas.microsoft.com/office/powerpoint/2010/main" val="444120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0EE27-6887-4CAD-194F-0701499EA9B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2FCDB1-1910-A8BE-2481-B9DEC108314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E59DF7-9452-9DEF-A216-F22539218EF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400012A-7277-4B13-9E86-38AE52A5A36B}" type="datetimeFigureOut">
              <a:rPr lang="en-GB" smtClean="0"/>
              <a:t>08/05/2026</a:t>
            </a:fld>
            <a:endParaRPr lang="en-GB"/>
          </a:p>
        </p:txBody>
      </p:sp>
      <p:sp>
        <p:nvSpPr>
          <p:cNvPr id="5" name="Footer Placeholder 4">
            <a:extLst>
              <a:ext uri="{FF2B5EF4-FFF2-40B4-BE49-F238E27FC236}">
                <a16:creationId xmlns:a16="http://schemas.microsoft.com/office/drawing/2014/main" id="{6EB264BE-FE22-3D84-DBBA-A514423D705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68062D5-F532-86BA-B515-1AFA5B21B2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50ADCE6-F6C3-494F-B4A3-D4E8C36E35FD}" type="slidenum">
              <a:rPr lang="en-GB" smtClean="0"/>
              <a:t>‹#›</a:t>
            </a:fld>
            <a:endParaRPr lang="en-GB"/>
          </a:p>
        </p:txBody>
      </p:sp>
    </p:spTree>
    <p:extLst>
      <p:ext uri="{BB962C8B-B14F-4D97-AF65-F5344CB8AC3E}">
        <p14:creationId xmlns:p14="http://schemas.microsoft.com/office/powerpoint/2010/main" val="994827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10" Type="http://schemas.openxmlformats.org/officeDocument/2006/relationships/image" Target="../media/image22.png"/><Relationship Id="rId4" Type="http://schemas.openxmlformats.org/officeDocument/2006/relationships/image" Target="../media/image16.png"/><Relationship Id="rId9" Type="http://schemas.openxmlformats.org/officeDocument/2006/relationships/image" Target="../media/image21.png"/></Relationships>
</file>

<file path=ppt/slides/_rels/slide3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5.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legislation.gov.uk/ukpga/2018/12/contents" TargetMode="External"/><Relationship Id="rId2" Type="http://schemas.openxmlformats.org/officeDocument/2006/relationships/hyperlink" Target="https://www.gov.uk/government/publications/data-use-and-access-act-2025-factsheets/data-use-and-access-act-factsheet-uk-gdpr-and-dpa" TargetMode="External"/><Relationship Id="rId1" Type="http://schemas.openxmlformats.org/officeDocument/2006/relationships/slideLayout" Target="../slideLayouts/slideLayout2.xml"/><Relationship Id="rId4" Type="http://schemas.openxmlformats.org/officeDocument/2006/relationships/hyperlink" Target="https://gdpr-info.eu/art-13-gdpr/"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793436-E29B-D50B-993A-DA275D62DFF4}"/>
            </a:ext>
          </a:extLst>
        </p:cNvPr>
        <p:cNvGrpSpPr/>
        <p:nvPr/>
      </p:nvGrpSpPr>
      <p:grpSpPr>
        <a:xfrm>
          <a:off x="0" y="0"/>
          <a:ext cx="0" cy="0"/>
          <a:chOff x="0" y="0"/>
          <a:chExt cx="0" cy="0"/>
        </a:xfrm>
      </p:grpSpPr>
      <p:cxnSp>
        <p:nvCxnSpPr>
          <p:cNvPr id="61" name="Straight Connector 60">
            <a:extLst>
              <a:ext uri="{FF2B5EF4-FFF2-40B4-BE49-F238E27FC236}">
                <a16:creationId xmlns:a16="http://schemas.microsoft.com/office/drawing/2014/main" id="{3528882D-8856-12C3-33F8-F164D29F4B4E}"/>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3E63611D-4DFE-FFDE-F89E-6BAE7DF6B2D3}"/>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72BA134C-7936-AFD9-8C26-317EB8A664D6}"/>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FF9C01D0-24B2-9F72-C526-AF2666807783}"/>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1135831E-4C21-65EC-899E-092DCF3CF2DD}"/>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0F66E06C-C4B8-7C6C-BE3A-8FCCB681D17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EB85C6B2-A4EC-B13C-B428-766D55602885}"/>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F43D07AE-93C0-399F-6A3B-3418E05E663A}"/>
              </a:ext>
            </a:extLst>
          </p:cNvPr>
          <p:cNvSpPr txBox="1"/>
          <p:nvPr/>
        </p:nvSpPr>
        <p:spPr>
          <a:xfrm>
            <a:off x="2484720" y="1873619"/>
            <a:ext cx="7471614" cy="2308324"/>
          </a:xfrm>
          <a:prstGeom prst="rect">
            <a:avLst/>
          </a:prstGeom>
          <a:noFill/>
        </p:spPr>
        <p:txBody>
          <a:bodyPr wrap="square" rtlCol="0">
            <a:spAutoFit/>
          </a:bodyPr>
          <a:lstStyle/>
          <a:p>
            <a:pPr algn="ctr"/>
            <a:r>
              <a:rPr lang="en-GB" sz="4800" b="1">
                <a:latin typeface="Arial Rounded MT Bold" panose="020F0704030504030204" pitchFamily="34" charset="0"/>
              </a:rPr>
              <a:t>Accessibility map and navigation tool to aid with disabled travel</a:t>
            </a:r>
          </a:p>
        </p:txBody>
      </p:sp>
      <p:sp>
        <p:nvSpPr>
          <p:cNvPr id="22" name="TextBox 21">
            <a:extLst>
              <a:ext uri="{FF2B5EF4-FFF2-40B4-BE49-F238E27FC236}">
                <a16:creationId xmlns:a16="http://schemas.microsoft.com/office/drawing/2014/main" id="{385087F7-0FB5-4BDF-303C-500D504D5892}"/>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23" name="TextBox 22">
            <a:extLst>
              <a:ext uri="{FF2B5EF4-FFF2-40B4-BE49-F238E27FC236}">
                <a16:creationId xmlns:a16="http://schemas.microsoft.com/office/drawing/2014/main" id="{AAF44E2D-514B-DF93-E629-ACE87701F1A4}"/>
              </a:ext>
            </a:extLst>
          </p:cNvPr>
          <p:cNvSpPr txBox="1"/>
          <p:nvPr/>
        </p:nvSpPr>
        <p:spPr>
          <a:xfrm>
            <a:off x="2598720" y="4237733"/>
            <a:ext cx="6984696" cy="1077218"/>
          </a:xfrm>
          <a:prstGeom prst="rect">
            <a:avLst/>
          </a:prstGeom>
          <a:noFill/>
        </p:spPr>
        <p:txBody>
          <a:bodyPr wrap="square" rtlCol="0">
            <a:spAutoFit/>
          </a:bodyPr>
          <a:lstStyle/>
          <a:p>
            <a:pPr algn="ctr"/>
            <a:r>
              <a:rPr lang="en-GB" sz="3200">
                <a:latin typeface="Arial" panose="020B0604020202020204" pitchFamily="34" charset="0"/>
                <a:cs typeface="Arial" panose="020B0604020202020204" pitchFamily="34" charset="0"/>
              </a:rPr>
              <a:t>Emerging Trends | Presentation 3</a:t>
            </a:r>
          </a:p>
          <a:p>
            <a:pPr algn="ctr"/>
            <a:endParaRPr lang="en-GB" sz="3200">
              <a:latin typeface="Arial" panose="020B0604020202020204" pitchFamily="34" charset="0"/>
              <a:cs typeface="Arial" panose="020B0604020202020204" pitchFamily="34" charset="0"/>
            </a:endParaRPr>
          </a:p>
        </p:txBody>
      </p:sp>
      <p:cxnSp>
        <p:nvCxnSpPr>
          <p:cNvPr id="33" name="Connector: Elbow 32">
            <a:extLst>
              <a:ext uri="{FF2B5EF4-FFF2-40B4-BE49-F238E27FC236}">
                <a16:creationId xmlns:a16="http://schemas.microsoft.com/office/drawing/2014/main" id="{5F72B91D-C875-BCF5-EDFC-73C74A9909C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44" name="Rectangle 43">
            <a:extLst>
              <a:ext uri="{FF2B5EF4-FFF2-40B4-BE49-F238E27FC236}">
                <a16:creationId xmlns:a16="http://schemas.microsoft.com/office/drawing/2014/main" id="{425C38D4-C32D-D209-CAFE-524C609F393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E6B9C66-20A1-7C39-5378-A551E57ED684}"/>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6F416FAB-5C48-844C-1865-B9825663D0CA}"/>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3CA58D6C-E963-E761-D799-37655D8C94C6}"/>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828756D4-D63E-E455-01BB-CD12B5D2ED49}"/>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6B97A169-47D0-5058-FA12-13199EC27178}"/>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1E2A0B3A-799A-CF52-C0CC-AC345D32709F}"/>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FA24189-A23C-4AAA-C2A1-698B7951C5EF}"/>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203DEE93-4D9D-AE74-D8D0-B97B4532DD9F}"/>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5F714BA9-60D0-E652-476E-200102A9A328}"/>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232CD193-50AF-A934-0386-F654DA8EEB7F}"/>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0169B03-1B2B-032F-9811-84F65A4CD435}"/>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45D72CDB-11AC-1D74-720C-4F832BA58BEC}"/>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17A8F999-1296-C132-7AFE-BE571B66508B}"/>
              </a:ext>
            </a:extLst>
          </p:cNvPr>
          <p:cNvSpPr txBox="1"/>
          <p:nvPr/>
        </p:nvSpPr>
        <p:spPr>
          <a:xfrm>
            <a:off x="6239591" y="596071"/>
            <a:ext cx="3423974" cy="523220"/>
          </a:xfrm>
          <a:prstGeom prst="rect">
            <a:avLst/>
          </a:prstGeom>
          <a:noFill/>
        </p:spPr>
        <p:txBody>
          <a:bodyPr wrap="square">
            <a:spAutoFit/>
          </a:bodyPr>
          <a:lstStyle/>
          <a:p>
            <a:pPr algn="r" rtl="0" fontAlgn="base">
              <a:buNone/>
            </a:pPr>
            <a:r>
              <a:rPr lang="en-US" sz="1400" i="0" u="none" strike="noStrike">
                <a:solidFill>
                  <a:schemeClr val="accent2"/>
                </a:solidFill>
                <a:effectLst/>
                <a:latin typeface="Arial" panose="020B0604020202020204" pitchFamily="34" charset="0"/>
                <a:cs typeface="Arial" panose="020B0604020202020204" pitchFamily="34" charset="0"/>
              </a:rPr>
              <a:t>Aliu </a:t>
            </a:r>
            <a:r>
              <a:rPr lang="en-US" sz="1400" i="0" u="none" strike="noStrike" err="1">
                <a:solidFill>
                  <a:schemeClr val="accent2"/>
                </a:solidFill>
                <a:effectLst/>
                <a:latin typeface="Arial" panose="020B0604020202020204" pitchFamily="34" charset="0"/>
                <a:cs typeface="Arial" panose="020B0604020202020204" pitchFamily="34" charset="0"/>
              </a:rPr>
              <a:t>Djalo</a:t>
            </a:r>
            <a:r>
              <a:rPr lang="en-US" sz="1400" i="0" u="none" strike="noStrike">
                <a:solidFill>
                  <a:schemeClr val="accent2"/>
                </a:solidFill>
                <a:effectLst/>
                <a:latin typeface="Arial" panose="020B0604020202020204" pitchFamily="34" charset="0"/>
                <a:cs typeface="Arial" panose="020B0604020202020204" pitchFamily="34" charset="0"/>
              </a:rPr>
              <a:t>, Matthew Hatherly, </a:t>
            </a:r>
            <a:r>
              <a:rPr lang="en-US" sz="1400" i="0">
                <a:solidFill>
                  <a:schemeClr val="accent2"/>
                </a:solidFill>
                <a:effectLst/>
                <a:latin typeface="Arial" panose="020B0604020202020204" pitchFamily="34" charset="0"/>
                <a:cs typeface="Arial" panose="020B0604020202020204" pitchFamily="34" charset="0"/>
              </a:rPr>
              <a:t>​</a:t>
            </a:r>
            <a:r>
              <a:rPr lang="en-US" sz="1400" i="0" u="none" strike="noStrike">
                <a:solidFill>
                  <a:schemeClr val="accent2"/>
                </a:solidFill>
                <a:effectLst/>
                <a:latin typeface="Arial" panose="020B0604020202020204" pitchFamily="34" charset="0"/>
                <a:cs typeface="Arial" panose="020B0604020202020204" pitchFamily="34" charset="0"/>
              </a:rPr>
              <a:t>Cheng CHEN, </a:t>
            </a:r>
            <a:r>
              <a:rPr lang="en-US" sz="1400" i="0" u="none" strike="noStrike" err="1">
                <a:solidFill>
                  <a:schemeClr val="accent2"/>
                </a:solidFill>
                <a:effectLst/>
                <a:latin typeface="Arial" panose="020B0604020202020204" pitchFamily="34" charset="0"/>
                <a:cs typeface="Arial" panose="020B0604020202020204" pitchFamily="34" charset="0"/>
              </a:rPr>
              <a:t>Zeyu</a:t>
            </a:r>
            <a:r>
              <a:rPr lang="en-US" sz="1400" i="0" u="none" strike="noStrike">
                <a:solidFill>
                  <a:schemeClr val="accent2"/>
                </a:solidFill>
                <a:effectLst/>
                <a:latin typeface="Arial" panose="020B0604020202020204" pitchFamily="34" charset="0"/>
                <a:cs typeface="Arial" panose="020B0604020202020204" pitchFamily="34" charset="0"/>
              </a:rPr>
              <a:t> Xie, Cai Perry, Joshua Platt</a:t>
            </a:r>
            <a:r>
              <a:rPr lang="en-US" sz="1400" i="0">
                <a:solidFill>
                  <a:schemeClr val="accent2"/>
                </a:solidFill>
                <a:effectLst/>
                <a:latin typeface="Arial" panose="020B0604020202020204" pitchFamily="34" charset="0"/>
                <a:cs typeface="Arial" panose="020B0604020202020204" pitchFamily="34" charset="0"/>
              </a:rPr>
              <a:t>​​</a:t>
            </a:r>
          </a:p>
        </p:txBody>
      </p:sp>
      <p:sp>
        <p:nvSpPr>
          <p:cNvPr id="67" name="TextBox 66">
            <a:extLst>
              <a:ext uri="{FF2B5EF4-FFF2-40B4-BE49-F238E27FC236}">
                <a16:creationId xmlns:a16="http://schemas.microsoft.com/office/drawing/2014/main" id="{5E04C45B-A139-D116-A2AC-7DB808FB483C}"/>
              </a:ext>
            </a:extLst>
          </p:cNvPr>
          <p:cNvSpPr txBox="1"/>
          <p:nvPr/>
        </p:nvSpPr>
        <p:spPr>
          <a:xfrm>
            <a:off x="7489904" y="236240"/>
            <a:ext cx="2165317" cy="461665"/>
          </a:xfrm>
          <a:prstGeom prst="rect">
            <a:avLst/>
          </a:prstGeom>
          <a:noFill/>
        </p:spPr>
        <p:txBody>
          <a:bodyPr wrap="square">
            <a:spAutoFit/>
          </a:bodyPr>
          <a:lstStyle/>
          <a:p>
            <a:pPr algn="r" rtl="0" fontAlgn="base">
              <a:buNone/>
            </a:pPr>
            <a:r>
              <a:rPr lang="en-US" sz="2400" b="1" i="0" u="none" strike="noStrike">
                <a:solidFill>
                  <a:schemeClr val="accent2"/>
                </a:solidFill>
                <a:effectLst/>
                <a:latin typeface="Arial Rounded MT Bold" panose="020F0704030504030204" pitchFamily="34" charset="0"/>
                <a:cs typeface="Arial" panose="020B0604020202020204" pitchFamily="34" charset="0"/>
              </a:rPr>
              <a:t>Team NULL</a:t>
            </a:r>
            <a:endParaRPr lang="en-US" sz="2400" b="1" i="0">
              <a:solidFill>
                <a:schemeClr val="accent2"/>
              </a:solidFill>
              <a:effectLst/>
              <a:latin typeface="Arial Rounded MT Bold" panose="020F0704030504030204" pitchFamily="34" charset="0"/>
              <a:cs typeface="Arial" panose="020B0604020202020204" pitchFamily="34" charset="0"/>
            </a:endParaRPr>
          </a:p>
        </p:txBody>
      </p:sp>
      <p:cxnSp>
        <p:nvCxnSpPr>
          <p:cNvPr id="69" name="Straight Connector 68">
            <a:extLst>
              <a:ext uri="{FF2B5EF4-FFF2-40B4-BE49-F238E27FC236}">
                <a16:creationId xmlns:a16="http://schemas.microsoft.com/office/drawing/2014/main" id="{F1F7F7F2-B033-1F3A-9F2C-C8B8F9E04427}"/>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95029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40E03F-6B1F-3207-153F-17A740E20A0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901D429-1548-B5A8-95C4-2B8B710CAD95}"/>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F2BC5D5-F76C-CBF9-F4CA-DA4005737D12}"/>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9B119490-2A63-EA5C-C7DC-67646AA4431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4D38DEF-55C7-1365-1C88-B28F5FB66750}"/>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7292117-0D0F-34C9-601E-E12E125ECABE}"/>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5A8862B-BDE4-1E7C-D9CE-326E05765340}"/>
              </a:ext>
            </a:extLst>
          </p:cNvPr>
          <p:cNvSpPr/>
          <p:nvPr/>
        </p:nvSpPr>
        <p:spPr>
          <a:xfrm rot="10800000">
            <a:off x="-1214390" y="1714643"/>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CD1FFE88-F01E-9AE3-012C-EDFBA6E1FEDA}"/>
              </a:ext>
            </a:extLst>
          </p:cNvPr>
          <p:cNvSpPr txBox="1"/>
          <p:nvPr/>
        </p:nvSpPr>
        <p:spPr>
          <a:xfrm>
            <a:off x="1225588" y="243065"/>
            <a:ext cx="2440220" cy="923330"/>
          </a:xfrm>
          <a:prstGeom prst="rect">
            <a:avLst/>
          </a:prstGeom>
          <a:noFill/>
        </p:spPr>
        <p:txBody>
          <a:bodyPr wrap="none" lIns="91440" tIns="45720" rIns="91440" bIns="45720" rtlCol="0" anchor="t">
            <a:spAutoFit/>
          </a:bodyPr>
          <a:lstStyle/>
          <a:p>
            <a:r>
              <a:rPr lang="en-GB" sz="5400"/>
              <a:t>Agenda</a:t>
            </a:r>
            <a:endParaRPr lang="en-US"/>
          </a:p>
        </p:txBody>
      </p:sp>
      <p:cxnSp>
        <p:nvCxnSpPr>
          <p:cNvPr id="20" name="Straight Connector 19">
            <a:extLst>
              <a:ext uri="{FF2B5EF4-FFF2-40B4-BE49-F238E27FC236}">
                <a16:creationId xmlns:a16="http://schemas.microsoft.com/office/drawing/2014/main" id="{C0033E77-ADB6-EE2E-CF05-C4DB7CCA44E6}"/>
              </a:ext>
            </a:extLst>
          </p:cNvPr>
          <p:cNvCxnSpPr>
            <a:cxnSpLocks/>
          </p:cNvCxnSpPr>
          <p:nvPr/>
        </p:nvCxnSpPr>
        <p:spPr>
          <a:xfrm flipV="1">
            <a:off x="588470" y="5146128"/>
            <a:ext cx="11245741"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BF7E56B4-A5C4-6837-C8FF-C6E91005A0E2}"/>
              </a:ext>
            </a:extLst>
          </p:cNvPr>
          <p:cNvSpPr/>
          <p:nvPr/>
        </p:nvSpPr>
        <p:spPr>
          <a:xfrm>
            <a:off x="136398" y="28850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48280E51-6E2B-3076-4C34-363136E05C52}"/>
              </a:ext>
            </a:extLst>
          </p:cNvPr>
          <p:cNvSpPr/>
          <p:nvPr/>
        </p:nvSpPr>
        <p:spPr>
          <a:xfrm>
            <a:off x="136398" y="353617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67824D79-BBDB-1615-91FA-DBA17BE1358A}"/>
              </a:ext>
            </a:extLst>
          </p:cNvPr>
          <p:cNvSpPr/>
          <p:nvPr/>
        </p:nvSpPr>
        <p:spPr>
          <a:xfrm>
            <a:off x="137417" y="419667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9A214C4A-60CA-4B55-BEED-07DEAC4684B5}"/>
              </a:ext>
            </a:extLst>
          </p:cNvPr>
          <p:cNvSpPr/>
          <p:nvPr/>
        </p:nvSpPr>
        <p:spPr>
          <a:xfrm>
            <a:off x="136398" y="488485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749E36D8-F12D-312A-ACEE-47A10BC472A0}"/>
              </a:ext>
            </a:extLst>
          </p:cNvPr>
          <p:cNvCxnSpPr>
            <a:cxnSpLocks/>
          </p:cNvCxnSpPr>
          <p:nvPr/>
        </p:nvCxnSpPr>
        <p:spPr>
          <a:xfrm>
            <a:off x="588469" y="3284920"/>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F2B76F71-416B-405F-410F-3F1ED527F8DE}"/>
              </a:ext>
            </a:extLst>
          </p:cNvPr>
          <p:cNvCxnSpPr>
            <a:cxnSpLocks/>
          </p:cNvCxnSpPr>
          <p:nvPr/>
        </p:nvCxnSpPr>
        <p:spPr>
          <a:xfrm>
            <a:off x="588469" y="3878756"/>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58FD3EE8-FB88-99D2-8335-01D5A93F2C21}"/>
              </a:ext>
            </a:extLst>
          </p:cNvPr>
          <p:cNvCxnSpPr>
            <a:cxnSpLocks/>
          </p:cNvCxnSpPr>
          <p:nvPr/>
        </p:nvCxnSpPr>
        <p:spPr>
          <a:xfrm>
            <a:off x="583214" y="4512443"/>
            <a:ext cx="11280339"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77921F49-479F-03EC-D5BD-3474893FC66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1062477-1177-7DA4-E816-6F582EE3C2E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7E0C2CD-5ABE-048B-47A0-2AB6365CEC73}"/>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F768522C-B98D-1C0F-C7EF-8B642281617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C3923DA-AA87-DCB9-C0DA-FABEEB7B86E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40393F3-0BEF-E191-B6E6-A3B7D3DF8FA3}"/>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86BA4AB-F0DB-712E-3147-A1566D3A6A3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89874AE3-D039-CEE0-774A-58EEC8CF420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E87B81A-3FF1-36CC-3BA6-10A34319D60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1E45108B-186D-0DC9-76B5-6412E69C4D37}"/>
              </a:ext>
            </a:extLst>
          </p:cNvPr>
          <p:cNvSpPr txBox="1"/>
          <p:nvPr/>
        </p:nvSpPr>
        <p:spPr>
          <a:xfrm>
            <a:off x="-118673" y="2225761"/>
            <a:ext cx="114072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In this presentation, we will discuss:</a:t>
            </a:r>
          </a:p>
        </p:txBody>
      </p:sp>
      <p:sp>
        <p:nvSpPr>
          <p:cNvPr id="3" name="TextBox 2">
            <a:extLst>
              <a:ext uri="{FF2B5EF4-FFF2-40B4-BE49-F238E27FC236}">
                <a16:creationId xmlns:a16="http://schemas.microsoft.com/office/drawing/2014/main" id="{AF0F9C36-38A6-D935-340C-4B7D04D27B86}"/>
              </a:ext>
            </a:extLst>
          </p:cNvPr>
          <p:cNvSpPr txBox="1"/>
          <p:nvPr/>
        </p:nvSpPr>
        <p:spPr>
          <a:xfrm>
            <a:off x="503790" y="2886893"/>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How we collaborated as a team, planned the project, and conducted research and analysis.</a:t>
            </a:r>
          </a:p>
        </p:txBody>
      </p:sp>
      <p:sp>
        <p:nvSpPr>
          <p:cNvPr id="6" name="TextBox 5">
            <a:extLst>
              <a:ext uri="{FF2B5EF4-FFF2-40B4-BE49-F238E27FC236}">
                <a16:creationId xmlns:a16="http://schemas.microsoft.com/office/drawing/2014/main" id="{03151484-CE16-06F5-2536-AEA27ED65140}"/>
              </a:ext>
            </a:extLst>
          </p:cNvPr>
          <p:cNvSpPr txBox="1"/>
          <p:nvPr/>
        </p:nvSpPr>
        <p:spPr>
          <a:xfrm>
            <a:off x="503789" y="3480728"/>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solution design, technical approach, and introduce a design and prototype. </a:t>
            </a:r>
          </a:p>
        </p:txBody>
      </p:sp>
      <p:sp>
        <p:nvSpPr>
          <p:cNvPr id="7" name="TextBox 6">
            <a:extLst>
              <a:ext uri="{FF2B5EF4-FFF2-40B4-BE49-F238E27FC236}">
                <a16:creationId xmlns:a16="http://schemas.microsoft.com/office/drawing/2014/main" id="{63AF34B3-67EF-19D1-0273-A537A27ACB06}"/>
              </a:ext>
            </a:extLst>
          </p:cNvPr>
          <p:cNvSpPr txBox="1"/>
          <p:nvPr/>
        </p:nvSpPr>
        <p:spPr>
          <a:xfrm>
            <a:off x="503788" y="4768244"/>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Key ethical and legal considerations, project limitations, financial considerations.</a:t>
            </a:r>
          </a:p>
        </p:txBody>
      </p:sp>
      <p:sp>
        <p:nvSpPr>
          <p:cNvPr id="8" name="TextBox 7">
            <a:extLst>
              <a:ext uri="{FF2B5EF4-FFF2-40B4-BE49-F238E27FC236}">
                <a16:creationId xmlns:a16="http://schemas.microsoft.com/office/drawing/2014/main" id="{076F6AE2-BC79-F672-487A-CE3BEEBB0A43}"/>
              </a:ext>
            </a:extLst>
          </p:cNvPr>
          <p:cNvSpPr txBox="1"/>
          <p:nvPr/>
        </p:nvSpPr>
        <p:spPr>
          <a:xfrm>
            <a:off x="503787" y="4137622"/>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long-term sustainability of the project, and what we could look to incorporate in future versions.</a:t>
            </a:r>
          </a:p>
        </p:txBody>
      </p:sp>
      <p:sp>
        <p:nvSpPr>
          <p:cNvPr id="9" name="Oval 8">
            <a:extLst>
              <a:ext uri="{FF2B5EF4-FFF2-40B4-BE49-F238E27FC236}">
                <a16:creationId xmlns:a16="http://schemas.microsoft.com/office/drawing/2014/main" id="{2AFCE272-A94B-DCE8-DA0F-20E75BEC3627}"/>
              </a:ext>
            </a:extLst>
          </p:cNvPr>
          <p:cNvSpPr/>
          <p:nvPr/>
        </p:nvSpPr>
        <p:spPr>
          <a:xfrm>
            <a:off x="136397" y="549970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980DB481-3970-FD34-4751-BD2300F89B4F}"/>
              </a:ext>
            </a:extLst>
          </p:cNvPr>
          <p:cNvCxnSpPr>
            <a:cxnSpLocks/>
          </p:cNvCxnSpPr>
          <p:nvPr/>
        </p:nvCxnSpPr>
        <p:spPr>
          <a:xfrm flipV="1">
            <a:off x="583214" y="5760983"/>
            <a:ext cx="11277272"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B7948671-907E-980B-FA66-77D41B64064F}"/>
              </a:ext>
            </a:extLst>
          </p:cNvPr>
          <p:cNvSpPr txBox="1"/>
          <p:nvPr/>
        </p:nvSpPr>
        <p:spPr>
          <a:xfrm>
            <a:off x="503786" y="5383098"/>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overall summary of the project, and our personal skill development.</a:t>
            </a:r>
          </a:p>
        </p:txBody>
      </p:sp>
      <p:sp>
        <p:nvSpPr>
          <p:cNvPr id="17" name="Oval 16">
            <a:extLst>
              <a:ext uri="{FF2B5EF4-FFF2-40B4-BE49-F238E27FC236}">
                <a16:creationId xmlns:a16="http://schemas.microsoft.com/office/drawing/2014/main" id="{7D3728CD-23E9-FE13-42F4-39007DB688FF}"/>
              </a:ext>
            </a:extLst>
          </p:cNvPr>
          <p:cNvSpPr/>
          <p:nvPr/>
        </p:nvSpPr>
        <p:spPr>
          <a:xfrm>
            <a:off x="136396" y="606726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a:extLst>
              <a:ext uri="{FF2B5EF4-FFF2-40B4-BE49-F238E27FC236}">
                <a16:creationId xmlns:a16="http://schemas.microsoft.com/office/drawing/2014/main" id="{96BAEB70-0BFA-57F5-4107-3455C7CEEDE5}"/>
              </a:ext>
            </a:extLst>
          </p:cNvPr>
          <p:cNvCxnSpPr>
            <a:cxnSpLocks/>
          </p:cNvCxnSpPr>
          <p:nvPr/>
        </p:nvCxnSpPr>
        <p:spPr>
          <a:xfrm flipV="1">
            <a:off x="577958" y="6328541"/>
            <a:ext cx="11277272"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C14E4DFD-017E-50E4-A5B6-3804A54E2146}"/>
              </a:ext>
            </a:extLst>
          </p:cNvPr>
          <p:cNvSpPr txBox="1"/>
          <p:nvPr/>
        </p:nvSpPr>
        <p:spPr>
          <a:xfrm>
            <a:off x="503785" y="5950656"/>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question-and-answer session following the conclusion of the presentation.</a:t>
            </a:r>
          </a:p>
        </p:txBody>
      </p:sp>
    </p:spTree>
    <p:extLst>
      <p:ext uri="{BB962C8B-B14F-4D97-AF65-F5344CB8AC3E}">
        <p14:creationId xmlns:p14="http://schemas.microsoft.com/office/powerpoint/2010/main" val="2448093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A83783-CAE3-E865-20CC-4BE9179A0745}"/>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EEA21E1-2803-4963-41A6-1AC90880CFD7}"/>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A0E15124-5F74-5FF2-DC68-29FAE3C73303}"/>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FC640373-465D-D6CD-0154-9BB1E55782C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6F1631A-3CBB-1998-B1A4-AA4F82BC6AF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348249B3-E618-D2AE-1130-71238465C57C}"/>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A8F1B24-B396-E4A4-E58D-3B1E12DF7DC0}"/>
              </a:ext>
            </a:extLst>
          </p:cNvPr>
          <p:cNvSpPr/>
          <p:nvPr/>
        </p:nvSpPr>
        <p:spPr>
          <a:xfrm rot="10800000">
            <a:off x="-1257300" y="1676815"/>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BBC705D-58BB-B289-DA93-795B6E6AFDCB}"/>
              </a:ext>
            </a:extLst>
          </p:cNvPr>
          <p:cNvSpPr txBox="1"/>
          <p:nvPr/>
        </p:nvSpPr>
        <p:spPr>
          <a:xfrm>
            <a:off x="1225588" y="243065"/>
            <a:ext cx="5341142" cy="923330"/>
          </a:xfrm>
          <a:prstGeom prst="rect">
            <a:avLst/>
          </a:prstGeom>
          <a:noFill/>
        </p:spPr>
        <p:txBody>
          <a:bodyPr wrap="none" lIns="91440" tIns="45720" rIns="91440" bIns="45720" rtlCol="0" anchor="t">
            <a:spAutoFit/>
          </a:bodyPr>
          <a:lstStyle/>
          <a:p>
            <a:r>
              <a:rPr lang="en-GB" sz="5400"/>
              <a:t>Project Overview</a:t>
            </a:r>
            <a:endParaRPr lang="en-US"/>
          </a:p>
        </p:txBody>
      </p:sp>
      <p:sp>
        <p:nvSpPr>
          <p:cNvPr id="18" name="Oval 17">
            <a:extLst>
              <a:ext uri="{FF2B5EF4-FFF2-40B4-BE49-F238E27FC236}">
                <a16:creationId xmlns:a16="http://schemas.microsoft.com/office/drawing/2014/main" id="{39CF1149-D8AA-00D9-E255-90D79719ECA2}"/>
              </a:ext>
            </a:extLst>
          </p:cNvPr>
          <p:cNvSpPr/>
          <p:nvPr/>
        </p:nvSpPr>
        <p:spPr>
          <a:xfrm>
            <a:off x="274051" y="229989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FFBD9FEA-A8D1-E381-8907-7A8D957FEC96}"/>
              </a:ext>
            </a:extLst>
          </p:cNvPr>
          <p:cNvCxnSpPr>
            <a:cxnSpLocks/>
          </p:cNvCxnSpPr>
          <p:nvPr/>
        </p:nvCxnSpPr>
        <p:spPr>
          <a:xfrm flipV="1">
            <a:off x="719850" y="2639412"/>
            <a:ext cx="11308802" cy="26275"/>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DBE4F97F-5AAD-8D19-4709-93CE45C4C9E1}"/>
              </a:ext>
            </a:extLst>
          </p:cNvPr>
          <p:cNvSpPr/>
          <p:nvPr/>
        </p:nvSpPr>
        <p:spPr>
          <a:xfrm>
            <a:off x="273033" y="303747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65FA132E-67A9-BAF6-8E7A-0E9D7BA9ECF3}"/>
              </a:ext>
            </a:extLst>
          </p:cNvPr>
          <p:cNvSpPr/>
          <p:nvPr/>
        </p:nvSpPr>
        <p:spPr>
          <a:xfrm>
            <a:off x="273033" y="384097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563A9123-3598-2823-3784-A02489EF30D6}"/>
              </a:ext>
            </a:extLst>
          </p:cNvPr>
          <p:cNvSpPr/>
          <p:nvPr/>
        </p:nvSpPr>
        <p:spPr>
          <a:xfrm>
            <a:off x="274051" y="48272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AF0BC7D3-BDFF-92A8-812A-68D492A912A5}"/>
              </a:ext>
            </a:extLst>
          </p:cNvPr>
          <p:cNvSpPr/>
          <p:nvPr/>
        </p:nvSpPr>
        <p:spPr>
          <a:xfrm>
            <a:off x="273033" y="569940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4F197D1E-7CA3-FC89-D1A7-8CE29BF2948B}"/>
              </a:ext>
            </a:extLst>
          </p:cNvPr>
          <p:cNvCxnSpPr>
            <a:cxnSpLocks/>
          </p:cNvCxnSpPr>
          <p:nvPr/>
        </p:nvCxnSpPr>
        <p:spPr>
          <a:xfrm flipV="1">
            <a:off x="735614" y="3568702"/>
            <a:ext cx="11261506" cy="2102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4E179C6F-A564-6307-6247-C201E96DF812}"/>
              </a:ext>
            </a:extLst>
          </p:cNvPr>
          <p:cNvCxnSpPr>
            <a:cxnSpLocks/>
          </p:cNvCxnSpPr>
          <p:nvPr/>
        </p:nvCxnSpPr>
        <p:spPr>
          <a:xfrm flipV="1">
            <a:off x="735614" y="4441059"/>
            <a:ext cx="11315372" cy="15765"/>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49D78448-C2B8-48BF-2681-ECDC7A779D3F}"/>
              </a:ext>
            </a:extLst>
          </p:cNvPr>
          <p:cNvCxnSpPr>
            <a:cxnSpLocks/>
          </p:cNvCxnSpPr>
          <p:nvPr/>
        </p:nvCxnSpPr>
        <p:spPr>
          <a:xfrm flipV="1">
            <a:off x="667296" y="5983890"/>
            <a:ext cx="11359167" cy="1051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5CF7BD05-5DFC-8DE9-6CDF-2E88CA06E562}"/>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36A44062-E782-BCC7-2114-4E03CF2B5BBC}"/>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3E2F130B-0E1C-ED18-35B6-091D98F61241}"/>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B0DD5D98-F016-16B4-6851-1F06BE601F2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7243AC2-E484-2FB7-EF9E-FF6670FE137A}"/>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ABDC4E24-57CB-2025-0286-23A681C02E8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ECA038D6-2FAC-669D-2AFA-D7CE28209F1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C1173093-1908-0977-7EF4-8C435ADD8478}"/>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979DC33-A2F5-1814-8628-EA060A9A2B61}"/>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4A69737E-2CAB-CB44-FBF7-81F2AF7EAF45}"/>
              </a:ext>
            </a:extLst>
          </p:cNvPr>
          <p:cNvSpPr txBox="1"/>
          <p:nvPr/>
        </p:nvSpPr>
        <p:spPr>
          <a:xfrm>
            <a:off x="666700" y="218270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aim to create an accessibility map that provides safety and confidence to those with accessibility issues.</a:t>
            </a:r>
            <a:endParaRPr lang="en-US"/>
          </a:p>
        </p:txBody>
      </p:sp>
      <p:cxnSp>
        <p:nvCxnSpPr>
          <p:cNvPr id="6" name="Straight Connector 5">
            <a:extLst>
              <a:ext uri="{FF2B5EF4-FFF2-40B4-BE49-F238E27FC236}">
                <a16:creationId xmlns:a16="http://schemas.microsoft.com/office/drawing/2014/main" id="{A8F7DCE3-1C11-FAE8-DD1C-9D2467262B22}"/>
              </a:ext>
            </a:extLst>
          </p:cNvPr>
          <p:cNvCxnSpPr>
            <a:cxnSpLocks/>
          </p:cNvCxnSpPr>
          <p:nvPr/>
        </p:nvCxnSpPr>
        <p:spPr>
          <a:xfrm>
            <a:off x="714592" y="5316483"/>
            <a:ext cx="11327635"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68477320-E283-AFA8-9E0D-2455D46E6FB5}"/>
              </a:ext>
            </a:extLst>
          </p:cNvPr>
          <p:cNvSpPr txBox="1"/>
          <p:nvPr/>
        </p:nvSpPr>
        <p:spPr>
          <a:xfrm>
            <a:off x="666700" y="2844851"/>
            <a:ext cx="112888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map itself will focus on routes, buildings, transport hubs, and key public spaces, providing the user with insight for areas with lifts, ramps, and areas with step-free access.</a:t>
            </a:r>
            <a:endParaRPr lang="en-US"/>
          </a:p>
        </p:txBody>
      </p:sp>
      <p:sp>
        <p:nvSpPr>
          <p:cNvPr id="10" name="TextBox 9">
            <a:extLst>
              <a:ext uri="{FF2B5EF4-FFF2-40B4-BE49-F238E27FC236}">
                <a16:creationId xmlns:a16="http://schemas.microsoft.com/office/drawing/2014/main" id="{0B623BE2-3F81-8BC7-5B2A-A5A069762FBA}"/>
              </a:ext>
            </a:extLst>
          </p:cNvPr>
          <p:cNvSpPr txBox="1"/>
          <p:nvPr/>
        </p:nvSpPr>
        <p:spPr>
          <a:xfrm>
            <a:off x="666699" y="3801291"/>
            <a:ext cx="1142027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target users for the accessibility map will be wheelchair users, people with mobility impairments, and even those with visual and/or hearing impairments.</a:t>
            </a:r>
            <a:endParaRPr lang="en-US"/>
          </a:p>
        </p:txBody>
      </p:sp>
      <p:sp>
        <p:nvSpPr>
          <p:cNvPr id="15" name="TextBox 14">
            <a:extLst>
              <a:ext uri="{FF2B5EF4-FFF2-40B4-BE49-F238E27FC236}">
                <a16:creationId xmlns:a16="http://schemas.microsoft.com/office/drawing/2014/main" id="{1C59CD65-7833-FDB8-CA7D-D9B362A2C77B}"/>
              </a:ext>
            </a:extLst>
          </p:cNvPr>
          <p:cNvSpPr txBox="1"/>
          <p:nvPr/>
        </p:nvSpPr>
        <p:spPr>
          <a:xfrm>
            <a:off x="671953" y="4636862"/>
            <a:ext cx="11325679" cy="6515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user interface will include a map and route planner, accessibility filters (e.g. step free routes), and user reporting.</a:t>
            </a:r>
          </a:p>
        </p:txBody>
      </p:sp>
      <p:sp>
        <p:nvSpPr>
          <p:cNvPr id="16" name="TextBox 15">
            <a:extLst>
              <a:ext uri="{FF2B5EF4-FFF2-40B4-BE49-F238E27FC236}">
                <a16:creationId xmlns:a16="http://schemas.microsoft.com/office/drawing/2014/main" id="{754687C7-632B-B382-C5F0-8C86C366FE06}"/>
              </a:ext>
            </a:extLst>
          </p:cNvPr>
          <p:cNvSpPr txBox="1"/>
          <p:nvPr/>
        </p:nvSpPr>
        <p:spPr>
          <a:xfrm>
            <a:off x="713994" y="5582793"/>
            <a:ext cx="107896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system is designed to evolve and adapt to a wide range of accessibility challenges.</a:t>
            </a:r>
          </a:p>
        </p:txBody>
      </p:sp>
    </p:spTree>
    <p:extLst>
      <p:ext uri="{BB962C8B-B14F-4D97-AF65-F5344CB8AC3E}">
        <p14:creationId xmlns:p14="http://schemas.microsoft.com/office/powerpoint/2010/main" val="1180845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E8056D-1B7E-8BBA-233B-C63EF91F231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7D3BF90-BEFB-10E8-0800-D75CF7CEAB41}"/>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E1A291E-D592-0458-638D-3BF324CAE0F0}"/>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DCDAF9D9-C8C4-F77E-BC96-F8A0608F705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B75A7286-33D4-C1D8-2DD8-894690BE0BF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5253E3B7-89E4-0B41-8F84-4CDBEE816E7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EF215B3-86B5-4D12-4C49-A44F604822EC}"/>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99F51CF-3247-1C9B-919D-C72378A2E7D2}"/>
              </a:ext>
            </a:extLst>
          </p:cNvPr>
          <p:cNvSpPr txBox="1"/>
          <p:nvPr/>
        </p:nvSpPr>
        <p:spPr>
          <a:xfrm>
            <a:off x="1225588" y="243065"/>
            <a:ext cx="3706464" cy="923330"/>
          </a:xfrm>
          <a:prstGeom prst="rect">
            <a:avLst/>
          </a:prstGeom>
          <a:noFill/>
        </p:spPr>
        <p:txBody>
          <a:bodyPr wrap="none" lIns="91440" tIns="45720" rIns="91440" bIns="45720" rtlCol="0" anchor="t">
            <a:spAutoFit/>
          </a:bodyPr>
          <a:lstStyle/>
          <a:p>
            <a:r>
              <a:rPr lang="en-GB" sz="5400"/>
              <a:t>Our Impact</a:t>
            </a:r>
            <a:endParaRPr lang="en-US"/>
          </a:p>
        </p:txBody>
      </p:sp>
      <p:sp>
        <p:nvSpPr>
          <p:cNvPr id="18" name="Oval 17">
            <a:extLst>
              <a:ext uri="{FF2B5EF4-FFF2-40B4-BE49-F238E27FC236}">
                <a16:creationId xmlns:a16="http://schemas.microsoft.com/office/drawing/2014/main" id="{6212CB20-9921-1D68-FEAB-38C55BDA0C37}"/>
              </a:ext>
            </a:extLst>
          </p:cNvPr>
          <p:cNvSpPr/>
          <p:nvPr/>
        </p:nvSpPr>
        <p:spPr>
          <a:xfrm>
            <a:off x="657679" y="25363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7CE6026F-9914-CB56-0CBE-F60D922C37AE}"/>
              </a:ext>
            </a:extLst>
          </p:cNvPr>
          <p:cNvCxnSpPr>
            <a:cxnSpLocks/>
          </p:cNvCxnSpPr>
          <p:nvPr/>
        </p:nvCxnSpPr>
        <p:spPr>
          <a:xfrm>
            <a:off x="1135007" y="2907424"/>
            <a:ext cx="11261507"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4391BD5D-B67F-1E4F-26D0-F56AED65A012}"/>
              </a:ext>
            </a:extLst>
          </p:cNvPr>
          <p:cNvSpPr/>
          <p:nvPr/>
        </p:nvSpPr>
        <p:spPr>
          <a:xfrm>
            <a:off x="667171" y="3431610"/>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55A01EA4-7547-03D8-AEC5-3FEDCA9DDE87}"/>
              </a:ext>
            </a:extLst>
          </p:cNvPr>
          <p:cNvSpPr/>
          <p:nvPr/>
        </p:nvSpPr>
        <p:spPr>
          <a:xfrm>
            <a:off x="656660" y="430868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B567FCD1-5278-BC8D-4F27-50622F1A2E38}"/>
              </a:ext>
            </a:extLst>
          </p:cNvPr>
          <p:cNvSpPr/>
          <p:nvPr/>
        </p:nvSpPr>
        <p:spPr>
          <a:xfrm>
            <a:off x="668189" y="542113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35A7A741-DB7C-ECFC-EB9F-9EFA861D5905}"/>
              </a:ext>
            </a:extLst>
          </p:cNvPr>
          <p:cNvCxnSpPr>
            <a:cxnSpLocks/>
          </p:cNvCxnSpPr>
          <p:nvPr/>
        </p:nvCxnSpPr>
        <p:spPr>
          <a:xfrm>
            <a:off x="1061434" y="3810438"/>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A91CF223-F8B7-4739-6547-F3232B8FA637}"/>
              </a:ext>
            </a:extLst>
          </p:cNvPr>
          <p:cNvCxnSpPr>
            <a:cxnSpLocks/>
          </p:cNvCxnSpPr>
          <p:nvPr/>
        </p:nvCxnSpPr>
        <p:spPr>
          <a:xfrm flipV="1">
            <a:off x="1129752" y="4651266"/>
            <a:ext cx="11105166" cy="1051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C1D2FC55-F265-1AE6-E076-BBA43B49F7A0}"/>
              </a:ext>
            </a:extLst>
          </p:cNvPr>
          <p:cNvCxnSpPr>
            <a:cxnSpLocks/>
          </p:cNvCxnSpPr>
          <p:nvPr/>
        </p:nvCxnSpPr>
        <p:spPr>
          <a:xfrm>
            <a:off x="1066690" y="5826235"/>
            <a:ext cx="11080642" cy="1051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7952401A-4E70-487E-AEA7-F8323F697D1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C147710-5CDF-8627-9036-38216B44069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20597FAA-DD23-5EFD-1BB0-887665D8C28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DF71C7F-FCD3-A1B5-6513-7B322147D12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2C297C6-7187-AEE2-8690-87F1781C1C1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7EFFB1A-7ABD-9E5D-7443-71516BF11609}"/>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EE5C048-1CC9-3747-DB3A-4968FFBF4B81}"/>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325DA48-8FEB-879D-B18C-B796A8C6DE6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ED6F711-0038-138E-6879-CE1089183450}"/>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097E8FFD-7ED5-DED9-1C46-577573769520}"/>
              </a:ext>
            </a:extLst>
          </p:cNvPr>
          <p:cNvSpPr txBox="1"/>
          <p:nvPr/>
        </p:nvSpPr>
        <p:spPr>
          <a:xfrm>
            <a:off x="1060838" y="2419183"/>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research leads us to believe that many navigation tools do not </a:t>
            </a:r>
            <a:r>
              <a:rPr lang="en-US"/>
              <a:t>account for accessibility needs in great detail.</a:t>
            </a:r>
          </a:p>
        </p:txBody>
      </p:sp>
      <p:sp>
        <p:nvSpPr>
          <p:cNvPr id="7" name="TextBox 6">
            <a:extLst>
              <a:ext uri="{FF2B5EF4-FFF2-40B4-BE49-F238E27FC236}">
                <a16:creationId xmlns:a16="http://schemas.microsoft.com/office/drawing/2014/main" id="{98ECA5C8-7687-6970-62E4-3CB94B44D5B1}"/>
              </a:ext>
            </a:extLst>
          </p:cNvPr>
          <p:cNvSpPr txBox="1"/>
          <p:nvPr/>
        </p:nvSpPr>
        <p:spPr>
          <a:xfrm>
            <a:off x="1066092" y="3107609"/>
            <a:ext cx="114045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functional map that caters for accessibility needs will enable independent travel, while reducing uncertainty and stress for the user</a:t>
            </a:r>
            <a:r>
              <a:rPr lang="en-US"/>
              <a:t>.</a:t>
            </a:r>
          </a:p>
        </p:txBody>
      </p:sp>
      <p:sp>
        <p:nvSpPr>
          <p:cNvPr id="3" name="TextBox 2">
            <a:extLst>
              <a:ext uri="{FF2B5EF4-FFF2-40B4-BE49-F238E27FC236}">
                <a16:creationId xmlns:a16="http://schemas.microsoft.com/office/drawing/2014/main" id="{4B61C108-9409-1ED2-072A-433051A2835C}"/>
              </a:ext>
            </a:extLst>
          </p:cNvPr>
          <p:cNvSpPr txBox="1"/>
          <p:nvPr/>
        </p:nvSpPr>
        <p:spPr>
          <a:xfrm>
            <a:off x="1066091" y="4253237"/>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hope that increased recognition in the map will raise awareness and promote inclusion in urban design.</a:t>
            </a:r>
          </a:p>
        </p:txBody>
      </p:sp>
      <p:sp>
        <p:nvSpPr>
          <p:cNvPr id="9" name="TextBox 8">
            <a:extLst>
              <a:ext uri="{FF2B5EF4-FFF2-40B4-BE49-F238E27FC236}">
                <a16:creationId xmlns:a16="http://schemas.microsoft.com/office/drawing/2014/main" id="{E44D2654-7AA7-6FD1-1942-C37C21B1FC05}"/>
              </a:ext>
            </a:extLst>
          </p:cNvPr>
          <p:cNvSpPr txBox="1"/>
          <p:nvPr/>
        </p:nvSpPr>
        <p:spPr>
          <a:xfrm>
            <a:off x="1066091" y="5099319"/>
            <a:ext cx="114045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 successful system could, for instance, allow a wheelchair user to completely avoid stairs and find step-free routes with ease.</a:t>
            </a:r>
          </a:p>
        </p:txBody>
      </p:sp>
    </p:spTree>
    <p:extLst>
      <p:ext uri="{BB962C8B-B14F-4D97-AF65-F5344CB8AC3E}">
        <p14:creationId xmlns:p14="http://schemas.microsoft.com/office/powerpoint/2010/main" val="3278318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42DA21-AEE3-3E59-27C2-2C461BDA1692}"/>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C56F14F2-A317-C0F3-078C-F73F3E262EEF}"/>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B79B9F90-3872-2542-E6FF-505ACFB934DF}"/>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8FB9AD85-3F34-FE35-F25D-5AF1389AF6AA}"/>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0ED02DF5-2387-5B25-F2EB-E7DCEF293743}"/>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A35750FF-4614-2A2B-21CB-EF7B03409CD9}"/>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8F001AAC-F6DE-6AE6-061E-D16F2C85E8B6}"/>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D45F034D-C229-7253-26A6-AD3E0EFB28A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600AD052-572D-3E39-5B12-BCFF0680380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07785E91-24B0-B2EB-9555-33CF0A5E9F7E}"/>
              </a:ext>
            </a:extLst>
          </p:cNvPr>
          <p:cNvSpPr txBox="1"/>
          <p:nvPr/>
        </p:nvSpPr>
        <p:spPr>
          <a:xfrm>
            <a:off x="2505597" y="2270276"/>
            <a:ext cx="7471614" cy="1569660"/>
          </a:xfrm>
          <a:prstGeom prst="rect">
            <a:avLst/>
          </a:prstGeom>
          <a:noFill/>
        </p:spPr>
        <p:txBody>
          <a:bodyPr wrap="square" lIns="91440" tIns="45720" rIns="91440" bIns="45720" rtlCol="0" anchor="t">
            <a:spAutoFit/>
          </a:bodyPr>
          <a:lstStyle/>
          <a:p>
            <a:pPr algn="ctr"/>
            <a:r>
              <a:rPr lang="en-GB" sz="4800" b="1">
                <a:latin typeface="Arial Rounded MT Bold"/>
              </a:rPr>
              <a:t>Teamwork and Organisation</a:t>
            </a:r>
            <a:endParaRPr lang="en-US"/>
          </a:p>
        </p:txBody>
      </p:sp>
      <p:sp>
        <p:nvSpPr>
          <p:cNvPr id="22" name="TextBox 21">
            <a:extLst>
              <a:ext uri="{FF2B5EF4-FFF2-40B4-BE49-F238E27FC236}">
                <a16:creationId xmlns:a16="http://schemas.microsoft.com/office/drawing/2014/main" id="{50BFFAA0-776F-80C4-46B8-FA18302313E1}"/>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CB5E6BF2-6ECD-AC25-A17C-D18952B3063D}"/>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74ABD14C-E013-1883-4D52-588831AA19F2}"/>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57F4A1BC-14D6-748C-EB78-D0A5B1A03F5A}"/>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15209DB4-8C45-1AAE-F52B-1E9517760419}"/>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2DE58057-975D-C27C-1F12-F6780EB251C4}"/>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B30DDFBF-B48E-C517-80F0-B764F8A80122}"/>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B38613BB-5B6B-6BDF-9A6D-795CA0073FDF}"/>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35EF1ACF-A09A-D1AA-3426-DD1B1D27CA63}"/>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24BC83A9-8B82-66FA-4B88-51C0F6CD66FE}"/>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12915FE4-40D5-9DE0-0A94-E53DA53C0355}"/>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3E6B238A-8B42-36D6-78E4-3B2F60830AFA}"/>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CEE9FFB3-C891-54FE-715B-74DD561B9FF1}"/>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F34C3FB4-5D6C-358A-ACC6-405030CE7200}"/>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FEFDC6FE-0B27-9AEF-4BEC-859192C8142F}"/>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81001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C293B-5F16-92F8-4401-BD128EB33C3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A176CFC-3A9F-8282-ABB2-5C76C1E0E8FC}"/>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36590BA-ABB0-70D3-7A5C-7DC02613EAF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8964D52-45A6-4683-54CA-5F01EF4221B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B18DDEB-1424-C4AA-A5A5-9568AA3527C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1B85251-00D8-C4A0-EFBE-533FBE4E874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7EAEAFA-C4BE-2144-E123-7256B127365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29A613A-D149-2998-C63C-2BD843C65D22}"/>
              </a:ext>
            </a:extLst>
          </p:cNvPr>
          <p:cNvSpPr txBox="1"/>
          <p:nvPr/>
        </p:nvSpPr>
        <p:spPr>
          <a:xfrm>
            <a:off x="1225588" y="243065"/>
            <a:ext cx="5606791" cy="923330"/>
          </a:xfrm>
          <a:prstGeom prst="rect">
            <a:avLst/>
          </a:prstGeom>
          <a:noFill/>
        </p:spPr>
        <p:txBody>
          <a:bodyPr wrap="none" lIns="91440" tIns="45720" rIns="91440" bIns="45720" rtlCol="0" anchor="t">
            <a:spAutoFit/>
          </a:bodyPr>
          <a:lstStyle/>
          <a:p>
            <a:r>
              <a:rPr lang="en-GB" sz="5400"/>
              <a:t>Team Introduction</a:t>
            </a:r>
            <a:endParaRPr lang="en-US"/>
          </a:p>
        </p:txBody>
      </p:sp>
      <p:sp>
        <p:nvSpPr>
          <p:cNvPr id="18" name="Oval 17">
            <a:extLst>
              <a:ext uri="{FF2B5EF4-FFF2-40B4-BE49-F238E27FC236}">
                <a16:creationId xmlns:a16="http://schemas.microsoft.com/office/drawing/2014/main" id="{2B06082C-C647-2B63-A48B-F96AD2725C1B}"/>
              </a:ext>
            </a:extLst>
          </p:cNvPr>
          <p:cNvSpPr/>
          <p:nvPr/>
        </p:nvSpPr>
        <p:spPr>
          <a:xfrm>
            <a:off x="657679" y="225259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14C24CF7-C023-0133-A376-9459DC342761}"/>
              </a:ext>
            </a:extLst>
          </p:cNvPr>
          <p:cNvCxnSpPr>
            <a:cxnSpLocks/>
          </p:cNvCxnSpPr>
          <p:nvPr/>
        </p:nvCxnSpPr>
        <p:spPr>
          <a:xfrm>
            <a:off x="1032032" y="2706989"/>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D1AC715B-13BE-5A23-8219-6FA1C6FD50C6}"/>
              </a:ext>
            </a:extLst>
          </p:cNvPr>
          <p:cNvSpPr/>
          <p:nvPr/>
        </p:nvSpPr>
        <p:spPr>
          <a:xfrm>
            <a:off x="657703" y="303873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4BA9ED4E-0511-C33C-0199-E384C4631629}"/>
              </a:ext>
            </a:extLst>
          </p:cNvPr>
          <p:cNvSpPr/>
          <p:nvPr/>
        </p:nvSpPr>
        <p:spPr>
          <a:xfrm>
            <a:off x="651405" y="366286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F090191C-8D91-BED9-12C9-F857A4C2F777}"/>
              </a:ext>
            </a:extLst>
          </p:cNvPr>
          <p:cNvSpPr/>
          <p:nvPr/>
        </p:nvSpPr>
        <p:spPr>
          <a:xfrm>
            <a:off x="651381" y="434638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0654DE49-A258-BA8A-CBDB-1ECEA6F8A0B7}"/>
              </a:ext>
            </a:extLst>
          </p:cNvPr>
          <p:cNvSpPr/>
          <p:nvPr/>
        </p:nvSpPr>
        <p:spPr>
          <a:xfrm>
            <a:off x="651405" y="4971843"/>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FD77E5AD-1B48-E6C9-6273-CAC708887272}"/>
              </a:ext>
            </a:extLst>
          </p:cNvPr>
          <p:cNvCxnSpPr>
            <a:cxnSpLocks/>
          </p:cNvCxnSpPr>
          <p:nvPr/>
        </p:nvCxnSpPr>
        <p:spPr>
          <a:xfrm>
            <a:off x="1032031" y="3394889"/>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1D7D3639-A90A-3554-103D-EFDF577A4DE0}"/>
              </a:ext>
            </a:extLst>
          </p:cNvPr>
          <p:cNvCxnSpPr>
            <a:cxnSpLocks/>
          </p:cNvCxnSpPr>
          <p:nvPr/>
        </p:nvCxnSpPr>
        <p:spPr>
          <a:xfrm>
            <a:off x="994246" y="4042274"/>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15121048-C021-F7A0-912C-68D9A7DF941C}"/>
              </a:ext>
            </a:extLst>
          </p:cNvPr>
          <p:cNvCxnSpPr>
            <a:cxnSpLocks/>
          </p:cNvCxnSpPr>
          <p:nvPr/>
        </p:nvCxnSpPr>
        <p:spPr>
          <a:xfrm>
            <a:off x="1000543" y="4603906"/>
            <a:ext cx="11251283" cy="37785"/>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951A5524-06ED-8CCC-5AC4-5C5064D2ACF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BA5EAD3-0605-B3B9-F2FA-7A016BCF5A7D}"/>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BCC3C97A-E64D-C4C0-D31F-191CD456B146}"/>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AD2D4FE0-FBCC-2141-2B5A-68D6E93D2A4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87FEAC6C-DCBE-38F5-0672-FDC384C808E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B08F2AB-A3E6-70EE-91DA-C3CFF051EB91}"/>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1C515880-D23C-461A-722C-3E37763B5984}"/>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1E21A9A7-1090-4286-BC3F-28B99A3EC8B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2451B132-BB54-2D57-8CB6-61AD7EF89752}"/>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2" name="Straight Connector 1">
            <a:extLst>
              <a:ext uri="{FF2B5EF4-FFF2-40B4-BE49-F238E27FC236}">
                <a16:creationId xmlns:a16="http://schemas.microsoft.com/office/drawing/2014/main" id="{FC42B227-418F-9386-8F4B-FDCC7C9BAD3B}"/>
              </a:ext>
            </a:extLst>
          </p:cNvPr>
          <p:cNvCxnSpPr>
            <a:cxnSpLocks/>
          </p:cNvCxnSpPr>
          <p:nvPr/>
        </p:nvCxnSpPr>
        <p:spPr>
          <a:xfrm>
            <a:off x="1000542" y="5347013"/>
            <a:ext cx="11263878"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6" name="TextBox 5">
            <a:extLst>
              <a:ext uri="{FF2B5EF4-FFF2-40B4-BE49-F238E27FC236}">
                <a16:creationId xmlns:a16="http://schemas.microsoft.com/office/drawing/2014/main" id="{C0B3ABCB-6EA4-D1AA-FD3C-784AFF31C63A}"/>
              </a:ext>
            </a:extLst>
          </p:cNvPr>
          <p:cNvSpPr txBox="1"/>
          <p:nvPr/>
        </p:nvSpPr>
        <p:spPr>
          <a:xfrm>
            <a:off x="1054540" y="219877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Matthew </a:t>
            </a:r>
            <a:r>
              <a:rPr lang="en-US"/>
              <a:t>Hatherly – Project Manager</a:t>
            </a:r>
          </a:p>
        </p:txBody>
      </p:sp>
      <p:sp>
        <p:nvSpPr>
          <p:cNvPr id="7" name="Oval 6">
            <a:extLst>
              <a:ext uri="{FF2B5EF4-FFF2-40B4-BE49-F238E27FC236}">
                <a16:creationId xmlns:a16="http://schemas.microsoft.com/office/drawing/2014/main" id="{2CB581FA-1058-73C5-7AE3-28FAF4955333}"/>
              </a:ext>
            </a:extLst>
          </p:cNvPr>
          <p:cNvSpPr/>
          <p:nvPr/>
        </p:nvSpPr>
        <p:spPr>
          <a:xfrm>
            <a:off x="657702" y="554491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AB10CCAA-ABE6-98FD-CDF2-3E08D94C5052}"/>
              </a:ext>
            </a:extLst>
          </p:cNvPr>
          <p:cNvCxnSpPr>
            <a:cxnSpLocks/>
          </p:cNvCxnSpPr>
          <p:nvPr/>
        </p:nvCxnSpPr>
        <p:spPr>
          <a:xfrm flipV="1">
            <a:off x="1032029" y="5938980"/>
            <a:ext cx="11163118" cy="31487"/>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 name="TextBox 8">
            <a:extLst>
              <a:ext uri="{FF2B5EF4-FFF2-40B4-BE49-F238E27FC236}">
                <a16:creationId xmlns:a16="http://schemas.microsoft.com/office/drawing/2014/main" id="{560CF003-8551-4954-2097-E76900B2C59D}"/>
              </a:ext>
            </a:extLst>
          </p:cNvPr>
          <p:cNvSpPr txBox="1"/>
          <p:nvPr/>
        </p:nvSpPr>
        <p:spPr>
          <a:xfrm>
            <a:off x="1054539" y="292298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Zeyu Xie – Digital Data Security Member​</a:t>
            </a:r>
            <a:endParaRPr lang="en-US"/>
          </a:p>
        </p:txBody>
      </p:sp>
      <p:sp>
        <p:nvSpPr>
          <p:cNvPr id="10" name="TextBox 9">
            <a:extLst>
              <a:ext uri="{FF2B5EF4-FFF2-40B4-BE49-F238E27FC236}">
                <a16:creationId xmlns:a16="http://schemas.microsoft.com/office/drawing/2014/main" id="{188955D7-A73B-0891-6138-1BBE5B6556C5}"/>
              </a:ext>
            </a:extLst>
          </p:cNvPr>
          <p:cNvSpPr txBox="1"/>
          <p:nvPr/>
        </p:nvSpPr>
        <p:spPr>
          <a:xfrm>
            <a:off x="1054539" y="3603116"/>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Joshua Platt – Art (App Visual Design &amp; UI), Research</a:t>
            </a:r>
            <a:endParaRPr lang="en-US"/>
          </a:p>
        </p:txBody>
      </p:sp>
      <p:sp>
        <p:nvSpPr>
          <p:cNvPr id="15" name="TextBox 14">
            <a:extLst>
              <a:ext uri="{FF2B5EF4-FFF2-40B4-BE49-F238E27FC236}">
                <a16:creationId xmlns:a16="http://schemas.microsoft.com/office/drawing/2014/main" id="{80C67CF3-5E54-C57E-58E1-D2DF4BD299D1}"/>
              </a:ext>
            </a:extLst>
          </p:cNvPr>
          <p:cNvSpPr txBox="1"/>
          <p:nvPr/>
        </p:nvSpPr>
        <p:spPr>
          <a:xfrm>
            <a:off x="1029349" y="4239166"/>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Aliu Djalo - Navigation &amp; Algorithm Designer</a:t>
            </a:r>
          </a:p>
        </p:txBody>
      </p:sp>
      <p:sp>
        <p:nvSpPr>
          <p:cNvPr id="16" name="TextBox 15">
            <a:extLst>
              <a:ext uri="{FF2B5EF4-FFF2-40B4-BE49-F238E27FC236}">
                <a16:creationId xmlns:a16="http://schemas.microsoft.com/office/drawing/2014/main" id="{A71C6F8D-3CF0-F3B1-C3B7-3CBE118F52BD}"/>
              </a:ext>
            </a:extLst>
          </p:cNvPr>
          <p:cNvSpPr txBox="1"/>
          <p:nvPr/>
        </p:nvSpPr>
        <p:spPr>
          <a:xfrm>
            <a:off x="1054539" y="486262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Cheng CHEN – Data Gathering &amp; Mapping</a:t>
            </a:r>
          </a:p>
        </p:txBody>
      </p:sp>
      <p:sp>
        <p:nvSpPr>
          <p:cNvPr id="17" name="TextBox 16">
            <a:extLst>
              <a:ext uri="{FF2B5EF4-FFF2-40B4-BE49-F238E27FC236}">
                <a16:creationId xmlns:a16="http://schemas.microsoft.com/office/drawing/2014/main" id="{6C1938A9-ED17-3EC1-95F0-7CE2B42A2A6C}"/>
              </a:ext>
            </a:extLst>
          </p:cNvPr>
          <p:cNvSpPr txBox="1"/>
          <p:nvPr/>
        </p:nvSpPr>
        <p:spPr>
          <a:xfrm>
            <a:off x="1086027" y="5492372"/>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Cai Perry – Research &amp; Background Lead </a:t>
            </a:r>
          </a:p>
        </p:txBody>
      </p:sp>
    </p:spTree>
    <p:extLst>
      <p:ext uri="{BB962C8B-B14F-4D97-AF65-F5344CB8AC3E}">
        <p14:creationId xmlns:p14="http://schemas.microsoft.com/office/powerpoint/2010/main" val="3810928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E18EA9-D2DC-FABE-AEE1-18975C9BB85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B550820-8D32-46D3-2B14-ADA336404C96}"/>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58AF86EB-D253-DC90-2CCF-4DCB4C82C25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2E38D20-EB29-3060-B442-F9456521EE5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29C7924-01C8-B1E9-B96A-15C19C9F091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B85BC16-1468-054F-C652-516F7260A20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6AC964E1-37B8-872B-36CF-4A899EEA1B43}"/>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14" name="TextBox 13">
            <a:extLst>
              <a:ext uri="{FF2B5EF4-FFF2-40B4-BE49-F238E27FC236}">
                <a16:creationId xmlns:a16="http://schemas.microsoft.com/office/drawing/2014/main" id="{A7E17C60-F32D-C703-3531-E25A3C1560A1}"/>
              </a:ext>
            </a:extLst>
          </p:cNvPr>
          <p:cNvSpPr txBox="1"/>
          <p:nvPr/>
        </p:nvSpPr>
        <p:spPr>
          <a:xfrm>
            <a:off x="1225588" y="243065"/>
            <a:ext cx="8604791" cy="923330"/>
          </a:xfrm>
          <a:prstGeom prst="rect">
            <a:avLst/>
          </a:prstGeom>
          <a:noFill/>
        </p:spPr>
        <p:txBody>
          <a:bodyPr wrap="none" lIns="91440" tIns="45720" rIns="91440" bIns="45720" rtlCol="0" anchor="t">
            <a:spAutoFit/>
          </a:bodyPr>
          <a:lstStyle/>
          <a:p>
            <a:r>
              <a:rPr lang="en-GB" sz="5400"/>
              <a:t>Collaboration Technologies </a:t>
            </a:r>
            <a:endParaRPr lang="en-US"/>
          </a:p>
        </p:txBody>
      </p:sp>
      <p:grpSp>
        <p:nvGrpSpPr>
          <p:cNvPr id="69" name="Group 68">
            <a:extLst>
              <a:ext uri="{FF2B5EF4-FFF2-40B4-BE49-F238E27FC236}">
                <a16:creationId xmlns:a16="http://schemas.microsoft.com/office/drawing/2014/main" id="{DD222653-E64B-514B-C930-065A78B87119}"/>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30F5B65-BAEF-06D1-D1BB-B5C439AB791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BFE8264D-9C87-D9FF-EC20-791D13160C4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A727CC6D-3B22-3A0E-C402-B9606FB76BC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40C0972-6E98-FAAC-06DA-3EF6C48F300B}"/>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6E8033F-BDA3-F837-BD8B-A3E2E2E30C17}"/>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F6750B7F-3FD6-7827-15B7-B748659A2C83}"/>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221DA8DC-9C0A-940C-FD14-4AA2833BB37E}"/>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9C43BA2-0AE6-6EF6-4D40-C0F73A66EFD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Oval 5">
            <a:extLst>
              <a:ext uri="{FF2B5EF4-FFF2-40B4-BE49-F238E27FC236}">
                <a16:creationId xmlns:a16="http://schemas.microsoft.com/office/drawing/2014/main" id="{3574E7AE-859B-73B3-FE67-20326ACEB738}"/>
              </a:ext>
            </a:extLst>
          </p:cNvPr>
          <p:cNvSpPr/>
          <p:nvPr/>
        </p:nvSpPr>
        <p:spPr>
          <a:xfrm>
            <a:off x="273530" y="290753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568D5AA6-CB57-AC4D-F228-0445FF0EB67A}"/>
              </a:ext>
            </a:extLst>
          </p:cNvPr>
          <p:cNvCxnSpPr>
            <a:cxnSpLocks/>
          </p:cNvCxnSpPr>
          <p:nvPr/>
        </p:nvCxnSpPr>
        <p:spPr>
          <a:xfrm>
            <a:off x="673073" y="3198195"/>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71D6AD6E-63DA-3DAB-F242-E1A6D27BBF8D}"/>
              </a:ext>
            </a:extLst>
          </p:cNvPr>
          <p:cNvSpPr txBox="1"/>
          <p:nvPr/>
        </p:nvSpPr>
        <p:spPr>
          <a:xfrm>
            <a:off x="274251" y="206126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 order to make the development process as affective and holistic as possible, we:​</a:t>
            </a:r>
          </a:p>
        </p:txBody>
      </p:sp>
      <p:sp>
        <p:nvSpPr>
          <p:cNvPr id="18" name="TextBox 17">
            <a:extLst>
              <a:ext uri="{FF2B5EF4-FFF2-40B4-BE49-F238E27FC236}">
                <a16:creationId xmlns:a16="http://schemas.microsoft.com/office/drawing/2014/main" id="{BC2B2F74-5695-E2AF-C974-3CA8D7B443DB}"/>
              </a:ext>
            </a:extLst>
          </p:cNvPr>
          <p:cNvSpPr txBox="1"/>
          <p:nvPr/>
        </p:nvSpPr>
        <p:spPr>
          <a:xfrm>
            <a:off x="670392" y="279703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Retained continuous online communication, primarily through Discord for quick discussion and coordination.​</a:t>
            </a:r>
            <a:endParaRPr lang="en-US"/>
          </a:p>
        </p:txBody>
      </p:sp>
      <p:sp>
        <p:nvSpPr>
          <p:cNvPr id="19" name="Oval 18">
            <a:extLst>
              <a:ext uri="{FF2B5EF4-FFF2-40B4-BE49-F238E27FC236}">
                <a16:creationId xmlns:a16="http://schemas.microsoft.com/office/drawing/2014/main" id="{9329F102-7FE7-F50D-0B16-5FF0600CA0E1}"/>
              </a:ext>
            </a:extLst>
          </p:cNvPr>
          <p:cNvSpPr/>
          <p:nvPr/>
        </p:nvSpPr>
        <p:spPr>
          <a:xfrm>
            <a:off x="273529" y="355618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2E2B60EA-2FE0-3581-6228-F64F7CDFB228}"/>
              </a:ext>
            </a:extLst>
          </p:cNvPr>
          <p:cNvCxnSpPr>
            <a:cxnSpLocks/>
          </p:cNvCxnSpPr>
          <p:nvPr/>
        </p:nvCxnSpPr>
        <p:spPr>
          <a:xfrm>
            <a:off x="584908" y="3872028"/>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F741C875-10A0-19C9-4EC0-9B1084285895}"/>
              </a:ext>
            </a:extLst>
          </p:cNvPr>
          <p:cNvSpPr txBox="1"/>
          <p:nvPr/>
        </p:nvSpPr>
        <p:spPr>
          <a:xfrm>
            <a:off x="670391" y="344567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Held weekly milestones and sprint-based deliverables following Scrum methodology.</a:t>
            </a:r>
            <a:endParaRPr lang="en-US"/>
          </a:p>
        </p:txBody>
      </p:sp>
      <p:sp>
        <p:nvSpPr>
          <p:cNvPr id="22" name="Oval 21">
            <a:extLst>
              <a:ext uri="{FF2B5EF4-FFF2-40B4-BE49-F238E27FC236}">
                <a16:creationId xmlns:a16="http://schemas.microsoft.com/office/drawing/2014/main" id="{DF52100B-7A73-0992-EC37-54DCC2525B5B}"/>
              </a:ext>
            </a:extLst>
          </p:cNvPr>
          <p:cNvSpPr/>
          <p:nvPr/>
        </p:nvSpPr>
        <p:spPr>
          <a:xfrm>
            <a:off x="273529" y="417963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BC16669D-70F9-E4AA-BB43-05CC4CB9F41D}"/>
              </a:ext>
            </a:extLst>
          </p:cNvPr>
          <p:cNvCxnSpPr>
            <a:cxnSpLocks/>
          </p:cNvCxnSpPr>
          <p:nvPr/>
        </p:nvCxnSpPr>
        <p:spPr>
          <a:xfrm>
            <a:off x="673072" y="4602539"/>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F9B233A3-1715-8911-BFC9-694D9EE0DF64}"/>
              </a:ext>
            </a:extLst>
          </p:cNvPr>
          <p:cNvSpPr txBox="1"/>
          <p:nvPr/>
        </p:nvSpPr>
        <p:spPr>
          <a:xfrm>
            <a:off x="670390" y="4125809"/>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Regularly reported progress updates through sprint reviews and retrospectives.</a:t>
            </a:r>
          </a:p>
        </p:txBody>
      </p:sp>
      <p:sp>
        <p:nvSpPr>
          <p:cNvPr id="25" name="Oval 24">
            <a:extLst>
              <a:ext uri="{FF2B5EF4-FFF2-40B4-BE49-F238E27FC236}">
                <a16:creationId xmlns:a16="http://schemas.microsoft.com/office/drawing/2014/main" id="{1CF59224-3651-7A4D-CB5C-BA0288C93C65}"/>
              </a:ext>
            </a:extLst>
          </p:cNvPr>
          <p:cNvSpPr/>
          <p:nvPr/>
        </p:nvSpPr>
        <p:spPr>
          <a:xfrm>
            <a:off x="273529" y="48408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54880B8F-1333-2338-51A3-5A4B7A59EB8B}"/>
              </a:ext>
            </a:extLst>
          </p:cNvPr>
          <p:cNvCxnSpPr>
            <a:cxnSpLocks/>
          </p:cNvCxnSpPr>
          <p:nvPr/>
        </p:nvCxnSpPr>
        <p:spPr>
          <a:xfrm>
            <a:off x="673071" y="5188207"/>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C14B2781-A721-B7C7-1F90-ABDBCCE0112C}"/>
              </a:ext>
            </a:extLst>
          </p:cNvPr>
          <p:cNvSpPr txBox="1"/>
          <p:nvPr/>
        </p:nvSpPr>
        <p:spPr>
          <a:xfrm>
            <a:off x="670390" y="478704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Allocated tasks based on weekly sprint goals and team roles.</a:t>
            </a:r>
          </a:p>
        </p:txBody>
      </p:sp>
      <p:sp>
        <p:nvSpPr>
          <p:cNvPr id="28" name="Oval 27">
            <a:extLst>
              <a:ext uri="{FF2B5EF4-FFF2-40B4-BE49-F238E27FC236}">
                <a16:creationId xmlns:a16="http://schemas.microsoft.com/office/drawing/2014/main" id="{70F4525A-B4BD-8199-9009-34D49E7088A5}"/>
              </a:ext>
            </a:extLst>
          </p:cNvPr>
          <p:cNvSpPr/>
          <p:nvPr/>
        </p:nvSpPr>
        <p:spPr>
          <a:xfrm>
            <a:off x="273529" y="5388760"/>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5EE9C11E-AA97-25B5-0B59-09DCC7617CB0}"/>
              </a:ext>
            </a:extLst>
          </p:cNvPr>
          <p:cNvCxnSpPr>
            <a:cxnSpLocks/>
          </p:cNvCxnSpPr>
          <p:nvPr/>
        </p:nvCxnSpPr>
        <p:spPr>
          <a:xfrm>
            <a:off x="673070" y="5679413"/>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TextBox 29">
            <a:extLst>
              <a:ext uri="{FF2B5EF4-FFF2-40B4-BE49-F238E27FC236}">
                <a16:creationId xmlns:a16="http://schemas.microsoft.com/office/drawing/2014/main" id="{D4AC7FC1-7F76-1A3B-F75B-63C89CA21609}"/>
              </a:ext>
            </a:extLst>
          </p:cNvPr>
          <p:cNvSpPr txBox="1"/>
          <p:nvPr/>
        </p:nvSpPr>
        <p:spPr>
          <a:xfrm>
            <a:off x="670390" y="5322336"/>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Shared documents and version control via Discord to support collaborative development.</a:t>
            </a:r>
          </a:p>
        </p:txBody>
      </p:sp>
      <p:sp>
        <p:nvSpPr>
          <p:cNvPr id="31" name="Oval 30">
            <a:extLst>
              <a:ext uri="{FF2B5EF4-FFF2-40B4-BE49-F238E27FC236}">
                <a16:creationId xmlns:a16="http://schemas.microsoft.com/office/drawing/2014/main" id="{7ABAC693-E3EC-FC67-B26B-423B45F5F535}"/>
              </a:ext>
            </a:extLst>
          </p:cNvPr>
          <p:cNvSpPr/>
          <p:nvPr/>
        </p:nvSpPr>
        <p:spPr>
          <a:xfrm>
            <a:off x="305017" y="593034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32" name="Straight Connector 31">
            <a:extLst>
              <a:ext uri="{FF2B5EF4-FFF2-40B4-BE49-F238E27FC236}">
                <a16:creationId xmlns:a16="http://schemas.microsoft.com/office/drawing/2014/main" id="{3FD4AA4C-300A-7C05-7A53-AB50DAC13521}"/>
              </a:ext>
            </a:extLst>
          </p:cNvPr>
          <p:cNvCxnSpPr>
            <a:cxnSpLocks/>
          </p:cNvCxnSpPr>
          <p:nvPr/>
        </p:nvCxnSpPr>
        <p:spPr>
          <a:xfrm>
            <a:off x="780127" y="6221000"/>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1D0750AD-7D2E-06D6-E109-6E821A193214}"/>
              </a:ext>
            </a:extLst>
          </p:cNvPr>
          <p:cNvSpPr txBox="1"/>
          <p:nvPr/>
        </p:nvSpPr>
        <p:spPr>
          <a:xfrm>
            <a:off x="670390" y="5863922"/>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Held continuous practices to ensure stable and efficient teamwork.</a:t>
            </a:r>
          </a:p>
        </p:txBody>
      </p:sp>
    </p:spTree>
    <p:extLst>
      <p:ext uri="{BB962C8B-B14F-4D97-AF65-F5344CB8AC3E}">
        <p14:creationId xmlns:p14="http://schemas.microsoft.com/office/powerpoint/2010/main" val="3508640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92890-6E91-795E-D1F8-C817FFDE726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E6080DB-CCE1-49D9-47B7-7D2626D4CBD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2E54CAD-28AE-E2D4-B2B1-C2399C72552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2C8662C4-A348-C4FE-EFC7-B53BF9C1BA3D}"/>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0E7B49E-E39B-2A75-D222-5E554C2FB09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05E2E22-DC7F-CFA9-41D7-417EFE9BD0F8}"/>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BBE02AC5-8B37-FE24-BBF1-D7EAA8E3ADD4}"/>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14" name="TextBox 13">
            <a:extLst>
              <a:ext uri="{FF2B5EF4-FFF2-40B4-BE49-F238E27FC236}">
                <a16:creationId xmlns:a16="http://schemas.microsoft.com/office/drawing/2014/main" id="{65F40C5E-D0AB-CE78-00F7-AC249D9E1BFE}"/>
              </a:ext>
            </a:extLst>
          </p:cNvPr>
          <p:cNvSpPr txBox="1"/>
          <p:nvPr/>
        </p:nvSpPr>
        <p:spPr>
          <a:xfrm>
            <a:off x="1225588" y="243065"/>
            <a:ext cx="3934667" cy="923330"/>
          </a:xfrm>
          <a:prstGeom prst="rect">
            <a:avLst/>
          </a:prstGeom>
          <a:noFill/>
        </p:spPr>
        <p:txBody>
          <a:bodyPr wrap="none" lIns="91440" tIns="45720" rIns="91440" bIns="45720" rtlCol="0" anchor="t">
            <a:spAutoFit/>
          </a:bodyPr>
          <a:lstStyle/>
          <a:p>
            <a:r>
              <a:rPr lang="en-GB" sz="5400"/>
              <a:t>Why Scrum?</a:t>
            </a:r>
            <a:endParaRPr lang="en-US"/>
          </a:p>
        </p:txBody>
      </p:sp>
      <p:grpSp>
        <p:nvGrpSpPr>
          <p:cNvPr id="69" name="Group 68">
            <a:extLst>
              <a:ext uri="{FF2B5EF4-FFF2-40B4-BE49-F238E27FC236}">
                <a16:creationId xmlns:a16="http://schemas.microsoft.com/office/drawing/2014/main" id="{C871D4E7-FC6F-8376-A764-7CA187BBFFFF}"/>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1911B7F-E9DA-5018-62AD-A4861F8376ED}"/>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E6214E6-A506-847C-1179-CDC770357D7C}"/>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AD02BCE-92F0-EEE3-8633-C143E083AA6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A138AACB-20F6-B584-E411-BE73EE9F3A44}"/>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2BC1D33-6E0D-9FB6-DD82-61F94D23EED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FA74FC5-2295-2EAE-1133-B0B9CEB433F0}"/>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CCE1A09D-EBA3-7BA0-806B-809F6E75E9C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AF6844DF-40DA-3C4A-282C-0FF30F57BDC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Oval 5">
            <a:extLst>
              <a:ext uri="{FF2B5EF4-FFF2-40B4-BE49-F238E27FC236}">
                <a16:creationId xmlns:a16="http://schemas.microsoft.com/office/drawing/2014/main" id="{B69569DF-00CE-7E4C-3530-F7AA4E97E822}"/>
              </a:ext>
            </a:extLst>
          </p:cNvPr>
          <p:cNvSpPr/>
          <p:nvPr/>
        </p:nvSpPr>
        <p:spPr>
          <a:xfrm>
            <a:off x="273530" y="290753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id="{97F35621-36AE-65E3-1DB7-78384467F9C8}"/>
              </a:ext>
            </a:extLst>
          </p:cNvPr>
          <p:cNvCxnSpPr>
            <a:cxnSpLocks/>
          </p:cNvCxnSpPr>
          <p:nvPr/>
        </p:nvCxnSpPr>
        <p:spPr>
          <a:xfrm>
            <a:off x="673073" y="3198195"/>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TextBox 15">
            <a:extLst>
              <a:ext uri="{FF2B5EF4-FFF2-40B4-BE49-F238E27FC236}">
                <a16:creationId xmlns:a16="http://schemas.microsoft.com/office/drawing/2014/main" id="{EE9672B4-DF8C-7888-4FD8-C6CE085BBF95}"/>
              </a:ext>
            </a:extLst>
          </p:cNvPr>
          <p:cNvSpPr txBox="1"/>
          <p:nvPr/>
        </p:nvSpPr>
        <p:spPr>
          <a:xfrm>
            <a:off x="274251" y="2061260"/>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believed that following the Scrum Methodology was the best choice for our project, this is because:</a:t>
            </a:r>
          </a:p>
        </p:txBody>
      </p:sp>
      <p:sp>
        <p:nvSpPr>
          <p:cNvPr id="18" name="TextBox 17">
            <a:extLst>
              <a:ext uri="{FF2B5EF4-FFF2-40B4-BE49-F238E27FC236}">
                <a16:creationId xmlns:a16="http://schemas.microsoft.com/office/drawing/2014/main" id="{CC7945CC-350A-5A29-72EC-CECCCAB9F797}"/>
              </a:ext>
            </a:extLst>
          </p:cNvPr>
          <p:cNvSpPr txBox="1"/>
          <p:nvPr/>
        </p:nvSpPr>
        <p:spPr>
          <a:xfrm>
            <a:off x="670392" y="279703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supports flexibility in responding to complex and evolving accessibility challenges.​</a:t>
            </a:r>
          </a:p>
        </p:txBody>
      </p:sp>
      <p:sp>
        <p:nvSpPr>
          <p:cNvPr id="19" name="Oval 18">
            <a:extLst>
              <a:ext uri="{FF2B5EF4-FFF2-40B4-BE49-F238E27FC236}">
                <a16:creationId xmlns:a16="http://schemas.microsoft.com/office/drawing/2014/main" id="{5D5A536E-34C4-A94C-97FD-24FBB1FB6DE0}"/>
              </a:ext>
            </a:extLst>
          </p:cNvPr>
          <p:cNvSpPr/>
          <p:nvPr/>
        </p:nvSpPr>
        <p:spPr>
          <a:xfrm>
            <a:off x="273529" y="355618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5E8F5BB6-1BB2-75C1-1D34-1F108ACA6D17}"/>
              </a:ext>
            </a:extLst>
          </p:cNvPr>
          <p:cNvCxnSpPr>
            <a:cxnSpLocks/>
          </p:cNvCxnSpPr>
          <p:nvPr/>
        </p:nvCxnSpPr>
        <p:spPr>
          <a:xfrm>
            <a:off x="674246" y="3840497"/>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TextBox 20">
            <a:extLst>
              <a:ext uri="{FF2B5EF4-FFF2-40B4-BE49-F238E27FC236}">
                <a16:creationId xmlns:a16="http://schemas.microsoft.com/office/drawing/2014/main" id="{97B474BC-B74A-650A-B111-A6FBCE5C0759}"/>
              </a:ext>
            </a:extLst>
          </p:cNvPr>
          <p:cNvSpPr txBox="1"/>
          <p:nvPr/>
        </p:nvSpPr>
        <p:spPr>
          <a:xfrm>
            <a:off x="670391" y="344567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supports iterative development, allowing us to continuously refine the system.</a:t>
            </a:r>
          </a:p>
        </p:txBody>
      </p:sp>
      <p:sp>
        <p:nvSpPr>
          <p:cNvPr id="22" name="Oval 21">
            <a:extLst>
              <a:ext uri="{FF2B5EF4-FFF2-40B4-BE49-F238E27FC236}">
                <a16:creationId xmlns:a16="http://schemas.microsoft.com/office/drawing/2014/main" id="{72F79E63-71B1-20DB-17A1-C7DD7FE8BBCA}"/>
              </a:ext>
            </a:extLst>
          </p:cNvPr>
          <p:cNvSpPr/>
          <p:nvPr/>
        </p:nvSpPr>
        <p:spPr>
          <a:xfrm>
            <a:off x="273529" y="417963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8D17B9C7-ED43-FB72-2AE0-96E5C4E85FE1}"/>
              </a:ext>
            </a:extLst>
          </p:cNvPr>
          <p:cNvCxnSpPr>
            <a:cxnSpLocks/>
          </p:cNvCxnSpPr>
          <p:nvPr/>
        </p:nvCxnSpPr>
        <p:spPr>
          <a:xfrm>
            <a:off x="673072" y="4602539"/>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TextBox 23">
            <a:extLst>
              <a:ext uri="{FF2B5EF4-FFF2-40B4-BE49-F238E27FC236}">
                <a16:creationId xmlns:a16="http://schemas.microsoft.com/office/drawing/2014/main" id="{410AECC2-5CED-6058-CDD6-7D5F27EF90BF}"/>
              </a:ext>
            </a:extLst>
          </p:cNvPr>
          <p:cNvSpPr txBox="1"/>
          <p:nvPr/>
        </p:nvSpPr>
        <p:spPr>
          <a:xfrm>
            <a:off x="670390" y="4125809"/>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Encourages regular meetings and shared progress.</a:t>
            </a:r>
          </a:p>
        </p:txBody>
      </p:sp>
      <p:sp>
        <p:nvSpPr>
          <p:cNvPr id="25" name="Oval 24">
            <a:extLst>
              <a:ext uri="{FF2B5EF4-FFF2-40B4-BE49-F238E27FC236}">
                <a16:creationId xmlns:a16="http://schemas.microsoft.com/office/drawing/2014/main" id="{8AE26001-F701-E308-EEF5-007BB072BB56}"/>
              </a:ext>
            </a:extLst>
          </p:cNvPr>
          <p:cNvSpPr/>
          <p:nvPr/>
        </p:nvSpPr>
        <p:spPr>
          <a:xfrm>
            <a:off x="273529" y="4840876"/>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6" name="Straight Connector 25">
            <a:extLst>
              <a:ext uri="{FF2B5EF4-FFF2-40B4-BE49-F238E27FC236}">
                <a16:creationId xmlns:a16="http://schemas.microsoft.com/office/drawing/2014/main" id="{68FA5E06-E958-8DF9-88C6-E641A969AEE2}"/>
              </a:ext>
            </a:extLst>
          </p:cNvPr>
          <p:cNvCxnSpPr>
            <a:cxnSpLocks/>
          </p:cNvCxnSpPr>
          <p:nvPr/>
        </p:nvCxnSpPr>
        <p:spPr>
          <a:xfrm>
            <a:off x="673071" y="5188207"/>
            <a:ext cx="11188412" cy="2519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TextBox 26">
            <a:extLst>
              <a:ext uri="{FF2B5EF4-FFF2-40B4-BE49-F238E27FC236}">
                <a16:creationId xmlns:a16="http://schemas.microsoft.com/office/drawing/2014/main" id="{CEC2462A-ADE9-A43B-A0DC-65C884F27F8E}"/>
              </a:ext>
            </a:extLst>
          </p:cNvPr>
          <p:cNvSpPr txBox="1"/>
          <p:nvPr/>
        </p:nvSpPr>
        <p:spPr>
          <a:xfrm>
            <a:off x="670390" y="4787048"/>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Improved organisation under time constraints.</a:t>
            </a:r>
            <a:endParaRPr lang="en-US"/>
          </a:p>
        </p:txBody>
      </p:sp>
    </p:spTree>
    <p:extLst>
      <p:ext uri="{BB962C8B-B14F-4D97-AF65-F5344CB8AC3E}">
        <p14:creationId xmlns:p14="http://schemas.microsoft.com/office/powerpoint/2010/main" val="2456777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6A4814-C65D-3419-44BB-C5D6C63D458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439DCDB-00C1-5268-B2FE-4D5FD76C3AED}"/>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4C035B2-D0DB-B995-A28A-2B1BD4375BE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3169EB87-6A98-3B64-0593-396FC60BFCC0}"/>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E575003-A876-69AE-C162-154C706CA7E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357B5605-9632-A757-B680-1748E5763B3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88A89CC-8185-2DD8-625C-A68E6077830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31044F2C-7A55-DF91-EC86-D4ABB1A77C27}"/>
              </a:ext>
            </a:extLst>
          </p:cNvPr>
          <p:cNvSpPr txBox="1"/>
          <p:nvPr/>
        </p:nvSpPr>
        <p:spPr>
          <a:xfrm>
            <a:off x="1225588" y="243065"/>
            <a:ext cx="4043736" cy="923330"/>
          </a:xfrm>
          <a:prstGeom prst="rect">
            <a:avLst/>
          </a:prstGeom>
          <a:noFill/>
        </p:spPr>
        <p:txBody>
          <a:bodyPr wrap="none" lIns="91440" tIns="45720" rIns="91440" bIns="45720" rtlCol="0" anchor="t">
            <a:spAutoFit/>
          </a:bodyPr>
          <a:lstStyle/>
          <a:p>
            <a:r>
              <a:rPr lang="en-GB" sz="5400"/>
              <a:t>Team Impact</a:t>
            </a:r>
          </a:p>
        </p:txBody>
      </p:sp>
      <p:sp>
        <p:nvSpPr>
          <p:cNvPr id="18" name="Oval 17">
            <a:extLst>
              <a:ext uri="{FF2B5EF4-FFF2-40B4-BE49-F238E27FC236}">
                <a16:creationId xmlns:a16="http://schemas.microsoft.com/office/drawing/2014/main" id="{2D871793-9DBC-2348-3C51-45B293E9C607}"/>
              </a:ext>
            </a:extLst>
          </p:cNvPr>
          <p:cNvSpPr/>
          <p:nvPr/>
        </p:nvSpPr>
        <p:spPr>
          <a:xfrm>
            <a:off x="657679" y="293576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A8672E86-4894-79B1-6035-D6C3702DB6EB}"/>
              </a:ext>
            </a:extLst>
          </p:cNvPr>
          <p:cNvCxnSpPr>
            <a:cxnSpLocks/>
          </p:cNvCxnSpPr>
          <p:nvPr/>
        </p:nvCxnSpPr>
        <p:spPr>
          <a:xfrm>
            <a:off x="927060" y="3299999"/>
            <a:ext cx="11272017"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1" name="Oval 20">
            <a:extLst>
              <a:ext uri="{FF2B5EF4-FFF2-40B4-BE49-F238E27FC236}">
                <a16:creationId xmlns:a16="http://schemas.microsoft.com/office/drawing/2014/main" id="{B46B9141-CCB1-AB32-795C-F1711787F1D5}"/>
              </a:ext>
            </a:extLst>
          </p:cNvPr>
          <p:cNvSpPr/>
          <p:nvPr/>
        </p:nvSpPr>
        <p:spPr>
          <a:xfrm>
            <a:off x="668214" y="3663228"/>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53315D97-2A57-5817-394A-3F1F409B0AA5}"/>
              </a:ext>
            </a:extLst>
          </p:cNvPr>
          <p:cNvSpPr/>
          <p:nvPr/>
        </p:nvSpPr>
        <p:spPr>
          <a:xfrm>
            <a:off x="657704" y="4371442"/>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F414451E-08B6-6959-E8C0-E5BD17F51277}"/>
              </a:ext>
            </a:extLst>
          </p:cNvPr>
          <p:cNvSpPr/>
          <p:nvPr/>
        </p:nvSpPr>
        <p:spPr>
          <a:xfrm>
            <a:off x="651381" y="5200154"/>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5" name="Straight Connector 24">
            <a:extLst>
              <a:ext uri="{FF2B5EF4-FFF2-40B4-BE49-F238E27FC236}">
                <a16:creationId xmlns:a16="http://schemas.microsoft.com/office/drawing/2014/main" id="{5F8DBA06-D84C-7FF4-E863-26DD8D743D65}"/>
              </a:ext>
            </a:extLst>
          </p:cNvPr>
          <p:cNvCxnSpPr>
            <a:cxnSpLocks/>
          </p:cNvCxnSpPr>
          <p:nvPr/>
        </p:nvCxnSpPr>
        <p:spPr>
          <a:xfrm>
            <a:off x="1029903" y="4007919"/>
            <a:ext cx="112299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7A96717-4F98-325B-D077-84271A5E6887}"/>
              </a:ext>
            </a:extLst>
          </p:cNvPr>
          <p:cNvCxnSpPr>
            <a:cxnSpLocks/>
          </p:cNvCxnSpPr>
          <p:nvPr/>
        </p:nvCxnSpPr>
        <p:spPr>
          <a:xfrm>
            <a:off x="1013138" y="4773047"/>
            <a:ext cx="11268076" cy="0"/>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8C5A0C96-97B3-8221-7981-A3B4A2561B8D}"/>
              </a:ext>
            </a:extLst>
          </p:cNvPr>
          <p:cNvCxnSpPr>
            <a:cxnSpLocks/>
          </p:cNvCxnSpPr>
          <p:nvPr/>
        </p:nvCxnSpPr>
        <p:spPr>
          <a:xfrm flipV="1">
            <a:off x="1018394" y="5500718"/>
            <a:ext cx="11180490" cy="57807"/>
          </a:xfrm>
          <a:prstGeom prst="line">
            <a:avLst/>
          </a:prstGeom>
          <a:ln>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grpSp>
        <p:nvGrpSpPr>
          <p:cNvPr id="69" name="Group 68">
            <a:extLst>
              <a:ext uri="{FF2B5EF4-FFF2-40B4-BE49-F238E27FC236}">
                <a16:creationId xmlns:a16="http://schemas.microsoft.com/office/drawing/2014/main" id="{F640CCA1-8A64-9359-A28B-3D9AA594570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9D9342E5-FA00-2451-34FC-E9234E1FBAE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C715D0F-7FBA-C732-A1D9-EEACEF484B9C}"/>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B329A5E-6F62-F0E1-C5E2-39D233EF51B7}"/>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1D2775DD-50C7-EEB3-7171-4ECD8F5294F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D44C2EBD-1F00-2B06-69B6-3656058F63A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35635AA-5B2A-C15E-1C23-EF116383658F}"/>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AD8F20E0-4925-7250-CB5D-F305070F7C6B}"/>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B5CC21A6-9829-7240-3EDB-44F8ABDD2ACB}"/>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TextBox 6">
            <a:extLst>
              <a:ext uri="{FF2B5EF4-FFF2-40B4-BE49-F238E27FC236}">
                <a16:creationId xmlns:a16="http://schemas.microsoft.com/office/drawing/2014/main" id="{F4A6425C-CF44-1D65-6FEA-65DDB76E7F4D}"/>
              </a:ext>
            </a:extLst>
          </p:cNvPr>
          <p:cNvSpPr txBox="1"/>
          <p:nvPr/>
        </p:nvSpPr>
        <p:spPr>
          <a:xfrm>
            <a:off x="407633" y="205605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Why collaboration was essential:​</a:t>
            </a:r>
          </a:p>
        </p:txBody>
      </p:sp>
      <p:sp>
        <p:nvSpPr>
          <p:cNvPr id="17" name="TextBox 16">
            <a:extLst>
              <a:ext uri="{FF2B5EF4-FFF2-40B4-BE49-F238E27FC236}">
                <a16:creationId xmlns:a16="http://schemas.microsoft.com/office/drawing/2014/main" id="{23CA333F-4453-E0D0-8975-35C84D3C7ACB}"/>
              </a:ext>
            </a:extLst>
          </p:cNvPr>
          <p:cNvSpPr txBox="1"/>
          <p:nvPr/>
        </p:nvSpPr>
        <p:spPr>
          <a:xfrm>
            <a:off x="1027744" y="2875861"/>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allowed us to meet our weekly milestones.</a:t>
            </a:r>
          </a:p>
        </p:txBody>
      </p:sp>
      <p:sp>
        <p:nvSpPr>
          <p:cNvPr id="19" name="TextBox 18">
            <a:extLst>
              <a:ext uri="{FF2B5EF4-FFF2-40B4-BE49-F238E27FC236}">
                <a16:creationId xmlns:a16="http://schemas.microsoft.com/office/drawing/2014/main" id="{618D156F-FF74-9755-1EE7-4F279A2A45B6}"/>
              </a:ext>
            </a:extLst>
          </p:cNvPr>
          <p:cNvSpPr txBox="1"/>
          <p:nvPr/>
        </p:nvSpPr>
        <p:spPr>
          <a:xfrm>
            <a:off x="1027743" y="3606329"/>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Differing viewpoints helped us to improve inclusivity.</a:t>
            </a:r>
          </a:p>
        </p:txBody>
      </p:sp>
      <p:sp>
        <p:nvSpPr>
          <p:cNvPr id="28" name="TextBox 27">
            <a:extLst>
              <a:ext uri="{FF2B5EF4-FFF2-40B4-BE49-F238E27FC236}">
                <a16:creationId xmlns:a16="http://schemas.microsoft.com/office/drawing/2014/main" id="{2311505B-F615-5F42-449F-9BE26C4E85B9}"/>
              </a:ext>
            </a:extLst>
          </p:cNvPr>
          <p:cNvSpPr txBox="1"/>
          <p:nvPr/>
        </p:nvSpPr>
        <p:spPr>
          <a:xfrm>
            <a:off x="1059273" y="437358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Team members contributed different technical and research skills.​</a:t>
            </a:r>
          </a:p>
        </p:txBody>
      </p:sp>
      <p:sp>
        <p:nvSpPr>
          <p:cNvPr id="30" name="TextBox 29">
            <a:extLst>
              <a:ext uri="{FF2B5EF4-FFF2-40B4-BE49-F238E27FC236}">
                <a16:creationId xmlns:a16="http://schemas.microsoft.com/office/drawing/2014/main" id="{9665F301-C430-B2EA-2E69-7893D51AD64C}"/>
              </a:ext>
            </a:extLst>
          </p:cNvPr>
          <p:cNvSpPr txBox="1"/>
          <p:nvPr/>
        </p:nvSpPr>
        <p:spPr>
          <a:xfrm>
            <a:off x="1027741" y="5156604"/>
            <a:ext cx="114045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Allowed our team to balance the planning, research, and design phases in a holistic manner.​</a:t>
            </a:r>
          </a:p>
        </p:txBody>
      </p:sp>
    </p:spTree>
    <p:extLst>
      <p:ext uri="{BB962C8B-B14F-4D97-AF65-F5344CB8AC3E}">
        <p14:creationId xmlns:p14="http://schemas.microsoft.com/office/powerpoint/2010/main" val="3897634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C28DE-1BCD-15C1-CD0E-55501F4C3467}"/>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16654570-6F0A-9A9C-A307-A710C2F1109F}"/>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DFDDDC56-4CCD-A944-73C1-F2179F90D967}"/>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A666AD92-D325-2CF9-DE2A-F574F23C8E27}"/>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E764E543-2C60-583D-A73D-91877E69E860}"/>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B89B1E8C-D0E4-CD07-E281-DAC5C9B8C849}"/>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FE825DCA-2355-4FE9-AEF3-159444B7C81D}"/>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ED439AD1-15BE-0485-131E-5D959050E30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AA0D554E-1CE7-ED5A-3CB8-F3D840625FC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234484FA-C6D6-F176-B370-FDDCB67BC444}"/>
              </a:ext>
            </a:extLst>
          </p:cNvPr>
          <p:cNvSpPr txBox="1"/>
          <p:nvPr/>
        </p:nvSpPr>
        <p:spPr>
          <a:xfrm>
            <a:off x="2505597" y="2635618"/>
            <a:ext cx="7471614" cy="830997"/>
          </a:xfrm>
          <a:prstGeom prst="rect">
            <a:avLst/>
          </a:prstGeom>
          <a:noFill/>
        </p:spPr>
        <p:txBody>
          <a:bodyPr wrap="square" lIns="91440" tIns="45720" rIns="91440" bIns="45720" rtlCol="0" anchor="t">
            <a:spAutoFit/>
          </a:bodyPr>
          <a:lstStyle/>
          <a:p>
            <a:pPr algn="ctr"/>
            <a:r>
              <a:rPr lang="en-GB" sz="4800" b="1">
                <a:latin typeface="Arial Rounded MT Bold"/>
              </a:rPr>
              <a:t>Project Planning</a:t>
            </a:r>
            <a:endParaRPr lang="en-US"/>
          </a:p>
        </p:txBody>
      </p:sp>
      <p:sp>
        <p:nvSpPr>
          <p:cNvPr id="22" name="TextBox 21">
            <a:extLst>
              <a:ext uri="{FF2B5EF4-FFF2-40B4-BE49-F238E27FC236}">
                <a16:creationId xmlns:a16="http://schemas.microsoft.com/office/drawing/2014/main" id="{16CC96DA-0A4E-64DF-59FE-06D8E58C1F14}"/>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3D10836C-B6A8-F2F0-0FBA-BB8506297D7B}"/>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172F1A1C-A56B-7170-63EF-19A0B081818C}"/>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84C6EA60-8A2D-732D-2B7D-6FD94EA00C36}"/>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E5BEBD61-3033-1EC5-FCF4-290F46708838}"/>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47172B4B-92F0-79F7-7ABE-A491403D870C}"/>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1C5F5EEA-67E5-2F24-390D-61512029F369}"/>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D0C05552-8884-C040-B6F0-E2BA01D15B22}"/>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5FA20BE-51D8-D6DC-FE01-57C9ACD3EA95}"/>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F1058457-4C5B-7F2E-DB7F-18BF8A2AC017}"/>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16CFC0C-545C-128A-7232-1102244C2E07}"/>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50F3ACBD-5F3F-C335-B014-596AE9A29290}"/>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23D7B814-DC88-F9A9-8C5B-E47BD9F63F17}"/>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700D35C1-2663-F166-6FF9-17177B25AE65}"/>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C82DCFA8-A3F4-5767-68FD-47E92664FBC0}"/>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59314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DD312366-0F74-ADCA-DA99-06ADA038897B}"/>
              </a:ext>
            </a:extLst>
          </p:cNvPr>
          <p:cNvSpPr/>
          <p:nvPr/>
        </p:nvSpPr>
        <p:spPr>
          <a:xfrm rot="10800000">
            <a:off x="0" y="-2247662"/>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Rectangle: Rounded Corners 3">
            <a:extLst>
              <a:ext uri="{FF2B5EF4-FFF2-40B4-BE49-F238E27FC236}">
                <a16:creationId xmlns:a16="http://schemas.microsoft.com/office/drawing/2014/main" id="{CCAE5E87-682F-484D-7936-11C70C354526}"/>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1" name="Group 10">
            <a:extLst>
              <a:ext uri="{FF2B5EF4-FFF2-40B4-BE49-F238E27FC236}">
                <a16:creationId xmlns:a16="http://schemas.microsoft.com/office/drawing/2014/main" id="{90C37BB2-2360-C797-93B3-CFADF099426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3CD7473D-B98B-8331-1941-381195E4B22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73196AFF-9C96-B6E1-7FC3-485E26E6614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Rounded Corners 43">
            <a:extLst>
              <a:ext uri="{FF2B5EF4-FFF2-40B4-BE49-F238E27FC236}">
                <a16:creationId xmlns:a16="http://schemas.microsoft.com/office/drawing/2014/main" id="{CC843D99-0E58-C260-EEE6-DA5D7BB5BA22}"/>
              </a:ext>
            </a:extLst>
          </p:cNvPr>
          <p:cNvSpPr/>
          <p:nvPr/>
        </p:nvSpPr>
        <p:spPr>
          <a:xfrm rot="10800000">
            <a:off x="-1339850" y="1805239"/>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4D5E1714-A84D-2FF2-A1E7-EF2B140FE121}"/>
              </a:ext>
            </a:extLst>
          </p:cNvPr>
          <p:cNvSpPr txBox="1"/>
          <p:nvPr/>
        </p:nvSpPr>
        <p:spPr>
          <a:xfrm>
            <a:off x="1225588" y="243065"/>
            <a:ext cx="5341462" cy="92333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black"/>
                </a:solidFill>
                <a:effectLst/>
                <a:uLnTx/>
                <a:uFillTx/>
                <a:latin typeface="Aptos" panose="02110004020202020204"/>
                <a:ea typeface="+mn-ea"/>
                <a:cs typeface="+mn-cs"/>
              </a:rPr>
              <a:t>Project Approach</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69" name="Group 68">
            <a:extLst>
              <a:ext uri="{FF2B5EF4-FFF2-40B4-BE49-F238E27FC236}">
                <a16:creationId xmlns:a16="http://schemas.microsoft.com/office/drawing/2014/main" id="{3A3FBA03-A44D-617B-6659-18C18ED2E03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71F215F4-A490-77C7-A999-E8CEEA2F61D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DC8A756F-A7FA-58FC-3227-464D63C22FB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D7C23895-13A2-6986-197D-8BD029AA2DA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F704045-513F-6E9E-1697-728B0CFF0B0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86E32E1-736F-6023-03F6-D00EA1588E0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74F01823-F640-9C3C-0CBC-66585968AD3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1341E7A4-F5AD-3016-F177-B2CCBC5C1BB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C103660-5FDF-F887-6BE6-1B6F6F19740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760156" y="1690157"/>
            <a:ext cx="10500000" cy="59438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a:ln>
                <a:noFill/>
              </a:ln>
              <a:solidFill>
                <a:srgbClr val="36454F"/>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b="0" i="0" u="none" strike="noStrike" kern="1200" cap="none" spc="0" normalizeH="0" baseline="0" noProof="0">
                <a:ln>
                  <a:noFill/>
                </a:ln>
                <a:solidFill>
                  <a:srgbClr val="36454F"/>
                </a:solidFill>
                <a:effectLst/>
                <a:uLnTx/>
                <a:uFillTx/>
                <a:latin typeface="Calibri"/>
                <a:ea typeface="+mn-ea"/>
                <a:cs typeface="+mn-cs"/>
              </a:rPr>
              <a:t>We followed a weekly cycle from kick-off to the final hackathon</a:t>
            </a:r>
          </a:p>
        </p:txBody>
      </p:sp>
      <p:sp>
        <p:nvSpPr>
          <p:cNvPr id="71" name="Rounded Rectangle 70"/>
          <p:cNvSpPr/>
          <p:nvPr/>
        </p:nvSpPr>
        <p:spPr>
          <a:xfrm>
            <a:off x="500000" y="2700000"/>
            <a:ext cx="2400000" cy="170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2" name="Oval 71"/>
          <p:cNvSpPr/>
          <p:nvPr/>
        </p:nvSpPr>
        <p:spPr>
          <a:xfrm>
            <a:off x="600000" y="2500000"/>
            <a:ext cx="500000" cy="500000"/>
          </a:xfrm>
          <a:prstGeom prst="ellipse">
            <a:avLst/>
          </a:prstGeom>
          <a:solidFill>
            <a:srgbClr val="FFFFFF"/>
          </a:solidFill>
          <a:ln w="25400">
            <a:solidFill>
              <a:srgbClr val="E88B6E"/>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E88B6E"/>
                </a:solidFill>
                <a:effectLst/>
                <a:uLnTx/>
                <a:uFillTx/>
                <a:latin typeface="Calibri"/>
                <a:ea typeface="+mn-ea"/>
                <a:cs typeface="+mn-cs"/>
              </a:rPr>
              <a:t>1</a:t>
            </a:r>
          </a:p>
        </p:txBody>
      </p:sp>
      <p:sp>
        <p:nvSpPr>
          <p:cNvPr id="73" name="TextBox 72"/>
          <p:cNvSpPr txBox="1"/>
          <p:nvPr/>
        </p:nvSpPr>
        <p:spPr>
          <a:xfrm>
            <a:off x="600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PLAN</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74" name="TextBox 73"/>
          <p:cNvSpPr txBox="1"/>
          <p:nvPr/>
        </p:nvSpPr>
        <p:spPr>
          <a:xfrm>
            <a:off x="600000" y="36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FFFFFF"/>
                </a:solidFill>
                <a:effectLst/>
                <a:uLnTx/>
                <a:uFillTx/>
                <a:latin typeface="Calibri"/>
                <a:ea typeface="+mn-ea"/>
                <a:cs typeface="+mn-cs"/>
              </a:rPr>
              <a:t>Weekly catch-up on Discord: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FFFFFF"/>
                </a:solidFill>
                <a:effectLst/>
                <a:uLnTx/>
                <a:uFillTx/>
                <a:latin typeface="Calibri"/>
                <a:ea typeface="+mn-ea"/>
                <a:cs typeface="+mn-cs"/>
              </a:rPr>
              <a:t>set goals and split tasks</a:t>
            </a:r>
          </a:p>
        </p:txBody>
      </p:sp>
      <p:sp>
        <p:nvSpPr>
          <p:cNvPr id="75" name="Rounded Rectangle 74"/>
          <p:cNvSpPr/>
          <p:nvPr/>
        </p:nvSpPr>
        <p:spPr>
          <a:xfrm>
            <a:off x="3433000" y="2700000"/>
            <a:ext cx="2400000" cy="170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6" name="Oval 75"/>
          <p:cNvSpPr/>
          <p:nvPr/>
        </p:nvSpPr>
        <p:spPr>
          <a:xfrm>
            <a:off x="3533000" y="2500000"/>
            <a:ext cx="500000" cy="500000"/>
          </a:xfrm>
          <a:prstGeom prst="ellipse">
            <a:avLst/>
          </a:prstGeom>
          <a:solidFill>
            <a:srgbClr val="FFFFFF"/>
          </a:solidFill>
          <a:ln w="25400">
            <a:solidFill>
              <a:srgbClr val="4A6FA5"/>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4A6FA5"/>
                </a:solidFill>
                <a:effectLst/>
                <a:uLnTx/>
                <a:uFillTx/>
                <a:latin typeface="Calibri"/>
                <a:ea typeface="+mn-ea"/>
                <a:cs typeface="+mn-cs"/>
              </a:rPr>
              <a:t>2</a:t>
            </a:r>
          </a:p>
        </p:txBody>
      </p:sp>
      <p:sp>
        <p:nvSpPr>
          <p:cNvPr id="77" name="TextBox 76"/>
          <p:cNvSpPr txBox="1"/>
          <p:nvPr/>
        </p:nvSpPr>
        <p:spPr>
          <a:xfrm>
            <a:off x="3533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WORK</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78" name="TextBox 77"/>
          <p:cNvSpPr txBox="1"/>
          <p:nvPr/>
        </p:nvSpPr>
        <p:spPr>
          <a:xfrm>
            <a:off x="3533000" y="3600000"/>
            <a:ext cx="2200000" cy="4405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Individual work</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FFFFFF"/>
                </a:solidFill>
                <a:effectLst/>
                <a:uLnTx/>
                <a:uFillTx/>
                <a:latin typeface="Calibri"/>
                <a:ea typeface="+mn-ea"/>
                <a:cs typeface="+mn-cs"/>
              </a:rPr>
              <a:t>through</a:t>
            </a:r>
            <a:r>
              <a:rPr kumimoji="0" sz="1200" b="0" i="0" u="none" strike="noStrike" kern="1200" cap="none" spc="0" normalizeH="0" baseline="0" noProof="0">
                <a:ln>
                  <a:noFill/>
                </a:ln>
                <a:solidFill>
                  <a:srgbClr val="FFFFFF"/>
                </a:solidFill>
                <a:effectLst/>
                <a:uLnTx/>
                <a:uFillTx/>
                <a:latin typeface="Calibri"/>
                <a:ea typeface="+mn-ea"/>
                <a:cs typeface="+mn-cs"/>
              </a:rPr>
              <a:t> the week</a:t>
            </a:r>
          </a:p>
        </p:txBody>
      </p:sp>
      <p:sp>
        <p:nvSpPr>
          <p:cNvPr id="79" name="Rounded Rectangle 78"/>
          <p:cNvSpPr/>
          <p:nvPr/>
        </p:nvSpPr>
        <p:spPr>
          <a:xfrm>
            <a:off x="6366000" y="2700000"/>
            <a:ext cx="2400000" cy="170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 name="Oval 79"/>
          <p:cNvSpPr/>
          <p:nvPr/>
        </p:nvSpPr>
        <p:spPr>
          <a:xfrm>
            <a:off x="6466000" y="2500000"/>
            <a:ext cx="500000" cy="500000"/>
          </a:xfrm>
          <a:prstGeom prst="ellipse">
            <a:avLst/>
          </a:prstGeom>
          <a:solidFill>
            <a:srgbClr val="FFFFFF"/>
          </a:solidFill>
          <a:ln w="25400">
            <a:solidFill>
              <a:srgbClr val="6AA86F"/>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6AA86F"/>
                </a:solidFill>
                <a:effectLst/>
                <a:uLnTx/>
                <a:uFillTx/>
                <a:latin typeface="Calibri"/>
                <a:ea typeface="+mn-ea"/>
                <a:cs typeface="+mn-cs"/>
              </a:rPr>
              <a:t>3</a:t>
            </a:r>
          </a:p>
        </p:txBody>
      </p:sp>
      <p:sp>
        <p:nvSpPr>
          <p:cNvPr id="81" name="TextBox 80"/>
          <p:cNvSpPr txBox="1"/>
          <p:nvPr/>
        </p:nvSpPr>
        <p:spPr>
          <a:xfrm>
            <a:off x="6466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SHARE</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82" name="TextBox 81"/>
          <p:cNvSpPr txBox="1"/>
          <p:nvPr/>
        </p:nvSpPr>
        <p:spPr>
          <a:xfrm>
            <a:off x="6466000" y="3600000"/>
            <a:ext cx="2200000" cy="4405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Post progress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and </a:t>
            </a:r>
            <a:r>
              <a:rPr kumimoji="0" sz="1400" b="0" i="0" u="none" strike="noStrike" kern="1200" cap="none" spc="0" normalizeH="0" baseline="0" noProof="0">
                <a:ln>
                  <a:noFill/>
                </a:ln>
                <a:solidFill>
                  <a:srgbClr val="FFFFFF"/>
                </a:solidFill>
                <a:effectLst/>
                <a:uLnTx/>
                <a:uFillTx/>
                <a:latin typeface="Calibri"/>
                <a:ea typeface="+mn-ea"/>
                <a:cs typeface="+mn-cs"/>
              </a:rPr>
              <a:t>blockers</a:t>
            </a:r>
            <a:r>
              <a:rPr kumimoji="0" sz="1200" b="0" i="0" u="none" strike="noStrike" kern="1200" cap="none" spc="0" normalizeH="0" baseline="0" noProof="0">
                <a:ln>
                  <a:noFill/>
                </a:ln>
                <a:solidFill>
                  <a:srgbClr val="FFFFFF"/>
                </a:solidFill>
                <a:effectLst/>
                <a:uLnTx/>
                <a:uFillTx/>
                <a:latin typeface="Calibri"/>
                <a:ea typeface="+mn-ea"/>
                <a:cs typeface="+mn-cs"/>
              </a:rPr>
              <a:t> in </a:t>
            </a:r>
            <a:r>
              <a:rPr kumimoji="0" lang="en-GB" sz="1200" b="0" i="0" u="none" strike="noStrike" kern="1200" cap="none" spc="0" normalizeH="0" baseline="0" noProof="0">
                <a:ln>
                  <a:noFill/>
                </a:ln>
                <a:solidFill>
                  <a:srgbClr val="FFFFFF"/>
                </a:solidFill>
                <a:effectLst/>
                <a:uLnTx/>
                <a:uFillTx/>
                <a:latin typeface="Calibri"/>
                <a:ea typeface="+mn-ea"/>
                <a:cs typeface="+mn-cs"/>
              </a:rPr>
              <a:t>Discord</a:t>
            </a:r>
            <a:endParaRPr kumimoji="0" sz="1200" b="0" i="0" u="none" strike="noStrike" kern="1200" cap="none" spc="0" normalizeH="0" baseline="0" noProof="0">
              <a:ln>
                <a:noFill/>
              </a:ln>
              <a:solidFill>
                <a:srgbClr val="FFFFFF"/>
              </a:solidFill>
              <a:effectLst/>
              <a:uLnTx/>
              <a:uFillTx/>
              <a:latin typeface="Calibri"/>
              <a:ea typeface="+mn-ea"/>
              <a:cs typeface="+mn-cs"/>
            </a:endParaRPr>
          </a:p>
        </p:txBody>
      </p:sp>
      <p:sp>
        <p:nvSpPr>
          <p:cNvPr id="83" name="Rounded Rectangle 82"/>
          <p:cNvSpPr/>
          <p:nvPr/>
        </p:nvSpPr>
        <p:spPr>
          <a:xfrm>
            <a:off x="9299000" y="2700000"/>
            <a:ext cx="2400000" cy="170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4" name="Oval 83"/>
          <p:cNvSpPr/>
          <p:nvPr/>
        </p:nvSpPr>
        <p:spPr>
          <a:xfrm>
            <a:off x="9399000" y="2500000"/>
            <a:ext cx="500000" cy="500000"/>
          </a:xfrm>
          <a:prstGeom prst="ellipse">
            <a:avLst/>
          </a:prstGeom>
          <a:solidFill>
            <a:srgbClr val="FFFFFF"/>
          </a:solidFill>
          <a:ln w="2540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800" b="1" i="0" u="none" strike="noStrike" kern="1200" cap="none" spc="0" normalizeH="0" baseline="0" noProof="0">
                <a:ln>
                  <a:noFill/>
                </a:ln>
                <a:solidFill>
                  <a:srgbClr val="21295C"/>
                </a:solidFill>
                <a:effectLst/>
                <a:uLnTx/>
                <a:uFillTx/>
                <a:latin typeface="Calibri"/>
                <a:ea typeface="+mn-ea"/>
                <a:cs typeface="+mn-cs"/>
              </a:rPr>
              <a:t>4</a:t>
            </a:r>
          </a:p>
        </p:txBody>
      </p:sp>
      <p:sp>
        <p:nvSpPr>
          <p:cNvPr id="85" name="TextBox 84"/>
          <p:cNvSpPr txBox="1"/>
          <p:nvPr/>
        </p:nvSpPr>
        <p:spPr>
          <a:xfrm>
            <a:off x="9399000" y="305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2800" b="1" i="0" u="none" strike="noStrike" kern="1200" cap="none" spc="0" normalizeH="0" baseline="0" noProof="0">
                <a:ln>
                  <a:noFill/>
                </a:ln>
                <a:solidFill>
                  <a:srgbClr val="FFFFFF"/>
                </a:solidFill>
                <a:effectLst/>
                <a:uLnTx/>
                <a:uFillTx/>
                <a:latin typeface="Calibri"/>
                <a:ea typeface="+mn-ea"/>
                <a:cs typeface="+mn-cs"/>
              </a:rPr>
              <a:t>REVIEW</a:t>
            </a:r>
            <a:endParaRPr kumimoji="0" sz="2400" b="1" i="0" u="none" strike="noStrike" kern="1200" cap="none" spc="0" normalizeH="0" baseline="0" noProof="0">
              <a:ln>
                <a:noFill/>
              </a:ln>
              <a:solidFill>
                <a:srgbClr val="FFFFFF"/>
              </a:solidFill>
              <a:effectLst/>
              <a:uLnTx/>
              <a:uFillTx/>
              <a:latin typeface="Calibri"/>
              <a:ea typeface="+mn-ea"/>
              <a:cs typeface="+mn-cs"/>
            </a:endParaRPr>
          </a:p>
        </p:txBody>
      </p:sp>
      <p:sp>
        <p:nvSpPr>
          <p:cNvPr id="86" name="TextBox 85"/>
          <p:cNvSpPr txBox="1"/>
          <p:nvPr/>
        </p:nvSpPr>
        <p:spPr>
          <a:xfrm>
            <a:off x="9399000" y="3600000"/>
            <a:ext cx="2200000" cy="7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Reflect at next meeting,</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0" u="none" strike="noStrike" kern="1200" cap="none" spc="0" normalizeH="0" baseline="0" noProof="0">
                <a:ln>
                  <a:noFill/>
                </a:ln>
                <a:solidFill>
                  <a:srgbClr val="FFFFFF"/>
                </a:solidFill>
                <a:effectLst/>
                <a:uLnTx/>
                <a:uFillTx/>
                <a:latin typeface="Calibri"/>
                <a:ea typeface="+mn-ea"/>
                <a:cs typeface="+mn-cs"/>
              </a:rPr>
              <a:t>adjust the plan</a:t>
            </a:r>
          </a:p>
        </p:txBody>
      </p:sp>
      <p:cxnSp>
        <p:nvCxnSpPr>
          <p:cNvPr id="87" name="Connector 86"/>
          <p:cNvCxnSpPr/>
          <p:nvPr/>
        </p:nvCxnSpPr>
        <p:spPr>
          <a:xfrm>
            <a:off x="2950000" y="3550000"/>
            <a:ext cx="333000" cy="0"/>
          </a:xfrm>
          <a:prstGeom prst="bentConnector3">
            <a:avLst/>
          </a:prstGeom>
          <a:ln w="38100">
            <a:solidFill>
              <a:srgbClr val="36454F"/>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88" name="Connector 87"/>
          <p:cNvCxnSpPr/>
          <p:nvPr/>
        </p:nvCxnSpPr>
        <p:spPr>
          <a:xfrm>
            <a:off x="5883000" y="3550000"/>
            <a:ext cx="333000" cy="0"/>
          </a:xfrm>
          <a:prstGeom prst="bentConnector3">
            <a:avLst/>
          </a:prstGeom>
          <a:ln w="38100">
            <a:solidFill>
              <a:srgbClr val="36454F"/>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89" name="Connector 88"/>
          <p:cNvCxnSpPr/>
          <p:nvPr/>
        </p:nvCxnSpPr>
        <p:spPr>
          <a:xfrm>
            <a:off x="8816000" y="3550000"/>
            <a:ext cx="333000" cy="0"/>
          </a:xfrm>
          <a:prstGeom prst="bentConnector3">
            <a:avLst/>
          </a:prstGeom>
          <a:ln w="38100">
            <a:solidFill>
              <a:srgbClr val="36454F"/>
            </a:solidFill>
            <a:tailEnd type="triangle" w="med" len="med"/>
          </a:ln>
        </p:spPr>
        <p:style>
          <a:lnRef idx="2">
            <a:schemeClr val="accent1"/>
          </a:lnRef>
          <a:fillRef idx="0">
            <a:schemeClr val="accent1"/>
          </a:fillRef>
          <a:effectRef idx="1">
            <a:schemeClr val="accent1"/>
          </a:effectRef>
          <a:fontRef idx="minor">
            <a:schemeClr val="tx1"/>
          </a:fontRef>
        </p:style>
      </p:cxnSp>
      <p:cxnSp>
        <p:nvCxnSpPr>
          <p:cNvPr id="90" name="Connector 89"/>
          <p:cNvCxnSpPr/>
          <p:nvPr/>
        </p:nvCxnSpPr>
        <p:spPr>
          <a:xfrm>
            <a:off x="1696500" y="5342925"/>
            <a:ext cx="8799000" cy="0"/>
          </a:xfrm>
          <a:prstGeom prst="line">
            <a:avLst/>
          </a:prstGeom>
          <a:ln w="19050">
            <a:solidFill>
              <a:srgbClr val="C0C0C0"/>
            </a:solidFill>
            <a:prstDash val="dash"/>
          </a:ln>
        </p:spPr>
        <p:style>
          <a:lnRef idx="2">
            <a:schemeClr val="accent1"/>
          </a:lnRef>
          <a:fillRef idx="0">
            <a:schemeClr val="accent1"/>
          </a:fillRef>
          <a:effectRef idx="1">
            <a:schemeClr val="accent1"/>
          </a:effectRef>
          <a:fontRef idx="minor">
            <a:schemeClr val="tx1"/>
          </a:fontRef>
        </p:style>
      </p:cxnSp>
      <p:sp>
        <p:nvSpPr>
          <p:cNvPr id="91" name="TextBox 90"/>
          <p:cNvSpPr txBox="1"/>
          <p:nvPr/>
        </p:nvSpPr>
        <p:spPr>
          <a:xfrm>
            <a:off x="4566000" y="4809574"/>
            <a:ext cx="3000000" cy="625166"/>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36454F"/>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Repeat each week</a:t>
            </a:r>
            <a:endParaRPr kumimoji="0" lang="en-GB" sz="1400" b="0" i="0" u="none" strike="noStrike" kern="1200" cap="none" spc="0" normalizeH="0" baseline="0" noProof="0">
              <a:ln>
                <a:noFill/>
              </a:ln>
              <a:solidFill>
                <a:srgbClr val="36454F"/>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srgbClr val="36454F"/>
              </a:solidFill>
              <a:effectLst/>
              <a:uLnTx/>
              <a:uFillTx/>
              <a:latin typeface="Calibri"/>
              <a:ea typeface="+mn-ea"/>
              <a:cs typeface="+mn-cs"/>
            </a:endParaRPr>
          </a:p>
        </p:txBody>
      </p:sp>
      <p:sp>
        <p:nvSpPr>
          <p:cNvPr id="92" name="TextBox 91"/>
          <p:cNvSpPr txBox="1"/>
          <p:nvPr/>
        </p:nvSpPr>
        <p:spPr>
          <a:xfrm>
            <a:off x="500000" y="6200000"/>
            <a:ext cx="11200000" cy="255834"/>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Tools: </a:t>
            </a:r>
            <a:r>
              <a:rPr kumimoji="0" lang="en-GB" sz="1400" b="0" i="0" u="none" strike="noStrike" kern="1200" cap="none" spc="0" normalizeH="0" baseline="0" noProof="0">
                <a:ln>
                  <a:noFill/>
                </a:ln>
                <a:solidFill>
                  <a:srgbClr val="36454F"/>
                </a:solidFill>
                <a:effectLst/>
                <a:uLnTx/>
                <a:uFillTx/>
                <a:latin typeface="Calibri"/>
                <a:ea typeface="+mn-ea"/>
                <a:cs typeface="+mn-cs"/>
              </a:rPr>
              <a:t>Discord </a:t>
            </a:r>
            <a:r>
              <a:rPr kumimoji="0" sz="1400" b="0" i="0" u="none" strike="noStrike" kern="1200" cap="none" spc="0" normalizeH="0" baseline="0" noProof="0">
                <a:ln>
                  <a:noFill/>
                </a:ln>
                <a:solidFill>
                  <a:srgbClr val="36454F"/>
                </a:solidFill>
                <a:effectLst/>
                <a:uLnTx/>
                <a:uFillTx/>
                <a:latin typeface="Calibri"/>
                <a:ea typeface="+mn-ea"/>
                <a:cs typeface="+mn-cs"/>
              </a:rPr>
              <a:t>(meetings + chat) · OneDrive (file sharing) </a:t>
            </a:r>
          </a:p>
        </p:txBody>
      </p:sp>
    </p:spTree>
    <p:extLst>
      <p:ext uri="{BB962C8B-B14F-4D97-AF65-F5344CB8AC3E}">
        <p14:creationId xmlns:p14="http://schemas.microsoft.com/office/powerpoint/2010/main" val="1690653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7A16B-11EE-F17E-EE74-07940C297C1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DAD5817-9BA3-2023-19E6-C68190148221}"/>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Rectangle: Rounded Corners 3">
            <a:extLst>
              <a:ext uri="{FF2B5EF4-FFF2-40B4-BE49-F238E27FC236}">
                <a16:creationId xmlns:a16="http://schemas.microsoft.com/office/drawing/2014/main" id="{9DFC4F73-20D7-914C-91C5-71388A2ECF4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1" name="Group 10">
            <a:extLst>
              <a:ext uri="{FF2B5EF4-FFF2-40B4-BE49-F238E27FC236}">
                <a16:creationId xmlns:a16="http://schemas.microsoft.com/office/drawing/2014/main" id="{704A6742-8A36-BEC9-DE63-8C3EF6D0C5D7}"/>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3B7F461-A8CE-222D-B3A9-816E9724A98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996A05F4-408B-7E46-F949-A2903A436112}"/>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Rounded Corners 43">
            <a:extLst>
              <a:ext uri="{FF2B5EF4-FFF2-40B4-BE49-F238E27FC236}">
                <a16:creationId xmlns:a16="http://schemas.microsoft.com/office/drawing/2014/main" id="{8D0A2300-1742-424C-075A-4D0DE3467AE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597FEB13-5ED9-3564-9590-52916C094876}"/>
              </a:ext>
            </a:extLst>
          </p:cNvPr>
          <p:cNvSpPr txBox="1"/>
          <p:nvPr/>
        </p:nvSpPr>
        <p:spPr>
          <a:xfrm>
            <a:off x="1225588" y="243065"/>
            <a:ext cx="4801186" cy="92333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black"/>
                </a:solidFill>
                <a:effectLst/>
                <a:uLnTx/>
                <a:uFillTx/>
                <a:latin typeface="Aptos" panose="02110004020202020204"/>
                <a:ea typeface="+mn-ea"/>
                <a:cs typeface="+mn-cs"/>
              </a:rPr>
              <a:t>Key Milestones</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69" name="Group 68">
            <a:extLst>
              <a:ext uri="{FF2B5EF4-FFF2-40B4-BE49-F238E27FC236}">
                <a16:creationId xmlns:a16="http://schemas.microsoft.com/office/drawing/2014/main" id="{EE688347-AC36-A3C8-57D4-2219693EEFB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F43D83E-DC48-A20C-1366-02A0B34A5AFD}"/>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CD240210-2E41-ACEC-1AEB-B26312C700F2}"/>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C83AD25E-65ED-A5A2-A70D-B0E7D29C7DB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142A77B-DE5F-D5A1-20DF-29BB49FBBF4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BADC265F-D3A1-3C15-9F3C-47B033DBFF5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52A30361-25A6-8180-154C-CA2AF87B8BB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2478B0BE-4E88-C8B3-91FA-69AFE9D87AEB}"/>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3322DD5-0EE6-B203-40CB-838B0DC41A12}"/>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3250925" y="1776957"/>
            <a:ext cx="10500000" cy="35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36454F"/>
                </a:solidFill>
                <a:effectLst/>
                <a:uLnTx/>
                <a:uFillTx/>
                <a:latin typeface="Calibri"/>
                <a:ea typeface="+mn-ea"/>
                <a:cs typeface="+mn-cs"/>
              </a:rPr>
              <a:t>Six checkpoints from team formation to the final hackathon</a:t>
            </a:r>
          </a:p>
        </p:txBody>
      </p:sp>
      <p:sp>
        <p:nvSpPr>
          <p:cNvPr id="71" name="TextBox 70"/>
          <p:cNvSpPr txBox="1"/>
          <p:nvPr/>
        </p:nvSpPr>
        <p:spPr>
          <a:xfrm>
            <a:off x="700000" y="1830000"/>
            <a:ext cx="10500000" cy="255834"/>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888888"/>
                </a:solidFill>
                <a:effectLst/>
                <a:uLnTx/>
                <a:uFillTx/>
                <a:latin typeface="Calibri"/>
                <a:ea typeface="+mn-ea"/>
                <a:cs typeface="+mn-cs"/>
              </a:rPr>
              <a:t>30 January</a:t>
            </a:r>
            <a:r>
              <a:rPr kumimoji="0" lang="en-GB" sz="1400" b="0" i="0" u="none" strike="noStrike" kern="1200" cap="none" spc="0" normalizeH="0" baseline="0" noProof="0">
                <a:ln>
                  <a:noFill/>
                </a:ln>
                <a:solidFill>
                  <a:srgbClr val="888888"/>
                </a:solidFill>
                <a:effectLst/>
                <a:uLnTx/>
                <a:uFillTx/>
                <a:latin typeface="Calibri"/>
                <a:ea typeface="+mn-ea"/>
                <a:cs typeface="+mn-cs"/>
              </a:rPr>
              <a:t> </a:t>
            </a:r>
            <a:r>
              <a:rPr kumimoji="0" sz="1400" b="0" i="0" u="none" strike="noStrike" kern="1200" cap="none" spc="0" normalizeH="0" baseline="0" noProof="0">
                <a:ln>
                  <a:noFill/>
                </a:ln>
                <a:solidFill>
                  <a:srgbClr val="888888"/>
                </a:solidFill>
                <a:effectLst/>
                <a:uLnTx/>
                <a:uFillTx/>
                <a:latin typeface="Calibri"/>
                <a:ea typeface="+mn-ea"/>
                <a:cs typeface="+mn-cs"/>
              </a:rPr>
              <a:t>8 May 2026</a:t>
            </a:r>
          </a:p>
        </p:txBody>
      </p:sp>
      <p:cxnSp>
        <p:nvCxnSpPr>
          <p:cNvPr id="72" name="Connector 71"/>
          <p:cNvCxnSpPr/>
          <p:nvPr/>
        </p:nvCxnSpPr>
        <p:spPr>
          <a:xfrm>
            <a:off x="800000" y="4000000"/>
            <a:ext cx="10600000" cy="0"/>
          </a:xfrm>
          <a:prstGeom prst="line">
            <a:avLst/>
          </a:prstGeom>
          <a:ln w="38100">
            <a:solidFill>
              <a:srgbClr val="36454F"/>
            </a:solidFill>
          </a:ln>
        </p:spPr>
        <p:style>
          <a:lnRef idx="2">
            <a:schemeClr val="accent1"/>
          </a:lnRef>
          <a:fillRef idx="0">
            <a:schemeClr val="accent1"/>
          </a:fillRef>
          <a:effectRef idx="1">
            <a:schemeClr val="accent1"/>
          </a:effectRef>
          <a:fontRef idx="minor">
            <a:schemeClr val="tx1"/>
          </a:fontRef>
        </p:style>
      </p:cxnSp>
      <p:sp>
        <p:nvSpPr>
          <p:cNvPr id="73" name="Oval 72"/>
          <p:cNvSpPr/>
          <p:nvPr/>
        </p:nvSpPr>
        <p:spPr>
          <a:xfrm>
            <a:off x="610000" y="3810000"/>
            <a:ext cx="380000" cy="380000"/>
          </a:xfrm>
          <a:prstGeom prst="ellipse">
            <a:avLst/>
          </a:prstGeom>
          <a:solidFill>
            <a:srgbClr val="E88B6E"/>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4" name="TextBox 73"/>
          <p:cNvSpPr txBox="1"/>
          <p:nvPr/>
        </p:nvSpPr>
        <p:spPr>
          <a:xfrm>
            <a:off x="-200000" y="260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E88B6E"/>
                </a:solidFill>
                <a:effectLst/>
                <a:uLnTx/>
                <a:uFillTx/>
                <a:latin typeface="Calibri"/>
                <a:ea typeface="+mn-ea"/>
                <a:cs typeface="+mn-cs"/>
              </a:rPr>
              <a:t>Fri 30 Jan</a:t>
            </a:r>
          </a:p>
        </p:txBody>
      </p:sp>
      <p:sp>
        <p:nvSpPr>
          <p:cNvPr id="75" name="TextBox 74"/>
          <p:cNvSpPr txBox="1"/>
          <p:nvPr/>
        </p:nvSpPr>
        <p:spPr>
          <a:xfrm>
            <a:off x="-300000" y="30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Team formed</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&amp; roles set</a:t>
            </a:r>
          </a:p>
        </p:txBody>
      </p:sp>
      <p:cxnSp>
        <p:nvCxnSpPr>
          <p:cNvPr id="76" name="Connector 75"/>
          <p:cNvCxnSpPr/>
          <p:nvPr/>
        </p:nvCxnSpPr>
        <p:spPr>
          <a:xfrm flipV="1">
            <a:off x="800000" y="2950000"/>
            <a:ext cx="0" cy="8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77" name="Oval 76"/>
          <p:cNvSpPr/>
          <p:nvPr/>
        </p:nvSpPr>
        <p:spPr>
          <a:xfrm>
            <a:off x="2730000" y="3810000"/>
            <a:ext cx="380000" cy="380000"/>
          </a:xfrm>
          <a:prstGeom prst="ellipse">
            <a:avLst/>
          </a:prstGeom>
          <a:solidFill>
            <a:srgbClr val="4A6FA5"/>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8" name="TextBox 77"/>
          <p:cNvSpPr txBox="1"/>
          <p:nvPr/>
        </p:nvSpPr>
        <p:spPr>
          <a:xfrm>
            <a:off x="1920000" y="435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4A6FA5"/>
                </a:solidFill>
                <a:effectLst/>
                <a:uLnTx/>
                <a:uFillTx/>
                <a:latin typeface="Calibri"/>
                <a:ea typeface="+mn-ea"/>
                <a:cs typeface="+mn-cs"/>
              </a:rPr>
              <a:t>Fri </a:t>
            </a:r>
            <a:r>
              <a:rPr kumimoji="0" lang="en-GB" sz="1600" b="1" i="0" u="none" strike="noStrike" kern="1200" cap="none" spc="0" normalizeH="0" baseline="0" noProof="0">
                <a:ln>
                  <a:noFill/>
                </a:ln>
                <a:solidFill>
                  <a:srgbClr val="4A6FA5"/>
                </a:solidFill>
                <a:effectLst/>
                <a:uLnTx/>
                <a:uFillTx/>
                <a:latin typeface="Calibri"/>
                <a:ea typeface="+mn-ea"/>
                <a:cs typeface="+mn-cs"/>
              </a:rPr>
              <a:t>13</a:t>
            </a:r>
            <a:r>
              <a:rPr kumimoji="0" sz="1600" b="1" i="0" u="none" strike="noStrike" kern="1200" cap="none" spc="0" normalizeH="0" baseline="0" noProof="0">
                <a:ln>
                  <a:noFill/>
                </a:ln>
                <a:solidFill>
                  <a:srgbClr val="4A6FA5"/>
                </a:solidFill>
                <a:effectLst/>
                <a:uLnTx/>
                <a:uFillTx/>
                <a:latin typeface="Calibri"/>
                <a:ea typeface="+mn-ea"/>
                <a:cs typeface="+mn-cs"/>
              </a:rPr>
              <a:t> Feb</a:t>
            </a:r>
          </a:p>
        </p:txBody>
      </p:sp>
      <p:sp>
        <p:nvSpPr>
          <p:cNvPr id="79" name="TextBox 78"/>
          <p:cNvSpPr txBox="1"/>
          <p:nvPr/>
        </p:nvSpPr>
        <p:spPr>
          <a:xfrm>
            <a:off x="1820000" y="48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Proposal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Presentation 1</a:t>
            </a:r>
          </a:p>
        </p:txBody>
      </p:sp>
      <p:cxnSp>
        <p:nvCxnSpPr>
          <p:cNvPr id="80" name="Connector 79"/>
          <p:cNvCxnSpPr/>
          <p:nvPr/>
        </p:nvCxnSpPr>
        <p:spPr>
          <a:xfrm>
            <a:off x="2920000" y="4190000"/>
            <a:ext cx="0" cy="1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81" name="Oval 80"/>
          <p:cNvSpPr/>
          <p:nvPr/>
        </p:nvSpPr>
        <p:spPr>
          <a:xfrm>
            <a:off x="4850000" y="3810000"/>
            <a:ext cx="380000" cy="380000"/>
          </a:xfrm>
          <a:prstGeom prst="ellipse">
            <a:avLst/>
          </a:prstGeom>
          <a:solidFill>
            <a:srgbClr val="6AA86F"/>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2" name="TextBox 81"/>
          <p:cNvSpPr txBox="1"/>
          <p:nvPr/>
        </p:nvSpPr>
        <p:spPr>
          <a:xfrm>
            <a:off x="4040000" y="260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6AA86F"/>
                </a:solidFill>
                <a:effectLst/>
                <a:uLnTx/>
                <a:uFillTx/>
                <a:latin typeface="Calibri"/>
                <a:ea typeface="+mn-ea"/>
                <a:cs typeface="+mn-cs"/>
              </a:rPr>
              <a:t>Fri </a:t>
            </a:r>
            <a:r>
              <a:rPr kumimoji="0" lang="en-GB" sz="1600" b="1" i="0" u="none" strike="noStrike" kern="1200" cap="none" spc="0" normalizeH="0" baseline="0" noProof="0">
                <a:ln>
                  <a:noFill/>
                </a:ln>
                <a:solidFill>
                  <a:srgbClr val="6AA86F"/>
                </a:solidFill>
                <a:effectLst/>
                <a:uLnTx/>
                <a:uFillTx/>
                <a:latin typeface="Calibri"/>
                <a:ea typeface="+mn-ea"/>
                <a:cs typeface="+mn-cs"/>
              </a:rPr>
              <a:t>13</a:t>
            </a:r>
            <a:r>
              <a:rPr kumimoji="0" sz="1600" b="1" i="0" u="none" strike="noStrike" kern="1200" cap="none" spc="0" normalizeH="0" baseline="0" noProof="0">
                <a:ln>
                  <a:noFill/>
                </a:ln>
                <a:solidFill>
                  <a:srgbClr val="6AA86F"/>
                </a:solidFill>
                <a:effectLst/>
                <a:uLnTx/>
                <a:uFillTx/>
                <a:latin typeface="Calibri"/>
                <a:ea typeface="+mn-ea"/>
                <a:cs typeface="+mn-cs"/>
              </a:rPr>
              <a:t> Mar</a:t>
            </a:r>
          </a:p>
        </p:txBody>
      </p:sp>
      <p:sp>
        <p:nvSpPr>
          <p:cNvPr id="83" name="TextBox 82"/>
          <p:cNvSpPr txBox="1"/>
          <p:nvPr/>
        </p:nvSpPr>
        <p:spPr>
          <a:xfrm>
            <a:off x="3940000" y="30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Community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research done</a:t>
            </a:r>
          </a:p>
        </p:txBody>
      </p:sp>
      <p:cxnSp>
        <p:nvCxnSpPr>
          <p:cNvPr id="84" name="Connector 83"/>
          <p:cNvCxnSpPr/>
          <p:nvPr/>
        </p:nvCxnSpPr>
        <p:spPr>
          <a:xfrm flipV="1">
            <a:off x="5040000" y="2950000"/>
            <a:ext cx="0" cy="8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85" name="Oval 84"/>
          <p:cNvSpPr/>
          <p:nvPr/>
        </p:nvSpPr>
        <p:spPr>
          <a:xfrm>
            <a:off x="6970000" y="3810000"/>
            <a:ext cx="380000" cy="380000"/>
          </a:xfrm>
          <a:prstGeom prst="ellipse">
            <a:avLst/>
          </a:prstGeom>
          <a:solidFill>
            <a:srgbClr val="4A6FA5"/>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6" name="TextBox 85"/>
          <p:cNvSpPr txBox="1"/>
          <p:nvPr/>
        </p:nvSpPr>
        <p:spPr>
          <a:xfrm>
            <a:off x="6160000" y="435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4A6FA5"/>
                </a:solidFill>
                <a:effectLst/>
                <a:uLnTx/>
                <a:uFillTx/>
                <a:latin typeface="Calibri"/>
                <a:ea typeface="+mn-ea"/>
                <a:cs typeface="+mn-cs"/>
              </a:rPr>
              <a:t>Fri 27 Mar</a:t>
            </a:r>
          </a:p>
        </p:txBody>
      </p:sp>
      <p:sp>
        <p:nvSpPr>
          <p:cNvPr id="87" name="TextBox 86"/>
          <p:cNvSpPr txBox="1"/>
          <p:nvPr/>
        </p:nvSpPr>
        <p:spPr>
          <a:xfrm>
            <a:off x="6060000" y="48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Design</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Presentation 2</a:t>
            </a:r>
            <a:endParaRPr kumimoji="0" sz="1200" b="0" i="0" u="none" strike="noStrike" kern="1200" cap="none" spc="0" normalizeH="0" baseline="0" noProof="0">
              <a:ln>
                <a:noFill/>
              </a:ln>
              <a:solidFill>
                <a:srgbClr val="36454F"/>
              </a:solidFill>
              <a:effectLst/>
              <a:uLnTx/>
              <a:uFillTx/>
              <a:latin typeface="Calibri"/>
              <a:ea typeface="+mn-ea"/>
              <a:cs typeface="+mn-cs"/>
            </a:endParaRPr>
          </a:p>
        </p:txBody>
      </p:sp>
      <p:cxnSp>
        <p:nvCxnSpPr>
          <p:cNvPr id="88" name="Connector 87"/>
          <p:cNvCxnSpPr/>
          <p:nvPr/>
        </p:nvCxnSpPr>
        <p:spPr>
          <a:xfrm>
            <a:off x="7160000" y="4190000"/>
            <a:ext cx="0" cy="1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89" name="Oval 88"/>
          <p:cNvSpPr/>
          <p:nvPr/>
        </p:nvSpPr>
        <p:spPr>
          <a:xfrm>
            <a:off x="9090000" y="3810000"/>
            <a:ext cx="380000" cy="380000"/>
          </a:xfrm>
          <a:prstGeom prst="ellipse">
            <a:avLst/>
          </a:prstGeom>
          <a:solidFill>
            <a:srgbClr val="6AA86F"/>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0" name="TextBox 89"/>
          <p:cNvSpPr txBox="1"/>
          <p:nvPr/>
        </p:nvSpPr>
        <p:spPr>
          <a:xfrm>
            <a:off x="8280000" y="260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6AA86F"/>
                </a:solidFill>
                <a:effectLst/>
                <a:uLnTx/>
                <a:uFillTx/>
                <a:latin typeface="Calibri"/>
                <a:ea typeface="+mn-ea"/>
                <a:cs typeface="+mn-cs"/>
              </a:rPr>
              <a:t>Fri 1 May</a:t>
            </a:r>
          </a:p>
        </p:txBody>
      </p:sp>
      <p:sp>
        <p:nvSpPr>
          <p:cNvPr id="91" name="TextBox 90"/>
          <p:cNvSpPr txBox="1"/>
          <p:nvPr/>
        </p:nvSpPr>
        <p:spPr>
          <a:xfrm>
            <a:off x="8180000" y="30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Prototype</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complete</a:t>
            </a:r>
            <a:endParaRPr kumimoji="0" sz="1200" b="0" i="0" u="none" strike="noStrike" kern="1200" cap="none" spc="0" normalizeH="0" baseline="0" noProof="0">
              <a:ln>
                <a:noFill/>
              </a:ln>
              <a:solidFill>
                <a:srgbClr val="36454F"/>
              </a:solidFill>
              <a:effectLst/>
              <a:uLnTx/>
              <a:uFillTx/>
              <a:latin typeface="Calibri"/>
              <a:ea typeface="+mn-ea"/>
              <a:cs typeface="+mn-cs"/>
            </a:endParaRPr>
          </a:p>
        </p:txBody>
      </p:sp>
      <p:cxnSp>
        <p:nvCxnSpPr>
          <p:cNvPr id="92" name="Connector 91"/>
          <p:cNvCxnSpPr/>
          <p:nvPr/>
        </p:nvCxnSpPr>
        <p:spPr>
          <a:xfrm flipV="1">
            <a:off x="9280000" y="2950000"/>
            <a:ext cx="0" cy="8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
        <p:nvSpPr>
          <p:cNvPr id="93" name="Oval 92"/>
          <p:cNvSpPr/>
          <p:nvPr/>
        </p:nvSpPr>
        <p:spPr>
          <a:xfrm>
            <a:off x="11210000" y="3810000"/>
            <a:ext cx="380000" cy="380000"/>
          </a:xfrm>
          <a:prstGeom prst="ellipse">
            <a:avLst/>
          </a:prstGeom>
          <a:solidFill>
            <a:srgbClr val="21295C"/>
          </a:solidFill>
          <a:ln w="31750">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4" name="TextBox 93"/>
          <p:cNvSpPr txBox="1"/>
          <p:nvPr/>
        </p:nvSpPr>
        <p:spPr>
          <a:xfrm>
            <a:off x="10400000" y="4350000"/>
            <a:ext cx="2000000" cy="286612"/>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1" i="0" u="none" strike="noStrike" kern="1200" cap="none" spc="0" normalizeH="0" baseline="0" noProof="0">
                <a:ln>
                  <a:noFill/>
                </a:ln>
                <a:solidFill>
                  <a:srgbClr val="21295C"/>
                </a:solidFill>
                <a:effectLst/>
                <a:uLnTx/>
                <a:uFillTx/>
                <a:latin typeface="Calibri"/>
                <a:ea typeface="+mn-ea"/>
                <a:cs typeface="+mn-cs"/>
              </a:rPr>
              <a:t>Fri 8 May</a:t>
            </a:r>
          </a:p>
        </p:txBody>
      </p:sp>
      <p:sp>
        <p:nvSpPr>
          <p:cNvPr id="95" name="TextBox 94"/>
          <p:cNvSpPr txBox="1"/>
          <p:nvPr/>
        </p:nvSpPr>
        <p:spPr>
          <a:xfrm>
            <a:off x="10300000" y="4800000"/>
            <a:ext cx="2200000" cy="471278"/>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Final</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0" i="0" u="none" strike="noStrike" kern="1200" cap="none" spc="0" normalizeH="0" baseline="0" noProof="0">
                <a:ln>
                  <a:noFill/>
                </a:ln>
                <a:solidFill>
                  <a:srgbClr val="36454F"/>
                </a:solidFill>
                <a:effectLst/>
                <a:uLnTx/>
                <a:uFillTx/>
                <a:latin typeface="Calibri"/>
                <a:ea typeface="+mn-ea"/>
                <a:cs typeface="+mn-cs"/>
              </a:rPr>
              <a:t>Hackathon</a:t>
            </a:r>
          </a:p>
        </p:txBody>
      </p:sp>
      <p:cxnSp>
        <p:nvCxnSpPr>
          <p:cNvPr id="96" name="Connector 95"/>
          <p:cNvCxnSpPr/>
          <p:nvPr/>
        </p:nvCxnSpPr>
        <p:spPr>
          <a:xfrm>
            <a:off x="11400000" y="4190000"/>
            <a:ext cx="0" cy="160000"/>
          </a:xfrm>
          <a:prstGeom prst="line">
            <a:avLst/>
          </a:prstGeom>
          <a:ln w="19050">
            <a:solidFill>
              <a:srgbClr val="C0C0C0"/>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641842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D7620-1AC3-4B0B-52C8-EFCFB2E12F8D}"/>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568883F-948F-6466-B061-23C197B9E12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 name="Rectangle: Rounded Corners 3">
            <a:extLst>
              <a:ext uri="{FF2B5EF4-FFF2-40B4-BE49-F238E27FC236}">
                <a16:creationId xmlns:a16="http://schemas.microsoft.com/office/drawing/2014/main" id="{968A7932-096F-60D8-A3A9-83B3F8CEF1CE}"/>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11" name="Group 10">
            <a:extLst>
              <a:ext uri="{FF2B5EF4-FFF2-40B4-BE49-F238E27FC236}">
                <a16:creationId xmlns:a16="http://schemas.microsoft.com/office/drawing/2014/main" id="{CBB2B81F-0291-F20B-253B-BE383A37C065}"/>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5EB0BEE6-9FBB-1ADB-AD0E-D016EB36DDA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92EFE274-6D9E-0F9B-5E6D-CA65A5F829F6}"/>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44" name="Rectangle: Rounded Corners 43">
            <a:extLst>
              <a:ext uri="{FF2B5EF4-FFF2-40B4-BE49-F238E27FC236}">
                <a16:creationId xmlns:a16="http://schemas.microsoft.com/office/drawing/2014/main" id="{6395CA52-E711-771A-C60F-D1D6902AC25F}"/>
              </a:ext>
            </a:extLst>
          </p:cNvPr>
          <p:cNvSpPr/>
          <p:nvPr/>
        </p:nvSpPr>
        <p:spPr>
          <a:xfrm rot="10800000">
            <a:off x="-1482425" y="1061885"/>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TextBox 13">
            <a:extLst>
              <a:ext uri="{FF2B5EF4-FFF2-40B4-BE49-F238E27FC236}">
                <a16:creationId xmlns:a16="http://schemas.microsoft.com/office/drawing/2014/main" id="{E9A8F249-5394-968C-B096-7FD56EF203C9}"/>
              </a:ext>
            </a:extLst>
          </p:cNvPr>
          <p:cNvSpPr txBox="1"/>
          <p:nvPr/>
        </p:nvSpPr>
        <p:spPr>
          <a:xfrm>
            <a:off x="1225588" y="243065"/>
            <a:ext cx="3841116" cy="92333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black"/>
                </a:solidFill>
                <a:effectLst/>
                <a:uLnTx/>
                <a:uFillTx/>
                <a:latin typeface="Aptos" panose="02110004020202020204"/>
                <a:ea typeface="+mn-ea"/>
                <a:cs typeface="+mn-cs"/>
              </a:rPr>
              <a:t>Gantt Chart</a:t>
            </a:r>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grpSp>
        <p:nvGrpSpPr>
          <p:cNvPr id="69" name="Group 68">
            <a:extLst>
              <a:ext uri="{FF2B5EF4-FFF2-40B4-BE49-F238E27FC236}">
                <a16:creationId xmlns:a16="http://schemas.microsoft.com/office/drawing/2014/main" id="{B69E35AF-8DEF-67A2-93C4-21BAEC7DC56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4C767B3-0D61-7205-E89E-EDD9990A7448}"/>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B533C088-2B8F-F4F0-27C5-593A9F53EF0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59B5CBBE-BB30-7959-9D13-E5A9B40D16FC}"/>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22EC61A-7F43-4524-FAC9-225ADC4CAF39}"/>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A67BB01C-0AB8-6598-B1D7-8D664D380FD7}"/>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26563E9D-3B3A-3D3A-C619-55CEF5FE9FCE}"/>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7C7AE2DF-9794-6A61-4358-ADE70FAA4CC5}"/>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B95D2935-5A6B-5ECB-403B-660825285AF6}"/>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700000" y="1450000"/>
            <a:ext cx="10500000" cy="532833"/>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600" b="0" i="0" u="none" strike="noStrike" kern="1200" cap="none" spc="0" normalizeH="0" baseline="0" noProof="0">
                <a:ln>
                  <a:noFill/>
                </a:ln>
                <a:solidFill>
                  <a:srgbClr val="36454F"/>
                </a:solidFill>
                <a:effectLst/>
                <a:uLnTx/>
                <a:uFillTx/>
                <a:latin typeface="Calibri"/>
                <a:ea typeface="+mn-ea"/>
                <a:cs typeface="+mn-cs"/>
              </a:rPr>
              <a:t>Tasks distributed across the project 30 Jan to 8 May 2026</a:t>
            </a:r>
            <a:r>
              <a:rPr kumimoji="0" lang="en-GB" sz="1600" b="0" i="0" u="none" strike="noStrike" kern="1200" cap="none" spc="0" normalizeH="0" baseline="0" noProof="0">
                <a:ln>
                  <a:noFill/>
                </a:ln>
                <a:solidFill>
                  <a:srgbClr val="36454F"/>
                </a:solidFill>
                <a:effectLst/>
                <a:uLnTx/>
                <a:uFillTx/>
                <a:latin typeface="Calibri"/>
                <a:ea typeface="+mn-ea"/>
                <a:cs typeface="+mn-cs"/>
              </a:rPr>
              <a:t>.</a:t>
            </a:r>
          </a:p>
          <a:p>
            <a:pPr lvl="0" algn="ctr"/>
            <a:r>
              <a:rPr lang="en-GB" sz="1600">
                <a:solidFill>
                  <a:srgbClr val="888888"/>
                </a:solidFill>
                <a:latin typeface="Calibri"/>
              </a:rPr>
              <a:t>Each bar shows who led that task bars overlap where the team worked together</a:t>
            </a:r>
            <a:endParaRPr kumimoji="0" sz="1600" b="0" u="none" strike="noStrike" kern="1200" cap="none" spc="0" normalizeH="0" baseline="0" noProof="0">
              <a:ln>
                <a:noFill/>
              </a:ln>
              <a:solidFill>
                <a:srgbClr val="36454F"/>
              </a:solidFill>
              <a:effectLst/>
              <a:uLnTx/>
              <a:uFillTx/>
              <a:latin typeface="Calibri"/>
              <a:ea typeface="+mn-ea"/>
              <a:cs typeface="+mn-cs"/>
            </a:endParaRPr>
          </a:p>
        </p:txBody>
      </p:sp>
      <p:sp>
        <p:nvSpPr>
          <p:cNvPr id="71" name="Rectangle 70"/>
          <p:cNvSpPr/>
          <p:nvPr/>
        </p:nvSpPr>
        <p:spPr>
          <a:xfrm>
            <a:off x="700000" y="2100000"/>
            <a:ext cx="340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2" name="TextBox 71"/>
          <p:cNvSpPr txBox="1"/>
          <p:nvPr/>
        </p:nvSpPr>
        <p:spPr>
          <a:xfrm>
            <a:off x="800000" y="2160000"/>
            <a:ext cx="32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FFFFFF"/>
                </a:solidFill>
                <a:effectLst/>
                <a:uLnTx/>
                <a:uFillTx/>
                <a:latin typeface="Calibri"/>
                <a:ea typeface="+mn-ea"/>
                <a:cs typeface="+mn-cs"/>
              </a:rPr>
              <a:t>Task</a:t>
            </a:r>
          </a:p>
        </p:txBody>
      </p:sp>
      <p:sp>
        <p:nvSpPr>
          <p:cNvPr id="73" name="Rectangle 72"/>
          <p:cNvSpPr/>
          <p:nvPr/>
        </p:nvSpPr>
        <p:spPr>
          <a:xfrm>
            <a:off x="410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4" name="TextBox 73"/>
          <p:cNvSpPr txBox="1"/>
          <p:nvPr/>
        </p:nvSpPr>
        <p:spPr>
          <a:xfrm>
            <a:off x="410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a:t>
            </a:r>
          </a:p>
        </p:txBody>
      </p:sp>
      <p:sp>
        <p:nvSpPr>
          <p:cNvPr id="75" name="Rectangle 74"/>
          <p:cNvSpPr/>
          <p:nvPr/>
        </p:nvSpPr>
        <p:spPr>
          <a:xfrm>
            <a:off x="476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6" name="TextBox 75"/>
          <p:cNvSpPr txBox="1"/>
          <p:nvPr/>
        </p:nvSpPr>
        <p:spPr>
          <a:xfrm>
            <a:off x="476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W2</a:t>
            </a:r>
          </a:p>
        </p:txBody>
      </p:sp>
      <p:sp>
        <p:nvSpPr>
          <p:cNvPr id="77" name="Rectangle 76"/>
          <p:cNvSpPr/>
          <p:nvPr/>
        </p:nvSpPr>
        <p:spPr>
          <a:xfrm>
            <a:off x="542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78" name="TextBox 77"/>
          <p:cNvSpPr txBox="1"/>
          <p:nvPr/>
        </p:nvSpPr>
        <p:spPr>
          <a:xfrm>
            <a:off x="542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W3</a:t>
            </a:r>
          </a:p>
        </p:txBody>
      </p:sp>
      <p:sp>
        <p:nvSpPr>
          <p:cNvPr id="79" name="Rectangle 78"/>
          <p:cNvSpPr/>
          <p:nvPr/>
        </p:nvSpPr>
        <p:spPr>
          <a:xfrm>
            <a:off x="608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0" name="TextBox 79"/>
          <p:cNvSpPr txBox="1"/>
          <p:nvPr/>
        </p:nvSpPr>
        <p:spPr>
          <a:xfrm>
            <a:off x="608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W4</a:t>
            </a:r>
          </a:p>
        </p:txBody>
      </p:sp>
      <p:sp>
        <p:nvSpPr>
          <p:cNvPr id="81" name="Rectangle 80"/>
          <p:cNvSpPr/>
          <p:nvPr/>
        </p:nvSpPr>
        <p:spPr>
          <a:xfrm>
            <a:off x="674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2" name="TextBox 81"/>
          <p:cNvSpPr txBox="1"/>
          <p:nvPr/>
        </p:nvSpPr>
        <p:spPr>
          <a:xfrm>
            <a:off x="674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W5</a:t>
            </a:r>
          </a:p>
        </p:txBody>
      </p:sp>
      <p:sp>
        <p:nvSpPr>
          <p:cNvPr id="83" name="Rectangle 82"/>
          <p:cNvSpPr/>
          <p:nvPr/>
        </p:nvSpPr>
        <p:spPr>
          <a:xfrm>
            <a:off x="740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4" name="TextBox 83"/>
          <p:cNvSpPr txBox="1"/>
          <p:nvPr/>
        </p:nvSpPr>
        <p:spPr>
          <a:xfrm>
            <a:off x="740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W6</a:t>
            </a:r>
          </a:p>
        </p:txBody>
      </p:sp>
      <p:sp>
        <p:nvSpPr>
          <p:cNvPr id="85" name="Rectangle 84"/>
          <p:cNvSpPr/>
          <p:nvPr/>
        </p:nvSpPr>
        <p:spPr>
          <a:xfrm>
            <a:off x="806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6" name="TextBox 85"/>
          <p:cNvSpPr txBox="1"/>
          <p:nvPr/>
        </p:nvSpPr>
        <p:spPr>
          <a:xfrm>
            <a:off x="806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W7</a:t>
            </a:r>
          </a:p>
        </p:txBody>
      </p:sp>
      <p:sp>
        <p:nvSpPr>
          <p:cNvPr id="87" name="Rectangle 86"/>
          <p:cNvSpPr/>
          <p:nvPr/>
        </p:nvSpPr>
        <p:spPr>
          <a:xfrm>
            <a:off x="872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8" name="TextBox 87"/>
          <p:cNvSpPr txBox="1"/>
          <p:nvPr/>
        </p:nvSpPr>
        <p:spPr>
          <a:xfrm>
            <a:off x="872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W8</a:t>
            </a:r>
          </a:p>
        </p:txBody>
      </p:sp>
      <p:sp>
        <p:nvSpPr>
          <p:cNvPr id="89" name="Rectangle 88"/>
          <p:cNvSpPr/>
          <p:nvPr/>
        </p:nvSpPr>
        <p:spPr>
          <a:xfrm>
            <a:off x="938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0" name="TextBox 89"/>
          <p:cNvSpPr txBox="1"/>
          <p:nvPr/>
        </p:nvSpPr>
        <p:spPr>
          <a:xfrm>
            <a:off x="938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W9</a:t>
            </a:r>
          </a:p>
        </p:txBody>
      </p:sp>
      <p:sp>
        <p:nvSpPr>
          <p:cNvPr id="91" name="Rectangle 90"/>
          <p:cNvSpPr/>
          <p:nvPr/>
        </p:nvSpPr>
        <p:spPr>
          <a:xfrm>
            <a:off x="1004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2" name="TextBox 91"/>
          <p:cNvSpPr txBox="1"/>
          <p:nvPr/>
        </p:nvSpPr>
        <p:spPr>
          <a:xfrm>
            <a:off x="1004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W10</a:t>
            </a:r>
          </a:p>
        </p:txBody>
      </p:sp>
      <p:sp>
        <p:nvSpPr>
          <p:cNvPr id="93" name="Rectangle 92"/>
          <p:cNvSpPr/>
          <p:nvPr/>
        </p:nvSpPr>
        <p:spPr>
          <a:xfrm>
            <a:off x="1070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4" name="TextBox 93"/>
          <p:cNvSpPr txBox="1"/>
          <p:nvPr/>
        </p:nvSpPr>
        <p:spPr>
          <a:xfrm>
            <a:off x="1070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W11</a:t>
            </a:r>
          </a:p>
        </p:txBody>
      </p:sp>
      <p:sp>
        <p:nvSpPr>
          <p:cNvPr id="95" name="Rectangle 94"/>
          <p:cNvSpPr/>
          <p:nvPr/>
        </p:nvSpPr>
        <p:spPr>
          <a:xfrm>
            <a:off x="11360000" y="2100000"/>
            <a:ext cx="660000" cy="380000"/>
          </a:xfrm>
          <a:prstGeom prst="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6" name="TextBox 95"/>
          <p:cNvSpPr txBox="1"/>
          <p:nvPr/>
        </p:nvSpPr>
        <p:spPr>
          <a:xfrm>
            <a:off x="11360000" y="2160000"/>
            <a:ext cx="660000" cy="28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000" b="1" i="0" u="none" strike="noStrike" kern="1200" cap="none" spc="0" normalizeH="0" baseline="0" noProof="0">
                <a:ln>
                  <a:noFill/>
                </a:ln>
                <a:solidFill>
                  <a:srgbClr val="FFFFFF"/>
                </a:solidFill>
                <a:effectLst/>
                <a:uLnTx/>
                <a:uFillTx/>
                <a:latin typeface="Calibri"/>
                <a:ea typeface="+mn-ea"/>
                <a:cs typeface="+mn-cs"/>
              </a:rPr>
              <a:t>W12</a:t>
            </a:r>
          </a:p>
        </p:txBody>
      </p:sp>
      <p:sp>
        <p:nvSpPr>
          <p:cNvPr id="97" name="Rectangle 96"/>
          <p:cNvSpPr/>
          <p:nvPr/>
        </p:nvSpPr>
        <p:spPr>
          <a:xfrm>
            <a:off x="700000" y="248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8" name="TextBox 97"/>
          <p:cNvSpPr txBox="1"/>
          <p:nvPr/>
        </p:nvSpPr>
        <p:spPr>
          <a:xfrm>
            <a:off x="800000" y="253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Team formation &amp; roles</a:t>
            </a:r>
          </a:p>
        </p:txBody>
      </p:sp>
      <p:sp>
        <p:nvSpPr>
          <p:cNvPr id="99" name="Rectangle 98"/>
          <p:cNvSpPr/>
          <p:nvPr/>
        </p:nvSpPr>
        <p:spPr>
          <a:xfrm>
            <a:off x="4100000" y="248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0" name="Rounded Rectangle 99"/>
          <p:cNvSpPr/>
          <p:nvPr/>
        </p:nvSpPr>
        <p:spPr>
          <a:xfrm>
            <a:off x="4130000" y="2550000"/>
            <a:ext cx="1260000" cy="24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1" name="TextBox 100"/>
          <p:cNvSpPr txBox="1"/>
          <p:nvPr/>
        </p:nvSpPr>
        <p:spPr>
          <a:xfrm>
            <a:off x="4130000" y="2550000"/>
            <a:ext cx="126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Matthew</a:t>
            </a:r>
          </a:p>
        </p:txBody>
      </p:sp>
      <p:sp>
        <p:nvSpPr>
          <p:cNvPr id="102" name="Rectangle 101"/>
          <p:cNvSpPr/>
          <p:nvPr/>
        </p:nvSpPr>
        <p:spPr>
          <a:xfrm>
            <a:off x="700000" y="286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3" name="TextBox 102"/>
          <p:cNvSpPr txBox="1"/>
          <p:nvPr/>
        </p:nvSpPr>
        <p:spPr>
          <a:xfrm>
            <a:off x="800000" y="291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Research &amp; literature review</a:t>
            </a:r>
          </a:p>
        </p:txBody>
      </p:sp>
      <p:sp>
        <p:nvSpPr>
          <p:cNvPr id="104" name="Rectangle 103"/>
          <p:cNvSpPr/>
          <p:nvPr/>
        </p:nvSpPr>
        <p:spPr>
          <a:xfrm>
            <a:off x="4100000" y="286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5" name="Rounded Rectangle 104"/>
          <p:cNvSpPr/>
          <p:nvPr/>
        </p:nvSpPr>
        <p:spPr>
          <a:xfrm>
            <a:off x="4790000" y="2930000"/>
            <a:ext cx="2580000" cy="24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6" name="TextBox 105"/>
          <p:cNvSpPr txBox="1"/>
          <p:nvPr/>
        </p:nvSpPr>
        <p:spPr>
          <a:xfrm>
            <a:off x="4790000" y="2930000"/>
            <a:ext cx="258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Cheng</a:t>
            </a:r>
          </a:p>
        </p:txBody>
      </p:sp>
      <p:sp>
        <p:nvSpPr>
          <p:cNvPr id="107" name="Rectangle 106"/>
          <p:cNvSpPr/>
          <p:nvPr/>
        </p:nvSpPr>
        <p:spPr>
          <a:xfrm>
            <a:off x="700000" y="324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8" name="TextBox 107"/>
          <p:cNvSpPr txBox="1"/>
          <p:nvPr/>
        </p:nvSpPr>
        <p:spPr>
          <a:xfrm>
            <a:off x="800000" y="329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Proposal Presentation 1</a:t>
            </a:r>
          </a:p>
        </p:txBody>
      </p:sp>
      <p:sp>
        <p:nvSpPr>
          <p:cNvPr id="109" name="Rectangle 108"/>
          <p:cNvSpPr/>
          <p:nvPr/>
        </p:nvSpPr>
        <p:spPr>
          <a:xfrm>
            <a:off x="4100000" y="324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0" name="Rounded Rectangle 109"/>
          <p:cNvSpPr/>
          <p:nvPr/>
        </p:nvSpPr>
        <p:spPr>
          <a:xfrm>
            <a:off x="5450000" y="3310000"/>
            <a:ext cx="600000" cy="24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1" name="TextBox 110"/>
          <p:cNvSpPr txBox="1"/>
          <p:nvPr/>
        </p:nvSpPr>
        <p:spPr>
          <a:xfrm>
            <a:off x="6100000" y="3310000"/>
            <a:ext cx="1200000" cy="24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21295C"/>
                </a:solidFill>
                <a:effectLst/>
                <a:uLnTx/>
                <a:uFillTx/>
                <a:latin typeface="Calibri"/>
                <a:ea typeface="+mn-ea"/>
                <a:cs typeface="+mn-cs"/>
              </a:rPr>
              <a:t>All</a:t>
            </a:r>
          </a:p>
        </p:txBody>
      </p:sp>
      <p:sp>
        <p:nvSpPr>
          <p:cNvPr id="112" name="Rectangle 111"/>
          <p:cNvSpPr/>
          <p:nvPr/>
        </p:nvSpPr>
        <p:spPr>
          <a:xfrm>
            <a:off x="700000" y="362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3" name="TextBox 112"/>
          <p:cNvSpPr txBox="1"/>
          <p:nvPr/>
        </p:nvSpPr>
        <p:spPr>
          <a:xfrm>
            <a:off x="800000" y="367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Community outreach</a:t>
            </a:r>
          </a:p>
        </p:txBody>
      </p:sp>
      <p:sp>
        <p:nvSpPr>
          <p:cNvPr id="114" name="Rectangle 113"/>
          <p:cNvSpPr/>
          <p:nvPr/>
        </p:nvSpPr>
        <p:spPr>
          <a:xfrm>
            <a:off x="4100000" y="362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5" name="Rounded Rectangle 114"/>
          <p:cNvSpPr/>
          <p:nvPr/>
        </p:nvSpPr>
        <p:spPr>
          <a:xfrm>
            <a:off x="6110000" y="3690000"/>
            <a:ext cx="2580000" cy="24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6" name="TextBox 115"/>
          <p:cNvSpPr txBox="1"/>
          <p:nvPr/>
        </p:nvSpPr>
        <p:spPr>
          <a:xfrm>
            <a:off x="6110000" y="3690000"/>
            <a:ext cx="258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Cai</a:t>
            </a:r>
          </a:p>
        </p:txBody>
      </p:sp>
      <p:sp>
        <p:nvSpPr>
          <p:cNvPr id="117" name="Rectangle 116"/>
          <p:cNvSpPr/>
          <p:nvPr/>
        </p:nvSpPr>
        <p:spPr>
          <a:xfrm>
            <a:off x="700000" y="400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8" name="TextBox 117"/>
          <p:cNvSpPr txBox="1"/>
          <p:nvPr/>
        </p:nvSpPr>
        <p:spPr>
          <a:xfrm>
            <a:off x="800000" y="405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Wireframes &amp; UI design</a:t>
            </a:r>
          </a:p>
        </p:txBody>
      </p:sp>
      <p:sp>
        <p:nvSpPr>
          <p:cNvPr id="119" name="Rectangle 118"/>
          <p:cNvSpPr/>
          <p:nvPr/>
        </p:nvSpPr>
        <p:spPr>
          <a:xfrm>
            <a:off x="4100000" y="400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0" name="Rounded Rectangle 119"/>
          <p:cNvSpPr/>
          <p:nvPr/>
        </p:nvSpPr>
        <p:spPr>
          <a:xfrm>
            <a:off x="6770000" y="4070000"/>
            <a:ext cx="3240000" cy="24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1" name="TextBox 120"/>
          <p:cNvSpPr txBox="1"/>
          <p:nvPr/>
        </p:nvSpPr>
        <p:spPr>
          <a:xfrm>
            <a:off x="6770000" y="4070000"/>
            <a:ext cx="324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Joshua</a:t>
            </a:r>
          </a:p>
        </p:txBody>
      </p:sp>
      <p:sp>
        <p:nvSpPr>
          <p:cNvPr id="122" name="Rectangle 121"/>
          <p:cNvSpPr/>
          <p:nvPr/>
        </p:nvSpPr>
        <p:spPr>
          <a:xfrm>
            <a:off x="700000" y="438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3" name="TextBox 122"/>
          <p:cNvSpPr txBox="1"/>
          <p:nvPr/>
        </p:nvSpPr>
        <p:spPr>
          <a:xfrm>
            <a:off x="800000" y="443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Algorithm &amp; architecture (A*)</a:t>
            </a:r>
          </a:p>
        </p:txBody>
      </p:sp>
      <p:sp>
        <p:nvSpPr>
          <p:cNvPr id="124" name="Rectangle 123"/>
          <p:cNvSpPr/>
          <p:nvPr/>
        </p:nvSpPr>
        <p:spPr>
          <a:xfrm>
            <a:off x="4100000" y="438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5" name="Rounded Rectangle 124"/>
          <p:cNvSpPr/>
          <p:nvPr/>
        </p:nvSpPr>
        <p:spPr>
          <a:xfrm>
            <a:off x="7430000" y="4450000"/>
            <a:ext cx="3240000" cy="24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6" name="TextBox 125"/>
          <p:cNvSpPr txBox="1"/>
          <p:nvPr/>
        </p:nvSpPr>
        <p:spPr>
          <a:xfrm>
            <a:off x="7430000" y="4450000"/>
            <a:ext cx="324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Aliu</a:t>
            </a:r>
          </a:p>
        </p:txBody>
      </p:sp>
      <p:sp>
        <p:nvSpPr>
          <p:cNvPr id="127" name="Rectangle 126"/>
          <p:cNvSpPr/>
          <p:nvPr/>
        </p:nvSpPr>
        <p:spPr>
          <a:xfrm>
            <a:off x="700000" y="476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8" name="TextBox 127"/>
          <p:cNvSpPr txBox="1"/>
          <p:nvPr/>
        </p:nvSpPr>
        <p:spPr>
          <a:xfrm>
            <a:off x="800000" y="481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Security &amp; legal research</a:t>
            </a:r>
          </a:p>
        </p:txBody>
      </p:sp>
      <p:sp>
        <p:nvSpPr>
          <p:cNvPr id="129" name="Rectangle 128"/>
          <p:cNvSpPr/>
          <p:nvPr/>
        </p:nvSpPr>
        <p:spPr>
          <a:xfrm>
            <a:off x="4100000" y="476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0" name="Rounded Rectangle 129"/>
          <p:cNvSpPr/>
          <p:nvPr/>
        </p:nvSpPr>
        <p:spPr>
          <a:xfrm>
            <a:off x="8090000" y="4830000"/>
            <a:ext cx="2580000" cy="24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1" name="TextBox 130"/>
          <p:cNvSpPr txBox="1"/>
          <p:nvPr/>
        </p:nvSpPr>
        <p:spPr>
          <a:xfrm>
            <a:off x="8090000" y="4830000"/>
            <a:ext cx="258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Zeyu</a:t>
            </a:r>
          </a:p>
        </p:txBody>
      </p:sp>
      <p:sp>
        <p:nvSpPr>
          <p:cNvPr id="132" name="Rectangle 131"/>
          <p:cNvSpPr/>
          <p:nvPr/>
        </p:nvSpPr>
        <p:spPr>
          <a:xfrm>
            <a:off x="700000" y="514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3" name="TextBox 132"/>
          <p:cNvSpPr txBox="1"/>
          <p:nvPr/>
        </p:nvSpPr>
        <p:spPr>
          <a:xfrm>
            <a:off x="800000" y="519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Design Presentation 2</a:t>
            </a:r>
          </a:p>
        </p:txBody>
      </p:sp>
      <p:sp>
        <p:nvSpPr>
          <p:cNvPr id="134" name="Rectangle 133"/>
          <p:cNvSpPr/>
          <p:nvPr/>
        </p:nvSpPr>
        <p:spPr>
          <a:xfrm>
            <a:off x="4100000" y="514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5" name="Rounded Rectangle 134"/>
          <p:cNvSpPr/>
          <p:nvPr/>
        </p:nvSpPr>
        <p:spPr>
          <a:xfrm>
            <a:off x="8750000" y="5210000"/>
            <a:ext cx="600000" cy="24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6" name="TextBox 135"/>
          <p:cNvSpPr txBox="1"/>
          <p:nvPr/>
        </p:nvSpPr>
        <p:spPr>
          <a:xfrm>
            <a:off x="9400000" y="5210000"/>
            <a:ext cx="1200000" cy="24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21295C"/>
                </a:solidFill>
                <a:effectLst/>
                <a:uLnTx/>
                <a:uFillTx/>
                <a:latin typeface="Calibri"/>
                <a:ea typeface="+mn-ea"/>
                <a:cs typeface="+mn-cs"/>
              </a:rPr>
              <a:t>All</a:t>
            </a:r>
          </a:p>
        </p:txBody>
      </p:sp>
      <p:sp>
        <p:nvSpPr>
          <p:cNvPr id="137" name="Rectangle 136"/>
          <p:cNvSpPr/>
          <p:nvPr/>
        </p:nvSpPr>
        <p:spPr>
          <a:xfrm>
            <a:off x="700000" y="5520000"/>
            <a:ext cx="340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8" name="TextBox 137"/>
          <p:cNvSpPr txBox="1"/>
          <p:nvPr/>
        </p:nvSpPr>
        <p:spPr>
          <a:xfrm>
            <a:off x="800000" y="557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Prototype build &amp; demo</a:t>
            </a:r>
          </a:p>
        </p:txBody>
      </p:sp>
      <p:sp>
        <p:nvSpPr>
          <p:cNvPr id="139" name="Rectangle 138"/>
          <p:cNvSpPr/>
          <p:nvPr/>
        </p:nvSpPr>
        <p:spPr>
          <a:xfrm>
            <a:off x="4100000" y="5520000"/>
            <a:ext cx="7920000" cy="380000"/>
          </a:xfrm>
          <a:prstGeom prst="rect">
            <a:avLst/>
          </a:prstGeom>
          <a:solidFill>
            <a:srgbClr val="FFFFFF"/>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0" name="Rounded Rectangle 139"/>
          <p:cNvSpPr/>
          <p:nvPr/>
        </p:nvSpPr>
        <p:spPr>
          <a:xfrm>
            <a:off x="9410000" y="5590000"/>
            <a:ext cx="1920000" cy="24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1" name="TextBox 140"/>
          <p:cNvSpPr txBox="1"/>
          <p:nvPr/>
        </p:nvSpPr>
        <p:spPr>
          <a:xfrm>
            <a:off x="9410000" y="5590000"/>
            <a:ext cx="192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All</a:t>
            </a:r>
          </a:p>
        </p:txBody>
      </p:sp>
      <p:sp>
        <p:nvSpPr>
          <p:cNvPr id="142" name="Rectangle 141"/>
          <p:cNvSpPr/>
          <p:nvPr/>
        </p:nvSpPr>
        <p:spPr>
          <a:xfrm>
            <a:off x="700000" y="5900000"/>
            <a:ext cx="340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3" name="TextBox 142"/>
          <p:cNvSpPr txBox="1"/>
          <p:nvPr/>
        </p:nvSpPr>
        <p:spPr>
          <a:xfrm>
            <a:off x="800000" y="5950000"/>
            <a:ext cx="3200000" cy="30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Final Hackathon prep</a:t>
            </a:r>
          </a:p>
        </p:txBody>
      </p:sp>
      <p:sp>
        <p:nvSpPr>
          <p:cNvPr id="144" name="Rectangle 143"/>
          <p:cNvSpPr/>
          <p:nvPr/>
        </p:nvSpPr>
        <p:spPr>
          <a:xfrm>
            <a:off x="4100000" y="5900000"/>
            <a:ext cx="7920000" cy="380000"/>
          </a:xfrm>
          <a:prstGeom prst="rect">
            <a:avLst/>
          </a:prstGeom>
          <a:solidFill>
            <a:srgbClr val="EEEEEE"/>
          </a:solidFill>
          <a:ln w="9525">
            <a:solidFill>
              <a:srgbClr val="C0C0C0"/>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5" name="Rounded Rectangle 144"/>
          <p:cNvSpPr/>
          <p:nvPr/>
        </p:nvSpPr>
        <p:spPr>
          <a:xfrm>
            <a:off x="10730000" y="5970000"/>
            <a:ext cx="1260000" cy="24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6" name="TextBox 145"/>
          <p:cNvSpPr txBox="1"/>
          <p:nvPr/>
        </p:nvSpPr>
        <p:spPr>
          <a:xfrm>
            <a:off x="10730000" y="5970000"/>
            <a:ext cx="1260000" cy="24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900" b="1" i="0" u="none" strike="noStrike" kern="1200" cap="none" spc="0" normalizeH="0" baseline="0" noProof="0">
                <a:ln>
                  <a:noFill/>
                </a:ln>
                <a:solidFill>
                  <a:srgbClr val="FFFFFF"/>
                </a:solidFill>
                <a:effectLst/>
                <a:uLnTx/>
                <a:uFillTx/>
                <a:latin typeface="Calibri"/>
                <a:ea typeface="+mn-ea"/>
                <a:cs typeface="+mn-cs"/>
              </a:rPr>
              <a:t>All</a:t>
            </a:r>
          </a:p>
        </p:txBody>
      </p:sp>
      <p:cxnSp>
        <p:nvCxnSpPr>
          <p:cNvPr id="147" name="Connector 146"/>
          <p:cNvCxnSpPr/>
          <p:nvPr/>
        </p:nvCxnSpPr>
        <p:spPr>
          <a:xfrm>
            <a:off x="476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48" name="Connector 147"/>
          <p:cNvCxnSpPr/>
          <p:nvPr/>
        </p:nvCxnSpPr>
        <p:spPr>
          <a:xfrm>
            <a:off x="542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49" name="Connector 148"/>
          <p:cNvCxnSpPr/>
          <p:nvPr/>
        </p:nvCxnSpPr>
        <p:spPr>
          <a:xfrm>
            <a:off x="608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0" name="Connector 149"/>
          <p:cNvCxnSpPr/>
          <p:nvPr/>
        </p:nvCxnSpPr>
        <p:spPr>
          <a:xfrm>
            <a:off x="674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1" name="Connector 150"/>
          <p:cNvCxnSpPr/>
          <p:nvPr/>
        </p:nvCxnSpPr>
        <p:spPr>
          <a:xfrm>
            <a:off x="740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2" name="Connector 151"/>
          <p:cNvCxnSpPr/>
          <p:nvPr/>
        </p:nvCxnSpPr>
        <p:spPr>
          <a:xfrm>
            <a:off x="806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3" name="Connector 152"/>
          <p:cNvCxnSpPr/>
          <p:nvPr/>
        </p:nvCxnSpPr>
        <p:spPr>
          <a:xfrm>
            <a:off x="872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4" name="Connector 153"/>
          <p:cNvCxnSpPr/>
          <p:nvPr/>
        </p:nvCxnSpPr>
        <p:spPr>
          <a:xfrm>
            <a:off x="938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5" name="Connector 154"/>
          <p:cNvCxnSpPr/>
          <p:nvPr/>
        </p:nvCxnSpPr>
        <p:spPr>
          <a:xfrm>
            <a:off x="1004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6" name="Connector 155"/>
          <p:cNvCxnSpPr/>
          <p:nvPr/>
        </p:nvCxnSpPr>
        <p:spPr>
          <a:xfrm>
            <a:off x="1070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cxnSp>
        <p:nvCxnSpPr>
          <p:cNvPr id="157" name="Connector 156"/>
          <p:cNvCxnSpPr/>
          <p:nvPr/>
        </p:nvCxnSpPr>
        <p:spPr>
          <a:xfrm>
            <a:off x="11360000" y="2480000"/>
            <a:ext cx="0" cy="3800000"/>
          </a:xfrm>
          <a:prstGeom prst="line">
            <a:avLst/>
          </a:prstGeom>
          <a:ln w="6350">
            <a:solidFill>
              <a:srgbClr val="C0C0C0"/>
            </a:solidFill>
          </a:ln>
        </p:spPr>
        <p:style>
          <a:lnRef idx="2">
            <a:schemeClr val="accent1"/>
          </a:lnRef>
          <a:fillRef idx="0">
            <a:schemeClr val="accent1"/>
          </a:fillRef>
          <a:effectRef idx="1">
            <a:schemeClr val="accent1"/>
          </a:effectRef>
          <a:fontRef idx="minor">
            <a:schemeClr val="tx1"/>
          </a:fontRef>
        </p:style>
      </p:cxnSp>
      <p:sp>
        <p:nvSpPr>
          <p:cNvPr id="158" name="Rounded Rectangle 157"/>
          <p:cNvSpPr/>
          <p:nvPr/>
        </p:nvSpPr>
        <p:spPr>
          <a:xfrm>
            <a:off x="900000" y="6480000"/>
            <a:ext cx="200000" cy="200000"/>
          </a:xfrm>
          <a:prstGeom prst="roundRect">
            <a:avLst/>
          </a:prstGeom>
          <a:solidFill>
            <a:srgbClr val="4A6FA5"/>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9" name="TextBox 158"/>
          <p:cNvSpPr txBox="1"/>
          <p:nvPr/>
        </p:nvSpPr>
        <p:spPr>
          <a:xfrm>
            <a:off x="11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Research</a:t>
            </a:r>
          </a:p>
        </p:txBody>
      </p:sp>
      <p:sp>
        <p:nvSpPr>
          <p:cNvPr id="160" name="Rounded Rectangle 159"/>
          <p:cNvSpPr/>
          <p:nvPr/>
        </p:nvSpPr>
        <p:spPr>
          <a:xfrm>
            <a:off x="3400000" y="6480000"/>
            <a:ext cx="200000" cy="200000"/>
          </a:xfrm>
          <a:prstGeom prst="roundRect">
            <a:avLst/>
          </a:prstGeom>
          <a:solidFill>
            <a:srgbClr val="E88B6E"/>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1" name="TextBox 160"/>
          <p:cNvSpPr txBox="1"/>
          <p:nvPr/>
        </p:nvSpPr>
        <p:spPr>
          <a:xfrm>
            <a:off x="36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Design</a:t>
            </a:r>
          </a:p>
        </p:txBody>
      </p:sp>
      <p:sp>
        <p:nvSpPr>
          <p:cNvPr id="162" name="Rounded Rectangle 161"/>
          <p:cNvSpPr/>
          <p:nvPr/>
        </p:nvSpPr>
        <p:spPr>
          <a:xfrm>
            <a:off x="5900000" y="6480000"/>
            <a:ext cx="200000" cy="200000"/>
          </a:xfrm>
          <a:prstGeom prst="roundRect">
            <a:avLst/>
          </a:prstGeom>
          <a:solidFill>
            <a:srgbClr val="6AA86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3" name="TextBox 162"/>
          <p:cNvSpPr txBox="1"/>
          <p:nvPr/>
        </p:nvSpPr>
        <p:spPr>
          <a:xfrm>
            <a:off x="61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Development</a:t>
            </a:r>
          </a:p>
        </p:txBody>
      </p:sp>
      <p:sp>
        <p:nvSpPr>
          <p:cNvPr id="164" name="Rounded Rectangle 163"/>
          <p:cNvSpPr/>
          <p:nvPr/>
        </p:nvSpPr>
        <p:spPr>
          <a:xfrm>
            <a:off x="8400000" y="6480000"/>
            <a:ext cx="200000" cy="200000"/>
          </a:xfrm>
          <a:prstGeom prst="roundRect">
            <a:avLst/>
          </a:prstGeom>
          <a:solidFill>
            <a:srgbClr val="21295C"/>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5" name="TextBox 164"/>
          <p:cNvSpPr txBox="1"/>
          <p:nvPr/>
        </p:nvSpPr>
        <p:spPr>
          <a:xfrm>
            <a:off x="8650000" y="6450000"/>
            <a:ext cx="24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000" b="0" i="0" u="none" strike="noStrike" kern="1200" cap="none" spc="0" normalizeH="0" baseline="0" noProof="0">
                <a:ln>
                  <a:noFill/>
                </a:ln>
                <a:solidFill>
                  <a:srgbClr val="36454F"/>
                </a:solidFill>
                <a:effectLst/>
                <a:uLnTx/>
                <a:uFillTx/>
                <a:latin typeface="Calibri"/>
                <a:ea typeface="+mn-ea"/>
                <a:cs typeface="+mn-cs"/>
              </a:rPr>
              <a:t>Presentation/Coord.</a:t>
            </a:r>
          </a:p>
        </p:txBody>
      </p:sp>
    </p:spTree>
    <p:extLst>
      <p:ext uri="{BB962C8B-B14F-4D97-AF65-F5344CB8AC3E}">
        <p14:creationId xmlns:p14="http://schemas.microsoft.com/office/powerpoint/2010/main" val="1732125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DA41A8-6D8E-8C91-BFFE-946D53F7DB54}"/>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C7FDD245-6775-0434-4E74-B7902E8F3DBB}"/>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B9FAD85B-ED86-C3D2-CA34-3AE76AAAF6DE}"/>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83873F91-E5E6-2955-D54A-CE7C81AB0461}"/>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40B27E8-7509-78D9-F967-60156F5B2FE7}"/>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3F4F81BF-EF3E-65B1-0FA8-0830346EC990}"/>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8120ECEF-15C7-4E3A-4762-6681C4AD52A9}"/>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B163E8C9-A818-38A1-7940-EAE8E31C455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732FFD3D-7A8B-E629-6CDE-2B15EF05B3FC}"/>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EE740DB0-4DB1-EAB5-0035-71F24C2FEB66}"/>
              </a:ext>
            </a:extLst>
          </p:cNvPr>
          <p:cNvSpPr txBox="1"/>
          <p:nvPr/>
        </p:nvSpPr>
        <p:spPr>
          <a:xfrm>
            <a:off x="3883460" y="2312029"/>
            <a:ext cx="4705450" cy="1569660"/>
          </a:xfrm>
          <a:prstGeom prst="rect">
            <a:avLst/>
          </a:prstGeom>
          <a:noFill/>
        </p:spPr>
        <p:txBody>
          <a:bodyPr wrap="square" lIns="91440" tIns="45720" rIns="91440" bIns="45720" rtlCol="0" anchor="t">
            <a:spAutoFit/>
          </a:bodyPr>
          <a:lstStyle/>
          <a:p>
            <a:pPr algn="ctr"/>
            <a:r>
              <a:rPr lang="en-GB" sz="4800" b="1">
                <a:latin typeface="Arial Rounded MT Bold"/>
              </a:rPr>
              <a:t>Research and Analysis</a:t>
            </a:r>
            <a:endParaRPr lang="en-US"/>
          </a:p>
        </p:txBody>
      </p:sp>
      <p:sp>
        <p:nvSpPr>
          <p:cNvPr id="22" name="TextBox 21">
            <a:extLst>
              <a:ext uri="{FF2B5EF4-FFF2-40B4-BE49-F238E27FC236}">
                <a16:creationId xmlns:a16="http://schemas.microsoft.com/office/drawing/2014/main" id="{ED18189B-040B-3074-C3E2-0BB2982D7CFB}"/>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2DCA0ECA-68F2-21A6-1512-A09514797096}"/>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5BE60A40-B19B-FFB5-6C50-86889F003920}"/>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E37F8F5F-9AD1-3FDE-446B-48235D5E8E0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36CCED0A-909A-FFD2-80F3-BACEFA5DB1DD}"/>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DB26CB34-4FD9-794A-FD03-555311B3E117}"/>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E6469D1A-24B7-5418-7BFC-C95CAAEA2606}"/>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8FDE8115-4624-AE9E-1DB1-951205FAC410}"/>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9CFBE02-F360-E2B9-864E-3A8C990183A6}"/>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05CFE9AD-B7ED-36E2-85DA-B1BD4F946D33}"/>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5A1D7AB0-6286-A8A5-B94F-95B62C1576CB}"/>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12C6FC38-3E86-C4A1-CF07-9476EE1D643E}"/>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4D15B804-F295-3480-48C1-9895F4818F79}"/>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42CF5337-F1BA-1F4E-019B-80C5F576A422}"/>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A2AF0F54-A34D-0B6D-EF03-C9C990B91A7E}"/>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52717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6B0C7-FF91-61AE-0DEF-06BA6A21B89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8E0190EF-2826-78D5-9FA1-7D3EA6B9628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079C3E93-44D7-9AB4-7D9F-72A5447FE19C}"/>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C991A64C-2F7C-DDAC-ECAA-83AD2A2EBF3F}"/>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F09709D0-0D82-00CB-8D8F-FF3D73C7E4A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A0808B7-F2C6-64E2-3C1A-805F56181ED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392DADEA-1AB8-4CC4-6CE5-5C385FED4053}"/>
              </a:ext>
            </a:extLst>
          </p:cNvPr>
          <p:cNvSpPr/>
          <p:nvPr/>
        </p:nvSpPr>
        <p:spPr>
          <a:xfrm rot="10800000">
            <a:off x="-1344386"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74926DF-C250-4DFD-E6DC-830D03A41049}"/>
              </a:ext>
            </a:extLst>
          </p:cNvPr>
          <p:cNvSpPr txBox="1"/>
          <p:nvPr/>
        </p:nvSpPr>
        <p:spPr>
          <a:xfrm>
            <a:off x="1225588" y="286607"/>
            <a:ext cx="6591095" cy="923330"/>
          </a:xfrm>
          <a:prstGeom prst="rect">
            <a:avLst/>
          </a:prstGeom>
          <a:noFill/>
        </p:spPr>
        <p:txBody>
          <a:bodyPr wrap="square" lIns="91440" tIns="45720" rIns="91440" bIns="45720" rtlCol="0" anchor="t">
            <a:spAutoFit/>
          </a:bodyPr>
          <a:lstStyle/>
          <a:p>
            <a:r>
              <a:rPr lang="en-GB" sz="5400"/>
              <a:t>Existing Solutions Pt1</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7AF32C02-046E-247F-756C-B60E48CC626A}"/>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5EE96ED9-2676-C6E6-4CB2-34D8B03D6BF4}"/>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01929A7-715C-01EC-381E-DDE57FE857E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1001E24-7042-DB0E-652A-F88066671C7A}"/>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D618E13-7A13-5CC0-DCF9-21A88495F66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33A8E77-A66E-D3C1-512B-011A2C1C3C4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3866F5BD-A91F-AFC5-7A5D-4769F9A64D3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D7D8E601-369C-8E6A-C801-39821CEEF709}"/>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2E73D8D6-6C91-68E9-8CDF-CE5656BDB165}"/>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 name="Picture 1" descr="Waze App Logo PNG (Transparent) SVG AI – Free Download">
            <a:extLst>
              <a:ext uri="{FF2B5EF4-FFF2-40B4-BE49-F238E27FC236}">
                <a16:creationId xmlns:a16="http://schemas.microsoft.com/office/drawing/2014/main" id="{FA286F20-6F7F-E331-CC26-49E1B1EE1C83}"/>
              </a:ext>
            </a:extLst>
          </p:cNvPr>
          <p:cNvPicPr>
            <a:picLocks noChangeAspect="1"/>
          </p:cNvPicPr>
          <p:nvPr/>
        </p:nvPicPr>
        <p:blipFill>
          <a:blip r:embed="rId2"/>
          <a:srcRect l="13322" t="13426" r="13576" b="15212"/>
          <a:stretch>
            <a:fillRect/>
          </a:stretch>
        </p:blipFill>
        <p:spPr>
          <a:xfrm>
            <a:off x="220513" y="1714500"/>
            <a:ext cx="2005338" cy="1957603"/>
          </a:xfrm>
          <a:prstGeom prst="rect">
            <a:avLst/>
          </a:prstGeom>
        </p:spPr>
      </p:pic>
      <p:sp>
        <p:nvSpPr>
          <p:cNvPr id="3" name="TextBox 2">
            <a:extLst>
              <a:ext uri="{FF2B5EF4-FFF2-40B4-BE49-F238E27FC236}">
                <a16:creationId xmlns:a16="http://schemas.microsoft.com/office/drawing/2014/main" id="{984E839E-1132-DC30-02B6-DBCB3C93518B}"/>
              </a:ext>
            </a:extLst>
          </p:cNvPr>
          <p:cNvSpPr txBox="1"/>
          <p:nvPr/>
        </p:nvSpPr>
        <p:spPr>
          <a:xfrm>
            <a:off x="2231710" y="1915330"/>
            <a:ext cx="943948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Waze</a:t>
            </a:r>
          </a:p>
          <a:p>
            <a:pPr marL="285750" indent="-285750">
              <a:buFont typeface="Arial"/>
              <a:buChar char="•"/>
            </a:pPr>
            <a:r>
              <a:rPr lang="en-GB"/>
              <a:t>Waze was a huge inspiration for the community-based reporting system.</a:t>
            </a:r>
          </a:p>
          <a:p>
            <a:pPr marL="285750" indent="-285750">
              <a:buFont typeface="Arial"/>
              <a:buChar char="•"/>
            </a:pPr>
            <a:r>
              <a:rPr lang="en-GB"/>
              <a:t>It's targeted towards drivers instead of pedestrians </a:t>
            </a:r>
          </a:p>
          <a:p>
            <a:pPr marL="285750" indent="-285750">
              <a:buFont typeface="Arial"/>
              <a:buChar char="•"/>
            </a:pPr>
            <a:r>
              <a:rPr lang="en-GB"/>
              <a:t>Also uses route optimisation, but to find the fastest route under user given parameters</a:t>
            </a:r>
          </a:p>
          <a:p>
            <a:pPr marL="285750" indent="-285750">
              <a:buFont typeface="Arial"/>
              <a:buChar char="•"/>
            </a:pPr>
            <a:r>
              <a:rPr lang="en-GB"/>
              <a:t>It auto updates based on new information submitted by the community</a:t>
            </a:r>
          </a:p>
          <a:p>
            <a:pPr marL="285750" indent="-285750">
              <a:buFont typeface="Arial"/>
              <a:buChar char="•"/>
            </a:pPr>
            <a:endParaRPr lang="en-GB"/>
          </a:p>
          <a:p>
            <a:pPr marL="285750" indent="-285750">
              <a:buFont typeface="Arial"/>
              <a:buChar char="•"/>
            </a:pPr>
            <a:endParaRPr lang="en-GB"/>
          </a:p>
        </p:txBody>
      </p:sp>
      <p:pic>
        <p:nvPicPr>
          <p:cNvPr id="8" name="Picture 7" descr="Real-Time Traffic Data with Waze Live Alerts Layer | GeoMarvel">
            <a:extLst>
              <a:ext uri="{FF2B5EF4-FFF2-40B4-BE49-F238E27FC236}">
                <a16:creationId xmlns:a16="http://schemas.microsoft.com/office/drawing/2014/main" id="{C4270947-DF35-9C49-9BC2-EDDD765F5A29}"/>
              </a:ext>
            </a:extLst>
          </p:cNvPr>
          <p:cNvPicPr>
            <a:picLocks noChangeAspect="1"/>
          </p:cNvPicPr>
          <p:nvPr/>
        </p:nvPicPr>
        <p:blipFill>
          <a:blip r:embed="rId3"/>
          <a:stretch>
            <a:fillRect/>
          </a:stretch>
        </p:blipFill>
        <p:spPr>
          <a:xfrm>
            <a:off x="224118" y="3927662"/>
            <a:ext cx="4448736" cy="2554942"/>
          </a:xfrm>
          <a:prstGeom prst="rect">
            <a:avLst/>
          </a:prstGeom>
        </p:spPr>
      </p:pic>
      <p:cxnSp>
        <p:nvCxnSpPr>
          <p:cNvPr id="9" name="Straight Arrow Connector 8">
            <a:extLst>
              <a:ext uri="{FF2B5EF4-FFF2-40B4-BE49-F238E27FC236}">
                <a16:creationId xmlns:a16="http://schemas.microsoft.com/office/drawing/2014/main" id="{4D1C8548-7398-49C1-18ED-25A2DAD6B2A0}"/>
              </a:ext>
            </a:extLst>
          </p:cNvPr>
          <p:cNvCxnSpPr/>
          <p:nvPr/>
        </p:nvCxnSpPr>
        <p:spPr>
          <a:xfrm flipH="1">
            <a:off x="4218214" y="4082142"/>
            <a:ext cx="2041071" cy="68035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B1E9456C-BC76-B92F-4801-ECBFC936FF2D}"/>
              </a:ext>
            </a:extLst>
          </p:cNvPr>
          <p:cNvSpPr txBox="1"/>
          <p:nvPr/>
        </p:nvSpPr>
        <p:spPr>
          <a:xfrm>
            <a:off x="6285568" y="3772720"/>
            <a:ext cx="539159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Community reported incidents are displayed on the live map </a:t>
            </a:r>
          </a:p>
        </p:txBody>
      </p:sp>
      <p:cxnSp>
        <p:nvCxnSpPr>
          <p:cNvPr id="16" name="Straight Arrow Connector 15">
            <a:extLst>
              <a:ext uri="{FF2B5EF4-FFF2-40B4-BE49-F238E27FC236}">
                <a16:creationId xmlns:a16="http://schemas.microsoft.com/office/drawing/2014/main" id="{4D1C8548-7398-49C1-18ED-25A2DAD6B2A0}"/>
              </a:ext>
            </a:extLst>
          </p:cNvPr>
          <p:cNvCxnSpPr/>
          <p:nvPr/>
        </p:nvCxnSpPr>
        <p:spPr>
          <a:xfrm flipH="1">
            <a:off x="4218214" y="4082142"/>
            <a:ext cx="2041071" cy="68035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B41A4CCB-97AC-E9E9-AC1E-C1D40D08CD37}"/>
              </a:ext>
            </a:extLst>
          </p:cNvPr>
          <p:cNvCxnSpPr>
            <a:cxnSpLocks/>
          </p:cNvCxnSpPr>
          <p:nvPr/>
        </p:nvCxnSpPr>
        <p:spPr>
          <a:xfrm flipH="1">
            <a:off x="3059557" y="5574827"/>
            <a:ext cx="2813509" cy="6449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9" name="TextBox 18">
            <a:extLst>
              <a:ext uri="{FF2B5EF4-FFF2-40B4-BE49-F238E27FC236}">
                <a16:creationId xmlns:a16="http://schemas.microsoft.com/office/drawing/2014/main" id="{42E715DC-FB66-DF7E-9774-0005AE33725A}"/>
              </a:ext>
            </a:extLst>
          </p:cNvPr>
          <p:cNvSpPr txBox="1"/>
          <p:nvPr/>
        </p:nvSpPr>
        <p:spPr>
          <a:xfrm>
            <a:off x="5899348" y="5223650"/>
            <a:ext cx="65815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Colour coded nodes to show the type of report given, and to show the severity of the report (e.g. police coded blue, crash coded red and roadworks coded yellow  </a:t>
            </a:r>
          </a:p>
        </p:txBody>
      </p:sp>
    </p:spTree>
    <p:extLst>
      <p:ext uri="{BB962C8B-B14F-4D97-AF65-F5344CB8AC3E}">
        <p14:creationId xmlns:p14="http://schemas.microsoft.com/office/powerpoint/2010/main" val="956596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C3E05D-2BC3-8E6B-D0DF-8DA994C23896}"/>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BE10773-2129-DC8A-FD30-A99B0AC5878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6C82E606-D477-B1DB-3088-DC6BE62E1D3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9952BB93-9D84-0A99-4768-4C858D1B2954}"/>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B7D92508-1BF2-297F-BA1F-50F41F79718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0BE32456-85AE-7499-3991-6F1CDA07ACF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E7363E64-AE82-2FF5-F363-B5B167C25D55}"/>
              </a:ext>
            </a:extLst>
          </p:cNvPr>
          <p:cNvSpPr/>
          <p:nvPr/>
        </p:nvSpPr>
        <p:spPr>
          <a:xfrm rot="10800000">
            <a:off x="-1344386"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57D30B0-9A03-B2AD-C493-51129265DDBE}"/>
              </a:ext>
            </a:extLst>
          </p:cNvPr>
          <p:cNvSpPr txBox="1"/>
          <p:nvPr/>
        </p:nvSpPr>
        <p:spPr>
          <a:xfrm>
            <a:off x="1225588" y="286607"/>
            <a:ext cx="6591095" cy="923330"/>
          </a:xfrm>
          <a:prstGeom prst="rect">
            <a:avLst/>
          </a:prstGeom>
          <a:noFill/>
        </p:spPr>
        <p:txBody>
          <a:bodyPr wrap="square" lIns="91440" tIns="45720" rIns="91440" bIns="45720" rtlCol="0" anchor="t">
            <a:spAutoFit/>
          </a:bodyPr>
          <a:lstStyle/>
          <a:p>
            <a:r>
              <a:rPr lang="en-GB" sz="5400"/>
              <a:t>Existing Solutions Pt2</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DECB0E1E-EAC9-B4AD-F49B-64317A3CE24B}"/>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93F2525-34A7-CA24-8A6E-C09F8DAF8CFC}"/>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E8ECD8AA-71A9-21B7-9E06-06D2C4BBEA17}"/>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396347CF-7530-47AA-2030-C10CE9830542}"/>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12BFE8C-C31B-2B88-0B23-BCF7552FFE0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54BB91E6-AB2A-ED43-21FD-6B1045CEF6E6}"/>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51F1504D-FBFA-D966-21E9-BB40A722D26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017A81E1-D5CF-B9E3-01B0-42B29FD035C2}"/>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3008037F-5B67-CC45-293B-F9A24D6EC67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TextBox 2">
            <a:extLst>
              <a:ext uri="{FF2B5EF4-FFF2-40B4-BE49-F238E27FC236}">
                <a16:creationId xmlns:a16="http://schemas.microsoft.com/office/drawing/2014/main" id="{8F319D31-A1FF-C501-3C46-C356C53E511F}"/>
              </a:ext>
            </a:extLst>
          </p:cNvPr>
          <p:cNvSpPr txBox="1"/>
          <p:nvPr/>
        </p:nvSpPr>
        <p:spPr>
          <a:xfrm>
            <a:off x="2450915" y="1800508"/>
            <a:ext cx="943948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t>Wheelmap</a:t>
            </a:r>
            <a:endParaRPr lang="en-GB" b="1"/>
          </a:p>
          <a:p>
            <a:pPr marL="285750" indent="-285750">
              <a:buFont typeface="Arial"/>
              <a:buChar char="•"/>
            </a:pPr>
            <a:r>
              <a:rPr lang="en-GB" err="1"/>
              <a:t>Wheelmap</a:t>
            </a:r>
            <a:r>
              <a:rPr lang="en-GB"/>
              <a:t> focuses on accessible and inclusive navigation</a:t>
            </a:r>
          </a:p>
          <a:p>
            <a:pPr marL="285750" indent="-285750">
              <a:buFont typeface="Arial"/>
              <a:buChar char="•"/>
            </a:pPr>
            <a:r>
              <a:rPr lang="en-GB"/>
              <a:t>Also utilises community driven reports and updates</a:t>
            </a:r>
          </a:p>
          <a:p>
            <a:pPr marL="285750" indent="-285750">
              <a:buFont typeface="Arial"/>
              <a:buChar char="•"/>
            </a:pPr>
            <a:r>
              <a:rPr lang="en-GB"/>
              <a:t>Focuses more on businesses and locations rather than route mapping</a:t>
            </a:r>
          </a:p>
          <a:p>
            <a:pPr marL="285750" indent="-285750">
              <a:buFont typeface="Arial"/>
              <a:buChar char="•"/>
            </a:pPr>
            <a:r>
              <a:rPr lang="en-GB"/>
              <a:t>Allows users to rate how wheelchair accessible a location is</a:t>
            </a:r>
          </a:p>
          <a:p>
            <a:pPr marL="285750" indent="-285750">
              <a:buFont typeface="Arial"/>
              <a:buChar char="•"/>
            </a:pPr>
            <a:r>
              <a:rPr lang="en-GB"/>
              <a:t>Also allows users to detail what accessible features a location has</a:t>
            </a:r>
          </a:p>
        </p:txBody>
      </p:sp>
      <p:pic>
        <p:nvPicPr>
          <p:cNvPr id="7" name="Picture 6" descr="A logo for a wheelchair user&#10;&#10;AI-generated content may be incorrect.">
            <a:extLst>
              <a:ext uri="{FF2B5EF4-FFF2-40B4-BE49-F238E27FC236}">
                <a16:creationId xmlns:a16="http://schemas.microsoft.com/office/drawing/2014/main" id="{7D1EF9AC-530B-67B3-2431-88A75B59E149}"/>
              </a:ext>
            </a:extLst>
          </p:cNvPr>
          <p:cNvPicPr>
            <a:picLocks noChangeAspect="1"/>
          </p:cNvPicPr>
          <p:nvPr/>
        </p:nvPicPr>
        <p:blipFill>
          <a:blip r:embed="rId2"/>
          <a:srcRect l="1421" t="8481" r="-922" b="9096"/>
          <a:stretch>
            <a:fillRect/>
          </a:stretch>
        </p:blipFill>
        <p:spPr>
          <a:xfrm>
            <a:off x="92626" y="1804958"/>
            <a:ext cx="2269309" cy="1970483"/>
          </a:xfrm>
          <a:prstGeom prst="rect">
            <a:avLst/>
          </a:prstGeom>
        </p:spPr>
      </p:pic>
      <p:pic>
        <p:nvPicPr>
          <p:cNvPr id="15" name="Picture 14" descr="A map of a city&#10;&#10;AI-generated content may be incorrect.">
            <a:extLst>
              <a:ext uri="{FF2B5EF4-FFF2-40B4-BE49-F238E27FC236}">
                <a16:creationId xmlns:a16="http://schemas.microsoft.com/office/drawing/2014/main" id="{1F59A814-673B-2FA3-2B74-AA11F634AA65}"/>
              </a:ext>
            </a:extLst>
          </p:cNvPr>
          <p:cNvPicPr>
            <a:picLocks noChangeAspect="1"/>
          </p:cNvPicPr>
          <p:nvPr/>
        </p:nvPicPr>
        <p:blipFill>
          <a:blip r:embed="rId3"/>
          <a:stretch>
            <a:fillRect/>
          </a:stretch>
        </p:blipFill>
        <p:spPr>
          <a:xfrm>
            <a:off x="93098" y="3967554"/>
            <a:ext cx="3895204" cy="2691140"/>
          </a:xfrm>
          <a:prstGeom prst="rect">
            <a:avLst/>
          </a:prstGeom>
        </p:spPr>
      </p:pic>
      <p:cxnSp>
        <p:nvCxnSpPr>
          <p:cNvPr id="18" name="Straight Arrow Connector 17">
            <a:extLst>
              <a:ext uri="{FF2B5EF4-FFF2-40B4-BE49-F238E27FC236}">
                <a16:creationId xmlns:a16="http://schemas.microsoft.com/office/drawing/2014/main" id="{B4B80730-07E1-ABC4-028B-3394C12CF885}"/>
              </a:ext>
            </a:extLst>
          </p:cNvPr>
          <p:cNvCxnSpPr/>
          <p:nvPr/>
        </p:nvCxnSpPr>
        <p:spPr>
          <a:xfrm flipH="1">
            <a:off x="3523380" y="4279073"/>
            <a:ext cx="1859767" cy="9642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1" name="TextBox 20">
            <a:extLst>
              <a:ext uri="{FF2B5EF4-FFF2-40B4-BE49-F238E27FC236}">
                <a16:creationId xmlns:a16="http://schemas.microsoft.com/office/drawing/2014/main" id="{EB5A2C90-1141-6BC7-EDA8-6EEBB465D32F}"/>
              </a:ext>
            </a:extLst>
          </p:cNvPr>
          <p:cNvSpPr txBox="1"/>
          <p:nvPr/>
        </p:nvSpPr>
        <p:spPr>
          <a:xfrm>
            <a:off x="5401848" y="3777598"/>
            <a:ext cx="650026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Also uses colour coding to show how accessible a location is from red (being the least accessible) to green (being the most accessible) and grey meaning the location has no reports</a:t>
            </a:r>
          </a:p>
        </p:txBody>
      </p:sp>
      <p:cxnSp>
        <p:nvCxnSpPr>
          <p:cNvPr id="23" name="Straight Arrow Connector 22">
            <a:extLst>
              <a:ext uri="{FF2B5EF4-FFF2-40B4-BE49-F238E27FC236}">
                <a16:creationId xmlns:a16="http://schemas.microsoft.com/office/drawing/2014/main" id="{4DBB9CAE-6BD3-45F5-E8C8-DECF612F73FB}"/>
              </a:ext>
            </a:extLst>
          </p:cNvPr>
          <p:cNvCxnSpPr>
            <a:cxnSpLocks/>
          </p:cNvCxnSpPr>
          <p:nvPr/>
        </p:nvCxnSpPr>
        <p:spPr>
          <a:xfrm flipH="1">
            <a:off x="2907516" y="5740441"/>
            <a:ext cx="2225109" cy="35881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9C88BD75-E496-734C-379A-6C16FE623554}"/>
              </a:ext>
            </a:extLst>
          </p:cNvPr>
          <p:cNvSpPr txBox="1"/>
          <p:nvPr/>
        </p:nvSpPr>
        <p:spPr>
          <a:xfrm>
            <a:off x="5402501" y="5370752"/>
            <a:ext cx="627780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Logos are shown on each location to show what the business is </a:t>
            </a:r>
          </a:p>
        </p:txBody>
      </p:sp>
    </p:spTree>
    <p:extLst>
      <p:ext uri="{BB962C8B-B14F-4D97-AF65-F5344CB8AC3E}">
        <p14:creationId xmlns:p14="http://schemas.microsoft.com/office/powerpoint/2010/main" val="9730682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AE7F3-952A-591B-0931-F6BD16BE296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E62563B-40BA-EE80-4359-1C2CCAB1BB2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1E9AE48-68E6-55CE-87C4-63CF0E1B4CAE}"/>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D0699AD1-472D-9466-EF80-DB84A6026C5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5B7D371A-470F-E967-5579-135B17EC6BD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25515422-9DED-00AA-781F-AEDA9D9F6F1C}"/>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B44CBEC5-93C3-119C-9090-9E010B6CBF78}"/>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4604F93-F1F1-B958-7138-613E0C9A3F32}"/>
              </a:ext>
            </a:extLst>
          </p:cNvPr>
          <p:cNvSpPr txBox="1"/>
          <p:nvPr/>
        </p:nvSpPr>
        <p:spPr>
          <a:xfrm>
            <a:off x="1225588" y="243065"/>
            <a:ext cx="4873578" cy="923330"/>
          </a:xfrm>
          <a:prstGeom prst="rect">
            <a:avLst/>
          </a:prstGeom>
          <a:noFill/>
        </p:spPr>
        <p:txBody>
          <a:bodyPr wrap="none" lIns="91440" tIns="45720" rIns="91440" bIns="45720" rtlCol="0" anchor="t">
            <a:spAutoFit/>
          </a:bodyPr>
          <a:lstStyle/>
          <a:p>
            <a:r>
              <a:rPr lang="en-GB" sz="5400"/>
              <a:t>Research Gaps</a:t>
            </a:r>
          </a:p>
        </p:txBody>
      </p:sp>
      <p:grpSp>
        <p:nvGrpSpPr>
          <p:cNvPr id="69" name="Group 68">
            <a:extLst>
              <a:ext uri="{FF2B5EF4-FFF2-40B4-BE49-F238E27FC236}">
                <a16:creationId xmlns:a16="http://schemas.microsoft.com/office/drawing/2014/main" id="{A0F8CD07-9BFF-F986-9035-4EA17D880594}"/>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E554C6F-13C8-2EB5-1781-B7F6F1E8CF5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393D34C0-12AF-4F8A-2A3D-6A4D3247EF45}"/>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609E2B2A-4906-2EB0-FB9A-B33F4CE42F1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96B4F11-D611-F501-DC77-60F9A9B540C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8FA7895-9E4C-B22E-03CB-A6C8B100CB6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CF14B1DE-A581-4FBC-EC6E-08476C0AE261}"/>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A5A74870-B134-CA78-DB8B-1B70BE27E15D}"/>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A72DA656-03F7-4AE3-F632-064B5673750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aphicFrame>
        <p:nvGraphicFramePr>
          <p:cNvPr id="2" name="Table 1">
            <a:extLst>
              <a:ext uri="{FF2B5EF4-FFF2-40B4-BE49-F238E27FC236}">
                <a16:creationId xmlns:a16="http://schemas.microsoft.com/office/drawing/2014/main" id="{0D1EEBBE-B9E5-190E-A847-99E5908EF7B5}"/>
              </a:ext>
            </a:extLst>
          </p:cNvPr>
          <p:cNvGraphicFramePr>
            <a:graphicFrameLocks noGrp="1"/>
          </p:cNvGraphicFramePr>
          <p:nvPr>
            <p:extLst>
              <p:ext uri="{D42A27DB-BD31-4B8C-83A1-F6EECF244321}">
                <p14:modId xmlns:p14="http://schemas.microsoft.com/office/powerpoint/2010/main" val="1091021026"/>
              </p:ext>
            </p:extLst>
          </p:nvPr>
        </p:nvGraphicFramePr>
        <p:xfrm>
          <a:off x="1228803" y="2789171"/>
          <a:ext cx="9724420" cy="3563237"/>
        </p:xfrm>
        <a:graphic>
          <a:graphicData uri="http://schemas.openxmlformats.org/drawingml/2006/table">
            <a:tbl>
              <a:tblPr firstRow="1" bandRow="1">
                <a:tableStyleId>{5C22544A-7EE6-4342-B048-85BDC9FD1C3A}</a:tableStyleId>
              </a:tblPr>
              <a:tblGrid>
                <a:gridCol w="4862210">
                  <a:extLst>
                    <a:ext uri="{9D8B030D-6E8A-4147-A177-3AD203B41FA5}">
                      <a16:colId xmlns:a16="http://schemas.microsoft.com/office/drawing/2014/main" val="2511830679"/>
                    </a:ext>
                  </a:extLst>
                </a:gridCol>
                <a:gridCol w="4862210">
                  <a:extLst>
                    <a:ext uri="{9D8B030D-6E8A-4147-A177-3AD203B41FA5}">
                      <a16:colId xmlns:a16="http://schemas.microsoft.com/office/drawing/2014/main" val="2908599300"/>
                    </a:ext>
                  </a:extLst>
                </a:gridCol>
              </a:tblGrid>
              <a:tr h="477011">
                <a:tc>
                  <a:txBody>
                    <a:bodyPr/>
                    <a:lstStyle/>
                    <a:p>
                      <a:pPr lvl="0">
                        <a:buNone/>
                      </a:pPr>
                      <a:r>
                        <a:rPr lang="en-GB" sz="2000"/>
                        <a:t>Research Gap</a:t>
                      </a:r>
                      <a:endParaRPr lang="en-US" sz="2000"/>
                    </a:p>
                  </a:txBody>
                  <a:tcPr/>
                </a:tc>
                <a:tc>
                  <a:txBody>
                    <a:bodyPr/>
                    <a:lstStyle/>
                    <a:p>
                      <a:r>
                        <a:rPr lang="en-GB" sz="2000"/>
                        <a:t>Our Solution</a:t>
                      </a:r>
                    </a:p>
                  </a:txBody>
                  <a:tcPr/>
                </a:tc>
                <a:extLst>
                  <a:ext uri="{0D108BD9-81ED-4DB2-BD59-A6C34878D82A}">
                    <a16:rowId xmlns:a16="http://schemas.microsoft.com/office/drawing/2014/main" val="3528697991"/>
                  </a:ext>
                </a:extLst>
              </a:tr>
              <a:tr h="477011">
                <a:tc>
                  <a:txBody>
                    <a:bodyPr/>
                    <a:lstStyle/>
                    <a:p>
                      <a:r>
                        <a:rPr lang="en-GB" sz="2000"/>
                        <a:t>Navigation apps ignore accessibility</a:t>
                      </a:r>
                    </a:p>
                  </a:txBody>
                  <a:tcPr/>
                </a:tc>
                <a:tc>
                  <a:txBody>
                    <a:bodyPr/>
                    <a:lstStyle/>
                    <a:p>
                      <a:r>
                        <a:rPr lang="en-GB" sz="2000"/>
                        <a:t>Accessibility-first routing system</a:t>
                      </a:r>
                    </a:p>
                  </a:txBody>
                  <a:tcPr/>
                </a:tc>
                <a:extLst>
                  <a:ext uri="{0D108BD9-81ED-4DB2-BD59-A6C34878D82A}">
                    <a16:rowId xmlns:a16="http://schemas.microsoft.com/office/drawing/2014/main" val="1194664946"/>
                  </a:ext>
                </a:extLst>
              </a:tr>
              <a:tr h="477011">
                <a:tc>
                  <a:txBody>
                    <a:bodyPr/>
                    <a:lstStyle/>
                    <a:p>
                      <a:r>
                        <a:rPr lang="en-GB" sz="2000"/>
                        <a:t>Accessibility sites focus more on locations rather than routing</a:t>
                      </a:r>
                    </a:p>
                  </a:txBody>
                  <a:tcPr/>
                </a:tc>
                <a:tc>
                  <a:txBody>
                    <a:bodyPr/>
                    <a:lstStyle/>
                    <a:p>
                      <a:r>
                        <a:rPr lang="en-GB" sz="2000"/>
                        <a:t>Focus main objective on mapping and routing, to allow users to see the safest routes</a:t>
                      </a:r>
                    </a:p>
                  </a:txBody>
                  <a:tcPr/>
                </a:tc>
                <a:extLst>
                  <a:ext uri="{0D108BD9-81ED-4DB2-BD59-A6C34878D82A}">
                    <a16:rowId xmlns:a16="http://schemas.microsoft.com/office/drawing/2014/main" val="45435792"/>
                  </a:ext>
                </a:extLst>
              </a:tr>
              <a:tr h="857250">
                <a:tc>
                  <a:txBody>
                    <a:bodyPr/>
                    <a:lstStyle/>
                    <a:p>
                      <a:r>
                        <a:rPr lang="en-GB" sz="2000"/>
                        <a:t>Temporary hazards are usually unaccounted for </a:t>
                      </a:r>
                    </a:p>
                  </a:txBody>
                  <a:tcPr/>
                </a:tc>
                <a:tc>
                  <a:txBody>
                    <a:bodyPr/>
                    <a:lstStyle/>
                    <a:p>
                      <a:r>
                        <a:rPr lang="en-GB" sz="2000"/>
                        <a:t>Allow users to report temporary obstructions instantly</a:t>
                      </a:r>
                    </a:p>
                  </a:txBody>
                  <a:tcPr/>
                </a:tc>
                <a:extLst>
                  <a:ext uri="{0D108BD9-81ED-4DB2-BD59-A6C34878D82A}">
                    <a16:rowId xmlns:a16="http://schemas.microsoft.com/office/drawing/2014/main" val="3376510917"/>
                  </a:ext>
                </a:extLst>
              </a:tr>
              <a:tr h="746125">
                <a:tc>
                  <a:txBody>
                    <a:bodyPr/>
                    <a:lstStyle/>
                    <a:p>
                      <a:pPr lvl="0">
                        <a:buNone/>
                      </a:pPr>
                      <a:r>
                        <a:rPr lang="en-GB" sz="2000"/>
                        <a:t>Accessibility issues are not always visible on maps</a:t>
                      </a:r>
                      <a:endParaRPr lang="en-GB" sz="2000" err="1"/>
                    </a:p>
                  </a:txBody>
                  <a:tcPr/>
                </a:tc>
                <a:tc>
                  <a:txBody>
                    <a:bodyPr/>
                    <a:lstStyle/>
                    <a:p>
                      <a:pPr lvl="0">
                        <a:buNone/>
                      </a:pPr>
                      <a:r>
                        <a:rPr lang="en-GB" sz="2000"/>
                        <a:t>Hazard reporting highlighting accessible areas</a:t>
                      </a:r>
                    </a:p>
                  </a:txBody>
                  <a:tcPr/>
                </a:tc>
                <a:extLst>
                  <a:ext uri="{0D108BD9-81ED-4DB2-BD59-A6C34878D82A}">
                    <a16:rowId xmlns:a16="http://schemas.microsoft.com/office/drawing/2014/main" val="651195447"/>
                  </a:ext>
                </a:extLst>
              </a:tr>
            </a:tbl>
          </a:graphicData>
        </a:graphic>
      </p:graphicFrame>
      <p:sp>
        <p:nvSpPr>
          <p:cNvPr id="3" name="TextBox 2">
            <a:extLst>
              <a:ext uri="{FF2B5EF4-FFF2-40B4-BE49-F238E27FC236}">
                <a16:creationId xmlns:a16="http://schemas.microsoft.com/office/drawing/2014/main" id="{237A2F97-5B27-8771-DB17-0D5E0220CF49}"/>
              </a:ext>
            </a:extLst>
          </p:cNvPr>
          <p:cNvSpPr txBox="1"/>
          <p:nvPr/>
        </p:nvSpPr>
        <p:spPr>
          <a:xfrm>
            <a:off x="1224766" y="1862376"/>
            <a:ext cx="10017125"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t>Whilst taking inspiration from two strong apps, we identified gaps in their individual solutions, to see where our product could make an impact.</a:t>
            </a:r>
          </a:p>
        </p:txBody>
      </p:sp>
    </p:spTree>
    <p:extLst>
      <p:ext uri="{BB962C8B-B14F-4D97-AF65-F5344CB8AC3E}">
        <p14:creationId xmlns:p14="http://schemas.microsoft.com/office/powerpoint/2010/main" val="2290628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0A76C-96B3-B011-204E-92762FC6D533}"/>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F4E9BA8-7910-D5DE-7A3E-4E686D7A981E}"/>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3848E55-E1E7-BFD2-5274-1C30873F28FB}"/>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EB096DE6-DBF3-C075-1108-C44E71FCBD7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3BD76E5-DCC7-E08F-648B-0BF8C00D64E3}"/>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C931733-6813-82B4-D3B3-B8F5FAA2870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2A5EB08E-FF53-C3CF-0B82-12A711E3BC27}"/>
              </a:ext>
            </a:extLst>
          </p:cNvPr>
          <p:cNvSpPr txBox="1"/>
          <p:nvPr/>
        </p:nvSpPr>
        <p:spPr>
          <a:xfrm>
            <a:off x="1225588" y="243065"/>
            <a:ext cx="6803594" cy="923330"/>
          </a:xfrm>
          <a:prstGeom prst="rect">
            <a:avLst/>
          </a:prstGeom>
          <a:noFill/>
        </p:spPr>
        <p:txBody>
          <a:bodyPr wrap="none" lIns="91440" tIns="45720" rIns="91440" bIns="45720" rtlCol="0" anchor="t">
            <a:spAutoFit/>
          </a:bodyPr>
          <a:lstStyle/>
          <a:p>
            <a:r>
              <a:rPr lang="en-GB" sz="5400"/>
              <a:t>Community Research</a:t>
            </a:r>
            <a:endParaRPr lang="en-US"/>
          </a:p>
        </p:txBody>
      </p:sp>
      <p:grpSp>
        <p:nvGrpSpPr>
          <p:cNvPr id="69" name="Group 68">
            <a:extLst>
              <a:ext uri="{FF2B5EF4-FFF2-40B4-BE49-F238E27FC236}">
                <a16:creationId xmlns:a16="http://schemas.microsoft.com/office/drawing/2014/main" id="{057081D4-34D3-D66A-E423-DECB0416C73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309FAD3-5CAB-A27F-AE97-9C8B58B5C7C4}"/>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6FC896A7-28A0-672E-B2EC-60B7C0DADE7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3198D12D-E180-735B-07DF-DA7B7879CE10}"/>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5E7D1F1-7554-AA3D-263C-6B89B8FE0AE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DDCD1B5-C6C9-184A-AAB5-30613E13B13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3D25172-75C3-4429-568E-621228F77D46}"/>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F450F234-FA57-DFA2-E59C-1D8F43FBCBD1}"/>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513A5BB-7ABE-A0A9-3052-0713AD090FD9}"/>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Rectangle: Rounded Corners 2">
            <a:extLst>
              <a:ext uri="{FF2B5EF4-FFF2-40B4-BE49-F238E27FC236}">
                <a16:creationId xmlns:a16="http://schemas.microsoft.com/office/drawing/2014/main" id="{7CEB975E-8869-11E1-5538-4756721B921F}"/>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C1437AD1-2537-9345-B60D-93DADB347077}"/>
              </a:ext>
            </a:extLst>
          </p:cNvPr>
          <p:cNvSpPr txBox="1"/>
          <p:nvPr/>
        </p:nvSpPr>
        <p:spPr>
          <a:xfrm>
            <a:off x="1230203" y="1978937"/>
            <a:ext cx="989012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When  conducting research for this project, we targeted two main groups, government sectors, and the general public. We started by emailing the Swansea council and created a survey that was displayed in public spaces for anyone to answer. </a:t>
            </a:r>
            <a:endParaRPr lang="en-US" sz="2400"/>
          </a:p>
        </p:txBody>
      </p:sp>
      <p:sp>
        <p:nvSpPr>
          <p:cNvPr id="2" name="TextBox 1">
            <a:extLst>
              <a:ext uri="{FF2B5EF4-FFF2-40B4-BE49-F238E27FC236}">
                <a16:creationId xmlns:a16="http://schemas.microsoft.com/office/drawing/2014/main" id="{AE583153-ED8A-D203-9A15-68A267671396}"/>
              </a:ext>
            </a:extLst>
          </p:cNvPr>
          <p:cNvSpPr txBox="1"/>
          <p:nvPr/>
        </p:nvSpPr>
        <p:spPr>
          <a:xfrm>
            <a:off x="1868466" y="3815219"/>
            <a:ext cx="8444630"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i="0" u="none" strike="noStrike" baseline="0">
                <a:solidFill>
                  <a:srgbClr val="000000"/>
                </a:solidFill>
                <a:latin typeface="Aptos"/>
                <a:ea typeface="Segoe UI"/>
                <a:cs typeface="Segoe UI"/>
              </a:rPr>
              <a:t>Questions we </a:t>
            </a:r>
            <a:r>
              <a:rPr lang="en-GB" sz="2000" b="1">
                <a:solidFill>
                  <a:srgbClr val="000000"/>
                </a:solidFill>
                <a:latin typeface="Aptos"/>
                <a:ea typeface="Segoe UI"/>
                <a:cs typeface="Segoe UI"/>
              </a:rPr>
              <a:t>aimed to answer in our research</a:t>
            </a:r>
            <a:r>
              <a:rPr lang="en-GB" sz="2000" b="1" i="0" u="none" strike="noStrike" baseline="0">
                <a:solidFill>
                  <a:srgbClr val="000000"/>
                </a:solidFill>
                <a:latin typeface="Aptos"/>
                <a:ea typeface="Segoe UI"/>
                <a:cs typeface="Segoe UI"/>
              </a:rPr>
              <a:t>:</a:t>
            </a:r>
            <a:r>
              <a:rPr lang="en-US" sz="2000" b="1" i="0">
                <a:solidFill>
                  <a:srgbClr val="000000"/>
                </a:solidFill>
                <a:latin typeface="Aptos"/>
                <a:ea typeface="Segoe UI"/>
                <a:cs typeface="Segoe UI"/>
              </a:rPr>
              <a:t>​</a:t>
            </a:r>
            <a:endParaRPr lang="en-US" sz="2000" b="1"/>
          </a:p>
          <a:p>
            <a:pPr marL="285750" lvl="0" indent="-285750" algn="ctr" rtl="0">
              <a:lnSpc>
                <a:spcPct val="200000"/>
              </a:lnSpc>
              <a:buFont typeface="Arial,Sans-Serif"/>
              <a:buChar char="•"/>
            </a:pPr>
            <a:r>
              <a:rPr lang="en-GB" sz="2000" b="0" i="0" u="none" strike="noStrike" baseline="0">
                <a:solidFill>
                  <a:srgbClr val="000000"/>
                </a:solidFill>
                <a:latin typeface="Aptos"/>
                <a:ea typeface="Arial"/>
                <a:cs typeface="Arial"/>
              </a:rPr>
              <a:t>What are the most common accessibility challenges users face?</a:t>
            </a:r>
            <a:r>
              <a:rPr lang="en-US" sz="2000" b="0" i="0">
                <a:solidFill>
                  <a:srgbClr val="000000"/>
                </a:solidFill>
                <a:latin typeface="Aptos"/>
                <a:ea typeface="Arial"/>
                <a:cs typeface="Arial"/>
              </a:rPr>
              <a:t>​</a:t>
            </a:r>
          </a:p>
          <a:p>
            <a:pPr marL="285750" lvl="0" indent="-285750" algn="ctr" rtl="0">
              <a:lnSpc>
                <a:spcPct val="200000"/>
              </a:lnSpc>
              <a:buFont typeface="Arial,Sans-Serif"/>
              <a:buChar char="•"/>
            </a:pPr>
            <a:r>
              <a:rPr lang="en-GB" sz="2000" b="0" i="0" u="none" strike="noStrike" baseline="0">
                <a:solidFill>
                  <a:srgbClr val="000000"/>
                </a:solidFill>
                <a:latin typeface="Aptos"/>
                <a:ea typeface="Arial"/>
                <a:cs typeface="Arial"/>
              </a:rPr>
              <a:t>Which UI features are the most important?</a:t>
            </a:r>
            <a:r>
              <a:rPr lang="en-US" sz="2000" b="0" i="0">
                <a:solidFill>
                  <a:srgbClr val="000000"/>
                </a:solidFill>
                <a:latin typeface="Aptos"/>
                <a:ea typeface="Arial"/>
                <a:cs typeface="Arial"/>
              </a:rPr>
              <a:t>​</a:t>
            </a:r>
          </a:p>
          <a:p>
            <a:pPr marL="285750" lvl="0" indent="-285750" algn="ctr" rtl="0">
              <a:lnSpc>
                <a:spcPct val="200000"/>
              </a:lnSpc>
              <a:buFont typeface="Arial,Sans-Serif"/>
              <a:buChar char="•"/>
            </a:pPr>
            <a:r>
              <a:rPr lang="en-GB" sz="2000" b="0" i="0" u="none" strike="noStrike" baseline="0">
                <a:solidFill>
                  <a:srgbClr val="000000"/>
                </a:solidFill>
                <a:latin typeface="Aptos"/>
                <a:ea typeface="Arial"/>
                <a:cs typeface="Arial"/>
              </a:rPr>
              <a:t>How can a community driven map support real time reporting?</a:t>
            </a:r>
          </a:p>
          <a:p>
            <a:pPr algn="ctr"/>
            <a:endParaRPr lang="en-GB"/>
          </a:p>
        </p:txBody>
      </p:sp>
      <p:pic>
        <p:nvPicPr>
          <p:cNvPr id="7" name="Picture 6" descr="fill green Tick mark approved . Check mark icon symbols . symbol for ...">
            <a:extLst>
              <a:ext uri="{FF2B5EF4-FFF2-40B4-BE49-F238E27FC236}">
                <a16:creationId xmlns:a16="http://schemas.microsoft.com/office/drawing/2014/main" id="{99DDDBE4-C485-2F5C-7701-3138CAA8CE70}"/>
              </a:ext>
            </a:extLst>
          </p:cNvPr>
          <p:cNvPicPr>
            <a:picLocks noChangeAspect="1"/>
          </p:cNvPicPr>
          <p:nvPr/>
        </p:nvPicPr>
        <p:blipFill>
          <a:blip r:embed="rId2"/>
          <a:stretch>
            <a:fillRect/>
          </a:stretch>
        </p:blipFill>
        <p:spPr>
          <a:xfrm>
            <a:off x="9900781" y="4227534"/>
            <a:ext cx="668055" cy="668056"/>
          </a:xfrm>
          <a:prstGeom prst="rect">
            <a:avLst/>
          </a:prstGeom>
        </p:spPr>
      </p:pic>
      <p:pic>
        <p:nvPicPr>
          <p:cNvPr id="10" name="Picture 9" descr="fill green Tick mark approved . Check mark icon symbols . symbol for ...">
            <a:extLst>
              <a:ext uri="{FF2B5EF4-FFF2-40B4-BE49-F238E27FC236}">
                <a16:creationId xmlns:a16="http://schemas.microsoft.com/office/drawing/2014/main" id="{7FCA0DDE-120C-E07A-92CF-E4FF035CEDC3}"/>
              </a:ext>
            </a:extLst>
          </p:cNvPr>
          <p:cNvPicPr>
            <a:picLocks noChangeAspect="1"/>
          </p:cNvPicPr>
          <p:nvPr/>
        </p:nvPicPr>
        <p:blipFill>
          <a:blip r:embed="rId2"/>
          <a:stretch>
            <a:fillRect/>
          </a:stretch>
        </p:blipFill>
        <p:spPr>
          <a:xfrm>
            <a:off x="9890343" y="5407068"/>
            <a:ext cx="668055" cy="668056"/>
          </a:xfrm>
          <a:prstGeom prst="rect">
            <a:avLst/>
          </a:prstGeom>
        </p:spPr>
      </p:pic>
      <p:pic>
        <p:nvPicPr>
          <p:cNvPr id="15" name="Picture 14" descr="fill green Tick mark approved . Check mark icon symbols . symbol for ...">
            <a:extLst>
              <a:ext uri="{FF2B5EF4-FFF2-40B4-BE49-F238E27FC236}">
                <a16:creationId xmlns:a16="http://schemas.microsoft.com/office/drawing/2014/main" id="{0D853103-79C9-F82C-6CC1-8C8D54C26215}"/>
              </a:ext>
            </a:extLst>
          </p:cNvPr>
          <p:cNvPicPr>
            <a:picLocks noChangeAspect="1"/>
          </p:cNvPicPr>
          <p:nvPr/>
        </p:nvPicPr>
        <p:blipFill>
          <a:blip r:embed="rId2"/>
          <a:stretch>
            <a:fillRect/>
          </a:stretch>
        </p:blipFill>
        <p:spPr>
          <a:xfrm>
            <a:off x="8658617" y="4739013"/>
            <a:ext cx="668055" cy="668056"/>
          </a:xfrm>
          <a:prstGeom prst="rect">
            <a:avLst/>
          </a:prstGeom>
        </p:spPr>
      </p:pic>
    </p:spTree>
    <p:extLst>
      <p:ext uri="{BB962C8B-B14F-4D97-AF65-F5344CB8AC3E}">
        <p14:creationId xmlns:p14="http://schemas.microsoft.com/office/powerpoint/2010/main" val="3886651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925BA2-7297-A16F-F718-707B7FF53252}"/>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D08C20C-694D-E0EE-6BF9-F06FF2A3060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D576842-E860-0A32-0A85-632347A321B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195D5682-3525-EC55-3EB1-44BB658CE29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7E11923F-42F0-8C2A-8125-7CEDF94B7454}"/>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AA0C0B77-9E6C-6F9E-3CE3-75E2B6D083C3}"/>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C04EEBC-8468-D25D-74F8-927DF0B0519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6CD8EE4-2A76-630F-565D-66DC0475EFFA}"/>
              </a:ext>
            </a:extLst>
          </p:cNvPr>
          <p:cNvSpPr txBox="1"/>
          <p:nvPr/>
        </p:nvSpPr>
        <p:spPr>
          <a:xfrm>
            <a:off x="1225588" y="243065"/>
            <a:ext cx="6147837"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User Questionnaire</a:t>
            </a:r>
          </a:p>
        </p:txBody>
      </p:sp>
      <p:grpSp>
        <p:nvGrpSpPr>
          <p:cNvPr id="69" name="Group 68">
            <a:extLst>
              <a:ext uri="{FF2B5EF4-FFF2-40B4-BE49-F238E27FC236}">
                <a16:creationId xmlns:a16="http://schemas.microsoft.com/office/drawing/2014/main" id="{B3679BD6-EEA2-8B73-FBA8-28C19301DFA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E0887B80-3818-0F1D-A75F-B8B8884D5F8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793B039A-307E-A502-86FE-E2563344E943}"/>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E938042-F9DF-39B5-99C2-4D24545D239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D9374A8-4058-649E-E563-8DFB54C354BE}"/>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A3B6B13C-E96C-422D-FD17-9137D59CF3E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BC8AB06D-8030-7934-5AAC-B6E4C0E17E1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3594849C-E5B2-AD24-AF40-D772846DBE2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9C47774-2A70-DD0E-F5CD-38CA37153705}"/>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 name="Group 2">
            <a:extLst>
              <a:ext uri="{FF2B5EF4-FFF2-40B4-BE49-F238E27FC236}">
                <a16:creationId xmlns:a16="http://schemas.microsoft.com/office/drawing/2014/main" id="{F48B779B-3383-1A28-3F2B-E9988E312939}"/>
              </a:ext>
            </a:extLst>
          </p:cNvPr>
          <p:cNvGrpSpPr/>
          <p:nvPr/>
        </p:nvGrpSpPr>
        <p:grpSpPr>
          <a:xfrm>
            <a:off x="408295" y="1915724"/>
            <a:ext cx="7604484" cy="4361078"/>
            <a:chOff x="2078432" y="1978354"/>
            <a:chExt cx="7604484" cy="4361078"/>
          </a:xfrm>
        </p:grpSpPr>
        <p:pic>
          <p:nvPicPr>
            <p:cNvPr id="7" name="Picture 6" descr="A group of books on a table&#10;&#10;AI-generated content may be incorrect.">
              <a:extLst>
                <a:ext uri="{FF2B5EF4-FFF2-40B4-BE49-F238E27FC236}">
                  <a16:creationId xmlns:a16="http://schemas.microsoft.com/office/drawing/2014/main" id="{17863CE8-21A3-2BFA-11C4-32BA4EE22108}"/>
                </a:ext>
              </a:extLst>
            </p:cNvPr>
            <p:cNvPicPr>
              <a:picLocks noChangeAspect="1"/>
            </p:cNvPicPr>
            <p:nvPr/>
          </p:nvPicPr>
          <p:blipFill>
            <a:blip r:embed="rId2"/>
            <a:stretch>
              <a:fillRect/>
            </a:stretch>
          </p:blipFill>
          <p:spPr>
            <a:xfrm rot="-480000">
              <a:off x="2078432" y="1978354"/>
              <a:ext cx="3270938" cy="4361078"/>
            </a:xfrm>
            <a:prstGeom prst="rect">
              <a:avLst/>
            </a:prstGeom>
          </p:spPr>
        </p:pic>
        <p:pic>
          <p:nvPicPr>
            <p:cNvPr id="2" name="Picture 1" descr="A screenshot of a computer&#10;&#10;AI-generated content may be incorrect.">
              <a:extLst>
                <a:ext uri="{FF2B5EF4-FFF2-40B4-BE49-F238E27FC236}">
                  <a16:creationId xmlns:a16="http://schemas.microsoft.com/office/drawing/2014/main" id="{4CEC9A65-D975-D176-60D8-42C746D4B15B}"/>
                </a:ext>
              </a:extLst>
            </p:cNvPr>
            <p:cNvPicPr>
              <a:picLocks noChangeAspect="1"/>
            </p:cNvPicPr>
            <p:nvPr/>
          </p:nvPicPr>
          <p:blipFill>
            <a:blip r:embed="rId3"/>
            <a:stretch>
              <a:fillRect/>
            </a:stretch>
          </p:blipFill>
          <p:spPr>
            <a:xfrm rot="480000">
              <a:off x="4339520" y="2485698"/>
              <a:ext cx="5343396" cy="2688493"/>
            </a:xfrm>
            <a:prstGeom prst="rect">
              <a:avLst/>
            </a:prstGeom>
          </p:spPr>
        </p:pic>
      </p:grpSp>
      <p:sp>
        <p:nvSpPr>
          <p:cNvPr id="6" name="TextBox 5">
            <a:extLst>
              <a:ext uri="{FF2B5EF4-FFF2-40B4-BE49-F238E27FC236}">
                <a16:creationId xmlns:a16="http://schemas.microsoft.com/office/drawing/2014/main" id="{5DAA28BF-1E66-A0F9-463E-BB2C04D87852}"/>
              </a:ext>
            </a:extLst>
          </p:cNvPr>
          <p:cNvSpPr txBox="1"/>
          <p:nvPr/>
        </p:nvSpPr>
        <p:spPr>
          <a:xfrm>
            <a:off x="8433539" y="2387773"/>
            <a:ext cx="327220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a:t>This is the user questionnaire we created and displayed in public places, it also shows the answer metrics to show what the public thought of having an accessible travel website</a:t>
            </a:r>
            <a:endParaRPr lang="en-US"/>
          </a:p>
        </p:txBody>
      </p:sp>
    </p:spTree>
    <p:extLst>
      <p:ext uri="{BB962C8B-B14F-4D97-AF65-F5344CB8AC3E}">
        <p14:creationId xmlns:p14="http://schemas.microsoft.com/office/powerpoint/2010/main" val="25161399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F5DEC1-44FF-4541-4CB6-D0FD14AFF95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3C00399-28BE-C4FF-E78A-0184A1999F7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20A79478-AC68-0E8A-D701-EFE233A5EEC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C8064699-5C1A-7A0C-7D8C-067238D6B80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73BF6D6C-3144-DE7B-429D-7ABBC8AFC521}"/>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2A8A135-D2DF-1A53-075A-6B3D63857E7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DEE36380-70B5-A381-6C44-462FEB524E68}"/>
              </a:ext>
            </a:extLst>
          </p:cNvPr>
          <p:cNvSpPr/>
          <p:nvPr/>
        </p:nvSpPr>
        <p:spPr>
          <a:xfrm rot="10800000">
            <a:off x="-1257300" y="1702514"/>
            <a:ext cx="14871700" cy="5166968"/>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50E5622-F2EC-C0DE-BCA6-129E8CD50A35}"/>
              </a:ext>
            </a:extLst>
          </p:cNvPr>
          <p:cNvSpPr txBox="1"/>
          <p:nvPr/>
        </p:nvSpPr>
        <p:spPr>
          <a:xfrm>
            <a:off x="1225588" y="243065"/>
            <a:ext cx="4878259" cy="923330"/>
          </a:xfrm>
          <a:prstGeom prst="rect">
            <a:avLst/>
          </a:prstGeom>
          <a:noFill/>
        </p:spPr>
        <p:txBody>
          <a:bodyPr wrap="none" rtlCol="0">
            <a:spAutoFit/>
          </a:bodyPr>
          <a:lstStyle/>
          <a:p>
            <a:r>
              <a:rPr lang="en-GB" sz="5400">
                <a:solidFill>
                  <a:schemeClr val="tx1">
                    <a:lumMod val="50000"/>
                    <a:lumOff val="50000"/>
                  </a:schemeClr>
                </a:solidFill>
                <a:latin typeface="Arial" panose="020B0604020202020204" pitchFamily="34" charset="0"/>
                <a:cs typeface="Arial" panose="020B0604020202020204" pitchFamily="34" charset="0"/>
              </a:rPr>
              <a:t>User Feedback</a:t>
            </a:r>
          </a:p>
        </p:txBody>
      </p:sp>
      <p:grpSp>
        <p:nvGrpSpPr>
          <p:cNvPr id="69" name="Group 68">
            <a:extLst>
              <a:ext uri="{FF2B5EF4-FFF2-40B4-BE49-F238E27FC236}">
                <a16:creationId xmlns:a16="http://schemas.microsoft.com/office/drawing/2014/main" id="{C43B2B47-9745-C2B2-14A2-A0DAFA570C5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F348F505-AE74-296A-D1F8-2F5D22B2354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843631F9-CC8F-A490-5BD1-76E327013AA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C48B7DAD-544B-CEE5-D4D3-50AB792FAFC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1CB755C-A008-C9E5-659E-5953D7EC8A0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9957E326-80BC-17B3-D920-9BE74320DD9D}"/>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AC35C36-E5C3-031F-B73F-6DD9AF1346CB}"/>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985B79B-D864-75C3-245A-493A2578C5F8}"/>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9A0D0792-58D0-1D76-B46C-3F6B81B6F09A}"/>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876E6A09-8CCC-C58C-3219-15421797C571}"/>
              </a:ext>
            </a:extLst>
          </p:cNvPr>
          <p:cNvSpPr txBox="1"/>
          <p:nvPr/>
        </p:nvSpPr>
        <p:spPr>
          <a:xfrm>
            <a:off x="7449" y="1339494"/>
            <a:ext cx="12197339"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b="1">
              <a:latin typeface="Arial"/>
              <a:cs typeface="Arial"/>
            </a:endParaRPr>
          </a:p>
          <a:p>
            <a:r>
              <a:rPr lang="en-US" sz="2400" b="1">
                <a:latin typeface="Aptos"/>
                <a:cs typeface="Arial"/>
              </a:rPr>
              <a:t>Questionnaire: </a:t>
            </a:r>
          </a:p>
          <a:p>
            <a:r>
              <a:rPr lang="en-US" sz="2000">
                <a:latin typeface="Aptos"/>
                <a:cs typeface="Arial"/>
              </a:rPr>
              <a:t>Attention to people's </a:t>
            </a:r>
            <a:r>
              <a:rPr lang="en-US" sz="2000" b="1">
                <a:latin typeface="Aptos"/>
                <a:cs typeface="Arial"/>
              </a:rPr>
              <a:t>awareness of the disabled</a:t>
            </a:r>
            <a:r>
              <a:rPr lang="en-US" sz="2000">
                <a:latin typeface="Aptos"/>
                <a:cs typeface="Arial"/>
              </a:rPr>
              <a:t> and </a:t>
            </a:r>
            <a:r>
              <a:rPr lang="en-US" sz="2000" b="1">
                <a:latin typeface="Aptos"/>
                <a:cs typeface="Arial"/>
              </a:rPr>
              <a:t>suggestions</a:t>
            </a:r>
            <a:r>
              <a:rPr lang="en-US" sz="2000">
                <a:latin typeface="Aptos"/>
                <a:cs typeface="Arial"/>
              </a:rPr>
              <a:t> for convenience software, respectively.</a:t>
            </a:r>
          </a:p>
          <a:p>
            <a:endParaRPr lang="en-US" sz="2400" b="1">
              <a:latin typeface="Aptos"/>
              <a:ea typeface="+mn-lt"/>
              <a:cs typeface="Arial"/>
            </a:endParaRPr>
          </a:p>
          <a:p>
            <a:r>
              <a:rPr lang="en-US" sz="2400" b="1">
                <a:latin typeface="Aptos"/>
                <a:ea typeface="+mn-lt"/>
                <a:cs typeface="Arial"/>
              </a:rPr>
              <a:t>According to the results of this survey:</a:t>
            </a:r>
            <a:endParaRPr lang="en-US">
              <a:latin typeface="Aptos"/>
            </a:endParaRPr>
          </a:p>
          <a:p>
            <a:pPr marL="342900" indent="-342900">
              <a:buFont typeface="Arial"/>
              <a:buChar char="•"/>
            </a:pPr>
            <a:r>
              <a:rPr lang="en-US" sz="2000">
                <a:latin typeface="Aptos"/>
                <a:ea typeface="+mn-lt"/>
                <a:cs typeface="Arial"/>
              </a:rPr>
              <a:t>People's concern for the disabled is not low.</a:t>
            </a:r>
          </a:p>
          <a:p>
            <a:pPr marL="342900" indent="-342900">
              <a:buFont typeface="Arial"/>
              <a:buChar char="•"/>
            </a:pPr>
            <a:r>
              <a:rPr lang="en-US" sz="2000">
                <a:latin typeface="Aptos"/>
                <a:ea typeface="+mn-lt"/>
                <a:cs typeface="Arial"/>
              </a:rPr>
              <a:t>The application should pay more attention to how to improve the convenience and experience for special users when using it.</a:t>
            </a:r>
            <a:endParaRPr lang="en-US" sz="2000">
              <a:latin typeface="Aptos"/>
              <a:cs typeface="Arial"/>
            </a:endParaRPr>
          </a:p>
          <a:p>
            <a:pPr marL="342900" indent="-342900">
              <a:buFont typeface="Arial"/>
              <a:buChar char="•"/>
            </a:pPr>
            <a:r>
              <a:rPr lang="en-US" sz="2000">
                <a:latin typeface="Aptos"/>
                <a:ea typeface="+mn-lt"/>
                <a:cs typeface="Arial"/>
              </a:rPr>
              <a:t>A</a:t>
            </a:r>
            <a:r>
              <a:rPr lang="en-US" altLang="ja-JP" sz="2000">
                <a:latin typeface="Aptos"/>
                <a:ea typeface="+mn-lt"/>
                <a:cs typeface="Arial"/>
              </a:rPr>
              <a:t>  </a:t>
            </a:r>
            <a:r>
              <a:rPr lang="en-US" sz="2000">
                <a:latin typeface="Aptos"/>
                <a:ea typeface="+mn-lt"/>
                <a:cs typeface="Arial"/>
              </a:rPr>
              <a:t>challenge for ordinary users to take part in the data collection of the software.</a:t>
            </a:r>
            <a:endParaRPr lang="en-US" sz="2000">
              <a:latin typeface="Aptos"/>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a:p>
            <a:endParaRPr lang="en-US" sz="2000">
              <a:latin typeface="Arial"/>
              <a:cs typeface="Arial"/>
            </a:endParaRPr>
          </a:p>
        </p:txBody>
      </p:sp>
      <p:pic>
        <p:nvPicPr>
          <p:cNvPr id="3" name="Picture 2" descr="A diagram of a circle with text&#10;&#10;AI-generated content may be incorrect.">
            <a:extLst>
              <a:ext uri="{FF2B5EF4-FFF2-40B4-BE49-F238E27FC236}">
                <a16:creationId xmlns:a16="http://schemas.microsoft.com/office/drawing/2014/main" id="{4DDB51B7-98C2-A888-96F0-B36FD9A0FB6F}"/>
              </a:ext>
            </a:extLst>
          </p:cNvPr>
          <p:cNvPicPr>
            <a:picLocks noChangeAspect="1"/>
          </p:cNvPicPr>
          <p:nvPr/>
        </p:nvPicPr>
        <p:blipFill>
          <a:blip r:embed="rId2"/>
          <a:stretch>
            <a:fillRect/>
          </a:stretch>
        </p:blipFill>
        <p:spPr>
          <a:xfrm>
            <a:off x="8280878" y="4432235"/>
            <a:ext cx="3975100" cy="2339975"/>
          </a:xfrm>
          <a:prstGeom prst="rect">
            <a:avLst/>
          </a:prstGeom>
        </p:spPr>
      </p:pic>
      <p:pic>
        <p:nvPicPr>
          <p:cNvPr id="7" name="Picture 6" descr="A diagram of a pie chart&#10;&#10;AI-generated content may be incorrect.">
            <a:extLst>
              <a:ext uri="{FF2B5EF4-FFF2-40B4-BE49-F238E27FC236}">
                <a16:creationId xmlns:a16="http://schemas.microsoft.com/office/drawing/2014/main" id="{EF34048D-5CE7-C111-4A1F-FD09809FB4CE}"/>
              </a:ext>
            </a:extLst>
          </p:cNvPr>
          <p:cNvPicPr>
            <a:picLocks noChangeAspect="1"/>
          </p:cNvPicPr>
          <p:nvPr/>
        </p:nvPicPr>
        <p:blipFill>
          <a:blip r:embed="rId3"/>
          <a:stretch>
            <a:fillRect/>
          </a:stretch>
        </p:blipFill>
        <p:spPr>
          <a:xfrm>
            <a:off x="4270658" y="4427234"/>
            <a:ext cx="4003675" cy="2365375"/>
          </a:xfrm>
          <a:prstGeom prst="rect">
            <a:avLst/>
          </a:prstGeom>
        </p:spPr>
      </p:pic>
      <p:pic>
        <p:nvPicPr>
          <p:cNvPr id="9" name="Picture 8">
            <a:extLst>
              <a:ext uri="{FF2B5EF4-FFF2-40B4-BE49-F238E27FC236}">
                <a16:creationId xmlns:a16="http://schemas.microsoft.com/office/drawing/2014/main" id="{D00A5120-FDA5-FFFC-01E0-C415265BE0FE}"/>
              </a:ext>
            </a:extLst>
          </p:cNvPr>
          <p:cNvPicPr>
            <a:picLocks noChangeAspect="1"/>
          </p:cNvPicPr>
          <p:nvPr/>
        </p:nvPicPr>
        <p:blipFill>
          <a:blip r:embed="rId4"/>
          <a:stretch>
            <a:fillRect/>
          </a:stretch>
        </p:blipFill>
        <p:spPr>
          <a:xfrm>
            <a:off x="166873" y="4428821"/>
            <a:ext cx="4006850" cy="2349500"/>
          </a:xfrm>
          <a:prstGeom prst="rect">
            <a:avLst/>
          </a:prstGeom>
        </p:spPr>
      </p:pic>
    </p:spTree>
    <p:extLst>
      <p:ext uri="{BB962C8B-B14F-4D97-AF65-F5344CB8AC3E}">
        <p14:creationId xmlns:p14="http://schemas.microsoft.com/office/powerpoint/2010/main" val="5583267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4C66E-9CCB-78E1-875F-0C10DC75475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C3A6080-A940-BC89-14EF-8FBD46B9A32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66450CF-691A-ABF6-E615-F1B4D36EFC64}"/>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F7818D2-6C27-FD18-D7E2-9F02D4E9C72B}"/>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131AF7D-DEAF-F2BB-9044-B94B2A92F5D7}"/>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F1B5AFCF-7AB6-11E3-39B4-824DC41E3F9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95695485-CEE8-E095-750F-A18EFDEA55B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A5FDAC1E-3725-7857-8C33-E3F2FDBEDDC2}"/>
              </a:ext>
            </a:extLst>
          </p:cNvPr>
          <p:cNvSpPr txBox="1"/>
          <p:nvPr/>
        </p:nvSpPr>
        <p:spPr>
          <a:xfrm>
            <a:off x="1225588" y="243065"/>
            <a:ext cx="5532284"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Council Outreach</a:t>
            </a:r>
          </a:p>
        </p:txBody>
      </p:sp>
      <p:grpSp>
        <p:nvGrpSpPr>
          <p:cNvPr id="69" name="Group 68">
            <a:extLst>
              <a:ext uri="{FF2B5EF4-FFF2-40B4-BE49-F238E27FC236}">
                <a16:creationId xmlns:a16="http://schemas.microsoft.com/office/drawing/2014/main" id="{C52B5CF2-EDB2-73D3-6597-53C596F8648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1F751F7-5389-DA49-E8C4-9E9DC6743F3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311FC016-86BD-ED10-ADE0-C2AEBBBF7A7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6AD23B6-4C15-607B-C744-A065F07C0910}"/>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31B4675A-F9F3-3C38-7E85-B4D9B6285B68}"/>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28F62447-FD67-5902-1029-33C1E4CA9E7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27692D8-0484-708E-7660-124716D5869A}"/>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644B8794-217D-554C-BD44-54B78A91AC7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3346196-7364-4E2E-CAC6-74767BE48EA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 name="Picture 1" descr="A screenshot of a application&#10;&#10;AI-generated content may be incorrect.">
            <a:extLst>
              <a:ext uri="{FF2B5EF4-FFF2-40B4-BE49-F238E27FC236}">
                <a16:creationId xmlns:a16="http://schemas.microsoft.com/office/drawing/2014/main" id="{4A5A3D70-6C52-FB0D-1623-DEB50BC49F2D}"/>
              </a:ext>
            </a:extLst>
          </p:cNvPr>
          <p:cNvPicPr>
            <a:picLocks noChangeAspect="1"/>
          </p:cNvPicPr>
          <p:nvPr/>
        </p:nvPicPr>
        <p:blipFill>
          <a:blip r:embed="rId2"/>
          <a:stretch>
            <a:fillRect/>
          </a:stretch>
        </p:blipFill>
        <p:spPr>
          <a:xfrm>
            <a:off x="107662" y="1874045"/>
            <a:ext cx="5613227" cy="3114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198D74CE-E639-8C76-C448-CC5113DF1314}"/>
              </a:ext>
            </a:extLst>
          </p:cNvPr>
          <p:cNvSpPr txBox="1"/>
          <p:nvPr/>
        </p:nvSpPr>
        <p:spPr>
          <a:xfrm>
            <a:off x="5878139" y="1867070"/>
            <a:ext cx="6312067"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As part of the research phase, we identified local organizations which are able to provide useful insights in user focused and industrial level areas, as we believe that these are of high importance if we want our project to succeed. </a:t>
            </a:r>
          </a:p>
          <a:p>
            <a:endParaRPr lang="en-US"/>
          </a:p>
          <a:p>
            <a:endParaRPr lang="en-US"/>
          </a:p>
          <a:p>
            <a:r>
              <a:rPr lang="en-US"/>
              <a:t>This outreach focused on trying to understand real accessibility challenges that will validate our proposed features, this is important, as it shows our design is adhering to real world needs, and not just based on assumptions. </a:t>
            </a:r>
          </a:p>
          <a:p>
            <a:endParaRPr lang="en-US"/>
          </a:p>
          <a:p>
            <a:endParaRPr lang="en-US"/>
          </a:p>
        </p:txBody>
      </p:sp>
      <p:sp>
        <p:nvSpPr>
          <p:cNvPr id="6" name="TextBox 5">
            <a:extLst>
              <a:ext uri="{FF2B5EF4-FFF2-40B4-BE49-F238E27FC236}">
                <a16:creationId xmlns:a16="http://schemas.microsoft.com/office/drawing/2014/main" id="{4ACED624-78FB-18C2-20CB-05A4A85A3E6B}"/>
              </a:ext>
            </a:extLst>
          </p:cNvPr>
          <p:cNvSpPr txBox="1"/>
          <p:nvPr/>
        </p:nvSpPr>
        <p:spPr>
          <a:xfrm>
            <a:off x="108858" y="5282403"/>
            <a:ext cx="1209402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r>
              <a:rPr lang="en-US" sz="1800" b="0" i="0" u="none" strike="noStrike" baseline="0">
                <a:solidFill>
                  <a:srgbClr val="000000"/>
                </a:solidFill>
                <a:latin typeface="Aptos"/>
              </a:rPr>
              <a:t>Our first point of contact was the Swansea government, requesting information into accessibility challenges which they face in Swansea. We have also requested any publicly available data which could support our navigation</a:t>
            </a:r>
            <a:r>
              <a:rPr lang="en-US" sz="1800" b="0" i="0">
                <a:latin typeface="Aptos"/>
              </a:rPr>
              <a:t>​</a:t>
            </a:r>
          </a:p>
          <a:p>
            <a:pPr algn="l" rtl="0"/>
            <a:r>
              <a:rPr lang="en-US" sz="1800" b="0" i="0">
                <a:latin typeface="Aptos"/>
              </a:rPr>
              <a:t>​</a:t>
            </a:r>
          </a:p>
          <a:p>
            <a:r>
              <a:rPr lang="en-US" sz="1800" b="0" i="0" u="none" strike="noStrike" baseline="0">
                <a:solidFill>
                  <a:srgbClr val="000000"/>
                </a:solidFill>
                <a:latin typeface="Aptos"/>
              </a:rPr>
              <a:t>At this time however, we have received no response from the government,</a:t>
            </a:r>
            <a:r>
              <a:rPr lang="en-US">
                <a:solidFill>
                  <a:srgbClr val="000000"/>
                </a:solidFill>
                <a:latin typeface="Aptos"/>
              </a:rPr>
              <a:t> </a:t>
            </a:r>
            <a:r>
              <a:rPr lang="en-US" sz="1800" b="0" i="0" u="none" strike="noStrike" baseline="0">
                <a:solidFill>
                  <a:srgbClr val="000000"/>
                </a:solidFill>
                <a:latin typeface="Aptos"/>
              </a:rPr>
              <a:t>but</a:t>
            </a:r>
            <a:r>
              <a:rPr lang="en-US">
                <a:solidFill>
                  <a:srgbClr val="000000"/>
                </a:solidFill>
                <a:latin typeface="Aptos"/>
              </a:rPr>
              <a:t> we </a:t>
            </a:r>
            <a:r>
              <a:rPr lang="en-US" sz="1800" b="0" i="0" u="none" strike="noStrike" baseline="0">
                <a:solidFill>
                  <a:srgbClr val="000000"/>
                </a:solidFill>
                <a:latin typeface="Aptos"/>
              </a:rPr>
              <a:t>will continue to try and contact them and other useful organizations that can aid our research.</a:t>
            </a:r>
          </a:p>
        </p:txBody>
      </p:sp>
    </p:spTree>
    <p:extLst>
      <p:ext uri="{BB962C8B-B14F-4D97-AF65-F5344CB8AC3E}">
        <p14:creationId xmlns:p14="http://schemas.microsoft.com/office/powerpoint/2010/main" val="5321227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9D255-DD05-F1AB-E880-4C48BDCC3FC4}"/>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1928EFEE-51AC-5FBA-33D7-6EBC15FAEF7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0AF7E137-BF59-7E5F-68DE-6B31E71C9B70}"/>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7ACFA417-CD3D-E6B3-FD91-6046F247C745}"/>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CB92DF2A-044E-1EA8-6D05-55236B3D4EF1}"/>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AC312FD2-7408-5C11-6CB2-54234E233BA4}"/>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7E8C7040-0CE2-B266-CBE7-14396E1C8C1A}"/>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88FA26F4-0D71-B609-4B1D-E73C0A283A5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3F276CAF-6D2A-4516-6C80-05F1ABE786E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1742B88B-93BF-B9AE-8EDB-EA37286FCF88}"/>
              </a:ext>
            </a:extLst>
          </p:cNvPr>
          <p:cNvSpPr txBox="1"/>
          <p:nvPr/>
        </p:nvSpPr>
        <p:spPr>
          <a:xfrm>
            <a:off x="3078655" y="2417296"/>
            <a:ext cx="6321872" cy="1569660"/>
          </a:xfrm>
          <a:prstGeom prst="rect">
            <a:avLst/>
          </a:prstGeom>
          <a:noFill/>
        </p:spPr>
        <p:txBody>
          <a:bodyPr wrap="square" lIns="91440" tIns="45720" rIns="91440" bIns="45720" rtlCol="0" anchor="t">
            <a:spAutoFit/>
          </a:bodyPr>
          <a:lstStyle/>
          <a:p>
            <a:pPr algn="ctr"/>
            <a:r>
              <a:rPr lang="en-GB" sz="4800" b="1">
                <a:latin typeface="Arial Rounded MT Bold"/>
              </a:rPr>
              <a:t>Solution Design and Technical Approach</a:t>
            </a:r>
            <a:endParaRPr lang="en-US" b="1">
              <a:latin typeface="Arial Rounded MT Bold"/>
            </a:endParaRPr>
          </a:p>
        </p:txBody>
      </p:sp>
      <p:sp>
        <p:nvSpPr>
          <p:cNvPr id="22" name="TextBox 21">
            <a:extLst>
              <a:ext uri="{FF2B5EF4-FFF2-40B4-BE49-F238E27FC236}">
                <a16:creationId xmlns:a16="http://schemas.microsoft.com/office/drawing/2014/main" id="{4BA0202E-E767-D810-72BE-FE13C58AEC3A}"/>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1849EEC8-E276-CF38-C7F9-C06BE3E099B1}"/>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5AAF3769-62AC-8BE7-C965-E6F0D73CAC7F}"/>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0AA82243-ACC8-8C72-D27F-5FD9F1950491}"/>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FFBCC06E-6EC5-5B4C-26C3-B53178ACA1AC}"/>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D09BB1AE-AB29-67F2-3A2C-4A86E7B7A0F5}"/>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4FC36688-97A6-2975-C993-70357030BEAB}"/>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A660E8F2-EE18-2807-2D3D-00EAAB76E767}"/>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1E3AAE7-EA05-9823-F163-24CF85745558}"/>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95DB62B1-ED87-A846-EB3F-CD11684CE8FA}"/>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BEA22A30-69D9-F0A8-E460-C23DD111B7A2}"/>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B3E5BB79-2B63-255A-AE85-C0D85F32E653}"/>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BA59C242-ABA8-DF97-8A96-51AD75DB6322}"/>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6AE9C96A-331F-FA49-3EFA-22474DA4ABDD}"/>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A314CEFD-2316-D3E0-A11B-AFC3BAEF02C3}"/>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40922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E9814E-010A-E1CA-382E-2717BED82A29}"/>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142217B9-DEA1-5983-0C58-1C8E6A1F1804}"/>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6E656A8-E322-9D18-D0F8-FDF4261E8E1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AF78270E-DF3F-6511-D576-97C47E6F657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975E69B-CB5B-9656-2337-B2270C699B21}"/>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EA952A2-82E0-D6EE-2F22-9ABF71924B94}"/>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1DBC22BE-620E-B117-0BF5-328C9AF8E0A5}"/>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2980F50-863C-C2A5-2BE4-B32AD4393030}"/>
              </a:ext>
            </a:extLst>
          </p:cNvPr>
          <p:cNvSpPr txBox="1"/>
          <p:nvPr/>
        </p:nvSpPr>
        <p:spPr>
          <a:xfrm>
            <a:off x="1225588" y="243065"/>
            <a:ext cx="5718040" cy="923330"/>
          </a:xfrm>
          <a:prstGeom prst="rect">
            <a:avLst/>
          </a:prstGeom>
          <a:noFill/>
        </p:spPr>
        <p:txBody>
          <a:bodyPr wrap="none" lIns="91440" tIns="45720" rIns="91440" bIns="45720" rtlCol="0" anchor="t">
            <a:spAutoFit/>
          </a:bodyPr>
          <a:lstStyle/>
          <a:p>
            <a:r>
              <a:rPr lang="en-GB" sz="5400"/>
              <a:t>Solution Overview</a:t>
            </a:r>
            <a:endParaRPr lang="en-US"/>
          </a:p>
        </p:txBody>
      </p:sp>
      <p:grpSp>
        <p:nvGrpSpPr>
          <p:cNvPr id="69" name="Group 68">
            <a:extLst>
              <a:ext uri="{FF2B5EF4-FFF2-40B4-BE49-F238E27FC236}">
                <a16:creationId xmlns:a16="http://schemas.microsoft.com/office/drawing/2014/main" id="{D221D2B1-02E7-DCE9-E74E-C87FFA52A90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EA2E6A7-35BE-58BD-8270-877D173385A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449F4EF-66DE-278C-B443-18290D0B0A8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14892170-B637-9D5C-952B-B93C134E6526}"/>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0EC128EC-928C-59E5-DAD4-C4C23EFAD2B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00B227BE-D617-FDD0-5920-CDF9F295AFE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6A8E0492-CE96-60EC-0C9E-0A49FA8F6DA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E656F03-7F4E-D538-62DA-A93DC55BB63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53635597-DE7B-96D5-124E-6B32FF287D1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752F61EA-FF10-2004-C302-A684DD8C076B}"/>
              </a:ext>
            </a:extLst>
          </p:cNvPr>
          <p:cNvSpPr txBox="1"/>
          <p:nvPr/>
        </p:nvSpPr>
        <p:spPr>
          <a:xfrm>
            <a:off x="457200" y="2754685"/>
            <a:ext cx="11112500" cy="1938992"/>
          </a:xfrm>
          <a:prstGeom prst="rect">
            <a:avLst/>
          </a:prstGeom>
          <a:noFill/>
        </p:spPr>
        <p:txBody>
          <a:bodyPr wrap="square" rtlCol="0">
            <a:spAutoFit/>
          </a:bodyPr>
          <a:lstStyle/>
          <a:p>
            <a:pPr marL="342900" indent="-342900">
              <a:buFont typeface="Arial" panose="020B0604020202020204" pitchFamily="34" charset="0"/>
              <a:buChar char="•"/>
            </a:pPr>
            <a:r>
              <a:rPr lang="en-GB" sz="2400"/>
              <a:t>A web-based accessibility navigation system </a:t>
            </a:r>
          </a:p>
          <a:p>
            <a:pPr marL="342900" indent="-342900">
              <a:buFont typeface="Arial" panose="020B0604020202020204" pitchFamily="34" charset="0"/>
              <a:buChar char="•"/>
            </a:pPr>
            <a:r>
              <a:rPr lang="en-GB" sz="2400"/>
              <a:t>Designed to support disabled users in urban environments </a:t>
            </a:r>
          </a:p>
          <a:p>
            <a:pPr marL="342900" indent="-342900">
              <a:buFont typeface="Arial" panose="020B0604020202020204" pitchFamily="34" charset="0"/>
              <a:buChar char="•"/>
            </a:pPr>
            <a:r>
              <a:rPr lang="en-GB" sz="2400"/>
              <a:t>Provides real-time accessibility information </a:t>
            </a:r>
          </a:p>
          <a:p>
            <a:pPr marL="342900" indent="-342900">
              <a:buFont typeface="Arial" panose="020B0604020202020204" pitchFamily="34" charset="0"/>
              <a:buChar char="•"/>
            </a:pPr>
            <a:r>
              <a:rPr lang="en-GB" sz="2400"/>
              <a:t>Community-driven data contribution </a:t>
            </a:r>
          </a:p>
          <a:p>
            <a:pPr marL="342900" indent="-342900">
              <a:buFont typeface="Arial" panose="020B0604020202020204" pitchFamily="34" charset="0"/>
              <a:buChar char="•"/>
            </a:pPr>
            <a:r>
              <a:rPr lang="en-GB" sz="2400"/>
              <a:t>Enabling safer and more inclusive urban navigation</a:t>
            </a:r>
          </a:p>
        </p:txBody>
      </p:sp>
    </p:spTree>
    <p:extLst>
      <p:ext uri="{BB962C8B-B14F-4D97-AF65-F5344CB8AC3E}">
        <p14:creationId xmlns:p14="http://schemas.microsoft.com/office/powerpoint/2010/main" val="29432610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B42E8C-31A6-5D9F-BEC6-F8D1CC26C57B}"/>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7095BD8-0094-3184-EDD5-8DF91F314968}"/>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74D13BC8-4434-567B-DB0B-EAB80A763AAF}"/>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6D81363A-DBE9-3233-647C-4B81D2683E8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D413D3F-2C35-06B9-698C-95714DC8B61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0958AB5-05CD-A129-9EA0-0C3BC3BF4D8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222A21EA-2153-3685-960F-07F39A853A1B}"/>
              </a:ext>
            </a:extLst>
          </p:cNvPr>
          <p:cNvSpPr txBox="1"/>
          <p:nvPr/>
        </p:nvSpPr>
        <p:spPr>
          <a:xfrm>
            <a:off x="1225588" y="243065"/>
            <a:ext cx="4109010" cy="923330"/>
          </a:xfrm>
          <a:prstGeom prst="rect">
            <a:avLst/>
          </a:prstGeom>
          <a:noFill/>
        </p:spPr>
        <p:txBody>
          <a:bodyPr wrap="none" lIns="91440" tIns="45720" rIns="91440" bIns="45720" rtlCol="0" anchor="t">
            <a:spAutoFit/>
          </a:bodyPr>
          <a:lstStyle/>
          <a:p>
            <a:r>
              <a:rPr lang="en-GB" sz="5400"/>
              <a:t>How It Works</a:t>
            </a:r>
            <a:endParaRPr lang="en-US"/>
          </a:p>
        </p:txBody>
      </p:sp>
      <p:grpSp>
        <p:nvGrpSpPr>
          <p:cNvPr id="69" name="Group 68">
            <a:extLst>
              <a:ext uri="{FF2B5EF4-FFF2-40B4-BE49-F238E27FC236}">
                <a16:creationId xmlns:a16="http://schemas.microsoft.com/office/drawing/2014/main" id="{0C5A7C1C-7452-2D9A-B790-86BF790650A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3DE36827-E057-FC4A-08D0-8B09E1291A1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06085A40-2EC0-247C-A6B6-08A146082B2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B0DDD707-2D15-7A1C-A177-7D5F498B3F2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8BB5B4FA-65A2-3238-28A0-DED121408CA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AFBF58B-AECE-07DA-D116-37CF4C551D2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115D11D8-30E9-E163-7DC6-84381BD1001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D5144482-2BF4-0C3A-17C5-D614EFF6724C}"/>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65F32EF5-AF3C-3727-CB64-F17831551819}"/>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 name="Rectangle: Rounded Corners 9">
            <a:extLst>
              <a:ext uri="{FF2B5EF4-FFF2-40B4-BE49-F238E27FC236}">
                <a16:creationId xmlns:a16="http://schemas.microsoft.com/office/drawing/2014/main" id="{DF25164B-DB93-F810-2E63-278B1D1FE395}"/>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08A2A57-7202-2836-F621-1DB6DFED6542}"/>
              </a:ext>
            </a:extLst>
          </p:cNvPr>
          <p:cNvSpPr/>
          <p:nvPr/>
        </p:nvSpPr>
        <p:spPr>
          <a:xfrm>
            <a:off x="669944"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Open App </a:t>
            </a:r>
          </a:p>
        </p:txBody>
      </p:sp>
      <p:cxnSp>
        <p:nvCxnSpPr>
          <p:cNvPr id="7" name="Straight Arrow Connector 6">
            <a:extLst>
              <a:ext uri="{FF2B5EF4-FFF2-40B4-BE49-F238E27FC236}">
                <a16:creationId xmlns:a16="http://schemas.microsoft.com/office/drawing/2014/main" id="{86636B17-20AE-6E1A-FD86-1930C07D59E6}"/>
              </a:ext>
            </a:extLst>
          </p:cNvPr>
          <p:cNvCxnSpPr>
            <a:stCxn id="3" idx="3"/>
          </p:cNvCxnSpPr>
          <p:nvPr/>
        </p:nvCxnSpPr>
        <p:spPr>
          <a:xfrm flipV="1">
            <a:off x="2597168" y="3037350"/>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8" name="Rectangle 7">
            <a:extLst>
              <a:ext uri="{FF2B5EF4-FFF2-40B4-BE49-F238E27FC236}">
                <a16:creationId xmlns:a16="http://schemas.microsoft.com/office/drawing/2014/main" id="{3EFE81C7-A9BD-5CE0-6A7E-808DDB25B1CB}"/>
              </a:ext>
            </a:extLst>
          </p:cNvPr>
          <p:cNvSpPr/>
          <p:nvPr/>
        </p:nvSpPr>
        <p:spPr>
          <a:xfrm>
            <a:off x="3280093"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View Map </a:t>
            </a:r>
          </a:p>
        </p:txBody>
      </p:sp>
      <p:cxnSp>
        <p:nvCxnSpPr>
          <p:cNvPr id="15" name="Straight Arrow Connector 14">
            <a:extLst>
              <a:ext uri="{FF2B5EF4-FFF2-40B4-BE49-F238E27FC236}">
                <a16:creationId xmlns:a16="http://schemas.microsoft.com/office/drawing/2014/main" id="{5DBA86B0-8E9D-4C65-EDBC-4B74CE4611BE}"/>
              </a:ext>
            </a:extLst>
          </p:cNvPr>
          <p:cNvCxnSpPr/>
          <p:nvPr/>
        </p:nvCxnSpPr>
        <p:spPr>
          <a:xfrm flipV="1">
            <a:off x="5207317" y="3037350"/>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CA71103B-8F9F-F11B-6D7B-C7CEC847EE70}"/>
              </a:ext>
            </a:extLst>
          </p:cNvPr>
          <p:cNvSpPr/>
          <p:nvPr/>
        </p:nvSpPr>
        <p:spPr>
          <a:xfrm>
            <a:off x="5890242"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Apply Filter</a:t>
            </a:r>
          </a:p>
        </p:txBody>
      </p:sp>
      <p:cxnSp>
        <p:nvCxnSpPr>
          <p:cNvPr id="19" name="Straight Arrow Connector 18">
            <a:extLst>
              <a:ext uri="{FF2B5EF4-FFF2-40B4-BE49-F238E27FC236}">
                <a16:creationId xmlns:a16="http://schemas.microsoft.com/office/drawing/2014/main" id="{39336158-C008-1A44-7A79-8ED1923CAEB0}"/>
              </a:ext>
            </a:extLst>
          </p:cNvPr>
          <p:cNvCxnSpPr/>
          <p:nvPr/>
        </p:nvCxnSpPr>
        <p:spPr>
          <a:xfrm flipV="1">
            <a:off x="7820540" y="3037350"/>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0" name="Rectangle 19">
            <a:extLst>
              <a:ext uri="{FF2B5EF4-FFF2-40B4-BE49-F238E27FC236}">
                <a16:creationId xmlns:a16="http://schemas.microsoft.com/office/drawing/2014/main" id="{82464D04-1550-F07B-E94D-45141DACC915}"/>
              </a:ext>
            </a:extLst>
          </p:cNvPr>
          <p:cNvSpPr/>
          <p:nvPr/>
        </p:nvSpPr>
        <p:spPr>
          <a:xfrm>
            <a:off x="8503465" y="2533086"/>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Select Route</a:t>
            </a:r>
          </a:p>
        </p:txBody>
      </p:sp>
      <p:sp>
        <p:nvSpPr>
          <p:cNvPr id="23" name="Rectangle 22">
            <a:extLst>
              <a:ext uri="{FF2B5EF4-FFF2-40B4-BE49-F238E27FC236}">
                <a16:creationId xmlns:a16="http://schemas.microsoft.com/office/drawing/2014/main" id="{A6615424-0584-13B6-0C80-E4263A939F3B}"/>
              </a:ext>
            </a:extLst>
          </p:cNvPr>
          <p:cNvSpPr/>
          <p:nvPr/>
        </p:nvSpPr>
        <p:spPr>
          <a:xfrm>
            <a:off x="8503465" y="4238504"/>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Report Issue</a:t>
            </a:r>
          </a:p>
        </p:txBody>
      </p:sp>
      <p:cxnSp>
        <p:nvCxnSpPr>
          <p:cNvPr id="24" name="Straight Arrow Connector 23">
            <a:extLst>
              <a:ext uri="{FF2B5EF4-FFF2-40B4-BE49-F238E27FC236}">
                <a16:creationId xmlns:a16="http://schemas.microsoft.com/office/drawing/2014/main" id="{E6034865-EAA0-F10B-E29F-834AE321F2D1}"/>
              </a:ext>
            </a:extLst>
          </p:cNvPr>
          <p:cNvCxnSpPr>
            <a:cxnSpLocks/>
            <a:stCxn id="20" idx="2"/>
          </p:cNvCxnSpPr>
          <p:nvPr/>
        </p:nvCxnSpPr>
        <p:spPr>
          <a:xfrm>
            <a:off x="9467077" y="3541615"/>
            <a:ext cx="0" cy="696889"/>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8" name="Rectangle 27">
            <a:extLst>
              <a:ext uri="{FF2B5EF4-FFF2-40B4-BE49-F238E27FC236}">
                <a16:creationId xmlns:a16="http://schemas.microsoft.com/office/drawing/2014/main" id="{BCB99BE0-7DF3-A26A-C4B1-50063352AC32}"/>
              </a:ext>
            </a:extLst>
          </p:cNvPr>
          <p:cNvSpPr/>
          <p:nvPr/>
        </p:nvSpPr>
        <p:spPr>
          <a:xfrm>
            <a:off x="5890242" y="4238504"/>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Data Updated</a:t>
            </a:r>
          </a:p>
        </p:txBody>
      </p:sp>
      <p:cxnSp>
        <p:nvCxnSpPr>
          <p:cNvPr id="30" name="Straight Arrow Connector 29">
            <a:extLst>
              <a:ext uri="{FF2B5EF4-FFF2-40B4-BE49-F238E27FC236}">
                <a16:creationId xmlns:a16="http://schemas.microsoft.com/office/drawing/2014/main" id="{44A604CE-BA69-B4CE-E33C-1907FD23D526}"/>
              </a:ext>
            </a:extLst>
          </p:cNvPr>
          <p:cNvCxnSpPr>
            <a:endCxn id="28" idx="3"/>
          </p:cNvCxnSpPr>
          <p:nvPr/>
        </p:nvCxnSpPr>
        <p:spPr>
          <a:xfrm flipH="1">
            <a:off x="7817466" y="4742768"/>
            <a:ext cx="685999"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32" name="TextBox 31">
            <a:extLst>
              <a:ext uri="{FF2B5EF4-FFF2-40B4-BE49-F238E27FC236}">
                <a16:creationId xmlns:a16="http://schemas.microsoft.com/office/drawing/2014/main" id="{6DCA63B8-9FB9-A62C-3E66-E7971F8263F4}"/>
              </a:ext>
            </a:extLst>
          </p:cNvPr>
          <p:cNvSpPr txBox="1"/>
          <p:nvPr/>
        </p:nvSpPr>
        <p:spPr>
          <a:xfrm>
            <a:off x="591937" y="2073842"/>
            <a:ext cx="7435850" cy="369332"/>
          </a:xfrm>
          <a:prstGeom prst="rect">
            <a:avLst/>
          </a:prstGeom>
          <a:noFill/>
        </p:spPr>
        <p:txBody>
          <a:bodyPr wrap="square">
            <a:spAutoFit/>
          </a:bodyPr>
          <a:lstStyle/>
          <a:p>
            <a:r>
              <a:rPr lang="en-GB"/>
              <a:t>End-to-end user interaction flow</a:t>
            </a:r>
          </a:p>
        </p:txBody>
      </p:sp>
      <p:sp>
        <p:nvSpPr>
          <p:cNvPr id="34" name="TextBox 33">
            <a:extLst>
              <a:ext uri="{FF2B5EF4-FFF2-40B4-BE49-F238E27FC236}">
                <a16:creationId xmlns:a16="http://schemas.microsoft.com/office/drawing/2014/main" id="{207B3B69-E6C0-C95B-2A54-AD6AA9C4F5D0}"/>
              </a:ext>
            </a:extLst>
          </p:cNvPr>
          <p:cNvSpPr txBox="1"/>
          <p:nvPr/>
        </p:nvSpPr>
        <p:spPr>
          <a:xfrm>
            <a:off x="5207317" y="5381965"/>
            <a:ext cx="7435850" cy="369332"/>
          </a:xfrm>
          <a:prstGeom prst="rect">
            <a:avLst/>
          </a:prstGeom>
          <a:noFill/>
        </p:spPr>
        <p:txBody>
          <a:bodyPr wrap="square">
            <a:spAutoFit/>
          </a:bodyPr>
          <a:lstStyle/>
          <a:p>
            <a:r>
              <a:rPr lang="en-GB"/>
              <a:t>Data is continuously updated based on user reports</a:t>
            </a:r>
          </a:p>
        </p:txBody>
      </p:sp>
    </p:spTree>
    <p:extLst>
      <p:ext uri="{BB962C8B-B14F-4D97-AF65-F5344CB8AC3E}">
        <p14:creationId xmlns:p14="http://schemas.microsoft.com/office/powerpoint/2010/main" val="241353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3E365BB-6D6E-01E8-67A2-90E565C79A2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2A3539C-0306-1C2C-3192-22871BDB363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Oval 12">
              <a:extLst>
                <a:ext uri="{FF2B5EF4-FFF2-40B4-BE49-F238E27FC236}">
                  <a16:creationId xmlns:a16="http://schemas.microsoft.com/office/drawing/2014/main" id="{7E587D77-6F18-5D56-1D81-BFC1038C5A7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grpSp>
        <p:nvGrpSpPr>
          <p:cNvPr id="69" name="Group 68">
            <a:extLst>
              <a:ext uri="{FF2B5EF4-FFF2-40B4-BE49-F238E27FC236}">
                <a16:creationId xmlns:a16="http://schemas.microsoft.com/office/drawing/2014/main" id="{CAC66B09-53C9-6CE8-1F14-B4FBD804FA61}"/>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B285EBD-ECB3-4E6A-5F54-6E14F8690A66}"/>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55" name="Arc 54">
              <a:extLst>
                <a:ext uri="{FF2B5EF4-FFF2-40B4-BE49-F238E27FC236}">
                  <a16:creationId xmlns:a16="http://schemas.microsoft.com/office/drawing/2014/main" id="{70539280-4022-ECA9-E502-EE65F28CD1C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cxnSp>
          <p:nvCxnSpPr>
            <p:cNvPr id="58" name="Straight Connector 57">
              <a:extLst>
                <a:ext uri="{FF2B5EF4-FFF2-40B4-BE49-F238E27FC236}">
                  <a16:creationId xmlns:a16="http://schemas.microsoft.com/office/drawing/2014/main" id="{406BBD2F-A9C8-5C62-D73C-EB32EF92BB2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A6AA888-FAF2-E630-AC21-CD084DAC82E1}"/>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B5D1E24B-C1BF-1892-62E6-EB3808CF4F62}"/>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66" name="Freeform: Shape 65">
              <a:extLst>
                <a:ext uri="{FF2B5EF4-FFF2-40B4-BE49-F238E27FC236}">
                  <a16:creationId xmlns:a16="http://schemas.microsoft.com/office/drawing/2014/main" id="{2584A229-49DF-7A94-4600-FEB6E8839012}"/>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cxnSp>
          <p:nvCxnSpPr>
            <p:cNvPr id="62" name="Straight Connector 61">
              <a:extLst>
                <a:ext uri="{FF2B5EF4-FFF2-40B4-BE49-F238E27FC236}">
                  <a16:creationId xmlns:a16="http://schemas.microsoft.com/office/drawing/2014/main" id="{03A57722-BEA5-465E-061F-0380234F8654}"/>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F981A2A-2511-7DF7-E0A6-03C0E7F5B4A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70" name="TextBox 69"/>
          <p:cNvSpPr txBox="1"/>
          <p:nvPr/>
        </p:nvSpPr>
        <p:spPr>
          <a:xfrm>
            <a:off x="1225588" y="243065"/>
            <a:ext cx="5331075" cy="646331"/>
          </a:xfrm>
          <a:prstGeom prst="rect">
            <a:avLst/>
          </a:prstGeom>
          <a:noFill/>
        </p:spPr>
        <p:txBody>
          <a:bodyPr wrap="none" lIns="0" tIns="45720" rIns="91440" bIns="45720" anchor="t">
            <a:spAutoFit/>
          </a:bodyPr>
          <a:lstStyle/>
          <a:p>
            <a:pPr>
              <a:defRPr/>
            </a:pPr>
            <a:r>
              <a:rPr lang="en-GB" sz="3600"/>
              <a:t>Intelligent Route Selection</a:t>
            </a:r>
            <a:endParaRPr kumimoji="0" lang="en-GB" sz="3600" b="1" i="0" u="none" strike="noStrike" kern="1200" cap="none" spc="0" normalizeH="0" baseline="0" noProof="0">
              <a:ln>
                <a:noFill/>
              </a:ln>
              <a:solidFill>
                <a:srgbClr val="000000"/>
              </a:solidFill>
              <a:effectLst/>
              <a:uLnTx/>
              <a:uFillTx/>
              <a:latin typeface="Calibri"/>
              <a:ea typeface="+mn-ea"/>
              <a:cs typeface="+mn-cs"/>
            </a:endParaRPr>
          </a:p>
        </p:txBody>
      </p:sp>
      <p:cxnSp>
        <p:nvCxnSpPr>
          <p:cNvPr id="71" name="Connector 70"/>
          <p:cNvCxnSpPr/>
          <p:nvPr/>
        </p:nvCxnSpPr>
        <p:spPr>
          <a:xfrm>
            <a:off x="1250000" y="3675000"/>
            <a:ext cx="1350000" cy="0"/>
          </a:xfrm>
          <a:prstGeom prst="line">
            <a:avLst/>
          </a:prstGeom>
          <a:ln w="50800">
            <a:solidFill>
              <a:srgbClr val="4C954F"/>
            </a:solidFill>
          </a:ln>
        </p:spPr>
        <p:style>
          <a:lnRef idx="2">
            <a:schemeClr val="accent1"/>
          </a:lnRef>
          <a:fillRef idx="0">
            <a:schemeClr val="accent1"/>
          </a:fillRef>
          <a:effectRef idx="1">
            <a:schemeClr val="accent1"/>
          </a:effectRef>
          <a:fontRef idx="minor">
            <a:schemeClr val="tx1"/>
          </a:fontRef>
        </p:style>
      </p:cxnSp>
      <p:cxnSp>
        <p:nvCxnSpPr>
          <p:cNvPr id="72" name="Connector 71"/>
          <p:cNvCxnSpPr/>
          <p:nvPr/>
        </p:nvCxnSpPr>
        <p:spPr>
          <a:xfrm>
            <a:off x="3150000" y="3675000"/>
            <a:ext cx="2750000" cy="0"/>
          </a:xfrm>
          <a:prstGeom prst="line">
            <a:avLst/>
          </a:prstGeom>
          <a:ln w="50800">
            <a:solidFill>
              <a:srgbClr val="4C954F"/>
            </a:solidFill>
          </a:ln>
        </p:spPr>
        <p:style>
          <a:lnRef idx="2">
            <a:schemeClr val="accent1"/>
          </a:lnRef>
          <a:fillRef idx="0">
            <a:schemeClr val="accent1"/>
          </a:fillRef>
          <a:effectRef idx="1">
            <a:schemeClr val="accent1"/>
          </a:effectRef>
          <a:fontRef idx="minor">
            <a:schemeClr val="tx1"/>
          </a:fontRef>
        </p:style>
      </p:cxnSp>
      <p:cxnSp>
        <p:nvCxnSpPr>
          <p:cNvPr id="73" name="Connector 72"/>
          <p:cNvCxnSpPr/>
          <p:nvPr/>
        </p:nvCxnSpPr>
        <p:spPr>
          <a:xfrm flipV="1">
            <a:off x="2975000" y="2750000"/>
            <a:ext cx="1162500" cy="650000"/>
          </a:xfrm>
          <a:prstGeom prst="line">
            <a:avLst/>
          </a:prstGeom>
          <a:ln w="31750">
            <a:solidFill>
              <a:srgbClr val="C0392B"/>
            </a:solidFill>
            <a:prstDash val="dash"/>
          </a:ln>
        </p:spPr>
        <p:style>
          <a:lnRef idx="2">
            <a:schemeClr val="accent1"/>
          </a:lnRef>
          <a:fillRef idx="0">
            <a:schemeClr val="accent1"/>
          </a:fillRef>
          <a:effectRef idx="1">
            <a:schemeClr val="accent1"/>
          </a:effectRef>
          <a:fontRef idx="minor">
            <a:schemeClr val="tx1"/>
          </a:fontRef>
        </p:style>
      </p:cxnSp>
      <p:cxnSp>
        <p:nvCxnSpPr>
          <p:cNvPr id="74" name="Connector 73"/>
          <p:cNvCxnSpPr/>
          <p:nvPr/>
        </p:nvCxnSpPr>
        <p:spPr>
          <a:xfrm>
            <a:off x="4550000" y="2475000"/>
            <a:ext cx="1487500" cy="925000"/>
          </a:xfrm>
          <a:prstGeom prst="line">
            <a:avLst/>
          </a:prstGeom>
          <a:ln w="31750">
            <a:solidFill>
              <a:srgbClr val="C0392B"/>
            </a:solidFill>
            <a:prstDash val="dash"/>
          </a:ln>
        </p:spPr>
        <p:style>
          <a:lnRef idx="2">
            <a:schemeClr val="accent1"/>
          </a:lnRef>
          <a:fillRef idx="0">
            <a:schemeClr val="accent1"/>
          </a:fillRef>
          <a:effectRef idx="1">
            <a:schemeClr val="accent1"/>
          </a:effectRef>
          <a:fontRef idx="minor">
            <a:schemeClr val="tx1"/>
          </a:fontRef>
        </p:style>
      </p:cxnSp>
      <p:sp>
        <p:nvSpPr>
          <p:cNvPr id="75" name="TextBox 74"/>
          <p:cNvSpPr txBox="1"/>
          <p:nvPr/>
        </p:nvSpPr>
        <p:spPr>
          <a:xfrm>
            <a:off x="1500000" y="3250000"/>
            <a:ext cx="6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4C954F"/>
                </a:solidFill>
                <a:effectLst/>
                <a:uLnTx/>
                <a:uFillTx/>
                <a:latin typeface="Calibri"/>
                <a:ea typeface="+mn-ea"/>
                <a:cs typeface="+mn-cs"/>
              </a:rPr>
              <a:t>cost: 1</a:t>
            </a:r>
          </a:p>
        </p:txBody>
      </p:sp>
      <p:sp>
        <p:nvSpPr>
          <p:cNvPr id="76" name="TextBox 75"/>
          <p:cNvSpPr txBox="1"/>
          <p:nvPr/>
        </p:nvSpPr>
        <p:spPr>
          <a:xfrm>
            <a:off x="4000000" y="3250000"/>
            <a:ext cx="7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4C954F"/>
                </a:solidFill>
                <a:effectLst/>
                <a:uLnTx/>
                <a:uFillTx/>
                <a:latin typeface="Calibri"/>
                <a:ea typeface="+mn-ea"/>
                <a:cs typeface="+mn-cs"/>
              </a:rPr>
              <a:t>cost: 4</a:t>
            </a:r>
          </a:p>
        </p:txBody>
      </p:sp>
      <p:sp>
        <p:nvSpPr>
          <p:cNvPr id="77" name="TextBox 76"/>
          <p:cNvSpPr txBox="1"/>
          <p:nvPr/>
        </p:nvSpPr>
        <p:spPr>
          <a:xfrm>
            <a:off x="3100000" y="2650000"/>
            <a:ext cx="8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C0392B"/>
                </a:solidFill>
                <a:effectLst/>
                <a:uLnTx/>
                <a:uFillTx/>
                <a:latin typeface="Calibri"/>
                <a:ea typeface="+mn-ea"/>
                <a:cs typeface="+mn-cs"/>
              </a:rPr>
              <a:t>cost: 999</a:t>
            </a:r>
          </a:p>
        </p:txBody>
      </p:sp>
      <p:sp>
        <p:nvSpPr>
          <p:cNvPr id="78" name="TextBox 77"/>
          <p:cNvSpPr txBox="1"/>
          <p:nvPr/>
        </p:nvSpPr>
        <p:spPr>
          <a:xfrm>
            <a:off x="4850000" y="2800000"/>
            <a:ext cx="600000" cy="32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C0392B"/>
                </a:solidFill>
                <a:effectLst/>
                <a:uLnTx/>
                <a:uFillTx/>
                <a:latin typeface="Calibri"/>
                <a:ea typeface="+mn-ea"/>
                <a:cs typeface="+mn-cs"/>
              </a:rPr>
              <a:t>cost: 1</a:t>
            </a:r>
          </a:p>
        </p:txBody>
      </p:sp>
      <p:sp>
        <p:nvSpPr>
          <p:cNvPr id="79" name="Oval 78"/>
          <p:cNvSpPr/>
          <p:nvPr/>
        </p:nvSpPr>
        <p:spPr>
          <a:xfrm>
            <a:off x="700000" y="3400000"/>
            <a:ext cx="550000" cy="550000"/>
          </a:xfrm>
          <a:prstGeom prst="ellipse">
            <a:avLst/>
          </a:prstGeom>
          <a:solidFill>
            <a:srgbClr val="E88B6E"/>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A</a:t>
            </a:r>
          </a:p>
        </p:txBody>
      </p:sp>
      <p:sp>
        <p:nvSpPr>
          <p:cNvPr id="80" name="Oval 79"/>
          <p:cNvSpPr/>
          <p:nvPr/>
        </p:nvSpPr>
        <p:spPr>
          <a:xfrm>
            <a:off x="2600000" y="3400000"/>
            <a:ext cx="550000" cy="550000"/>
          </a:xfrm>
          <a:prstGeom prst="ellipse">
            <a:avLst/>
          </a:prstGeom>
          <a:solidFill>
            <a:srgbClr val="E88B6E"/>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B</a:t>
            </a:r>
          </a:p>
        </p:txBody>
      </p:sp>
      <p:sp>
        <p:nvSpPr>
          <p:cNvPr id="81" name="Oval 80"/>
          <p:cNvSpPr/>
          <p:nvPr/>
        </p:nvSpPr>
        <p:spPr>
          <a:xfrm>
            <a:off x="4000000" y="2200000"/>
            <a:ext cx="550000" cy="550000"/>
          </a:xfrm>
          <a:prstGeom prst="ellipse">
            <a:avLst/>
          </a:prstGeom>
          <a:solidFill>
            <a:srgbClr val="C0392B"/>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C</a:t>
            </a:r>
          </a:p>
        </p:txBody>
      </p:sp>
      <p:sp>
        <p:nvSpPr>
          <p:cNvPr id="82" name="Oval 81"/>
          <p:cNvSpPr/>
          <p:nvPr/>
        </p:nvSpPr>
        <p:spPr>
          <a:xfrm>
            <a:off x="5900000" y="3400000"/>
            <a:ext cx="550000" cy="550000"/>
          </a:xfrm>
          <a:prstGeom prst="ellipse">
            <a:avLst/>
          </a:prstGeom>
          <a:solidFill>
            <a:srgbClr val="E88B6E"/>
          </a:solidFill>
          <a:ln w="19050">
            <a:solidFill>
              <a:srgbClr val="21295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400" b="1" i="0" u="none" strike="noStrike" kern="1200" cap="none" spc="0" normalizeH="0" baseline="0" noProof="0">
                <a:ln>
                  <a:noFill/>
                </a:ln>
                <a:solidFill>
                  <a:srgbClr val="FFFFFF"/>
                </a:solidFill>
                <a:effectLst/>
                <a:uLnTx/>
                <a:uFillTx/>
                <a:latin typeface="Calibri"/>
                <a:ea typeface="+mn-ea"/>
                <a:cs typeface="+mn-cs"/>
              </a:rPr>
              <a:t>D</a:t>
            </a:r>
          </a:p>
        </p:txBody>
      </p:sp>
      <p:sp>
        <p:nvSpPr>
          <p:cNvPr id="83" name="TextBox 82"/>
          <p:cNvSpPr txBox="1"/>
          <p:nvPr/>
        </p:nvSpPr>
        <p:spPr>
          <a:xfrm>
            <a:off x="500000" y="3980000"/>
            <a:ext cx="95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0" i="0" u="none" strike="noStrike" kern="1200" cap="none" spc="0" normalizeH="0" baseline="0" noProof="0">
                <a:ln>
                  <a:noFill/>
                </a:ln>
                <a:solidFill>
                  <a:srgbClr val="36454F"/>
                </a:solidFill>
                <a:effectLst/>
                <a:uLnTx/>
                <a:uFillTx/>
                <a:latin typeface="Calibri"/>
                <a:ea typeface="+mn-ea"/>
                <a:cs typeface="+mn-cs"/>
              </a:rPr>
              <a:t>Start</a:t>
            </a:r>
          </a:p>
        </p:txBody>
      </p:sp>
      <p:sp>
        <p:nvSpPr>
          <p:cNvPr id="84" name="TextBox 83"/>
          <p:cNvSpPr txBox="1"/>
          <p:nvPr/>
        </p:nvSpPr>
        <p:spPr>
          <a:xfrm>
            <a:off x="2400000" y="3980000"/>
            <a:ext cx="95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0" i="0" u="none" strike="noStrike" kern="1200" cap="none" spc="0" normalizeH="0" baseline="0" noProof="0">
                <a:ln>
                  <a:noFill/>
                </a:ln>
                <a:solidFill>
                  <a:srgbClr val="36454F"/>
                </a:solidFill>
                <a:effectLst/>
                <a:uLnTx/>
                <a:uFillTx/>
                <a:latin typeface="Calibri"/>
                <a:ea typeface="+mn-ea"/>
                <a:cs typeface="+mn-cs"/>
              </a:rPr>
              <a:t>Junction</a:t>
            </a:r>
          </a:p>
        </p:txBody>
      </p:sp>
      <p:sp>
        <p:nvSpPr>
          <p:cNvPr id="85" name="TextBox 84"/>
          <p:cNvSpPr txBox="1"/>
          <p:nvPr/>
        </p:nvSpPr>
        <p:spPr>
          <a:xfrm>
            <a:off x="3800000" y="1830000"/>
            <a:ext cx="95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1" i="0" u="none" strike="noStrike" kern="1200" cap="none" spc="0" normalizeH="0" baseline="0" noProof="0">
                <a:ln>
                  <a:noFill/>
                </a:ln>
                <a:solidFill>
                  <a:srgbClr val="C0392B"/>
                </a:solidFill>
                <a:effectLst/>
                <a:uLnTx/>
                <a:uFillTx/>
                <a:latin typeface="Calibri"/>
                <a:ea typeface="+mn-ea"/>
                <a:cs typeface="+mn-cs"/>
              </a:rPr>
              <a:t>Stairs!</a:t>
            </a:r>
          </a:p>
        </p:txBody>
      </p:sp>
      <p:sp>
        <p:nvSpPr>
          <p:cNvPr id="86" name="TextBox 85"/>
          <p:cNvSpPr txBox="1"/>
          <p:nvPr/>
        </p:nvSpPr>
        <p:spPr>
          <a:xfrm>
            <a:off x="5700000" y="3980000"/>
            <a:ext cx="1100000" cy="300000"/>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100" b="0" i="0" u="none" strike="noStrike" kern="1200" cap="none" spc="0" normalizeH="0" baseline="0" noProof="0">
                <a:ln>
                  <a:noFill/>
                </a:ln>
                <a:solidFill>
                  <a:srgbClr val="36454F"/>
                </a:solidFill>
                <a:effectLst/>
                <a:uLnTx/>
                <a:uFillTx/>
                <a:latin typeface="Calibri"/>
                <a:ea typeface="+mn-ea"/>
                <a:cs typeface="+mn-cs"/>
              </a:rPr>
              <a:t>Destination</a:t>
            </a:r>
          </a:p>
        </p:txBody>
      </p:sp>
      <p:sp>
        <p:nvSpPr>
          <p:cNvPr id="87" name="Rounded Rectangle 86"/>
          <p:cNvSpPr/>
          <p:nvPr/>
        </p:nvSpPr>
        <p:spPr>
          <a:xfrm>
            <a:off x="700000" y="4900000"/>
            <a:ext cx="220000" cy="220000"/>
          </a:xfrm>
          <a:prstGeom prst="roundRect">
            <a:avLst/>
          </a:prstGeom>
          <a:solidFill>
            <a:srgbClr val="4C954F"/>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88" name="TextBox 87"/>
          <p:cNvSpPr txBox="1"/>
          <p:nvPr/>
        </p:nvSpPr>
        <p:spPr>
          <a:xfrm>
            <a:off x="980000" y="4870000"/>
            <a:ext cx="26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4C954F"/>
                </a:solidFill>
                <a:effectLst/>
                <a:uLnTx/>
                <a:uFillTx/>
                <a:latin typeface="Calibri"/>
                <a:ea typeface="+mn-ea"/>
                <a:cs typeface="+mn-cs"/>
              </a:rPr>
              <a:t>Chosen route (cost: 5)</a:t>
            </a:r>
          </a:p>
        </p:txBody>
      </p:sp>
      <p:sp>
        <p:nvSpPr>
          <p:cNvPr id="89" name="Rounded Rectangle 88"/>
          <p:cNvSpPr/>
          <p:nvPr/>
        </p:nvSpPr>
        <p:spPr>
          <a:xfrm>
            <a:off x="3500000" y="4900000"/>
            <a:ext cx="220000" cy="220000"/>
          </a:xfrm>
          <a:prstGeom prst="roundRect">
            <a:avLst/>
          </a:prstGeom>
          <a:solidFill>
            <a:srgbClr val="C0392B"/>
          </a:solidFill>
          <a:ln>
            <a:no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90" name="TextBox 89"/>
          <p:cNvSpPr txBox="1"/>
          <p:nvPr/>
        </p:nvSpPr>
        <p:spPr>
          <a:xfrm>
            <a:off x="3780000" y="4870000"/>
            <a:ext cx="2600000" cy="280000"/>
          </a:xfrm>
          <a:prstGeom prst="rect">
            <a:avLst/>
          </a:prstGeom>
          <a:noFill/>
        </p:spPr>
        <p:txBody>
          <a:bodyPr wrap="square" lIns="40000" tIns="20000" rIns="40000" bIns="2000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200" b="1" i="0" u="none" strike="noStrike" kern="1200" cap="none" spc="0" normalizeH="0" baseline="0" noProof="0">
                <a:ln>
                  <a:noFill/>
                </a:ln>
                <a:solidFill>
                  <a:srgbClr val="C0392B"/>
                </a:solidFill>
                <a:effectLst/>
                <a:uLnTx/>
                <a:uFillTx/>
                <a:latin typeface="Calibri"/>
                <a:ea typeface="+mn-ea"/>
                <a:cs typeface="+mn-cs"/>
              </a:rPr>
              <a:t>Avoided route (cost: 1000)</a:t>
            </a:r>
          </a:p>
        </p:txBody>
      </p:sp>
      <p:sp>
        <p:nvSpPr>
          <p:cNvPr id="91" name="Rounded Rectangle 90"/>
          <p:cNvSpPr/>
          <p:nvPr/>
        </p:nvSpPr>
        <p:spPr>
          <a:xfrm>
            <a:off x="7400000" y="1900000"/>
            <a:ext cx="4400000" cy="2900000"/>
          </a:xfrm>
          <a:prstGeom prst="roundRect">
            <a:avLst/>
          </a:prstGeom>
          <a:solidFill>
            <a:srgbClr val="2B2B2B"/>
          </a:solidFill>
          <a:ln>
            <a:solidFill>
              <a:srgbClr val="2B2B2B"/>
            </a:solidFill>
          </a:ln>
        </p:spPr>
        <p:style>
          <a:lnRef idx="1">
            <a:schemeClr val="accent1"/>
          </a:lnRef>
          <a:fillRef idx="3">
            <a:schemeClr val="accent1"/>
          </a:fillRef>
          <a:effectRef idx="2">
            <a:schemeClr val="accent1"/>
          </a:effectRef>
          <a:fontRef idx="minor">
            <a:schemeClr val="lt1"/>
          </a:fontRef>
        </p:style>
        <p:txBody>
          <a:bodyPr wrap="square" lIns="180000" tIns="150000" rIns="180000" bIns="150000"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Cost of a road segment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def cost(segment):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if segment.has_stairs: return 999</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if segment.is_steep:   return 10</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if segment.is_cracked: return 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return 1   # step-free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E0E0E0"/>
                </a:solidFill>
                <a:effectLst/>
                <a:uLnTx/>
                <a:uFillTx/>
                <a:latin typeface="Consolas"/>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A* picks the path with the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lowest total cost stairs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sz="1300" b="0" i="0" u="none" strike="noStrike" kern="1200" cap="none" spc="0" normalizeH="0" baseline="0" noProof="0">
                <a:ln>
                  <a:noFill/>
                </a:ln>
                <a:solidFill>
                  <a:srgbClr val="808080"/>
                </a:solidFill>
                <a:effectLst/>
                <a:uLnTx/>
                <a:uFillTx/>
                <a:latin typeface="Consolas"/>
                <a:ea typeface="+mn-ea"/>
                <a:cs typeface="+mn-cs"/>
              </a:rPr>
              <a:t># are avoided automatically.</a:t>
            </a:r>
          </a:p>
        </p:txBody>
      </p:sp>
      <p:sp>
        <p:nvSpPr>
          <p:cNvPr id="92" name="TextBox 91"/>
          <p:cNvSpPr txBox="1"/>
          <p:nvPr/>
        </p:nvSpPr>
        <p:spPr>
          <a:xfrm>
            <a:off x="7400000" y="4870000"/>
            <a:ext cx="4400000" cy="225057"/>
          </a:xfrm>
          <a:prstGeom prst="rect">
            <a:avLst/>
          </a:prstGeom>
          <a:noFill/>
        </p:spPr>
        <p:txBody>
          <a:bodyPr wrap="square" lIns="40000" tIns="20000" rIns="40000" bIns="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sz="1200" b="0" i="1" u="none" strike="noStrike" kern="1200" cap="none" spc="0" normalizeH="0" baseline="0" noProof="0">
                <a:ln>
                  <a:noFill/>
                </a:ln>
                <a:solidFill>
                  <a:srgbClr val="36454F"/>
                </a:solidFill>
                <a:effectLst/>
                <a:uLnTx/>
                <a:uFillTx/>
                <a:latin typeface="Calibri"/>
                <a:ea typeface="+mn-ea"/>
                <a:cs typeface="+mn-cs"/>
              </a:rPr>
              <a:t>A* uses weights to avoid bad routes  no hard rules needed</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C990BD-9A58-8A2B-3097-1F8597C40BD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9431D51A-180F-B5DF-32A2-CA8321BB4B7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C0061741-7ACA-F5D2-4F84-D82AFB03F247}"/>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53E365BB-6D6E-01E8-67A2-90E565C79A2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2A3539C-0306-1C2C-3192-22871BDB363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E587D77-6F18-5D56-1D81-BFC1038C5A7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258A38BF-A8AF-CA54-B9AD-451DF4072EAB}"/>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9AF364BB-3591-FB54-0610-D3B62D14ADC4}"/>
              </a:ext>
            </a:extLst>
          </p:cNvPr>
          <p:cNvSpPr txBox="1"/>
          <p:nvPr/>
        </p:nvSpPr>
        <p:spPr>
          <a:xfrm>
            <a:off x="1225588" y="243065"/>
            <a:ext cx="5225918" cy="923330"/>
          </a:xfrm>
          <a:prstGeom prst="rect">
            <a:avLst/>
          </a:prstGeom>
          <a:noFill/>
        </p:spPr>
        <p:txBody>
          <a:bodyPr wrap="none" lIns="91440" tIns="45720" rIns="91440" bIns="45720" rtlCol="0" anchor="t">
            <a:spAutoFit/>
          </a:bodyPr>
          <a:lstStyle/>
          <a:p>
            <a:r>
              <a:rPr lang="en-GB" sz="5400"/>
              <a:t>Technical Design</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CAC66B09-53C9-6CE8-1F14-B4FBD804FA61}"/>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B285EBD-ECB3-4E6A-5F54-6E14F8690A66}"/>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70539280-4022-ECA9-E502-EE65F28CD1C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06BBD2F-A9C8-5C62-D73C-EB32EF92BB2B}"/>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A6AA888-FAF2-E630-AC21-CD084DAC82E1}"/>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B5D1E24B-C1BF-1892-62E6-EB3808CF4F62}"/>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2584A229-49DF-7A94-4600-FEB6E8839012}"/>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03A57722-BEA5-465E-061F-0380234F8654}"/>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F981A2A-2511-7DF7-E0A6-03C0E7F5B4A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77C49D5C-3C2D-9A5F-EF65-C3CDA07E6720}"/>
              </a:ext>
            </a:extLst>
          </p:cNvPr>
          <p:cNvSpPr txBox="1"/>
          <p:nvPr/>
        </p:nvSpPr>
        <p:spPr>
          <a:xfrm>
            <a:off x="457200" y="2428876"/>
            <a:ext cx="11112500" cy="1938992"/>
          </a:xfrm>
          <a:prstGeom prst="rect">
            <a:avLst/>
          </a:prstGeom>
          <a:noFill/>
        </p:spPr>
        <p:txBody>
          <a:bodyPr wrap="square" rtlCol="0">
            <a:spAutoFit/>
          </a:bodyPr>
          <a:lstStyle/>
          <a:p>
            <a:pPr marL="342900" indent="-342900">
              <a:buFont typeface="Arial" panose="020B0604020202020204" pitchFamily="34" charset="0"/>
              <a:buChar char="•"/>
            </a:pPr>
            <a:r>
              <a:rPr lang="en-GB" sz="2400"/>
              <a:t>Web-based architecture (no installation required)</a:t>
            </a:r>
          </a:p>
          <a:p>
            <a:pPr marL="342900" indent="-342900">
              <a:buFont typeface="Arial" panose="020B0604020202020204" pitchFamily="34" charset="0"/>
              <a:buChar char="•"/>
            </a:pPr>
            <a:r>
              <a:rPr lang="en-GB" sz="2400"/>
              <a:t>User interface layer: interactive map and accessibility features</a:t>
            </a:r>
          </a:p>
          <a:p>
            <a:pPr marL="342900" indent="-342900">
              <a:buFont typeface="Arial" panose="020B0604020202020204" pitchFamily="34" charset="0"/>
              <a:buChar char="•"/>
            </a:pPr>
            <a:r>
              <a:rPr lang="en-GB" sz="2400"/>
              <a:t>Data processing layer: storage and real-time updates</a:t>
            </a:r>
          </a:p>
          <a:p>
            <a:pPr marL="342900" indent="-342900">
              <a:buFont typeface="Arial" panose="020B0604020202020204" pitchFamily="34" charset="0"/>
              <a:buChar char="•"/>
            </a:pPr>
            <a:r>
              <a:rPr lang="en-GB" sz="2400"/>
              <a:t>External service integration: map APIs for routing</a:t>
            </a:r>
          </a:p>
          <a:p>
            <a:pPr marL="342900" indent="-342900">
              <a:buFont typeface="Arial" panose="020B0604020202020204" pitchFamily="34" charset="0"/>
              <a:buChar char="•"/>
            </a:pPr>
            <a:r>
              <a:rPr lang="en-GB" sz="2400"/>
              <a:t>Supports scalable and real-time system performance</a:t>
            </a:r>
          </a:p>
        </p:txBody>
      </p:sp>
      <p:sp>
        <p:nvSpPr>
          <p:cNvPr id="7" name="Rectangle 6">
            <a:extLst>
              <a:ext uri="{FF2B5EF4-FFF2-40B4-BE49-F238E27FC236}">
                <a16:creationId xmlns:a16="http://schemas.microsoft.com/office/drawing/2014/main" id="{01D6AC4B-8867-16D1-5729-77A31F706725}"/>
              </a:ext>
            </a:extLst>
          </p:cNvPr>
          <p:cNvSpPr/>
          <p:nvPr/>
        </p:nvSpPr>
        <p:spPr>
          <a:xfrm>
            <a:off x="996053" y="4987053"/>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User </a:t>
            </a:r>
          </a:p>
        </p:txBody>
      </p:sp>
      <p:cxnSp>
        <p:nvCxnSpPr>
          <p:cNvPr id="8" name="Straight Arrow Connector 7">
            <a:extLst>
              <a:ext uri="{FF2B5EF4-FFF2-40B4-BE49-F238E27FC236}">
                <a16:creationId xmlns:a16="http://schemas.microsoft.com/office/drawing/2014/main" id="{28EB7603-9DDD-C7EA-53C6-132EA9EB1B16}"/>
              </a:ext>
            </a:extLst>
          </p:cNvPr>
          <p:cNvCxnSpPr>
            <a:stCxn id="7" idx="3"/>
          </p:cNvCxnSpPr>
          <p:nvPr/>
        </p:nvCxnSpPr>
        <p:spPr>
          <a:xfrm flipV="1">
            <a:off x="2923277" y="5491317"/>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9" name="Rectangle 8">
            <a:extLst>
              <a:ext uri="{FF2B5EF4-FFF2-40B4-BE49-F238E27FC236}">
                <a16:creationId xmlns:a16="http://schemas.microsoft.com/office/drawing/2014/main" id="{086AC9D5-9DD5-7E8F-8D83-B1C46968D644}"/>
              </a:ext>
            </a:extLst>
          </p:cNvPr>
          <p:cNvSpPr/>
          <p:nvPr/>
        </p:nvSpPr>
        <p:spPr>
          <a:xfrm>
            <a:off x="3606202" y="4987053"/>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Frontend (Web App UI)</a:t>
            </a:r>
          </a:p>
        </p:txBody>
      </p:sp>
      <p:sp>
        <p:nvSpPr>
          <p:cNvPr id="10" name="Rectangle 9">
            <a:extLst>
              <a:ext uri="{FF2B5EF4-FFF2-40B4-BE49-F238E27FC236}">
                <a16:creationId xmlns:a16="http://schemas.microsoft.com/office/drawing/2014/main" id="{01551C33-3F29-1B3F-79AA-103BB3196C1A}"/>
              </a:ext>
            </a:extLst>
          </p:cNvPr>
          <p:cNvSpPr/>
          <p:nvPr/>
        </p:nvSpPr>
        <p:spPr>
          <a:xfrm>
            <a:off x="6216351" y="4987052"/>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Backend (Database / Server)</a:t>
            </a:r>
          </a:p>
        </p:txBody>
      </p:sp>
      <p:cxnSp>
        <p:nvCxnSpPr>
          <p:cNvPr id="15" name="Straight Arrow Connector 14">
            <a:extLst>
              <a:ext uri="{FF2B5EF4-FFF2-40B4-BE49-F238E27FC236}">
                <a16:creationId xmlns:a16="http://schemas.microsoft.com/office/drawing/2014/main" id="{45283C8C-3075-034F-B5BF-011EE001D1D5}"/>
              </a:ext>
            </a:extLst>
          </p:cNvPr>
          <p:cNvCxnSpPr>
            <a:stCxn id="10" idx="3"/>
          </p:cNvCxnSpPr>
          <p:nvPr/>
        </p:nvCxnSpPr>
        <p:spPr>
          <a:xfrm flipV="1">
            <a:off x="8143575" y="5491316"/>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6" name="Straight Arrow Connector 15">
            <a:extLst>
              <a:ext uri="{FF2B5EF4-FFF2-40B4-BE49-F238E27FC236}">
                <a16:creationId xmlns:a16="http://schemas.microsoft.com/office/drawing/2014/main" id="{31FF5B1A-D935-F44B-7CAF-ED2848AE22F7}"/>
              </a:ext>
            </a:extLst>
          </p:cNvPr>
          <p:cNvCxnSpPr/>
          <p:nvPr/>
        </p:nvCxnSpPr>
        <p:spPr>
          <a:xfrm flipV="1">
            <a:off x="5533426" y="5516031"/>
            <a:ext cx="682925" cy="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7" name="Rectangle 16">
            <a:extLst>
              <a:ext uri="{FF2B5EF4-FFF2-40B4-BE49-F238E27FC236}">
                <a16:creationId xmlns:a16="http://schemas.microsoft.com/office/drawing/2014/main" id="{62DDC559-8FA0-E342-DBFF-10C8FA97178F}"/>
              </a:ext>
            </a:extLst>
          </p:cNvPr>
          <p:cNvSpPr/>
          <p:nvPr/>
        </p:nvSpPr>
        <p:spPr>
          <a:xfrm>
            <a:off x="8826500" y="4987052"/>
            <a:ext cx="1927224" cy="10085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 Map API (e.g., OpenStreetMap) </a:t>
            </a:r>
          </a:p>
        </p:txBody>
      </p:sp>
    </p:spTree>
    <p:extLst>
      <p:ext uri="{BB962C8B-B14F-4D97-AF65-F5344CB8AC3E}">
        <p14:creationId xmlns:p14="http://schemas.microsoft.com/office/powerpoint/2010/main" val="473041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519E00-5854-5511-E701-43C9956A217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3A75EFAC-DAB1-95EA-2BA4-EA62BD4BAC9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20B12B83-BDF6-1F4C-B83F-9053B57EE5FE}"/>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DFCBC3E7-0482-E0A5-65F9-77EC771D2063}"/>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5EB65007-4F27-D55F-31F7-2FBBEE2B92E8}"/>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C608F6E-1917-64AB-2C48-3230551172E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162BCF0D-BA5C-949E-BAF4-9F31380760D7}"/>
              </a:ext>
            </a:extLst>
          </p:cNvPr>
          <p:cNvSpPr txBox="1"/>
          <p:nvPr/>
        </p:nvSpPr>
        <p:spPr>
          <a:xfrm>
            <a:off x="1225588" y="243065"/>
            <a:ext cx="5051383" cy="923330"/>
          </a:xfrm>
          <a:prstGeom prst="rect">
            <a:avLst/>
          </a:prstGeom>
          <a:noFill/>
        </p:spPr>
        <p:txBody>
          <a:bodyPr wrap="none" rtlCol="0">
            <a:spAutoFit/>
          </a:bodyPr>
          <a:lstStyle/>
          <a:p>
            <a:r>
              <a:rPr lang="en-GB" sz="5400"/>
              <a:t>Why This Design</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8570F4BF-C377-1FF1-B702-7CD393C4F2D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2C541683-5A71-FBAE-2792-8432B2E39DA2}"/>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62759D1A-FDAE-3A10-3A25-A908A584FC7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DD3F3C5-7B10-94C9-69F6-6D3FF460D56E}"/>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14E8201D-1F7B-6232-F212-8009B57F87CD}"/>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49714863-16C9-05ED-3EE9-6742372F5765}"/>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10F23B22-40B6-66C5-1343-B7CE3C95015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AB8DF03-F0DA-E136-B571-C0EDBBA13630}"/>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BB840E35-58C6-2B70-56B8-FC0608797F5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 name="Rectangle: Rounded Corners 9">
            <a:extLst>
              <a:ext uri="{FF2B5EF4-FFF2-40B4-BE49-F238E27FC236}">
                <a16:creationId xmlns:a16="http://schemas.microsoft.com/office/drawing/2014/main" id="{FE9DF3F5-3A48-9806-4EAE-880DA2F3FEC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DEC73278-0978-F82F-C8AA-D978DA72422C}"/>
              </a:ext>
            </a:extLst>
          </p:cNvPr>
          <p:cNvSpPr txBox="1"/>
          <p:nvPr/>
        </p:nvSpPr>
        <p:spPr>
          <a:xfrm>
            <a:off x="457200" y="2754685"/>
            <a:ext cx="11112500" cy="1569660"/>
          </a:xfrm>
          <a:prstGeom prst="rect">
            <a:avLst/>
          </a:prstGeom>
          <a:noFill/>
        </p:spPr>
        <p:txBody>
          <a:bodyPr wrap="square" rtlCol="0">
            <a:spAutoFit/>
          </a:bodyPr>
          <a:lstStyle/>
          <a:p>
            <a:pPr marL="342900" indent="-342900">
              <a:buFont typeface="Arial" panose="020B0604020202020204" pitchFamily="34" charset="0"/>
              <a:buChar char="•"/>
            </a:pPr>
            <a:r>
              <a:rPr lang="en-GB" sz="2400"/>
              <a:t>Scalable architecture to support growing user data</a:t>
            </a:r>
          </a:p>
          <a:p>
            <a:pPr marL="342900" indent="-342900">
              <a:buFont typeface="Arial" panose="020B0604020202020204" pitchFamily="34" charset="0"/>
              <a:buChar char="•"/>
            </a:pPr>
            <a:r>
              <a:rPr lang="en-GB" sz="2400"/>
              <a:t>Real-time updates improve accuracy and usability</a:t>
            </a:r>
          </a:p>
          <a:p>
            <a:pPr marL="342900" indent="-342900">
              <a:buFont typeface="Arial" panose="020B0604020202020204" pitchFamily="34" charset="0"/>
              <a:buChar char="•"/>
            </a:pPr>
            <a:r>
              <a:rPr lang="en-GB" sz="2400"/>
              <a:t>Cost-effective solution compared to native applications</a:t>
            </a:r>
          </a:p>
          <a:p>
            <a:pPr marL="342900" indent="-342900">
              <a:buFont typeface="Arial" panose="020B0604020202020204" pitchFamily="34" charset="0"/>
              <a:buChar char="•"/>
            </a:pPr>
            <a:r>
              <a:rPr lang="en-GB" sz="2400"/>
              <a:t>Accessible across multiple devices and platforms</a:t>
            </a:r>
          </a:p>
        </p:txBody>
      </p:sp>
    </p:spTree>
    <p:extLst>
      <p:ext uri="{BB962C8B-B14F-4D97-AF65-F5344CB8AC3E}">
        <p14:creationId xmlns:p14="http://schemas.microsoft.com/office/powerpoint/2010/main" val="81574571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9757A5-ADB5-FA37-68C5-372B4D0E80B5}"/>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AB1C3215-C93A-97F7-ADA3-70CC0E7F6014}"/>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E1D24E64-ED8A-068E-A593-7C20F887C028}"/>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7F7F5F44-AC97-5ABF-9427-A64E73CB3336}"/>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6E14CA1B-81DF-917A-6460-5283100DC8FB}"/>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A141329D-451C-DCA6-ACE0-6CE897F5B781}"/>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458EBECD-D9AE-39BD-BD1C-21F197F718C5}"/>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5F7B897A-DF14-25DB-CF6E-64ACA885105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5A47B16B-AA48-CEBB-2BD2-FB3775FA0E07}"/>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296E297D-0C62-DA75-B69B-7B330CFD893E}"/>
              </a:ext>
            </a:extLst>
          </p:cNvPr>
          <p:cNvSpPr txBox="1"/>
          <p:nvPr/>
        </p:nvSpPr>
        <p:spPr>
          <a:xfrm>
            <a:off x="3883460" y="2674443"/>
            <a:ext cx="4705450" cy="1569660"/>
          </a:xfrm>
          <a:prstGeom prst="rect">
            <a:avLst/>
          </a:prstGeom>
          <a:noFill/>
        </p:spPr>
        <p:txBody>
          <a:bodyPr wrap="square" lIns="91440" tIns="45720" rIns="91440" bIns="45720" rtlCol="0" anchor="t">
            <a:spAutoFit/>
          </a:bodyPr>
          <a:lstStyle/>
          <a:p>
            <a:pPr algn="ctr"/>
            <a:r>
              <a:rPr lang="en-GB" sz="4800" b="1">
                <a:latin typeface="Arial Rounded MT Bold"/>
              </a:rPr>
              <a:t>Accessibility Features</a:t>
            </a:r>
            <a:endParaRPr lang="en-US"/>
          </a:p>
        </p:txBody>
      </p:sp>
      <p:sp>
        <p:nvSpPr>
          <p:cNvPr id="22" name="TextBox 21">
            <a:extLst>
              <a:ext uri="{FF2B5EF4-FFF2-40B4-BE49-F238E27FC236}">
                <a16:creationId xmlns:a16="http://schemas.microsoft.com/office/drawing/2014/main" id="{22073969-7730-6BC4-5440-EC80C75FBE94}"/>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16A26CE6-6B3A-F823-8A7E-4F79385320E0}"/>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494BBF4E-8467-8278-F1F0-3A640F597B24}"/>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0D16453C-2418-976F-BE30-73CE99BCA5A1}"/>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A4D43DA8-CF1B-61CC-2D43-03C8EF8B8793}"/>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54339B81-3BBC-8BFF-01EB-6BA00295D60A}"/>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D3FDDC7F-CFF8-BE36-8A0C-0B0AB6901251}"/>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39D1F73A-0101-7A2C-17E5-969CCBAB7056}"/>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0149C5E-C7B6-F5B1-C4AA-64C19998905F}"/>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1D90CC22-EC9B-E47F-E754-F82136B0FCB7}"/>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09D59C71-2AC1-CCF6-4A3C-FFA53D71B55C}"/>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3E0C1E55-C75C-D04E-C5EF-13AC17581BE0}"/>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F488D95-D95E-D665-AD32-403FB086977E}"/>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76F53EF9-4273-EEAB-2425-67933D969910}"/>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41932A03-EAAD-2ABD-5978-B7AD4A5D07AF}"/>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96966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D6BBEA-3101-1B1F-7732-EDB2B4287D6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93CE612-F794-FEB9-8CF4-A6E2BFEF58C9}"/>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7926A89-DE2C-469C-A74F-006F64B474A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40F67386-E06F-B4A3-1C91-3137B615A8B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96ED5CDE-D9AB-1539-05C2-134094F04D9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2C68139-90E1-637E-E681-71E380035FF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E3D07E56-5BCD-7B74-5E60-E05B3D39FD39}"/>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6">
            <a:extLst>
              <a:ext uri="{FF2B5EF4-FFF2-40B4-BE49-F238E27FC236}">
                <a16:creationId xmlns:a16="http://schemas.microsoft.com/office/drawing/2014/main" id="{5477E1EA-08FE-668B-66CD-424B6D57DA1F}"/>
              </a:ext>
            </a:extLst>
          </p:cNvPr>
          <p:cNvSpPr txBox="1"/>
          <p:nvPr/>
        </p:nvSpPr>
        <p:spPr>
          <a:xfrm>
            <a:off x="604828" y="1440374"/>
            <a:ext cx="10975956" cy="5016758"/>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fontAlgn="base"/>
            <a:endParaRPr lang="en-US" sz="2000" b="0" i="0" u="none" strike="noStrike">
              <a:solidFill>
                <a:srgbClr val="000000"/>
              </a:solidFill>
              <a:effectLst/>
              <a:latin typeface="Arial" panose="020B0604020202020204" pitchFamily="34" charset="0"/>
            </a:endParaRPr>
          </a:p>
          <a:p>
            <a:pPr marL="285750" indent="-285750" algn="l" rtl="0" fontAlgn="base">
              <a:buFont typeface="Courier New" panose="02070309020205020404" pitchFamily="49" charset="0"/>
              <a:buChar char="o"/>
            </a:pPr>
            <a:r>
              <a:rPr lang="en-US" sz="2000" b="0" i="0" u="none" strike="noStrike">
                <a:solidFill>
                  <a:srgbClr val="000000"/>
                </a:solidFill>
                <a:effectLst/>
                <a:latin typeface="Arial"/>
                <a:cs typeface="Arial"/>
              </a:rPr>
              <a:t>Accessibility features for non-wheelchair disabilities</a:t>
            </a:r>
          </a:p>
          <a:p>
            <a:pPr marL="742950" lvl="1"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Blind/visually impaired​</a:t>
            </a:r>
          </a:p>
          <a:p>
            <a:pPr marL="1200150" lvl="2"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Optional Text-to-Speech directions​</a:t>
            </a:r>
          </a:p>
          <a:p>
            <a:pPr marL="1200150" lvl="2" indent="-285750">
              <a:buFont typeface="Courier New" panose="02070309020205020404" pitchFamily="49" charset="0"/>
              <a:buChar char="o"/>
            </a:pPr>
            <a:r>
              <a:rPr lang="en-US" sz="2000">
                <a:solidFill>
                  <a:srgbClr val="000000"/>
                </a:solidFill>
                <a:latin typeface="Arial"/>
                <a:cs typeface="Arial"/>
              </a:rPr>
              <a:t>Screen reader support</a:t>
            </a:r>
          </a:p>
          <a:p>
            <a:pPr marL="1200150" lvl="2"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Adjustable UI scale/font​</a:t>
            </a:r>
          </a:p>
          <a:p>
            <a:pPr marL="1200150" lvl="2" indent="-285750">
              <a:buFont typeface="Courier New" panose="02070309020205020404" pitchFamily="49" charset="0"/>
              <a:buChar char="o"/>
            </a:pPr>
            <a:r>
              <a:rPr lang="en-US" sz="2000">
                <a:solidFill>
                  <a:srgbClr val="000000"/>
                </a:solidFill>
                <a:latin typeface="Arial"/>
                <a:cs typeface="Arial"/>
              </a:rPr>
              <a:t>Adjustable app </a:t>
            </a:r>
            <a:r>
              <a:rPr lang="en-US" sz="2000" err="1">
                <a:solidFill>
                  <a:srgbClr val="000000"/>
                </a:solidFill>
                <a:latin typeface="Arial"/>
                <a:cs typeface="Arial"/>
              </a:rPr>
              <a:t>colour</a:t>
            </a:r>
            <a:r>
              <a:rPr lang="en-US" sz="2000">
                <a:solidFill>
                  <a:srgbClr val="000000"/>
                </a:solidFill>
                <a:latin typeface="Arial"/>
                <a:cs typeface="Arial"/>
              </a:rPr>
              <a:t> palette, with </a:t>
            </a:r>
            <a:r>
              <a:rPr lang="en-US" sz="2000" err="1">
                <a:solidFill>
                  <a:srgbClr val="000000"/>
                </a:solidFill>
                <a:latin typeface="Arial"/>
                <a:cs typeface="Arial"/>
              </a:rPr>
              <a:t>colour</a:t>
            </a:r>
            <a:r>
              <a:rPr lang="en-US" sz="2000">
                <a:solidFill>
                  <a:srgbClr val="000000"/>
                </a:solidFill>
                <a:latin typeface="Arial"/>
                <a:cs typeface="Arial"/>
              </a:rPr>
              <a:t> blindness presets</a:t>
            </a:r>
            <a:endParaRPr lang="en-US" sz="2000" b="0" i="0" u="none" strike="noStrike">
              <a:solidFill>
                <a:srgbClr val="000000"/>
              </a:solidFill>
              <a:effectLst/>
              <a:latin typeface="Arial" panose="020B0604020202020204" pitchFamily="34" charset="0"/>
              <a:cs typeface="Arial"/>
            </a:endParaRPr>
          </a:p>
          <a:p>
            <a:pPr marL="742950" lvl="1" indent="-285750" fontAlgn="base">
              <a:buFont typeface="Courier New" panose="02070309020205020404" pitchFamily="49" charset="0"/>
              <a:buChar char="o"/>
            </a:pPr>
            <a:r>
              <a:rPr lang="en-US" sz="2000" b="0" i="0" u="none" strike="noStrike">
                <a:solidFill>
                  <a:srgbClr val="000000"/>
                </a:solidFill>
                <a:effectLst/>
                <a:latin typeface="Arial" panose="020B0604020202020204" pitchFamily="34" charset="0"/>
              </a:rPr>
              <a:t>Deaf/Hard of hearing​</a:t>
            </a:r>
          </a:p>
          <a:p>
            <a:pPr marL="1200150" lvl="2" indent="-285750" fontAlgn="base">
              <a:buFont typeface="Courier New" panose="02070309020205020404" pitchFamily="49" charset="0"/>
              <a:buChar char="o"/>
            </a:pPr>
            <a:r>
              <a:rPr lang="en-US" sz="2000" b="0" i="0" u="none" strike="noStrike">
                <a:solidFill>
                  <a:srgbClr val="000000"/>
                </a:solidFill>
                <a:effectLst/>
                <a:latin typeface="Arial"/>
                <a:cs typeface="Arial"/>
              </a:rPr>
              <a:t>Vibration alerts​</a:t>
            </a:r>
          </a:p>
          <a:p>
            <a:pPr marL="800100" lvl="1" indent="-342900">
              <a:buFont typeface="Courier New,monospace" panose="02070309020205020404" pitchFamily="49" charset="0"/>
              <a:buChar char="o"/>
            </a:pPr>
            <a:r>
              <a:rPr lang="en-US" sz="2000">
                <a:latin typeface="Arial" panose="020B0604020202020204" pitchFamily="34" charset="0"/>
                <a:cs typeface="Arial"/>
              </a:rPr>
              <a:t>Joint weakness (EDS, arthritis etc.) </a:t>
            </a:r>
          </a:p>
          <a:p>
            <a:pPr marL="1200150" lvl="2" indent="-285750">
              <a:buFont typeface="Courier New,monospace" panose="02070309020205020404" pitchFamily="49" charset="0"/>
              <a:buChar char="o"/>
            </a:pPr>
            <a:r>
              <a:rPr lang="en-US" sz="2000">
                <a:latin typeface="Arial" panose="020B0604020202020204" pitchFamily="34" charset="0"/>
                <a:cs typeface="Arial"/>
              </a:rPr>
              <a:t>Be able to filter by number of stairs, or road steepness </a:t>
            </a:r>
          </a:p>
          <a:p>
            <a:pPr marL="742950" lvl="1" indent="-285750">
              <a:buFont typeface="Courier New,monospace" panose="02070309020205020404" pitchFamily="49" charset="0"/>
              <a:buChar char="o"/>
            </a:pPr>
            <a:r>
              <a:rPr lang="en-US" sz="2000">
                <a:latin typeface="Arial" panose="020B0604020202020204" pitchFamily="34" charset="0"/>
                <a:cs typeface="Arial"/>
              </a:rPr>
              <a:t>Learning/reading disorders </a:t>
            </a:r>
          </a:p>
          <a:p>
            <a:pPr marL="1200150" lvl="2" indent="-285750">
              <a:buFont typeface="Courier New,monospace" panose="02070309020205020404" pitchFamily="49" charset="0"/>
              <a:buChar char="o"/>
            </a:pPr>
            <a:r>
              <a:rPr lang="en-US" sz="2000">
                <a:latin typeface="Arial" panose="020B0604020202020204" pitchFamily="34" charset="0"/>
                <a:cs typeface="Arial"/>
              </a:rPr>
              <a:t>The interface and directions will be supplemented with icons and symbols to help with visual clarity and understandability</a:t>
            </a:r>
          </a:p>
          <a:p>
            <a:pPr marL="1200150" lvl="2" indent="-285750">
              <a:buFont typeface="Courier New,monospace" panose="02070309020205020404" pitchFamily="49" charset="0"/>
              <a:buChar char="o"/>
            </a:pPr>
            <a:r>
              <a:rPr lang="en-US" sz="2000">
                <a:latin typeface="Arial" panose="020B0604020202020204" pitchFamily="34" charset="0"/>
                <a:cs typeface="Arial"/>
              </a:rPr>
              <a:t>Also helps with potential language barriers</a:t>
            </a:r>
          </a:p>
          <a:p>
            <a:pPr marL="285750" indent="-285750">
              <a:buFont typeface="Arial,Sans-Serif" panose="02070309020205020404" pitchFamily="49" charset="0"/>
              <a:buChar char="•"/>
            </a:pPr>
            <a:r>
              <a:rPr lang="en-US" sz="2000">
                <a:latin typeface="Arial" panose="020B0604020202020204" pitchFamily="34" charset="0"/>
                <a:cs typeface="Arial"/>
              </a:rPr>
              <a:t>Accessibility menu should have a search function</a:t>
            </a:r>
            <a:endParaRPr lang="en-US" sz="1600"/>
          </a:p>
        </p:txBody>
      </p:sp>
      <p:sp>
        <p:nvSpPr>
          <p:cNvPr id="14" name="TextBox 13">
            <a:extLst>
              <a:ext uri="{FF2B5EF4-FFF2-40B4-BE49-F238E27FC236}">
                <a16:creationId xmlns:a16="http://schemas.microsoft.com/office/drawing/2014/main" id="{A8F01F57-5805-8134-0912-7CDFF9917BA0}"/>
              </a:ext>
            </a:extLst>
          </p:cNvPr>
          <p:cNvSpPr txBox="1"/>
          <p:nvPr/>
        </p:nvSpPr>
        <p:spPr>
          <a:xfrm>
            <a:off x="1225588" y="243065"/>
            <a:ext cx="6718186" cy="923330"/>
          </a:xfrm>
          <a:prstGeom prst="rect">
            <a:avLst/>
          </a:prstGeom>
          <a:noFill/>
        </p:spPr>
        <p:txBody>
          <a:bodyPr wrap="none" lIns="91440" tIns="45720" rIns="91440" bIns="45720" rtlCol="0" anchor="t">
            <a:spAutoFit/>
          </a:bodyPr>
          <a:lstStyle/>
          <a:p>
            <a:r>
              <a:rPr lang="en-GB" sz="5400"/>
              <a:t>Accessibility Features</a:t>
            </a:r>
            <a:endParaRPr lang="en-US"/>
          </a:p>
        </p:txBody>
      </p:sp>
      <p:sp>
        <p:nvSpPr>
          <p:cNvPr id="18" name="Oval 17">
            <a:extLst>
              <a:ext uri="{FF2B5EF4-FFF2-40B4-BE49-F238E27FC236}">
                <a16:creationId xmlns:a16="http://schemas.microsoft.com/office/drawing/2014/main" id="{EABBE1AD-801D-2AC5-A1FF-BC39016AF9B8}"/>
              </a:ext>
            </a:extLst>
          </p:cNvPr>
          <p:cNvSpPr/>
          <p:nvPr/>
        </p:nvSpPr>
        <p:spPr>
          <a:xfrm>
            <a:off x="657679" y="1806548"/>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DD5FD5CA-A6B0-943C-2DFF-1873EA272FCA}"/>
              </a:ext>
            </a:extLst>
          </p:cNvPr>
          <p:cNvSpPr/>
          <p:nvPr/>
        </p:nvSpPr>
        <p:spPr>
          <a:xfrm>
            <a:off x="1088160" y="2158385"/>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45A5258C-66AC-491A-3576-E252F6B5126B}"/>
              </a:ext>
            </a:extLst>
          </p:cNvPr>
          <p:cNvSpPr/>
          <p:nvPr/>
        </p:nvSpPr>
        <p:spPr>
          <a:xfrm>
            <a:off x="1088161" y="3691201"/>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9" name="Group 68">
            <a:extLst>
              <a:ext uri="{FF2B5EF4-FFF2-40B4-BE49-F238E27FC236}">
                <a16:creationId xmlns:a16="http://schemas.microsoft.com/office/drawing/2014/main" id="{5ECCD465-D05B-0CBE-E824-D2655E2887C0}"/>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B1CE73C-0D7E-FF9B-DD2C-0C649949AE97}"/>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EF838C5C-1D9D-D935-B02F-E8B7B6187129}"/>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0C79191-C518-65DE-5C1A-D8535436E23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1A90BC45-A15A-96C8-7440-703EF56AFD3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F5C0907B-E7F5-6886-E8C0-84EDFFA4890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0369B53D-CAA3-6DE2-E03E-ACA45A6D44D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4D96E636-32BD-F197-928A-DD6CAA8A228F}"/>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98E20512-8832-2D38-B4C4-1705090A703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Oval 2">
            <a:extLst>
              <a:ext uri="{FF2B5EF4-FFF2-40B4-BE49-F238E27FC236}">
                <a16:creationId xmlns:a16="http://schemas.microsoft.com/office/drawing/2014/main" id="{1E1EC6E3-E529-2447-FD87-995D17E77F8F}"/>
              </a:ext>
            </a:extLst>
          </p:cNvPr>
          <p:cNvSpPr/>
          <p:nvPr/>
        </p:nvSpPr>
        <p:spPr>
          <a:xfrm>
            <a:off x="1088161" y="4239469"/>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F0F6EABF-A6F6-89F3-7846-2DB0406FCCCB}"/>
              </a:ext>
            </a:extLst>
          </p:cNvPr>
          <p:cNvSpPr/>
          <p:nvPr/>
        </p:nvSpPr>
        <p:spPr>
          <a:xfrm>
            <a:off x="1088161" y="4889957"/>
            <a:ext cx="273050" cy="261410"/>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003725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096B6-0546-F7A4-85DA-F1AB92E4ED1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EC9EBA8E-9C12-6116-3034-AA58093405E8}"/>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8326D3A0-80DC-F52B-C778-6F25861E3DB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ED132EF3-6A70-780F-9ED6-7A7261ED803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8B917A1-57BF-7AD3-6E4A-A1A2DCA72925}"/>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866C8E3E-51D1-6C7B-F5D7-14E4E7FE199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889FBE0F-32E0-6278-911C-B024A8F4DD40}"/>
              </a:ext>
            </a:extLst>
          </p:cNvPr>
          <p:cNvSpPr/>
          <p:nvPr/>
        </p:nvSpPr>
        <p:spPr>
          <a:xfrm rot="10800000">
            <a:off x="-1257300" y="1629740"/>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0E6B2EB-1EE8-60E7-E012-59B7C82C45AC}"/>
              </a:ext>
            </a:extLst>
          </p:cNvPr>
          <p:cNvSpPr txBox="1"/>
          <p:nvPr/>
        </p:nvSpPr>
        <p:spPr>
          <a:xfrm>
            <a:off x="1225588" y="243065"/>
            <a:ext cx="6647974" cy="923330"/>
          </a:xfrm>
          <a:prstGeom prst="rect">
            <a:avLst/>
          </a:prstGeom>
          <a:noFill/>
        </p:spPr>
        <p:txBody>
          <a:bodyPr wrap="none" lIns="91440" tIns="45720" rIns="91440" bIns="45720" rtlCol="0" anchor="t">
            <a:spAutoFit/>
          </a:bodyPr>
          <a:lstStyle/>
          <a:p>
            <a:r>
              <a:rPr lang="en-GB" sz="5400">
                <a:solidFill>
                  <a:schemeClr val="tx1">
                    <a:lumMod val="50000"/>
                    <a:lumOff val="50000"/>
                  </a:schemeClr>
                </a:solidFill>
                <a:latin typeface="Arial"/>
                <a:cs typeface="Arial"/>
              </a:rPr>
              <a:t>Community Insights </a:t>
            </a:r>
            <a:endParaRPr lang="en-US"/>
          </a:p>
        </p:txBody>
      </p:sp>
      <p:grpSp>
        <p:nvGrpSpPr>
          <p:cNvPr id="69" name="Group 68">
            <a:extLst>
              <a:ext uri="{FF2B5EF4-FFF2-40B4-BE49-F238E27FC236}">
                <a16:creationId xmlns:a16="http://schemas.microsoft.com/office/drawing/2014/main" id="{F1E255F5-03A3-AC2E-F176-091ADAA6682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5F57FD1-D5E1-F2F6-F6C0-5914966399E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2C816BB2-9398-33DF-BC9C-7D220E00D3CB}"/>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D5F4B59B-C2D0-E00A-BD93-B4EC752F7DD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246F6B55-6C82-D78D-2625-F0A7473A150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082177B4-732F-CD85-F897-8FB5436350B9}"/>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3EFE6251-387C-1BC7-426D-CCF8B1AABBA5}"/>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695B268-41E3-A8EF-75A1-4ED5C9C31CDF}"/>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AF3DA17-2CD2-0257-2F95-9B8FB3AA355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EEB5D27E-4E37-DE35-30B2-FD2E383506B9}"/>
              </a:ext>
            </a:extLst>
          </p:cNvPr>
          <p:cNvSpPr txBox="1"/>
          <p:nvPr/>
        </p:nvSpPr>
        <p:spPr>
          <a:xfrm>
            <a:off x="210114" y="1658162"/>
            <a:ext cx="1200908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400">
                <a:ea typeface="+mn-lt"/>
                <a:cs typeface="+mn-lt"/>
              </a:rPr>
              <a:t>Step free routes</a:t>
            </a:r>
          </a:p>
          <a:p>
            <a:pPr marL="742950" lvl="1" indent="-285750">
              <a:buFont typeface="Courier New"/>
              <a:buChar char="o"/>
            </a:pPr>
            <a:r>
              <a:rPr lang="en-US" sz="2400">
                <a:ea typeface="+mn-lt"/>
                <a:cs typeface="+mn-lt"/>
              </a:rPr>
              <a:t>Step free routes do exist in existing map tools, but are not always accurate. If there isn't a valid route, then it should tell the user that upfront.</a:t>
            </a:r>
            <a:endParaRPr lang="en-US" sz="2400"/>
          </a:p>
          <a:p>
            <a:pPr marL="285750" indent="-285750">
              <a:buFont typeface="Arial"/>
              <a:buChar char="•"/>
            </a:pPr>
            <a:r>
              <a:rPr lang="en-US" sz="2400">
                <a:ea typeface="+mn-lt"/>
                <a:cs typeface="+mn-lt"/>
              </a:rPr>
              <a:t>Hazard types that should be markable, with the option to switch between car hazards and pedestrian hazards, </a:t>
            </a:r>
            <a:r>
              <a:rPr lang="en-US" sz="2400">
                <a:latin typeface="Aptos" panose="02110004020202020204"/>
                <a:ea typeface="+mn-lt"/>
                <a:cs typeface="Arial"/>
              </a:rPr>
              <a:t>and potentially filter depending on user mobility requirements</a:t>
            </a:r>
            <a:r>
              <a:rPr lang="en-US" sz="2400">
                <a:ea typeface="+mn-lt"/>
                <a:cs typeface="+mn-lt"/>
              </a:rPr>
              <a:t>:</a:t>
            </a:r>
            <a:endParaRPr lang="en-US" sz="2400"/>
          </a:p>
          <a:p>
            <a:pPr marL="742950" lvl="1" indent="-285750">
              <a:buFont typeface="Courier New"/>
              <a:buChar char="o"/>
            </a:pPr>
            <a:r>
              <a:rPr lang="en-US" sz="2400">
                <a:ea typeface="+mn-lt"/>
                <a:cs typeface="+mn-lt"/>
              </a:rPr>
              <a:t> Not actually step free access</a:t>
            </a:r>
            <a:endParaRPr lang="en-US" sz="2400"/>
          </a:p>
          <a:p>
            <a:pPr marL="742950" lvl="1" indent="-285750">
              <a:buFont typeface="Courier New"/>
              <a:buChar char="o"/>
            </a:pPr>
            <a:r>
              <a:rPr lang="en-US" sz="2400">
                <a:ea typeface="+mn-lt"/>
                <a:cs typeface="+mn-lt"/>
              </a:rPr>
              <a:t>Cracks in pavement</a:t>
            </a:r>
          </a:p>
          <a:p>
            <a:pPr marL="742950" lvl="1" indent="-285750">
              <a:buFont typeface="Courier New"/>
              <a:buChar char="o"/>
            </a:pPr>
            <a:r>
              <a:rPr lang="en-US" sz="2400">
                <a:ea typeface="+mn-lt"/>
                <a:cs typeface="+mn-lt"/>
              </a:rPr>
              <a:t>Unmaintained bushes that cover the footpath</a:t>
            </a:r>
            <a:endParaRPr lang="en-US" sz="2400"/>
          </a:p>
          <a:p>
            <a:pPr marL="742950" lvl="1" indent="-285750">
              <a:buFont typeface="Courier New"/>
              <a:buChar char="o"/>
            </a:pPr>
            <a:r>
              <a:rPr lang="en-US" sz="2400">
                <a:ea typeface="+mn-lt"/>
                <a:cs typeface="+mn-lt"/>
              </a:rPr>
              <a:t>Object on road</a:t>
            </a:r>
            <a:endParaRPr lang="en-US" sz="2400"/>
          </a:p>
          <a:p>
            <a:pPr marL="742950" lvl="1" indent="-285750">
              <a:buFont typeface="Courier New"/>
              <a:buChar char="o"/>
            </a:pPr>
            <a:r>
              <a:rPr lang="en-US" sz="2400">
                <a:ea typeface="+mn-lt"/>
                <a:cs typeface="+mn-lt"/>
              </a:rPr>
              <a:t>Car on shoulder</a:t>
            </a:r>
          </a:p>
          <a:p>
            <a:pPr marL="742950" lvl="1" indent="-285750">
              <a:buFont typeface="Courier New"/>
              <a:buChar char="o"/>
            </a:pPr>
            <a:r>
              <a:rPr lang="en-US" sz="2400">
                <a:ea typeface="+mn-lt"/>
                <a:cs typeface="+mn-lt"/>
              </a:rPr>
              <a:t>Car blocking footpath</a:t>
            </a:r>
          </a:p>
          <a:p>
            <a:pPr marL="285750" indent="-285750">
              <a:buFont typeface="Arial"/>
              <a:buChar char="•"/>
            </a:pPr>
            <a:r>
              <a:rPr lang="en-US" sz="2400">
                <a:ea typeface="+mn-lt"/>
                <a:cs typeface="+mn-lt"/>
              </a:rPr>
              <a:t>Option to report if a temporary hazard is still there</a:t>
            </a:r>
          </a:p>
          <a:p>
            <a:pPr marL="742950" lvl="1" indent="-285750">
              <a:buFont typeface="Courier New"/>
              <a:buChar char="o"/>
            </a:pPr>
            <a:r>
              <a:rPr lang="en-US" sz="2400"/>
              <a:t>Waze has a similar system to report traffic and construction</a:t>
            </a:r>
          </a:p>
          <a:p>
            <a:pPr marL="285750" indent="-285750">
              <a:buFont typeface="Arial"/>
              <a:buChar char="•"/>
            </a:pPr>
            <a:endParaRPr lang="en-US" sz="2400"/>
          </a:p>
        </p:txBody>
      </p:sp>
      <p:sp>
        <p:nvSpPr>
          <p:cNvPr id="3" name="Oval 2">
            <a:extLst>
              <a:ext uri="{FF2B5EF4-FFF2-40B4-BE49-F238E27FC236}">
                <a16:creationId xmlns:a16="http://schemas.microsoft.com/office/drawing/2014/main" id="{1EF19799-11A6-537B-4D81-E55496862391}"/>
              </a:ext>
            </a:extLst>
          </p:cNvPr>
          <p:cNvSpPr/>
          <p:nvPr/>
        </p:nvSpPr>
        <p:spPr>
          <a:xfrm>
            <a:off x="210013" y="1839709"/>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C94A5BF0-E8F6-B664-B771-2E9B91A2CB87}"/>
              </a:ext>
            </a:extLst>
          </p:cNvPr>
          <p:cNvSpPr/>
          <p:nvPr/>
        </p:nvSpPr>
        <p:spPr>
          <a:xfrm>
            <a:off x="210013" y="2915474"/>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783B6B25-AAB5-E09A-6C93-BB108F1E8216}"/>
              </a:ext>
            </a:extLst>
          </p:cNvPr>
          <p:cNvSpPr/>
          <p:nvPr/>
        </p:nvSpPr>
        <p:spPr>
          <a:xfrm>
            <a:off x="198807" y="585141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45243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DAB18-68FF-B9AA-A26D-6ABC92329032}"/>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1BC501AE-AD13-1E1B-C465-394BF180FBD9}"/>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835B6738-A224-962F-B0E5-2E324ECD6EE0}"/>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1B4CC5E2-9B84-6376-5357-04BB52DB9DCC}"/>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82E665C-C9C8-2AF4-EA82-CEA73063F504}"/>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10AD8022-F0CF-068B-A9F1-7EBDCE61488C}"/>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2CB34021-7F9D-885B-7ECB-FEA20CD93E91}"/>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DD074274-74A6-7A0B-C491-4BDEE53D50B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95086402-3E32-6AAD-B381-A2F0CCE24D4E}"/>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585F4DD8-9B1C-47A0-A02C-661F55BF8F4D}"/>
              </a:ext>
            </a:extLst>
          </p:cNvPr>
          <p:cNvSpPr txBox="1"/>
          <p:nvPr/>
        </p:nvSpPr>
        <p:spPr>
          <a:xfrm>
            <a:off x="3883460" y="2943931"/>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Design and UI</a:t>
            </a:r>
            <a:endParaRPr lang="en-US"/>
          </a:p>
        </p:txBody>
      </p:sp>
      <p:sp>
        <p:nvSpPr>
          <p:cNvPr id="22" name="TextBox 21">
            <a:extLst>
              <a:ext uri="{FF2B5EF4-FFF2-40B4-BE49-F238E27FC236}">
                <a16:creationId xmlns:a16="http://schemas.microsoft.com/office/drawing/2014/main" id="{188135B3-F489-0A2F-AC84-AC385BAF01F5}"/>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0A441A89-011C-15E9-60E1-3EB71406CACE}"/>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D9101787-00BA-6998-23A3-2EAE7836A25D}"/>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ACE1CA68-1D2E-A99B-15FE-09AA2FDE690E}"/>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2DFCA1B9-62EC-9AA6-3530-783BA82060EE}"/>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53B56826-728C-F87F-659A-16B17195CF73}"/>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73B5789F-5440-9852-AA13-C1F3EA9492CB}"/>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71AF6C48-2513-E699-B3EA-60EE109A6AFE}"/>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F49730C-957F-C847-ADA6-5297BCAB98D7}"/>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900CAA37-E627-82B9-8F07-B321EFC5317A}"/>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3519CCFE-0450-38CE-7197-AC1C06959F67}"/>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153D28A5-CADC-EF53-7D1F-4C5A64A6492C}"/>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DDFBD40A-6694-8EFC-BEDA-CF2C49B711C5}"/>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80C6A52D-8F7B-7D2B-509C-6A2936E60422}"/>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9B60C1BC-5D91-BA36-0F80-34D730BAD60A}"/>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76780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D115F2-6614-07B4-BF6C-F06F0612D9E8}"/>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3737EF8-38C9-3FCA-F3D5-5F74DC096E93}"/>
              </a:ext>
            </a:extLst>
          </p:cNvPr>
          <p:cNvSpPr>
            <a:spLocks noGrp="1"/>
          </p:cNvSpPr>
          <p:nvPr>
            <p:ph idx="1"/>
          </p:nvPr>
        </p:nvSpPr>
        <p:spPr/>
        <p:txBody>
          <a:bodyPr/>
          <a:lstStyle/>
          <a:p>
            <a:endParaRPr lang="en-GB"/>
          </a:p>
        </p:txBody>
      </p:sp>
      <p:sp>
        <p:nvSpPr>
          <p:cNvPr id="5" name="Rectangle: Rounded Corners 4">
            <a:extLst>
              <a:ext uri="{FF2B5EF4-FFF2-40B4-BE49-F238E27FC236}">
                <a16:creationId xmlns:a16="http://schemas.microsoft.com/office/drawing/2014/main" id="{E5ADC8BB-0AE8-CF20-2ED6-3AAA8540317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 name="Rectangle: Rounded Corners 5">
            <a:extLst>
              <a:ext uri="{FF2B5EF4-FFF2-40B4-BE49-F238E27FC236}">
                <a16:creationId xmlns:a16="http://schemas.microsoft.com/office/drawing/2014/main" id="{343CA822-748B-A896-786E-9D2381F79689}"/>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nvGrpSpPr>
          <p:cNvPr id="7" name="Group 6">
            <a:extLst>
              <a:ext uri="{FF2B5EF4-FFF2-40B4-BE49-F238E27FC236}">
                <a16:creationId xmlns:a16="http://schemas.microsoft.com/office/drawing/2014/main" id="{6147A5C1-64BA-DDDA-E8AA-0DB8F9C94AA4}"/>
              </a:ext>
            </a:extLst>
          </p:cNvPr>
          <p:cNvGrpSpPr/>
          <p:nvPr/>
        </p:nvGrpSpPr>
        <p:grpSpPr>
          <a:xfrm>
            <a:off x="409177" y="299617"/>
            <a:ext cx="521552" cy="762840"/>
            <a:chOff x="409177" y="299617"/>
            <a:chExt cx="1409700" cy="1970868"/>
          </a:xfrm>
        </p:grpSpPr>
        <p:sp>
          <p:nvSpPr>
            <p:cNvPr id="34" name="Isosceles Triangle 33">
              <a:extLst>
                <a:ext uri="{FF2B5EF4-FFF2-40B4-BE49-F238E27FC236}">
                  <a16:creationId xmlns:a16="http://schemas.microsoft.com/office/drawing/2014/main" id="{ED8388D1-0D62-9F98-C6CC-2F07E4A0AB10}"/>
                </a:ext>
              </a:extLst>
            </p:cNvPr>
            <p:cNvSpPr/>
            <p:nvPr/>
          </p:nvSpPr>
          <p:spPr>
            <a:xfrm rot="10800000">
              <a:off x="409177" y="1245359"/>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35" name="Oval 34">
              <a:extLst>
                <a:ext uri="{FF2B5EF4-FFF2-40B4-BE49-F238E27FC236}">
                  <a16:creationId xmlns:a16="http://schemas.microsoft.com/office/drawing/2014/main" id="{BEE99D3B-576A-9B2B-BD5E-3D730BBF8708}"/>
                </a:ext>
              </a:extLst>
            </p:cNvPr>
            <p:cNvSpPr/>
            <p:nvPr/>
          </p:nvSpPr>
          <p:spPr>
            <a:xfrm>
              <a:off x="538978" y="299617"/>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8" name="Rectangle: Rounded Corners 7">
            <a:extLst>
              <a:ext uri="{FF2B5EF4-FFF2-40B4-BE49-F238E27FC236}">
                <a16:creationId xmlns:a16="http://schemas.microsoft.com/office/drawing/2014/main" id="{C9888625-E4BF-373C-4DA0-652689EBC688}"/>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9" name="TextBox 13">
            <a:extLst>
              <a:ext uri="{FF2B5EF4-FFF2-40B4-BE49-F238E27FC236}">
                <a16:creationId xmlns:a16="http://schemas.microsoft.com/office/drawing/2014/main" id="{A9DF3BE4-0CB0-6D13-37E0-869BC86E4C4E}"/>
              </a:ext>
            </a:extLst>
          </p:cNvPr>
          <p:cNvSpPr txBox="1"/>
          <p:nvPr/>
        </p:nvSpPr>
        <p:spPr>
          <a:xfrm>
            <a:off x="1225588" y="243065"/>
            <a:ext cx="4070345" cy="92333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5400">
                <a:solidFill>
                  <a:schemeClr val="tx1">
                    <a:lumMod val="50000"/>
                    <a:lumOff val="50000"/>
                  </a:schemeClr>
                </a:solidFill>
                <a:latin typeface="Arial"/>
                <a:cs typeface="Arial"/>
              </a:rPr>
              <a:t> Design &amp; UI</a:t>
            </a:r>
            <a:endParaRPr lang="en-US">
              <a:solidFill>
                <a:schemeClr val="tx1">
                  <a:lumMod val="50000"/>
                  <a:lumOff val="50000"/>
                </a:schemeClr>
              </a:solidFill>
            </a:endParaRPr>
          </a:p>
        </p:txBody>
      </p:sp>
      <p:grpSp>
        <p:nvGrpSpPr>
          <p:cNvPr id="11" name="Group 10">
            <a:extLst>
              <a:ext uri="{FF2B5EF4-FFF2-40B4-BE49-F238E27FC236}">
                <a16:creationId xmlns:a16="http://schemas.microsoft.com/office/drawing/2014/main" id="{D57359F3-4AC1-B9F2-B129-06DF6D7EB546}"/>
              </a:ext>
            </a:extLst>
          </p:cNvPr>
          <p:cNvGrpSpPr/>
          <p:nvPr/>
        </p:nvGrpSpPr>
        <p:grpSpPr>
          <a:xfrm>
            <a:off x="8656437" y="-1309223"/>
            <a:ext cx="3808613" cy="4346574"/>
            <a:chOff x="8656437" y="-1309223"/>
            <a:chExt cx="3808613" cy="4346574"/>
          </a:xfrm>
        </p:grpSpPr>
        <p:sp>
          <p:nvSpPr>
            <p:cNvPr id="25" name="Oval 24">
              <a:extLst>
                <a:ext uri="{FF2B5EF4-FFF2-40B4-BE49-F238E27FC236}">
                  <a16:creationId xmlns:a16="http://schemas.microsoft.com/office/drawing/2014/main" id="{5B553BE1-0320-E8F5-C59E-BBF49A74917C}"/>
                </a:ext>
              </a:extLst>
            </p:cNvPr>
            <p:cNvSpPr/>
            <p:nvPr/>
          </p:nvSpPr>
          <p:spPr>
            <a:xfrm>
              <a:off x="9677400" y="-1309223"/>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6" name="Arc 25">
              <a:extLst>
                <a:ext uri="{FF2B5EF4-FFF2-40B4-BE49-F238E27FC236}">
                  <a16:creationId xmlns:a16="http://schemas.microsoft.com/office/drawing/2014/main" id="{7D56FDAE-53A3-91EE-4041-6057E560868D}"/>
                </a:ext>
              </a:extLst>
            </p:cNvPr>
            <p:cNvSpPr/>
            <p:nvPr/>
          </p:nvSpPr>
          <p:spPr>
            <a:xfrm>
              <a:off x="8656437" y="-226550"/>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cxnSp>
          <p:nvCxnSpPr>
            <p:cNvPr id="27" name="Straight Connector 26">
              <a:extLst>
                <a:ext uri="{FF2B5EF4-FFF2-40B4-BE49-F238E27FC236}">
                  <a16:creationId xmlns:a16="http://schemas.microsoft.com/office/drawing/2014/main" id="{DB5170D9-1C97-89D7-2DBD-FF65F65B1ACF}"/>
                </a:ext>
              </a:extLst>
            </p:cNvPr>
            <p:cNvCxnSpPr/>
            <p:nvPr/>
          </p:nvCxnSpPr>
          <p:spPr>
            <a:xfrm flipV="1">
              <a:off x="10271125" y="-544049"/>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63C3E088-EF83-6C3B-EEF5-DD4655AB2E1C}"/>
                </a:ext>
              </a:extLst>
            </p:cNvPr>
            <p:cNvCxnSpPr>
              <a:cxnSpLocks/>
            </p:cNvCxnSpPr>
            <p:nvPr/>
          </p:nvCxnSpPr>
          <p:spPr>
            <a:xfrm>
              <a:off x="10608129" y="-266423"/>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29" name="Freeform: Shape 64">
              <a:extLst>
                <a:ext uri="{FF2B5EF4-FFF2-40B4-BE49-F238E27FC236}">
                  <a16:creationId xmlns:a16="http://schemas.microsoft.com/office/drawing/2014/main" id="{8DA8076E-7C19-42E2-4F77-AAE14A2D5710}"/>
                </a:ext>
              </a:extLst>
            </p:cNvPr>
            <p:cNvSpPr/>
            <p:nvPr/>
          </p:nvSpPr>
          <p:spPr>
            <a:xfrm>
              <a:off x="10674369" y="-544049"/>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30" name="Freeform: Shape 65">
              <a:extLst>
                <a:ext uri="{FF2B5EF4-FFF2-40B4-BE49-F238E27FC236}">
                  <a16:creationId xmlns:a16="http://schemas.microsoft.com/office/drawing/2014/main" id="{5DA64081-9E99-2C6E-1602-CFA9CA8C8E20}"/>
                </a:ext>
              </a:extLst>
            </p:cNvPr>
            <p:cNvSpPr/>
            <p:nvPr/>
          </p:nvSpPr>
          <p:spPr>
            <a:xfrm>
              <a:off x="10408721" y="-1290646"/>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cxnSp>
          <p:nvCxnSpPr>
            <p:cNvPr id="31" name="Straight Connector 30">
              <a:extLst>
                <a:ext uri="{FF2B5EF4-FFF2-40B4-BE49-F238E27FC236}">
                  <a16:creationId xmlns:a16="http://schemas.microsoft.com/office/drawing/2014/main" id="{2FC653E7-7F48-AA38-E07D-A5EBBA032F24}"/>
                </a:ext>
              </a:extLst>
            </p:cNvPr>
            <p:cNvCxnSpPr>
              <a:cxnSpLocks/>
            </p:cNvCxnSpPr>
            <p:nvPr/>
          </p:nvCxnSpPr>
          <p:spPr>
            <a:xfrm>
              <a:off x="10430689" y="-1111636"/>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32" name="Oval 31">
              <a:extLst>
                <a:ext uri="{FF2B5EF4-FFF2-40B4-BE49-F238E27FC236}">
                  <a16:creationId xmlns:a16="http://schemas.microsoft.com/office/drawing/2014/main" id="{FA637C64-47BE-AEC5-AFE3-14F5F4521ACD}"/>
                </a:ext>
              </a:extLst>
            </p:cNvPr>
            <p:cNvSpPr/>
            <p:nvPr/>
          </p:nvSpPr>
          <p:spPr>
            <a:xfrm>
              <a:off x="10753724" y="793595"/>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13" name="TextBox 2">
            <a:extLst>
              <a:ext uri="{FF2B5EF4-FFF2-40B4-BE49-F238E27FC236}">
                <a16:creationId xmlns:a16="http://schemas.microsoft.com/office/drawing/2014/main" id="{D5D2F8DD-A52D-3019-C617-0B50BBBD8F34}"/>
              </a:ext>
            </a:extLst>
          </p:cNvPr>
          <p:cNvSpPr txBox="1"/>
          <p:nvPr/>
        </p:nvSpPr>
        <p:spPr>
          <a:xfrm>
            <a:off x="470415" y="2268148"/>
            <a:ext cx="8950563" cy="415498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US" sz="2400" err="1">
                <a:latin typeface="Arial"/>
                <a:cs typeface="Arial"/>
              </a:rPr>
              <a:t>Colour</a:t>
            </a:r>
            <a:r>
              <a:rPr lang="en-US" sz="2400">
                <a:latin typeface="Arial"/>
                <a:cs typeface="Arial"/>
              </a:rPr>
              <a:t> blind friendly </a:t>
            </a:r>
            <a:r>
              <a:rPr lang="en-US" sz="2400" err="1">
                <a:latin typeface="Arial"/>
                <a:cs typeface="Arial"/>
              </a:rPr>
              <a:t>colour</a:t>
            </a:r>
            <a:r>
              <a:rPr lang="en-US" sz="2400">
                <a:latin typeface="Arial"/>
                <a:cs typeface="Arial"/>
              </a:rPr>
              <a:t> palette</a:t>
            </a:r>
          </a:p>
          <a:p>
            <a:pPr marL="285750" indent="-285750">
              <a:buFont typeface="Arial"/>
              <a:buChar char="•"/>
            </a:pPr>
            <a:r>
              <a:rPr lang="en-US" sz="2400">
                <a:latin typeface="Arial"/>
                <a:cs typeface="Arial"/>
              </a:rPr>
              <a:t>High contrast</a:t>
            </a:r>
          </a:p>
          <a:p>
            <a:pPr marL="285750" indent="-285750">
              <a:buFont typeface="Arial"/>
              <a:buChar char="•"/>
            </a:pPr>
            <a:r>
              <a:rPr lang="en-US" sz="2400">
                <a:latin typeface="Arial"/>
                <a:cs typeface="Arial"/>
              </a:rPr>
              <a:t>Dark mode?</a:t>
            </a:r>
          </a:p>
          <a:p>
            <a:pPr marL="285750" indent="-285750">
              <a:buFont typeface="Arial"/>
              <a:buChar char="•"/>
            </a:pPr>
            <a:endParaRPr lang="en-US" sz="2400">
              <a:latin typeface="Arial"/>
              <a:cs typeface="Arial"/>
            </a:endParaRPr>
          </a:p>
          <a:p>
            <a:pPr marL="285750" indent="-285750">
              <a:buFont typeface="Arial"/>
              <a:buChar char="•"/>
            </a:pPr>
            <a:r>
              <a:rPr lang="en-US" sz="2400">
                <a:latin typeface="Arial"/>
                <a:cs typeface="Arial"/>
              </a:rPr>
              <a:t>Consistent </a:t>
            </a:r>
            <a:r>
              <a:rPr lang="en-US" sz="2400" err="1">
                <a:latin typeface="Arial"/>
                <a:cs typeface="Arial"/>
              </a:rPr>
              <a:t>colour</a:t>
            </a:r>
            <a:r>
              <a:rPr lang="en-US" sz="2400">
                <a:latin typeface="Arial"/>
                <a:cs typeface="Arial"/>
              </a:rPr>
              <a:t> association</a:t>
            </a:r>
          </a:p>
          <a:p>
            <a:pPr marL="742950" lvl="1" indent="-285750">
              <a:buFont typeface="Courier New"/>
              <a:buChar char="o"/>
            </a:pPr>
            <a:r>
              <a:rPr lang="en-US" sz="2400">
                <a:latin typeface="Arial"/>
                <a:cs typeface="Arial"/>
              </a:rPr>
              <a:t>Blue – Navigation/route</a:t>
            </a:r>
          </a:p>
          <a:p>
            <a:pPr marL="742950" lvl="1" indent="-285750">
              <a:buFont typeface="Courier New"/>
              <a:buChar char="o"/>
            </a:pPr>
            <a:r>
              <a:rPr lang="en-US" sz="2400">
                <a:latin typeface="Arial"/>
                <a:cs typeface="Arial"/>
              </a:rPr>
              <a:t>Red – Hazards</a:t>
            </a:r>
          </a:p>
          <a:p>
            <a:pPr marL="742950" lvl="1" indent="-285750">
              <a:buFont typeface="Courier New"/>
              <a:buChar char="o"/>
            </a:pPr>
            <a:r>
              <a:rPr lang="en-US" sz="2400">
                <a:latin typeface="Arial"/>
                <a:cs typeface="Arial"/>
              </a:rPr>
              <a:t>Yellow – Notification/Other Info</a:t>
            </a:r>
          </a:p>
          <a:p>
            <a:pPr marL="285750" indent="-285750">
              <a:buFont typeface="Arial"/>
              <a:buChar char="•"/>
            </a:pPr>
            <a:r>
              <a:rPr lang="en-US" sz="2400">
                <a:latin typeface="Arial"/>
                <a:cs typeface="Arial"/>
              </a:rPr>
              <a:t>The default </a:t>
            </a:r>
            <a:r>
              <a:rPr lang="en-US" sz="2400" err="1">
                <a:latin typeface="Arial"/>
                <a:cs typeface="Arial"/>
              </a:rPr>
              <a:t>colour</a:t>
            </a:r>
            <a:r>
              <a:rPr lang="en-US" sz="2400">
                <a:latin typeface="Arial"/>
                <a:cs typeface="Arial"/>
              </a:rPr>
              <a:t> set will aim to be as accessible as possible, but these </a:t>
            </a:r>
            <a:r>
              <a:rPr lang="en-US" sz="2400" err="1">
                <a:latin typeface="Arial"/>
                <a:cs typeface="Arial"/>
              </a:rPr>
              <a:t>colours</a:t>
            </a:r>
            <a:r>
              <a:rPr lang="en-US" sz="2400">
                <a:latin typeface="Arial"/>
                <a:cs typeface="Arial"/>
              </a:rPr>
              <a:t> can also be adjusted by the user</a:t>
            </a:r>
          </a:p>
          <a:p>
            <a:pPr marL="742950" lvl="1" indent="-285750">
              <a:buFont typeface="Courier New"/>
              <a:buChar char="o"/>
            </a:pPr>
            <a:endParaRPr lang="en-US" sz="2400">
              <a:latin typeface="Arial"/>
              <a:cs typeface="Arial"/>
            </a:endParaRPr>
          </a:p>
        </p:txBody>
      </p:sp>
      <p:sp>
        <p:nvSpPr>
          <p:cNvPr id="16" name="Oval 15">
            <a:extLst>
              <a:ext uri="{FF2B5EF4-FFF2-40B4-BE49-F238E27FC236}">
                <a16:creationId xmlns:a16="http://schemas.microsoft.com/office/drawing/2014/main" id="{D15509CB-7E24-4C49-6354-14B11F7900D7}"/>
              </a:ext>
            </a:extLst>
          </p:cNvPr>
          <p:cNvSpPr/>
          <p:nvPr/>
        </p:nvSpPr>
        <p:spPr>
          <a:xfrm>
            <a:off x="490159" y="2433621"/>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Oval 16">
            <a:extLst>
              <a:ext uri="{FF2B5EF4-FFF2-40B4-BE49-F238E27FC236}">
                <a16:creationId xmlns:a16="http://schemas.microsoft.com/office/drawing/2014/main" id="{A44FA88F-7EB6-EAF1-4F79-AEFF8CF1665B}"/>
              </a:ext>
            </a:extLst>
          </p:cNvPr>
          <p:cNvSpPr/>
          <p:nvPr/>
        </p:nvSpPr>
        <p:spPr>
          <a:xfrm>
            <a:off x="490159" y="2803415"/>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Oval 17">
            <a:extLst>
              <a:ext uri="{FF2B5EF4-FFF2-40B4-BE49-F238E27FC236}">
                <a16:creationId xmlns:a16="http://schemas.microsoft.com/office/drawing/2014/main" id="{13ACD3EA-A106-888E-DE59-AC8C9F428B71}"/>
              </a:ext>
            </a:extLst>
          </p:cNvPr>
          <p:cNvSpPr/>
          <p:nvPr/>
        </p:nvSpPr>
        <p:spPr>
          <a:xfrm>
            <a:off x="490159" y="319562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Oval 18">
            <a:extLst>
              <a:ext uri="{FF2B5EF4-FFF2-40B4-BE49-F238E27FC236}">
                <a16:creationId xmlns:a16="http://schemas.microsoft.com/office/drawing/2014/main" id="{5E93C294-2377-70AD-3292-F6538687DC43}"/>
              </a:ext>
            </a:extLst>
          </p:cNvPr>
          <p:cNvSpPr/>
          <p:nvPr/>
        </p:nvSpPr>
        <p:spPr>
          <a:xfrm>
            <a:off x="490159" y="3901590"/>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Oval 20">
            <a:extLst>
              <a:ext uri="{FF2B5EF4-FFF2-40B4-BE49-F238E27FC236}">
                <a16:creationId xmlns:a16="http://schemas.microsoft.com/office/drawing/2014/main" id="{BFEC8FDC-5F2E-9409-9D93-0541AF10EFA2}"/>
              </a:ext>
            </a:extLst>
          </p:cNvPr>
          <p:cNvSpPr/>
          <p:nvPr/>
        </p:nvSpPr>
        <p:spPr>
          <a:xfrm>
            <a:off x="490159" y="5291119"/>
            <a:ext cx="266017" cy="238015"/>
          </a:xfrm>
          <a:prstGeom prst="ellipse">
            <a:avLst/>
          </a:prstGeom>
          <a:solidFill>
            <a:schemeClr val="bg1">
              <a:lumMod val="8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TextBox 17">
            <a:extLst>
              <a:ext uri="{FF2B5EF4-FFF2-40B4-BE49-F238E27FC236}">
                <a16:creationId xmlns:a16="http://schemas.microsoft.com/office/drawing/2014/main" id="{5076187B-CE86-7AF4-CB5B-7EC44EDFA14C}"/>
              </a:ext>
            </a:extLst>
          </p:cNvPr>
          <p:cNvSpPr txBox="1"/>
          <p:nvPr/>
        </p:nvSpPr>
        <p:spPr>
          <a:xfrm>
            <a:off x="9073454" y="4958292"/>
            <a:ext cx="2122131"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solidFill>
                  <a:srgbClr val="BFBFBF"/>
                </a:solidFill>
              </a:rPr>
              <a:t>© David Nichols</a:t>
            </a:r>
          </a:p>
        </p:txBody>
      </p:sp>
      <p:pic>
        <p:nvPicPr>
          <p:cNvPr id="24" name="Picture 23" descr="A row of different colors&#10;&#10;AI-generated content may be incorrect.">
            <a:extLst>
              <a:ext uri="{FF2B5EF4-FFF2-40B4-BE49-F238E27FC236}">
                <a16:creationId xmlns:a16="http://schemas.microsoft.com/office/drawing/2014/main" id="{CF052EF4-7648-051D-13DA-D93CC2A0C6BF}"/>
              </a:ext>
            </a:extLst>
          </p:cNvPr>
          <p:cNvPicPr>
            <a:picLocks noChangeAspect="1"/>
          </p:cNvPicPr>
          <p:nvPr/>
        </p:nvPicPr>
        <p:blipFill>
          <a:blip r:embed="rId3"/>
          <a:stretch>
            <a:fillRect/>
          </a:stretch>
        </p:blipFill>
        <p:spPr>
          <a:xfrm>
            <a:off x="7545161" y="1843768"/>
            <a:ext cx="3252108" cy="3170464"/>
          </a:xfrm>
          <a:prstGeom prst="rect">
            <a:avLst/>
          </a:prstGeom>
        </p:spPr>
      </p:pic>
    </p:spTree>
    <p:extLst>
      <p:ext uri="{BB962C8B-B14F-4D97-AF65-F5344CB8AC3E}">
        <p14:creationId xmlns:p14="http://schemas.microsoft.com/office/powerpoint/2010/main" val="26230695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0CD928-1D60-0010-39DC-6F2EDD0048E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4DFEACC-E878-7885-B73D-59F0CEF9540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60A7D699-B15D-F2B6-5F48-160511C99AAB}"/>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6FB83FE1-3CAD-2C5C-7258-27FC1AAFE9B8}"/>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19914BC-618E-5655-8779-C0B6E74FD26B}"/>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23EDA77-0E0E-EB20-42DB-8EDF36C58FE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7C94C3F6-47AF-BC8F-3EA8-ED8F02CFCCE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16464ED-1254-70C0-CF34-45A94C081ADF}"/>
              </a:ext>
            </a:extLst>
          </p:cNvPr>
          <p:cNvSpPr txBox="1"/>
          <p:nvPr/>
        </p:nvSpPr>
        <p:spPr>
          <a:xfrm>
            <a:off x="1225588" y="243065"/>
            <a:ext cx="5580695" cy="923330"/>
          </a:xfrm>
          <a:prstGeom prst="rect">
            <a:avLst/>
          </a:prstGeom>
          <a:noFill/>
        </p:spPr>
        <p:txBody>
          <a:bodyPr wrap="none" lIns="91440" tIns="45720" rIns="91440" bIns="45720" rtlCol="0" anchor="t">
            <a:spAutoFit/>
          </a:bodyPr>
          <a:lstStyle/>
          <a:p>
            <a:r>
              <a:rPr lang="en-GB" sz="5400"/>
              <a:t>Initial Wireframes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DAF5F078-391C-32C7-5596-4322141488DC}"/>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D1433D6-D766-9A26-F440-44FABA514849}"/>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EB59D240-A4D1-83DB-8EED-0B9C7F87EE5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F96D0D52-ABEB-51AD-1DB0-A138762EF53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5E7F2A8B-6790-6417-C53F-0097AB65F335}"/>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363D9AA-88E9-45A9-130E-F0B49D905271}"/>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8CAFB2BA-73A0-43E0-5315-2DC8945C5DAE}"/>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F5D9F531-DDAA-2043-F2B7-A061FD7A7E8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F0A3A47C-C83B-A715-249F-C27F3A5F747D}"/>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1" name="Group 30">
            <a:extLst>
              <a:ext uri="{FF2B5EF4-FFF2-40B4-BE49-F238E27FC236}">
                <a16:creationId xmlns:a16="http://schemas.microsoft.com/office/drawing/2014/main" id="{8B454834-9E86-101B-8DBD-60209064330B}"/>
              </a:ext>
            </a:extLst>
          </p:cNvPr>
          <p:cNvGrpSpPr/>
          <p:nvPr/>
        </p:nvGrpSpPr>
        <p:grpSpPr>
          <a:xfrm>
            <a:off x="1568769" y="1710936"/>
            <a:ext cx="3953820" cy="4862363"/>
            <a:chOff x="184469" y="1622036"/>
            <a:chExt cx="3953820" cy="4862363"/>
          </a:xfrm>
        </p:grpSpPr>
        <p:pic>
          <p:nvPicPr>
            <p:cNvPr id="2" name="Picture 1" descr="A map with a blue line and a pin&#10;&#10;AI-generated content may be incorrect.">
              <a:extLst>
                <a:ext uri="{FF2B5EF4-FFF2-40B4-BE49-F238E27FC236}">
                  <a16:creationId xmlns:a16="http://schemas.microsoft.com/office/drawing/2014/main" id="{CCBB173F-C528-45AC-5A34-44757FE94E22}"/>
                </a:ext>
              </a:extLst>
            </p:cNvPr>
            <p:cNvPicPr>
              <a:picLocks noChangeAspect="1"/>
            </p:cNvPicPr>
            <p:nvPr/>
          </p:nvPicPr>
          <p:blipFill>
            <a:blip r:embed="rId2"/>
            <a:stretch>
              <a:fillRect/>
            </a:stretch>
          </p:blipFill>
          <p:spPr>
            <a:xfrm>
              <a:off x="184469" y="1817273"/>
              <a:ext cx="2654680" cy="4667126"/>
            </a:xfrm>
            <a:prstGeom prst="rect">
              <a:avLst/>
            </a:prstGeom>
          </p:spPr>
        </p:pic>
        <p:pic>
          <p:nvPicPr>
            <p:cNvPr id="3" name="Picture 2" descr="A map of a city&#10;&#10;AI-generated content may be incorrect.">
              <a:extLst>
                <a:ext uri="{FF2B5EF4-FFF2-40B4-BE49-F238E27FC236}">
                  <a16:creationId xmlns:a16="http://schemas.microsoft.com/office/drawing/2014/main" id="{BD0329A9-3C82-C968-CBB2-695F89B2B603}"/>
                </a:ext>
              </a:extLst>
            </p:cNvPr>
            <p:cNvPicPr>
              <a:picLocks noChangeAspect="1"/>
            </p:cNvPicPr>
            <p:nvPr/>
          </p:nvPicPr>
          <p:blipFill>
            <a:blip r:embed="rId3"/>
            <a:stretch>
              <a:fillRect/>
            </a:stretch>
          </p:blipFill>
          <p:spPr>
            <a:xfrm>
              <a:off x="1538357" y="1622036"/>
              <a:ext cx="2599932" cy="4656240"/>
            </a:xfrm>
            <a:prstGeom prst="rect">
              <a:avLst/>
            </a:prstGeom>
          </p:spPr>
        </p:pic>
      </p:grpSp>
      <p:grpSp>
        <p:nvGrpSpPr>
          <p:cNvPr id="34" name="Group 33">
            <a:extLst>
              <a:ext uri="{FF2B5EF4-FFF2-40B4-BE49-F238E27FC236}">
                <a16:creationId xmlns:a16="http://schemas.microsoft.com/office/drawing/2014/main" id="{E416120F-05F4-2E50-8F39-37DF04073DC7}"/>
              </a:ext>
            </a:extLst>
          </p:cNvPr>
          <p:cNvGrpSpPr/>
          <p:nvPr/>
        </p:nvGrpSpPr>
        <p:grpSpPr>
          <a:xfrm>
            <a:off x="6937581" y="1874292"/>
            <a:ext cx="4822025" cy="4547749"/>
            <a:chOff x="5731081" y="1671092"/>
            <a:chExt cx="4822025" cy="4547749"/>
          </a:xfrm>
        </p:grpSpPr>
        <p:grpSp>
          <p:nvGrpSpPr>
            <p:cNvPr id="6" name="Group 5">
              <a:extLst>
                <a:ext uri="{FF2B5EF4-FFF2-40B4-BE49-F238E27FC236}">
                  <a16:creationId xmlns:a16="http://schemas.microsoft.com/office/drawing/2014/main" id="{10F7131C-6139-61EC-A33C-558E8AB6B178}"/>
                </a:ext>
              </a:extLst>
            </p:cNvPr>
            <p:cNvGrpSpPr/>
            <p:nvPr/>
          </p:nvGrpSpPr>
          <p:grpSpPr>
            <a:xfrm>
              <a:off x="5731081" y="1671092"/>
              <a:ext cx="1679177" cy="3129124"/>
              <a:chOff x="5731081" y="1671092"/>
              <a:chExt cx="1731369" cy="3243945"/>
            </a:xfrm>
          </p:grpSpPr>
          <p:pic>
            <p:nvPicPr>
              <p:cNvPr id="29" name="Picture 28" descr="A map with a location pin&#10;&#10;AI-generated content may be incorrect.">
                <a:extLst>
                  <a:ext uri="{FF2B5EF4-FFF2-40B4-BE49-F238E27FC236}">
                    <a16:creationId xmlns:a16="http://schemas.microsoft.com/office/drawing/2014/main" id="{2FD94896-B6D7-106F-15A2-734870DB8F90}"/>
                  </a:ext>
                </a:extLst>
              </p:cNvPr>
              <p:cNvPicPr>
                <a:picLocks noChangeAspect="1"/>
              </p:cNvPicPr>
              <p:nvPr/>
            </p:nvPicPr>
            <p:blipFill>
              <a:blip r:embed="rId4"/>
              <a:stretch>
                <a:fillRect/>
              </a:stretch>
            </p:blipFill>
            <p:spPr>
              <a:xfrm>
                <a:off x="5731081" y="1888807"/>
                <a:ext cx="1731369" cy="3026230"/>
              </a:xfrm>
              <a:prstGeom prst="rect">
                <a:avLst/>
              </a:prstGeom>
            </p:spPr>
          </p:pic>
          <p:sp>
            <p:nvSpPr>
              <p:cNvPr id="30" name="TextBox 21">
                <a:extLst>
                  <a:ext uri="{FF2B5EF4-FFF2-40B4-BE49-F238E27FC236}">
                    <a16:creationId xmlns:a16="http://schemas.microsoft.com/office/drawing/2014/main" id="{1137D908-C748-FF35-8115-EDE9CE3B4F1A}"/>
                  </a:ext>
                </a:extLst>
              </p:cNvPr>
              <p:cNvSpPr txBox="1"/>
              <p:nvPr/>
            </p:nvSpPr>
            <p:spPr>
              <a:xfrm>
                <a:off x="5848371" y="1671092"/>
                <a:ext cx="149678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Protanopia</a:t>
                </a:r>
              </a:p>
            </p:txBody>
          </p:sp>
        </p:grpSp>
        <p:grpSp>
          <p:nvGrpSpPr>
            <p:cNvPr id="7" name="Group 6">
              <a:extLst>
                <a:ext uri="{FF2B5EF4-FFF2-40B4-BE49-F238E27FC236}">
                  <a16:creationId xmlns:a16="http://schemas.microsoft.com/office/drawing/2014/main" id="{F44750B9-7ECC-BC3A-BD21-F44420779DD5}"/>
                </a:ext>
              </a:extLst>
            </p:cNvPr>
            <p:cNvGrpSpPr/>
            <p:nvPr/>
          </p:nvGrpSpPr>
          <p:grpSpPr>
            <a:xfrm>
              <a:off x="7417704" y="1671092"/>
              <a:ext cx="1847813" cy="3139561"/>
              <a:chOff x="7417704" y="1671092"/>
              <a:chExt cx="1910442" cy="3243944"/>
            </a:xfrm>
          </p:grpSpPr>
          <p:pic>
            <p:nvPicPr>
              <p:cNvPr id="19" name="Picture 18" descr="A map with a blue line and a point&#10;&#10;AI-generated content may be incorrect.">
                <a:extLst>
                  <a:ext uri="{FF2B5EF4-FFF2-40B4-BE49-F238E27FC236}">
                    <a16:creationId xmlns:a16="http://schemas.microsoft.com/office/drawing/2014/main" id="{18B723B8-ED81-33AA-9CF0-C57AF268ECAC}"/>
                  </a:ext>
                </a:extLst>
              </p:cNvPr>
              <p:cNvPicPr>
                <a:picLocks noChangeAspect="1"/>
              </p:cNvPicPr>
              <p:nvPr/>
            </p:nvPicPr>
            <p:blipFill>
              <a:blip r:embed="rId5"/>
              <a:stretch>
                <a:fillRect/>
              </a:stretch>
            </p:blipFill>
            <p:spPr>
              <a:xfrm>
                <a:off x="7518128" y="1888807"/>
                <a:ext cx="1709598" cy="3026229"/>
              </a:xfrm>
              <a:prstGeom prst="rect">
                <a:avLst/>
              </a:prstGeom>
            </p:spPr>
          </p:pic>
          <p:sp>
            <p:nvSpPr>
              <p:cNvPr id="28" name="TextBox 23">
                <a:extLst>
                  <a:ext uri="{FF2B5EF4-FFF2-40B4-BE49-F238E27FC236}">
                    <a16:creationId xmlns:a16="http://schemas.microsoft.com/office/drawing/2014/main" id="{8F3F90F5-82F9-1497-DF0B-ECBD5322C7A9}"/>
                  </a:ext>
                </a:extLst>
              </p:cNvPr>
              <p:cNvSpPr txBox="1"/>
              <p:nvPr/>
            </p:nvSpPr>
            <p:spPr>
              <a:xfrm>
                <a:off x="7417704" y="1671092"/>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Deuteranopia</a:t>
                </a:r>
              </a:p>
            </p:txBody>
          </p:sp>
        </p:grpSp>
        <p:grpSp>
          <p:nvGrpSpPr>
            <p:cNvPr id="33" name="Group 32">
              <a:extLst>
                <a:ext uri="{FF2B5EF4-FFF2-40B4-BE49-F238E27FC236}">
                  <a16:creationId xmlns:a16="http://schemas.microsoft.com/office/drawing/2014/main" id="{AC534B3F-9E06-7BAC-DB83-C287A4109512}"/>
                </a:ext>
              </a:extLst>
            </p:cNvPr>
            <p:cNvGrpSpPr/>
            <p:nvPr/>
          </p:nvGrpSpPr>
          <p:grpSpPr>
            <a:xfrm>
              <a:off x="6986935" y="3032984"/>
              <a:ext cx="3566171" cy="3185857"/>
              <a:chOff x="8726835" y="3248884"/>
              <a:chExt cx="3566171" cy="3185857"/>
            </a:xfrm>
          </p:grpSpPr>
          <p:grpSp>
            <p:nvGrpSpPr>
              <p:cNvPr id="8" name="Group 7">
                <a:extLst>
                  <a:ext uri="{FF2B5EF4-FFF2-40B4-BE49-F238E27FC236}">
                    <a16:creationId xmlns:a16="http://schemas.microsoft.com/office/drawing/2014/main" id="{D0EED1FE-E2DE-6995-8A16-7AD65C42B49A}"/>
                  </a:ext>
                </a:extLst>
              </p:cNvPr>
              <p:cNvGrpSpPr/>
              <p:nvPr/>
            </p:nvGrpSpPr>
            <p:grpSpPr>
              <a:xfrm>
                <a:off x="8726835" y="3251124"/>
                <a:ext cx="1845128" cy="3183617"/>
                <a:chOff x="8726835" y="3251124"/>
                <a:chExt cx="1910442" cy="3279766"/>
              </a:xfrm>
            </p:grpSpPr>
            <p:pic>
              <p:nvPicPr>
                <p:cNvPr id="16" name="Picture 15" descr="A map with a location&#10;&#10;AI-generated content may be incorrect.">
                  <a:extLst>
                    <a:ext uri="{FF2B5EF4-FFF2-40B4-BE49-F238E27FC236}">
                      <a16:creationId xmlns:a16="http://schemas.microsoft.com/office/drawing/2014/main" id="{A7390C57-7634-4717-38ED-C4BC1F1A1867}"/>
                    </a:ext>
                  </a:extLst>
                </p:cNvPr>
                <p:cNvPicPr>
                  <a:picLocks noChangeAspect="1"/>
                </p:cNvPicPr>
                <p:nvPr/>
              </p:nvPicPr>
              <p:blipFill>
                <a:blip r:embed="rId6"/>
                <a:stretch>
                  <a:fillRect/>
                </a:stretch>
              </p:blipFill>
              <p:spPr>
                <a:xfrm>
                  <a:off x="8838146" y="3504661"/>
                  <a:ext cx="1687826" cy="3026229"/>
                </a:xfrm>
                <a:prstGeom prst="rect">
                  <a:avLst/>
                </a:prstGeom>
              </p:spPr>
            </p:pic>
            <p:sp>
              <p:nvSpPr>
                <p:cNvPr id="17" name="TextBox 26">
                  <a:extLst>
                    <a:ext uri="{FF2B5EF4-FFF2-40B4-BE49-F238E27FC236}">
                      <a16:creationId xmlns:a16="http://schemas.microsoft.com/office/drawing/2014/main" id="{EB4BAB67-7FED-A043-36EB-2C6B98FEB615}"/>
                    </a:ext>
                  </a:extLst>
                </p:cNvPr>
                <p:cNvSpPr txBox="1"/>
                <p:nvPr/>
              </p:nvSpPr>
              <p:spPr>
                <a:xfrm>
                  <a:off x="8726835" y="325112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Tritanopia</a:t>
                  </a:r>
                </a:p>
              </p:txBody>
            </p:sp>
          </p:grpSp>
          <p:grpSp>
            <p:nvGrpSpPr>
              <p:cNvPr id="9" name="Group 8">
                <a:extLst>
                  <a:ext uri="{FF2B5EF4-FFF2-40B4-BE49-F238E27FC236}">
                    <a16:creationId xmlns:a16="http://schemas.microsoft.com/office/drawing/2014/main" id="{2108D140-DE0A-30CD-C03A-FC28BF327C47}"/>
                  </a:ext>
                </a:extLst>
              </p:cNvPr>
              <p:cNvGrpSpPr/>
              <p:nvPr/>
            </p:nvGrpSpPr>
            <p:grpSpPr>
              <a:xfrm>
                <a:off x="10434755" y="3248884"/>
                <a:ext cx="1858251" cy="3177654"/>
                <a:chOff x="10434755" y="3248884"/>
                <a:chExt cx="1910442" cy="3293703"/>
              </a:xfrm>
            </p:grpSpPr>
            <p:pic>
              <p:nvPicPr>
                <p:cNvPr id="10" name="Picture 9" descr="A map with a location on it&#10;&#10;AI-generated content may be incorrect.">
                  <a:extLst>
                    <a:ext uri="{FF2B5EF4-FFF2-40B4-BE49-F238E27FC236}">
                      <a16:creationId xmlns:a16="http://schemas.microsoft.com/office/drawing/2014/main" id="{0B4FBF2B-C2F7-8C18-1A2D-8D5790D24AB2}"/>
                    </a:ext>
                  </a:extLst>
                </p:cNvPr>
                <p:cNvPicPr>
                  <a:picLocks noChangeAspect="1"/>
                </p:cNvPicPr>
                <p:nvPr/>
              </p:nvPicPr>
              <p:blipFill>
                <a:blip r:embed="rId7"/>
                <a:stretch>
                  <a:fillRect/>
                </a:stretch>
              </p:blipFill>
              <p:spPr>
                <a:xfrm>
                  <a:off x="10555681" y="3516358"/>
                  <a:ext cx="1698713" cy="3026229"/>
                </a:xfrm>
                <a:prstGeom prst="rect">
                  <a:avLst/>
                </a:prstGeom>
              </p:spPr>
            </p:pic>
            <p:sp>
              <p:nvSpPr>
                <p:cNvPr id="15" name="TextBox 27">
                  <a:extLst>
                    <a:ext uri="{FF2B5EF4-FFF2-40B4-BE49-F238E27FC236}">
                      <a16:creationId xmlns:a16="http://schemas.microsoft.com/office/drawing/2014/main" id="{27333563-388A-A0AD-4BC8-7627333367A0}"/>
                    </a:ext>
                  </a:extLst>
                </p:cNvPr>
                <p:cNvSpPr txBox="1"/>
                <p:nvPr/>
              </p:nvSpPr>
              <p:spPr>
                <a:xfrm>
                  <a:off x="10434755" y="324888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Achromatopsia</a:t>
                  </a:r>
                </a:p>
              </p:txBody>
            </p:sp>
          </p:grpSp>
        </p:grpSp>
      </p:grpSp>
      <p:sp>
        <p:nvSpPr>
          <p:cNvPr id="18" name="Rectangle: Rounded Corners 17">
            <a:extLst>
              <a:ext uri="{FF2B5EF4-FFF2-40B4-BE49-F238E27FC236}">
                <a16:creationId xmlns:a16="http://schemas.microsoft.com/office/drawing/2014/main" id="{8019FF68-A8FF-1E7B-D41E-382D28FB11CB}"/>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0" name="Rectangle: Rounded Corners 19">
            <a:extLst>
              <a:ext uri="{FF2B5EF4-FFF2-40B4-BE49-F238E27FC236}">
                <a16:creationId xmlns:a16="http://schemas.microsoft.com/office/drawing/2014/main" id="{59D17803-0BF9-A1B5-4CEA-2B2147C9A33D}"/>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nvGrpSpPr>
          <p:cNvPr id="21" name="Group 20">
            <a:extLst>
              <a:ext uri="{FF2B5EF4-FFF2-40B4-BE49-F238E27FC236}">
                <a16:creationId xmlns:a16="http://schemas.microsoft.com/office/drawing/2014/main" id="{A05347D7-957F-A470-76E4-30CFA1F473A9}"/>
              </a:ext>
            </a:extLst>
          </p:cNvPr>
          <p:cNvGrpSpPr/>
          <p:nvPr/>
        </p:nvGrpSpPr>
        <p:grpSpPr>
          <a:xfrm>
            <a:off x="409177" y="299617"/>
            <a:ext cx="521552" cy="762840"/>
            <a:chOff x="409177" y="299617"/>
            <a:chExt cx="1409700" cy="1970868"/>
          </a:xfrm>
        </p:grpSpPr>
        <p:sp>
          <p:nvSpPr>
            <p:cNvPr id="60" name="Isosceles Triangle 59">
              <a:extLst>
                <a:ext uri="{FF2B5EF4-FFF2-40B4-BE49-F238E27FC236}">
                  <a16:creationId xmlns:a16="http://schemas.microsoft.com/office/drawing/2014/main" id="{66A32623-E075-2FE4-7277-9740A85F8F84}"/>
                </a:ext>
              </a:extLst>
            </p:cNvPr>
            <p:cNvSpPr/>
            <p:nvPr/>
          </p:nvSpPr>
          <p:spPr>
            <a:xfrm rot="10800000">
              <a:off x="409177" y="1245359"/>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1" name="Oval 60">
              <a:extLst>
                <a:ext uri="{FF2B5EF4-FFF2-40B4-BE49-F238E27FC236}">
                  <a16:creationId xmlns:a16="http://schemas.microsoft.com/office/drawing/2014/main" id="{3E1F70ED-B8D2-946F-0363-0E661E74260C}"/>
                </a:ext>
              </a:extLst>
            </p:cNvPr>
            <p:cNvSpPr/>
            <p:nvPr/>
          </p:nvSpPr>
          <p:spPr>
            <a:xfrm>
              <a:off x="538978" y="299617"/>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22" name="Rectangle: Rounded Corners 21">
            <a:extLst>
              <a:ext uri="{FF2B5EF4-FFF2-40B4-BE49-F238E27FC236}">
                <a16:creationId xmlns:a16="http://schemas.microsoft.com/office/drawing/2014/main" id="{4106BE66-8788-2127-F960-E2D3E686ED8C}"/>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3" name="TextBox 13">
            <a:extLst>
              <a:ext uri="{FF2B5EF4-FFF2-40B4-BE49-F238E27FC236}">
                <a16:creationId xmlns:a16="http://schemas.microsoft.com/office/drawing/2014/main" id="{691DCD07-D706-012E-B0A2-BDBC9CC09977}"/>
              </a:ext>
            </a:extLst>
          </p:cNvPr>
          <p:cNvSpPr txBox="1"/>
          <p:nvPr/>
        </p:nvSpPr>
        <p:spPr>
          <a:xfrm>
            <a:off x="1225588" y="243065"/>
            <a:ext cx="3877985" cy="92333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5400">
                <a:solidFill>
                  <a:schemeClr val="tx1">
                    <a:lumMod val="50000"/>
                    <a:lumOff val="50000"/>
                  </a:schemeClr>
                </a:solidFill>
                <a:latin typeface="Arial"/>
                <a:cs typeface="Arial"/>
              </a:rPr>
              <a:t>Design &amp; UI</a:t>
            </a:r>
            <a:endParaRPr lang="en-US">
              <a:solidFill>
                <a:schemeClr val="tx1">
                  <a:lumMod val="50000"/>
                  <a:lumOff val="50000"/>
                </a:schemeClr>
              </a:solidFill>
            </a:endParaRPr>
          </a:p>
        </p:txBody>
      </p:sp>
      <p:grpSp>
        <p:nvGrpSpPr>
          <p:cNvPr id="24" name="Group 23">
            <a:extLst>
              <a:ext uri="{FF2B5EF4-FFF2-40B4-BE49-F238E27FC236}">
                <a16:creationId xmlns:a16="http://schemas.microsoft.com/office/drawing/2014/main" id="{0BDF9F77-EE9F-C455-0A86-29956EDD9272}"/>
              </a:ext>
            </a:extLst>
          </p:cNvPr>
          <p:cNvGrpSpPr/>
          <p:nvPr/>
        </p:nvGrpSpPr>
        <p:grpSpPr>
          <a:xfrm>
            <a:off x="8656437" y="-1309223"/>
            <a:ext cx="3808613" cy="4346574"/>
            <a:chOff x="8656437" y="-1309223"/>
            <a:chExt cx="3808613" cy="4346574"/>
          </a:xfrm>
        </p:grpSpPr>
        <p:sp>
          <p:nvSpPr>
            <p:cNvPr id="48" name="Oval 47">
              <a:extLst>
                <a:ext uri="{FF2B5EF4-FFF2-40B4-BE49-F238E27FC236}">
                  <a16:creationId xmlns:a16="http://schemas.microsoft.com/office/drawing/2014/main" id="{AA404A4B-3117-BF37-3AD7-1B4B61A66061}"/>
                </a:ext>
              </a:extLst>
            </p:cNvPr>
            <p:cNvSpPr/>
            <p:nvPr/>
          </p:nvSpPr>
          <p:spPr>
            <a:xfrm>
              <a:off x="9677400" y="-1309223"/>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9" name="Arc 48">
              <a:extLst>
                <a:ext uri="{FF2B5EF4-FFF2-40B4-BE49-F238E27FC236}">
                  <a16:creationId xmlns:a16="http://schemas.microsoft.com/office/drawing/2014/main" id="{6F622873-4861-9751-E32D-D86D892C6663}"/>
                </a:ext>
              </a:extLst>
            </p:cNvPr>
            <p:cNvSpPr/>
            <p:nvPr/>
          </p:nvSpPr>
          <p:spPr>
            <a:xfrm>
              <a:off x="8656437" y="-226550"/>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cxnSp>
          <p:nvCxnSpPr>
            <p:cNvPr id="50" name="Straight Connector 49">
              <a:extLst>
                <a:ext uri="{FF2B5EF4-FFF2-40B4-BE49-F238E27FC236}">
                  <a16:creationId xmlns:a16="http://schemas.microsoft.com/office/drawing/2014/main" id="{CE8A497E-E106-A7ED-7648-1EC076AAB4A4}"/>
                </a:ext>
              </a:extLst>
            </p:cNvPr>
            <p:cNvCxnSpPr/>
            <p:nvPr/>
          </p:nvCxnSpPr>
          <p:spPr>
            <a:xfrm flipV="1">
              <a:off x="10271125" y="-544049"/>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015C9FC6-F83F-15F0-8795-B25BFA6552AA}"/>
                </a:ext>
              </a:extLst>
            </p:cNvPr>
            <p:cNvCxnSpPr>
              <a:cxnSpLocks/>
            </p:cNvCxnSpPr>
            <p:nvPr/>
          </p:nvCxnSpPr>
          <p:spPr>
            <a:xfrm>
              <a:off x="10608129" y="-266423"/>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2" name="Freeform: Shape 64">
              <a:extLst>
                <a:ext uri="{FF2B5EF4-FFF2-40B4-BE49-F238E27FC236}">
                  <a16:creationId xmlns:a16="http://schemas.microsoft.com/office/drawing/2014/main" id="{1CC46EAC-5C29-4A0F-D0FA-42D34F2CC4AF}"/>
                </a:ext>
              </a:extLst>
            </p:cNvPr>
            <p:cNvSpPr/>
            <p:nvPr/>
          </p:nvSpPr>
          <p:spPr>
            <a:xfrm>
              <a:off x="10674369" y="-544049"/>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53" name="Freeform: Shape 65">
              <a:extLst>
                <a:ext uri="{FF2B5EF4-FFF2-40B4-BE49-F238E27FC236}">
                  <a16:creationId xmlns:a16="http://schemas.microsoft.com/office/drawing/2014/main" id="{8C6B8DB2-F022-AE41-D8F4-197B596D22D7}"/>
                </a:ext>
              </a:extLst>
            </p:cNvPr>
            <p:cNvSpPr/>
            <p:nvPr/>
          </p:nvSpPr>
          <p:spPr>
            <a:xfrm>
              <a:off x="10408721" y="-1290646"/>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cxnSp>
          <p:nvCxnSpPr>
            <p:cNvPr id="56" name="Straight Connector 55">
              <a:extLst>
                <a:ext uri="{FF2B5EF4-FFF2-40B4-BE49-F238E27FC236}">
                  <a16:creationId xmlns:a16="http://schemas.microsoft.com/office/drawing/2014/main" id="{583D1CBC-6139-837A-AFB3-0EF657E21663}"/>
                </a:ext>
              </a:extLst>
            </p:cNvPr>
            <p:cNvCxnSpPr>
              <a:cxnSpLocks/>
            </p:cNvCxnSpPr>
            <p:nvPr/>
          </p:nvCxnSpPr>
          <p:spPr>
            <a:xfrm>
              <a:off x="10430689" y="-1111636"/>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7" name="Oval 56">
              <a:extLst>
                <a:ext uri="{FF2B5EF4-FFF2-40B4-BE49-F238E27FC236}">
                  <a16:creationId xmlns:a16="http://schemas.microsoft.com/office/drawing/2014/main" id="{0F7A34E9-1644-8FBF-7610-071030C908C7}"/>
                </a:ext>
              </a:extLst>
            </p:cNvPr>
            <p:cNvSpPr/>
            <p:nvPr/>
          </p:nvSpPr>
          <p:spPr>
            <a:xfrm>
              <a:off x="10753724" y="793595"/>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38" name="TextBox 6">
            <a:extLst>
              <a:ext uri="{FF2B5EF4-FFF2-40B4-BE49-F238E27FC236}">
                <a16:creationId xmlns:a16="http://schemas.microsoft.com/office/drawing/2014/main" id="{43696CF7-BA98-C50B-6669-B77C88B59E72}"/>
              </a:ext>
            </a:extLst>
          </p:cNvPr>
          <p:cNvSpPr txBox="1"/>
          <p:nvPr/>
        </p:nvSpPr>
        <p:spPr>
          <a:xfrm>
            <a:off x="1757311" y="6054396"/>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Map View</a:t>
            </a:r>
          </a:p>
        </p:txBody>
      </p:sp>
      <p:sp>
        <p:nvSpPr>
          <p:cNvPr id="63" name="TextBox 6">
            <a:extLst>
              <a:ext uri="{FF2B5EF4-FFF2-40B4-BE49-F238E27FC236}">
                <a16:creationId xmlns:a16="http://schemas.microsoft.com/office/drawing/2014/main" id="{2E0A1125-7B96-5750-4EE7-068225C0C79E}"/>
              </a:ext>
            </a:extLst>
          </p:cNvPr>
          <p:cNvSpPr txBox="1"/>
          <p:nvPr/>
        </p:nvSpPr>
        <p:spPr>
          <a:xfrm>
            <a:off x="5242067" y="6054396"/>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Navigation</a:t>
            </a:r>
          </a:p>
        </p:txBody>
      </p:sp>
      <p:sp>
        <p:nvSpPr>
          <p:cNvPr id="64" name="TextBox 6">
            <a:extLst>
              <a:ext uri="{FF2B5EF4-FFF2-40B4-BE49-F238E27FC236}">
                <a16:creationId xmlns:a16="http://schemas.microsoft.com/office/drawing/2014/main" id="{02EBFBBE-E2C0-A7F9-1A80-E5BC88A38EDB}"/>
              </a:ext>
            </a:extLst>
          </p:cNvPr>
          <p:cNvSpPr txBox="1"/>
          <p:nvPr/>
        </p:nvSpPr>
        <p:spPr>
          <a:xfrm>
            <a:off x="8280775" y="6054396"/>
            <a:ext cx="2120738"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Settings Menu</a:t>
            </a:r>
          </a:p>
        </p:txBody>
      </p:sp>
      <p:pic>
        <p:nvPicPr>
          <p:cNvPr id="27" name="Picture 26">
            <a:extLst>
              <a:ext uri="{FF2B5EF4-FFF2-40B4-BE49-F238E27FC236}">
                <a16:creationId xmlns:a16="http://schemas.microsoft.com/office/drawing/2014/main" id="{DA723115-6F1A-4226-1C83-356213756F96}"/>
              </a:ext>
            </a:extLst>
          </p:cNvPr>
          <p:cNvPicPr>
            <a:picLocks noChangeAspect="1"/>
          </p:cNvPicPr>
          <p:nvPr/>
        </p:nvPicPr>
        <p:blipFill>
          <a:blip r:embed="rId8"/>
          <a:stretch>
            <a:fillRect/>
          </a:stretch>
        </p:blipFill>
        <p:spPr>
          <a:xfrm>
            <a:off x="1223179" y="1524000"/>
            <a:ext cx="2515937" cy="4441903"/>
          </a:xfrm>
          <a:prstGeom prst="rect">
            <a:avLst/>
          </a:prstGeom>
        </p:spPr>
      </p:pic>
      <p:pic>
        <p:nvPicPr>
          <p:cNvPr id="32" name="Picture 31" descr="A map with a pointer and a sign&#10;&#10;AI-generated content may be incorrect.">
            <a:extLst>
              <a:ext uri="{FF2B5EF4-FFF2-40B4-BE49-F238E27FC236}">
                <a16:creationId xmlns:a16="http://schemas.microsoft.com/office/drawing/2014/main" id="{01515B76-E118-6D6C-8F12-9157C7C41999}"/>
              </a:ext>
            </a:extLst>
          </p:cNvPr>
          <p:cNvPicPr>
            <a:picLocks noChangeAspect="1"/>
          </p:cNvPicPr>
          <p:nvPr/>
        </p:nvPicPr>
        <p:blipFill>
          <a:blip r:embed="rId9"/>
          <a:stretch>
            <a:fillRect/>
          </a:stretch>
        </p:blipFill>
        <p:spPr>
          <a:xfrm>
            <a:off x="4731167" y="1561169"/>
            <a:ext cx="2460181" cy="4200294"/>
          </a:xfrm>
          <a:prstGeom prst="rect">
            <a:avLst/>
          </a:prstGeom>
        </p:spPr>
      </p:pic>
      <p:pic>
        <p:nvPicPr>
          <p:cNvPr id="25" name="Picture 24" descr="A screenshot of a phone&#10;&#10;AI-generated content may be incorrect.">
            <a:extLst>
              <a:ext uri="{FF2B5EF4-FFF2-40B4-BE49-F238E27FC236}">
                <a16:creationId xmlns:a16="http://schemas.microsoft.com/office/drawing/2014/main" id="{4DAB661A-4AED-FEE3-527C-99091462D000}"/>
              </a:ext>
            </a:extLst>
          </p:cNvPr>
          <p:cNvPicPr>
            <a:picLocks noChangeAspect="1"/>
          </p:cNvPicPr>
          <p:nvPr/>
        </p:nvPicPr>
        <p:blipFill>
          <a:blip r:embed="rId10"/>
          <a:stretch>
            <a:fillRect/>
          </a:stretch>
        </p:blipFill>
        <p:spPr>
          <a:xfrm>
            <a:off x="8099764" y="1524001"/>
            <a:ext cx="2488059" cy="4479072"/>
          </a:xfrm>
          <a:prstGeom prst="rect">
            <a:avLst/>
          </a:prstGeom>
        </p:spPr>
      </p:pic>
    </p:spTree>
    <p:extLst>
      <p:ext uri="{BB962C8B-B14F-4D97-AF65-F5344CB8AC3E}">
        <p14:creationId xmlns:p14="http://schemas.microsoft.com/office/powerpoint/2010/main" val="36251888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61BC2E-0E43-F97C-F8F8-9BCA31774890}"/>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F9FC65A-5AD8-830D-6E8F-BF5EE66D3B3D}"/>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5292C64D-AA90-906C-2869-224EF6962678}"/>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FCB87506-E500-01B7-7325-23B7CE9A34D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0B27514-8A4C-2C54-5C7A-A1EA1C98FAFF}"/>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9142CF3D-1BEC-9B81-E12B-487C7F512F38}"/>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TextBox 13">
            <a:extLst>
              <a:ext uri="{FF2B5EF4-FFF2-40B4-BE49-F238E27FC236}">
                <a16:creationId xmlns:a16="http://schemas.microsoft.com/office/drawing/2014/main" id="{0540488B-A2F4-0484-5ED2-458084D274FC}"/>
              </a:ext>
            </a:extLst>
          </p:cNvPr>
          <p:cNvSpPr txBox="1"/>
          <p:nvPr/>
        </p:nvSpPr>
        <p:spPr>
          <a:xfrm>
            <a:off x="1225588" y="243065"/>
            <a:ext cx="3634649" cy="923330"/>
          </a:xfrm>
          <a:prstGeom prst="rect">
            <a:avLst/>
          </a:prstGeom>
          <a:noFill/>
        </p:spPr>
        <p:txBody>
          <a:bodyPr wrap="none" lIns="91440" tIns="45720" rIns="91440" bIns="45720" rtlCol="0" anchor="t">
            <a:spAutoFit/>
          </a:bodyPr>
          <a:lstStyle/>
          <a:p>
            <a:r>
              <a:rPr lang="en-GB" sz="5400"/>
              <a:t>Wireframes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58F0B6CB-97E2-F71D-2128-4288E6867563}"/>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1AD39082-5AA4-C057-6BD9-0F6452E6480F}"/>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7F7886B-829E-5AD7-6F5F-3954BEFE3487}"/>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4B593D1-4F07-E19B-D072-E5B86095FD3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7723C53F-2750-5FC7-E19B-04186BE18CB8}"/>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17C04CAC-18E1-E191-3B64-00075C80B0F8}"/>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AFE9BE44-E20B-47C8-4E00-1E75642B18B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BF18B3C-9D60-3EDD-6BE8-248EB1ADAB91}"/>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DB944299-F31E-F6EA-4F13-0591668E072F}"/>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3" name="Picture 2">
            <a:extLst>
              <a:ext uri="{FF2B5EF4-FFF2-40B4-BE49-F238E27FC236}">
                <a16:creationId xmlns:a16="http://schemas.microsoft.com/office/drawing/2014/main" id="{03806413-0C72-5832-79D8-5AE6EDA31BEB}"/>
              </a:ext>
            </a:extLst>
          </p:cNvPr>
          <p:cNvPicPr>
            <a:picLocks noChangeAspect="1"/>
          </p:cNvPicPr>
          <p:nvPr/>
        </p:nvPicPr>
        <p:blipFill>
          <a:blip r:embed="rId2"/>
          <a:stretch>
            <a:fillRect/>
          </a:stretch>
        </p:blipFill>
        <p:spPr>
          <a:xfrm>
            <a:off x="731213" y="1629157"/>
            <a:ext cx="2905361" cy="4729310"/>
          </a:xfrm>
          <a:prstGeom prst="rect">
            <a:avLst/>
          </a:prstGeom>
        </p:spPr>
      </p:pic>
      <p:pic>
        <p:nvPicPr>
          <p:cNvPr id="7" name="Picture 6">
            <a:extLst>
              <a:ext uri="{FF2B5EF4-FFF2-40B4-BE49-F238E27FC236}">
                <a16:creationId xmlns:a16="http://schemas.microsoft.com/office/drawing/2014/main" id="{1C310D93-5E78-636F-3973-B504BE922BD6}"/>
              </a:ext>
            </a:extLst>
          </p:cNvPr>
          <p:cNvPicPr>
            <a:picLocks noChangeAspect="1"/>
          </p:cNvPicPr>
          <p:nvPr/>
        </p:nvPicPr>
        <p:blipFill>
          <a:blip r:embed="rId3"/>
          <a:stretch>
            <a:fillRect/>
          </a:stretch>
        </p:blipFill>
        <p:spPr>
          <a:xfrm>
            <a:off x="4641636" y="1629157"/>
            <a:ext cx="2064655" cy="4510771"/>
          </a:xfrm>
          <a:prstGeom prst="rect">
            <a:avLst/>
          </a:prstGeom>
        </p:spPr>
      </p:pic>
      <p:pic>
        <p:nvPicPr>
          <p:cNvPr id="9" name="Picture 8">
            <a:extLst>
              <a:ext uri="{FF2B5EF4-FFF2-40B4-BE49-F238E27FC236}">
                <a16:creationId xmlns:a16="http://schemas.microsoft.com/office/drawing/2014/main" id="{8B61AD6D-3E1B-9EDA-F33B-302474287A69}"/>
              </a:ext>
            </a:extLst>
          </p:cNvPr>
          <p:cNvPicPr>
            <a:picLocks noChangeAspect="1"/>
          </p:cNvPicPr>
          <p:nvPr/>
        </p:nvPicPr>
        <p:blipFill>
          <a:blip r:embed="rId4"/>
          <a:srcRect l="-1" r="1052" b="17793"/>
          <a:stretch>
            <a:fillRect/>
          </a:stretch>
        </p:blipFill>
        <p:spPr>
          <a:xfrm>
            <a:off x="8366094" y="1618193"/>
            <a:ext cx="2136397" cy="4938541"/>
          </a:xfrm>
          <a:prstGeom prst="rect">
            <a:avLst/>
          </a:prstGeom>
        </p:spPr>
      </p:pic>
    </p:spTree>
    <p:extLst>
      <p:ext uri="{BB962C8B-B14F-4D97-AF65-F5344CB8AC3E}">
        <p14:creationId xmlns:p14="http://schemas.microsoft.com/office/powerpoint/2010/main" val="13676846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D7E6F2-44F7-F33A-9205-F9DFA1A113C1}"/>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6AB853A2-85FF-FAEE-EB96-2A711DBFEC9B}"/>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A0806A1-FEE9-19C7-D3C8-856AD16CD91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4B20FF82-75B4-A87B-9AA8-8B0B565F818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6EF17E77-045E-666A-9C6B-D970C526A7E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58A9A735-E9ED-11E4-5093-822E70908FA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239E8D31-5DF4-7CD0-D505-E5B8F4B5753A}"/>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A2C6736-A25B-DC38-A57B-20D25B8F8DEE}"/>
              </a:ext>
            </a:extLst>
          </p:cNvPr>
          <p:cNvSpPr txBox="1"/>
          <p:nvPr/>
        </p:nvSpPr>
        <p:spPr>
          <a:xfrm>
            <a:off x="1225588" y="243065"/>
            <a:ext cx="5580695" cy="923330"/>
          </a:xfrm>
          <a:prstGeom prst="rect">
            <a:avLst/>
          </a:prstGeom>
          <a:noFill/>
        </p:spPr>
        <p:txBody>
          <a:bodyPr wrap="none" lIns="91440" tIns="45720" rIns="91440" bIns="45720" rtlCol="0" anchor="t">
            <a:spAutoFit/>
          </a:bodyPr>
          <a:lstStyle/>
          <a:p>
            <a:r>
              <a:rPr lang="en-GB" sz="5400"/>
              <a:t>Initial Wireframes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9CFBA27A-7780-552C-A064-983C6AA6684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D33151F-35A6-EE45-C3AB-B164BD88AB0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CBACC469-6848-1E62-A7CE-383FA2E4927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B221095-F9C6-8445-0336-5FB81F51E473}"/>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F850A019-9271-2EA8-A45B-B6E5E63DF7D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9A7627B-FC70-71C5-7D12-8FE329931267}"/>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D5CB954C-8D96-4875-D593-BF9513A85D5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31A81AEC-B15C-65D3-2A1D-56E4098632F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06F2C6B1-A211-CB3E-AD5A-21052E42998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1" name="Group 30">
            <a:extLst>
              <a:ext uri="{FF2B5EF4-FFF2-40B4-BE49-F238E27FC236}">
                <a16:creationId xmlns:a16="http://schemas.microsoft.com/office/drawing/2014/main" id="{22522C91-4C82-370A-8663-FB801D510220}"/>
              </a:ext>
            </a:extLst>
          </p:cNvPr>
          <p:cNvGrpSpPr/>
          <p:nvPr/>
        </p:nvGrpSpPr>
        <p:grpSpPr>
          <a:xfrm>
            <a:off x="1568769" y="1710936"/>
            <a:ext cx="3953820" cy="4862363"/>
            <a:chOff x="184469" y="1622036"/>
            <a:chExt cx="3953820" cy="4862363"/>
          </a:xfrm>
        </p:grpSpPr>
        <p:pic>
          <p:nvPicPr>
            <p:cNvPr id="2" name="Picture 1" descr="A map with a blue line and a pin&#10;&#10;AI-generated content may be incorrect.">
              <a:extLst>
                <a:ext uri="{FF2B5EF4-FFF2-40B4-BE49-F238E27FC236}">
                  <a16:creationId xmlns:a16="http://schemas.microsoft.com/office/drawing/2014/main" id="{4A238989-B2A2-2F11-2D7D-372D6B2A1C5A}"/>
                </a:ext>
              </a:extLst>
            </p:cNvPr>
            <p:cNvPicPr>
              <a:picLocks noChangeAspect="1"/>
            </p:cNvPicPr>
            <p:nvPr/>
          </p:nvPicPr>
          <p:blipFill>
            <a:blip r:embed="rId2"/>
            <a:stretch>
              <a:fillRect/>
            </a:stretch>
          </p:blipFill>
          <p:spPr>
            <a:xfrm>
              <a:off x="184469" y="1817273"/>
              <a:ext cx="2654680" cy="4667126"/>
            </a:xfrm>
            <a:prstGeom prst="rect">
              <a:avLst/>
            </a:prstGeom>
          </p:spPr>
        </p:pic>
        <p:pic>
          <p:nvPicPr>
            <p:cNvPr id="3" name="Picture 2" descr="A map of a city&#10;&#10;AI-generated content may be incorrect.">
              <a:extLst>
                <a:ext uri="{FF2B5EF4-FFF2-40B4-BE49-F238E27FC236}">
                  <a16:creationId xmlns:a16="http://schemas.microsoft.com/office/drawing/2014/main" id="{A5D0213D-62A1-A4CD-C166-0B13A19FA510}"/>
                </a:ext>
              </a:extLst>
            </p:cNvPr>
            <p:cNvPicPr>
              <a:picLocks noChangeAspect="1"/>
            </p:cNvPicPr>
            <p:nvPr/>
          </p:nvPicPr>
          <p:blipFill>
            <a:blip r:embed="rId3"/>
            <a:stretch>
              <a:fillRect/>
            </a:stretch>
          </p:blipFill>
          <p:spPr>
            <a:xfrm>
              <a:off x="1538357" y="1622036"/>
              <a:ext cx="2599932" cy="4656240"/>
            </a:xfrm>
            <a:prstGeom prst="rect">
              <a:avLst/>
            </a:prstGeom>
          </p:spPr>
        </p:pic>
      </p:grpSp>
      <p:grpSp>
        <p:nvGrpSpPr>
          <p:cNvPr id="34" name="Group 33">
            <a:extLst>
              <a:ext uri="{FF2B5EF4-FFF2-40B4-BE49-F238E27FC236}">
                <a16:creationId xmlns:a16="http://schemas.microsoft.com/office/drawing/2014/main" id="{A7B91F8D-A3C4-4D01-E5F3-4152302B5EED}"/>
              </a:ext>
            </a:extLst>
          </p:cNvPr>
          <p:cNvGrpSpPr/>
          <p:nvPr/>
        </p:nvGrpSpPr>
        <p:grpSpPr>
          <a:xfrm>
            <a:off x="6937581" y="1874292"/>
            <a:ext cx="4822025" cy="4547749"/>
            <a:chOff x="5731081" y="1671092"/>
            <a:chExt cx="4822025" cy="4547749"/>
          </a:xfrm>
        </p:grpSpPr>
        <p:grpSp>
          <p:nvGrpSpPr>
            <p:cNvPr id="6" name="Group 5">
              <a:extLst>
                <a:ext uri="{FF2B5EF4-FFF2-40B4-BE49-F238E27FC236}">
                  <a16:creationId xmlns:a16="http://schemas.microsoft.com/office/drawing/2014/main" id="{74BD8BE0-21D2-1F7A-9DC3-E9592DE666F8}"/>
                </a:ext>
              </a:extLst>
            </p:cNvPr>
            <p:cNvGrpSpPr/>
            <p:nvPr/>
          </p:nvGrpSpPr>
          <p:grpSpPr>
            <a:xfrm>
              <a:off x="5731081" y="1671092"/>
              <a:ext cx="1679177" cy="3129124"/>
              <a:chOff x="5731081" y="1671092"/>
              <a:chExt cx="1731369" cy="3243945"/>
            </a:xfrm>
          </p:grpSpPr>
          <p:pic>
            <p:nvPicPr>
              <p:cNvPr id="29" name="Picture 28" descr="A map with a location pin&#10;&#10;AI-generated content may be incorrect.">
                <a:extLst>
                  <a:ext uri="{FF2B5EF4-FFF2-40B4-BE49-F238E27FC236}">
                    <a16:creationId xmlns:a16="http://schemas.microsoft.com/office/drawing/2014/main" id="{E352BEA6-5E63-BD4E-8B4A-94551ABC881B}"/>
                  </a:ext>
                </a:extLst>
              </p:cNvPr>
              <p:cNvPicPr>
                <a:picLocks noChangeAspect="1"/>
              </p:cNvPicPr>
              <p:nvPr/>
            </p:nvPicPr>
            <p:blipFill>
              <a:blip r:embed="rId4"/>
              <a:stretch>
                <a:fillRect/>
              </a:stretch>
            </p:blipFill>
            <p:spPr>
              <a:xfrm>
                <a:off x="5731081" y="1888807"/>
                <a:ext cx="1731369" cy="3026230"/>
              </a:xfrm>
              <a:prstGeom prst="rect">
                <a:avLst/>
              </a:prstGeom>
            </p:spPr>
          </p:pic>
          <p:sp>
            <p:nvSpPr>
              <p:cNvPr id="30" name="TextBox 21">
                <a:extLst>
                  <a:ext uri="{FF2B5EF4-FFF2-40B4-BE49-F238E27FC236}">
                    <a16:creationId xmlns:a16="http://schemas.microsoft.com/office/drawing/2014/main" id="{4738FA80-311A-28EC-A17A-8AF0D97A6AA3}"/>
                  </a:ext>
                </a:extLst>
              </p:cNvPr>
              <p:cNvSpPr txBox="1"/>
              <p:nvPr/>
            </p:nvSpPr>
            <p:spPr>
              <a:xfrm>
                <a:off x="5848371" y="1671092"/>
                <a:ext cx="149678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Protanopia</a:t>
                </a:r>
              </a:p>
            </p:txBody>
          </p:sp>
        </p:grpSp>
        <p:grpSp>
          <p:nvGrpSpPr>
            <p:cNvPr id="7" name="Group 6">
              <a:extLst>
                <a:ext uri="{FF2B5EF4-FFF2-40B4-BE49-F238E27FC236}">
                  <a16:creationId xmlns:a16="http://schemas.microsoft.com/office/drawing/2014/main" id="{BFE0AA70-D969-F911-F7C5-3D66421C7DF4}"/>
                </a:ext>
              </a:extLst>
            </p:cNvPr>
            <p:cNvGrpSpPr/>
            <p:nvPr/>
          </p:nvGrpSpPr>
          <p:grpSpPr>
            <a:xfrm>
              <a:off x="7417704" y="1671092"/>
              <a:ext cx="1847813" cy="3139561"/>
              <a:chOff x="7417704" y="1671092"/>
              <a:chExt cx="1910442" cy="3243944"/>
            </a:xfrm>
          </p:grpSpPr>
          <p:pic>
            <p:nvPicPr>
              <p:cNvPr id="19" name="Picture 18" descr="A map with a blue line and a point&#10;&#10;AI-generated content may be incorrect.">
                <a:extLst>
                  <a:ext uri="{FF2B5EF4-FFF2-40B4-BE49-F238E27FC236}">
                    <a16:creationId xmlns:a16="http://schemas.microsoft.com/office/drawing/2014/main" id="{9D3E0202-EA80-2D4A-62CB-D0AEA41B14B3}"/>
                  </a:ext>
                </a:extLst>
              </p:cNvPr>
              <p:cNvPicPr>
                <a:picLocks noChangeAspect="1"/>
              </p:cNvPicPr>
              <p:nvPr/>
            </p:nvPicPr>
            <p:blipFill>
              <a:blip r:embed="rId5"/>
              <a:stretch>
                <a:fillRect/>
              </a:stretch>
            </p:blipFill>
            <p:spPr>
              <a:xfrm>
                <a:off x="7518128" y="1888807"/>
                <a:ext cx="1709598" cy="3026229"/>
              </a:xfrm>
              <a:prstGeom prst="rect">
                <a:avLst/>
              </a:prstGeom>
            </p:spPr>
          </p:pic>
          <p:sp>
            <p:nvSpPr>
              <p:cNvPr id="28" name="TextBox 23">
                <a:extLst>
                  <a:ext uri="{FF2B5EF4-FFF2-40B4-BE49-F238E27FC236}">
                    <a16:creationId xmlns:a16="http://schemas.microsoft.com/office/drawing/2014/main" id="{2BD622D7-D9A8-2E3B-B1D3-E0B25685711F}"/>
                  </a:ext>
                </a:extLst>
              </p:cNvPr>
              <p:cNvSpPr txBox="1"/>
              <p:nvPr/>
            </p:nvSpPr>
            <p:spPr>
              <a:xfrm>
                <a:off x="7417704" y="1671092"/>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Deuteranopia</a:t>
                </a:r>
              </a:p>
            </p:txBody>
          </p:sp>
        </p:grpSp>
        <p:grpSp>
          <p:nvGrpSpPr>
            <p:cNvPr id="33" name="Group 32">
              <a:extLst>
                <a:ext uri="{FF2B5EF4-FFF2-40B4-BE49-F238E27FC236}">
                  <a16:creationId xmlns:a16="http://schemas.microsoft.com/office/drawing/2014/main" id="{E54F6E4E-C7B1-00C6-42BD-6266E90361B9}"/>
                </a:ext>
              </a:extLst>
            </p:cNvPr>
            <p:cNvGrpSpPr/>
            <p:nvPr/>
          </p:nvGrpSpPr>
          <p:grpSpPr>
            <a:xfrm>
              <a:off x="6986935" y="3032984"/>
              <a:ext cx="3566171" cy="3185857"/>
              <a:chOff x="8726835" y="3248884"/>
              <a:chExt cx="3566171" cy="3185857"/>
            </a:xfrm>
          </p:grpSpPr>
          <p:grpSp>
            <p:nvGrpSpPr>
              <p:cNvPr id="8" name="Group 7">
                <a:extLst>
                  <a:ext uri="{FF2B5EF4-FFF2-40B4-BE49-F238E27FC236}">
                    <a16:creationId xmlns:a16="http://schemas.microsoft.com/office/drawing/2014/main" id="{C2D89E22-5ACE-E315-B25B-973546EEEB17}"/>
                  </a:ext>
                </a:extLst>
              </p:cNvPr>
              <p:cNvGrpSpPr/>
              <p:nvPr/>
            </p:nvGrpSpPr>
            <p:grpSpPr>
              <a:xfrm>
                <a:off x="8726835" y="3251124"/>
                <a:ext cx="1845128" cy="3183617"/>
                <a:chOff x="8726835" y="3251124"/>
                <a:chExt cx="1910442" cy="3279766"/>
              </a:xfrm>
            </p:grpSpPr>
            <p:pic>
              <p:nvPicPr>
                <p:cNvPr id="16" name="Picture 15" descr="A map with a location&#10;&#10;AI-generated content may be incorrect.">
                  <a:extLst>
                    <a:ext uri="{FF2B5EF4-FFF2-40B4-BE49-F238E27FC236}">
                      <a16:creationId xmlns:a16="http://schemas.microsoft.com/office/drawing/2014/main" id="{53952B68-F086-AFD1-963F-604ECE7C6BD2}"/>
                    </a:ext>
                  </a:extLst>
                </p:cNvPr>
                <p:cNvPicPr>
                  <a:picLocks noChangeAspect="1"/>
                </p:cNvPicPr>
                <p:nvPr/>
              </p:nvPicPr>
              <p:blipFill>
                <a:blip r:embed="rId6"/>
                <a:stretch>
                  <a:fillRect/>
                </a:stretch>
              </p:blipFill>
              <p:spPr>
                <a:xfrm>
                  <a:off x="8838146" y="3504661"/>
                  <a:ext cx="1687826" cy="3026229"/>
                </a:xfrm>
                <a:prstGeom prst="rect">
                  <a:avLst/>
                </a:prstGeom>
              </p:spPr>
            </p:pic>
            <p:sp>
              <p:nvSpPr>
                <p:cNvPr id="17" name="TextBox 26">
                  <a:extLst>
                    <a:ext uri="{FF2B5EF4-FFF2-40B4-BE49-F238E27FC236}">
                      <a16:creationId xmlns:a16="http://schemas.microsoft.com/office/drawing/2014/main" id="{4D08ED0C-72BB-0182-95BD-D1974E7168CF}"/>
                    </a:ext>
                  </a:extLst>
                </p:cNvPr>
                <p:cNvSpPr txBox="1"/>
                <p:nvPr/>
              </p:nvSpPr>
              <p:spPr>
                <a:xfrm>
                  <a:off x="8726835" y="325112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Tritanopia</a:t>
                  </a:r>
                </a:p>
              </p:txBody>
            </p:sp>
          </p:grpSp>
          <p:grpSp>
            <p:nvGrpSpPr>
              <p:cNvPr id="9" name="Group 8">
                <a:extLst>
                  <a:ext uri="{FF2B5EF4-FFF2-40B4-BE49-F238E27FC236}">
                    <a16:creationId xmlns:a16="http://schemas.microsoft.com/office/drawing/2014/main" id="{D24057DF-4E2A-7F69-CE39-2CA39E738372}"/>
                  </a:ext>
                </a:extLst>
              </p:cNvPr>
              <p:cNvGrpSpPr/>
              <p:nvPr/>
            </p:nvGrpSpPr>
            <p:grpSpPr>
              <a:xfrm>
                <a:off x="10434755" y="3248884"/>
                <a:ext cx="1858251" cy="3177654"/>
                <a:chOff x="10434755" y="3248884"/>
                <a:chExt cx="1910442" cy="3293703"/>
              </a:xfrm>
            </p:grpSpPr>
            <p:pic>
              <p:nvPicPr>
                <p:cNvPr id="10" name="Picture 9" descr="A map with a location on it&#10;&#10;AI-generated content may be incorrect.">
                  <a:extLst>
                    <a:ext uri="{FF2B5EF4-FFF2-40B4-BE49-F238E27FC236}">
                      <a16:creationId xmlns:a16="http://schemas.microsoft.com/office/drawing/2014/main" id="{05898B62-00A2-F051-9D4C-26B75BF2A613}"/>
                    </a:ext>
                  </a:extLst>
                </p:cNvPr>
                <p:cNvPicPr>
                  <a:picLocks noChangeAspect="1"/>
                </p:cNvPicPr>
                <p:nvPr/>
              </p:nvPicPr>
              <p:blipFill>
                <a:blip r:embed="rId7"/>
                <a:stretch>
                  <a:fillRect/>
                </a:stretch>
              </p:blipFill>
              <p:spPr>
                <a:xfrm>
                  <a:off x="10555681" y="3516358"/>
                  <a:ext cx="1698713" cy="3026229"/>
                </a:xfrm>
                <a:prstGeom prst="rect">
                  <a:avLst/>
                </a:prstGeom>
              </p:spPr>
            </p:pic>
            <p:sp>
              <p:nvSpPr>
                <p:cNvPr id="15" name="TextBox 27">
                  <a:extLst>
                    <a:ext uri="{FF2B5EF4-FFF2-40B4-BE49-F238E27FC236}">
                      <a16:creationId xmlns:a16="http://schemas.microsoft.com/office/drawing/2014/main" id="{6AE1B0EA-E031-040B-A641-044280EA9CD9}"/>
                    </a:ext>
                  </a:extLst>
                </p:cNvPr>
                <p:cNvSpPr txBox="1"/>
                <p:nvPr/>
              </p:nvSpPr>
              <p:spPr>
                <a:xfrm>
                  <a:off x="10434755" y="324888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Achromatopsia</a:t>
                  </a:r>
                </a:p>
              </p:txBody>
            </p:sp>
          </p:grpSp>
        </p:grpSp>
      </p:grpSp>
      <p:sp>
        <p:nvSpPr>
          <p:cNvPr id="18" name="Rectangle: Rounded Corners 17">
            <a:extLst>
              <a:ext uri="{FF2B5EF4-FFF2-40B4-BE49-F238E27FC236}">
                <a16:creationId xmlns:a16="http://schemas.microsoft.com/office/drawing/2014/main" id="{F14B61A7-440D-B037-3445-084FC2360210}"/>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0" name="Rectangle: Rounded Corners 19">
            <a:extLst>
              <a:ext uri="{FF2B5EF4-FFF2-40B4-BE49-F238E27FC236}">
                <a16:creationId xmlns:a16="http://schemas.microsoft.com/office/drawing/2014/main" id="{B2B275DA-8FE6-E225-ED4F-D5AFFAC1E68D}"/>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nvGrpSpPr>
          <p:cNvPr id="21" name="Group 20">
            <a:extLst>
              <a:ext uri="{FF2B5EF4-FFF2-40B4-BE49-F238E27FC236}">
                <a16:creationId xmlns:a16="http://schemas.microsoft.com/office/drawing/2014/main" id="{A45FB4ED-F6C6-196E-60D6-5B362852F855}"/>
              </a:ext>
            </a:extLst>
          </p:cNvPr>
          <p:cNvGrpSpPr/>
          <p:nvPr/>
        </p:nvGrpSpPr>
        <p:grpSpPr>
          <a:xfrm>
            <a:off x="409177" y="299617"/>
            <a:ext cx="521552" cy="762840"/>
            <a:chOff x="409177" y="299617"/>
            <a:chExt cx="1409700" cy="1970868"/>
          </a:xfrm>
        </p:grpSpPr>
        <p:sp>
          <p:nvSpPr>
            <p:cNvPr id="60" name="Isosceles Triangle 59">
              <a:extLst>
                <a:ext uri="{FF2B5EF4-FFF2-40B4-BE49-F238E27FC236}">
                  <a16:creationId xmlns:a16="http://schemas.microsoft.com/office/drawing/2014/main" id="{3B568F0B-8B75-36A0-DF3E-3E00581B9E05}"/>
                </a:ext>
              </a:extLst>
            </p:cNvPr>
            <p:cNvSpPr/>
            <p:nvPr/>
          </p:nvSpPr>
          <p:spPr>
            <a:xfrm rot="10800000">
              <a:off x="409177" y="1245359"/>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61" name="Oval 60">
              <a:extLst>
                <a:ext uri="{FF2B5EF4-FFF2-40B4-BE49-F238E27FC236}">
                  <a16:creationId xmlns:a16="http://schemas.microsoft.com/office/drawing/2014/main" id="{BF91D0B4-5FF7-4D89-E2A9-7D3C148D88C9}"/>
                </a:ext>
              </a:extLst>
            </p:cNvPr>
            <p:cNvSpPr/>
            <p:nvPr/>
          </p:nvSpPr>
          <p:spPr>
            <a:xfrm>
              <a:off x="538978" y="299617"/>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sp>
        <p:nvSpPr>
          <p:cNvPr id="22" name="Rectangle: Rounded Corners 21">
            <a:extLst>
              <a:ext uri="{FF2B5EF4-FFF2-40B4-BE49-F238E27FC236}">
                <a16:creationId xmlns:a16="http://schemas.microsoft.com/office/drawing/2014/main" id="{8C6B1CEF-BE9E-111A-4441-5782FCA68719}"/>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3" name="TextBox 13">
            <a:extLst>
              <a:ext uri="{FF2B5EF4-FFF2-40B4-BE49-F238E27FC236}">
                <a16:creationId xmlns:a16="http://schemas.microsoft.com/office/drawing/2014/main" id="{4D7B0E99-49FC-1C85-8220-D9464A75F4FB}"/>
              </a:ext>
            </a:extLst>
          </p:cNvPr>
          <p:cNvSpPr txBox="1"/>
          <p:nvPr/>
        </p:nvSpPr>
        <p:spPr>
          <a:xfrm>
            <a:off x="1225588" y="243065"/>
            <a:ext cx="3877985" cy="923330"/>
          </a:xfrm>
          <a:prstGeom prst="rect">
            <a:avLst/>
          </a:prstGeom>
          <a:noFill/>
        </p:spPr>
        <p:txBody>
          <a:bodyPr wrap="non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5400">
                <a:solidFill>
                  <a:schemeClr val="tx1">
                    <a:lumMod val="50000"/>
                    <a:lumOff val="50000"/>
                  </a:schemeClr>
                </a:solidFill>
                <a:latin typeface="Arial"/>
                <a:cs typeface="Arial"/>
              </a:rPr>
              <a:t>Design &amp; UI</a:t>
            </a:r>
            <a:endParaRPr lang="en-US">
              <a:solidFill>
                <a:schemeClr val="tx1">
                  <a:lumMod val="50000"/>
                  <a:lumOff val="50000"/>
                </a:schemeClr>
              </a:solidFill>
            </a:endParaRPr>
          </a:p>
        </p:txBody>
      </p:sp>
      <p:grpSp>
        <p:nvGrpSpPr>
          <p:cNvPr id="24" name="Group 23">
            <a:extLst>
              <a:ext uri="{FF2B5EF4-FFF2-40B4-BE49-F238E27FC236}">
                <a16:creationId xmlns:a16="http://schemas.microsoft.com/office/drawing/2014/main" id="{3DDF26DE-8F3F-C10D-F7A0-B2ED235200B0}"/>
              </a:ext>
            </a:extLst>
          </p:cNvPr>
          <p:cNvGrpSpPr/>
          <p:nvPr/>
        </p:nvGrpSpPr>
        <p:grpSpPr>
          <a:xfrm>
            <a:off x="8656437" y="-1309223"/>
            <a:ext cx="3808613" cy="4346574"/>
            <a:chOff x="8656437" y="-1309223"/>
            <a:chExt cx="3808613" cy="4346574"/>
          </a:xfrm>
        </p:grpSpPr>
        <p:sp>
          <p:nvSpPr>
            <p:cNvPr id="48" name="Oval 47">
              <a:extLst>
                <a:ext uri="{FF2B5EF4-FFF2-40B4-BE49-F238E27FC236}">
                  <a16:creationId xmlns:a16="http://schemas.microsoft.com/office/drawing/2014/main" id="{B4671006-C040-9664-BCE2-BC80AA3A16E5}"/>
                </a:ext>
              </a:extLst>
            </p:cNvPr>
            <p:cNvSpPr/>
            <p:nvPr/>
          </p:nvSpPr>
          <p:spPr>
            <a:xfrm>
              <a:off x="9677400" y="-1309223"/>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49" name="Arc 48">
              <a:extLst>
                <a:ext uri="{FF2B5EF4-FFF2-40B4-BE49-F238E27FC236}">
                  <a16:creationId xmlns:a16="http://schemas.microsoft.com/office/drawing/2014/main" id="{40E73E9C-5B78-7BD1-0238-6CDF21EB2ADF}"/>
                </a:ext>
              </a:extLst>
            </p:cNvPr>
            <p:cNvSpPr/>
            <p:nvPr/>
          </p:nvSpPr>
          <p:spPr>
            <a:xfrm>
              <a:off x="8656437" y="-226550"/>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GB"/>
            </a:p>
          </p:txBody>
        </p:sp>
        <p:cxnSp>
          <p:nvCxnSpPr>
            <p:cNvPr id="50" name="Straight Connector 49">
              <a:extLst>
                <a:ext uri="{FF2B5EF4-FFF2-40B4-BE49-F238E27FC236}">
                  <a16:creationId xmlns:a16="http://schemas.microsoft.com/office/drawing/2014/main" id="{8354EBB5-99D9-A5FC-5DA4-184644C869F4}"/>
                </a:ext>
              </a:extLst>
            </p:cNvPr>
            <p:cNvCxnSpPr/>
            <p:nvPr/>
          </p:nvCxnSpPr>
          <p:spPr>
            <a:xfrm flipV="1">
              <a:off x="10271125" y="-544049"/>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1" name="Straight Connector 50">
              <a:extLst>
                <a:ext uri="{FF2B5EF4-FFF2-40B4-BE49-F238E27FC236}">
                  <a16:creationId xmlns:a16="http://schemas.microsoft.com/office/drawing/2014/main" id="{5B6D6009-1E20-A792-CBC7-19AF3C8773EC}"/>
                </a:ext>
              </a:extLst>
            </p:cNvPr>
            <p:cNvCxnSpPr>
              <a:cxnSpLocks/>
            </p:cNvCxnSpPr>
            <p:nvPr/>
          </p:nvCxnSpPr>
          <p:spPr>
            <a:xfrm>
              <a:off x="10608129" y="-266423"/>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2" name="Freeform: Shape 64">
              <a:extLst>
                <a:ext uri="{FF2B5EF4-FFF2-40B4-BE49-F238E27FC236}">
                  <a16:creationId xmlns:a16="http://schemas.microsoft.com/office/drawing/2014/main" id="{10FA1981-F70D-D5BB-BEDA-6050A36FB7B9}"/>
                </a:ext>
              </a:extLst>
            </p:cNvPr>
            <p:cNvSpPr/>
            <p:nvPr/>
          </p:nvSpPr>
          <p:spPr>
            <a:xfrm>
              <a:off x="10674369" y="-544049"/>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53" name="Freeform: Shape 65">
              <a:extLst>
                <a:ext uri="{FF2B5EF4-FFF2-40B4-BE49-F238E27FC236}">
                  <a16:creationId xmlns:a16="http://schemas.microsoft.com/office/drawing/2014/main" id="{1D4B836C-C643-CB58-3398-F1A75E208E2F}"/>
                </a:ext>
              </a:extLst>
            </p:cNvPr>
            <p:cNvSpPr/>
            <p:nvPr/>
          </p:nvSpPr>
          <p:spPr>
            <a:xfrm>
              <a:off x="10408721" y="-1290646"/>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cxnSp>
          <p:nvCxnSpPr>
            <p:cNvPr id="56" name="Straight Connector 55">
              <a:extLst>
                <a:ext uri="{FF2B5EF4-FFF2-40B4-BE49-F238E27FC236}">
                  <a16:creationId xmlns:a16="http://schemas.microsoft.com/office/drawing/2014/main" id="{42167B6E-903D-7B1E-8300-B7BFD60FD5C2}"/>
                </a:ext>
              </a:extLst>
            </p:cNvPr>
            <p:cNvCxnSpPr>
              <a:cxnSpLocks/>
            </p:cNvCxnSpPr>
            <p:nvPr/>
          </p:nvCxnSpPr>
          <p:spPr>
            <a:xfrm>
              <a:off x="10430689" y="-1111636"/>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57" name="Oval 56">
              <a:extLst>
                <a:ext uri="{FF2B5EF4-FFF2-40B4-BE49-F238E27FC236}">
                  <a16:creationId xmlns:a16="http://schemas.microsoft.com/office/drawing/2014/main" id="{2A41AF0E-CA98-C633-1D3D-14E91E5D53A4}"/>
                </a:ext>
              </a:extLst>
            </p:cNvPr>
            <p:cNvSpPr/>
            <p:nvPr/>
          </p:nvSpPr>
          <p:spPr>
            <a:xfrm>
              <a:off x="10753724" y="793595"/>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grpSp>
      <p:pic>
        <p:nvPicPr>
          <p:cNvPr id="25" name="Picture 24" descr="A map with a blue line and a pin&#10;&#10;AI-generated content may be incorrect.">
            <a:extLst>
              <a:ext uri="{FF2B5EF4-FFF2-40B4-BE49-F238E27FC236}">
                <a16:creationId xmlns:a16="http://schemas.microsoft.com/office/drawing/2014/main" id="{4A238989-B2A2-2F11-2D7D-372D6B2A1C5A}"/>
              </a:ext>
            </a:extLst>
          </p:cNvPr>
          <p:cNvPicPr>
            <a:picLocks noChangeAspect="1"/>
          </p:cNvPicPr>
          <p:nvPr/>
        </p:nvPicPr>
        <p:blipFill>
          <a:blip r:embed="rId2"/>
          <a:stretch>
            <a:fillRect/>
          </a:stretch>
        </p:blipFill>
        <p:spPr>
          <a:xfrm>
            <a:off x="184469" y="1817273"/>
            <a:ext cx="2654680" cy="4667126"/>
          </a:xfrm>
          <a:prstGeom prst="rect">
            <a:avLst/>
          </a:prstGeom>
        </p:spPr>
      </p:pic>
      <p:pic>
        <p:nvPicPr>
          <p:cNvPr id="26" name="Picture 25" descr="A map of a city&#10;&#10;AI-generated content may be incorrect.">
            <a:extLst>
              <a:ext uri="{FF2B5EF4-FFF2-40B4-BE49-F238E27FC236}">
                <a16:creationId xmlns:a16="http://schemas.microsoft.com/office/drawing/2014/main" id="{A5D0213D-62A1-A4CD-C166-0B13A19FA510}"/>
              </a:ext>
            </a:extLst>
          </p:cNvPr>
          <p:cNvPicPr>
            <a:picLocks noChangeAspect="1"/>
          </p:cNvPicPr>
          <p:nvPr/>
        </p:nvPicPr>
        <p:blipFill>
          <a:blip r:embed="rId3"/>
          <a:stretch>
            <a:fillRect/>
          </a:stretch>
        </p:blipFill>
        <p:spPr>
          <a:xfrm>
            <a:off x="3011557" y="1888736"/>
            <a:ext cx="2599932" cy="4656240"/>
          </a:xfrm>
          <a:prstGeom prst="rect">
            <a:avLst/>
          </a:prstGeom>
        </p:spPr>
      </p:pic>
      <p:grpSp>
        <p:nvGrpSpPr>
          <p:cNvPr id="27" name="Group 26">
            <a:extLst>
              <a:ext uri="{FF2B5EF4-FFF2-40B4-BE49-F238E27FC236}">
                <a16:creationId xmlns:a16="http://schemas.microsoft.com/office/drawing/2014/main" id="{74BD8BE0-21D2-1F7A-9DC3-E9592DE666F8}"/>
              </a:ext>
            </a:extLst>
          </p:cNvPr>
          <p:cNvGrpSpPr/>
          <p:nvPr/>
        </p:nvGrpSpPr>
        <p:grpSpPr>
          <a:xfrm>
            <a:off x="5731081" y="1671092"/>
            <a:ext cx="1679177" cy="3129124"/>
            <a:chOff x="5731081" y="1671092"/>
            <a:chExt cx="1731369" cy="3243945"/>
          </a:xfrm>
        </p:grpSpPr>
        <p:pic>
          <p:nvPicPr>
            <p:cNvPr id="46" name="Picture 45" descr="A map with a location pin&#10;&#10;AI-generated content may be incorrect.">
              <a:extLst>
                <a:ext uri="{FF2B5EF4-FFF2-40B4-BE49-F238E27FC236}">
                  <a16:creationId xmlns:a16="http://schemas.microsoft.com/office/drawing/2014/main" id="{E352BEA6-5E63-BD4E-8B4A-94551ABC881B}"/>
                </a:ext>
              </a:extLst>
            </p:cNvPr>
            <p:cNvPicPr>
              <a:picLocks noChangeAspect="1"/>
            </p:cNvPicPr>
            <p:nvPr/>
          </p:nvPicPr>
          <p:blipFill>
            <a:blip r:embed="rId4"/>
            <a:stretch>
              <a:fillRect/>
            </a:stretch>
          </p:blipFill>
          <p:spPr>
            <a:xfrm>
              <a:off x="5731081" y="1888807"/>
              <a:ext cx="1731369" cy="3026230"/>
            </a:xfrm>
            <a:prstGeom prst="rect">
              <a:avLst/>
            </a:prstGeom>
          </p:spPr>
        </p:pic>
        <p:sp>
          <p:nvSpPr>
            <p:cNvPr id="47" name="TextBox 21">
              <a:extLst>
                <a:ext uri="{FF2B5EF4-FFF2-40B4-BE49-F238E27FC236}">
                  <a16:creationId xmlns:a16="http://schemas.microsoft.com/office/drawing/2014/main" id="{4738FA80-311A-28EC-A17A-8AF0D97A6AA3}"/>
                </a:ext>
              </a:extLst>
            </p:cNvPr>
            <p:cNvSpPr txBox="1"/>
            <p:nvPr/>
          </p:nvSpPr>
          <p:spPr>
            <a:xfrm>
              <a:off x="5848371" y="1671092"/>
              <a:ext cx="149678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Protanopia</a:t>
              </a:r>
            </a:p>
          </p:txBody>
        </p:sp>
      </p:grpSp>
      <p:grpSp>
        <p:nvGrpSpPr>
          <p:cNvPr id="32" name="Group 31">
            <a:extLst>
              <a:ext uri="{FF2B5EF4-FFF2-40B4-BE49-F238E27FC236}">
                <a16:creationId xmlns:a16="http://schemas.microsoft.com/office/drawing/2014/main" id="{BFE0AA70-D969-F911-F7C5-3D66421C7DF4}"/>
              </a:ext>
            </a:extLst>
          </p:cNvPr>
          <p:cNvGrpSpPr/>
          <p:nvPr/>
        </p:nvGrpSpPr>
        <p:grpSpPr>
          <a:xfrm>
            <a:off x="7417704" y="1671092"/>
            <a:ext cx="1847813" cy="3139561"/>
            <a:chOff x="7417704" y="1671092"/>
            <a:chExt cx="1910442" cy="3243944"/>
          </a:xfrm>
        </p:grpSpPr>
        <p:pic>
          <p:nvPicPr>
            <p:cNvPr id="43" name="Picture 42" descr="A map with a blue line and a point&#10;&#10;AI-generated content may be incorrect.">
              <a:extLst>
                <a:ext uri="{FF2B5EF4-FFF2-40B4-BE49-F238E27FC236}">
                  <a16:creationId xmlns:a16="http://schemas.microsoft.com/office/drawing/2014/main" id="{9D3E0202-EA80-2D4A-62CB-D0AEA41B14B3}"/>
                </a:ext>
              </a:extLst>
            </p:cNvPr>
            <p:cNvPicPr>
              <a:picLocks noChangeAspect="1"/>
            </p:cNvPicPr>
            <p:nvPr/>
          </p:nvPicPr>
          <p:blipFill>
            <a:blip r:embed="rId5"/>
            <a:stretch>
              <a:fillRect/>
            </a:stretch>
          </p:blipFill>
          <p:spPr>
            <a:xfrm>
              <a:off x="7518128" y="1888807"/>
              <a:ext cx="1709598" cy="3026229"/>
            </a:xfrm>
            <a:prstGeom prst="rect">
              <a:avLst/>
            </a:prstGeom>
          </p:spPr>
        </p:pic>
        <p:sp>
          <p:nvSpPr>
            <p:cNvPr id="45" name="TextBox 23">
              <a:extLst>
                <a:ext uri="{FF2B5EF4-FFF2-40B4-BE49-F238E27FC236}">
                  <a16:creationId xmlns:a16="http://schemas.microsoft.com/office/drawing/2014/main" id="{2BD622D7-D9A8-2E3B-B1D3-E0B25685711F}"/>
                </a:ext>
              </a:extLst>
            </p:cNvPr>
            <p:cNvSpPr txBox="1"/>
            <p:nvPr/>
          </p:nvSpPr>
          <p:spPr>
            <a:xfrm>
              <a:off x="7417704" y="1671092"/>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Deuteranopia</a:t>
              </a:r>
            </a:p>
          </p:txBody>
        </p:sp>
      </p:grpSp>
      <p:grpSp>
        <p:nvGrpSpPr>
          <p:cNvPr id="35" name="Group 34">
            <a:extLst>
              <a:ext uri="{FF2B5EF4-FFF2-40B4-BE49-F238E27FC236}">
                <a16:creationId xmlns:a16="http://schemas.microsoft.com/office/drawing/2014/main" id="{C2D89E22-5ACE-E315-B25B-973546EEEB17}"/>
              </a:ext>
            </a:extLst>
          </p:cNvPr>
          <p:cNvGrpSpPr/>
          <p:nvPr/>
        </p:nvGrpSpPr>
        <p:grpSpPr>
          <a:xfrm>
            <a:off x="8726835" y="3251124"/>
            <a:ext cx="1845128" cy="3183617"/>
            <a:chOff x="8726835" y="3251124"/>
            <a:chExt cx="1910442" cy="3279766"/>
          </a:xfrm>
        </p:grpSpPr>
        <p:pic>
          <p:nvPicPr>
            <p:cNvPr id="41" name="Picture 40" descr="A map with a location&#10;&#10;AI-generated content may be incorrect.">
              <a:extLst>
                <a:ext uri="{FF2B5EF4-FFF2-40B4-BE49-F238E27FC236}">
                  <a16:creationId xmlns:a16="http://schemas.microsoft.com/office/drawing/2014/main" id="{53952B68-F086-AFD1-963F-604ECE7C6BD2}"/>
                </a:ext>
              </a:extLst>
            </p:cNvPr>
            <p:cNvPicPr>
              <a:picLocks noChangeAspect="1"/>
            </p:cNvPicPr>
            <p:nvPr/>
          </p:nvPicPr>
          <p:blipFill>
            <a:blip r:embed="rId6"/>
            <a:stretch>
              <a:fillRect/>
            </a:stretch>
          </p:blipFill>
          <p:spPr>
            <a:xfrm>
              <a:off x="8838146" y="3504661"/>
              <a:ext cx="1687826" cy="3026229"/>
            </a:xfrm>
            <a:prstGeom prst="rect">
              <a:avLst/>
            </a:prstGeom>
          </p:spPr>
        </p:pic>
        <p:sp>
          <p:nvSpPr>
            <p:cNvPr id="42" name="TextBox 26">
              <a:extLst>
                <a:ext uri="{FF2B5EF4-FFF2-40B4-BE49-F238E27FC236}">
                  <a16:creationId xmlns:a16="http://schemas.microsoft.com/office/drawing/2014/main" id="{4D08ED0C-72BB-0182-95BD-D1974E7168CF}"/>
                </a:ext>
              </a:extLst>
            </p:cNvPr>
            <p:cNvSpPr txBox="1"/>
            <p:nvPr/>
          </p:nvSpPr>
          <p:spPr>
            <a:xfrm>
              <a:off x="8726835" y="325112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Tritanopia</a:t>
              </a:r>
            </a:p>
          </p:txBody>
        </p:sp>
      </p:grpSp>
      <p:grpSp>
        <p:nvGrpSpPr>
          <p:cNvPr id="36" name="Group 35">
            <a:extLst>
              <a:ext uri="{FF2B5EF4-FFF2-40B4-BE49-F238E27FC236}">
                <a16:creationId xmlns:a16="http://schemas.microsoft.com/office/drawing/2014/main" id="{D24057DF-4E2A-7F69-CE39-2CA39E738372}"/>
              </a:ext>
            </a:extLst>
          </p:cNvPr>
          <p:cNvGrpSpPr/>
          <p:nvPr/>
        </p:nvGrpSpPr>
        <p:grpSpPr>
          <a:xfrm>
            <a:off x="10434755" y="3248884"/>
            <a:ext cx="1858251" cy="3177654"/>
            <a:chOff x="10434755" y="3248884"/>
            <a:chExt cx="1910442" cy="3293703"/>
          </a:xfrm>
        </p:grpSpPr>
        <p:pic>
          <p:nvPicPr>
            <p:cNvPr id="39" name="Picture 38" descr="A map with a location on it&#10;&#10;AI-generated content may be incorrect.">
              <a:extLst>
                <a:ext uri="{FF2B5EF4-FFF2-40B4-BE49-F238E27FC236}">
                  <a16:creationId xmlns:a16="http://schemas.microsoft.com/office/drawing/2014/main" id="{05898B62-00A2-F051-9D4C-26B75BF2A613}"/>
                </a:ext>
              </a:extLst>
            </p:cNvPr>
            <p:cNvPicPr>
              <a:picLocks noChangeAspect="1"/>
            </p:cNvPicPr>
            <p:nvPr/>
          </p:nvPicPr>
          <p:blipFill>
            <a:blip r:embed="rId7"/>
            <a:stretch>
              <a:fillRect/>
            </a:stretch>
          </p:blipFill>
          <p:spPr>
            <a:xfrm>
              <a:off x="10555681" y="3516358"/>
              <a:ext cx="1698713" cy="3026229"/>
            </a:xfrm>
            <a:prstGeom prst="rect">
              <a:avLst/>
            </a:prstGeom>
          </p:spPr>
        </p:pic>
        <p:sp>
          <p:nvSpPr>
            <p:cNvPr id="40" name="TextBox 27">
              <a:extLst>
                <a:ext uri="{FF2B5EF4-FFF2-40B4-BE49-F238E27FC236}">
                  <a16:creationId xmlns:a16="http://schemas.microsoft.com/office/drawing/2014/main" id="{6AE1B0EA-E031-040B-A641-044280EA9CD9}"/>
                </a:ext>
              </a:extLst>
            </p:cNvPr>
            <p:cNvSpPr txBox="1"/>
            <p:nvPr/>
          </p:nvSpPr>
          <p:spPr>
            <a:xfrm>
              <a:off x="10434755" y="3248884"/>
              <a:ext cx="191044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Achromatopsia</a:t>
              </a:r>
            </a:p>
          </p:txBody>
        </p:sp>
      </p:grpSp>
      <p:sp>
        <p:nvSpPr>
          <p:cNvPr id="37" name="TextBox 5">
            <a:extLst>
              <a:ext uri="{FF2B5EF4-FFF2-40B4-BE49-F238E27FC236}">
                <a16:creationId xmlns:a16="http://schemas.microsoft.com/office/drawing/2014/main" id="{4FDEA290-AB54-3FAD-A7FE-2A05FB44884F}"/>
              </a:ext>
            </a:extLst>
          </p:cNvPr>
          <p:cNvSpPr txBox="1"/>
          <p:nvPr/>
        </p:nvSpPr>
        <p:spPr>
          <a:xfrm>
            <a:off x="786500" y="1632992"/>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Light Mode</a:t>
            </a:r>
          </a:p>
        </p:txBody>
      </p:sp>
      <p:sp>
        <p:nvSpPr>
          <p:cNvPr id="38" name="TextBox 6">
            <a:extLst>
              <a:ext uri="{FF2B5EF4-FFF2-40B4-BE49-F238E27FC236}">
                <a16:creationId xmlns:a16="http://schemas.microsoft.com/office/drawing/2014/main" id="{064F874A-33E8-E1D3-CB9E-8542D42A5BB7}"/>
              </a:ext>
            </a:extLst>
          </p:cNvPr>
          <p:cNvSpPr txBox="1"/>
          <p:nvPr/>
        </p:nvSpPr>
        <p:spPr>
          <a:xfrm>
            <a:off x="3587970" y="1621786"/>
            <a:ext cx="1451665"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t>Dark Mode</a:t>
            </a:r>
          </a:p>
        </p:txBody>
      </p:sp>
    </p:spTree>
    <p:extLst>
      <p:ext uri="{BB962C8B-B14F-4D97-AF65-F5344CB8AC3E}">
        <p14:creationId xmlns:p14="http://schemas.microsoft.com/office/powerpoint/2010/main" val="37510309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3DE35-3B76-CA18-95F3-077627AE1E73}"/>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3548E396-B7C6-1096-EAC4-DE028931265E}"/>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268CF56C-5F09-8967-FB7D-3A9EA8BDAA75}"/>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C5072A1F-96ED-C0BE-8F6B-8E8FEB100FF8}"/>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37564429-C15E-6981-5149-60EFFEA7257B}"/>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42B40AD4-CE9C-6ECF-DAA5-4EE9B1477923}"/>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4B0EE67A-E323-5EA4-E713-6C36B6B83396}"/>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4BEC0B8A-265F-498B-071C-718A47EF82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6CB4FF39-19F5-0188-B0B7-18EA474AF9C7}"/>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E1E304D2-AE17-8F20-A57C-F2CFA4AFCF3C}"/>
              </a:ext>
            </a:extLst>
          </p:cNvPr>
          <p:cNvSpPr txBox="1"/>
          <p:nvPr/>
        </p:nvSpPr>
        <p:spPr>
          <a:xfrm>
            <a:off x="3883460" y="2635618"/>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Evaluation</a:t>
            </a:r>
          </a:p>
        </p:txBody>
      </p:sp>
      <p:sp>
        <p:nvSpPr>
          <p:cNvPr id="22" name="TextBox 21">
            <a:extLst>
              <a:ext uri="{FF2B5EF4-FFF2-40B4-BE49-F238E27FC236}">
                <a16:creationId xmlns:a16="http://schemas.microsoft.com/office/drawing/2014/main" id="{0E01959F-23B9-AEA3-A181-8DA16EC79BB2}"/>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036B4EDC-200B-60BF-3ABB-7AC4ABB0441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25CFA723-1EB7-856C-1E58-E43CBDFA878E}"/>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9C1DDCDA-9801-D043-C6C1-7AC11ED9B197}"/>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B70B671-D894-10AD-B81B-569DA02825BB}"/>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C3AA0139-2A0C-0601-7DF9-D0D2D630B15E}"/>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922A2A4C-7F7D-6040-90BA-670737924DDB}"/>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8F28459C-3725-ECBF-41FB-59B4EE693BA4}"/>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71C5090F-8C94-06D3-252B-69DB6F1A9351}"/>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6C03AE1A-5599-B047-BFA9-6B76E8A2C919}"/>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7B47B281-9364-BA16-AF06-2119FE89257A}"/>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D4F2E283-914A-64C3-849A-4FC2DBECC7ED}"/>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C59052BB-93E3-3962-08E7-D03D10B757C6}"/>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BB85756E-D79A-D68D-AB37-8E5117ECC4EF}"/>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6D930F37-8C9E-8595-A982-5C96C6ADC1CA}"/>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53340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5065C-8B2A-F0DC-DA31-05FDF905575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0877F5FF-FF29-FF36-222A-DFFFAE7185C1}"/>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E28EBA2A-0B7A-4BD3-E76E-EF6D1DDC5413}"/>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0B20EF82-25FD-FC5F-F2DD-E0B8F35D6919}"/>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B8D1E14-29A8-CF84-F417-CA84C0B99742}"/>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E4F147E-AFBF-43CD-F4CB-3F6B59F76CC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E957F9B-937F-8770-E73D-C212B7B7C3CA}"/>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BDCC295-14B4-9B85-9362-4B159D86F9A2}"/>
              </a:ext>
            </a:extLst>
          </p:cNvPr>
          <p:cNvSpPr txBox="1"/>
          <p:nvPr/>
        </p:nvSpPr>
        <p:spPr>
          <a:xfrm>
            <a:off x="1225588" y="243065"/>
            <a:ext cx="6949018" cy="923330"/>
          </a:xfrm>
          <a:prstGeom prst="rect">
            <a:avLst/>
          </a:prstGeom>
          <a:noFill/>
        </p:spPr>
        <p:txBody>
          <a:bodyPr wrap="none" lIns="91440" tIns="45720" rIns="91440" bIns="45720" rtlCol="0" anchor="t">
            <a:spAutoFit/>
          </a:bodyPr>
          <a:lstStyle/>
          <a:p>
            <a:r>
              <a:rPr lang="en-GB" sz="5400"/>
              <a:t>Ethical Considerations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603E8E83-91DB-AB6E-DB0A-6304EB8B014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B6AEA20F-C55D-41D3-E55B-D64502D60261}"/>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896E903D-9F7A-BD10-6904-F0226B5BAA6F}"/>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21D66464-92B5-E33D-047F-081E1AB485B9}"/>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B066BC0-D264-9237-EF17-F480DF55EBD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3A518F6-F7CD-0838-271D-7875ABD105ED}"/>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B1B629AF-3CA7-116B-C83D-BB9509501A39}"/>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6DD5295D-2789-1D66-95E6-1982D8F85FFE}"/>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7E97E9CE-3364-F6A6-BE68-F704221A2C5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C5B8515A-C528-B70D-C7B0-41C0551F83B8}"/>
              </a:ext>
            </a:extLst>
          </p:cNvPr>
          <p:cNvSpPr txBox="1"/>
          <p:nvPr/>
        </p:nvSpPr>
        <p:spPr>
          <a:xfrm>
            <a:off x="268" y="1708570"/>
            <a:ext cx="64181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How to address the issue of community trust?</a:t>
            </a:r>
            <a:endParaRPr lang="en-US" b="1"/>
          </a:p>
          <a:p>
            <a:pPr marL="285750" indent="-285750">
              <a:buFont typeface="Arial"/>
              <a:buChar char="•"/>
            </a:pPr>
            <a:r>
              <a:rPr lang="en-GB">
                <a:ea typeface="+mn-lt"/>
                <a:cs typeface="+mn-lt"/>
              </a:rPr>
              <a:t>Allow users to report incorrect or misleading facility information.</a:t>
            </a:r>
          </a:p>
          <a:p>
            <a:pPr marL="285750" indent="-285750">
              <a:buFont typeface="Arial"/>
              <a:buChar char="•"/>
            </a:pPr>
            <a:r>
              <a:rPr lang="en-GB">
                <a:ea typeface="+mn-lt"/>
                <a:cs typeface="+mn-lt"/>
              </a:rPr>
              <a:t>Conduct clear review and management of the content sent by users.</a:t>
            </a:r>
            <a:endParaRPr lang="en-GB"/>
          </a:p>
          <a:p>
            <a:pPr marL="285750" indent="-285750">
              <a:buFont typeface="Arial"/>
              <a:buChar char="•"/>
            </a:pPr>
            <a:r>
              <a:rPr lang="en-GB">
                <a:ea typeface="+mn-lt"/>
                <a:cs typeface="+mn-lt"/>
              </a:rPr>
              <a:t>Respond promptly to feedback from the community.</a:t>
            </a:r>
            <a:endParaRPr lang="en-GB"/>
          </a:p>
        </p:txBody>
      </p:sp>
      <p:sp>
        <p:nvSpPr>
          <p:cNvPr id="9" name="TextBox 8">
            <a:extLst>
              <a:ext uri="{FF2B5EF4-FFF2-40B4-BE49-F238E27FC236}">
                <a16:creationId xmlns:a16="http://schemas.microsoft.com/office/drawing/2014/main" id="{66BDCED1-3879-BFD7-FFC3-71A91818E65F}"/>
              </a:ext>
            </a:extLst>
          </p:cNvPr>
          <p:cNvSpPr txBox="1"/>
          <p:nvPr/>
        </p:nvSpPr>
        <p:spPr>
          <a:xfrm>
            <a:off x="1390" y="3654603"/>
            <a:ext cx="697235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How to make users feel autonomy and happiness?</a:t>
            </a:r>
            <a:endParaRPr lang="en-US" b="1"/>
          </a:p>
          <a:p>
            <a:pPr marL="285750" indent="-285750">
              <a:buFont typeface="Arial"/>
              <a:buChar char="•"/>
            </a:pPr>
            <a:r>
              <a:rPr lang="en-GB">
                <a:ea typeface="+mn-lt"/>
                <a:cs typeface="+mn-lt"/>
              </a:rPr>
              <a:t>Let users control their own data (location sharing, anonymous use).</a:t>
            </a:r>
            <a:endParaRPr lang="en-GB"/>
          </a:p>
          <a:p>
            <a:pPr marL="285750" indent="-285750">
              <a:buFont typeface="Arial"/>
              <a:buChar char="•"/>
            </a:pPr>
            <a:r>
              <a:rPr lang="en-GB">
                <a:ea typeface="+mn-lt"/>
                <a:cs typeface="+mn-lt"/>
              </a:rPr>
              <a:t>Avoid causing unnecessary anxiety or security risks.</a:t>
            </a:r>
            <a:endParaRPr lang="en-GB"/>
          </a:p>
          <a:p>
            <a:pPr marL="285750" indent="-285750">
              <a:buFont typeface="Arial"/>
              <a:buChar char="•"/>
            </a:pPr>
            <a:r>
              <a:rPr lang="en-GB">
                <a:ea typeface="+mn-lt"/>
                <a:cs typeface="+mn-lt"/>
              </a:rPr>
              <a:t>Prioritize user safety in route recommendations. </a:t>
            </a:r>
            <a:endParaRPr lang="en-GB"/>
          </a:p>
        </p:txBody>
      </p:sp>
      <p:sp>
        <p:nvSpPr>
          <p:cNvPr id="10" name="TextBox 9">
            <a:extLst>
              <a:ext uri="{FF2B5EF4-FFF2-40B4-BE49-F238E27FC236}">
                <a16:creationId xmlns:a16="http://schemas.microsoft.com/office/drawing/2014/main" id="{294A0E7D-4136-7520-E633-8C933D5C6F4A}"/>
              </a:ext>
            </a:extLst>
          </p:cNvPr>
          <p:cNvSpPr txBox="1"/>
          <p:nvPr/>
        </p:nvSpPr>
        <p:spPr>
          <a:xfrm>
            <a:off x="5218988" y="4838028"/>
            <a:ext cx="69769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Could our system treat some users unfairly? </a:t>
            </a:r>
          </a:p>
          <a:p>
            <a:pPr marL="285750" indent="-285750">
              <a:buFont typeface="Arial"/>
              <a:buChar char="•"/>
            </a:pPr>
            <a:r>
              <a:rPr lang="en-GB">
                <a:ea typeface="+mn-lt"/>
                <a:cs typeface="+mn-lt"/>
              </a:rPr>
              <a:t>Consider covering various types of disabilities to meet the needs.</a:t>
            </a:r>
          </a:p>
          <a:p>
            <a:pPr marL="285750" indent="-285750">
              <a:buFont typeface="Arial"/>
              <a:buChar char="•"/>
            </a:pPr>
            <a:r>
              <a:rPr lang="en-GB">
                <a:ea typeface="+mn-lt"/>
                <a:cs typeface="+mn-lt"/>
              </a:rPr>
              <a:t>Ensure that the algorithm and recommendation logic do not have biases against specific disabled groups.</a:t>
            </a:r>
            <a:endParaRPr lang="en-GB"/>
          </a:p>
          <a:p>
            <a:pPr marL="285750" indent="-285750">
              <a:buFont typeface="Arial"/>
              <a:buChar char="•"/>
            </a:pPr>
            <a:r>
              <a:rPr lang="en-GB">
                <a:ea typeface="+mn-lt"/>
                <a:cs typeface="+mn-lt"/>
              </a:rPr>
              <a:t>Continuously collect feedback from different user groups, iterate and optimize the logic, and eliminate usage barriers. </a:t>
            </a:r>
            <a:endParaRPr lang="en-GB"/>
          </a:p>
        </p:txBody>
      </p:sp>
      <p:sp>
        <p:nvSpPr>
          <p:cNvPr id="16" name="TextBox 15">
            <a:extLst>
              <a:ext uri="{FF2B5EF4-FFF2-40B4-BE49-F238E27FC236}">
                <a16:creationId xmlns:a16="http://schemas.microsoft.com/office/drawing/2014/main" id="{239136D1-F123-B199-0402-B064406CDC97}"/>
              </a:ext>
            </a:extLst>
          </p:cNvPr>
          <p:cNvSpPr txBox="1"/>
          <p:nvPr/>
        </p:nvSpPr>
        <p:spPr>
          <a:xfrm>
            <a:off x="6415546" y="1720233"/>
            <a:ext cx="555453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Could everyone use our system?</a:t>
            </a:r>
          </a:p>
          <a:p>
            <a:pPr marL="285750" indent="-285750">
              <a:buFont typeface="Arial"/>
              <a:buChar char="•"/>
            </a:pPr>
            <a:r>
              <a:rPr lang="en-GB">
                <a:ea typeface="+mn-lt"/>
                <a:cs typeface="+mn-lt"/>
              </a:rPr>
              <a:t>Make sure it is compatible with screen readers and other devices, pay attention to colour contrast, etc.</a:t>
            </a:r>
          </a:p>
          <a:p>
            <a:pPr marL="285750" indent="-285750">
              <a:buFont typeface="Arial"/>
              <a:buChar char="•"/>
            </a:pPr>
            <a:r>
              <a:rPr lang="en-GB">
                <a:ea typeface="+mn-lt"/>
                <a:cs typeface="+mn-lt"/>
              </a:rPr>
              <a:t>Ensure that the core functions are simple and easy to use for all users, without setting up complex barriers.</a:t>
            </a:r>
            <a:endParaRPr lang="en-GB"/>
          </a:p>
          <a:p>
            <a:pPr marL="285750" indent="-285750">
              <a:buFont typeface="Arial"/>
              <a:buChar char="•"/>
            </a:pPr>
            <a:r>
              <a:rPr lang="en-GB">
                <a:ea typeface="+mn-lt"/>
                <a:cs typeface="+mn-lt"/>
              </a:rPr>
              <a:t>Consider needs of users with temporary impairments (such as those injured or using strollers), not just focusing on the permanently disabled group.</a:t>
            </a:r>
            <a:r>
              <a:rPr lang="en-GB"/>
              <a:t>  </a:t>
            </a:r>
          </a:p>
        </p:txBody>
      </p:sp>
    </p:spTree>
    <p:extLst>
      <p:ext uri="{BB962C8B-B14F-4D97-AF65-F5344CB8AC3E}">
        <p14:creationId xmlns:p14="http://schemas.microsoft.com/office/powerpoint/2010/main" val="24711893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2C993D-24D2-2CCD-94C8-79188D6A4DD9}"/>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31CCF4F-BF64-93E0-5939-D28D09DE4E3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EFD75FB-5FAC-A44A-DF15-2F1941D9DE8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10B53159-7689-C9BB-0EA1-FB10A3861644}"/>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D22E3E2A-45B0-C6E8-0D3F-3D24E983FE0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DB5EE9F2-09E0-ED08-BC69-F4C215620850}"/>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2EECACFA-9FC3-416A-95E7-972C0B6CEA64}"/>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1128233C-8F79-30CE-0724-491250EBEFB4}"/>
              </a:ext>
            </a:extLst>
          </p:cNvPr>
          <p:cNvSpPr txBox="1"/>
          <p:nvPr/>
        </p:nvSpPr>
        <p:spPr>
          <a:xfrm>
            <a:off x="1225588" y="243065"/>
            <a:ext cx="6476773" cy="923330"/>
          </a:xfrm>
          <a:prstGeom prst="rect">
            <a:avLst/>
          </a:prstGeom>
          <a:noFill/>
        </p:spPr>
        <p:txBody>
          <a:bodyPr wrap="none" lIns="91440" tIns="45720" rIns="91440" bIns="45720" rtlCol="0" anchor="t">
            <a:spAutoFit/>
          </a:bodyPr>
          <a:lstStyle/>
          <a:p>
            <a:r>
              <a:rPr lang="en-GB" sz="5400"/>
              <a:t>Legal Considerations</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BC4A49E7-A845-8D4D-EED2-98F5B67D96A8}"/>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2EF3D673-07C2-B20E-3EC5-903FC0F3103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4C605664-88D3-D04B-2C2B-57A667F7916D}"/>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C65FD17-8C94-26D3-11C5-EBCD45A57BB5}"/>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991215CC-EFCD-2C91-6A25-FA2346B06C6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80676B35-06B1-737B-F22F-378541DEF11B}"/>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80446604-9F73-A2CF-6D8A-F413ECD9754C}"/>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95FCAD31-38D2-E662-71D2-496B8236A7A4}"/>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98B4DE6D-41AD-A561-AF7C-E0145253B97C}"/>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10BD0097-7495-2AA8-6AFE-0B396F3D2507}"/>
              </a:ext>
            </a:extLst>
          </p:cNvPr>
          <p:cNvSpPr txBox="1"/>
          <p:nvPr/>
        </p:nvSpPr>
        <p:spPr>
          <a:xfrm>
            <a:off x="-2671" y="1710564"/>
            <a:ext cx="641813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How to manage personal data of clients.</a:t>
            </a:r>
          </a:p>
          <a:p>
            <a:pPr marL="285750" indent="-285750">
              <a:buFont typeface="Arial"/>
              <a:buChar char="•"/>
            </a:pPr>
            <a:r>
              <a:rPr lang="en-GB"/>
              <a:t>Minimise personal data collection as much as possible.</a:t>
            </a:r>
          </a:p>
          <a:p>
            <a:pPr marL="285750" indent="-285750">
              <a:buFont typeface="Arial"/>
              <a:buChar char="•"/>
            </a:pPr>
            <a:r>
              <a:rPr lang="en-GB"/>
              <a:t>Encrypt stored data and secure it with authentication.</a:t>
            </a:r>
          </a:p>
          <a:p>
            <a:pPr marL="285750" indent="-285750">
              <a:buFont typeface="Arial"/>
              <a:buChar char="•"/>
            </a:pPr>
            <a:r>
              <a:rPr lang="en-GB"/>
              <a:t>Restrict access to authorised users only.</a:t>
            </a:r>
          </a:p>
        </p:txBody>
      </p:sp>
      <p:sp>
        <p:nvSpPr>
          <p:cNvPr id="9" name="TextBox 8">
            <a:extLst>
              <a:ext uri="{FF2B5EF4-FFF2-40B4-BE49-F238E27FC236}">
                <a16:creationId xmlns:a16="http://schemas.microsoft.com/office/drawing/2014/main" id="{FBCA0ACC-D095-AA6B-FFB9-3CC77B4838AF}"/>
              </a:ext>
            </a:extLst>
          </p:cNvPr>
          <p:cNvSpPr txBox="1"/>
          <p:nvPr/>
        </p:nvSpPr>
        <p:spPr>
          <a:xfrm>
            <a:off x="6600982" y="2308508"/>
            <a:ext cx="5249042"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Do users know what data we are collecting? Are we being transparent about it?</a:t>
            </a:r>
          </a:p>
          <a:p>
            <a:pPr marL="285750" indent="-285750">
              <a:buFont typeface="Arial"/>
              <a:buChar char="•"/>
            </a:pPr>
            <a:r>
              <a:rPr lang="en-GB"/>
              <a:t>Provide clear policies about what we are doing.</a:t>
            </a:r>
          </a:p>
          <a:p>
            <a:pPr marL="285750" indent="-285750">
              <a:buFont typeface="Arial"/>
              <a:buChar char="•"/>
            </a:pPr>
            <a:r>
              <a:rPr lang="en-GB"/>
              <a:t>Use consent forms to inform users beforehand.</a:t>
            </a:r>
          </a:p>
          <a:p>
            <a:pPr marL="285750" indent="-285750">
              <a:buFont typeface="Arial"/>
              <a:buChar char="•"/>
            </a:pPr>
            <a:r>
              <a:rPr lang="en-GB"/>
              <a:t>Allow users to edit, view, and remove their data.</a:t>
            </a:r>
          </a:p>
          <a:p>
            <a:pPr marL="285750" indent="-285750">
              <a:buFont typeface="Arial"/>
              <a:buChar char="•"/>
            </a:pPr>
            <a:endParaRPr lang="en-GB"/>
          </a:p>
        </p:txBody>
      </p:sp>
      <p:sp>
        <p:nvSpPr>
          <p:cNvPr id="10" name="TextBox 9">
            <a:extLst>
              <a:ext uri="{FF2B5EF4-FFF2-40B4-BE49-F238E27FC236}">
                <a16:creationId xmlns:a16="http://schemas.microsoft.com/office/drawing/2014/main" id="{8E25DBC0-2FAA-7309-E4D5-A2BACED7C65E}"/>
              </a:ext>
            </a:extLst>
          </p:cNvPr>
          <p:cNvSpPr txBox="1"/>
          <p:nvPr/>
        </p:nvSpPr>
        <p:spPr>
          <a:xfrm>
            <a:off x="1254803" y="3115341"/>
            <a:ext cx="641813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How to manage location data of clients.</a:t>
            </a:r>
            <a:endParaRPr lang="en-US"/>
          </a:p>
          <a:p>
            <a:pPr marL="285750" indent="-285750">
              <a:buFont typeface="Arial"/>
              <a:buChar char="•"/>
            </a:pPr>
            <a:r>
              <a:rPr lang="en-GB"/>
              <a:t>Purpose-limited use of location data. (navigation/accessibility only)</a:t>
            </a:r>
            <a:endParaRPr lang="en-US"/>
          </a:p>
          <a:p>
            <a:pPr marL="285750" indent="-285750">
              <a:buFont typeface="Arial"/>
              <a:buChar char="•"/>
            </a:pPr>
            <a:r>
              <a:rPr lang="en-GB"/>
              <a:t>Explicit consent for background location tracking.</a:t>
            </a:r>
            <a:endParaRPr lang="en-US"/>
          </a:p>
          <a:p>
            <a:pPr marL="285750" indent="-285750">
              <a:buFont typeface="Arial"/>
              <a:buChar char="•"/>
            </a:pPr>
            <a:r>
              <a:rPr lang="en-GB"/>
              <a:t>Encrypted storage of location data.</a:t>
            </a:r>
            <a:endParaRPr lang="en-US"/>
          </a:p>
          <a:p>
            <a:pPr marL="285750" indent="-285750">
              <a:buFont typeface="Arial"/>
              <a:buChar char="•"/>
            </a:pPr>
            <a:r>
              <a:rPr lang="en-GB"/>
              <a:t>No sharing of location data without user consent.</a:t>
            </a:r>
            <a:endParaRPr lang="en-US"/>
          </a:p>
        </p:txBody>
      </p:sp>
      <p:sp>
        <p:nvSpPr>
          <p:cNvPr id="15" name="TextBox 14">
            <a:extLst>
              <a:ext uri="{FF2B5EF4-FFF2-40B4-BE49-F238E27FC236}">
                <a16:creationId xmlns:a16="http://schemas.microsoft.com/office/drawing/2014/main" id="{7E2DDA1C-E5AF-978A-AA9B-9940C4085BFC}"/>
              </a:ext>
            </a:extLst>
          </p:cNvPr>
          <p:cNvSpPr txBox="1"/>
          <p:nvPr/>
        </p:nvSpPr>
        <p:spPr>
          <a:xfrm>
            <a:off x="6754417" y="4244710"/>
            <a:ext cx="5436932"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Which policies could protect data security of clients?</a:t>
            </a:r>
            <a:endParaRPr lang="en-US" b="1"/>
          </a:p>
          <a:p>
            <a:pPr marL="285750" indent="-285750">
              <a:buFont typeface="Arial"/>
              <a:buChar char="•"/>
            </a:pPr>
            <a:r>
              <a:rPr lang="en-GB"/>
              <a:t>By Sections 75-78 [1] and Section 104 [1] of the DUAA provisions.</a:t>
            </a:r>
          </a:p>
          <a:p>
            <a:pPr marL="285750" indent="-285750">
              <a:buFont typeface="Arial"/>
              <a:buChar char="•"/>
            </a:pPr>
            <a:r>
              <a:rPr lang="en-GB"/>
              <a:t> According to Section 86-87 [1] of the DUAA provisions.</a:t>
            </a:r>
            <a:endParaRPr lang="en-GB">
              <a:ea typeface="+mn-lt"/>
              <a:cs typeface="+mn-lt"/>
            </a:endParaRPr>
          </a:p>
          <a:p>
            <a:pPr marL="285750" indent="-285750">
              <a:buFont typeface="Arial"/>
              <a:buChar char="•"/>
            </a:pPr>
            <a:r>
              <a:rPr lang="en-GB">
                <a:ea typeface="+mn-lt"/>
                <a:cs typeface="+mn-lt"/>
              </a:rPr>
              <a:t>Data Protection Act 2018 [2]</a:t>
            </a:r>
          </a:p>
          <a:p>
            <a:pPr marL="285750" indent="-285750">
              <a:buFont typeface="Arial"/>
              <a:buChar char="•"/>
            </a:pPr>
            <a:r>
              <a:rPr lang="en-US"/>
              <a:t>General Data Protection Regulation [3]</a:t>
            </a:r>
            <a:endParaRPr lang="en-GB"/>
          </a:p>
          <a:p>
            <a:pPr marL="285750" indent="-285750">
              <a:buFont typeface="Arial"/>
              <a:buChar char="•"/>
            </a:pPr>
            <a:endParaRPr lang="en-GB"/>
          </a:p>
          <a:p>
            <a:pPr marL="285750" indent="-285750">
              <a:buFont typeface="Arial"/>
              <a:buChar char="•"/>
            </a:pPr>
            <a:endParaRPr lang="en-GB"/>
          </a:p>
          <a:p>
            <a:endParaRPr lang="en-GB" b="1"/>
          </a:p>
        </p:txBody>
      </p:sp>
      <p:sp>
        <p:nvSpPr>
          <p:cNvPr id="16" name="TextBox 15">
            <a:extLst>
              <a:ext uri="{FF2B5EF4-FFF2-40B4-BE49-F238E27FC236}">
                <a16:creationId xmlns:a16="http://schemas.microsoft.com/office/drawing/2014/main" id="{DFC4DD85-AF75-A91C-EEC4-A247DA0D5963}"/>
              </a:ext>
            </a:extLst>
          </p:cNvPr>
          <p:cNvSpPr txBox="1"/>
          <p:nvPr/>
        </p:nvSpPr>
        <p:spPr>
          <a:xfrm>
            <a:off x="262" y="5028321"/>
            <a:ext cx="641813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What policies we have for stored data?</a:t>
            </a:r>
            <a:endParaRPr lang="en-GB" b="1"/>
          </a:p>
          <a:p>
            <a:pPr marL="285750" indent="-285750">
              <a:buFont typeface="Arial"/>
              <a:buChar char="•"/>
            </a:pPr>
            <a:r>
              <a:rPr lang="en-GB"/>
              <a:t>Clear retention policy (no longer than necessary).</a:t>
            </a:r>
            <a:endParaRPr lang="en-US"/>
          </a:p>
          <a:p>
            <a:pPr marL="285750" indent="-285750">
              <a:buFont typeface="Arial"/>
              <a:buChar char="•"/>
            </a:pPr>
            <a:r>
              <a:rPr lang="en-GB"/>
              <a:t>Secure deletion of user data upon account closure.</a:t>
            </a:r>
            <a:endParaRPr lang="en-US"/>
          </a:p>
          <a:p>
            <a:pPr marL="285750" indent="-285750">
              <a:buFont typeface="Arial"/>
              <a:buChar char="•"/>
            </a:pPr>
            <a:r>
              <a:rPr lang="en-GB"/>
              <a:t>No use of user data beyond any purposes</a:t>
            </a:r>
            <a:r>
              <a:rPr lang="en-GB">
                <a:latin typeface="Aptos"/>
              </a:rPr>
              <a:t>.</a:t>
            </a:r>
            <a:r>
              <a:rPr lang="en-GB" sz="1200">
                <a:latin typeface="Consolas"/>
              </a:rPr>
              <a:t>
</a:t>
            </a:r>
            <a:endParaRPr lang="en-US"/>
          </a:p>
          <a:p>
            <a:endParaRPr lang="en-GB" b="1"/>
          </a:p>
        </p:txBody>
      </p:sp>
    </p:spTree>
    <p:extLst>
      <p:ext uri="{BB962C8B-B14F-4D97-AF65-F5344CB8AC3E}">
        <p14:creationId xmlns:p14="http://schemas.microsoft.com/office/powerpoint/2010/main" val="40418340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045777-C1F1-5BCC-9472-F8BB392599F4}"/>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97D1734-B432-6B86-3F6F-71A93D405203}"/>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E5BE4F9-1D7A-3E68-BD4A-22E7B299EDE1}"/>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886CC8FE-7FE6-91E2-0147-84AAD7800A94}"/>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EFB8087C-CF72-6FDE-19B1-259881C3F59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CB7A1D01-58F1-08FB-4125-EE6C18D90B7D}"/>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53711A85-21AB-10E3-E9A7-BC0E2FC3602B}"/>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042F4624-14C0-A6E0-AF13-5922A13944E4}"/>
              </a:ext>
            </a:extLst>
          </p:cNvPr>
          <p:cNvSpPr txBox="1"/>
          <p:nvPr/>
        </p:nvSpPr>
        <p:spPr>
          <a:xfrm>
            <a:off x="1225588" y="243065"/>
            <a:ext cx="6327630" cy="923330"/>
          </a:xfrm>
          <a:prstGeom prst="rect">
            <a:avLst/>
          </a:prstGeom>
          <a:noFill/>
        </p:spPr>
        <p:txBody>
          <a:bodyPr wrap="none" lIns="91440" tIns="45720" rIns="91440" bIns="45720" rtlCol="0" anchor="t">
            <a:spAutoFit/>
          </a:bodyPr>
          <a:lstStyle/>
          <a:p>
            <a:r>
              <a:rPr lang="en-GB" sz="5400"/>
              <a:t>Potential Limitations</a:t>
            </a:r>
            <a:endParaRPr lang="en-US"/>
          </a:p>
        </p:txBody>
      </p:sp>
      <p:grpSp>
        <p:nvGrpSpPr>
          <p:cNvPr id="69" name="Group 68">
            <a:extLst>
              <a:ext uri="{FF2B5EF4-FFF2-40B4-BE49-F238E27FC236}">
                <a16:creationId xmlns:a16="http://schemas.microsoft.com/office/drawing/2014/main" id="{B6DCB0C9-107E-3F1E-2794-CDA75A3A9B54}"/>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145455C0-4EB0-DB3F-2EED-8CA555B04753}"/>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DE86C425-B93C-AD94-B7B0-6DEAE1E07CEA}"/>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ECAC318B-3AB5-E266-5E02-B8EA8B64E43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2B9A5E2B-2063-90AA-BF93-2C9E7DBB31F2}"/>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1039FF0E-F6B8-09D7-3B8E-AF2EC947C364}"/>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65DB2BFD-98EC-5C2D-8489-362D3F87D68B}"/>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707D7311-4BF5-ED3C-C953-0E057F1BF6FB}"/>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3D34F1DC-2171-36E7-C80B-5F3BBE85A288}"/>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6" name="Picture 5" descr="A phone with a map on the screen&#10;&#10;AI-generated content may be incorrect.">
            <a:extLst>
              <a:ext uri="{FF2B5EF4-FFF2-40B4-BE49-F238E27FC236}">
                <a16:creationId xmlns:a16="http://schemas.microsoft.com/office/drawing/2014/main" id="{24E64987-24C3-DA71-0B7D-14A06B05BB0B}"/>
              </a:ext>
            </a:extLst>
          </p:cNvPr>
          <p:cNvPicPr>
            <a:picLocks noChangeAspect="1"/>
          </p:cNvPicPr>
          <p:nvPr/>
        </p:nvPicPr>
        <p:blipFill>
          <a:blip r:embed="rId2"/>
          <a:srcRect l="37378" t="7129" r="37270" b="6733"/>
          <a:stretch>
            <a:fillRect/>
          </a:stretch>
        </p:blipFill>
        <p:spPr>
          <a:xfrm>
            <a:off x="4746147" y="1625300"/>
            <a:ext cx="2709285" cy="5116716"/>
          </a:xfrm>
          <a:prstGeom prst="rect">
            <a:avLst/>
          </a:prstGeom>
        </p:spPr>
      </p:pic>
      <p:cxnSp>
        <p:nvCxnSpPr>
          <p:cNvPr id="7" name="Straight Arrow Connector 6">
            <a:extLst>
              <a:ext uri="{FF2B5EF4-FFF2-40B4-BE49-F238E27FC236}">
                <a16:creationId xmlns:a16="http://schemas.microsoft.com/office/drawing/2014/main" id="{3437710C-066D-C2E5-6100-E82B7AFB8964}"/>
              </a:ext>
            </a:extLst>
          </p:cNvPr>
          <p:cNvCxnSpPr/>
          <p:nvPr/>
        </p:nvCxnSpPr>
        <p:spPr>
          <a:xfrm flipV="1">
            <a:off x="3486149" y="3432174"/>
            <a:ext cx="1901825" cy="225425"/>
          </a:xfrm>
          <a:prstGeom prst="straightConnector1">
            <a:avLst/>
          </a:prstGeom>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B513D024-557F-641E-70BA-5A1F67C840C7}"/>
              </a:ext>
            </a:extLst>
          </p:cNvPr>
          <p:cNvSpPr txBox="1"/>
          <p:nvPr/>
        </p:nvSpPr>
        <p:spPr>
          <a:xfrm>
            <a:off x="168275" y="1689100"/>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Over reliance on user reporting could be bad with a low user base</a:t>
            </a:r>
          </a:p>
        </p:txBody>
      </p:sp>
      <p:cxnSp>
        <p:nvCxnSpPr>
          <p:cNvPr id="9" name="Straight Arrow Connector 8">
            <a:extLst>
              <a:ext uri="{FF2B5EF4-FFF2-40B4-BE49-F238E27FC236}">
                <a16:creationId xmlns:a16="http://schemas.microsoft.com/office/drawing/2014/main" id="{1D08F154-1504-9C19-7791-38B93E240561}"/>
              </a:ext>
            </a:extLst>
          </p:cNvPr>
          <p:cNvCxnSpPr>
            <a:cxnSpLocks/>
          </p:cNvCxnSpPr>
          <p:nvPr/>
        </p:nvCxnSpPr>
        <p:spPr>
          <a:xfrm flipV="1">
            <a:off x="6546848" y="2327273"/>
            <a:ext cx="1711325" cy="428625"/>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0" name="Straight Arrow Connector 9">
            <a:extLst>
              <a:ext uri="{FF2B5EF4-FFF2-40B4-BE49-F238E27FC236}">
                <a16:creationId xmlns:a16="http://schemas.microsoft.com/office/drawing/2014/main" id="{1AF01597-3631-D1E1-6C3D-78C7AA29D182}"/>
              </a:ext>
            </a:extLst>
          </p:cNvPr>
          <p:cNvCxnSpPr>
            <a:cxnSpLocks/>
          </p:cNvCxnSpPr>
          <p:nvPr/>
        </p:nvCxnSpPr>
        <p:spPr>
          <a:xfrm>
            <a:off x="3206748" y="2158998"/>
            <a:ext cx="2130425" cy="219075"/>
          </a:xfrm>
          <a:prstGeom prst="straightConnector1">
            <a:avLst/>
          </a:prstGeom>
        </p:spPr>
        <p:style>
          <a:lnRef idx="1">
            <a:schemeClr val="dk1"/>
          </a:lnRef>
          <a:fillRef idx="0">
            <a:schemeClr val="dk1"/>
          </a:fillRef>
          <a:effectRef idx="0">
            <a:schemeClr val="dk1"/>
          </a:effectRef>
          <a:fontRef idx="minor">
            <a:schemeClr val="tx1"/>
          </a:fontRef>
        </p:style>
      </p:cxnSp>
      <p:cxnSp>
        <p:nvCxnSpPr>
          <p:cNvPr id="15" name="Straight Arrow Connector 14">
            <a:extLst>
              <a:ext uri="{FF2B5EF4-FFF2-40B4-BE49-F238E27FC236}">
                <a16:creationId xmlns:a16="http://schemas.microsoft.com/office/drawing/2014/main" id="{52E4F8DF-57B0-61BA-856B-39927B5E0E1A}"/>
              </a:ext>
            </a:extLst>
          </p:cNvPr>
          <p:cNvCxnSpPr>
            <a:cxnSpLocks/>
          </p:cNvCxnSpPr>
          <p:nvPr/>
        </p:nvCxnSpPr>
        <p:spPr>
          <a:xfrm>
            <a:off x="6115048" y="4178298"/>
            <a:ext cx="2130425" cy="587375"/>
          </a:xfrm>
          <a:prstGeom prst="straightConnector1">
            <a:avLst/>
          </a:prstGeom>
        </p:spPr>
        <p:style>
          <a:lnRef idx="1">
            <a:schemeClr val="dk1"/>
          </a:lnRef>
          <a:fillRef idx="0">
            <a:schemeClr val="dk1"/>
          </a:fillRef>
          <a:effectRef idx="0">
            <a:schemeClr val="dk1"/>
          </a:effectRef>
          <a:fontRef idx="minor">
            <a:schemeClr val="tx1"/>
          </a:fontRef>
        </p:style>
      </p:cxnSp>
      <p:sp>
        <p:nvSpPr>
          <p:cNvPr id="16" name="TextBox 15">
            <a:extLst>
              <a:ext uri="{FF2B5EF4-FFF2-40B4-BE49-F238E27FC236}">
                <a16:creationId xmlns:a16="http://schemas.microsoft.com/office/drawing/2014/main" id="{7AA1A550-F177-EE50-D77D-1DD5247A16E6}"/>
              </a:ext>
            </a:extLst>
          </p:cNvPr>
          <p:cNvSpPr txBox="1"/>
          <p:nvPr/>
        </p:nvSpPr>
        <p:spPr>
          <a:xfrm>
            <a:off x="8270875" y="1803399"/>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Potential risk of inaccurate or outdated hazard reports, effecting routing.</a:t>
            </a:r>
          </a:p>
        </p:txBody>
      </p:sp>
      <p:sp>
        <p:nvSpPr>
          <p:cNvPr id="17" name="TextBox 16">
            <a:extLst>
              <a:ext uri="{FF2B5EF4-FFF2-40B4-BE49-F238E27FC236}">
                <a16:creationId xmlns:a16="http://schemas.microsoft.com/office/drawing/2014/main" id="{FD6FE317-E9ED-D49E-C1D7-66C578F194BF}"/>
              </a:ext>
            </a:extLst>
          </p:cNvPr>
          <p:cNvSpPr txBox="1"/>
          <p:nvPr/>
        </p:nvSpPr>
        <p:spPr>
          <a:xfrm>
            <a:off x="1222375" y="3200398"/>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Limited user adoption in the initial stages of deployment</a:t>
            </a:r>
          </a:p>
        </p:txBody>
      </p:sp>
      <p:sp>
        <p:nvSpPr>
          <p:cNvPr id="19" name="TextBox 18">
            <a:extLst>
              <a:ext uri="{FF2B5EF4-FFF2-40B4-BE49-F238E27FC236}">
                <a16:creationId xmlns:a16="http://schemas.microsoft.com/office/drawing/2014/main" id="{B1940AA5-1A56-04D7-801C-62F934F0E59E}"/>
              </a:ext>
            </a:extLst>
          </p:cNvPr>
          <p:cNvSpPr txBox="1"/>
          <p:nvPr/>
        </p:nvSpPr>
        <p:spPr>
          <a:xfrm>
            <a:off x="8270874" y="4356097"/>
            <a:ext cx="39338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Relies on internet connection to be used effectively, could be an issue when scaling outside of urban areas </a:t>
            </a:r>
          </a:p>
        </p:txBody>
      </p:sp>
      <p:cxnSp>
        <p:nvCxnSpPr>
          <p:cNvPr id="29" name="Straight Arrow Connector 28">
            <a:extLst>
              <a:ext uri="{FF2B5EF4-FFF2-40B4-BE49-F238E27FC236}">
                <a16:creationId xmlns:a16="http://schemas.microsoft.com/office/drawing/2014/main" id="{BBBFDA87-B95E-D468-13E9-80C1364EE114}"/>
              </a:ext>
            </a:extLst>
          </p:cNvPr>
          <p:cNvCxnSpPr>
            <a:cxnSpLocks/>
          </p:cNvCxnSpPr>
          <p:nvPr/>
        </p:nvCxnSpPr>
        <p:spPr>
          <a:xfrm flipV="1">
            <a:off x="3282947" y="4575172"/>
            <a:ext cx="2092325" cy="746125"/>
          </a:xfrm>
          <a:prstGeom prst="straightConnector1">
            <a:avLst/>
          </a:prstGeom>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438A95A1-C972-D914-AFF0-E13139B878F3}"/>
              </a:ext>
            </a:extLst>
          </p:cNvPr>
          <p:cNvSpPr txBox="1"/>
          <p:nvPr/>
        </p:nvSpPr>
        <p:spPr>
          <a:xfrm>
            <a:off x="930274" y="5283197"/>
            <a:ext cx="30956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Challenges in scaling across multiple different urban areas</a:t>
            </a:r>
          </a:p>
        </p:txBody>
      </p:sp>
    </p:spTree>
    <p:extLst>
      <p:ext uri="{BB962C8B-B14F-4D97-AF65-F5344CB8AC3E}">
        <p14:creationId xmlns:p14="http://schemas.microsoft.com/office/powerpoint/2010/main" val="24193781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F8355F-D834-35CE-4305-41CC545440D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7E36337-9C5E-F4F1-797E-DDDC1C573EC9}"/>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77994DB9-BC4E-2ED0-B527-DCD0A8D3D31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6EEDE109-475F-4DA9-C9B7-221933FF265A}"/>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93BFFA29-6B45-E01D-A148-9844AE0CDC3E}"/>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62E8060F-6A47-7F47-868E-12DF74199419}"/>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077D644A-C6A4-D41D-CF43-E501E1A9E89E}"/>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790EF02C-80F3-B8BE-61B4-E768F1193A25}"/>
              </a:ext>
            </a:extLst>
          </p:cNvPr>
          <p:cNvSpPr txBox="1"/>
          <p:nvPr/>
        </p:nvSpPr>
        <p:spPr>
          <a:xfrm>
            <a:off x="1225588" y="243065"/>
            <a:ext cx="7753726" cy="923330"/>
          </a:xfrm>
          <a:prstGeom prst="rect">
            <a:avLst/>
          </a:prstGeom>
          <a:noFill/>
        </p:spPr>
        <p:txBody>
          <a:bodyPr wrap="none" lIns="91440" tIns="45720" rIns="91440" bIns="45720" rtlCol="0" anchor="t">
            <a:spAutoFit/>
          </a:bodyPr>
          <a:lstStyle/>
          <a:p>
            <a:r>
              <a:rPr lang="en-GB" sz="5400"/>
              <a:t>Financial Considerations</a:t>
            </a:r>
            <a:endParaRPr lang="en-US"/>
          </a:p>
        </p:txBody>
      </p:sp>
      <p:grpSp>
        <p:nvGrpSpPr>
          <p:cNvPr id="69" name="Group 68">
            <a:extLst>
              <a:ext uri="{FF2B5EF4-FFF2-40B4-BE49-F238E27FC236}">
                <a16:creationId xmlns:a16="http://schemas.microsoft.com/office/drawing/2014/main" id="{003A8EA6-CB4E-2808-B60F-E7BF1557D5C7}"/>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4D4448DF-ED9F-1790-AA9B-543C5DEE647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AE7DFAFE-6B14-2C60-B459-E82524D94D48}"/>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AF39005-9466-3C8C-36FE-5AE7A72FB4C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DBCA0580-C69B-2BB3-95BB-89D879E0D97C}"/>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13D17F6A-FF78-4C38-C3E3-DE23137D2E03}"/>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CE7BB23-85E7-246D-6994-653BA9DAE227}"/>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1E8A75DD-856F-7258-6031-2440BC300C6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64A72F3-C316-A142-C7A3-378401928E0E}"/>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TextBox 1">
            <a:extLst>
              <a:ext uri="{FF2B5EF4-FFF2-40B4-BE49-F238E27FC236}">
                <a16:creationId xmlns:a16="http://schemas.microsoft.com/office/drawing/2014/main" id="{B9B2332A-7DB3-4F90-D33E-9E2FCB8D7077}"/>
              </a:ext>
            </a:extLst>
          </p:cNvPr>
          <p:cNvSpPr txBox="1"/>
          <p:nvPr/>
        </p:nvSpPr>
        <p:spPr>
          <a:xfrm>
            <a:off x="931535" y="2207256"/>
            <a:ext cx="4614104"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What we would need to be financed:</a:t>
            </a:r>
          </a:p>
          <a:p>
            <a:pPr marL="285750" indent="-285750">
              <a:buFont typeface="Arial"/>
              <a:buChar char="•"/>
            </a:pPr>
            <a:r>
              <a:rPr lang="en-GB" sz="2000"/>
              <a:t>The routing system will need data processing</a:t>
            </a:r>
          </a:p>
          <a:p>
            <a:pPr marL="285750" indent="-285750">
              <a:buFont typeface="Arial"/>
              <a:buChar char="•"/>
            </a:pPr>
            <a:r>
              <a:rPr lang="en-GB" sz="2000"/>
              <a:t>User and routing data will need to be stored on servers</a:t>
            </a:r>
          </a:p>
          <a:p>
            <a:pPr marL="285750" indent="-285750">
              <a:buFont typeface="Arial"/>
              <a:buChar char="•"/>
            </a:pPr>
            <a:r>
              <a:rPr lang="en-GB" sz="2000"/>
              <a:t>Will need continuous updates to maintain system strength</a:t>
            </a:r>
          </a:p>
          <a:p>
            <a:pPr marL="285750" indent="-285750">
              <a:buFont typeface="Arial"/>
              <a:buChar char="•"/>
            </a:pPr>
            <a:r>
              <a:rPr lang="en-GB" sz="2000"/>
              <a:t>Needs a userbase, marketing the project isn't an option</a:t>
            </a:r>
          </a:p>
          <a:p>
            <a:pPr marL="285750" indent="-285750">
              <a:buFont typeface="Arial"/>
              <a:buChar char="•"/>
            </a:pPr>
            <a:r>
              <a:rPr lang="en-GB" sz="2000"/>
              <a:t>Certain API's cost money to host</a:t>
            </a:r>
          </a:p>
        </p:txBody>
      </p:sp>
      <p:sp>
        <p:nvSpPr>
          <p:cNvPr id="3" name="Arrow: Down 2">
            <a:extLst>
              <a:ext uri="{FF2B5EF4-FFF2-40B4-BE49-F238E27FC236}">
                <a16:creationId xmlns:a16="http://schemas.microsoft.com/office/drawing/2014/main" id="{B137F3B3-8D79-464D-0E4C-21CE16CD4863}"/>
              </a:ext>
            </a:extLst>
          </p:cNvPr>
          <p:cNvSpPr/>
          <p:nvPr/>
        </p:nvSpPr>
        <p:spPr>
          <a:xfrm>
            <a:off x="503703" y="2015198"/>
            <a:ext cx="317354" cy="3554365"/>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5695EDCB-A9A7-EB96-8BE4-8F701350895A}"/>
              </a:ext>
            </a:extLst>
          </p:cNvPr>
          <p:cNvSpPr/>
          <p:nvPr/>
        </p:nvSpPr>
        <p:spPr>
          <a:xfrm rot="10800000">
            <a:off x="6098661" y="2015198"/>
            <a:ext cx="317354" cy="3554365"/>
          </a:xfrm>
          <a:prstGeom prst="downArrow">
            <a:avLst/>
          </a:prstGeom>
          <a:solidFill>
            <a:srgbClr val="00B050"/>
          </a:solidFill>
          <a:ln>
            <a:solidFill>
              <a:srgbClr val="00B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5A14CFA-88F5-6E59-D084-5FC41E9D586D}"/>
              </a:ext>
            </a:extLst>
          </p:cNvPr>
          <p:cNvSpPr txBox="1"/>
          <p:nvPr/>
        </p:nvSpPr>
        <p:spPr>
          <a:xfrm>
            <a:off x="6547370" y="2228131"/>
            <a:ext cx="551180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Options to gain and maintain financing:</a:t>
            </a:r>
            <a:endParaRPr lang="en-US"/>
          </a:p>
          <a:p>
            <a:pPr marL="342900" indent="-342900">
              <a:buFont typeface="Arial"/>
              <a:buChar char="•"/>
            </a:pPr>
            <a:r>
              <a:rPr lang="en-GB" sz="2000"/>
              <a:t>Government grants and funding</a:t>
            </a:r>
          </a:p>
          <a:p>
            <a:pPr marL="342900" indent="-342900">
              <a:buFont typeface="Arial"/>
              <a:buChar char="•"/>
            </a:pPr>
            <a:r>
              <a:rPr lang="en-GB" sz="2000"/>
              <a:t>Partnerships with local councils and orgs</a:t>
            </a:r>
          </a:p>
          <a:p>
            <a:pPr marL="342900" indent="-342900">
              <a:buFont typeface="Arial"/>
              <a:buChar char="•"/>
            </a:pPr>
            <a:r>
              <a:rPr lang="en-GB" sz="2000"/>
              <a:t>Sponsorships with businesses </a:t>
            </a:r>
          </a:p>
          <a:p>
            <a:pPr marL="342900" indent="-342900">
              <a:buFont typeface="Arial"/>
              <a:buChar char="•"/>
            </a:pPr>
            <a:r>
              <a:rPr lang="en-GB" sz="2000"/>
              <a:t>Propose a 'Freemium' [1] model</a:t>
            </a:r>
          </a:p>
          <a:p>
            <a:pPr marL="342900" indent="-342900">
              <a:buFont typeface="Arial"/>
              <a:buChar char="•"/>
            </a:pPr>
            <a:r>
              <a:rPr lang="en-GB" sz="2000"/>
              <a:t>Crowdfunding support and donations</a:t>
            </a:r>
          </a:p>
          <a:p>
            <a:pPr marL="342900" indent="-342900">
              <a:buFont typeface="Arial"/>
              <a:buChar char="•"/>
            </a:pPr>
            <a:r>
              <a:rPr lang="en-GB" sz="2000"/>
              <a:t>Ads (last resort as they can be disruptive)</a:t>
            </a:r>
          </a:p>
          <a:p>
            <a:pPr marL="342900" indent="-342900">
              <a:buFont typeface="Arial"/>
              <a:buChar char="•"/>
            </a:pPr>
            <a:endParaRPr lang="en-GB" sz="2000"/>
          </a:p>
          <a:p>
            <a:pPr marL="342900" indent="-342900">
              <a:buFont typeface="Arial"/>
              <a:buChar char="•"/>
            </a:pPr>
            <a:endParaRPr lang="en-GB" sz="2000"/>
          </a:p>
        </p:txBody>
      </p:sp>
    </p:spTree>
    <p:extLst>
      <p:ext uri="{BB962C8B-B14F-4D97-AF65-F5344CB8AC3E}">
        <p14:creationId xmlns:p14="http://schemas.microsoft.com/office/powerpoint/2010/main" val="9562744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993516-AB9A-6AF4-63D0-F9AF9E18179C}"/>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53512905-51F9-628A-AF25-4D33A254E4C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69659B3-E607-CB6C-C60A-32E05C805505}"/>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0EC7B015-3C9E-847A-4DB1-BFB04926C346}"/>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2F0D68C-D85E-05CE-D7EC-5BDB7974BFE0}"/>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17863320-40C6-64EB-5F87-534F07E37CDE}"/>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874E218D-49C5-591F-A62C-12D33F20E732}"/>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4D19F689-E0AF-DAFB-7824-665843CC8A02}"/>
              </a:ext>
            </a:extLst>
          </p:cNvPr>
          <p:cNvSpPr txBox="1"/>
          <p:nvPr/>
        </p:nvSpPr>
        <p:spPr>
          <a:xfrm>
            <a:off x="1225588" y="243065"/>
            <a:ext cx="7568482" cy="923330"/>
          </a:xfrm>
          <a:prstGeom prst="rect">
            <a:avLst/>
          </a:prstGeom>
          <a:noFill/>
        </p:spPr>
        <p:txBody>
          <a:bodyPr wrap="none" lIns="91440" tIns="45720" rIns="91440" bIns="45720" rtlCol="0" anchor="t">
            <a:spAutoFit/>
          </a:bodyPr>
          <a:lstStyle/>
          <a:p>
            <a:r>
              <a:rPr lang="en-GB" sz="5400"/>
              <a:t>Long Term Sustainability</a:t>
            </a:r>
          </a:p>
        </p:txBody>
      </p:sp>
      <p:grpSp>
        <p:nvGrpSpPr>
          <p:cNvPr id="69" name="Group 68">
            <a:extLst>
              <a:ext uri="{FF2B5EF4-FFF2-40B4-BE49-F238E27FC236}">
                <a16:creationId xmlns:a16="http://schemas.microsoft.com/office/drawing/2014/main" id="{A226521E-191B-795D-68A1-45AB32F4E632}"/>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D30618C8-2C9D-674C-BE89-26FB66DC34EE}"/>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56B710A0-FA9B-2987-50FB-B2E73C712E4A}"/>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77874145-460F-88A7-C8C6-45D9B5AA6A46}"/>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C82BDC70-A062-A9C1-9CDF-6DB071AB1673}"/>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71670586-068B-EACE-6D18-2904A16E16FF}"/>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91807FD6-9E67-C7D0-EB95-873ED37BB052}"/>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5DCC8AF3-514E-164B-EBA3-43063365C782}"/>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3B4743DF-4642-5319-6C06-1D7D3887F430}"/>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Rectangle: Rounded Corners 1">
            <a:extLst>
              <a:ext uri="{FF2B5EF4-FFF2-40B4-BE49-F238E27FC236}">
                <a16:creationId xmlns:a16="http://schemas.microsoft.com/office/drawing/2014/main" id="{3F38C6D1-AC81-A4BD-0048-3EFDAFA0458C}"/>
              </a:ext>
            </a:extLst>
          </p:cNvPr>
          <p:cNvSpPr/>
          <p:nvPr/>
        </p:nvSpPr>
        <p:spPr>
          <a:xfrm>
            <a:off x="234352" y="1697110"/>
            <a:ext cx="2136238" cy="1943204"/>
          </a:xfrm>
          <a:prstGeom prst="roundRect">
            <a:avLst/>
          </a:prstGeom>
          <a:solidFill>
            <a:schemeClr val="accent1">
              <a:lumMod val="20000"/>
              <a:lumOff val="8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Continuous user engagement is key</a:t>
            </a:r>
          </a:p>
        </p:txBody>
      </p:sp>
      <p:sp>
        <p:nvSpPr>
          <p:cNvPr id="3" name="Rectangle: Rounded Corners 2">
            <a:extLst>
              <a:ext uri="{FF2B5EF4-FFF2-40B4-BE49-F238E27FC236}">
                <a16:creationId xmlns:a16="http://schemas.microsoft.com/office/drawing/2014/main" id="{EB5B7BAF-3ED6-CDF0-9AE3-81D61A392706}"/>
              </a:ext>
            </a:extLst>
          </p:cNvPr>
          <p:cNvSpPr/>
          <p:nvPr/>
        </p:nvSpPr>
        <p:spPr>
          <a:xfrm>
            <a:off x="1309502" y="4598973"/>
            <a:ext cx="2136238" cy="1943204"/>
          </a:xfrm>
          <a:prstGeom prst="roundRect">
            <a:avLst/>
          </a:prstGeom>
          <a:solidFill>
            <a:schemeClr val="accent3">
              <a:lumMod val="20000"/>
              <a:lumOff val="80000"/>
            </a:schemeClr>
          </a:solidFill>
          <a:ln>
            <a:solidFill>
              <a:schemeClr val="accent3">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Scalable </a:t>
            </a:r>
            <a:endParaRPr lang="en-US">
              <a:solidFill>
                <a:schemeClr val="tx1"/>
              </a:solidFill>
            </a:endParaRPr>
          </a:p>
          <a:p>
            <a:pPr algn="ctr"/>
            <a:r>
              <a:rPr lang="en-GB">
                <a:solidFill>
                  <a:schemeClr val="tx1"/>
                </a:solidFill>
              </a:rPr>
              <a:t>infrastructure to expand routing over various locations</a:t>
            </a:r>
          </a:p>
        </p:txBody>
      </p:sp>
      <p:sp>
        <p:nvSpPr>
          <p:cNvPr id="6" name="Rectangle: Rounded Corners 5">
            <a:extLst>
              <a:ext uri="{FF2B5EF4-FFF2-40B4-BE49-F238E27FC236}">
                <a16:creationId xmlns:a16="http://schemas.microsoft.com/office/drawing/2014/main" id="{03F349C4-6A4D-4032-56FD-C77DE163172B}"/>
              </a:ext>
            </a:extLst>
          </p:cNvPr>
          <p:cNvSpPr/>
          <p:nvPr/>
        </p:nvSpPr>
        <p:spPr>
          <a:xfrm>
            <a:off x="6267722" y="4713795"/>
            <a:ext cx="2136238" cy="1943204"/>
          </a:xfrm>
          <a:prstGeom prst="roundRect">
            <a:avLst/>
          </a:prstGeom>
          <a:solidFill>
            <a:schemeClr val="accent5">
              <a:lumMod val="40000"/>
              <a:lumOff val="60000"/>
            </a:schemeClr>
          </a:solidFill>
          <a:ln>
            <a:solidFill>
              <a:schemeClr val="accent5">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Add reward system for reporting and account personalisation</a:t>
            </a:r>
          </a:p>
        </p:txBody>
      </p:sp>
      <p:sp>
        <p:nvSpPr>
          <p:cNvPr id="7" name="Rectangle: Rounded Corners 6">
            <a:extLst>
              <a:ext uri="{FF2B5EF4-FFF2-40B4-BE49-F238E27FC236}">
                <a16:creationId xmlns:a16="http://schemas.microsoft.com/office/drawing/2014/main" id="{07C9E53B-9F63-063F-8A57-961C9C5D121C}"/>
              </a:ext>
            </a:extLst>
          </p:cNvPr>
          <p:cNvSpPr/>
          <p:nvPr/>
        </p:nvSpPr>
        <p:spPr>
          <a:xfrm>
            <a:off x="3449365" y="2438233"/>
            <a:ext cx="2136238" cy="1943204"/>
          </a:xfrm>
          <a:prstGeom prst="roundRect">
            <a:avLst/>
          </a:prstGeom>
          <a:solidFill>
            <a:schemeClr val="accent2">
              <a:lumMod val="20000"/>
              <a:lumOff val="80000"/>
            </a:schemeClr>
          </a:solidFill>
          <a:ln>
            <a:solidFill>
              <a:schemeClr val="accent2">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Regular updates and maintenance of the system</a:t>
            </a:r>
          </a:p>
        </p:txBody>
      </p:sp>
      <p:sp>
        <p:nvSpPr>
          <p:cNvPr id="8" name="Rectangle: Rounded Corners 7">
            <a:extLst>
              <a:ext uri="{FF2B5EF4-FFF2-40B4-BE49-F238E27FC236}">
                <a16:creationId xmlns:a16="http://schemas.microsoft.com/office/drawing/2014/main" id="{0DBAE257-6EAC-BC6E-11CA-1516691444BF}"/>
              </a:ext>
            </a:extLst>
          </p:cNvPr>
          <p:cNvSpPr/>
          <p:nvPr/>
        </p:nvSpPr>
        <p:spPr>
          <a:xfrm>
            <a:off x="6653940" y="1895439"/>
            <a:ext cx="2136238" cy="1943204"/>
          </a:xfrm>
          <a:prstGeom prst="roundRect">
            <a:avLst/>
          </a:prstGeom>
          <a:solidFill>
            <a:srgbClr val="FAA0A1"/>
          </a:solidFill>
          <a:ln>
            <a:solidFill>
              <a:srgbClr val="FF8F8F"/>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chemeClr val="tx1"/>
                </a:solidFill>
              </a:rPr>
              <a:t>Ongoing funding through community support and partnerships</a:t>
            </a:r>
          </a:p>
        </p:txBody>
      </p:sp>
      <p:sp>
        <p:nvSpPr>
          <p:cNvPr id="9" name="Rectangle: Rounded Corners 8">
            <a:extLst>
              <a:ext uri="{FF2B5EF4-FFF2-40B4-BE49-F238E27FC236}">
                <a16:creationId xmlns:a16="http://schemas.microsoft.com/office/drawing/2014/main" id="{8D16A1B8-26C8-099E-5F4C-D900BE6EAF6D}"/>
              </a:ext>
            </a:extLst>
          </p:cNvPr>
          <p:cNvSpPr/>
          <p:nvPr/>
        </p:nvSpPr>
        <p:spPr>
          <a:xfrm>
            <a:off x="9493172" y="3743027"/>
            <a:ext cx="2136238" cy="1943204"/>
          </a:xfrm>
          <a:prstGeom prst="roundRect">
            <a:avLst/>
          </a:prstGeom>
          <a:solidFill>
            <a:srgbClr val="FBF6D7"/>
          </a:solidFill>
          <a:ln>
            <a:solidFill>
              <a:srgbClr val="F0F2A8"/>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solidFill>
                  <a:srgbClr val="000000"/>
                </a:solidFill>
              </a:rPr>
              <a:t>Continue to adhere to more disabilities and terrains</a:t>
            </a:r>
          </a:p>
        </p:txBody>
      </p:sp>
    </p:spTree>
    <p:extLst>
      <p:ext uri="{BB962C8B-B14F-4D97-AF65-F5344CB8AC3E}">
        <p14:creationId xmlns:p14="http://schemas.microsoft.com/office/powerpoint/2010/main" val="37574434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C2402-88DE-5319-F142-EC9374F79B41}"/>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40799BFC-4D19-8457-FA3E-89BDEE31F315}"/>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10A053E0-D3C4-B170-5C00-00FCF4C0A71A}"/>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7A858CED-00FB-6C76-73ED-F7E668A413ED}"/>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8078376-568B-F3ED-670E-D7C364EE2AA2}"/>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BAA208BB-5530-7AE7-E7B1-A0B483D6536B}"/>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78AF1D15-7847-5563-2969-1701DA7532B2}"/>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6905849E-8239-1FE5-1F4B-FBBFDD634CD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5B0D165E-6D21-F082-59D7-FAC355D40457}"/>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A5293261-A1EE-189D-722E-B017E75A5B8C}"/>
              </a:ext>
            </a:extLst>
          </p:cNvPr>
          <p:cNvSpPr txBox="1"/>
          <p:nvPr/>
        </p:nvSpPr>
        <p:spPr>
          <a:xfrm>
            <a:off x="3883460" y="2635618"/>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Reflection</a:t>
            </a:r>
            <a:endParaRPr lang="en-US"/>
          </a:p>
        </p:txBody>
      </p:sp>
      <p:sp>
        <p:nvSpPr>
          <p:cNvPr id="22" name="TextBox 21">
            <a:extLst>
              <a:ext uri="{FF2B5EF4-FFF2-40B4-BE49-F238E27FC236}">
                <a16:creationId xmlns:a16="http://schemas.microsoft.com/office/drawing/2014/main" id="{A4B14B84-74D2-CE8F-80A1-E129874E6DDC}"/>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B2000BF2-02B4-A204-EE0F-FD238D1C9C47}"/>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C8513248-23FA-FCB2-D7BD-9F79CECBC2C9}"/>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87BB10A2-B669-2690-01DB-2460759C8AD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449FF83A-7643-DB46-39A1-C5B960B87080}"/>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9F52114-5BE2-6044-48E5-BD32391F0659}"/>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FA899C4F-399E-39DB-79AE-B4D162B5D52C}"/>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D922DD4E-1377-B201-E3AD-2DD3BF8F770A}"/>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03D750FB-264A-E37D-2CDE-0D695DF51C59}"/>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E03A6EA7-2C19-2E0F-E8FD-28ED5D1518C0}"/>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C9768F76-09A3-CE87-552C-C99A64516C3D}"/>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C1C35B60-2F7A-C91A-C830-728B2CDFCAED}"/>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19E902D1-D2A9-04DF-874C-D77CED035CDC}"/>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E9D211AB-62D7-65C6-D4D8-C0D94E37E685}"/>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C5AEA81F-971D-E77C-A34D-AF9601381469}"/>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31291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0B029-B168-F6E3-9320-58D9D97BC43F}"/>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1BB174-5A58-ED8B-0F02-BC6D45D423C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304083D2-0362-8DAB-077A-B9C71E85FF47}"/>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C4E2B3A1-8A3D-68ED-FEC5-678EFBAEF3B2}"/>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AE93A294-53E8-3C5F-40C1-2898AD1BBCB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FD2FA312-A9CE-D05B-BEA0-ACF9AD5D0905}"/>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5B4E1B5D-2E3C-C4A8-9F20-93E0C88FF3F0}"/>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99F5149-85D9-5466-17A2-0DBB3FDDA091}"/>
              </a:ext>
            </a:extLst>
          </p:cNvPr>
          <p:cNvSpPr txBox="1"/>
          <p:nvPr/>
        </p:nvSpPr>
        <p:spPr>
          <a:xfrm>
            <a:off x="1225588" y="243065"/>
            <a:ext cx="4909806" cy="923330"/>
          </a:xfrm>
          <a:prstGeom prst="rect">
            <a:avLst/>
          </a:prstGeom>
          <a:noFill/>
        </p:spPr>
        <p:txBody>
          <a:bodyPr wrap="none" lIns="91440" tIns="45720" rIns="91440" bIns="45720" rtlCol="0" anchor="t">
            <a:spAutoFit/>
          </a:bodyPr>
          <a:lstStyle/>
          <a:p>
            <a:r>
              <a:rPr lang="en-GB" sz="5400"/>
              <a:t>What Went Well</a:t>
            </a:r>
            <a:endParaRPr lang="en-US"/>
          </a:p>
        </p:txBody>
      </p:sp>
      <p:grpSp>
        <p:nvGrpSpPr>
          <p:cNvPr id="69" name="Group 68">
            <a:extLst>
              <a:ext uri="{FF2B5EF4-FFF2-40B4-BE49-F238E27FC236}">
                <a16:creationId xmlns:a16="http://schemas.microsoft.com/office/drawing/2014/main" id="{B4F6F447-510A-5B73-B282-8541D5034065}"/>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8F296C11-80CF-57EE-23CC-FCDE1DC9312A}"/>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0CFDEC1C-75A8-07D7-D96B-27CF4310E873}"/>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19437C30-C4A2-0880-08D2-2311CD97FD98}"/>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A76D3A28-CAAC-A769-EF80-3D7F9142E6B4}"/>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4F72B3F0-7310-869B-A099-61FD56A81780}"/>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CD016DE6-EF45-75A6-C62F-9EA8170002A8}"/>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EC9E2423-2757-EFB9-D444-66D4E11C73E3}"/>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F9DB893A-B480-C003-6D27-301AA9548337}"/>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6" name="TextBox 5">
            <a:extLst>
              <a:ext uri="{FF2B5EF4-FFF2-40B4-BE49-F238E27FC236}">
                <a16:creationId xmlns:a16="http://schemas.microsoft.com/office/drawing/2014/main" id="{C2941F96-E817-8902-173B-1D42177A217B}"/>
              </a:ext>
            </a:extLst>
          </p:cNvPr>
          <p:cNvSpPr txBox="1"/>
          <p:nvPr/>
        </p:nvSpPr>
        <p:spPr>
          <a:xfrm>
            <a:off x="2235200" y="1962149"/>
            <a:ext cx="62738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Teamwork:</a:t>
            </a:r>
          </a:p>
          <a:p>
            <a:r>
              <a:rPr lang="en-GB"/>
              <a:t>Strong collaboration throughout, each team member was allocated a role which avoided confusion </a:t>
            </a:r>
          </a:p>
        </p:txBody>
      </p:sp>
      <p:sp>
        <p:nvSpPr>
          <p:cNvPr id="30" name="TextBox 29">
            <a:extLst>
              <a:ext uri="{FF2B5EF4-FFF2-40B4-BE49-F238E27FC236}">
                <a16:creationId xmlns:a16="http://schemas.microsoft.com/office/drawing/2014/main" id="{E2A6A82A-70C3-81AE-EC1E-8682DCB132D9}"/>
              </a:ext>
            </a:extLst>
          </p:cNvPr>
          <p:cNvSpPr txBox="1"/>
          <p:nvPr/>
        </p:nvSpPr>
        <p:spPr>
          <a:xfrm>
            <a:off x="2157782" y="3125155"/>
            <a:ext cx="78867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b="1"/>
              <a:t>Organisation:</a:t>
            </a:r>
          </a:p>
          <a:p>
            <a:pPr algn="r"/>
            <a:r>
              <a:rPr lang="en-GB"/>
              <a:t>We effectively used organisation tools such as a </a:t>
            </a:r>
            <a:r>
              <a:rPr lang="en-GB" err="1"/>
              <a:t>gantt</a:t>
            </a:r>
            <a:r>
              <a:rPr lang="en-GB"/>
              <a:t> chart and shared platforms to stay organised and meet deadlines </a:t>
            </a:r>
          </a:p>
        </p:txBody>
      </p:sp>
      <p:sp>
        <p:nvSpPr>
          <p:cNvPr id="31" name="TextBox 30">
            <a:extLst>
              <a:ext uri="{FF2B5EF4-FFF2-40B4-BE49-F238E27FC236}">
                <a16:creationId xmlns:a16="http://schemas.microsoft.com/office/drawing/2014/main" id="{74AD154D-A483-58FC-A6DB-0C456F81E5F6}"/>
              </a:ext>
            </a:extLst>
          </p:cNvPr>
          <p:cNvSpPr txBox="1"/>
          <p:nvPr/>
        </p:nvSpPr>
        <p:spPr>
          <a:xfrm>
            <a:off x="1227378" y="5706908"/>
            <a:ext cx="858119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b="1"/>
              <a:t>Design:</a:t>
            </a:r>
          </a:p>
          <a:p>
            <a:pPr algn="r"/>
            <a:r>
              <a:rPr lang="en-GB"/>
              <a:t>Our idea was creative and innovational, combining community-based reporting with route optimisation</a:t>
            </a:r>
          </a:p>
        </p:txBody>
      </p:sp>
      <p:sp>
        <p:nvSpPr>
          <p:cNvPr id="32" name="TextBox 31">
            <a:extLst>
              <a:ext uri="{FF2B5EF4-FFF2-40B4-BE49-F238E27FC236}">
                <a16:creationId xmlns:a16="http://schemas.microsoft.com/office/drawing/2014/main" id="{127D815B-C386-ABF1-66E6-319D0EE11F8B}"/>
              </a:ext>
            </a:extLst>
          </p:cNvPr>
          <p:cNvSpPr txBox="1"/>
          <p:nvPr/>
        </p:nvSpPr>
        <p:spPr>
          <a:xfrm>
            <a:off x="2235200" y="4197347"/>
            <a:ext cx="58293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Project Focus:</a:t>
            </a:r>
          </a:p>
          <a:p>
            <a:r>
              <a:rPr lang="en-GB"/>
              <a:t>We identified a real issue with existing solutions, and built on what already exists</a:t>
            </a:r>
          </a:p>
        </p:txBody>
      </p:sp>
      <p:pic>
        <p:nvPicPr>
          <p:cNvPr id="33" name="Picture 32" descr="A group of people around a computer&#10;&#10;AI-generated content may be incorrect.">
            <a:extLst>
              <a:ext uri="{FF2B5EF4-FFF2-40B4-BE49-F238E27FC236}">
                <a16:creationId xmlns:a16="http://schemas.microsoft.com/office/drawing/2014/main" id="{61BA3CF1-B17B-8085-BD96-591395101D7E}"/>
              </a:ext>
            </a:extLst>
          </p:cNvPr>
          <p:cNvPicPr>
            <a:picLocks noChangeAspect="1"/>
          </p:cNvPicPr>
          <p:nvPr/>
        </p:nvPicPr>
        <p:blipFill>
          <a:blip r:embed="rId2"/>
          <a:stretch>
            <a:fillRect/>
          </a:stretch>
        </p:blipFill>
        <p:spPr>
          <a:xfrm>
            <a:off x="148579" y="1612900"/>
            <a:ext cx="1963442" cy="1371600"/>
          </a:xfrm>
          <a:prstGeom prst="rect">
            <a:avLst/>
          </a:prstGeom>
        </p:spPr>
      </p:pic>
      <p:pic>
        <p:nvPicPr>
          <p:cNvPr id="34" name="Picture 33" descr="Organized Room Cartoon">
            <a:extLst>
              <a:ext uri="{FF2B5EF4-FFF2-40B4-BE49-F238E27FC236}">
                <a16:creationId xmlns:a16="http://schemas.microsoft.com/office/drawing/2014/main" id="{B5FC6832-8A80-F3AD-AAA4-635B52493CFF}"/>
              </a:ext>
            </a:extLst>
          </p:cNvPr>
          <p:cNvPicPr>
            <a:picLocks noChangeAspect="1"/>
          </p:cNvPicPr>
          <p:nvPr/>
        </p:nvPicPr>
        <p:blipFill>
          <a:blip r:embed="rId3"/>
          <a:stretch>
            <a:fillRect/>
          </a:stretch>
        </p:blipFill>
        <p:spPr>
          <a:xfrm>
            <a:off x="10217280" y="2831100"/>
            <a:ext cx="1593850" cy="1746250"/>
          </a:xfrm>
          <a:prstGeom prst="rect">
            <a:avLst/>
          </a:prstGeom>
        </p:spPr>
      </p:pic>
      <p:pic>
        <p:nvPicPr>
          <p:cNvPr id="35" name="Picture 34" descr="target cartoon icon 10824588 Vector Art at Vecteezy">
            <a:extLst>
              <a:ext uri="{FF2B5EF4-FFF2-40B4-BE49-F238E27FC236}">
                <a16:creationId xmlns:a16="http://schemas.microsoft.com/office/drawing/2014/main" id="{F6AE6DA6-8856-7D33-87DF-62F4656A6D5B}"/>
              </a:ext>
            </a:extLst>
          </p:cNvPr>
          <p:cNvPicPr>
            <a:picLocks noChangeAspect="1"/>
          </p:cNvPicPr>
          <p:nvPr/>
        </p:nvPicPr>
        <p:blipFill>
          <a:blip r:embed="rId4"/>
          <a:stretch>
            <a:fillRect/>
          </a:stretch>
        </p:blipFill>
        <p:spPr>
          <a:xfrm>
            <a:off x="402579" y="4051300"/>
            <a:ext cx="1442742" cy="1066800"/>
          </a:xfrm>
          <a:prstGeom prst="rect">
            <a:avLst/>
          </a:prstGeom>
        </p:spPr>
      </p:pic>
      <p:pic>
        <p:nvPicPr>
          <p:cNvPr id="7" name="Picture 6" descr="A blueprint of a computer&#10;&#10;AI-generated content may be incorrect.">
            <a:extLst>
              <a:ext uri="{FF2B5EF4-FFF2-40B4-BE49-F238E27FC236}">
                <a16:creationId xmlns:a16="http://schemas.microsoft.com/office/drawing/2014/main" id="{E2C6E4EE-8135-2ED8-1BB4-6A00D9890363}"/>
              </a:ext>
            </a:extLst>
          </p:cNvPr>
          <p:cNvPicPr>
            <a:picLocks noChangeAspect="1"/>
          </p:cNvPicPr>
          <p:nvPr/>
        </p:nvPicPr>
        <p:blipFill>
          <a:blip r:embed="rId5"/>
          <a:stretch>
            <a:fillRect/>
          </a:stretch>
        </p:blipFill>
        <p:spPr>
          <a:xfrm>
            <a:off x="9937315" y="5584046"/>
            <a:ext cx="1878905" cy="1159607"/>
          </a:xfrm>
          <a:prstGeom prst="rect">
            <a:avLst/>
          </a:prstGeom>
        </p:spPr>
      </p:pic>
    </p:spTree>
    <p:extLst>
      <p:ext uri="{BB962C8B-B14F-4D97-AF65-F5344CB8AC3E}">
        <p14:creationId xmlns:p14="http://schemas.microsoft.com/office/powerpoint/2010/main" val="342048101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9F5C4C-472A-6FDD-F018-0B13810DC2E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55B186F-6813-50DC-EA32-3387BCEF1202}"/>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F42754B-CCF5-A192-7170-DC597386B94A}"/>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1CA5B50F-1680-C978-B0D0-488DD9A0B12E}"/>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C5929354-733F-B3F9-EBEF-F87E246E7A09}"/>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E49A7BEF-DA08-6129-FE48-79624175975A}"/>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96536C29-97E2-4D2B-1211-7785086B739A}"/>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BBCDE9B7-F6A6-9231-7684-218EC522D42E}"/>
              </a:ext>
            </a:extLst>
          </p:cNvPr>
          <p:cNvSpPr txBox="1"/>
          <p:nvPr/>
        </p:nvSpPr>
        <p:spPr>
          <a:xfrm>
            <a:off x="1225588" y="243065"/>
            <a:ext cx="3818994" cy="923330"/>
          </a:xfrm>
          <a:prstGeom prst="rect">
            <a:avLst/>
          </a:prstGeom>
          <a:noFill/>
        </p:spPr>
        <p:txBody>
          <a:bodyPr wrap="none" lIns="91440" tIns="45720" rIns="91440" bIns="45720" rtlCol="0" anchor="t">
            <a:spAutoFit/>
          </a:bodyPr>
          <a:lstStyle/>
          <a:p>
            <a:r>
              <a:rPr lang="en-GB" sz="5400"/>
              <a:t>Future Work</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29B75B09-0175-F61E-564C-E2D0740E4A5B}"/>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0F169500-5BFD-AC3F-D9DE-25F05749EB6A}"/>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97438BF9-56A1-39D3-63F9-1E15EB699BB4}"/>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9130338C-0569-E578-268E-0011D7EF349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C91AD239-CAE5-0044-E90F-FD797F47D527}"/>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EA1837AC-5E72-23DE-EA86-FEAB43FB0652}"/>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F2CA39F7-65DA-28B9-2A1B-7D2F8D782501}"/>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8E83F661-ED77-D678-A564-FC53AD033A36}"/>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CDE17827-6287-2C81-6176-B2D4D23B3B81}"/>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 name="Rectangle: Rounded Corners 1">
            <a:extLst>
              <a:ext uri="{FF2B5EF4-FFF2-40B4-BE49-F238E27FC236}">
                <a16:creationId xmlns:a16="http://schemas.microsoft.com/office/drawing/2014/main" id="{186FC95A-939D-BF01-FDF3-22F9CBFCB81D}"/>
              </a:ext>
            </a:extLst>
          </p:cNvPr>
          <p:cNvSpPr/>
          <p:nvPr/>
        </p:nvSpPr>
        <p:spPr>
          <a:xfrm>
            <a:off x="365124"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solidFill>
                  <a:schemeClr val="tx1"/>
                </a:solidFill>
              </a:rPr>
              <a:t>Expanding the website over multiple areas</a:t>
            </a:r>
          </a:p>
          <a:p>
            <a:pPr algn="ctr"/>
            <a:endParaRPr lang="en-GB" b="1">
              <a:solidFill>
                <a:schemeClr val="tx1"/>
              </a:solidFill>
            </a:endParaRPr>
          </a:p>
          <a:p>
            <a:pPr algn="ctr"/>
            <a:r>
              <a:rPr lang="en-GB">
                <a:solidFill>
                  <a:schemeClr val="tx1"/>
                </a:solidFill>
              </a:rPr>
              <a:t>The website was designed only with Swansea's infrastructure in mind. Expanding the routing algorithm to cover a wider range of urban areas will expand the userbase and improve routing</a:t>
            </a:r>
          </a:p>
        </p:txBody>
      </p:sp>
      <p:sp>
        <p:nvSpPr>
          <p:cNvPr id="3" name="Rectangle: Rounded Corners 2">
            <a:extLst>
              <a:ext uri="{FF2B5EF4-FFF2-40B4-BE49-F238E27FC236}">
                <a16:creationId xmlns:a16="http://schemas.microsoft.com/office/drawing/2014/main" id="{4E13123B-7BFA-503F-E5EF-4F6BC7B84658}"/>
              </a:ext>
            </a:extLst>
          </p:cNvPr>
          <p:cNvSpPr/>
          <p:nvPr/>
        </p:nvSpPr>
        <p:spPr>
          <a:xfrm>
            <a:off x="3044823"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Implement user accounts</a:t>
            </a:r>
          </a:p>
          <a:p>
            <a:pPr algn="ctr"/>
            <a:endParaRPr lang="en-GB" b="1">
              <a:solidFill>
                <a:schemeClr val="tx1"/>
              </a:solidFill>
            </a:endParaRPr>
          </a:p>
          <a:p>
            <a:pPr algn="ctr"/>
            <a:r>
              <a:rPr lang="en-GB">
                <a:solidFill>
                  <a:schemeClr val="tx1"/>
                </a:solidFill>
              </a:rPr>
              <a:t>The implementation of user accounts will help improve user experiences by allowing them to personalise their experience by saving routes and increasing their community reputation</a:t>
            </a:r>
          </a:p>
        </p:txBody>
      </p:sp>
      <p:sp>
        <p:nvSpPr>
          <p:cNvPr id="6" name="Rectangle: Rounded Corners 5">
            <a:extLst>
              <a:ext uri="{FF2B5EF4-FFF2-40B4-BE49-F238E27FC236}">
                <a16:creationId xmlns:a16="http://schemas.microsoft.com/office/drawing/2014/main" id="{1298E4ED-3211-C2E5-A1EB-0DCDDC9653D1}"/>
              </a:ext>
            </a:extLst>
          </p:cNvPr>
          <p:cNvSpPr/>
          <p:nvPr/>
        </p:nvSpPr>
        <p:spPr>
          <a:xfrm>
            <a:off x="5724523"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Implement more complex assistive </a:t>
            </a:r>
            <a:endParaRPr lang="en-US">
              <a:solidFill>
                <a:schemeClr val="tx1"/>
              </a:solidFill>
            </a:endParaRPr>
          </a:p>
          <a:p>
            <a:pPr algn="ctr"/>
            <a:r>
              <a:rPr lang="en-GB" b="1">
                <a:solidFill>
                  <a:schemeClr val="tx1"/>
                </a:solidFill>
              </a:rPr>
              <a:t>technologies</a:t>
            </a:r>
            <a:endParaRPr lang="en-GB">
              <a:solidFill>
                <a:schemeClr val="tx1"/>
              </a:solidFill>
            </a:endParaRPr>
          </a:p>
          <a:p>
            <a:pPr algn="ctr"/>
            <a:endParaRPr lang="en-GB" b="1">
              <a:solidFill>
                <a:schemeClr val="tx1"/>
              </a:solidFill>
            </a:endParaRPr>
          </a:p>
          <a:p>
            <a:pPr algn="ctr"/>
            <a:r>
              <a:rPr lang="en-GB">
                <a:solidFill>
                  <a:schemeClr val="tx1"/>
                </a:solidFill>
              </a:rPr>
              <a:t>Continuing to add assistive technologies which help more diverse disabilities will help establish the app with a wider user base, and increase its reliability</a:t>
            </a:r>
          </a:p>
        </p:txBody>
      </p:sp>
      <p:sp>
        <p:nvSpPr>
          <p:cNvPr id="7" name="Rectangle: Rounded Corners 6">
            <a:extLst>
              <a:ext uri="{FF2B5EF4-FFF2-40B4-BE49-F238E27FC236}">
                <a16:creationId xmlns:a16="http://schemas.microsoft.com/office/drawing/2014/main" id="{D7273E74-BF66-8F9B-6ECA-5516D9E7AE74}"/>
              </a:ext>
            </a:extLst>
          </p:cNvPr>
          <p:cNvSpPr/>
          <p:nvPr/>
        </p:nvSpPr>
        <p:spPr>
          <a:xfrm>
            <a:off x="8404223" y="2047875"/>
            <a:ext cx="2492375" cy="4572000"/>
          </a:xfrm>
          <a:prstGeom prst="roundRect">
            <a:avLst/>
          </a:prstGeom>
          <a:solidFill>
            <a:schemeClr val="bg2">
              <a:lumMod val="9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Consider possible AI integration</a:t>
            </a:r>
          </a:p>
          <a:p>
            <a:pPr algn="ctr"/>
            <a:endParaRPr lang="en-GB" b="1">
              <a:solidFill>
                <a:schemeClr val="tx1"/>
              </a:solidFill>
            </a:endParaRPr>
          </a:p>
          <a:p>
            <a:pPr algn="ctr"/>
            <a:r>
              <a:rPr lang="en-GB">
                <a:solidFill>
                  <a:schemeClr val="tx1"/>
                </a:solidFill>
              </a:rPr>
              <a:t>Ai integration would be very beneficial, allowing predictive algorithms to predict hazards and accidents before they’ve even happened based on past data, giving certain routes a 'risk factor'</a:t>
            </a:r>
          </a:p>
        </p:txBody>
      </p:sp>
    </p:spTree>
    <p:extLst>
      <p:ext uri="{BB962C8B-B14F-4D97-AF65-F5344CB8AC3E}">
        <p14:creationId xmlns:p14="http://schemas.microsoft.com/office/powerpoint/2010/main" val="10313067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4E55D-D0B6-C696-E927-09603C7609C5}"/>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6E9C0068-4085-949A-C3E9-37B448A9D340}"/>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0B55A9B0-4B01-4089-289B-F909FD1530AF}"/>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074B0DDF-DFA9-3CAC-5E22-FDD85DD453D8}"/>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8AB8C779-D83E-EFED-B25C-0DE8940B647B}"/>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EE4F705C-77E3-1893-81D7-CE9E10927BEE}"/>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586A6B0D-6CC3-FC8A-888A-E0ADED2A1849}"/>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D53E9F4A-A782-A77E-38A3-446311BECE9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BFCF937E-2FB7-F1CC-C736-4C39F5B18EB5}"/>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CB174728-5659-D6AF-0E84-19D8594740DF}"/>
              </a:ext>
            </a:extLst>
          </p:cNvPr>
          <p:cNvSpPr txBox="1"/>
          <p:nvPr/>
        </p:nvSpPr>
        <p:spPr>
          <a:xfrm>
            <a:off x="3883460" y="2635618"/>
            <a:ext cx="4705450" cy="830997"/>
          </a:xfrm>
          <a:prstGeom prst="rect">
            <a:avLst/>
          </a:prstGeom>
          <a:noFill/>
        </p:spPr>
        <p:txBody>
          <a:bodyPr wrap="square" lIns="91440" tIns="45720" rIns="91440" bIns="45720" rtlCol="0" anchor="t">
            <a:spAutoFit/>
          </a:bodyPr>
          <a:lstStyle/>
          <a:p>
            <a:pPr algn="ctr"/>
            <a:r>
              <a:rPr lang="en-GB" sz="4800" b="1">
                <a:latin typeface="Arial Rounded MT Bold"/>
              </a:rPr>
              <a:t>Conclusion</a:t>
            </a:r>
            <a:endParaRPr lang="en-US"/>
          </a:p>
        </p:txBody>
      </p:sp>
      <p:sp>
        <p:nvSpPr>
          <p:cNvPr id="22" name="TextBox 21">
            <a:extLst>
              <a:ext uri="{FF2B5EF4-FFF2-40B4-BE49-F238E27FC236}">
                <a16:creationId xmlns:a16="http://schemas.microsoft.com/office/drawing/2014/main" id="{F504E0C9-D866-8801-F123-77A2EBAB56FD}"/>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E6E5BEA2-966E-4BCD-53BC-4975AD5DDDAB}"/>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4C09D904-3485-F496-7B51-4A5641116835}"/>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F778D4D1-176D-C84D-1872-FDF9F089035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D2A4606E-74C4-FC90-C625-4B05871DF384}"/>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2960386B-702F-6E44-21DB-2357AD0F7467}"/>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D1A08325-EEFE-B8AD-9249-B02EAF5F82F1}"/>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3057B60E-6E3A-CD3E-A3BF-E41BF1BC5727}"/>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8F787032-AC81-1BD9-B168-C7F86C2FAFBA}"/>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5C3AF5AB-9B08-CB6C-BEAA-9C2A6EEE0DF7}"/>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736A7B04-AACC-5AC4-359A-42BD99A60075}"/>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B56DB0F7-4E86-A106-6234-D2E1B3451D85}"/>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FA58B2F0-348A-4667-D588-563ECC3FEB61}"/>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9819192E-BAFA-94FF-574A-89B57977DFCE}"/>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41AF147E-0F86-D1EB-9C4B-61C70D665AF5}"/>
              </a:ext>
            </a:extLst>
          </p:cNvPr>
          <p:cNvCxnSpPr/>
          <p:nvPr/>
        </p:nvCxnSpPr>
        <p:spPr>
          <a:xfrm>
            <a:off x="3155305" y="4216400"/>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5185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E6E97D-AA18-54A2-E7C1-9543D43DAE7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4AACF1EA-C4B6-652E-E3B0-0831AD7E49AF}"/>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467E2876-44B7-E5C0-AB18-E43DD94E5610}"/>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BB03EDDE-708B-9387-D622-DA28AA288CAC}"/>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477C35E8-0847-AE96-3B53-55687EBC38AD}"/>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70F63922-24BD-3F9D-AFAE-E0A9764DB60C}"/>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F229BFEF-4799-617C-557A-571FA890BCFD}"/>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5EE949EA-7123-F1FE-7E04-D2D0BEDBC3F1}"/>
              </a:ext>
            </a:extLst>
          </p:cNvPr>
          <p:cNvSpPr txBox="1"/>
          <p:nvPr/>
        </p:nvSpPr>
        <p:spPr>
          <a:xfrm>
            <a:off x="1225588" y="243065"/>
            <a:ext cx="5463996" cy="923330"/>
          </a:xfrm>
          <a:prstGeom prst="rect">
            <a:avLst/>
          </a:prstGeom>
          <a:noFill/>
        </p:spPr>
        <p:txBody>
          <a:bodyPr wrap="none" lIns="91440" tIns="45720" rIns="91440" bIns="45720" rtlCol="0" anchor="t">
            <a:spAutoFit/>
          </a:bodyPr>
          <a:lstStyle/>
          <a:p>
            <a:r>
              <a:rPr lang="en-GB" sz="5400"/>
              <a:t>Project Summary </a:t>
            </a:r>
            <a:endParaRPr lang="en-GB" sz="5400">
              <a:solidFill>
                <a:schemeClr val="tx1">
                  <a:lumMod val="50000"/>
                  <a:lumOff val="50000"/>
                </a:schemeClr>
              </a:solidFill>
              <a:latin typeface="Arial" panose="020B0604020202020204" pitchFamily="34" charset="0"/>
              <a:cs typeface="Arial" panose="020B0604020202020204" pitchFamily="34" charset="0"/>
            </a:endParaRPr>
          </a:p>
        </p:txBody>
      </p:sp>
      <p:grpSp>
        <p:nvGrpSpPr>
          <p:cNvPr id="69" name="Group 68">
            <a:extLst>
              <a:ext uri="{FF2B5EF4-FFF2-40B4-BE49-F238E27FC236}">
                <a16:creationId xmlns:a16="http://schemas.microsoft.com/office/drawing/2014/main" id="{56E4F21D-F49E-5CA2-FB75-574F9BF5C1D1}"/>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AA728E46-C322-D0D3-2716-0188BF39C70C}"/>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6143038B-A628-0292-CB9A-3DCC61F31C91}"/>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AC4230D5-1C83-AA36-47D6-75BF7350AE22}"/>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CA93D519-B61B-A6CD-2031-D123DF847EE0}"/>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C03FF5C9-3CA4-E759-051D-2564862BCC5F}"/>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FCECA609-9D09-6D3D-09C8-C7C3E58F867D}"/>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8979FC3B-15E1-5686-C8B9-95A29CF341DC}"/>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EFCF3D33-844C-F1D6-9C24-21D053017594}"/>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3" name="Rectangle: Rounded Corners 2">
            <a:extLst>
              <a:ext uri="{FF2B5EF4-FFF2-40B4-BE49-F238E27FC236}">
                <a16:creationId xmlns:a16="http://schemas.microsoft.com/office/drawing/2014/main" id="{E51FBA21-5076-F153-3CCD-70C50C2D57D3}"/>
              </a:ext>
            </a:extLst>
          </p:cNvPr>
          <p:cNvSpPr/>
          <p:nvPr/>
        </p:nvSpPr>
        <p:spPr>
          <a:xfrm>
            <a:off x="142874" y="1857375"/>
            <a:ext cx="11953875" cy="1524000"/>
          </a:xfrm>
          <a:prstGeom prst="roundRect">
            <a:avLst/>
          </a:prstGeom>
          <a:solidFill>
            <a:srgbClr val="FAA0A1"/>
          </a:solidFill>
          <a:ln>
            <a:solidFill>
              <a:srgbClr val="FAA0A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Problem:</a:t>
            </a:r>
          </a:p>
          <a:p>
            <a:pPr algn="ctr"/>
            <a:r>
              <a:rPr lang="en-GB">
                <a:solidFill>
                  <a:schemeClr val="tx1"/>
                </a:solidFill>
              </a:rPr>
              <a:t>Limited accessible navigation systems in urban areas </a:t>
            </a:r>
          </a:p>
        </p:txBody>
      </p:sp>
      <p:sp>
        <p:nvSpPr>
          <p:cNvPr id="6" name="Rectangle: Rounded Corners 5">
            <a:extLst>
              <a:ext uri="{FF2B5EF4-FFF2-40B4-BE49-F238E27FC236}">
                <a16:creationId xmlns:a16="http://schemas.microsoft.com/office/drawing/2014/main" id="{AAC29F50-32F9-0D17-8358-499D69CA9536}"/>
              </a:ext>
            </a:extLst>
          </p:cNvPr>
          <p:cNvSpPr/>
          <p:nvPr/>
        </p:nvSpPr>
        <p:spPr>
          <a:xfrm>
            <a:off x="101120" y="3537949"/>
            <a:ext cx="11953875" cy="1524000"/>
          </a:xfrm>
          <a:prstGeom prst="roundRect">
            <a:avLst/>
          </a:prstGeom>
          <a:solidFill>
            <a:srgbClr val="F0F2A8"/>
          </a:solidFill>
          <a:ln>
            <a:solidFill>
              <a:srgbClr val="F0F2A8"/>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Solution:</a:t>
            </a:r>
          </a:p>
          <a:p>
            <a:pPr algn="ctr"/>
            <a:r>
              <a:rPr lang="en-GB">
                <a:solidFill>
                  <a:schemeClr val="tx1"/>
                </a:solidFill>
              </a:rPr>
              <a:t>Community driven hazard report system, with route mapping based off of these reports</a:t>
            </a:r>
          </a:p>
        </p:txBody>
      </p:sp>
      <p:sp>
        <p:nvSpPr>
          <p:cNvPr id="7" name="Rectangle: Rounded Corners 6">
            <a:extLst>
              <a:ext uri="{FF2B5EF4-FFF2-40B4-BE49-F238E27FC236}">
                <a16:creationId xmlns:a16="http://schemas.microsoft.com/office/drawing/2014/main" id="{31CD9534-FBEB-FC16-28BE-84D34A4562B9}"/>
              </a:ext>
            </a:extLst>
          </p:cNvPr>
          <p:cNvSpPr/>
          <p:nvPr/>
        </p:nvSpPr>
        <p:spPr>
          <a:xfrm>
            <a:off x="132435" y="5218525"/>
            <a:ext cx="11953875" cy="1524000"/>
          </a:xfrm>
          <a:prstGeom prst="roundRect">
            <a:avLst/>
          </a:prstGeom>
          <a:solidFill>
            <a:schemeClr val="accent6">
              <a:lumMod val="40000"/>
              <a:lumOff val="60000"/>
            </a:schemeClr>
          </a:solidFill>
          <a:ln>
            <a:solidFill>
              <a:schemeClr val="accent6">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tx1"/>
                </a:solidFill>
              </a:rPr>
              <a:t>Impact:</a:t>
            </a:r>
          </a:p>
          <a:p>
            <a:pPr algn="ctr"/>
            <a:r>
              <a:rPr lang="en-GB">
                <a:solidFill>
                  <a:schemeClr val="tx1"/>
                </a:solidFill>
              </a:rPr>
              <a:t>Safer, more inclusive urban travel with a sense of community at its core</a:t>
            </a:r>
          </a:p>
        </p:txBody>
      </p:sp>
    </p:spTree>
    <p:extLst>
      <p:ext uri="{BB962C8B-B14F-4D97-AF65-F5344CB8AC3E}">
        <p14:creationId xmlns:p14="http://schemas.microsoft.com/office/powerpoint/2010/main" val="2396001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6D084F-3F66-142F-1138-4F57D1A3CB07}"/>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B8E317D-57AC-1A1D-1096-FD380F0AD86D}"/>
              </a:ext>
            </a:extLst>
          </p:cNvPr>
          <p:cNvSpPr/>
          <p:nvPr/>
        </p:nvSpPr>
        <p:spPr>
          <a:xfrm rot="10800000">
            <a:off x="0" y="-2428875"/>
            <a:ext cx="12192000" cy="4857750"/>
          </a:xfrm>
          <a:prstGeom prst="roundRect">
            <a:avLst/>
          </a:prstGeo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9EEB639E-6FB2-DDC2-A96C-BEAC4A716424}"/>
              </a:ext>
            </a:extLst>
          </p:cNvPr>
          <p:cNvSpPr/>
          <p:nvPr/>
        </p:nvSpPr>
        <p:spPr>
          <a:xfrm rot="10800000">
            <a:off x="0" y="-2999468"/>
            <a:ext cx="12192000" cy="4438650"/>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1" name="Group 10">
            <a:extLst>
              <a:ext uri="{FF2B5EF4-FFF2-40B4-BE49-F238E27FC236}">
                <a16:creationId xmlns:a16="http://schemas.microsoft.com/office/drawing/2014/main" id="{4E62A40B-CAC5-D37A-4E51-3D0D77BA75F7}"/>
              </a:ext>
            </a:extLst>
          </p:cNvPr>
          <p:cNvGrpSpPr/>
          <p:nvPr/>
        </p:nvGrpSpPr>
        <p:grpSpPr>
          <a:xfrm>
            <a:off x="409177" y="299617"/>
            <a:ext cx="521552" cy="762839"/>
            <a:chOff x="6752858" y="3085319"/>
            <a:chExt cx="1409700" cy="1970868"/>
          </a:xfrm>
        </p:grpSpPr>
        <p:sp>
          <p:nvSpPr>
            <p:cNvPr id="12" name="Isosceles Triangle 11">
              <a:extLst>
                <a:ext uri="{FF2B5EF4-FFF2-40B4-BE49-F238E27FC236}">
                  <a16:creationId xmlns:a16="http://schemas.microsoft.com/office/drawing/2014/main" id="{8D345383-47A8-E820-C6B9-87775966D2E6}"/>
                </a:ext>
              </a:extLst>
            </p:cNvPr>
            <p:cNvSpPr/>
            <p:nvPr/>
          </p:nvSpPr>
          <p:spPr>
            <a:xfrm rot="10800000">
              <a:off x="6752858" y="4031061"/>
              <a:ext cx="1409700" cy="1025126"/>
            </a:xfrm>
            <a:prstGeom prst="triangle">
              <a:avLst/>
            </a:prstGeom>
            <a:solidFill>
              <a:schemeClr val="tx2">
                <a:lumMod val="25000"/>
                <a:lumOff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C0D57B2-FB98-519D-CF98-341C01163781}"/>
                </a:ext>
              </a:extLst>
            </p:cNvPr>
            <p:cNvSpPr/>
            <p:nvPr/>
          </p:nvSpPr>
          <p:spPr>
            <a:xfrm>
              <a:off x="6882659" y="3085319"/>
              <a:ext cx="1150049" cy="1068785"/>
            </a:xfrm>
            <a:prstGeom prst="ellipse">
              <a:avLst/>
            </a:prstGeom>
            <a:solidFill>
              <a:schemeClr val="bg1"/>
            </a:solidFill>
            <a:ln w="190500">
              <a:solidFill>
                <a:schemeClr val="tx2">
                  <a:lumMod val="25000"/>
                  <a:lumOff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4" name="Rectangle: Rounded Corners 43">
            <a:extLst>
              <a:ext uri="{FF2B5EF4-FFF2-40B4-BE49-F238E27FC236}">
                <a16:creationId xmlns:a16="http://schemas.microsoft.com/office/drawing/2014/main" id="{4CF62828-68B4-D67C-8B66-DC48AE8DBFEE}"/>
              </a:ext>
            </a:extLst>
          </p:cNvPr>
          <p:cNvSpPr/>
          <p:nvPr/>
        </p:nvSpPr>
        <p:spPr>
          <a:xfrm rot="10800000">
            <a:off x="-1257300" y="1619008"/>
            <a:ext cx="14871700" cy="5238992"/>
          </a:xfrm>
          <a:prstGeom prst="round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14" name="TextBox 13">
            <a:extLst>
              <a:ext uri="{FF2B5EF4-FFF2-40B4-BE49-F238E27FC236}">
                <a16:creationId xmlns:a16="http://schemas.microsoft.com/office/drawing/2014/main" id="{832D0E75-7EFA-936F-EBD3-99A972B446C6}"/>
              </a:ext>
            </a:extLst>
          </p:cNvPr>
          <p:cNvSpPr txBox="1"/>
          <p:nvPr/>
        </p:nvSpPr>
        <p:spPr>
          <a:xfrm>
            <a:off x="1225588" y="243065"/>
            <a:ext cx="4019242" cy="923330"/>
          </a:xfrm>
          <a:prstGeom prst="rect">
            <a:avLst/>
          </a:prstGeom>
          <a:noFill/>
        </p:spPr>
        <p:txBody>
          <a:bodyPr wrap="none" lIns="91440" tIns="45720" rIns="91440" bIns="45720" rtlCol="0" anchor="t">
            <a:spAutoFit/>
          </a:bodyPr>
          <a:lstStyle/>
          <a:p>
            <a:r>
              <a:rPr lang="en-GB" sz="5400"/>
              <a:t>Bibliography</a:t>
            </a:r>
          </a:p>
        </p:txBody>
      </p:sp>
      <p:grpSp>
        <p:nvGrpSpPr>
          <p:cNvPr id="69" name="Group 68">
            <a:extLst>
              <a:ext uri="{FF2B5EF4-FFF2-40B4-BE49-F238E27FC236}">
                <a16:creationId xmlns:a16="http://schemas.microsoft.com/office/drawing/2014/main" id="{6DDCAE85-862D-41F6-A254-16481A4A4FBE}"/>
              </a:ext>
            </a:extLst>
          </p:cNvPr>
          <p:cNvGrpSpPr/>
          <p:nvPr/>
        </p:nvGrpSpPr>
        <p:grpSpPr>
          <a:xfrm>
            <a:off x="8656437" y="-1309223"/>
            <a:ext cx="3808613" cy="4346574"/>
            <a:chOff x="8764368" y="-917574"/>
            <a:chExt cx="3808613" cy="4346574"/>
          </a:xfrm>
        </p:grpSpPr>
        <p:sp>
          <p:nvSpPr>
            <p:cNvPr id="54" name="Oval 53">
              <a:extLst>
                <a:ext uri="{FF2B5EF4-FFF2-40B4-BE49-F238E27FC236}">
                  <a16:creationId xmlns:a16="http://schemas.microsoft.com/office/drawing/2014/main" id="{2315CEBC-57D0-771E-C0D5-C94CC88C4DB0}"/>
                </a:ext>
              </a:extLst>
            </p:cNvPr>
            <p:cNvSpPr/>
            <p:nvPr/>
          </p:nvSpPr>
          <p:spPr>
            <a:xfrm>
              <a:off x="9785331" y="-917574"/>
              <a:ext cx="2787650" cy="2787650"/>
            </a:xfrm>
            <a:prstGeom prst="ellipse">
              <a:avLst/>
            </a:prstGeom>
            <a:solidFill>
              <a:schemeClr val="accent3">
                <a:lumMod val="20000"/>
                <a:lumOff val="80000"/>
              </a:schemeClr>
            </a:solidFill>
            <a:ln w="76200">
              <a:solidFill>
                <a:schemeClr val="bg1"/>
              </a:solidFill>
            </a:ln>
            <a:effectLst>
              <a:outerShdw blurRad="63500" sx="102000" sy="102000" algn="ctr" rotWithShape="0">
                <a:prstClr val="black">
                  <a:alpha val="40000"/>
                </a:prst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Arc 54">
              <a:extLst>
                <a:ext uri="{FF2B5EF4-FFF2-40B4-BE49-F238E27FC236}">
                  <a16:creationId xmlns:a16="http://schemas.microsoft.com/office/drawing/2014/main" id="{893B5B72-787C-4080-A1FB-A918F2BBE9CE}"/>
                </a:ext>
              </a:extLst>
            </p:cNvPr>
            <p:cNvSpPr/>
            <p:nvPr/>
          </p:nvSpPr>
          <p:spPr>
            <a:xfrm>
              <a:off x="8764368" y="165099"/>
              <a:ext cx="2097287" cy="3263901"/>
            </a:xfrm>
            <a:prstGeom prst="arc">
              <a:avLst/>
            </a:prstGeom>
            <a:ln w="127000">
              <a:solidFill>
                <a:schemeClr val="bg1"/>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4F2BBAA8-4DA0-D4C0-01C5-3C8C4D81CDDF}"/>
                </a:ext>
              </a:extLst>
            </p:cNvPr>
            <p:cNvCxnSpPr/>
            <p:nvPr/>
          </p:nvCxnSpPr>
          <p:spPr>
            <a:xfrm flipV="1">
              <a:off x="10379056" y="-152400"/>
              <a:ext cx="596900" cy="617117"/>
            </a:xfrm>
            <a:prstGeom prst="line">
              <a:avLst/>
            </a:prstGeom>
            <a:ln w="127000">
              <a:solidFill>
                <a:schemeClr val="bg1"/>
              </a:solidFill>
            </a:ln>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48B8376C-BCEA-B17D-C9C0-9B80240F8D61}"/>
                </a:ext>
              </a:extLst>
            </p:cNvPr>
            <p:cNvCxnSpPr>
              <a:cxnSpLocks/>
            </p:cNvCxnSpPr>
            <p:nvPr/>
          </p:nvCxnSpPr>
          <p:spPr>
            <a:xfrm>
              <a:off x="10716060" y="125226"/>
              <a:ext cx="1304055" cy="1422164"/>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5" name="Freeform: Shape 64">
              <a:extLst>
                <a:ext uri="{FF2B5EF4-FFF2-40B4-BE49-F238E27FC236}">
                  <a16:creationId xmlns:a16="http://schemas.microsoft.com/office/drawing/2014/main" id="{6F407BBA-7F7C-03CE-AAD1-A81DF8C5F89F}"/>
                </a:ext>
              </a:extLst>
            </p:cNvPr>
            <p:cNvSpPr/>
            <p:nvPr/>
          </p:nvSpPr>
          <p:spPr>
            <a:xfrm>
              <a:off x="10782300" y="-152400"/>
              <a:ext cx="1549400" cy="1676400"/>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Lst>
              <a:ahLst/>
              <a:cxnLst>
                <a:cxn ang="0">
                  <a:pos x="csX0" y="csY0"/>
                </a:cxn>
                <a:cxn ang="0">
                  <a:pos x="csX1" y="csY1"/>
                </a:cxn>
                <a:cxn ang="0">
                  <a:pos x="csX2" y="csY2"/>
                </a:cxn>
                <a:cxn ang="0">
                  <a:pos x="csX3" y="csY3"/>
                </a:cxn>
                <a:cxn ang="0">
                  <a:pos x="csX4" y="csY4"/>
                </a:cxn>
              </a:cxnLst>
              <a:rect l="l" t="t" r="r" b="b"/>
              <a:pathLst>
                <a:path w="1549400" h="1676400">
                  <a:moveTo>
                    <a:pt x="0" y="317500"/>
                  </a:moveTo>
                  <a:lnTo>
                    <a:pt x="266700" y="0"/>
                  </a:lnTo>
                  <a:lnTo>
                    <a:pt x="1549400" y="1397000"/>
                  </a:lnTo>
                  <a:lnTo>
                    <a:pt x="1295400" y="1676400"/>
                  </a:lnTo>
                  <a:lnTo>
                    <a:pt x="0" y="317500"/>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Freeform: Shape 65">
              <a:extLst>
                <a:ext uri="{FF2B5EF4-FFF2-40B4-BE49-F238E27FC236}">
                  <a16:creationId xmlns:a16="http://schemas.microsoft.com/office/drawing/2014/main" id="{5B1BC3CC-691F-7BD7-C188-BC92B1D9B184}"/>
                </a:ext>
              </a:extLst>
            </p:cNvPr>
            <p:cNvSpPr/>
            <p:nvPr/>
          </p:nvSpPr>
          <p:spPr>
            <a:xfrm>
              <a:off x="10516652" y="-898997"/>
              <a:ext cx="1812041" cy="1562447"/>
            </a:xfrm>
            <a:custGeom>
              <a:avLst/>
              <a:gdLst>
                <a:gd name="csX0" fmla="*/ 0 w 1549400"/>
                <a:gd name="csY0" fmla="*/ 317500 h 1676400"/>
                <a:gd name="csX1" fmla="*/ 2667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549400"/>
                <a:gd name="csY0" fmla="*/ 317500 h 1676400"/>
                <a:gd name="csX1" fmla="*/ 762000 w 1549400"/>
                <a:gd name="csY1" fmla="*/ 0 h 1676400"/>
                <a:gd name="csX2" fmla="*/ 1549400 w 1549400"/>
                <a:gd name="csY2" fmla="*/ 1397000 h 1676400"/>
                <a:gd name="csX3" fmla="*/ 1295400 w 1549400"/>
                <a:gd name="csY3" fmla="*/ 1676400 h 1676400"/>
                <a:gd name="csX4" fmla="*/ 0 w 1549400"/>
                <a:gd name="csY4" fmla="*/ 317500 h 1676400"/>
                <a:gd name="csX0" fmla="*/ 0 w 1873374"/>
                <a:gd name="csY0" fmla="*/ 317500 h 1676400"/>
                <a:gd name="csX1" fmla="*/ 762000 w 1873374"/>
                <a:gd name="csY1" fmla="*/ 0 h 1676400"/>
                <a:gd name="csX2" fmla="*/ 1549400 w 1873374"/>
                <a:gd name="csY2" fmla="*/ 1397000 h 1676400"/>
                <a:gd name="csX3" fmla="*/ 1295400 w 1873374"/>
                <a:gd name="csY3" fmla="*/ 1676400 h 1676400"/>
                <a:gd name="csX4" fmla="*/ 0 w 1873374"/>
                <a:gd name="csY4" fmla="*/ 317500 h 1676400"/>
                <a:gd name="csX0" fmla="*/ 0 w 1876240"/>
                <a:gd name="csY0" fmla="*/ 279400 h 1638300"/>
                <a:gd name="csX1" fmla="*/ 774700 w 1876240"/>
                <a:gd name="csY1" fmla="*/ 0 h 1638300"/>
                <a:gd name="csX2" fmla="*/ 1549400 w 1876240"/>
                <a:gd name="csY2" fmla="*/ 1358900 h 1638300"/>
                <a:gd name="csX3" fmla="*/ 1295400 w 1876240"/>
                <a:gd name="csY3" fmla="*/ 1638300 h 1638300"/>
                <a:gd name="csX4" fmla="*/ 0 w 1876240"/>
                <a:gd name="csY4" fmla="*/ 279400 h 1638300"/>
                <a:gd name="csX0" fmla="*/ 0 w 1927040"/>
                <a:gd name="csY0" fmla="*/ 254000 h 1638300"/>
                <a:gd name="csX1" fmla="*/ 825500 w 1927040"/>
                <a:gd name="csY1" fmla="*/ 0 h 1638300"/>
                <a:gd name="csX2" fmla="*/ 1600200 w 1927040"/>
                <a:gd name="csY2" fmla="*/ 1358900 h 1638300"/>
                <a:gd name="csX3" fmla="*/ 1346200 w 1927040"/>
                <a:gd name="csY3" fmla="*/ 1638300 h 1638300"/>
                <a:gd name="csX4" fmla="*/ 0 w 1927040"/>
                <a:gd name="csY4" fmla="*/ 254000 h 1638300"/>
                <a:gd name="csX0" fmla="*/ 0 w 1852018"/>
                <a:gd name="csY0" fmla="*/ 254309 h 1638609"/>
                <a:gd name="csX1" fmla="*/ 825500 w 1852018"/>
                <a:gd name="csY1" fmla="*/ 309 h 1638609"/>
                <a:gd name="csX2" fmla="*/ 1600200 w 1852018"/>
                <a:gd name="csY2" fmla="*/ 1359209 h 1638609"/>
                <a:gd name="csX3" fmla="*/ 1346200 w 1852018"/>
                <a:gd name="csY3" fmla="*/ 1638609 h 1638609"/>
                <a:gd name="csX4" fmla="*/ 0 w 1852018"/>
                <a:gd name="csY4" fmla="*/ 254309 h 1638609"/>
                <a:gd name="csX0" fmla="*/ 0 w 1837791"/>
                <a:gd name="csY0" fmla="*/ 178147 h 1562447"/>
                <a:gd name="csX1" fmla="*/ 723900 w 1837791"/>
                <a:gd name="csY1" fmla="*/ 347 h 1562447"/>
                <a:gd name="csX2" fmla="*/ 1600200 w 1837791"/>
                <a:gd name="csY2" fmla="*/ 1283047 h 1562447"/>
                <a:gd name="csX3" fmla="*/ 1346200 w 1837791"/>
                <a:gd name="csY3" fmla="*/ 1562447 h 1562447"/>
                <a:gd name="csX4" fmla="*/ 0 w 1837791"/>
                <a:gd name="csY4" fmla="*/ 178147 h 1562447"/>
                <a:gd name="csX0" fmla="*/ 0 w 1812041"/>
                <a:gd name="csY0" fmla="*/ 178147 h 1562447"/>
                <a:gd name="csX1" fmla="*/ 723900 w 1812041"/>
                <a:gd name="csY1" fmla="*/ 347 h 1562447"/>
                <a:gd name="csX2" fmla="*/ 1600200 w 1812041"/>
                <a:gd name="csY2" fmla="*/ 1283047 h 1562447"/>
                <a:gd name="csX3" fmla="*/ 1346200 w 1812041"/>
                <a:gd name="csY3" fmla="*/ 1562447 h 1562447"/>
                <a:gd name="csX4" fmla="*/ 0 w 1812041"/>
                <a:gd name="csY4" fmla="*/ 178147 h 1562447"/>
              </a:gdLst>
              <a:ahLst/>
              <a:cxnLst>
                <a:cxn ang="0">
                  <a:pos x="csX0" y="csY0"/>
                </a:cxn>
                <a:cxn ang="0">
                  <a:pos x="csX1" y="csY1"/>
                </a:cxn>
                <a:cxn ang="0">
                  <a:pos x="csX2" y="csY2"/>
                </a:cxn>
                <a:cxn ang="0">
                  <a:pos x="csX3" y="csY3"/>
                </a:cxn>
                <a:cxn ang="0">
                  <a:pos x="csX4" y="csY4"/>
                </a:cxn>
              </a:cxnLst>
              <a:rect l="l" t="t" r="r" b="b"/>
              <a:pathLst>
                <a:path w="1812041" h="1562447">
                  <a:moveTo>
                    <a:pt x="0" y="178147"/>
                  </a:moveTo>
                  <a:cubicBezTo>
                    <a:pt x="254000" y="72314"/>
                    <a:pt x="25400" y="93480"/>
                    <a:pt x="723900" y="347"/>
                  </a:cubicBezTo>
                  <a:cubicBezTo>
                    <a:pt x="1151467" y="-16586"/>
                    <a:pt x="2277533" y="588780"/>
                    <a:pt x="1600200" y="1283047"/>
                  </a:cubicBezTo>
                  <a:lnTo>
                    <a:pt x="1346200" y="1562447"/>
                  </a:lnTo>
                  <a:lnTo>
                    <a:pt x="0" y="178147"/>
                  </a:lnTo>
                  <a:close/>
                </a:path>
              </a:pathLst>
            </a:cu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2" name="Straight Connector 61">
              <a:extLst>
                <a:ext uri="{FF2B5EF4-FFF2-40B4-BE49-F238E27FC236}">
                  <a16:creationId xmlns:a16="http://schemas.microsoft.com/office/drawing/2014/main" id="{D8FD91D6-73A6-5878-0189-FC7BF1A1945A}"/>
                </a:ext>
              </a:extLst>
            </p:cNvPr>
            <p:cNvCxnSpPr>
              <a:cxnSpLocks/>
            </p:cNvCxnSpPr>
            <p:nvPr/>
          </p:nvCxnSpPr>
          <p:spPr>
            <a:xfrm>
              <a:off x="10538620" y="-719987"/>
              <a:ext cx="1313636" cy="1439979"/>
            </a:xfrm>
            <a:prstGeom prst="line">
              <a:avLst/>
            </a:prstGeom>
            <a:ln w="127000" cap="rnd">
              <a:solidFill>
                <a:schemeClr val="bg1"/>
              </a:solidFill>
            </a:ln>
          </p:spPr>
          <p:style>
            <a:lnRef idx="2">
              <a:schemeClr val="accent1"/>
            </a:lnRef>
            <a:fillRef idx="0">
              <a:schemeClr val="accent1"/>
            </a:fillRef>
            <a:effectRef idx="1">
              <a:schemeClr val="accent1"/>
            </a:effectRef>
            <a:fontRef idx="minor">
              <a:schemeClr val="tx1"/>
            </a:fontRef>
          </p:style>
        </p:cxnSp>
        <p:sp>
          <p:nvSpPr>
            <p:cNvPr id="67" name="Oval 66">
              <a:extLst>
                <a:ext uri="{FF2B5EF4-FFF2-40B4-BE49-F238E27FC236}">
                  <a16:creationId xmlns:a16="http://schemas.microsoft.com/office/drawing/2014/main" id="{F1FB7286-309C-D687-8BA8-F0760FB3AF40}"/>
                </a:ext>
              </a:extLst>
            </p:cNvPr>
            <p:cNvSpPr/>
            <p:nvPr/>
          </p:nvSpPr>
          <p:spPr>
            <a:xfrm>
              <a:off x="10861655" y="1185244"/>
              <a:ext cx="596900" cy="579496"/>
            </a:xfrm>
            <a:prstGeom prst="ellipse">
              <a:avLst/>
            </a:prstGeom>
            <a:noFill/>
            <a:ln w="19050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8" name="TextBox 27">
            <a:extLst>
              <a:ext uri="{FF2B5EF4-FFF2-40B4-BE49-F238E27FC236}">
                <a16:creationId xmlns:a16="http://schemas.microsoft.com/office/drawing/2014/main" id="{6615E86D-A9AA-F1D4-3A48-94E9E2ECC14C}"/>
              </a:ext>
            </a:extLst>
          </p:cNvPr>
          <p:cNvSpPr txBox="1"/>
          <p:nvPr/>
        </p:nvSpPr>
        <p:spPr>
          <a:xfrm>
            <a:off x="225931" y="1947553"/>
            <a:ext cx="1181745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ighlight>
                  <a:srgbClr val="FFFFFF"/>
                </a:highlight>
                <a:latin typeface="Calibri"/>
                <a:ea typeface="Calibri"/>
                <a:cs typeface="Calibri"/>
              </a:rPr>
              <a:t>[1] D. for, “Data (Use and Access) Act factsheet: UK GDPR and DPA,” </a:t>
            </a:r>
            <a:r>
              <a:rPr lang="en-US" i="1">
                <a:highlight>
                  <a:srgbClr val="FFFFFF"/>
                </a:highlight>
                <a:latin typeface="Calibri"/>
                <a:ea typeface="Calibri"/>
                <a:cs typeface="Calibri"/>
              </a:rPr>
              <a:t>GOV.UK</a:t>
            </a:r>
            <a:r>
              <a:rPr lang="en-US">
                <a:highlight>
                  <a:srgbClr val="FFFFFF"/>
                </a:highlight>
                <a:latin typeface="Calibri"/>
                <a:ea typeface="Calibri"/>
                <a:cs typeface="Calibri"/>
              </a:rPr>
              <a:t>, Jun. 27, 2025. </a:t>
            </a:r>
            <a:r>
              <a:rPr lang="en-US">
                <a:highlight>
                  <a:srgbClr val="FFFFFF"/>
                </a:highlight>
                <a:latin typeface="Calibri"/>
                <a:ea typeface="Calibri"/>
                <a:cs typeface="Calibri"/>
                <a:hlinkClick r:id="rId2"/>
              </a:rPr>
              <a:t>https://www.gov.uk/government/publications/data-use-and-access-act-2025-factsheets/data-use-and-access-act-factsheet-uk-gdpr-and-dpa</a:t>
            </a:r>
            <a:endParaRPr lang="en-US"/>
          </a:p>
          <a:p>
            <a:r>
              <a:rPr lang="en-US">
                <a:highlight>
                  <a:srgbClr val="FFFFFF"/>
                </a:highlight>
                <a:latin typeface="Calibri"/>
                <a:ea typeface="Calibri"/>
                <a:cs typeface="Calibri"/>
              </a:rPr>
              <a:t>[2] GOV.UK, “Data Protection Act 2018,” </a:t>
            </a:r>
            <a:r>
              <a:rPr lang="en-US" i="1">
                <a:highlight>
                  <a:srgbClr val="FFFFFF"/>
                </a:highlight>
                <a:latin typeface="Calibri"/>
                <a:ea typeface="Calibri"/>
                <a:cs typeface="Calibri"/>
              </a:rPr>
              <a:t>legislation.gov.uk</a:t>
            </a:r>
            <a:r>
              <a:rPr lang="en-US">
                <a:highlight>
                  <a:srgbClr val="FFFFFF"/>
                </a:highlight>
                <a:latin typeface="Calibri"/>
                <a:ea typeface="Calibri"/>
                <a:cs typeface="Calibri"/>
              </a:rPr>
              <a:t>, 2018. </a:t>
            </a:r>
            <a:r>
              <a:rPr lang="en-US">
                <a:highlight>
                  <a:srgbClr val="FFFFFF"/>
                </a:highlight>
                <a:latin typeface="Calibri"/>
                <a:ea typeface="Calibri"/>
                <a:cs typeface="Calibri"/>
                <a:hlinkClick r:id="rId3"/>
              </a:rPr>
              <a:t>https://www.legislation.gov.uk/ukpga/2018/12/contents</a:t>
            </a:r>
            <a:endParaRPr lang="en-US">
              <a:latin typeface="Calibri"/>
              <a:ea typeface="Calibri"/>
              <a:cs typeface="Calibri"/>
            </a:endParaRPr>
          </a:p>
          <a:p>
            <a:r>
              <a:rPr lang="en-US">
                <a:highlight>
                  <a:srgbClr val="FFFFFF"/>
                </a:highlight>
                <a:latin typeface="Calibri"/>
                <a:ea typeface="Calibri"/>
                <a:cs typeface="Calibri"/>
              </a:rPr>
              <a:t>[3] GDPR, “General Data Protection Regulation (GDPR) – Final text neatly arranged,” </a:t>
            </a:r>
            <a:r>
              <a:rPr lang="en-US" i="1">
                <a:highlight>
                  <a:srgbClr val="FFFFFF"/>
                </a:highlight>
                <a:latin typeface="Calibri"/>
                <a:ea typeface="Calibri"/>
                <a:cs typeface="Calibri"/>
              </a:rPr>
              <a:t>General Data Protection Regulation (GDPR)</a:t>
            </a:r>
            <a:r>
              <a:rPr lang="en-US">
                <a:highlight>
                  <a:srgbClr val="FFFFFF"/>
                </a:highlight>
                <a:latin typeface="Calibri"/>
                <a:ea typeface="Calibri"/>
                <a:cs typeface="Calibri"/>
              </a:rPr>
              <a:t>, 2013. </a:t>
            </a:r>
            <a:r>
              <a:rPr lang="en-US">
                <a:highlight>
                  <a:srgbClr val="FFFFFF"/>
                </a:highlight>
                <a:latin typeface="Calibri"/>
                <a:ea typeface="Calibri"/>
                <a:cs typeface="Calibri"/>
                <a:hlinkClick r:id="rId4"/>
              </a:rPr>
              <a:t>https://gdpr-info.eu/art-13-gdpr/</a:t>
            </a:r>
            <a:endParaRPr lang="en-US"/>
          </a:p>
        </p:txBody>
      </p:sp>
    </p:spTree>
    <p:extLst>
      <p:ext uri="{BB962C8B-B14F-4D97-AF65-F5344CB8AC3E}">
        <p14:creationId xmlns:p14="http://schemas.microsoft.com/office/powerpoint/2010/main" val="356128946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341B3D-AE36-F17F-BA7D-33768FE21075}"/>
            </a:ext>
          </a:extLst>
        </p:cNvPr>
        <p:cNvGrpSpPr/>
        <p:nvPr/>
      </p:nvGrpSpPr>
      <p:grpSpPr>
        <a:xfrm>
          <a:off x="0" y="0"/>
          <a:ext cx="0" cy="0"/>
          <a:chOff x="0" y="0"/>
          <a:chExt cx="0" cy="0"/>
        </a:xfrm>
      </p:grpSpPr>
      <p:cxnSp>
        <p:nvCxnSpPr>
          <p:cNvPr id="33" name="Connector: Elbow 32">
            <a:extLst>
              <a:ext uri="{FF2B5EF4-FFF2-40B4-BE49-F238E27FC236}">
                <a16:creationId xmlns:a16="http://schemas.microsoft.com/office/drawing/2014/main" id="{924BDFAF-61A8-BC6D-D542-BC8031805DD3}"/>
              </a:ext>
            </a:extLst>
          </p:cNvPr>
          <p:cNvCxnSpPr>
            <a:cxnSpLocks/>
          </p:cNvCxnSpPr>
          <p:nvPr/>
        </p:nvCxnSpPr>
        <p:spPr>
          <a:xfrm rot="5400000">
            <a:off x="957980" y="1250528"/>
            <a:ext cx="10563225" cy="7471619"/>
          </a:xfrm>
          <a:prstGeom prst="bentConnector3">
            <a:avLst>
              <a:gd name="adj1" fmla="val 52945"/>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FEB75467-3EAA-C91E-DACF-154DDFEFD878}"/>
              </a:ext>
            </a:extLst>
          </p:cNvPr>
          <p:cNvCxnSpPr>
            <a:cxnSpLocks/>
          </p:cNvCxnSpPr>
          <p:nvPr/>
        </p:nvCxnSpPr>
        <p:spPr>
          <a:xfrm flipV="1">
            <a:off x="10050726" y="2793369"/>
            <a:ext cx="3423974" cy="2192968"/>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1" name="Freeform: Shape 50">
            <a:extLst>
              <a:ext uri="{FF2B5EF4-FFF2-40B4-BE49-F238E27FC236}">
                <a16:creationId xmlns:a16="http://schemas.microsoft.com/office/drawing/2014/main" id="{60232908-0086-095C-9D6D-621F0E544139}"/>
              </a:ext>
            </a:extLst>
          </p:cNvPr>
          <p:cNvSpPr/>
          <p:nvPr/>
        </p:nvSpPr>
        <p:spPr>
          <a:xfrm>
            <a:off x="-204240" y="1543049"/>
            <a:ext cx="2573561" cy="62865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3009900" h="6286500">
                <a:moveTo>
                  <a:pt x="495300" y="6019800"/>
                </a:moveTo>
                <a:lnTo>
                  <a:pt x="3009900" y="3028950"/>
                </a:lnTo>
                <a:lnTo>
                  <a:pt x="2971800" y="0"/>
                </a:lnTo>
                <a:lnTo>
                  <a:pt x="1466850" y="0"/>
                </a:lnTo>
                <a:lnTo>
                  <a:pt x="1447800" y="1238250"/>
                </a:lnTo>
                <a:lnTo>
                  <a:pt x="171450" y="1238250"/>
                </a:lnTo>
                <a:lnTo>
                  <a:pt x="0" y="6286500"/>
                </a:lnTo>
                <a:lnTo>
                  <a:pt x="495300" y="6019800"/>
                </a:lnTo>
                <a:close/>
              </a:path>
            </a:pathLst>
          </a:cu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AAD64AC0-E792-3111-7F7F-CBA13A2C31E8}"/>
              </a:ext>
            </a:extLst>
          </p:cNvPr>
          <p:cNvGrpSpPr/>
          <p:nvPr/>
        </p:nvGrpSpPr>
        <p:grpSpPr>
          <a:xfrm>
            <a:off x="-1217964" y="-1740531"/>
            <a:ext cx="10553700" cy="4533900"/>
            <a:chOff x="-285750" y="-1676400"/>
            <a:chExt cx="10553700" cy="4533900"/>
          </a:xfrm>
        </p:grpSpPr>
        <p:cxnSp>
          <p:nvCxnSpPr>
            <p:cNvPr id="3" name="Connector: Elbow 2">
              <a:extLst>
                <a:ext uri="{FF2B5EF4-FFF2-40B4-BE49-F238E27FC236}">
                  <a16:creationId xmlns:a16="http://schemas.microsoft.com/office/drawing/2014/main" id="{2466B0AC-5B74-CD7B-EE17-2EDCE35EB6D0}"/>
                </a:ext>
              </a:extLst>
            </p:cNvPr>
            <p:cNvCxnSpPr>
              <a:cxnSpLocks/>
            </p:cNvCxnSpPr>
            <p:nvPr/>
          </p:nvCxnSpPr>
          <p:spPr>
            <a:xfrm flipV="1">
              <a:off x="-285750" y="1597262"/>
              <a:ext cx="4225263" cy="1260238"/>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cxnSp>
          <p:nvCxnSpPr>
            <p:cNvPr id="10" name="Connector: Elbow 9">
              <a:extLst>
                <a:ext uri="{FF2B5EF4-FFF2-40B4-BE49-F238E27FC236}">
                  <a16:creationId xmlns:a16="http://schemas.microsoft.com/office/drawing/2014/main" id="{A733F3AA-5668-F39F-01EE-78DD3A74E0D8}"/>
                </a:ext>
              </a:extLst>
            </p:cNvPr>
            <p:cNvCxnSpPr>
              <a:cxnSpLocks/>
            </p:cNvCxnSpPr>
            <p:nvPr/>
          </p:nvCxnSpPr>
          <p:spPr>
            <a:xfrm flipV="1">
              <a:off x="3939513" y="-1676400"/>
              <a:ext cx="6328437" cy="327366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grpSp>
      <p:pic>
        <p:nvPicPr>
          <p:cNvPr id="14" name="Content Placeholder 11">
            <a:extLst>
              <a:ext uri="{FF2B5EF4-FFF2-40B4-BE49-F238E27FC236}">
                <a16:creationId xmlns:a16="http://schemas.microsoft.com/office/drawing/2014/main" id="{05BAE225-891D-0F56-CF6C-CE02BB4F670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67223" y="1086503"/>
            <a:ext cx="997622" cy="997622"/>
          </a:xfrm>
        </p:spPr>
      </p:pic>
      <p:cxnSp>
        <p:nvCxnSpPr>
          <p:cNvPr id="15" name="Connector: Elbow 14">
            <a:extLst>
              <a:ext uri="{FF2B5EF4-FFF2-40B4-BE49-F238E27FC236}">
                <a16:creationId xmlns:a16="http://schemas.microsoft.com/office/drawing/2014/main" id="{D32C4957-1773-1D5D-2F0D-F58C8DCFFDAA}"/>
              </a:ext>
            </a:extLst>
          </p:cNvPr>
          <p:cNvCxnSpPr>
            <a:cxnSpLocks/>
          </p:cNvCxnSpPr>
          <p:nvPr/>
        </p:nvCxnSpPr>
        <p:spPr>
          <a:xfrm rot="16200000" flipH="1">
            <a:off x="-1541795" y="5551425"/>
            <a:ext cx="8036591" cy="2"/>
          </a:xfrm>
          <a:prstGeom prst="bentConnector3">
            <a:avLst>
              <a:gd name="adj1" fmla="val 50000"/>
            </a:avLst>
          </a:prstGeom>
          <a:ln w="317500" cap="rnd" cmpd="sng">
            <a:solidFill>
              <a:schemeClr val="bg1">
                <a:lumMod val="75000"/>
              </a:schemeClr>
            </a:solidFill>
            <a:prstDash val="solid"/>
            <a:round/>
          </a:ln>
        </p:spPr>
        <p:style>
          <a:lnRef idx="2">
            <a:schemeClr val="accent1"/>
          </a:lnRef>
          <a:fillRef idx="0">
            <a:schemeClr val="accent1"/>
          </a:fillRef>
          <a:effectRef idx="1">
            <a:schemeClr val="accent1"/>
          </a:effectRef>
          <a:fontRef idx="minor">
            <a:schemeClr val="tx1"/>
          </a:fontRef>
        </p:style>
      </p:cxnSp>
      <p:sp>
        <p:nvSpPr>
          <p:cNvPr id="20" name="TextBox 19">
            <a:extLst>
              <a:ext uri="{FF2B5EF4-FFF2-40B4-BE49-F238E27FC236}">
                <a16:creationId xmlns:a16="http://schemas.microsoft.com/office/drawing/2014/main" id="{A9FD652A-D115-F756-849A-45E0EEE8DEA7}"/>
              </a:ext>
            </a:extLst>
          </p:cNvPr>
          <p:cNvSpPr txBox="1"/>
          <p:nvPr/>
        </p:nvSpPr>
        <p:spPr>
          <a:xfrm>
            <a:off x="3883460" y="2270275"/>
            <a:ext cx="4705450" cy="1569660"/>
          </a:xfrm>
          <a:prstGeom prst="rect">
            <a:avLst/>
          </a:prstGeom>
          <a:noFill/>
        </p:spPr>
        <p:txBody>
          <a:bodyPr wrap="square" lIns="91440" tIns="45720" rIns="91440" bIns="45720" rtlCol="0" anchor="t">
            <a:spAutoFit/>
          </a:bodyPr>
          <a:lstStyle/>
          <a:p>
            <a:pPr algn="ctr"/>
            <a:r>
              <a:rPr lang="en-GB" sz="4800" b="1">
                <a:latin typeface="Arial Rounded MT Bold"/>
              </a:rPr>
              <a:t>Thank You For Listening</a:t>
            </a:r>
          </a:p>
        </p:txBody>
      </p:sp>
      <p:sp>
        <p:nvSpPr>
          <p:cNvPr id="22" name="TextBox 21">
            <a:extLst>
              <a:ext uri="{FF2B5EF4-FFF2-40B4-BE49-F238E27FC236}">
                <a16:creationId xmlns:a16="http://schemas.microsoft.com/office/drawing/2014/main" id="{C8B26975-9270-30F8-E68A-57A660D97662}"/>
              </a:ext>
            </a:extLst>
          </p:cNvPr>
          <p:cNvSpPr txBox="1"/>
          <p:nvPr/>
        </p:nvSpPr>
        <p:spPr>
          <a:xfrm>
            <a:off x="10204726" y="2531759"/>
            <a:ext cx="1946910" cy="523220"/>
          </a:xfrm>
          <a:prstGeom prst="rect">
            <a:avLst/>
          </a:prstGeom>
          <a:noFill/>
        </p:spPr>
        <p:txBody>
          <a:bodyPr wrap="square">
            <a:spAutoFit/>
          </a:bodyPr>
          <a:lstStyle/>
          <a:p>
            <a:pPr algn="ctr"/>
            <a:r>
              <a:rPr lang="en-GB" sz="2800">
                <a:latin typeface="Arial Narrow" panose="020B0606020202030204" pitchFamily="34" charset="0"/>
              </a:rPr>
              <a:t>Team NULL</a:t>
            </a:r>
            <a:endParaRPr lang="en-GB" sz="2800"/>
          </a:p>
        </p:txBody>
      </p:sp>
      <p:sp>
        <p:nvSpPr>
          <p:cNvPr id="44" name="Rectangle 43">
            <a:extLst>
              <a:ext uri="{FF2B5EF4-FFF2-40B4-BE49-F238E27FC236}">
                <a16:creationId xmlns:a16="http://schemas.microsoft.com/office/drawing/2014/main" id="{FE35ED65-CDEA-CB0A-86EA-80C8AB06DCC5}"/>
              </a:ext>
            </a:extLst>
          </p:cNvPr>
          <p:cNvSpPr/>
          <p:nvPr/>
        </p:nvSpPr>
        <p:spPr>
          <a:xfrm>
            <a:off x="114837"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5915F48B-688C-B07B-EE1E-9C84F2202C0A}"/>
              </a:ext>
            </a:extLst>
          </p:cNvPr>
          <p:cNvSpPr/>
          <p:nvPr/>
        </p:nvSpPr>
        <p:spPr>
          <a:xfrm>
            <a:off x="131229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35933F44-E413-2984-FFC1-FD16AF0E4745}"/>
              </a:ext>
            </a:extLst>
          </p:cNvPr>
          <p:cNvSpPr/>
          <p:nvPr/>
        </p:nvSpPr>
        <p:spPr>
          <a:xfrm>
            <a:off x="24955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E6F90061-19B0-C94A-1C36-041863B89882}"/>
              </a:ext>
            </a:extLst>
          </p:cNvPr>
          <p:cNvSpPr/>
          <p:nvPr/>
        </p:nvSpPr>
        <p:spPr>
          <a:xfrm>
            <a:off x="371046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21BCB3D7-4926-E79F-C007-EC41BFCEC8C1}"/>
              </a:ext>
            </a:extLst>
          </p:cNvPr>
          <p:cNvSpPr/>
          <p:nvPr/>
        </p:nvSpPr>
        <p:spPr>
          <a:xfrm>
            <a:off x="4906945" y="-575820"/>
            <a:ext cx="962164" cy="1828405"/>
          </a:xfrm>
          <a:prstGeom prst="rect">
            <a:avLst/>
          </a:prstGeom>
          <a:solidFill>
            <a:schemeClr val="bg1">
              <a:lumMod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3" name="Straight Connector 52">
            <a:extLst>
              <a:ext uri="{FF2B5EF4-FFF2-40B4-BE49-F238E27FC236}">
                <a16:creationId xmlns:a16="http://schemas.microsoft.com/office/drawing/2014/main" id="{099CE7FC-D837-A56E-F729-522CF4ACBEDC}"/>
              </a:ext>
            </a:extLst>
          </p:cNvPr>
          <p:cNvCxnSpPr>
            <a:cxnSpLocks/>
          </p:cNvCxnSpPr>
          <p:nvPr/>
        </p:nvCxnSpPr>
        <p:spPr>
          <a:xfrm>
            <a:off x="6171517" y="1543049"/>
            <a:ext cx="3735810" cy="0"/>
          </a:xfrm>
          <a:prstGeom prst="line">
            <a:avLst/>
          </a:prstGeom>
          <a:ln w="317500" cap="rnd">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6" name="Arc 55">
            <a:extLst>
              <a:ext uri="{FF2B5EF4-FFF2-40B4-BE49-F238E27FC236}">
                <a16:creationId xmlns:a16="http://schemas.microsoft.com/office/drawing/2014/main" id="{484B3827-6367-6634-F17A-EFDD6F676746}"/>
              </a:ext>
            </a:extLst>
          </p:cNvPr>
          <p:cNvSpPr/>
          <p:nvPr/>
        </p:nvSpPr>
        <p:spPr>
          <a:xfrm rot="10800000">
            <a:off x="3457729" y="4247843"/>
            <a:ext cx="4137262" cy="2287672"/>
          </a:xfrm>
          <a:prstGeom prst="arc">
            <a:avLst>
              <a:gd name="adj1" fmla="val 16200000"/>
              <a:gd name="adj2" fmla="val 45891"/>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txBody>
          <a:bodyPr rtlCol="0" anchor="ctr"/>
          <a:lstStyle/>
          <a:p>
            <a:pPr algn="ctr"/>
            <a:endParaRPr lang="en-GB"/>
          </a:p>
        </p:txBody>
      </p:sp>
      <p:cxnSp>
        <p:nvCxnSpPr>
          <p:cNvPr id="58" name="Straight Connector 57">
            <a:extLst>
              <a:ext uri="{FF2B5EF4-FFF2-40B4-BE49-F238E27FC236}">
                <a16:creationId xmlns:a16="http://schemas.microsoft.com/office/drawing/2014/main" id="{526916BF-B61D-3946-560F-197A686466FC}"/>
              </a:ext>
            </a:extLst>
          </p:cNvPr>
          <p:cNvCxnSpPr>
            <a:stCxn id="56" idx="0"/>
          </p:cNvCxnSpPr>
          <p:nvPr/>
        </p:nvCxnSpPr>
        <p:spPr>
          <a:xfrm>
            <a:off x="5526360" y="6535515"/>
            <a:ext cx="6894240" cy="0"/>
          </a:xfrm>
          <a:prstGeom prst="line">
            <a:avLst/>
          </a:prstGeom>
          <a:ln w="317500">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59" name="Oval 58">
            <a:extLst>
              <a:ext uri="{FF2B5EF4-FFF2-40B4-BE49-F238E27FC236}">
                <a16:creationId xmlns:a16="http://schemas.microsoft.com/office/drawing/2014/main" id="{9A4E568A-6EB2-40C0-CDF9-D8AE8FD7A6A6}"/>
              </a:ext>
            </a:extLst>
          </p:cNvPr>
          <p:cNvSpPr/>
          <p:nvPr/>
        </p:nvSpPr>
        <p:spPr>
          <a:xfrm>
            <a:off x="9335736" y="4500235"/>
            <a:ext cx="1333500" cy="1333500"/>
          </a:xfrm>
          <a:prstGeom prst="ellipse">
            <a:avLst/>
          </a:prstGeom>
          <a:solidFill>
            <a:schemeClr val="bg1"/>
          </a:solidFill>
          <a:ln w="317500">
            <a:solidFill>
              <a:schemeClr val="bg1">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reeform: Shape 62">
            <a:extLst>
              <a:ext uri="{FF2B5EF4-FFF2-40B4-BE49-F238E27FC236}">
                <a16:creationId xmlns:a16="http://schemas.microsoft.com/office/drawing/2014/main" id="{3867AA7A-2C8A-09CD-2C14-5F9E3FCED0E2}"/>
              </a:ext>
            </a:extLst>
          </p:cNvPr>
          <p:cNvSpPr/>
          <p:nvPr/>
        </p:nvSpPr>
        <p:spPr>
          <a:xfrm flipH="1">
            <a:off x="10233522" y="-152400"/>
            <a:ext cx="2686050" cy="4368800"/>
          </a:xfrm>
          <a:custGeom>
            <a:avLst/>
            <a:gdLst>
              <a:gd name="csX0" fmla="*/ 495300 w 3009900"/>
              <a:gd name="csY0" fmla="*/ 60198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495300 w 3009900"/>
              <a:gd name="csY7" fmla="*/ 6019800 h 6286500"/>
              <a:gd name="csX0" fmla="*/ 1701800 w 3009900"/>
              <a:gd name="csY0" fmla="*/ 4533900 h 6286500"/>
              <a:gd name="csX1" fmla="*/ 3009900 w 3009900"/>
              <a:gd name="csY1" fmla="*/ 3028950 h 6286500"/>
              <a:gd name="csX2" fmla="*/ 2971800 w 3009900"/>
              <a:gd name="csY2" fmla="*/ 0 h 6286500"/>
              <a:gd name="csX3" fmla="*/ 1466850 w 3009900"/>
              <a:gd name="csY3" fmla="*/ 0 h 6286500"/>
              <a:gd name="csX4" fmla="*/ 1447800 w 3009900"/>
              <a:gd name="csY4" fmla="*/ 1238250 h 6286500"/>
              <a:gd name="csX5" fmla="*/ 171450 w 3009900"/>
              <a:gd name="csY5" fmla="*/ 1238250 h 6286500"/>
              <a:gd name="csX6" fmla="*/ 0 w 3009900"/>
              <a:gd name="csY6" fmla="*/ 6286500 h 6286500"/>
              <a:gd name="csX7" fmla="*/ 1701800 w 3009900"/>
              <a:gd name="csY7" fmla="*/ 4533900 h 6286500"/>
              <a:gd name="csX0" fmla="*/ 1530350 w 2838450"/>
              <a:gd name="csY0" fmla="*/ 4533900 h 4533900"/>
              <a:gd name="csX1" fmla="*/ 2838450 w 2838450"/>
              <a:gd name="csY1" fmla="*/ 3028950 h 4533900"/>
              <a:gd name="csX2" fmla="*/ 2800350 w 2838450"/>
              <a:gd name="csY2" fmla="*/ 0 h 4533900"/>
              <a:gd name="csX3" fmla="*/ 1295400 w 2838450"/>
              <a:gd name="csY3" fmla="*/ 0 h 4533900"/>
              <a:gd name="csX4" fmla="*/ 1276350 w 2838450"/>
              <a:gd name="csY4" fmla="*/ 1238250 h 4533900"/>
              <a:gd name="csX5" fmla="*/ 0 w 2838450"/>
              <a:gd name="csY5" fmla="*/ 1238250 h 4533900"/>
              <a:gd name="csX6" fmla="*/ 514350 w 2838450"/>
              <a:gd name="csY6" fmla="*/ 3644900 h 4533900"/>
              <a:gd name="csX7" fmla="*/ 1530350 w 2838450"/>
              <a:gd name="csY7" fmla="*/ 4533900 h 4533900"/>
              <a:gd name="csX0" fmla="*/ 2076450 w 2838450"/>
              <a:gd name="csY0" fmla="*/ 35433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076450 w 2838450"/>
              <a:gd name="csY7" fmla="*/ 3543300 h 3644900"/>
              <a:gd name="csX0" fmla="*/ 2533650 w 2838450"/>
              <a:gd name="csY0" fmla="*/ 3454400 h 3644900"/>
              <a:gd name="csX1" fmla="*/ 2838450 w 2838450"/>
              <a:gd name="csY1" fmla="*/ 3028950 h 3644900"/>
              <a:gd name="csX2" fmla="*/ 2800350 w 2838450"/>
              <a:gd name="csY2" fmla="*/ 0 h 3644900"/>
              <a:gd name="csX3" fmla="*/ 1295400 w 2838450"/>
              <a:gd name="csY3" fmla="*/ 0 h 3644900"/>
              <a:gd name="csX4" fmla="*/ 1276350 w 2838450"/>
              <a:gd name="csY4" fmla="*/ 1238250 h 3644900"/>
              <a:gd name="csX5" fmla="*/ 0 w 2838450"/>
              <a:gd name="csY5" fmla="*/ 1238250 h 3644900"/>
              <a:gd name="csX6" fmla="*/ 514350 w 2838450"/>
              <a:gd name="csY6" fmla="*/ 3644900 h 3644900"/>
              <a:gd name="csX7" fmla="*/ 2533650 w 2838450"/>
              <a:gd name="csY7" fmla="*/ 3454400 h 3644900"/>
              <a:gd name="csX0" fmla="*/ 2533650 w 2838450"/>
              <a:gd name="csY0" fmla="*/ 3454400 h 3454400"/>
              <a:gd name="csX1" fmla="*/ 2838450 w 2838450"/>
              <a:gd name="csY1" fmla="*/ 3028950 h 3454400"/>
              <a:gd name="csX2" fmla="*/ 2800350 w 2838450"/>
              <a:gd name="csY2" fmla="*/ 0 h 3454400"/>
              <a:gd name="csX3" fmla="*/ 1295400 w 2838450"/>
              <a:gd name="csY3" fmla="*/ 0 h 3454400"/>
              <a:gd name="csX4" fmla="*/ 1276350 w 2838450"/>
              <a:gd name="csY4" fmla="*/ 1238250 h 3454400"/>
              <a:gd name="csX5" fmla="*/ 0 w 2838450"/>
              <a:gd name="csY5" fmla="*/ 1238250 h 3454400"/>
              <a:gd name="csX6" fmla="*/ 2533650 w 2838450"/>
              <a:gd name="csY6" fmla="*/ 3454400 h 3454400"/>
              <a:gd name="csX0" fmla="*/ 2470150 w 2774950"/>
              <a:gd name="csY0" fmla="*/ 3454400 h 3454400"/>
              <a:gd name="csX1" fmla="*/ 2774950 w 2774950"/>
              <a:gd name="csY1" fmla="*/ 3028950 h 3454400"/>
              <a:gd name="csX2" fmla="*/ 2736850 w 2774950"/>
              <a:gd name="csY2" fmla="*/ 0 h 3454400"/>
              <a:gd name="csX3" fmla="*/ 1231900 w 2774950"/>
              <a:gd name="csY3" fmla="*/ 0 h 3454400"/>
              <a:gd name="csX4" fmla="*/ 1212850 w 2774950"/>
              <a:gd name="csY4" fmla="*/ 1238250 h 3454400"/>
              <a:gd name="csX5" fmla="*/ 0 w 2774950"/>
              <a:gd name="csY5" fmla="*/ 1733550 h 3454400"/>
              <a:gd name="csX6" fmla="*/ 2470150 w 2774950"/>
              <a:gd name="csY6" fmla="*/ 3454400 h 3454400"/>
              <a:gd name="csX0" fmla="*/ 2127250 w 2774950"/>
              <a:gd name="csY0" fmla="*/ 3302000 h 3302000"/>
              <a:gd name="csX1" fmla="*/ 2774950 w 2774950"/>
              <a:gd name="csY1" fmla="*/ 3028950 h 3302000"/>
              <a:gd name="csX2" fmla="*/ 2736850 w 2774950"/>
              <a:gd name="csY2" fmla="*/ 0 h 3302000"/>
              <a:gd name="csX3" fmla="*/ 1231900 w 2774950"/>
              <a:gd name="csY3" fmla="*/ 0 h 3302000"/>
              <a:gd name="csX4" fmla="*/ 1212850 w 2774950"/>
              <a:gd name="csY4" fmla="*/ 1238250 h 3302000"/>
              <a:gd name="csX5" fmla="*/ 0 w 2774950"/>
              <a:gd name="csY5" fmla="*/ 1733550 h 3302000"/>
              <a:gd name="csX6" fmla="*/ 2127250 w 2774950"/>
              <a:gd name="csY6" fmla="*/ 3302000 h 3302000"/>
              <a:gd name="csX0" fmla="*/ 2127250 w 2736850"/>
              <a:gd name="csY0" fmla="*/ 3302000 h 3302000"/>
              <a:gd name="csX1" fmla="*/ 2673350 w 2736850"/>
              <a:gd name="csY1" fmla="*/ 3067050 h 3302000"/>
              <a:gd name="csX2" fmla="*/ 2736850 w 2736850"/>
              <a:gd name="csY2" fmla="*/ 0 h 3302000"/>
              <a:gd name="csX3" fmla="*/ 1231900 w 2736850"/>
              <a:gd name="csY3" fmla="*/ 0 h 3302000"/>
              <a:gd name="csX4" fmla="*/ 1212850 w 2736850"/>
              <a:gd name="csY4" fmla="*/ 1238250 h 3302000"/>
              <a:gd name="csX5" fmla="*/ 0 w 2736850"/>
              <a:gd name="csY5" fmla="*/ 1733550 h 3302000"/>
              <a:gd name="csX6" fmla="*/ 2127250 w 2736850"/>
              <a:gd name="csY6" fmla="*/ 3302000 h 3302000"/>
              <a:gd name="csX0" fmla="*/ 2127250 w 2673350"/>
              <a:gd name="csY0" fmla="*/ 3302000 h 3302000"/>
              <a:gd name="csX1" fmla="*/ 2673350 w 2673350"/>
              <a:gd name="csY1" fmla="*/ 3067050 h 3302000"/>
              <a:gd name="csX2" fmla="*/ 2635250 w 2673350"/>
              <a:gd name="csY2" fmla="*/ 381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73350"/>
              <a:gd name="csY0" fmla="*/ 3302000 h 3302000"/>
              <a:gd name="csX1" fmla="*/ 2673350 w 2673350"/>
              <a:gd name="csY1" fmla="*/ 3067050 h 3302000"/>
              <a:gd name="csX2" fmla="*/ 2673350 w 2673350"/>
              <a:gd name="csY2" fmla="*/ 63500 h 3302000"/>
              <a:gd name="csX3" fmla="*/ 1231900 w 2673350"/>
              <a:gd name="csY3" fmla="*/ 0 h 3302000"/>
              <a:gd name="csX4" fmla="*/ 1212850 w 2673350"/>
              <a:gd name="csY4" fmla="*/ 1238250 h 3302000"/>
              <a:gd name="csX5" fmla="*/ 0 w 2673350"/>
              <a:gd name="csY5" fmla="*/ 1733550 h 3302000"/>
              <a:gd name="csX6" fmla="*/ 2127250 w 2673350"/>
              <a:gd name="csY6" fmla="*/ 3302000 h 33020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1212850 w 2686050"/>
              <a:gd name="csY4" fmla="*/ 2292350 h 4356100"/>
              <a:gd name="csX5" fmla="*/ 0 w 2686050"/>
              <a:gd name="csY5" fmla="*/ 2787650 h 4356100"/>
              <a:gd name="csX6" fmla="*/ 2127250 w 2686050"/>
              <a:gd name="csY6" fmla="*/ 4356100 h 4356100"/>
              <a:gd name="csX0" fmla="*/ 2127250 w 2686050"/>
              <a:gd name="csY0" fmla="*/ 4356100 h 4356100"/>
              <a:gd name="csX1" fmla="*/ 2673350 w 2686050"/>
              <a:gd name="csY1" fmla="*/ 4121150 h 4356100"/>
              <a:gd name="csX2" fmla="*/ 2686050 w 2686050"/>
              <a:gd name="csY2" fmla="*/ 0 h 4356100"/>
              <a:gd name="csX3" fmla="*/ 1231900 w 2686050"/>
              <a:gd name="csY3" fmla="*/ 1054100 h 4356100"/>
              <a:gd name="csX4" fmla="*/ 0 w 2686050"/>
              <a:gd name="csY4" fmla="*/ 2787650 h 4356100"/>
              <a:gd name="csX5" fmla="*/ 2127250 w 2686050"/>
              <a:gd name="csY5" fmla="*/ 4356100 h 4356100"/>
              <a:gd name="csX0" fmla="*/ 2127250 w 2686050"/>
              <a:gd name="csY0" fmla="*/ 4445000 h 4445000"/>
              <a:gd name="csX1" fmla="*/ 2673350 w 2686050"/>
              <a:gd name="csY1" fmla="*/ 4210050 h 4445000"/>
              <a:gd name="csX2" fmla="*/ 2686050 w 2686050"/>
              <a:gd name="csY2" fmla="*/ 88900 h 4445000"/>
              <a:gd name="csX3" fmla="*/ 393700 w 2686050"/>
              <a:gd name="csY3" fmla="*/ 0 h 4445000"/>
              <a:gd name="csX4" fmla="*/ 0 w 2686050"/>
              <a:gd name="csY4" fmla="*/ 2876550 h 4445000"/>
              <a:gd name="csX5" fmla="*/ 2127250 w 2686050"/>
              <a:gd name="csY5" fmla="*/ 4445000 h 4445000"/>
              <a:gd name="csX0" fmla="*/ 2203450 w 2686050"/>
              <a:gd name="csY0" fmla="*/ 4368800 h 4368800"/>
              <a:gd name="csX1" fmla="*/ 2673350 w 2686050"/>
              <a:gd name="csY1" fmla="*/ 4210050 h 4368800"/>
              <a:gd name="csX2" fmla="*/ 2686050 w 2686050"/>
              <a:gd name="csY2" fmla="*/ 88900 h 4368800"/>
              <a:gd name="csX3" fmla="*/ 393700 w 2686050"/>
              <a:gd name="csY3" fmla="*/ 0 h 4368800"/>
              <a:gd name="csX4" fmla="*/ 0 w 2686050"/>
              <a:gd name="csY4" fmla="*/ 2876550 h 4368800"/>
              <a:gd name="csX5" fmla="*/ 2203450 w 2686050"/>
              <a:gd name="csY5" fmla="*/ 4368800 h 4368800"/>
            </a:gdLst>
            <a:ahLst/>
            <a:cxnLst>
              <a:cxn ang="0">
                <a:pos x="csX0" y="csY0"/>
              </a:cxn>
              <a:cxn ang="0">
                <a:pos x="csX1" y="csY1"/>
              </a:cxn>
              <a:cxn ang="0">
                <a:pos x="csX2" y="csY2"/>
              </a:cxn>
              <a:cxn ang="0">
                <a:pos x="csX3" y="csY3"/>
              </a:cxn>
              <a:cxn ang="0">
                <a:pos x="csX4" y="csY4"/>
              </a:cxn>
              <a:cxn ang="0">
                <a:pos x="csX5" y="csY5"/>
              </a:cxn>
            </a:cxnLst>
            <a:rect l="l" t="t" r="r" b="b"/>
            <a:pathLst>
              <a:path w="2686050" h="4368800">
                <a:moveTo>
                  <a:pt x="2203450" y="4368800"/>
                </a:moveTo>
                <a:lnTo>
                  <a:pt x="2673350" y="4210050"/>
                </a:lnTo>
                <a:cubicBezTo>
                  <a:pt x="2677583" y="2836333"/>
                  <a:pt x="2681817" y="1462617"/>
                  <a:pt x="2686050" y="88900"/>
                </a:cubicBezTo>
                <a:lnTo>
                  <a:pt x="393700" y="0"/>
                </a:lnTo>
                <a:lnTo>
                  <a:pt x="0" y="2876550"/>
                </a:lnTo>
                <a:lnTo>
                  <a:pt x="2203450" y="4368800"/>
                </a:lnTo>
                <a:close/>
              </a:path>
            </a:pathLst>
          </a:custGeom>
          <a:solidFill>
            <a:srgbClr val="FFF5D9"/>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a:extLst>
              <a:ext uri="{FF2B5EF4-FFF2-40B4-BE49-F238E27FC236}">
                <a16:creationId xmlns:a16="http://schemas.microsoft.com/office/drawing/2014/main" id="{6C4DFDB1-C160-303D-0BCF-878832F07C22}"/>
              </a:ext>
            </a:extLst>
          </p:cNvPr>
          <p:cNvGrpSpPr/>
          <p:nvPr/>
        </p:nvGrpSpPr>
        <p:grpSpPr>
          <a:xfrm>
            <a:off x="9718735" y="276039"/>
            <a:ext cx="521552" cy="810464"/>
            <a:chOff x="6752858" y="2962275"/>
            <a:chExt cx="1409700" cy="2093912"/>
          </a:xfrm>
        </p:grpSpPr>
        <p:sp>
          <p:nvSpPr>
            <p:cNvPr id="65" name="Isosceles Triangle 64">
              <a:extLst>
                <a:ext uri="{FF2B5EF4-FFF2-40B4-BE49-F238E27FC236}">
                  <a16:creationId xmlns:a16="http://schemas.microsoft.com/office/drawing/2014/main" id="{6011A527-A214-D4AB-652B-276C4904E95E}"/>
                </a:ext>
              </a:extLst>
            </p:cNvPr>
            <p:cNvSpPr/>
            <p:nvPr/>
          </p:nvSpPr>
          <p:spPr>
            <a:xfrm rot="10800000">
              <a:off x="6752858" y="4031061"/>
              <a:ext cx="1409700" cy="1025126"/>
            </a:xfrm>
            <a:prstGeom prst="triangle">
              <a:avLst/>
            </a:pr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a:extLst>
                <a:ext uri="{FF2B5EF4-FFF2-40B4-BE49-F238E27FC236}">
                  <a16:creationId xmlns:a16="http://schemas.microsoft.com/office/drawing/2014/main" id="{6D2C3622-414A-7B0B-DE4A-F07B32FE9253}"/>
                </a:ext>
              </a:extLst>
            </p:cNvPr>
            <p:cNvSpPr/>
            <p:nvPr/>
          </p:nvSpPr>
          <p:spPr>
            <a:xfrm>
              <a:off x="6776443" y="2962275"/>
              <a:ext cx="1333500" cy="1333500"/>
            </a:xfrm>
            <a:prstGeom prst="ellipse">
              <a:avLst/>
            </a:prstGeom>
            <a:solidFill>
              <a:schemeClr val="bg1"/>
            </a:solidFill>
            <a:ln w="19050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cxnSp>
        <p:nvCxnSpPr>
          <p:cNvPr id="69" name="Straight Connector 68">
            <a:extLst>
              <a:ext uri="{FF2B5EF4-FFF2-40B4-BE49-F238E27FC236}">
                <a16:creationId xmlns:a16="http://schemas.microsoft.com/office/drawing/2014/main" id="{E14F1194-89D4-19EC-059C-69D5254CF82A}"/>
              </a:ext>
            </a:extLst>
          </p:cNvPr>
          <p:cNvCxnSpPr/>
          <p:nvPr/>
        </p:nvCxnSpPr>
        <p:spPr>
          <a:xfrm>
            <a:off x="3165744" y="4164208"/>
            <a:ext cx="6168572" cy="0"/>
          </a:xfrm>
          <a:prstGeom prst="line">
            <a:avLst/>
          </a:prstGeom>
          <a:ln>
            <a:solidFill>
              <a:schemeClr val="bg1">
                <a:lumMod val="65000"/>
              </a:schemeClr>
            </a:solidFill>
          </a:ln>
        </p:spPr>
        <p:style>
          <a:lnRef idx="2">
            <a:schemeClr val="accent1"/>
          </a:lnRef>
          <a:fillRef idx="0">
            <a:schemeClr val="accent1"/>
          </a:fillRef>
          <a:effectRef idx="1">
            <a:schemeClr val="accent1"/>
          </a:effectRef>
          <a:fontRef idx="minor">
            <a:schemeClr val="tx1"/>
          </a:fontRef>
        </p:style>
      </p:cxnSp>
      <p:sp>
        <p:nvSpPr>
          <p:cNvPr id="2" name="TextBox 1">
            <a:extLst>
              <a:ext uri="{FF2B5EF4-FFF2-40B4-BE49-F238E27FC236}">
                <a16:creationId xmlns:a16="http://schemas.microsoft.com/office/drawing/2014/main" id="{1CC71300-7CD2-3CB3-FFC6-162FC50C42CE}"/>
              </a:ext>
            </a:extLst>
          </p:cNvPr>
          <p:cNvSpPr txBox="1"/>
          <p:nvPr/>
        </p:nvSpPr>
        <p:spPr>
          <a:xfrm>
            <a:off x="2891815" y="4316193"/>
            <a:ext cx="7054080" cy="707886"/>
          </a:xfrm>
          <a:prstGeom prst="rect">
            <a:avLst/>
          </a:prstGeom>
          <a:noFill/>
        </p:spPr>
        <p:txBody>
          <a:bodyPr wrap="square" lIns="91440" tIns="45720" rIns="91440" bIns="45720" rtlCol="0" anchor="t">
            <a:spAutoFit/>
          </a:bodyPr>
          <a:lstStyle/>
          <a:p>
            <a:pPr algn="ctr"/>
            <a:r>
              <a:rPr lang="en-GB" sz="4000">
                <a:latin typeface="Arial Rounded MT Bold"/>
              </a:rPr>
              <a:t>Any Questions?</a:t>
            </a:r>
          </a:p>
        </p:txBody>
      </p:sp>
    </p:spTree>
    <p:extLst>
      <p:ext uri="{BB962C8B-B14F-4D97-AF65-F5344CB8AC3E}">
        <p14:creationId xmlns:p14="http://schemas.microsoft.com/office/powerpoint/2010/main" val="19039301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48</Slides>
  <Notes>16</Notes>
  <HiddenSlides>0</HiddenSlide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Joshua Platt</dc:creator>
  <cp:revision>2</cp:revision>
  <dcterms:created xsi:type="dcterms:W3CDTF">2026-02-12T12:36:28Z</dcterms:created>
  <dcterms:modified xsi:type="dcterms:W3CDTF">2026-05-08T07:32:34Z</dcterms:modified>
</cp:coreProperties>
</file>