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8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897BF6-E357-411F-AFAD-B85EFEB285A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7DAD8C0-925C-4688-A53A-B3DBDF0E819E}">
      <dgm:prSet/>
      <dgm:spPr/>
      <dgm:t>
        <a:bodyPr/>
        <a:lstStyle/>
        <a:p>
          <a:r>
            <a:rPr lang="en-US"/>
            <a:t>My name is Katie, and today ill be discussing the journey of PTSD</a:t>
          </a:r>
        </a:p>
      </dgm:t>
    </dgm:pt>
    <dgm:pt modelId="{B7C661C5-A166-41E8-89B1-9E1F5C358CCE}" type="parTrans" cxnId="{F5DB3848-0220-4519-AEC4-A22B82F47474}">
      <dgm:prSet/>
      <dgm:spPr/>
      <dgm:t>
        <a:bodyPr/>
        <a:lstStyle/>
        <a:p>
          <a:endParaRPr lang="en-US"/>
        </a:p>
      </dgm:t>
    </dgm:pt>
    <dgm:pt modelId="{15FC6156-DACF-4AB7-9747-86E4E88D7CE4}" type="sibTrans" cxnId="{F5DB3848-0220-4519-AEC4-A22B82F47474}">
      <dgm:prSet/>
      <dgm:spPr/>
      <dgm:t>
        <a:bodyPr/>
        <a:lstStyle/>
        <a:p>
          <a:endParaRPr lang="en-US"/>
        </a:p>
      </dgm:t>
    </dgm:pt>
    <dgm:pt modelId="{9B4C25DE-757C-423A-A877-6BB16545EFE2}">
      <dgm:prSet/>
      <dgm:spPr/>
      <dgm:t>
        <a:bodyPr/>
        <a:lstStyle/>
        <a:p>
          <a:r>
            <a:rPr lang="en-US"/>
            <a:t>Let’s talk about our understanding of PTSD since the 19</a:t>
          </a:r>
          <a:r>
            <a:rPr lang="en-US" baseline="30000"/>
            <a:t>th</a:t>
          </a:r>
          <a:r>
            <a:rPr lang="en-US"/>
            <a:t> century</a:t>
          </a:r>
        </a:p>
      </dgm:t>
    </dgm:pt>
    <dgm:pt modelId="{85FBD94B-2132-40C3-80FB-569351124EE0}" type="parTrans" cxnId="{40834928-B730-4745-89D9-5AD81915034B}">
      <dgm:prSet/>
      <dgm:spPr/>
      <dgm:t>
        <a:bodyPr/>
        <a:lstStyle/>
        <a:p>
          <a:endParaRPr lang="en-US"/>
        </a:p>
      </dgm:t>
    </dgm:pt>
    <dgm:pt modelId="{38288B1D-D454-4EEA-AEF0-0A5541AC57DA}" type="sibTrans" cxnId="{40834928-B730-4745-89D9-5AD81915034B}">
      <dgm:prSet/>
      <dgm:spPr/>
      <dgm:t>
        <a:bodyPr/>
        <a:lstStyle/>
        <a:p>
          <a:endParaRPr lang="en-US"/>
        </a:p>
      </dgm:t>
    </dgm:pt>
    <dgm:pt modelId="{D3E69290-B404-4988-8C01-A2DD7D0B3CAF}">
      <dgm:prSet/>
      <dgm:spPr/>
      <dgm:t>
        <a:bodyPr/>
        <a:lstStyle/>
        <a:p>
          <a:r>
            <a:rPr lang="en-US"/>
            <a:t>We will cover key moments in history </a:t>
          </a:r>
        </a:p>
      </dgm:t>
    </dgm:pt>
    <dgm:pt modelId="{C43319A9-28A9-4BD8-B60B-7B16CD483FC5}" type="parTrans" cxnId="{69B8CC17-E0CF-42EE-85A8-08964642BEAE}">
      <dgm:prSet/>
      <dgm:spPr/>
      <dgm:t>
        <a:bodyPr/>
        <a:lstStyle/>
        <a:p>
          <a:endParaRPr lang="en-US"/>
        </a:p>
      </dgm:t>
    </dgm:pt>
    <dgm:pt modelId="{8A5FC912-4BA1-4AAC-9078-E69AF03B6CEC}" type="sibTrans" cxnId="{69B8CC17-E0CF-42EE-85A8-08964642BEAE}">
      <dgm:prSet/>
      <dgm:spPr/>
      <dgm:t>
        <a:bodyPr/>
        <a:lstStyle/>
        <a:p>
          <a:endParaRPr lang="en-US"/>
        </a:p>
      </dgm:t>
    </dgm:pt>
    <dgm:pt modelId="{E9630BCD-7C34-3247-996B-79518B7DD9E5}" type="pres">
      <dgm:prSet presAssocID="{F4897BF6-E357-411F-AFAD-B85EFEB285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84BCED-0E63-BB47-91F9-E58CF0ABDCD2}" type="pres">
      <dgm:prSet presAssocID="{47DAD8C0-925C-4688-A53A-B3DBDF0E819E}" presName="hierRoot1" presStyleCnt="0"/>
      <dgm:spPr/>
    </dgm:pt>
    <dgm:pt modelId="{8AE23E4C-D13B-C14F-99EF-982F7E11C144}" type="pres">
      <dgm:prSet presAssocID="{47DAD8C0-925C-4688-A53A-B3DBDF0E819E}" presName="composite" presStyleCnt="0"/>
      <dgm:spPr/>
    </dgm:pt>
    <dgm:pt modelId="{82421E9D-87BA-E14F-90B6-994EF15AD8D1}" type="pres">
      <dgm:prSet presAssocID="{47DAD8C0-925C-4688-A53A-B3DBDF0E819E}" presName="background" presStyleLbl="node0" presStyleIdx="0" presStyleCnt="3"/>
      <dgm:spPr/>
    </dgm:pt>
    <dgm:pt modelId="{4CC304D5-5F52-BF41-A105-16952002BE6A}" type="pres">
      <dgm:prSet presAssocID="{47DAD8C0-925C-4688-A53A-B3DBDF0E819E}" presName="text" presStyleLbl="fgAcc0" presStyleIdx="0" presStyleCnt="3">
        <dgm:presLayoutVars>
          <dgm:chPref val="3"/>
        </dgm:presLayoutVars>
      </dgm:prSet>
      <dgm:spPr/>
    </dgm:pt>
    <dgm:pt modelId="{EC0F5D29-4DEA-A842-89AA-9295F6C6E597}" type="pres">
      <dgm:prSet presAssocID="{47DAD8C0-925C-4688-A53A-B3DBDF0E819E}" presName="hierChild2" presStyleCnt="0"/>
      <dgm:spPr/>
    </dgm:pt>
    <dgm:pt modelId="{B263FBCB-B15D-0F4E-B71A-147BFCEECE79}" type="pres">
      <dgm:prSet presAssocID="{9B4C25DE-757C-423A-A877-6BB16545EFE2}" presName="hierRoot1" presStyleCnt="0"/>
      <dgm:spPr/>
    </dgm:pt>
    <dgm:pt modelId="{10D456BA-AD3D-214F-9162-6A848FE732A1}" type="pres">
      <dgm:prSet presAssocID="{9B4C25DE-757C-423A-A877-6BB16545EFE2}" presName="composite" presStyleCnt="0"/>
      <dgm:spPr/>
    </dgm:pt>
    <dgm:pt modelId="{4B623509-74DF-A642-BE4E-0B78EC70487C}" type="pres">
      <dgm:prSet presAssocID="{9B4C25DE-757C-423A-A877-6BB16545EFE2}" presName="background" presStyleLbl="node0" presStyleIdx="1" presStyleCnt="3"/>
      <dgm:spPr/>
    </dgm:pt>
    <dgm:pt modelId="{74152523-51DB-2742-80CF-31A4DCEA5DA0}" type="pres">
      <dgm:prSet presAssocID="{9B4C25DE-757C-423A-A877-6BB16545EFE2}" presName="text" presStyleLbl="fgAcc0" presStyleIdx="1" presStyleCnt="3">
        <dgm:presLayoutVars>
          <dgm:chPref val="3"/>
        </dgm:presLayoutVars>
      </dgm:prSet>
      <dgm:spPr/>
    </dgm:pt>
    <dgm:pt modelId="{B297F4EF-1754-1641-8407-401471327859}" type="pres">
      <dgm:prSet presAssocID="{9B4C25DE-757C-423A-A877-6BB16545EFE2}" presName="hierChild2" presStyleCnt="0"/>
      <dgm:spPr/>
    </dgm:pt>
    <dgm:pt modelId="{328211F1-FF13-AC46-B5F3-7D3621E01BD3}" type="pres">
      <dgm:prSet presAssocID="{D3E69290-B404-4988-8C01-A2DD7D0B3CAF}" presName="hierRoot1" presStyleCnt="0"/>
      <dgm:spPr/>
    </dgm:pt>
    <dgm:pt modelId="{2F5A6667-DDDA-0E48-9FA4-342E698FC107}" type="pres">
      <dgm:prSet presAssocID="{D3E69290-B404-4988-8C01-A2DD7D0B3CAF}" presName="composite" presStyleCnt="0"/>
      <dgm:spPr/>
    </dgm:pt>
    <dgm:pt modelId="{19C748E8-F875-7F46-8421-E5D733150B4F}" type="pres">
      <dgm:prSet presAssocID="{D3E69290-B404-4988-8C01-A2DD7D0B3CAF}" presName="background" presStyleLbl="node0" presStyleIdx="2" presStyleCnt="3"/>
      <dgm:spPr/>
    </dgm:pt>
    <dgm:pt modelId="{276ADC8A-25F8-1949-91B8-020ADFA1B0D4}" type="pres">
      <dgm:prSet presAssocID="{D3E69290-B404-4988-8C01-A2DD7D0B3CAF}" presName="text" presStyleLbl="fgAcc0" presStyleIdx="2" presStyleCnt="3">
        <dgm:presLayoutVars>
          <dgm:chPref val="3"/>
        </dgm:presLayoutVars>
      </dgm:prSet>
      <dgm:spPr/>
    </dgm:pt>
    <dgm:pt modelId="{D72DDAC3-6CE2-AA4E-AFC1-99F9D5C85244}" type="pres">
      <dgm:prSet presAssocID="{D3E69290-B404-4988-8C01-A2DD7D0B3CAF}" presName="hierChild2" presStyleCnt="0"/>
      <dgm:spPr/>
    </dgm:pt>
  </dgm:ptLst>
  <dgm:cxnLst>
    <dgm:cxn modelId="{69B8CC17-E0CF-42EE-85A8-08964642BEAE}" srcId="{F4897BF6-E357-411F-AFAD-B85EFEB285AC}" destId="{D3E69290-B404-4988-8C01-A2DD7D0B3CAF}" srcOrd="2" destOrd="0" parTransId="{C43319A9-28A9-4BD8-B60B-7B16CD483FC5}" sibTransId="{8A5FC912-4BA1-4AAC-9078-E69AF03B6CEC}"/>
    <dgm:cxn modelId="{AA2E0F26-9BE9-4246-90F9-85BD015D0124}" type="presOf" srcId="{D3E69290-B404-4988-8C01-A2DD7D0B3CAF}" destId="{276ADC8A-25F8-1949-91B8-020ADFA1B0D4}" srcOrd="0" destOrd="0" presId="urn:microsoft.com/office/officeart/2005/8/layout/hierarchy1"/>
    <dgm:cxn modelId="{40834928-B730-4745-89D9-5AD81915034B}" srcId="{F4897BF6-E357-411F-AFAD-B85EFEB285AC}" destId="{9B4C25DE-757C-423A-A877-6BB16545EFE2}" srcOrd="1" destOrd="0" parTransId="{85FBD94B-2132-40C3-80FB-569351124EE0}" sibTransId="{38288B1D-D454-4EEA-AEF0-0A5541AC57DA}"/>
    <dgm:cxn modelId="{F5DB3848-0220-4519-AEC4-A22B82F47474}" srcId="{F4897BF6-E357-411F-AFAD-B85EFEB285AC}" destId="{47DAD8C0-925C-4688-A53A-B3DBDF0E819E}" srcOrd="0" destOrd="0" parTransId="{B7C661C5-A166-41E8-89B1-9E1F5C358CCE}" sibTransId="{15FC6156-DACF-4AB7-9747-86E4E88D7CE4}"/>
    <dgm:cxn modelId="{A2FF8E9C-B720-8A47-B000-579E4BE0974E}" type="presOf" srcId="{47DAD8C0-925C-4688-A53A-B3DBDF0E819E}" destId="{4CC304D5-5F52-BF41-A105-16952002BE6A}" srcOrd="0" destOrd="0" presId="urn:microsoft.com/office/officeart/2005/8/layout/hierarchy1"/>
    <dgm:cxn modelId="{FC51CFA2-6278-5B4F-8691-17E7E1A5C782}" type="presOf" srcId="{9B4C25DE-757C-423A-A877-6BB16545EFE2}" destId="{74152523-51DB-2742-80CF-31A4DCEA5DA0}" srcOrd="0" destOrd="0" presId="urn:microsoft.com/office/officeart/2005/8/layout/hierarchy1"/>
    <dgm:cxn modelId="{967941D0-0436-1A4C-9081-8AD8CF22E04D}" type="presOf" srcId="{F4897BF6-E357-411F-AFAD-B85EFEB285AC}" destId="{E9630BCD-7C34-3247-996B-79518B7DD9E5}" srcOrd="0" destOrd="0" presId="urn:microsoft.com/office/officeart/2005/8/layout/hierarchy1"/>
    <dgm:cxn modelId="{7FBB7CB2-26F6-8C48-8330-12C4627ECA7C}" type="presParOf" srcId="{E9630BCD-7C34-3247-996B-79518B7DD9E5}" destId="{D284BCED-0E63-BB47-91F9-E58CF0ABDCD2}" srcOrd="0" destOrd="0" presId="urn:microsoft.com/office/officeart/2005/8/layout/hierarchy1"/>
    <dgm:cxn modelId="{440B17EF-477B-464D-BC64-E863E85371D1}" type="presParOf" srcId="{D284BCED-0E63-BB47-91F9-E58CF0ABDCD2}" destId="{8AE23E4C-D13B-C14F-99EF-982F7E11C144}" srcOrd="0" destOrd="0" presId="urn:microsoft.com/office/officeart/2005/8/layout/hierarchy1"/>
    <dgm:cxn modelId="{AE7D8755-090D-1341-9163-F99DCBBCB58B}" type="presParOf" srcId="{8AE23E4C-D13B-C14F-99EF-982F7E11C144}" destId="{82421E9D-87BA-E14F-90B6-994EF15AD8D1}" srcOrd="0" destOrd="0" presId="urn:microsoft.com/office/officeart/2005/8/layout/hierarchy1"/>
    <dgm:cxn modelId="{C9BBCD72-A30B-9C4A-89CB-592B58AAA725}" type="presParOf" srcId="{8AE23E4C-D13B-C14F-99EF-982F7E11C144}" destId="{4CC304D5-5F52-BF41-A105-16952002BE6A}" srcOrd="1" destOrd="0" presId="urn:microsoft.com/office/officeart/2005/8/layout/hierarchy1"/>
    <dgm:cxn modelId="{C13C6204-2390-C045-A781-1161D09DD453}" type="presParOf" srcId="{D284BCED-0E63-BB47-91F9-E58CF0ABDCD2}" destId="{EC0F5D29-4DEA-A842-89AA-9295F6C6E597}" srcOrd="1" destOrd="0" presId="urn:microsoft.com/office/officeart/2005/8/layout/hierarchy1"/>
    <dgm:cxn modelId="{B4DF7CF6-9C36-5C45-A266-CB1A2BB2286D}" type="presParOf" srcId="{E9630BCD-7C34-3247-996B-79518B7DD9E5}" destId="{B263FBCB-B15D-0F4E-B71A-147BFCEECE79}" srcOrd="1" destOrd="0" presId="urn:microsoft.com/office/officeart/2005/8/layout/hierarchy1"/>
    <dgm:cxn modelId="{0A247F9A-5865-1945-A504-E3136DF3AB70}" type="presParOf" srcId="{B263FBCB-B15D-0F4E-B71A-147BFCEECE79}" destId="{10D456BA-AD3D-214F-9162-6A848FE732A1}" srcOrd="0" destOrd="0" presId="urn:microsoft.com/office/officeart/2005/8/layout/hierarchy1"/>
    <dgm:cxn modelId="{E858C475-1D3C-0144-9B13-E2D356F90342}" type="presParOf" srcId="{10D456BA-AD3D-214F-9162-6A848FE732A1}" destId="{4B623509-74DF-A642-BE4E-0B78EC70487C}" srcOrd="0" destOrd="0" presId="urn:microsoft.com/office/officeart/2005/8/layout/hierarchy1"/>
    <dgm:cxn modelId="{F24DE83C-0931-9F47-AFC4-7ED8FCDDD6A6}" type="presParOf" srcId="{10D456BA-AD3D-214F-9162-6A848FE732A1}" destId="{74152523-51DB-2742-80CF-31A4DCEA5DA0}" srcOrd="1" destOrd="0" presId="urn:microsoft.com/office/officeart/2005/8/layout/hierarchy1"/>
    <dgm:cxn modelId="{95B7BA67-B888-4341-9112-CAC84CF43725}" type="presParOf" srcId="{B263FBCB-B15D-0F4E-B71A-147BFCEECE79}" destId="{B297F4EF-1754-1641-8407-401471327859}" srcOrd="1" destOrd="0" presId="urn:microsoft.com/office/officeart/2005/8/layout/hierarchy1"/>
    <dgm:cxn modelId="{8C2E806A-9088-B545-80F8-C7F4373AD5BB}" type="presParOf" srcId="{E9630BCD-7C34-3247-996B-79518B7DD9E5}" destId="{328211F1-FF13-AC46-B5F3-7D3621E01BD3}" srcOrd="2" destOrd="0" presId="urn:microsoft.com/office/officeart/2005/8/layout/hierarchy1"/>
    <dgm:cxn modelId="{E2460D11-DE81-EB46-8D30-79C11E4E5459}" type="presParOf" srcId="{328211F1-FF13-AC46-B5F3-7D3621E01BD3}" destId="{2F5A6667-DDDA-0E48-9FA4-342E698FC107}" srcOrd="0" destOrd="0" presId="urn:microsoft.com/office/officeart/2005/8/layout/hierarchy1"/>
    <dgm:cxn modelId="{31D170F0-F3D6-604A-A753-A7422108A62B}" type="presParOf" srcId="{2F5A6667-DDDA-0E48-9FA4-342E698FC107}" destId="{19C748E8-F875-7F46-8421-E5D733150B4F}" srcOrd="0" destOrd="0" presId="urn:microsoft.com/office/officeart/2005/8/layout/hierarchy1"/>
    <dgm:cxn modelId="{6EB2D77A-7EFB-1F44-B46C-F8C9B56F9105}" type="presParOf" srcId="{2F5A6667-DDDA-0E48-9FA4-342E698FC107}" destId="{276ADC8A-25F8-1949-91B8-020ADFA1B0D4}" srcOrd="1" destOrd="0" presId="urn:microsoft.com/office/officeart/2005/8/layout/hierarchy1"/>
    <dgm:cxn modelId="{DFF4BDA9-3711-9145-BDCB-CB7A622740EF}" type="presParOf" srcId="{328211F1-FF13-AC46-B5F3-7D3621E01BD3}" destId="{D72DDAC3-6CE2-AA4E-AFC1-99F9D5C8524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8FF81F-E200-44C4-AE25-4B97681C4A46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336713E-178A-4F61-A411-526E8D661388}">
      <dgm:prSet/>
      <dgm:spPr/>
      <dgm:t>
        <a:bodyPr/>
        <a:lstStyle/>
        <a:p>
          <a:r>
            <a:rPr lang="en-GB" dirty="0"/>
            <a:t>Conditions linked to trauma were being </a:t>
          </a:r>
          <a:r>
            <a:rPr lang="en-GB"/>
            <a:t>continuously monitored</a:t>
          </a:r>
          <a:endParaRPr lang="en-US" dirty="0"/>
        </a:p>
      </dgm:t>
    </dgm:pt>
    <dgm:pt modelId="{0E333019-A575-4B20-B221-54E52986253E}" type="parTrans" cxnId="{B7F61761-AD9D-469C-BF64-2CD3E7EBB48A}">
      <dgm:prSet/>
      <dgm:spPr/>
      <dgm:t>
        <a:bodyPr/>
        <a:lstStyle/>
        <a:p>
          <a:endParaRPr lang="en-US"/>
        </a:p>
      </dgm:t>
    </dgm:pt>
    <dgm:pt modelId="{9798ACE9-365B-4F4E-AA5B-16A8D54AE373}" type="sibTrans" cxnId="{B7F61761-AD9D-469C-BF64-2CD3E7EBB48A}">
      <dgm:prSet/>
      <dgm:spPr/>
      <dgm:t>
        <a:bodyPr/>
        <a:lstStyle/>
        <a:p>
          <a:endParaRPr lang="en-US"/>
        </a:p>
      </dgm:t>
    </dgm:pt>
    <dgm:pt modelId="{CD8C05CE-A91D-4A7D-8939-C3633AE0C934}">
      <dgm:prSet/>
      <dgm:spPr/>
      <dgm:t>
        <a:bodyPr/>
        <a:lstStyle/>
        <a:p>
          <a:r>
            <a:rPr lang="en-GB"/>
            <a:t>Trauma related conditions were understood as a physical injury and were believed to only occur in soldiers and civilians (pilgrim, 2023).  </a:t>
          </a:r>
          <a:endParaRPr lang="en-US"/>
        </a:p>
      </dgm:t>
    </dgm:pt>
    <dgm:pt modelId="{F2ACBB7A-E76E-4867-9C3C-6904A0B03351}" type="parTrans" cxnId="{3ED7F284-60E1-411C-833A-A54C7D9B7626}">
      <dgm:prSet/>
      <dgm:spPr/>
      <dgm:t>
        <a:bodyPr/>
        <a:lstStyle/>
        <a:p>
          <a:endParaRPr lang="en-US"/>
        </a:p>
      </dgm:t>
    </dgm:pt>
    <dgm:pt modelId="{CFC549C9-AE36-424D-87AC-60E42CF1ED61}" type="sibTrans" cxnId="{3ED7F284-60E1-411C-833A-A54C7D9B7626}">
      <dgm:prSet/>
      <dgm:spPr/>
      <dgm:t>
        <a:bodyPr/>
        <a:lstStyle/>
        <a:p>
          <a:endParaRPr lang="en-US"/>
        </a:p>
      </dgm:t>
    </dgm:pt>
    <dgm:pt modelId="{B1D51F53-03F7-4040-B4F6-61EC413C9CEC}">
      <dgm:prSet/>
      <dgm:spPr/>
      <dgm:t>
        <a:bodyPr/>
        <a:lstStyle/>
        <a:p>
          <a:r>
            <a:rPr lang="en-GB" dirty="0"/>
            <a:t>Care and treatments were limited to rest, dietary changes, isolation and confinement in asylums, indicating that the concept of psychological trauma was not yet understood.</a:t>
          </a:r>
          <a:endParaRPr lang="en-US" dirty="0"/>
        </a:p>
      </dgm:t>
    </dgm:pt>
    <dgm:pt modelId="{08CBC07B-B2BC-461F-9EC9-5456C2F92829}" type="parTrans" cxnId="{24B5E5CF-0AE4-4C22-8D8D-3ED22D4A5C3E}">
      <dgm:prSet/>
      <dgm:spPr/>
      <dgm:t>
        <a:bodyPr/>
        <a:lstStyle/>
        <a:p>
          <a:endParaRPr lang="en-US"/>
        </a:p>
      </dgm:t>
    </dgm:pt>
    <dgm:pt modelId="{F325C1BB-CC29-409F-87D4-6428E90FE02E}" type="sibTrans" cxnId="{24B5E5CF-0AE4-4C22-8D8D-3ED22D4A5C3E}">
      <dgm:prSet/>
      <dgm:spPr/>
      <dgm:t>
        <a:bodyPr/>
        <a:lstStyle/>
        <a:p>
          <a:endParaRPr lang="en-US"/>
        </a:p>
      </dgm:t>
    </dgm:pt>
    <dgm:pt modelId="{EAD0F30D-51B5-AC4B-A68F-4DBFE7257417}" type="pres">
      <dgm:prSet presAssocID="{E28FF81F-E200-44C4-AE25-4B97681C4A46}" presName="vert0" presStyleCnt="0">
        <dgm:presLayoutVars>
          <dgm:dir/>
          <dgm:animOne val="branch"/>
          <dgm:animLvl val="lvl"/>
        </dgm:presLayoutVars>
      </dgm:prSet>
      <dgm:spPr/>
    </dgm:pt>
    <dgm:pt modelId="{58EFE968-6B5D-B949-8E46-B4026CFE8273}" type="pres">
      <dgm:prSet presAssocID="{C336713E-178A-4F61-A411-526E8D661388}" presName="thickLine" presStyleLbl="alignNode1" presStyleIdx="0" presStyleCnt="3"/>
      <dgm:spPr/>
    </dgm:pt>
    <dgm:pt modelId="{FB92CCFA-53D6-2D42-954A-8D2DE9407767}" type="pres">
      <dgm:prSet presAssocID="{C336713E-178A-4F61-A411-526E8D661388}" presName="horz1" presStyleCnt="0"/>
      <dgm:spPr/>
    </dgm:pt>
    <dgm:pt modelId="{705718AB-FEFF-4344-BD31-B950EA50A7A8}" type="pres">
      <dgm:prSet presAssocID="{C336713E-178A-4F61-A411-526E8D661388}" presName="tx1" presStyleLbl="revTx" presStyleIdx="0" presStyleCnt="3"/>
      <dgm:spPr/>
    </dgm:pt>
    <dgm:pt modelId="{CEA7E29B-C218-6E42-9A05-DC3D9DA7ED41}" type="pres">
      <dgm:prSet presAssocID="{C336713E-178A-4F61-A411-526E8D661388}" presName="vert1" presStyleCnt="0"/>
      <dgm:spPr/>
    </dgm:pt>
    <dgm:pt modelId="{E6222793-7A64-BA4D-A238-94E717444AFF}" type="pres">
      <dgm:prSet presAssocID="{CD8C05CE-A91D-4A7D-8939-C3633AE0C934}" presName="thickLine" presStyleLbl="alignNode1" presStyleIdx="1" presStyleCnt="3"/>
      <dgm:spPr/>
    </dgm:pt>
    <dgm:pt modelId="{2F00CDE5-2E71-F742-BCFE-CA662F55D74A}" type="pres">
      <dgm:prSet presAssocID="{CD8C05CE-A91D-4A7D-8939-C3633AE0C934}" presName="horz1" presStyleCnt="0"/>
      <dgm:spPr/>
    </dgm:pt>
    <dgm:pt modelId="{5A8A3F00-0E35-C84B-AD55-F756278C5EEA}" type="pres">
      <dgm:prSet presAssocID="{CD8C05CE-A91D-4A7D-8939-C3633AE0C934}" presName="tx1" presStyleLbl="revTx" presStyleIdx="1" presStyleCnt="3"/>
      <dgm:spPr/>
    </dgm:pt>
    <dgm:pt modelId="{4F9E043D-BD02-814A-84BD-DFDF6907B807}" type="pres">
      <dgm:prSet presAssocID="{CD8C05CE-A91D-4A7D-8939-C3633AE0C934}" presName="vert1" presStyleCnt="0"/>
      <dgm:spPr/>
    </dgm:pt>
    <dgm:pt modelId="{C2BF9FA2-4DFF-FB4D-80B8-0A5157F49B3B}" type="pres">
      <dgm:prSet presAssocID="{B1D51F53-03F7-4040-B4F6-61EC413C9CEC}" presName="thickLine" presStyleLbl="alignNode1" presStyleIdx="2" presStyleCnt="3"/>
      <dgm:spPr/>
    </dgm:pt>
    <dgm:pt modelId="{0308F943-3953-FC47-BCC2-DE25A831A308}" type="pres">
      <dgm:prSet presAssocID="{B1D51F53-03F7-4040-B4F6-61EC413C9CEC}" presName="horz1" presStyleCnt="0"/>
      <dgm:spPr/>
    </dgm:pt>
    <dgm:pt modelId="{E2F8F88C-9341-3543-8449-3451B7F17A25}" type="pres">
      <dgm:prSet presAssocID="{B1D51F53-03F7-4040-B4F6-61EC413C9CEC}" presName="tx1" presStyleLbl="revTx" presStyleIdx="2" presStyleCnt="3"/>
      <dgm:spPr/>
    </dgm:pt>
    <dgm:pt modelId="{A33D181C-7899-EE44-88F6-507FB4085534}" type="pres">
      <dgm:prSet presAssocID="{B1D51F53-03F7-4040-B4F6-61EC413C9CEC}" presName="vert1" presStyleCnt="0"/>
      <dgm:spPr/>
    </dgm:pt>
  </dgm:ptLst>
  <dgm:cxnLst>
    <dgm:cxn modelId="{4F326D2E-CA13-B04A-98DE-167842523802}" type="presOf" srcId="{CD8C05CE-A91D-4A7D-8939-C3633AE0C934}" destId="{5A8A3F00-0E35-C84B-AD55-F756278C5EEA}" srcOrd="0" destOrd="0" presId="urn:microsoft.com/office/officeart/2008/layout/LinedList"/>
    <dgm:cxn modelId="{A8394758-C9EF-7346-B643-10FCE1CE51DC}" type="presOf" srcId="{E28FF81F-E200-44C4-AE25-4B97681C4A46}" destId="{EAD0F30D-51B5-AC4B-A68F-4DBFE7257417}" srcOrd="0" destOrd="0" presId="urn:microsoft.com/office/officeart/2008/layout/LinedList"/>
    <dgm:cxn modelId="{B7F61761-AD9D-469C-BF64-2CD3E7EBB48A}" srcId="{E28FF81F-E200-44C4-AE25-4B97681C4A46}" destId="{C336713E-178A-4F61-A411-526E8D661388}" srcOrd="0" destOrd="0" parTransId="{0E333019-A575-4B20-B221-54E52986253E}" sibTransId="{9798ACE9-365B-4F4E-AA5B-16A8D54AE373}"/>
    <dgm:cxn modelId="{3ED7F284-60E1-411C-833A-A54C7D9B7626}" srcId="{E28FF81F-E200-44C4-AE25-4B97681C4A46}" destId="{CD8C05CE-A91D-4A7D-8939-C3633AE0C934}" srcOrd="1" destOrd="0" parTransId="{F2ACBB7A-E76E-4867-9C3C-6904A0B03351}" sibTransId="{CFC549C9-AE36-424D-87AC-60E42CF1ED61}"/>
    <dgm:cxn modelId="{D795D299-A806-064E-8E7A-C0446A4AE6E8}" type="presOf" srcId="{B1D51F53-03F7-4040-B4F6-61EC413C9CEC}" destId="{E2F8F88C-9341-3543-8449-3451B7F17A25}" srcOrd="0" destOrd="0" presId="urn:microsoft.com/office/officeart/2008/layout/LinedList"/>
    <dgm:cxn modelId="{6488C0C5-010C-DC40-94FB-4E90AE853B29}" type="presOf" srcId="{C336713E-178A-4F61-A411-526E8D661388}" destId="{705718AB-FEFF-4344-BD31-B950EA50A7A8}" srcOrd="0" destOrd="0" presId="urn:microsoft.com/office/officeart/2008/layout/LinedList"/>
    <dgm:cxn modelId="{24B5E5CF-0AE4-4C22-8D8D-3ED22D4A5C3E}" srcId="{E28FF81F-E200-44C4-AE25-4B97681C4A46}" destId="{B1D51F53-03F7-4040-B4F6-61EC413C9CEC}" srcOrd="2" destOrd="0" parTransId="{08CBC07B-B2BC-461F-9EC9-5456C2F92829}" sibTransId="{F325C1BB-CC29-409F-87D4-6428E90FE02E}"/>
    <dgm:cxn modelId="{3B81C9BE-5A0D-B948-9A79-6A0E3D1A0EC6}" type="presParOf" srcId="{EAD0F30D-51B5-AC4B-A68F-4DBFE7257417}" destId="{58EFE968-6B5D-B949-8E46-B4026CFE8273}" srcOrd="0" destOrd="0" presId="urn:microsoft.com/office/officeart/2008/layout/LinedList"/>
    <dgm:cxn modelId="{04332825-A1C9-5B4B-B866-360448795B50}" type="presParOf" srcId="{EAD0F30D-51B5-AC4B-A68F-4DBFE7257417}" destId="{FB92CCFA-53D6-2D42-954A-8D2DE9407767}" srcOrd="1" destOrd="0" presId="urn:microsoft.com/office/officeart/2008/layout/LinedList"/>
    <dgm:cxn modelId="{3FC33AEE-0D18-9F44-A1B0-A8C569EC4B67}" type="presParOf" srcId="{FB92CCFA-53D6-2D42-954A-8D2DE9407767}" destId="{705718AB-FEFF-4344-BD31-B950EA50A7A8}" srcOrd="0" destOrd="0" presId="urn:microsoft.com/office/officeart/2008/layout/LinedList"/>
    <dgm:cxn modelId="{CDC737FC-E974-814A-9EEC-B0C5887392C0}" type="presParOf" srcId="{FB92CCFA-53D6-2D42-954A-8D2DE9407767}" destId="{CEA7E29B-C218-6E42-9A05-DC3D9DA7ED41}" srcOrd="1" destOrd="0" presId="urn:microsoft.com/office/officeart/2008/layout/LinedList"/>
    <dgm:cxn modelId="{87E45D8B-94A2-A64B-9369-990DA683399B}" type="presParOf" srcId="{EAD0F30D-51B5-AC4B-A68F-4DBFE7257417}" destId="{E6222793-7A64-BA4D-A238-94E717444AFF}" srcOrd="2" destOrd="0" presId="urn:microsoft.com/office/officeart/2008/layout/LinedList"/>
    <dgm:cxn modelId="{D4E56EBF-C9AE-9F43-A53D-E6027FA7A0AC}" type="presParOf" srcId="{EAD0F30D-51B5-AC4B-A68F-4DBFE7257417}" destId="{2F00CDE5-2E71-F742-BCFE-CA662F55D74A}" srcOrd="3" destOrd="0" presId="urn:microsoft.com/office/officeart/2008/layout/LinedList"/>
    <dgm:cxn modelId="{D6367A18-0645-CC43-99A1-F8F54FD06EBE}" type="presParOf" srcId="{2F00CDE5-2E71-F742-BCFE-CA662F55D74A}" destId="{5A8A3F00-0E35-C84B-AD55-F756278C5EEA}" srcOrd="0" destOrd="0" presId="urn:microsoft.com/office/officeart/2008/layout/LinedList"/>
    <dgm:cxn modelId="{C3516EC0-A677-844E-929F-A944F344EA9E}" type="presParOf" srcId="{2F00CDE5-2E71-F742-BCFE-CA662F55D74A}" destId="{4F9E043D-BD02-814A-84BD-DFDF6907B807}" srcOrd="1" destOrd="0" presId="urn:microsoft.com/office/officeart/2008/layout/LinedList"/>
    <dgm:cxn modelId="{FA42D643-9785-A84A-9DAD-A8EA1C67220A}" type="presParOf" srcId="{EAD0F30D-51B5-AC4B-A68F-4DBFE7257417}" destId="{C2BF9FA2-4DFF-FB4D-80B8-0A5157F49B3B}" srcOrd="4" destOrd="0" presId="urn:microsoft.com/office/officeart/2008/layout/LinedList"/>
    <dgm:cxn modelId="{C9DD6C84-5D10-D84D-88CD-9250EA79831C}" type="presParOf" srcId="{EAD0F30D-51B5-AC4B-A68F-4DBFE7257417}" destId="{0308F943-3953-FC47-BCC2-DE25A831A308}" srcOrd="5" destOrd="0" presId="urn:microsoft.com/office/officeart/2008/layout/LinedList"/>
    <dgm:cxn modelId="{AC5E4BAD-CF40-2648-9509-550D9E68D7E5}" type="presParOf" srcId="{0308F943-3953-FC47-BCC2-DE25A831A308}" destId="{E2F8F88C-9341-3543-8449-3451B7F17A25}" srcOrd="0" destOrd="0" presId="urn:microsoft.com/office/officeart/2008/layout/LinedList"/>
    <dgm:cxn modelId="{D0E8118B-201E-0F49-B93D-925905BA6055}" type="presParOf" srcId="{0308F943-3953-FC47-BCC2-DE25A831A308}" destId="{A33D181C-7899-EE44-88F6-507FB40855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D1CFAE-4A59-48D3-A7E9-5E91CFA4945A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AABF29-41D5-4338-BE6D-CBC580474F5F}">
      <dgm:prSet/>
      <dgm:spPr/>
      <dgm:t>
        <a:bodyPr/>
        <a:lstStyle/>
        <a:p>
          <a:r>
            <a:rPr lang="en-GB" dirty="0"/>
            <a:t>During world war 1, the prevalence of </a:t>
          </a:r>
          <a:r>
            <a:rPr lang="en-GB" dirty="0" err="1"/>
            <a:t>ptsd</a:t>
          </a:r>
          <a:r>
            <a:rPr lang="en-GB" dirty="0"/>
            <a:t> symptoms increased and were understood by the term ‘shell shock’, which was thought to be brought on by physical trauma such as explosions (Hepner et al., 2012).</a:t>
          </a:r>
          <a:endParaRPr lang="en-US" dirty="0"/>
        </a:p>
      </dgm:t>
    </dgm:pt>
    <dgm:pt modelId="{FBE99EB0-49E3-4AFC-9B9A-24FE9E4FF587}" type="parTrans" cxnId="{4D97E5DA-4532-4979-9BC2-114A0A5B01A0}">
      <dgm:prSet/>
      <dgm:spPr/>
      <dgm:t>
        <a:bodyPr/>
        <a:lstStyle/>
        <a:p>
          <a:endParaRPr lang="en-US"/>
        </a:p>
      </dgm:t>
    </dgm:pt>
    <dgm:pt modelId="{DBB5A564-0172-45B2-A535-10710B448BB1}" type="sibTrans" cxnId="{4D97E5DA-4532-4979-9BC2-114A0A5B01A0}">
      <dgm:prSet/>
      <dgm:spPr/>
      <dgm:t>
        <a:bodyPr/>
        <a:lstStyle/>
        <a:p>
          <a:endParaRPr lang="en-US"/>
        </a:p>
      </dgm:t>
    </dgm:pt>
    <dgm:pt modelId="{1CED9B39-7745-4DD3-9320-943023E2DA9E}">
      <dgm:prSet/>
      <dgm:spPr/>
      <dgm:t>
        <a:bodyPr/>
        <a:lstStyle/>
        <a:p>
          <a:r>
            <a:rPr lang="en-GB" dirty="0"/>
            <a:t>Care and treatments for soldiers with ‘shell shock’ were still fairly limited, but some included therapies such as electroshock therapy (</a:t>
          </a:r>
          <a:r>
            <a:rPr lang="en-GB" dirty="0" err="1"/>
            <a:t>Rzesnitzek</a:t>
          </a:r>
          <a:r>
            <a:rPr lang="en-GB" dirty="0"/>
            <a:t> &amp; Lang, 2016)</a:t>
          </a:r>
          <a:endParaRPr lang="en-US" dirty="0"/>
        </a:p>
      </dgm:t>
    </dgm:pt>
    <dgm:pt modelId="{AFFDA0C8-B165-4BB2-9C19-880A2E5436B5}" type="parTrans" cxnId="{7077A15B-5DF2-4102-BE18-2AADE4DF6976}">
      <dgm:prSet/>
      <dgm:spPr/>
      <dgm:t>
        <a:bodyPr/>
        <a:lstStyle/>
        <a:p>
          <a:endParaRPr lang="en-US"/>
        </a:p>
      </dgm:t>
    </dgm:pt>
    <dgm:pt modelId="{815DB475-BD2A-4A6A-B237-0AA7980DD169}" type="sibTrans" cxnId="{7077A15B-5DF2-4102-BE18-2AADE4DF6976}">
      <dgm:prSet/>
      <dgm:spPr/>
      <dgm:t>
        <a:bodyPr/>
        <a:lstStyle/>
        <a:p>
          <a:endParaRPr lang="en-US"/>
        </a:p>
      </dgm:t>
    </dgm:pt>
    <dgm:pt modelId="{00E9AFC9-75C2-401D-B998-D185E95A54B4}">
      <dgm:prSet/>
      <dgm:spPr/>
      <dgm:t>
        <a:bodyPr/>
        <a:lstStyle/>
        <a:p>
          <a:r>
            <a:rPr lang="en-GB" dirty="0"/>
            <a:t>The psychodynamic approach was developed by Fraud, where his ideas and beliefs focused on uncovering unconscious conflicts (</a:t>
          </a:r>
          <a:r>
            <a:rPr lang="en-GB" dirty="0" err="1"/>
            <a:t>Wessely</a:t>
          </a:r>
          <a:r>
            <a:rPr lang="en-GB" dirty="0"/>
            <a:t>, 2002).</a:t>
          </a:r>
          <a:endParaRPr lang="en-US" dirty="0"/>
        </a:p>
      </dgm:t>
    </dgm:pt>
    <dgm:pt modelId="{22AE4771-2D68-4DA7-8AB2-C8DB7759C65C}" type="parTrans" cxnId="{54C3CE9C-C777-4780-B505-5D276A0713A6}">
      <dgm:prSet/>
      <dgm:spPr/>
      <dgm:t>
        <a:bodyPr/>
        <a:lstStyle/>
        <a:p>
          <a:endParaRPr lang="en-US"/>
        </a:p>
      </dgm:t>
    </dgm:pt>
    <dgm:pt modelId="{9266C90B-C8EB-4385-BFF9-183D7F140B9C}" type="sibTrans" cxnId="{54C3CE9C-C777-4780-B505-5D276A0713A6}">
      <dgm:prSet/>
      <dgm:spPr/>
      <dgm:t>
        <a:bodyPr/>
        <a:lstStyle/>
        <a:p>
          <a:endParaRPr lang="en-US"/>
        </a:p>
      </dgm:t>
    </dgm:pt>
    <dgm:pt modelId="{1D2DADE7-F0D4-3241-85D2-F3014D880D21}" type="pres">
      <dgm:prSet presAssocID="{2BD1CFAE-4A59-48D3-A7E9-5E91CFA4945A}" presName="vert0" presStyleCnt="0">
        <dgm:presLayoutVars>
          <dgm:dir/>
          <dgm:animOne val="branch"/>
          <dgm:animLvl val="lvl"/>
        </dgm:presLayoutVars>
      </dgm:prSet>
      <dgm:spPr/>
    </dgm:pt>
    <dgm:pt modelId="{C2546566-BCB5-E844-B525-D96887919A85}" type="pres">
      <dgm:prSet presAssocID="{B8AABF29-41D5-4338-BE6D-CBC580474F5F}" presName="thickLine" presStyleLbl="alignNode1" presStyleIdx="0" presStyleCnt="3"/>
      <dgm:spPr/>
    </dgm:pt>
    <dgm:pt modelId="{74B02033-081D-8A42-86DB-AD23C1944A64}" type="pres">
      <dgm:prSet presAssocID="{B8AABF29-41D5-4338-BE6D-CBC580474F5F}" presName="horz1" presStyleCnt="0"/>
      <dgm:spPr/>
    </dgm:pt>
    <dgm:pt modelId="{00BA2755-FC87-5449-9252-763E077C4C93}" type="pres">
      <dgm:prSet presAssocID="{B8AABF29-41D5-4338-BE6D-CBC580474F5F}" presName="tx1" presStyleLbl="revTx" presStyleIdx="0" presStyleCnt="3"/>
      <dgm:spPr/>
    </dgm:pt>
    <dgm:pt modelId="{4320ED0B-0F12-7043-9582-33DD5471A232}" type="pres">
      <dgm:prSet presAssocID="{B8AABF29-41D5-4338-BE6D-CBC580474F5F}" presName="vert1" presStyleCnt="0"/>
      <dgm:spPr/>
    </dgm:pt>
    <dgm:pt modelId="{D7CE4177-0D2D-F246-953F-919B3BE0FD4D}" type="pres">
      <dgm:prSet presAssocID="{1CED9B39-7745-4DD3-9320-943023E2DA9E}" presName="thickLine" presStyleLbl="alignNode1" presStyleIdx="1" presStyleCnt="3"/>
      <dgm:spPr/>
    </dgm:pt>
    <dgm:pt modelId="{EFF87EC9-EE10-CA40-8A4D-D471249DDAA1}" type="pres">
      <dgm:prSet presAssocID="{1CED9B39-7745-4DD3-9320-943023E2DA9E}" presName="horz1" presStyleCnt="0"/>
      <dgm:spPr/>
    </dgm:pt>
    <dgm:pt modelId="{946855E7-67E2-8B4D-861D-DCFBAF99FA7D}" type="pres">
      <dgm:prSet presAssocID="{1CED9B39-7745-4DD3-9320-943023E2DA9E}" presName="tx1" presStyleLbl="revTx" presStyleIdx="1" presStyleCnt="3"/>
      <dgm:spPr/>
    </dgm:pt>
    <dgm:pt modelId="{3324A0AD-8189-A845-BB93-7E47B3B2EF32}" type="pres">
      <dgm:prSet presAssocID="{1CED9B39-7745-4DD3-9320-943023E2DA9E}" presName="vert1" presStyleCnt="0"/>
      <dgm:spPr/>
    </dgm:pt>
    <dgm:pt modelId="{3E9E0A65-D8E0-8B42-9377-2570A33FE39F}" type="pres">
      <dgm:prSet presAssocID="{00E9AFC9-75C2-401D-B998-D185E95A54B4}" presName="thickLine" presStyleLbl="alignNode1" presStyleIdx="2" presStyleCnt="3"/>
      <dgm:spPr/>
    </dgm:pt>
    <dgm:pt modelId="{400CC6E1-BB2A-1646-8453-731EB59C574A}" type="pres">
      <dgm:prSet presAssocID="{00E9AFC9-75C2-401D-B998-D185E95A54B4}" presName="horz1" presStyleCnt="0"/>
      <dgm:spPr/>
    </dgm:pt>
    <dgm:pt modelId="{813B1394-C703-7E48-BEA9-4088CDF52D4B}" type="pres">
      <dgm:prSet presAssocID="{00E9AFC9-75C2-401D-B998-D185E95A54B4}" presName="tx1" presStyleLbl="revTx" presStyleIdx="2" presStyleCnt="3"/>
      <dgm:spPr/>
    </dgm:pt>
    <dgm:pt modelId="{DEC5B2B5-D170-ED40-BFB4-D74BFEA468C2}" type="pres">
      <dgm:prSet presAssocID="{00E9AFC9-75C2-401D-B998-D185E95A54B4}" presName="vert1" presStyleCnt="0"/>
      <dgm:spPr/>
    </dgm:pt>
  </dgm:ptLst>
  <dgm:cxnLst>
    <dgm:cxn modelId="{FC719F41-A77A-024F-8941-D809589EF5E0}" type="presOf" srcId="{00E9AFC9-75C2-401D-B998-D185E95A54B4}" destId="{813B1394-C703-7E48-BEA9-4088CDF52D4B}" srcOrd="0" destOrd="0" presId="urn:microsoft.com/office/officeart/2008/layout/LinedList"/>
    <dgm:cxn modelId="{7077A15B-5DF2-4102-BE18-2AADE4DF6976}" srcId="{2BD1CFAE-4A59-48D3-A7E9-5E91CFA4945A}" destId="{1CED9B39-7745-4DD3-9320-943023E2DA9E}" srcOrd="1" destOrd="0" parTransId="{AFFDA0C8-B165-4BB2-9C19-880A2E5436B5}" sibTransId="{815DB475-BD2A-4A6A-B237-0AA7980DD169}"/>
    <dgm:cxn modelId="{C82CC18A-C949-DE40-9F13-4D038D192D83}" type="presOf" srcId="{2BD1CFAE-4A59-48D3-A7E9-5E91CFA4945A}" destId="{1D2DADE7-F0D4-3241-85D2-F3014D880D21}" srcOrd="0" destOrd="0" presId="urn:microsoft.com/office/officeart/2008/layout/LinedList"/>
    <dgm:cxn modelId="{54C3CE9C-C777-4780-B505-5D276A0713A6}" srcId="{2BD1CFAE-4A59-48D3-A7E9-5E91CFA4945A}" destId="{00E9AFC9-75C2-401D-B998-D185E95A54B4}" srcOrd="2" destOrd="0" parTransId="{22AE4771-2D68-4DA7-8AB2-C8DB7759C65C}" sibTransId="{9266C90B-C8EB-4385-BFF9-183D7F140B9C}"/>
    <dgm:cxn modelId="{CD9CE4C6-BEB3-164B-ADF5-2EA8BE66ABBC}" type="presOf" srcId="{1CED9B39-7745-4DD3-9320-943023E2DA9E}" destId="{946855E7-67E2-8B4D-861D-DCFBAF99FA7D}" srcOrd="0" destOrd="0" presId="urn:microsoft.com/office/officeart/2008/layout/LinedList"/>
    <dgm:cxn modelId="{4D97E5DA-4532-4979-9BC2-114A0A5B01A0}" srcId="{2BD1CFAE-4A59-48D3-A7E9-5E91CFA4945A}" destId="{B8AABF29-41D5-4338-BE6D-CBC580474F5F}" srcOrd="0" destOrd="0" parTransId="{FBE99EB0-49E3-4AFC-9B9A-24FE9E4FF587}" sibTransId="{DBB5A564-0172-45B2-A535-10710B448BB1}"/>
    <dgm:cxn modelId="{D2D5B2F8-1FD8-104D-BBE1-28E978604D3A}" type="presOf" srcId="{B8AABF29-41D5-4338-BE6D-CBC580474F5F}" destId="{00BA2755-FC87-5449-9252-763E077C4C93}" srcOrd="0" destOrd="0" presId="urn:microsoft.com/office/officeart/2008/layout/LinedList"/>
    <dgm:cxn modelId="{836243C0-9015-314F-A5C7-27553D1F72DD}" type="presParOf" srcId="{1D2DADE7-F0D4-3241-85D2-F3014D880D21}" destId="{C2546566-BCB5-E844-B525-D96887919A85}" srcOrd="0" destOrd="0" presId="urn:microsoft.com/office/officeart/2008/layout/LinedList"/>
    <dgm:cxn modelId="{3E27CCE9-B22C-664E-9BC4-A38873727C78}" type="presParOf" srcId="{1D2DADE7-F0D4-3241-85D2-F3014D880D21}" destId="{74B02033-081D-8A42-86DB-AD23C1944A64}" srcOrd="1" destOrd="0" presId="urn:microsoft.com/office/officeart/2008/layout/LinedList"/>
    <dgm:cxn modelId="{79E64939-5E5F-5741-AFE2-0B750DA345F4}" type="presParOf" srcId="{74B02033-081D-8A42-86DB-AD23C1944A64}" destId="{00BA2755-FC87-5449-9252-763E077C4C93}" srcOrd="0" destOrd="0" presId="urn:microsoft.com/office/officeart/2008/layout/LinedList"/>
    <dgm:cxn modelId="{DC8A484B-CD0C-BE47-92DC-0A76CED93FA4}" type="presParOf" srcId="{74B02033-081D-8A42-86DB-AD23C1944A64}" destId="{4320ED0B-0F12-7043-9582-33DD5471A232}" srcOrd="1" destOrd="0" presId="urn:microsoft.com/office/officeart/2008/layout/LinedList"/>
    <dgm:cxn modelId="{1D3345B2-875F-A047-AE8C-09F9BB0B1D93}" type="presParOf" srcId="{1D2DADE7-F0D4-3241-85D2-F3014D880D21}" destId="{D7CE4177-0D2D-F246-953F-919B3BE0FD4D}" srcOrd="2" destOrd="0" presId="urn:microsoft.com/office/officeart/2008/layout/LinedList"/>
    <dgm:cxn modelId="{4EB90C80-0467-144F-880D-A7156C9EA360}" type="presParOf" srcId="{1D2DADE7-F0D4-3241-85D2-F3014D880D21}" destId="{EFF87EC9-EE10-CA40-8A4D-D471249DDAA1}" srcOrd="3" destOrd="0" presId="urn:microsoft.com/office/officeart/2008/layout/LinedList"/>
    <dgm:cxn modelId="{9E09EE91-67A1-114F-BDF8-4AD1E70EB200}" type="presParOf" srcId="{EFF87EC9-EE10-CA40-8A4D-D471249DDAA1}" destId="{946855E7-67E2-8B4D-861D-DCFBAF99FA7D}" srcOrd="0" destOrd="0" presId="urn:microsoft.com/office/officeart/2008/layout/LinedList"/>
    <dgm:cxn modelId="{4D872DAD-38D7-794B-A5D5-B27283E06871}" type="presParOf" srcId="{EFF87EC9-EE10-CA40-8A4D-D471249DDAA1}" destId="{3324A0AD-8189-A845-BB93-7E47B3B2EF32}" srcOrd="1" destOrd="0" presId="urn:microsoft.com/office/officeart/2008/layout/LinedList"/>
    <dgm:cxn modelId="{4678A2F0-1049-1B45-9280-1B8F79889AF2}" type="presParOf" srcId="{1D2DADE7-F0D4-3241-85D2-F3014D880D21}" destId="{3E9E0A65-D8E0-8B42-9377-2570A33FE39F}" srcOrd="4" destOrd="0" presId="urn:microsoft.com/office/officeart/2008/layout/LinedList"/>
    <dgm:cxn modelId="{AA25D349-DC1E-AA45-8322-42CD387715A9}" type="presParOf" srcId="{1D2DADE7-F0D4-3241-85D2-F3014D880D21}" destId="{400CC6E1-BB2A-1646-8453-731EB59C574A}" srcOrd="5" destOrd="0" presId="urn:microsoft.com/office/officeart/2008/layout/LinedList"/>
    <dgm:cxn modelId="{85EE7CF5-D0E9-6D43-AA84-FE55B96D9207}" type="presParOf" srcId="{400CC6E1-BB2A-1646-8453-731EB59C574A}" destId="{813B1394-C703-7E48-BEA9-4088CDF52D4B}" srcOrd="0" destOrd="0" presId="urn:microsoft.com/office/officeart/2008/layout/LinedList"/>
    <dgm:cxn modelId="{EBBAE15F-CB9B-C24A-89DB-E604892C8861}" type="presParOf" srcId="{400CC6E1-BB2A-1646-8453-731EB59C574A}" destId="{DEC5B2B5-D170-ED40-BFB4-D74BFEA468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3A2E70-56C4-4C3A-B0B7-CDA0BF9BAEE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B4090C8B-DE92-4D00-85B3-F962EDB878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One of the most common forms of therapies utilised is cognitive behavioural therapy (Wilson et al., 2001). </a:t>
          </a:r>
          <a:endParaRPr lang="en-US" dirty="0"/>
        </a:p>
      </dgm:t>
    </dgm:pt>
    <dgm:pt modelId="{76B81F75-6A34-4D6A-8545-2E8DC60FA385}" type="parTrans" cxnId="{D2748B99-5439-4042-A240-1325BEC44B1D}">
      <dgm:prSet/>
      <dgm:spPr/>
      <dgm:t>
        <a:bodyPr/>
        <a:lstStyle/>
        <a:p>
          <a:endParaRPr lang="en-US"/>
        </a:p>
      </dgm:t>
    </dgm:pt>
    <dgm:pt modelId="{36239194-E468-4897-9946-789A46A755BB}" type="sibTrans" cxnId="{D2748B99-5439-4042-A240-1325BEC44B1D}">
      <dgm:prSet/>
      <dgm:spPr/>
      <dgm:t>
        <a:bodyPr/>
        <a:lstStyle/>
        <a:p>
          <a:endParaRPr lang="en-US"/>
        </a:p>
      </dgm:t>
    </dgm:pt>
    <dgm:pt modelId="{FE5FBDC2-F91B-4874-81B0-AC80CAB6C0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Although these treatments have been very successful, efforts remain to enhance and develop new strategies that may alleviate symptoms (Wilson et al., 2001). </a:t>
          </a:r>
          <a:endParaRPr lang="en-US" dirty="0"/>
        </a:p>
      </dgm:t>
    </dgm:pt>
    <dgm:pt modelId="{5B526A29-114E-48F1-A2DF-12595973CF5B}" type="parTrans" cxnId="{6FD8D91F-DFB7-4182-A88F-1F0D40F5B9AC}">
      <dgm:prSet/>
      <dgm:spPr/>
      <dgm:t>
        <a:bodyPr/>
        <a:lstStyle/>
        <a:p>
          <a:endParaRPr lang="en-US"/>
        </a:p>
      </dgm:t>
    </dgm:pt>
    <dgm:pt modelId="{A9E5C6E8-D771-40E6-AF1B-BA3443AE8A07}" type="sibTrans" cxnId="{6FD8D91F-DFB7-4182-A88F-1F0D40F5B9AC}">
      <dgm:prSet/>
      <dgm:spPr/>
      <dgm:t>
        <a:bodyPr/>
        <a:lstStyle/>
        <a:p>
          <a:endParaRPr lang="en-US"/>
        </a:p>
      </dgm:t>
    </dgm:pt>
    <dgm:pt modelId="{ABB1DB82-DA72-4720-992F-D9DD57A691FD}" type="pres">
      <dgm:prSet presAssocID="{4A3A2E70-56C4-4C3A-B0B7-CDA0BF9BAEE6}" presName="root" presStyleCnt="0">
        <dgm:presLayoutVars>
          <dgm:dir/>
          <dgm:resizeHandles val="exact"/>
        </dgm:presLayoutVars>
      </dgm:prSet>
      <dgm:spPr/>
    </dgm:pt>
    <dgm:pt modelId="{5CAB6DA4-6309-4009-AF3B-31D1E3C2970E}" type="pres">
      <dgm:prSet presAssocID="{B4090C8B-DE92-4D00-85B3-F962EDB878A5}" presName="compNode" presStyleCnt="0"/>
      <dgm:spPr/>
    </dgm:pt>
    <dgm:pt modelId="{AF1222B3-CA5C-4F3A-9C1E-66B072003DC0}" type="pres">
      <dgm:prSet presAssocID="{B4090C8B-DE92-4D00-85B3-F962EDB878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E7500C9-590B-405A-8BA1-5BEAE4E6E097}" type="pres">
      <dgm:prSet presAssocID="{B4090C8B-DE92-4D00-85B3-F962EDB878A5}" presName="spaceRect" presStyleCnt="0"/>
      <dgm:spPr/>
    </dgm:pt>
    <dgm:pt modelId="{CB51D198-A495-4EF8-A533-0EB846F35D9E}" type="pres">
      <dgm:prSet presAssocID="{B4090C8B-DE92-4D00-85B3-F962EDB878A5}" presName="textRect" presStyleLbl="revTx" presStyleIdx="0" presStyleCnt="2">
        <dgm:presLayoutVars>
          <dgm:chMax val="1"/>
          <dgm:chPref val="1"/>
        </dgm:presLayoutVars>
      </dgm:prSet>
      <dgm:spPr/>
    </dgm:pt>
    <dgm:pt modelId="{A079D3E4-827F-4823-8A01-ED228DE6FFDB}" type="pres">
      <dgm:prSet presAssocID="{36239194-E468-4897-9946-789A46A755BB}" presName="sibTrans" presStyleCnt="0"/>
      <dgm:spPr/>
    </dgm:pt>
    <dgm:pt modelId="{7FBC9E63-7683-4ED5-9A9A-B73BD05F1D71}" type="pres">
      <dgm:prSet presAssocID="{FE5FBDC2-F91B-4874-81B0-AC80CAB6C012}" presName="compNode" presStyleCnt="0"/>
      <dgm:spPr/>
    </dgm:pt>
    <dgm:pt modelId="{0F4C8FA1-DC61-426B-82DA-4B082249D4FF}" type="pres">
      <dgm:prSet presAssocID="{FE5FBDC2-F91B-4874-81B0-AC80CAB6C01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36A8D75B-5183-42C4-AEE6-A7324E72CC5A}" type="pres">
      <dgm:prSet presAssocID="{FE5FBDC2-F91B-4874-81B0-AC80CAB6C012}" presName="spaceRect" presStyleCnt="0"/>
      <dgm:spPr/>
    </dgm:pt>
    <dgm:pt modelId="{1E3889CC-7FB6-4695-8E20-C213949F1C17}" type="pres">
      <dgm:prSet presAssocID="{FE5FBDC2-F91B-4874-81B0-AC80CAB6C01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D8D91F-DFB7-4182-A88F-1F0D40F5B9AC}" srcId="{4A3A2E70-56C4-4C3A-B0B7-CDA0BF9BAEE6}" destId="{FE5FBDC2-F91B-4874-81B0-AC80CAB6C012}" srcOrd="1" destOrd="0" parTransId="{5B526A29-114E-48F1-A2DF-12595973CF5B}" sibTransId="{A9E5C6E8-D771-40E6-AF1B-BA3443AE8A07}"/>
    <dgm:cxn modelId="{D9A0D258-6B41-0F4F-9FC1-BB7C05E0DE98}" type="presOf" srcId="{4A3A2E70-56C4-4C3A-B0B7-CDA0BF9BAEE6}" destId="{ABB1DB82-DA72-4720-992F-D9DD57A691FD}" srcOrd="0" destOrd="0" presId="urn:microsoft.com/office/officeart/2018/2/layout/IconLabelList"/>
    <dgm:cxn modelId="{D2748B99-5439-4042-A240-1325BEC44B1D}" srcId="{4A3A2E70-56C4-4C3A-B0B7-CDA0BF9BAEE6}" destId="{B4090C8B-DE92-4D00-85B3-F962EDB878A5}" srcOrd="0" destOrd="0" parTransId="{76B81F75-6A34-4D6A-8545-2E8DC60FA385}" sibTransId="{36239194-E468-4897-9946-789A46A755BB}"/>
    <dgm:cxn modelId="{4FC50AAF-1AE5-4F41-959B-2F12550A07FE}" type="presOf" srcId="{B4090C8B-DE92-4D00-85B3-F962EDB878A5}" destId="{CB51D198-A495-4EF8-A533-0EB846F35D9E}" srcOrd="0" destOrd="0" presId="urn:microsoft.com/office/officeart/2018/2/layout/IconLabelList"/>
    <dgm:cxn modelId="{6D0D47C2-F30F-8B4E-8C9E-EDCDA9B9591F}" type="presOf" srcId="{FE5FBDC2-F91B-4874-81B0-AC80CAB6C012}" destId="{1E3889CC-7FB6-4695-8E20-C213949F1C17}" srcOrd="0" destOrd="0" presId="urn:microsoft.com/office/officeart/2018/2/layout/IconLabelList"/>
    <dgm:cxn modelId="{1DA6AB8B-5FA0-FC4B-836D-3F3468DCB314}" type="presParOf" srcId="{ABB1DB82-DA72-4720-992F-D9DD57A691FD}" destId="{5CAB6DA4-6309-4009-AF3B-31D1E3C2970E}" srcOrd="0" destOrd="0" presId="urn:microsoft.com/office/officeart/2018/2/layout/IconLabelList"/>
    <dgm:cxn modelId="{24AAE70F-219E-3542-89B9-769067DF40A3}" type="presParOf" srcId="{5CAB6DA4-6309-4009-AF3B-31D1E3C2970E}" destId="{AF1222B3-CA5C-4F3A-9C1E-66B072003DC0}" srcOrd="0" destOrd="0" presId="urn:microsoft.com/office/officeart/2018/2/layout/IconLabelList"/>
    <dgm:cxn modelId="{8C0E09CC-DD32-C545-BEE4-0DC67B0886F0}" type="presParOf" srcId="{5CAB6DA4-6309-4009-AF3B-31D1E3C2970E}" destId="{6E7500C9-590B-405A-8BA1-5BEAE4E6E097}" srcOrd="1" destOrd="0" presId="urn:microsoft.com/office/officeart/2018/2/layout/IconLabelList"/>
    <dgm:cxn modelId="{B49A49AF-7414-5F44-B2E3-CCC1E79EBBB5}" type="presParOf" srcId="{5CAB6DA4-6309-4009-AF3B-31D1E3C2970E}" destId="{CB51D198-A495-4EF8-A533-0EB846F35D9E}" srcOrd="2" destOrd="0" presId="urn:microsoft.com/office/officeart/2018/2/layout/IconLabelList"/>
    <dgm:cxn modelId="{0020681D-B426-9943-9FC5-FDA725681BC8}" type="presParOf" srcId="{ABB1DB82-DA72-4720-992F-D9DD57A691FD}" destId="{A079D3E4-827F-4823-8A01-ED228DE6FFDB}" srcOrd="1" destOrd="0" presId="urn:microsoft.com/office/officeart/2018/2/layout/IconLabelList"/>
    <dgm:cxn modelId="{7A157BD0-C8B4-DA4A-BE0E-B268678530A3}" type="presParOf" srcId="{ABB1DB82-DA72-4720-992F-D9DD57A691FD}" destId="{7FBC9E63-7683-4ED5-9A9A-B73BD05F1D71}" srcOrd="2" destOrd="0" presId="urn:microsoft.com/office/officeart/2018/2/layout/IconLabelList"/>
    <dgm:cxn modelId="{D180B71F-99D5-0F4F-ADE2-67C2E3C8175D}" type="presParOf" srcId="{7FBC9E63-7683-4ED5-9A9A-B73BD05F1D71}" destId="{0F4C8FA1-DC61-426B-82DA-4B082249D4FF}" srcOrd="0" destOrd="0" presId="urn:microsoft.com/office/officeart/2018/2/layout/IconLabelList"/>
    <dgm:cxn modelId="{21033A60-45CD-4744-8B40-96DCFD01203A}" type="presParOf" srcId="{7FBC9E63-7683-4ED5-9A9A-B73BD05F1D71}" destId="{36A8D75B-5183-42C4-AEE6-A7324E72CC5A}" srcOrd="1" destOrd="0" presId="urn:microsoft.com/office/officeart/2018/2/layout/IconLabelList"/>
    <dgm:cxn modelId="{C6F8B69A-0F60-5442-A1EC-FE905EE86DE1}" type="presParOf" srcId="{7FBC9E63-7683-4ED5-9A9A-B73BD05F1D71}" destId="{1E3889CC-7FB6-4695-8E20-C213949F1C1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47E4D8-7CAB-468B-B311-A80359A3EC6D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99391AA-F9A2-4DC2-8DD2-993E70569F87}">
      <dgm:prSet/>
      <dgm:spPr/>
      <dgm:t>
        <a:bodyPr/>
        <a:lstStyle/>
        <a:p>
          <a:r>
            <a:rPr lang="en-GB" dirty="0"/>
            <a:t>We can see that there has been a major shift from stigma and denial in the 19</a:t>
          </a:r>
          <a:r>
            <a:rPr lang="en-GB" baseline="30000" dirty="0"/>
            <a:t>th</a:t>
          </a:r>
          <a:r>
            <a:rPr lang="en-GB" dirty="0"/>
            <a:t> century, to greater awareness and acceptance in society today. </a:t>
          </a:r>
          <a:endParaRPr lang="en-US" dirty="0"/>
        </a:p>
      </dgm:t>
    </dgm:pt>
    <dgm:pt modelId="{D6ED3EED-D04A-4BF2-BEEB-3BB4AE0DC18C}" type="parTrans" cxnId="{B7CD9B7E-D0C2-4553-87A4-953FCD6A144B}">
      <dgm:prSet/>
      <dgm:spPr/>
      <dgm:t>
        <a:bodyPr/>
        <a:lstStyle/>
        <a:p>
          <a:endParaRPr lang="en-US"/>
        </a:p>
      </dgm:t>
    </dgm:pt>
    <dgm:pt modelId="{4B3C4E92-2C5B-49FB-8001-EAF705156CEE}" type="sibTrans" cxnId="{B7CD9B7E-D0C2-4553-87A4-953FCD6A144B}">
      <dgm:prSet/>
      <dgm:spPr/>
      <dgm:t>
        <a:bodyPr/>
        <a:lstStyle/>
        <a:p>
          <a:endParaRPr lang="en-US"/>
        </a:p>
      </dgm:t>
    </dgm:pt>
    <dgm:pt modelId="{5E9AFABE-D601-4705-9039-158CA6524287}">
      <dgm:prSet/>
      <dgm:spPr/>
      <dgm:t>
        <a:bodyPr/>
        <a:lstStyle/>
        <a:p>
          <a:r>
            <a:rPr lang="en-GB" dirty="0"/>
            <a:t>Societal perceptions were almost always negative and lacked any sort of empathy for individuals experiencing symptoms of trauma (Hepner et al., 2012). </a:t>
          </a:r>
          <a:endParaRPr lang="en-US" dirty="0"/>
        </a:p>
      </dgm:t>
    </dgm:pt>
    <dgm:pt modelId="{BFBFDA8B-6F10-4CD3-BCDD-D27B2FCC5BA6}" type="parTrans" cxnId="{F786E010-B3FC-4CA9-ADE8-91D7875070A1}">
      <dgm:prSet/>
      <dgm:spPr/>
      <dgm:t>
        <a:bodyPr/>
        <a:lstStyle/>
        <a:p>
          <a:endParaRPr lang="en-US"/>
        </a:p>
      </dgm:t>
    </dgm:pt>
    <dgm:pt modelId="{A8334D0D-916D-4191-A64D-1842FFB1BA1D}" type="sibTrans" cxnId="{F786E010-B3FC-4CA9-ADE8-91D7875070A1}">
      <dgm:prSet/>
      <dgm:spPr/>
      <dgm:t>
        <a:bodyPr/>
        <a:lstStyle/>
        <a:p>
          <a:endParaRPr lang="en-US"/>
        </a:p>
      </dgm:t>
    </dgm:pt>
    <dgm:pt modelId="{B8C432B3-61D5-4FA2-A308-F460A1BD204D}">
      <dgm:prSet/>
      <dgm:spPr/>
      <dgm:t>
        <a:bodyPr/>
        <a:lstStyle/>
        <a:p>
          <a:r>
            <a:rPr lang="en-GB"/>
            <a:t>A key turning point that led to an increased awareness and advocacy around the disorder was the formal recognition of ptsd in 1980  (Chekroud et al., 2018). </a:t>
          </a:r>
          <a:endParaRPr lang="en-US"/>
        </a:p>
      </dgm:t>
    </dgm:pt>
    <dgm:pt modelId="{5A43499B-EABA-45F5-94B1-E1C33E888D80}" type="parTrans" cxnId="{1CE37612-6C78-4B32-A0E2-9FDBC7136130}">
      <dgm:prSet/>
      <dgm:spPr/>
      <dgm:t>
        <a:bodyPr/>
        <a:lstStyle/>
        <a:p>
          <a:endParaRPr lang="en-US"/>
        </a:p>
      </dgm:t>
    </dgm:pt>
    <dgm:pt modelId="{C18C36CF-1FE1-4D9A-B1DE-E3895648FB0A}" type="sibTrans" cxnId="{1CE37612-6C78-4B32-A0E2-9FDBC7136130}">
      <dgm:prSet/>
      <dgm:spPr/>
      <dgm:t>
        <a:bodyPr/>
        <a:lstStyle/>
        <a:p>
          <a:endParaRPr lang="en-US"/>
        </a:p>
      </dgm:t>
    </dgm:pt>
    <dgm:pt modelId="{751AB4D0-8BC8-C14C-A8CF-53DABCEC0443}" type="pres">
      <dgm:prSet presAssocID="{B847E4D8-7CAB-468B-B311-A80359A3EC6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E8B047-AABD-444B-A4BB-FA067F848C78}" type="pres">
      <dgm:prSet presAssocID="{199391AA-F9A2-4DC2-8DD2-993E70569F87}" presName="hierRoot1" presStyleCnt="0"/>
      <dgm:spPr/>
    </dgm:pt>
    <dgm:pt modelId="{9EF3524E-3619-CC43-BB86-F526F633175E}" type="pres">
      <dgm:prSet presAssocID="{199391AA-F9A2-4DC2-8DD2-993E70569F87}" presName="composite" presStyleCnt="0"/>
      <dgm:spPr/>
    </dgm:pt>
    <dgm:pt modelId="{46F78B6B-6D22-B24B-AB5D-322D7BDC3641}" type="pres">
      <dgm:prSet presAssocID="{199391AA-F9A2-4DC2-8DD2-993E70569F87}" presName="background" presStyleLbl="node0" presStyleIdx="0" presStyleCnt="3"/>
      <dgm:spPr/>
    </dgm:pt>
    <dgm:pt modelId="{C5E92758-8E2E-794E-A7DD-AA50DCD9F3AE}" type="pres">
      <dgm:prSet presAssocID="{199391AA-F9A2-4DC2-8DD2-993E70569F87}" presName="text" presStyleLbl="fgAcc0" presStyleIdx="0" presStyleCnt="3">
        <dgm:presLayoutVars>
          <dgm:chPref val="3"/>
        </dgm:presLayoutVars>
      </dgm:prSet>
      <dgm:spPr/>
    </dgm:pt>
    <dgm:pt modelId="{3C699502-43E9-804D-A8E7-BD602705D87D}" type="pres">
      <dgm:prSet presAssocID="{199391AA-F9A2-4DC2-8DD2-993E70569F87}" presName="hierChild2" presStyleCnt="0"/>
      <dgm:spPr/>
    </dgm:pt>
    <dgm:pt modelId="{10DE713B-28A9-D44C-8D6D-34AF0581295B}" type="pres">
      <dgm:prSet presAssocID="{5E9AFABE-D601-4705-9039-158CA6524287}" presName="hierRoot1" presStyleCnt="0"/>
      <dgm:spPr/>
    </dgm:pt>
    <dgm:pt modelId="{81384906-1A0F-2041-832F-33C3F53AFE32}" type="pres">
      <dgm:prSet presAssocID="{5E9AFABE-D601-4705-9039-158CA6524287}" presName="composite" presStyleCnt="0"/>
      <dgm:spPr/>
    </dgm:pt>
    <dgm:pt modelId="{13D88352-855C-264E-87E2-D0E6AB7D15A2}" type="pres">
      <dgm:prSet presAssocID="{5E9AFABE-D601-4705-9039-158CA6524287}" presName="background" presStyleLbl="node0" presStyleIdx="1" presStyleCnt="3"/>
      <dgm:spPr/>
    </dgm:pt>
    <dgm:pt modelId="{6FAD4C54-EA88-C645-BEDD-EEAD1CAD2965}" type="pres">
      <dgm:prSet presAssocID="{5E9AFABE-D601-4705-9039-158CA6524287}" presName="text" presStyleLbl="fgAcc0" presStyleIdx="1" presStyleCnt="3">
        <dgm:presLayoutVars>
          <dgm:chPref val="3"/>
        </dgm:presLayoutVars>
      </dgm:prSet>
      <dgm:spPr/>
    </dgm:pt>
    <dgm:pt modelId="{994D249A-DE5D-A845-B728-02601BD56EA1}" type="pres">
      <dgm:prSet presAssocID="{5E9AFABE-D601-4705-9039-158CA6524287}" presName="hierChild2" presStyleCnt="0"/>
      <dgm:spPr/>
    </dgm:pt>
    <dgm:pt modelId="{8E9DDEB8-B01D-9C41-96F8-6D6140BCAFA5}" type="pres">
      <dgm:prSet presAssocID="{B8C432B3-61D5-4FA2-A308-F460A1BD204D}" presName="hierRoot1" presStyleCnt="0"/>
      <dgm:spPr/>
    </dgm:pt>
    <dgm:pt modelId="{B6A3F52F-714F-5A45-A630-94FE9895531B}" type="pres">
      <dgm:prSet presAssocID="{B8C432B3-61D5-4FA2-A308-F460A1BD204D}" presName="composite" presStyleCnt="0"/>
      <dgm:spPr/>
    </dgm:pt>
    <dgm:pt modelId="{67A1B0D9-C7F5-0B4E-AB1E-77ECFEE4DC72}" type="pres">
      <dgm:prSet presAssocID="{B8C432B3-61D5-4FA2-A308-F460A1BD204D}" presName="background" presStyleLbl="node0" presStyleIdx="2" presStyleCnt="3"/>
      <dgm:spPr/>
    </dgm:pt>
    <dgm:pt modelId="{F7F0BF51-D604-F940-8DC5-424C579CD47A}" type="pres">
      <dgm:prSet presAssocID="{B8C432B3-61D5-4FA2-A308-F460A1BD204D}" presName="text" presStyleLbl="fgAcc0" presStyleIdx="2" presStyleCnt="3">
        <dgm:presLayoutVars>
          <dgm:chPref val="3"/>
        </dgm:presLayoutVars>
      </dgm:prSet>
      <dgm:spPr/>
    </dgm:pt>
    <dgm:pt modelId="{0D1A1681-CCAF-5D4C-BD2C-6383C790AF6F}" type="pres">
      <dgm:prSet presAssocID="{B8C432B3-61D5-4FA2-A308-F460A1BD204D}" presName="hierChild2" presStyleCnt="0"/>
      <dgm:spPr/>
    </dgm:pt>
  </dgm:ptLst>
  <dgm:cxnLst>
    <dgm:cxn modelId="{F786E010-B3FC-4CA9-ADE8-91D7875070A1}" srcId="{B847E4D8-7CAB-468B-B311-A80359A3EC6D}" destId="{5E9AFABE-D601-4705-9039-158CA6524287}" srcOrd="1" destOrd="0" parTransId="{BFBFDA8B-6F10-4CD3-BCDD-D27B2FCC5BA6}" sibTransId="{A8334D0D-916D-4191-A64D-1842FFB1BA1D}"/>
    <dgm:cxn modelId="{1CE37612-6C78-4B32-A0E2-9FDBC7136130}" srcId="{B847E4D8-7CAB-468B-B311-A80359A3EC6D}" destId="{B8C432B3-61D5-4FA2-A308-F460A1BD204D}" srcOrd="2" destOrd="0" parTransId="{5A43499B-EABA-45F5-94B1-E1C33E888D80}" sibTransId="{C18C36CF-1FE1-4D9A-B1DE-E3895648FB0A}"/>
    <dgm:cxn modelId="{FA95DE43-5D47-1F41-9202-5E46526D1E76}" type="presOf" srcId="{199391AA-F9A2-4DC2-8DD2-993E70569F87}" destId="{C5E92758-8E2E-794E-A7DD-AA50DCD9F3AE}" srcOrd="0" destOrd="0" presId="urn:microsoft.com/office/officeart/2005/8/layout/hierarchy1"/>
    <dgm:cxn modelId="{BB6F335D-5EC0-2C42-A957-5B968498B1A3}" type="presOf" srcId="{B8C432B3-61D5-4FA2-A308-F460A1BD204D}" destId="{F7F0BF51-D604-F940-8DC5-424C579CD47A}" srcOrd="0" destOrd="0" presId="urn:microsoft.com/office/officeart/2005/8/layout/hierarchy1"/>
    <dgm:cxn modelId="{D839BB6C-AD49-5B47-80C3-05A9630230F8}" type="presOf" srcId="{5E9AFABE-D601-4705-9039-158CA6524287}" destId="{6FAD4C54-EA88-C645-BEDD-EEAD1CAD2965}" srcOrd="0" destOrd="0" presId="urn:microsoft.com/office/officeart/2005/8/layout/hierarchy1"/>
    <dgm:cxn modelId="{B7CD9B7E-D0C2-4553-87A4-953FCD6A144B}" srcId="{B847E4D8-7CAB-468B-B311-A80359A3EC6D}" destId="{199391AA-F9A2-4DC2-8DD2-993E70569F87}" srcOrd="0" destOrd="0" parTransId="{D6ED3EED-D04A-4BF2-BEEB-3BB4AE0DC18C}" sibTransId="{4B3C4E92-2C5B-49FB-8001-EAF705156CEE}"/>
    <dgm:cxn modelId="{70AA33DE-8FA2-B146-851F-D8CBB05D99F3}" type="presOf" srcId="{B847E4D8-7CAB-468B-B311-A80359A3EC6D}" destId="{751AB4D0-8BC8-C14C-A8CF-53DABCEC0443}" srcOrd="0" destOrd="0" presId="urn:microsoft.com/office/officeart/2005/8/layout/hierarchy1"/>
    <dgm:cxn modelId="{3F96FF2A-51C9-8240-AAA6-EB83E9897E2E}" type="presParOf" srcId="{751AB4D0-8BC8-C14C-A8CF-53DABCEC0443}" destId="{35E8B047-AABD-444B-A4BB-FA067F848C78}" srcOrd="0" destOrd="0" presId="urn:microsoft.com/office/officeart/2005/8/layout/hierarchy1"/>
    <dgm:cxn modelId="{A5AA4570-5FA6-164E-8AF6-17D53E26462E}" type="presParOf" srcId="{35E8B047-AABD-444B-A4BB-FA067F848C78}" destId="{9EF3524E-3619-CC43-BB86-F526F633175E}" srcOrd="0" destOrd="0" presId="urn:microsoft.com/office/officeart/2005/8/layout/hierarchy1"/>
    <dgm:cxn modelId="{A1D94942-2EC2-B441-BB3E-D4980B5AB4F8}" type="presParOf" srcId="{9EF3524E-3619-CC43-BB86-F526F633175E}" destId="{46F78B6B-6D22-B24B-AB5D-322D7BDC3641}" srcOrd="0" destOrd="0" presId="urn:microsoft.com/office/officeart/2005/8/layout/hierarchy1"/>
    <dgm:cxn modelId="{24C10A07-1C70-0B49-820C-8BFEFB5A7ACA}" type="presParOf" srcId="{9EF3524E-3619-CC43-BB86-F526F633175E}" destId="{C5E92758-8E2E-794E-A7DD-AA50DCD9F3AE}" srcOrd="1" destOrd="0" presId="urn:microsoft.com/office/officeart/2005/8/layout/hierarchy1"/>
    <dgm:cxn modelId="{D7F9EBA4-887A-A44D-B089-0E0A80D489A6}" type="presParOf" srcId="{35E8B047-AABD-444B-A4BB-FA067F848C78}" destId="{3C699502-43E9-804D-A8E7-BD602705D87D}" srcOrd="1" destOrd="0" presId="urn:microsoft.com/office/officeart/2005/8/layout/hierarchy1"/>
    <dgm:cxn modelId="{1A490292-BCEA-294D-B5F2-6C6076B93513}" type="presParOf" srcId="{751AB4D0-8BC8-C14C-A8CF-53DABCEC0443}" destId="{10DE713B-28A9-D44C-8D6D-34AF0581295B}" srcOrd="1" destOrd="0" presId="urn:microsoft.com/office/officeart/2005/8/layout/hierarchy1"/>
    <dgm:cxn modelId="{1483F7B3-0680-634A-BED6-AD6926EA146F}" type="presParOf" srcId="{10DE713B-28A9-D44C-8D6D-34AF0581295B}" destId="{81384906-1A0F-2041-832F-33C3F53AFE32}" srcOrd="0" destOrd="0" presId="urn:microsoft.com/office/officeart/2005/8/layout/hierarchy1"/>
    <dgm:cxn modelId="{E08A1013-E127-DF41-A210-4C1BA75E317D}" type="presParOf" srcId="{81384906-1A0F-2041-832F-33C3F53AFE32}" destId="{13D88352-855C-264E-87E2-D0E6AB7D15A2}" srcOrd="0" destOrd="0" presId="urn:microsoft.com/office/officeart/2005/8/layout/hierarchy1"/>
    <dgm:cxn modelId="{F8CFDE35-A78B-6044-B0D2-5F42E56FF4F2}" type="presParOf" srcId="{81384906-1A0F-2041-832F-33C3F53AFE32}" destId="{6FAD4C54-EA88-C645-BEDD-EEAD1CAD2965}" srcOrd="1" destOrd="0" presId="urn:microsoft.com/office/officeart/2005/8/layout/hierarchy1"/>
    <dgm:cxn modelId="{5B7D8ED8-41AE-C744-8CC5-BE84E6ADAE63}" type="presParOf" srcId="{10DE713B-28A9-D44C-8D6D-34AF0581295B}" destId="{994D249A-DE5D-A845-B728-02601BD56EA1}" srcOrd="1" destOrd="0" presId="urn:microsoft.com/office/officeart/2005/8/layout/hierarchy1"/>
    <dgm:cxn modelId="{E7D40ECB-FC71-D144-B7B5-3B1061FC2E19}" type="presParOf" srcId="{751AB4D0-8BC8-C14C-A8CF-53DABCEC0443}" destId="{8E9DDEB8-B01D-9C41-96F8-6D6140BCAFA5}" srcOrd="2" destOrd="0" presId="urn:microsoft.com/office/officeart/2005/8/layout/hierarchy1"/>
    <dgm:cxn modelId="{11F9FF1D-3D37-AD44-94A3-873431B97F7D}" type="presParOf" srcId="{8E9DDEB8-B01D-9C41-96F8-6D6140BCAFA5}" destId="{B6A3F52F-714F-5A45-A630-94FE9895531B}" srcOrd="0" destOrd="0" presId="urn:microsoft.com/office/officeart/2005/8/layout/hierarchy1"/>
    <dgm:cxn modelId="{8293234A-06CC-BA4A-8AED-624F60B768B6}" type="presParOf" srcId="{B6A3F52F-714F-5A45-A630-94FE9895531B}" destId="{67A1B0D9-C7F5-0B4E-AB1E-77ECFEE4DC72}" srcOrd="0" destOrd="0" presId="urn:microsoft.com/office/officeart/2005/8/layout/hierarchy1"/>
    <dgm:cxn modelId="{953A4551-3732-CD46-B3C3-0A2DCA39126F}" type="presParOf" srcId="{B6A3F52F-714F-5A45-A630-94FE9895531B}" destId="{F7F0BF51-D604-F940-8DC5-424C579CD47A}" srcOrd="1" destOrd="0" presId="urn:microsoft.com/office/officeart/2005/8/layout/hierarchy1"/>
    <dgm:cxn modelId="{8D3282B9-5D57-3543-BE62-D00E85BB1259}" type="presParOf" srcId="{8E9DDEB8-B01D-9C41-96F8-6D6140BCAFA5}" destId="{0D1A1681-CCAF-5D4C-BD2C-6383C790AF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BE15F9-CEAA-4221-917D-F63D08E92038}" type="doc">
      <dgm:prSet loTypeId="urn:microsoft.com/office/officeart/2008/layout/LinedList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F33D32A-4B88-4BF6-A96D-B4D44A7C8566}">
      <dgm:prSet/>
      <dgm:spPr/>
      <dgm:t>
        <a:bodyPr/>
        <a:lstStyle/>
        <a:p>
          <a:r>
            <a:rPr lang="en-GB" dirty="0"/>
            <a:t> </a:t>
          </a:r>
        </a:p>
        <a:p>
          <a:r>
            <a:rPr lang="en-GB" dirty="0"/>
            <a:t>A collaborative approach that is used to determine the most effective care and support for patients.</a:t>
          </a:r>
          <a:endParaRPr lang="en-US" dirty="0"/>
        </a:p>
      </dgm:t>
    </dgm:pt>
    <dgm:pt modelId="{FA6752AA-AB3B-4CAD-B0EA-11D9D74750DB}" type="parTrans" cxnId="{D79BB5B8-5CF6-486B-B919-018478B36C14}">
      <dgm:prSet/>
      <dgm:spPr/>
      <dgm:t>
        <a:bodyPr/>
        <a:lstStyle/>
        <a:p>
          <a:endParaRPr lang="en-US"/>
        </a:p>
      </dgm:t>
    </dgm:pt>
    <dgm:pt modelId="{E6C9513B-15B4-4A9C-ACF0-AA601825022E}" type="sibTrans" cxnId="{D79BB5B8-5CF6-486B-B919-018478B36C14}">
      <dgm:prSet/>
      <dgm:spPr/>
      <dgm:t>
        <a:bodyPr/>
        <a:lstStyle/>
        <a:p>
          <a:endParaRPr lang="en-US"/>
        </a:p>
      </dgm:t>
    </dgm:pt>
    <dgm:pt modelId="{4C26E485-48CB-44BD-AF9F-7600CBA2D52D}">
      <dgm:prSet/>
      <dgm:spPr/>
      <dgm:t>
        <a:bodyPr/>
        <a:lstStyle/>
        <a:p>
          <a:r>
            <a:rPr lang="en-GB" dirty="0"/>
            <a:t>They create tailored treatment plans for patients, offering a holistic approach to care, reflecting advancements In both science and mental health. </a:t>
          </a:r>
          <a:endParaRPr lang="en-US" dirty="0"/>
        </a:p>
      </dgm:t>
    </dgm:pt>
    <dgm:pt modelId="{A203A013-FCE7-40C0-846C-809BDC9D8CBF}" type="parTrans" cxnId="{BCCD586E-7872-4569-8B7F-D918470F829C}">
      <dgm:prSet/>
      <dgm:spPr/>
      <dgm:t>
        <a:bodyPr/>
        <a:lstStyle/>
        <a:p>
          <a:endParaRPr lang="en-US"/>
        </a:p>
      </dgm:t>
    </dgm:pt>
    <dgm:pt modelId="{ADE075F7-B9FB-46B9-AE64-4273FE1D153F}" type="sibTrans" cxnId="{BCCD586E-7872-4569-8B7F-D918470F829C}">
      <dgm:prSet/>
      <dgm:spPr/>
      <dgm:t>
        <a:bodyPr/>
        <a:lstStyle/>
        <a:p>
          <a:endParaRPr lang="en-US"/>
        </a:p>
      </dgm:t>
    </dgm:pt>
    <dgm:pt modelId="{68EF7C61-6923-3945-8E3A-974E23F8F74A}" type="pres">
      <dgm:prSet presAssocID="{C3BE15F9-CEAA-4221-917D-F63D08E92038}" presName="vert0" presStyleCnt="0">
        <dgm:presLayoutVars>
          <dgm:dir/>
          <dgm:animOne val="branch"/>
          <dgm:animLvl val="lvl"/>
        </dgm:presLayoutVars>
      </dgm:prSet>
      <dgm:spPr/>
    </dgm:pt>
    <dgm:pt modelId="{EB590179-A667-D34E-A695-33DE75E0985A}" type="pres">
      <dgm:prSet presAssocID="{7F33D32A-4B88-4BF6-A96D-B4D44A7C8566}" presName="thickLine" presStyleLbl="alignNode1" presStyleIdx="0" presStyleCnt="2"/>
      <dgm:spPr/>
    </dgm:pt>
    <dgm:pt modelId="{851B95DB-FC4C-B740-A91C-35FBB839FE64}" type="pres">
      <dgm:prSet presAssocID="{7F33D32A-4B88-4BF6-A96D-B4D44A7C8566}" presName="horz1" presStyleCnt="0"/>
      <dgm:spPr/>
    </dgm:pt>
    <dgm:pt modelId="{36875658-9978-9747-9C23-53112B8E3BA8}" type="pres">
      <dgm:prSet presAssocID="{7F33D32A-4B88-4BF6-A96D-B4D44A7C8566}" presName="tx1" presStyleLbl="revTx" presStyleIdx="0" presStyleCnt="2"/>
      <dgm:spPr/>
    </dgm:pt>
    <dgm:pt modelId="{BBE6093A-C2B9-6A49-A961-C4CCA6A1A4B0}" type="pres">
      <dgm:prSet presAssocID="{7F33D32A-4B88-4BF6-A96D-B4D44A7C8566}" presName="vert1" presStyleCnt="0"/>
      <dgm:spPr/>
    </dgm:pt>
    <dgm:pt modelId="{805CE25F-C9F3-1542-92AC-D93EDDC86560}" type="pres">
      <dgm:prSet presAssocID="{4C26E485-48CB-44BD-AF9F-7600CBA2D52D}" presName="thickLine" presStyleLbl="alignNode1" presStyleIdx="1" presStyleCnt="2" custLinFactNeighborY="-96348"/>
      <dgm:spPr/>
    </dgm:pt>
    <dgm:pt modelId="{373FAEEA-F2A4-2141-B8A6-1D641DDD07BC}" type="pres">
      <dgm:prSet presAssocID="{4C26E485-48CB-44BD-AF9F-7600CBA2D52D}" presName="horz1" presStyleCnt="0"/>
      <dgm:spPr/>
    </dgm:pt>
    <dgm:pt modelId="{E0CD1BED-7D73-8240-967F-7F1506890899}" type="pres">
      <dgm:prSet presAssocID="{4C26E485-48CB-44BD-AF9F-7600CBA2D52D}" presName="tx1" presStyleLbl="revTx" presStyleIdx="1" presStyleCnt="2"/>
      <dgm:spPr/>
    </dgm:pt>
    <dgm:pt modelId="{F5E5D140-B2BA-3244-9B72-D85C6F4FA24F}" type="pres">
      <dgm:prSet presAssocID="{4C26E485-48CB-44BD-AF9F-7600CBA2D52D}" presName="vert1" presStyleCnt="0"/>
      <dgm:spPr/>
    </dgm:pt>
  </dgm:ptLst>
  <dgm:cxnLst>
    <dgm:cxn modelId="{BCCD586E-7872-4569-8B7F-D918470F829C}" srcId="{C3BE15F9-CEAA-4221-917D-F63D08E92038}" destId="{4C26E485-48CB-44BD-AF9F-7600CBA2D52D}" srcOrd="1" destOrd="0" parTransId="{A203A013-FCE7-40C0-846C-809BDC9D8CBF}" sibTransId="{ADE075F7-B9FB-46B9-AE64-4273FE1D153F}"/>
    <dgm:cxn modelId="{CC52F378-32F0-8D40-A16E-B8CD38DB650C}" type="presOf" srcId="{7F33D32A-4B88-4BF6-A96D-B4D44A7C8566}" destId="{36875658-9978-9747-9C23-53112B8E3BA8}" srcOrd="0" destOrd="0" presId="urn:microsoft.com/office/officeart/2008/layout/LinedList"/>
    <dgm:cxn modelId="{903DCDAA-A719-BB45-A419-52BD9F998455}" type="presOf" srcId="{C3BE15F9-CEAA-4221-917D-F63D08E92038}" destId="{68EF7C61-6923-3945-8E3A-974E23F8F74A}" srcOrd="0" destOrd="0" presId="urn:microsoft.com/office/officeart/2008/layout/LinedList"/>
    <dgm:cxn modelId="{D79BB5B8-5CF6-486B-B919-018478B36C14}" srcId="{C3BE15F9-CEAA-4221-917D-F63D08E92038}" destId="{7F33D32A-4B88-4BF6-A96D-B4D44A7C8566}" srcOrd="0" destOrd="0" parTransId="{FA6752AA-AB3B-4CAD-B0EA-11D9D74750DB}" sibTransId="{E6C9513B-15B4-4A9C-ACF0-AA601825022E}"/>
    <dgm:cxn modelId="{693287EC-E017-7B4B-A689-BD6E49A07D88}" type="presOf" srcId="{4C26E485-48CB-44BD-AF9F-7600CBA2D52D}" destId="{E0CD1BED-7D73-8240-967F-7F1506890899}" srcOrd="0" destOrd="0" presId="urn:microsoft.com/office/officeart/2008/layout/LinedList"/>
    <dgm:cxn modelId="{5C39457A-640A-B348-BFDC-4119CC7903A4}" type="presParOf" srcId="{68EF7C61-6923-3945-8E3A-974E23F8F74A}" destId="{EB590179-A667-D34E-A695-33DE75E0985A}" srcOrd="0" destOrd="0" presId="urn:microsoft.com/office/officeart/2008/layout/LinedList"/>
    <dgm:cxn modelId="{4BBD4991-021C-4442-BAD8-C35825E35830}" type="presParOf" srcId="{68EF7C61-6923-3945-8E3A-974E23F8F74A}" destId="{851B95DB-FC4C-B740-A91C-35FBB839FE64}" srcOrd="1" destOrd="0" presId="urn:microsoft.com/office/officeart/2008/layout/LinedList"/>
    <dgm:cxn modelId="{639FC221-AFC9-CE47-809D-A14ADE83E900}" type="presParOf" srcId="{851B95DB-FC4C-B740-A91C-35FBB839FE64}" destId="{36875658-9978-9747-9C23-53112B8E3BA8}" srcOrd="0" destOrd="0" presId="urn:microsoft.com/office/officeart/2008/layout/LinedList"/>
    <dgm:cxn modelId="{ED5052DA-28B4-DB4C-8F13-4B106D0ADEE4}" type="presParOf" srcId="{851B95DB-FC4C-B740-A91C-35FBB839FE64}" destId="{BBE6093A-C2B9-6A49-A961-C4CCA6A1A4B0}" srcOrd="1" destOrd="0" presId="urn:microsoft.com/office/officeart/2008/layout/LinedList"/>
    <dgm:cxn modelId="{0CE21F66-EDA3-B343-9AAC-42ECCC442D76}" type="presParOf" srcId="{68EF7C61-6923-3945-8E3A-974E23F8F74A}" destId="{805CE25F-C9F3-1542-92AC-D93EDDC86560}" srcOrd="2" destOrd="0" presId="urn:microsoft.com/office/officeart/2008/layout/LinedList"/>
    <dgm:cxn modelId="{2D5005D4-BFEF-0048-A103-8A1712977CC0}" type="presParOf" srcId="{68EF7C61-6923-3945-8E3A-974E23F8F74A}" destId="{373FAEEA-F2A4-2141-B8A6-1D641DDD07BC}" srcOrd="3" destOrd="0" presId="urn:microsoft.com/office/officeart/2008/layout/LinedList"/>
    <dgm:cxn modelId="{69BA1CDE-C3FE-CE41-B8EA-674E8C8A1964}" type="presParOf" srcId="{373FAEEA-F2A4-2141-B8A6-1D641DDD07BC}" destId="{E0CD1BED-7D73-8240-967F-7F1506890899}" srcOrd="0" destOrd="0" presId="urn:microsoft.com/office/officeart/2008/layout/LinedList"/>
    <dgm:cxn modelId="{8935FB16-4D86-7246-8697-0E0A0121E16C}" type="presParOf" srcId="{373FAEEA-F2A4-2141-B8A6-1D641DDD07BC}" destId="{F5E5D140-B2BA-3244-9B72-D85C6F4FA2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21E9D-87BA-E14F-90B6-994EF15AD8D1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304D5-5F52-BF41-A105-16952002BE6A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My name is Katie, and today ill be discussing the journey of PTSD</a:t>
          </a:r>
        </a:p>
      </dsp:txBody>
      <dsp:txXfrm>
        <a:off x="398656" y="1088253"/>
        <a:ext cx="2959127" cy="1837317"/>
      </dsp:txXfrm>
    </dsp:sp>
    <dsp:sp modelId="{4B623509-74DF-A642-BE4E-0B78EC70487C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52523-51DB-2742-80CF-31A4DCEA5DA0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Let’s talk about our understanding of PTSD since the 19</a:t>
          </a:r>
          <a:r>
            <a:rPr lang="en-US" sz="2700" kern="1200" baseline="30000"/>
            <a:t>th</a:t>
          </a:r>
          <a:r>
            <a:rPr lang="en-US" sz="2700" kern="1200"/>
            <a:t> century</a:t>
          </a:r>
        </a:p>
      </dsp:txBody>
      <dsp:txXfrm>
        <a:off x="4155097" y="1088253"/>
        <a:ext cx="2959127" cy="1837317"/>
      </dsp:txXfrm>
    </dsp:sp>
    <dsp:sp modelId="{19C748E8-F875-7F46-8421-E5D733150B4F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ADC8A-25F8-1949-91B8-020ADFA1B0D4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We will cover key moments in history </a:t>
          </a:r>
        </a:p>
      </dsp:txBody>
      <dsp:txXfrm>
        <a:off x="7911539" y="1088253"/>
        <a:ext cx="2959127" cy="18373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FE968-6B5D-B949-8E46-B4026CFE8273}">
      <dsp:nvSpPr>
        <dsp:cNvPr id="0" name=""/>
        <dsp:cNvSpPr/>
      </dsp:nvSpPr>
      <dsp:spPr>
        <a:xfrm>
          <a:off x="0" y="176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5718AB-FEFF-4344-BD31-B950EA50A7A8}">
      <dsp:nvSpPr>
        <dsp:cNvPr id="0" name=""/>
        <dsp:cNvSpPr/>
      </dsp:nvSpPr>
      <dsp:spPr>
        <a:xfrm>
          <a:off x="0" y="1764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Conditions linked to trauma were being </a:t>
          </a:r>
          <a:r>
            <a:rPr lang="en-GB" sz="1700" kern="1200"/>
            <a:t>continuously monitored</a:t>
          </a:r>
          <a:endParaRPr lang="en-US" sz="1700" kern="1200" dirty="0"/>
        </a:p>
      </dsp:txBody>
      <dsp:txXfrm>
        <a:off x="0" y="1764"/>
        <a:ext cx="4646905" cy="1203206"/>
      </dsp:txXfrm>
    </dsp:sp>
    <dsp:sp modelId="{E6222793-7A64-BA4D-A238-94E717444AFF}">
      <dsp:nvSpPr>
        <dsp:cNvPr id="0" name=""/>
        <dsp:cNvSpPr/>
      </dsp:nvSpPr>
      <dsp:spPr>
        <a:xfrm>
          <a:off x="0" y="120497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8A3F00-0E35-C84B-AD55-F756278C5EEA}">
      <dsp:nvSpPr>
        <dsp:cNvPr id="0" name=""/>
        <dsp:cNvSpPr/>
      </dsp:nvSpPr>
      <dsp:spPr>
        <a:xfrm>
          <a:off x="0" y="1204971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Trauma related conditions were understood as a physical injury and were believed to only occur in soldiers and civilians (pilgrim, 2023).  </a:t>
          </a:r>
          <a:endParaRPr lang="en-US" sz="1700" kern="1200"/>
        </a:p>
      </dsp:txBody>
      <dsp:txXfrm>
        <a:off x="0" y="1204971"/>
        <a:ext cx="4646905" cy="1203206"/>
      </dsp:txXfrm>
    </dsp:sp>
    <dsp:sp modelId="{C2BF9FA2-4DFF-FB4D-80B8-0A5157F49B3B}">
      <dsp:nvSpPr>
        <dsp:cNvPr id="0" name=""/>
        <dsp:cNvSpPr/>
      </dsp:nvSpPr>
      <dsp:spPr>
        <a:xfrm>
          <a:off x="0" y="2408177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F8F88C-9341-3543-8449-3451B7F17A25}">
      <dsp:nvSpPr>
        <dsp:cNvPr id="0" name=""/>
        <dsp:cNvSpPr/>
      </dsp:nvSpPr>
      <dsp:spPr>
        <a:xfrm>
          <a:off x="0" y="2408177"/>
          <a:ext cx="4646905" cy="1203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Care and treatments were limited to rest, dietary changes, isolation and confinement in asylums, indicating that the concept of psychological trauma was not yet understood.</a:t>
          </a:r>
          <a:endParaRPr lang="en-US" sz="1700" kern="1200" dirty="0"/>
        </a:p>
      </dsp:txBody>
      <dsp:txXfrm>
        <a:off x="0" y="2408177"/>
        <a:ext cx="4646905" cy="1203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46566-BCB5-E844-B525-D96887919A85}">
      <dsp:nvSpPr>
        <dsp:cNvPr id="0" name=""/>
        <dsp:cNvSpPr/>
      </dsp:nvSpPr>
      <dsp:spPr>
        <a:xfrm>
          <a:off x="0" y="1876"/>
          <a:ext cx="484001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BA2755-FC87-5449-9252-763E077C4C93}">
      <dsp:nvSpPr>
        <dsp:cNvPr id="0" name=""/>
        <dsp:cNvSpPr/>
      </dsp:nvSpPr>
      <dsp:spPr>
        <a:xfrm>
          <a:off x="0" y="1876"/>
          <a:ext cx="4840010" cy="1279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During world war 1, the prevalence of </a:t>
          </a:r>
          <a:r>
            <a:rPr lang="en-GB" sz="1600" kern="1200" dirty="0" err="1"/>
            <a:t>ptsd</a:t>
          </a:r>
          <a:r>
            <a:rPr lang="en-GB" sz="1600" kern="1200" dirty="0"/>
            <a:t> symptoms increased and were understood by the term ‘shell shock’, which was thought to be brought on by physical trauma such as explosions (Hepner et al., 2012).</a:t>
          </a:r>
          <a:endParaRPr lang="en-US" sz="1600" kern="1200" dirty="0"/>
        </a:p>
      </dsp:txBody>
      <dsp:txXfrm>
        <a:off x="0" y="1876"/>
        <a:ext cx="4840010" cy="1279970"/>
      </dsp:txXfrm>
    </dsp:sp>
    <dsp:sp modelId="{D7CE4177-0D2D-F246-953F-919B3BE0FD4D}">
      <dsp:nvSpPr>
        <dsp:cNvPr id="0" name=""/>
        <dsp:cNvSpPr/>
      </dsp:nvSpPr>
      <dsp:spPr>
        <a:xfrm>
          <a:off x="0" y="1281847"/>
          <a:ext cx="484001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46855E7-67E2-8B4D-861D-DCFBAF99FA7D}">
      <dsp:nvSpPr>
        <dsp:cNvPr id="0" name=""/>
        <dsp:cNvSpPr/>
      </dsp:nvSpPr>
      <dsp:spPr>
        <a:xfrm>
          <a:off x="0" y="1281847"/>
          <a:ext cx="4840010" cy="1279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Care and treatments for soldiers with ‘shell shock’ were still fairly limited, but some included therapies such as electroshock therapy (</a:t>
          </a:r>
          <a:r>
            <a:rPr lang="en-GB" sz="1600" kern="1200" dirty="0" err="1"/>
            <a:t>Rzesnitzek</a:t>
          </a:r>
          <a:r>
            <a:rPr lang="en-GB" sz="1600" kern="1200" dirty="0"/>
            <a:t> &amp; Lang, 2016)</a:t>
          </a:r>
          <a:endParaRPr lang="en-US" sz="1600" kern="1200" dirty="0"/>
        </a:p>
      </dsp:txBody>
      <dsp:txXfrm>
        <a:off x="0" y="1281847"/>
        <a:ext cx="4840010" cy="1279970"/>
      </dsp:txXfrm>
    </dsp:sp>
    <dsp:sp modelId="{3E9E0A65-D8E0-8B42-9377-2570A33FE39F}">
      <dsp:nvSpPr>
        <dsp:cNvPr id="0" name=""/>
        <dsp:cNvSpPr/>
      </dsp:nvSpPr>
      <dsp:spPr>
        <a:xfrm>
          <a:off x="0" y="2561818"/>
          <a:ext cx="484001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3B1394-C703-7E48-BEA9-4088CDF52D4B}">
      <dsp:nvSpPr>
        <dsp:cNvPr id="0" name=""/>
        <dsp:cNvSpPr/>
      </dsp:nvSpPr>
      <dsp:spPr>
        <a:xfrm>
          <a:off x="0" y="2561818"/>
          <a:ext cx="4840010" cy="1279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psychodynamic approach was developed by Fraud, where his ideas and beliefs focused on uncovering unconscious conflicts (</a:t>
          </a:r>
          <a:r>
            <a:rPr lang="en-GB" sz="1600" kern="1200" dirty="0" err="1"/>
            <a:t>Wessely</a:t>
          </a:r>
          <a:r>
            <a:rPr lang="en-GB" sz="1600" kern="1200" dirty="0"/>
            <a:t>, 2002).</a:t>
          </a:r>
          <a:endParaRPr lang="en-US" sz="1600" kern="1200" dirty="0"/>
        </a:p>
      </dsp:txBody>
      <dsp:txXfrm>
        <a:off x="0" y="2561818"/>
        <a:ext cx="4840010" cy="12799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1222B3-CA5C-4F3A-9C1E-66B072003DC0}">
      <dsp:nvSpPr>
        <dsp:cNvPr id="0" name=""/>
        <dsp:cNvSpPr/>
      </dsp:nvSpPr>
      <dsp:spPr>
        <a:xfrm>
          <a:off x="713279" y="623034"/>
          <a:ext cx="1058062" cy="1058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1D198-A495-4EF8-A533-0EB846F35D9E}">
      <dsp:nvSpPr>
        <dsp:cNvPr id="0" name=""/>
        <dsp:cNvSpPr/>
      </dsp:nvSpPr>
      <dsp:spPr>
        <a:xfrm>
          <a:off x="66685" y="2018843"/>
          <a:ext cx="23512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One of the most common forms of therapies utilised is cognitive behavioural therapy (Wilson et al., 2001). </a:t>
          </a:r>
          <a:endParaRPr lang="en-US" sz="1100" kern="1200" dirty="0"/>
        </a:p>
      </dsp:txBody>
      <dsp:txXfrm>
        <a:off x="66685" y="2018843"/>
        <a:ext cx="2351250" cy="855000"/>
      </dsp:txXfrm>
    </dsp:sp>
    <dsp:sp modelId="{0F4C8FA1-DC61-426B-82DA-4B082249D4FF}">
      <dsp:nvSpPr>
        <dsp:cNvPr id="0" name=""/>
        <dsp:cNvSpPr/>
      </dsp:nvSpPr>
      <dsp:spPr>
        <a:xfrm>
          <a:off x="3475998" y="623034"/>
          <a:ext cx="1058062" cy="1058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889CC-7FB6-4695-8E20-C213949F1C17}">
      <dsp:nvSpPr>
        <dsp:cNvPr id="0" name=""/>
        <dsp:cNvSpPr/>
      </dsp:nvSpPr>
      <dsp:spPr>
        <a:xfrm>
          <a:off x="2829404" y="2018843"/>
          <a:ext cx="23512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Although these treatments have been very successful, efforts remain to enhance and develop new strategies that may alleviate symptoms (Wilson et al., 2001). </a:t>
          </a:r>
          <a:endParaRPr lang="en-US" sz="1100" kern="1200" dirty="0"/>
        </a:p>
      </dsp:txBody>
      <dsp:txXfrm>
        <a:off x="2829404" y="2018843"/>
        <a:ext cx="2351250" cy="85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78B6B-6D22-B24B-AB5D-322D7BDC3641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92758-8E2E-794E-A7DD-AA50DCD9F3A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We can see that there has been a major shift from stigma and denial in the 19</a:t>
          </a:r>
          <a:r>
            <a:rPr lang="en-GB" sz="1700" kern="1200" baseline="30000" dirty="0"/>
            <a:t>th</a:t>
          </a:r>
          <a:r>
            <a:rPr lang="en-GB" sz="1700" kern="1200" dirty="0"/>
            <a:t> century, to greater awareness and acceptance in society today. </a:t>
          </a:r>
          <a:endParaRPr lang="en-US" sz="1700" kern="1200" dirty="0"/>
        </a:p>
      </dsp:txBody>
      <dsp:txXfrm>
        <a:off x="378614" y="886531"/>
        <a:ext cx="2810360" cy="1744948"/>
      </dsp:txXfrm>
    </dsp:sp>
    <dsp:sp modelId="{13D88352-855C-264E-87E2-D0E6AB7D15A2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D4C54-EA88-C645-BEDD-EEAD1CAD2965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Societal perceptions were almost always negative and lacked any sort of empathy for individuals experiencing symptoms of trauma (Hepner et al., 2012). </a:t>
          </a:r>
          <a:endParaRPr lang="en-US" sz="1700" kern="1200" dirty="0"/>
        </a:p>
      </dsp:txBody>
      <dsp:txXfrm>
        <a:off x="3946203" y="886531"/>
        <a:ext cx="2810360" cy="1744948"/>
      </dsp:txXfrm>
    </dsp:sp>
    <dsp:sp modelId="{67A1B0D9-C7F5-0B4E-AB1E-77ECFEE4DC72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0BF51-D604-F940-8DC5-424C579CD47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key turning point that led to an increased awareness and advocacy around the disorder was the formal recognition of ptsd in 1980  (Chekroud et al., 2018). </a:t>
          </a:r>
          <a:endParaRPr lang="en-US" sz="1700" kern="1200"/>
        </a:p>
      </dsp:txBody>
      <dsp:txXfrm>
        <a:off x="7513791" y="886531"/>
        <a:ext cx="2810360" cy="17449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90179-A667-D34E-A695-33DE75E0985A}">
      <dsp:nvSpPr>
        <dsp:cNvPr id="0" name=""/>
        <dsp:cNvSpPr/>
      </dsp:nvSpPr>
      <dsp:spPr>
        <a:xfrm>
          <a:off x="0" y="0"/>
          <a:ext cx="510539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875658-9978-9747-9C23-53112B8E3BA8}">
      <dsp:nvSpPr>
        <dsp:cNvPr id="0" name=""/>
        <dsp:cNvSpPr/>
      </dsp:nvSpPr>
      <dsp:spPr>
        <a:xfrm>
          <a:off x="0" y="0"/>
          <a:ext cx="5105398" cy="1839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 collaborative approach that is used to determine the most effective care and support for patients.</a:t>
          </a:r>
          <a:endParaRPr lang="en-US" sz="2300" kern="1200" dirty="0"/>
        </a:p>
      </dsp:txBody>
      <dsp:txXfrm>
        <a:off x="0" y="0"/>
        <a:ext cx="5105398" cy="1839852"/>
      </dsp:txXfrm>
    </dsp:sp>
    <dsp:sp modelId="{805CE25F-C9F3-1542-92AC-D93EDDC86560}">
      <dsp:nvSpPr>
        <dsp:cNvPr id="0" name=""/>
        <dsp:cNvSpPr/>
      </dsp:nvSpPr>
      <dsp:spPr>
        <a:xfrm>
          <a:off x="0" y="67191"/>
          <a:ext cx="510539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0CD1BED-7D73-8240-967F-7F1506890899}">
      <dsp:nvSpPr>
        <dsp:cNvPr id="0" name=""/>
        <dsp:cNvSpPr/>
      </dsp:nvSpPr>
      <dsp:spPr>
        <a:xfrm>
          <a:off x="0" y="1839852"/>
          <a:ext cx="5105398" cy="1839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They create tailored treatment plans for patients, offering a holistic approach to care, reflecting advancements In both science and mental health. </a:t>
          </a:r>
          <a:endParaRPr lang="en-US" sz="2300" kern="1200" dirty="0"/>
        </a:p>
      </dsp:txBody>
      <dsp:txXfrm>
        <a:off x="0" y="1839852"/>
        <a:ext cx="5105398" cy="1839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63E6F-5B1A-24DF-7631-9A49AE229C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C35FD5-3419-3864-E26B-FD6E495377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0216D-76B9-6883-A836-DFF66D0A8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D5DF4-DCDE-C2C1-B466-FB7774EBF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81817-C355-BDAE-2E2D-1FB11AA92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293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FB202-7442-3B16-F6EC-DF498DC6B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EFCDE-2958-FF1D-3D09-2C172993B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39E83-43F2-2703-9319-65D7F4FD0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BD6D2-6198-B531-055C-3228022C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EA433-2B27-46EC-ADE8-E6B5C1B9F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9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2DB49-2E7C-7CE0-8567-57AD4BF8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0706F-304E-6819-8DEA-C0CD527E5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DDF4A-22F5-A462-A64E-11F04F432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C11E9-4FC0-9568-564F-27C43D2E9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F91BE-DF54-C512-BC2C-E6898FD50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063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9B096-6AEC-912B-117E-27A170180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B8049-3555-50DB-A5C8-7543F38B5A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E17D87-42DD-B7B5-A164-E285B49F6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3E78AE-6F32-21B3-CB10-C4CC25D56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5100CC-D0BE-2A69-F951-80F3FEA59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8BE7F-3C69-DE42-06FB-001079B09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843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C4B0E-45BC-B2CA-3A57-7C4712301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552AEF-FB44-8A93-AFF5-573BC5126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736DBA-3452-7B87-E1EA-582641D06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3604BC-05C5-0136-EF4A-B931E58390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78480E-98BB-411B-8606-6996195EBD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F71A43-69DE-DAEC-91FD-20199EE7A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4D7F82-FA05-D2F5-07E4-DCE99C616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F3CE47-E668-55E8-329F-E3057B8A4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839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1D245-E7F2-8435-DE82-FCB5B7EBD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1EEA3D-8120-F9A5-228E-D4D2D7EB6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3D9F0C-8D65-09CD-F111-9A027BE8C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158F9-B309-0B64-A375-2918FAF76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3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1F1CEF-BCA0-3399-AB02-CEAE11CD9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89F67-F20B-4C72-7163-0F88B258B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0A814-5D44-5F77-466A-4620C4FAF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459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8F206-1C85-D380-71D0-AFE121D09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40675-8F3D-F650-69B9-EEC102584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5DC1CC-0806-104C-AD34-E68472700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9D990-A5BF-AD8A-6C3A-4A51B78B5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54003-B632-1B5D-1E3D-B4A48C8A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5864E-CB66-51D0-9C5C-E1D703677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357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1820B-BAD6-E6AF-1A8B-A0790EF0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92EBBB-5C99-F4F8-E09A-A102CC6F18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37F503-0C09-D3FB-ED6D-6C5435560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5ABC91-4AA7-E3A4-C4DF-06660B63D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CA480-D912-8B98-6B6A-07163F420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443106-A6C9-358C-6385-FBB1094B9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462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2A746-366F-F99E-E3E2-53FA8570F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33E96E-5F00-BE70-8CE3-6A36B6115E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0D68D-E809-C640-2248-42CF13CF3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3390B-F4A5-CFFC-284D-359D460F8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DF3EC-CEE2-D2BA-E981-D9F75C99F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333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E99C3E-ACDA-D214-9383-2836F62F74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133B9-D9D3-B4AB-CF0E-A2B7F29F05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47DBA-06F8-BC27-C98C-316254030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46448-E901-8240-9E96-73771D762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85338-BCD6-FBAD-35B9-4CCB53BBE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673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8F3086-D9FE-9642-9EBF-801498F37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18913F-0B6F-F817-647B-38CACEBE4E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97D19-1697-5B12-B8C3-D0EBA308EE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5AD2E4-44AE-7E43-B8F3-4978B3958BCE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14FD8-081D-C089-BF38-6E3BFE3B9A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3866D-6DD0-8964-F5FF-98ED40675A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8A5A61-2B8D-3841-B081-3C72F30185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151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1.svg"/><Relationship Id="rId7" Type="http://schemas.openxmlformats.org/officeDocument/2006/relationships/diagramColors" Target="../diagrams/colors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10.7249/j.ctt1b3h9mp" TargetMode="External"/><Relationship Id="rId2" Type="http://schemas.openxmlformats.org/officeDocument/2006/relationships/hyperlink" Target="https://journals.sagepub.com/doi/full/10.1177/247054701876738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.springer.com/article/10.1007/s00048-016-0152-5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E3E08-BD11-7F82-CE70-96B9E17C37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US" sz="5200"/>
              <a:t>Post Traumatic Stress Disorder (PTSD)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EEE7C-0834-09C8-6B95-50183D0318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>
            <a:normAutofit/>
          </a:bodyPr>
          <a:lstStyle/>
          <a:p>
            <a:pPr algn="l"/>
            <a:r>
              <a:rPr lang="en-US" sz="1500"/>
              <a:t>Component 1: Presentation – History of Counselling</a:t>
            </a:r>
          </a:p>
          <a:p>
            <a:pPr algn="l"/>
            <a:r>
              <a:rPr lang="en-US" sz="1500"/>
              <a:t>Module: ECPS4014 - Andrea</a:t>
            </a:r>
          </a:p>
          <a:p>
            <a:pPr algn="l"/>
            <a:r>
              <a:rPr lang="en-US" sz="1500"/>
              <a:t>Katie Harris (2408461)</a:t>
            </a:r>
          </a:p>
          <a:p>
            <a:pPr algn="l"/>
            <a:r>
              <a:rPr lang="en-US" sz="1500"/>
              <a:t>AI acknowledgement: I confirm that I have not used any form of AI, and that all work presented is my own.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3C84D36F-F931-1271-55E4-4674EBFD41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5" name="Graphic 4" descr="Brain in head">
            <a:extLst>
              <a:ext uri="{FF2B5EF4-FFF2-40B4-BE49-F238E27FC236}">
                <a16:creationId xmlns:a16="http://schemas.microsoft.com/office/drawing/2014/main" id="{923E3840-3C10-4BA3-86EF-BF9BFF60A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269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57CCC-7864-7A1F-A69A-F635CDE9B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1C5EC-C9B0-703B-727C-20C5D8CE86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302713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973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>
            <a:extLst>
              <a:ext uri="{FF2B5EF4-FFF2-40B4-BE49-F238E27FC236}">
                <a16:creationId xmlns:a16="http://schemas.microsoft.com/office/drawing/2014/main" id="{7416866B-BE98-490A-A02A-81E42A49895C}"/>
              </a:ext>
            </a:extLst>
          </p:cNvPr>
          <p:cNvSpPr/>
          <p:nvPr/>
        </p:nvSpPr>
        <p:spPr>
          <a:xfrm>
            <a:off x="840826" y="1533033"/>
            <a:ext cx="2827283" cy="2217682"/>
          </a:xfrm>
          <a:prstGeom prst="cloudCallou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8700CF-5072-1B19-7F2B-10C9CE346E9E}"/>
              </a:ext>
            </a:extLst>
          </p:cNvPr>
          <p:cNvSpPr txBox="1"/>
          <p:nvPr/>
        </p:nvSpPr>
        <p:spPr>
          <a:xfrm>
            <a:off x="994540" y="1764711"/>
            <a:ext cx="2673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Ptsd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is a psychological disorder that arises when someone is 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exposed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to trauma (American Psychiatric Association, 2013).</a:t>
            </a:r>
            <a:endParaRPr lang="en-US" dirty="0"/>
          </a:p>
        </p:txBody>
      </p:sp>
      <p:sp>
        <p:nvSpPr>
          <p:cNvPr id="6" name="Cloud Callout 5">
            <a:extLst>
              <a:ext uri="{FF2B5EF4-FFF2-40B4-BE49-F238E27FC236}">
                <a16:creationId xmlns:a16="http://schemas.microsoft.com/office/drawing/2014/main" id="{A8F4EA2D-03A8-CFC0-1D80-A1C816FA1C79}"/>
              </a:ext>
            </a:extLst>
          </p:cNvPr>
          <p:cNvSpPr/>
          <p:nvPr/>
        </p:nvSpPr>
        <p:spPr>
          <a:xfrm>
            <a:off x="9037033" y="1598556"/>
            <a:ext cx="2692511" cy="2086636"/>
          </a:xfrm>
          <a:prstGeom prst="cloudCallou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A9B91-3A90-C7E8-EB85-4ECDA9036CAC}"/>
              </a:ext>
            </a:extLst>
          </p:cNvPr>
          <p:cNvSpPr txBox="1"/>
          <p:nvPr/>
        </p:nvSpPr>
        <p:spPr>
          <a:xfrm>
            <a:off x="9606454" y="1938832"/>
            <a:ext cx="21230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It was officially recognized in      1980 </a:t>
            </a:r>
            <a:r>
              <a:rPr lang="en-GB" dirty="0">
                <a:latin typeface="Aptos" panose="020B0004020202020204" pitchFamily="34" charset="0"/>
                <a:cs typeface="Times New Roman" panose="02020603050405020304" pitchFamily="18" charset="0"/>
              </a:rPr>
              <a:t>in the DSM-III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(Hepner et al., 2012).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US" dirty="0"/>
          </a:p>
        </p:txBody>
      </p:sp>
      <p:sp>
        <p:nvSpPr>
          <p:cNvPr id="8" name="Cloud Callout 7">
            <a:extLst>
              <a:ext uri="{FF2B5EF4-FFF2-40B4-BE49-F238E27FC236}">
                <a16:creationId xmlns:a16="http://schemas.microsoft.com/office/drawing/2014/main" id="{EC88D0A2-A13F-24A5-D3DD-ADD227E03BE8}"/>
              </a:ext>
            </a:extLst>
          </p:cNvPr>
          <p:cNvSpPr/>
          <p:nvPr/>
        </p:nvSpPr>
        <p:spPr>
          <a:xfrm>
            <a:off x="4801650" y="3190036"/>
            <a:ext cx="3128317" cy="2435260"/>
          </a:xfrm>
          <a:prstGeom prst="cloudCallou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2BC2BC-D557-F249-6BB9-390D28D51C89}"/>
              </a:ext>
            </a:extLst>
          </p:cNvPr>
          <p:cNvSpPr txBox="1"/>
          <p:nvPr/>
        </p:nvSpPr>
        <p:spPr>
          <a:xfrm>
            <a:off x="5084023" y="3475167"/>
            <a:ext cx="2845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Symptoms include:</a:t>
            </a:r>
          </a:p>
          <a:p>
            <a:pPr marL="285750" indent="-285750">
              <a:buFontTx/>
              <a:buChar char="-"/>
            </a:pPr>
            <a:r>
              <a:rPr lang="en-US" dirty="0"/>
              <a:t>Unwanted memories</a:t>
            </a:r>
          </a:p>
          <a:p>
            <a:pPr marL="285750" indent="-285750">
              <a:buFontTx/>
              <a:buChar char="-"/>
            </a:pPr>
            <a:r>
              <a:rPr lang="en-US" dirty="0"/>
              <a:t>Hypervigilance</a:t>
            </a:r>
          </a:p>
          <a:p>
            <a:pPr marL="285750" indent="-285750">
              <a:buFontTx/>
              <a:buChar char="-"/>
            </a:pPr>
            <a:r>
              <a:rPr lang="en-US" dirty="0"/>
              <a:t>Sleep disturbances </a:t>
            </a:r>
          </a:p>
          <a:p>
            <a:pPr marL="285750" indent="-285750">
              <a:buFontTx/>
              <a:buChar char="-"/>
            </a:pPr>
            <a:r>
              <a:rPr lang="en-US" dirty="0"/>
              <a:t>(American Psychiatric Association, 2013).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60A72D-456B-4070-E1EE-DF5682E8DF00}"/>
              </a:ext>
            </a:extLst>
          </p:cNvPr>
          <p:cNvSpPr/>
          <p:nvPr/>
        </p:nvSpPr>
        <p:spPr>
          <a:xfrm>
            <a:off x="3744042" y="234646"/>
            <a:ext cx="4703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is PTSD?</a:t>
            </a:r>
          </a:p>
        </p:txBody>
      </p:sp>
    </p:spTree>
    <p:extLst>
      <p:ext uri="{BB962C8B-B14F-4D97-AF65-F5344CB8AC3E}">
        <p14:creationId xmlns:p14="http://schemas.microsoft.com/office/powerpoint/2010/main" val="379545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BFA6B-1699-5ADD-FC09-4797474B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Treatment and care in the 19</a:t>
            </a:r>
            <a:r>
              <a:rPr lang="en-US" sz="4000" baseline="30000"/>
              <a:t>th</a:t>
            </a:r>
            <a:r>
              <a:rPr lang="en-US" sz="4000"/>
              <a:t> century: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185C7F-B10F-9E8E-3957-5BC07D29A9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81" r="7640" b="1"/>
          <a:stretch/>
        </p:blipFill>
        <p:spPr>
          <a:xfrm rot="5400000">
            <a:off x="5718412" y="377588"/>
            <a:ext cx="6858000" cy="6102825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6A173F8-E154-07DF-B266-3141AA401E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616046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F7C446F-861A-1FCB-EE40-71C87F937D53}"/>
              </a:ext>
            </a:extLst>
          </p:cNvPr>
          <p:cNvSpPr txBox="1"/>
          <p:nvPr/>
        </p:nvSpPr>
        <p:spPr>
          <a:xfrm>
            <a:off x="4417406" y="6435569"/>
            <a:ext cx="1982601" cy="395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Wessely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2002)</a:t>
            </a:r>
          </a:p>
        </p:txBody>
      </p:sp>
    </p:spTree>
    <p:extLst>
      <p:ext uri="{BB962C8B-B14F-4D97-AF65-F5344CB8AC3E}">
        <p14:creationId xmlns:p14="http://schemas.microsoft.com/office/powerpoint/2010/main" val="1048975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FFF05-0779-5972-B254-6D73E34AC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/>
              <a:t>Treatment and care in the 20</a:t>
            </a:r>
            <a:r>
              <a:rPr lang="en-US" baseline="30000"/>
              <a:t>th</a:t>
            </a:r>
            <a:r>
              <a:rPr lang="en-US"/>
              <a:t> century:</a:t>
            </a:r>
          </a:p>
        </p:txBody>
      </p:sp>
      <p:pic>
        <p:nvPicPr>
          <p:cNvPr id="5" name="Picture 4" descr="A person in a room with a tennis racket&#10;&#10;Description automatically generated">
            <a:extLst>
              <a:ext uri="{FF2B5EF4-FFF2-40B4-BE49-F238E27FC236}">
                <a16:creationId xmlns:a16="http://schemas.microsoft.com/office/drawing/2014/main" id="{51E42AD7-A9F6-7E98-3617-B09811DBF5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6" r="19959" b="-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48EFDB8F-1883-0FEE-CA9F-C228309700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1981604"/>
              </p:ext>
            </p:extLst>
          </p:nvPr>
        </p:nvGraphicFramePr>
        <p:xfrm>
          <a:off x="6513788" y="2333297"/>
          <a:ext cx="4840010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4A148E2-0C66-F9CA-1B88-3EA2A21B0228}"/>
              </a:ext>
            </a:extLst>
          </p:cNvPr>
          <p:cNvSpPr txBox="1"/>
          <p:nvPr/>
        </p:nvSpPr>
        <p:spPr>
          <a:xfrm>
            <a:off x="4051139" y="6319777"/>
            <a:ext cx="2044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Wessely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2002)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87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soldiers in military uniforms&#10;&#10;Description automatically generated">
            <a:extLst>
              <a:ext uri="{FF2B5EF4-FFF2-40B4-BE49-F238E27FC236}">
                <a16:creationId xmlns:a16="http://schemas.microsoft.com/office/drawing/2014/main" id="{647EF9BE-45F9-D351-1FC6-18CCAD88A6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30"/>
          <a:stretch/>
        </p:blipFill>
        <p:spPr>
          <a:xfrm rot="5400000">
            <a:off x="-723903" y="723900"/>
            <a:ext cx="6858002" cy="5410198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11B9A-BF77-D53F-CB41-70CE12BA0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Treatment and care in the 21</a:t>
            </a:r>
            <a:r>
              <a:rPr lang="en-US" sz="4000" baseline="30000"/>
              <a:t>st</a:t>
            </a:r>
            <a:r>
              <a:rPr lang="en-US" sz="4000"/>
              <a:t> century: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AE63C9-2702-2D91-C79D-CD080847F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827885"/>
              </p:ext>
            </p:extLst>
          </p:nvPr>
        </p:nvGraphicFramePr>
        <p:xfrm>
          <a:off x="6115317" y="2743200"/>
          <a:ext cx="5247340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19B0450-02A4-1447-97EF-A7D7A4472262}"/>
              </a:ext>
            </a:extLst>
          </p:cNvPr>
          <p:cNvSpPr txBox="1"/>
          <p:nvPr/>
        </p:nvSpPr>
        <p:spPr>
          <a:xfrm>
            <a:off x="5410197" y="6389225"/>
            <a:ext cx="17313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Wessely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2002)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62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B8FB3-48F7-45F3-FBA1-24E3E323F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Changes in Societal attitudes: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6463FC-29D1-2966-342A-CA2F426655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97744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459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D7FFE-57AF-46D0-9FD1-6934269ED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398" cy="1952744"/>
          </a:xfrm>
        </p:spPr>
        <p:txBody>
          <a:bodyPr>
            <a:normAutofit/>
          </a:bodyPr>
          <a:lstStyle/>
          <a:p>
            <a:r>
              <a:rPr lang="en-US"/>
              <a:t>Our understanding of interdisciplinary practices: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6116569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Graphic 5" descr="Soldier female with solid fill">
            <a:extLst>
              <a:ext uri="{FF2B5EF4-FFF2-40B4-BE49-F238E27FC236}">
                <a16:creationId xmlns:a16="http://schemas.microsoft.com/office/drawing/2014/main" id="{465D4038-96FD-E355-2022-B84467B6BD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134" y="1918107"/>
            <a:ext cx="3195204" cy="319520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C57D32-C30A-4241-30F6-EB7C27439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1412395"/>
              </p:ext>
            </p:extLst>
          </p:nvPr>
        </p:nvGraphicFramePr>
        <p:xfrm>
          <a:off x="6248400" y="2497257"/>
          <a:ext cx="5105398" cy="3679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8393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9BDDF-30A5-8D65-0446-3605C0342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Conclusion: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C9255FD-9CC0-4C35-A1EB-C190FC0DC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17804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/>
              <a:t>T</a:t>
            </a:r>
            <a:r>
              <a:rPr lang="en-US" sz="1700" dirty="0">
                <a:effectLst/>
              </a:rPr>
              <a:t>he care and treatment provided to individuals who are living with </a:t>
            </a:r>
            <a:r>
              <a:rPr lang="en-US" sz="1700" dirty="0" err="1">
                <a:effectLst/>
              </a:rPr>
              <a:t>ptsd</a:t>
            </a:r>
            <a:r>
              <a:rPr lang="en-US" sz="1700" dirty="0">
                <a:effectLst/>
              </a:rPr>
              <a:t> has advanced substantially since the 19</a:t>
            </a:r>
            <a:r>
              <a:rPr lang="en-US" sz="1700" baseline="30000" dirty="0">
                <a:effectLst/>
              </a:rPr>
              <a:t>th</a:t>
            </a:r>
            <a:r>
              <a:rPr lang="en-US" sz="1700" dirty="0">
                <a:effectLst/>
              </a:rPr>
              <a:t> century. </a:t>
            </a:r>
          </a:p>
          <a:p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48A1393-CF8D-FF4E-187F-4A1247C50B94}"/>
              </a:ext>
            </a:extLst>
          </p:cNvPr>
          <p:cNvSpPr txBox="1"/>
          <p:nvPr/>
        </p:nvSpPr>
        <p:spPr>
          <a:xfrm>
            <a:off x="6417731" y="2888250"/>
            <a:ext cx="4292594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As we continue to create a future where everyone who is impacted by </a:t>
            </a:r>
            <a:r>
              <a:rPr lang="en-US" dirty="0" err="1">
                <a:effectLst/>
              </a:rPr>
              <a:t>ptsd</a:t>
            </a:r>
            <a:r>
              <a:rPr lang="en-US" dirty="0">
                <a:effectLst/>
              </a:rPr>
              <a:t> receives the care and treatment they require, we can ensure greater care and access to support continues to evolve.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A0C3BD-0A25-1973-9633-17BA02E3947D}"/>
              </a:ext>
            </a:extLst>
          </p:cNvPr>
          <p:cNvSpPr/>
          <p:nvPr/>
        </p:nvSpPr>
        <p:spPr>
          <a:xfrm>
            <a:off x="2375493" y="5668734"/>
            <a:ext cx="7441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2322727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E3F96-BE80-9627-2479-D561761A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4700" y="18255"/>
            <a:ext cx="3022600" cy="1325563"/>
          </a:xfrm>
        </p:spPr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E1F56-31E8-45DC-1A51-378A2938D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818"/>
            <a:ext cx="10617200" cy="483314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Psychiatric Association. (2013). Diagnostic and statistical manual of mental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disorders: DSM-5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(5th ed). American psychiatric association.</a:t>
            </a:r>
          </a:p>
          <a:p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Chekroud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M.,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Loho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H., Paulus, M., &amp; Krystal, J. H. (2018).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PTSD and the War of Words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dirty="0">
                <a:effectLst/>
              </a:rPr>
              <a:t> </a:t>
            </a:r>
            <a:r>
              <a:rPr lang="en-GB" sz="1800" dirty="0">
                <a:effectLst/>
                <a:hlinkClick r:id="rId2"/>
              </a:rPr>
              <a:t>https://journals.sagepub.com/doi/full/10.1177/2470547018767387</a:t>
            </a:r>
            <a:r>
              <a:rPr lang="en-GB" sz="1800" dirty="0">
                <a:effectLst/>
              </a:rPr>
              <a:t> </a:t>
            </a:r>
          </a:p>
          <a:p>
            <a:endParaRPr lang="en-GB" dirty="0">
              <a:effectLst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Hepner, K. A., Sloss, E. M., Roth, C. P., Krull, H., Paddock, S. M., Moen, S., Timmer, M. J., &amp; Pincus, H. A. (2012).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Quality of Care for PTSD and Depression in the Military Health System: Phase I Report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RAND Corporation.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https://www.jstor.org/stable/10.7249/j.ctt1b3h9mp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>
              <a:effectLst/>
            </a:endParaRPr>
          </a:p>
          <a:p>
            <a:r>
              <a:rPr lang="en-GB" sz="1800" dirty="0"/>
              <a:t>Pilgrim, D. (2023). Key concepts in mental health (Sixth edition). SAGE. </a:t>
            </a:r>
          </a:p>
          <a:p>
            <a:endParaRPr lang="en-GB" sz="1800" dirty="0"/>
          </a:p>
          <a:p>
            <a:r>
              <a:rPr lang="en-GB" sz="1800" dirty="0" err="1"/>
              <a:t>Rzesnitzek</a:t>
            </a:r>
            <a:r>
              <a:rPr lang="en-GB" sz="1800" dirty="0"/>
              <a:t>, L., S. (2016). A Material History of Electroshock Therapy.  </a:t>
            </a:r>
            <a:r>
              <a:rPr lang="en-GB" sz="1800" dirty="0">
                <a:hlinkClick r:id="rId4"/>
              </a:rPr>
              <a:t>https://link.springer.com/article/10.1007/s00048-016-0152-5</a:t>
            </a:r>
            <a:r>
              <a:rPr lang="en-GB" sz="1800" dirty="0"/>
              <a:t> </a:t>
            </a:r>
          </a:p>
          <a:p>
            <a:endParaRPr lang="en-GB" sz="1800" dirty="0"/>
          </a:p>
          <a:p>
            <a:r>
              <a:rPr lang="en-GB" sz="1800" dirty="0" err="1"/>
              <a:t>Wessely</a:t>
            </a:r>
            <a:r>
              <a:rPr lang="en-GB" sz="1800" dirty="0"/>
              <a:t>, S. (2002). A War of Nerves. Soldiers and Psychiatrists 1014-1999. International Journal of Epidemiology, 31(6), 1284-1285. https://</a:t>
            </a:r>
            <a:r>
              <a:rPr lang="en-GB" sz="1800" dirty="0" err="1"/>
              <a:t>librarysearch.uwtsd.ac.uk</a:t>
            </a:r>
            <a:r>
              <a:rPr lang="en-GB" sz="1800" dirty="0"/>
              <a:t>/discovery/</a:t>
            </a:r>
            <a:r>
              <a:rPr lang="en-GB" sz="1800" dirty="0" err="1"/>
              <a:t>fulldisplay?docid</a:t>
            </a:r>
            <a:r>
              <a:rPr lang="en-GB" sz="1800" dirty="0"/>
              <a:t>=cdi_crossref_primary_10_1093_ije_31_6_1284&amp;context=</a:t>
            </a:r>
            <a:r>
              <a:rPr lang="en-GB" sz="1800" dirty="0" err="1"/>
              <a:t>PC&amp;vid</a:t>
            </a:r>
            <a:r>
              <a:rPr lang="en-GB" sz="1800" dirty="0"/>
              <a:t>=44WHELF_UWTSD:44WHELF_UWTSD_VU1&amp;lang=</a:t>
            </a:r>
            <a:r>
              <a:rPr lang="en-GB" sz="1800" dirty="0" err="1"/>
              <a:t>en&amp;search_scope</a:t>
            </a:r>
            <a:r>
              <a:rPr lang="en-GB" sz="1800" dirty="0"/>
              <a:t>=</a:t>
            </a:r>
            <a:r>
              <a:rPr lang="en-GB" sz="1800" dirty="0" err="1"/>
              <a:t>Search_ELEC&amp;adaptor</a:t>
            </a:r>
            <a:r>
              <a:rPr lang="en-GB" sz="1800" dirty="0"/>
              <a:t>=Primo%20Central&amp;tab=</a:t>
            </a:r>
            <a:r>
              <a:rPr lang="en-GB" sz="1800" dirty="0" err="1"/>
              <a:t>Everything&amp;query</a:t>
            </a:r>
            <a:r>
              <a:rPr lang="en-GB" sz="1800" dirty="0"/>
              <a:t>=any,contains,a%20war%20of%20nerves&amp;offset=0 </a:t>
            </a:r>
          </a:p>
          <a:p>
            <a:endParaRPr lang="en-GB" sz="1800" dirty="0"/>
          </a:p>
          <a:p>
            <a:r>
              <a:rPr lang="en-GB" sz="1800" dirty="0"/>
              <a:t>Wilson, J, P., Friedman, M. J., Lindy, J. D., &amp; Wilson, J. P. (Eds). (2001). Treating psychological trauma and PTSD. Guilford Press. </a:t>
            </a:r>
          </a:p>
        </p:txBody>
      </p:sp>
    </p:spTree>
    <p:extLst>
      <p:ext uri="{BB962C8B-B14F-4D97-AF65-F5344CB8AC3E}">
        <p14:creationId xmlns:p14="http://schemas.microsoft.com/office/powerpoint/2010/main" val="3965232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1D33B-8C87-7FAF-77B5-ABA755718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A21B5-230B-BB02-4695-1DA922E1C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Briefly Introduce myself and what I will be covering </a:t>
            </a:r>
          </a:p>
          <a:p>
            <a:r>
              <a:rPr lang="en-US" dirty="0"/>
              <a:t>Talk about care and treatment in the 19</a:t>
            </a:r>
            <a:r>
              <a:rPr lang="en-US" baseline="30000" dirty="0"/>
              <a:t>th</a:t>
            </a:r>
            <a:r>
              <a:rPr lang="en-US" dirty="0"/>
              <a:t>/20</a:t>
            </a:r>
            <a:r>
              <a:rPr lang="en-US" baseline="30000" dirty="0"/>
              <a:t>th</a:t>
            </a:r>
            <a:r>
              <a:rPr lang="en-US" dirty="0"/>
              <a:t>/21</a:t>
            </a:r>
            <a:r>
              <a:rPr lang="en-US" baseline="30000" dirty="0"/>
              <a:t>st</a:t>
            </a:r>
            <a:r>
              <a:rPr lang="en-US" dirty="0"/>
              <a:t> centuries</a:t>
            </a:r>
          </a:p>
          <a:p>
            <a:r>
              <a:rPr lang="en-US" dirty="0"/>
              <a:t>Talk about societal attitudes and how hey have changed over these specific centuries</a:t>
            </a:r>
          </a:p>
          <a:p>
            <a:r>
              <a:rPr lang="en-US" dirty="0"/>
              <a:t>Discuss our growing understanding knowledge of interdisciplinary practices</a:t>
            </a:r>
          </a:p>
          <a:p>
            <a:r>
              <a:rPr lang="en-US" dirty="0"/>
              <a:t>Conclude with a short overview of what I have discussed throughout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179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Post Traumatic Stress Disorder (PTSD)</vt:lpstr>
      <vt:lpstr>Introduction: </vt:lpstr>
      <vt:lpstr>PowerPoint Presentation</vt:lpstr>
      <vt:lpstr>Treatment and care in the 19th century:</vt:lpstr>
      <vt:lpstr>Treatment and care in the 20th century:</vt:lpstr>
      <vt:lpstr>Treatment and care in the 21st century:</vt:lpstr>
      <vt:lpstr>Changes in Societal attitudes: </vt:lpstr>
      <vt:lpstr>Our understanding of interdisciplinary practices:</vt:lpstr>
      <vt:lpstr>Conclusion: </vt:lpstr>
      <vt:lpstr>References: </vt:lpstr>
      <vt:lpstr>Notes: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 Traumatic Stress Disorder (PTSD)</dc:title>
  <dc:creator>Katie Harris (2408461)</dc:creator>
  <cp:lastModifiedBy>Katie Harris (2408461)</cp:lastModifiedBy>
  <cp:revision>1</cp:revision>
  <dcterms:created xsi:type="dcterms:W3CDTF">2025-01-17T00:33:41Z</dcterms:created>
  <dcterms:modified xsi:type="dcterms:W3CDTF">2025-01-20T08:49:06Z</dcterms:modified>
</cp:coreProperties>
</file>