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6256000" cy="9144000"/>
  <p:notesSz cx="9144000" cy="16256000"/>
  <p:embeddedFontLst>
    <p:embeddedFont>
      <p:font typeface="Oranienbaum" panose="02000506080000020003" pitchFamily="2" charset="0"/>
      <p:regular r:id="rId11"/>
    </p:embeddedFont>
    <p:embeddedFont>
      <p:font typeface="Quattrocento Sans" panose="020B0502050000020003" pitchFamily="34" charset="0"/>
      <p:regular r:id="rId12"/>
      <p:bold r:id="rId13"/>
      <p:italic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39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87" d="100"/>
          <a:sy n="87" d="100"/>
        </p:scale>
        <p:origin x="456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74391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B3A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okc/rtbaeezxvi3xy/mnt/agents/output/staff_training/images/2_6135_Nursing_home_building_Shutterstoc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315200" y="701777"/>
            <a:ext cx="8940800" cy="8023123"/>
          </a:xfrm>
          <a:prstGeom prst="rect">
            <a:avLst/>
          </a:prstGeom>
          <a:solidFill>
            <a:schemeClr val="accent2"/>
          </a:solidFill>
        </p:spPr>
      </p:pic>
      <p:sp>
        <p:nvSpPr>
          <p:cNvPr id="3" name="Shape 0"/>
          <p:cNvSpPr/>
          <p:nvPr/>
        </p:nvSpPr>
        <p:spPr>
          <a:xfrm>
            <a:off x="0" y="0"/>
            <a:ext cx="7315200" cy="9144000"/>
          </a:xfrm>
          <a:prstGeom prst="rect">
            <a:avLst/>
          </a:prstGeom>
          <a:solidFill>
            <a:srgbClr val="1B3A4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1"/>
          <p:cNvSpPr/>
          <p:nvPr/>
        </p:nvSpPr>
        <p:spPr>
          <a:xfrm>
            <a:off x="762000" y="2476500"/>
            <a:ext cx="1016000" cy="508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2"/>
          <p:cNvSpPr/>
          <p:nvPr/>
        </p:nvSpPr>
        <p:spPr>
          <a:xfrm>
            <a:off x="762000" y="762000"/>
            <a:ext cx="5791200" cy="3556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1600" kern="0" spc="300" dirty="0">
                <a:solidFill>
                  <a:srgbClr val="C4933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LCHS4007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762000" y="1270000"/>
            <a:ext cx="5791200" cy="14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3000" dirty="0">
                <a:solidFill>
                  <a:srgbClr val="FFFFF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Matching Microsoft 365 Tools to Everyday Care Home Tasks</a:t>
            </a:r>
            <a:endParaRPr lang="en-US" sz="3000" dirty="0"/>
          </a:p>
        </p:txBody>
      </p:sp>
      <p:sp>
        <p:nvSpPr>
          <p:cNvPr id="7" name="Text 4"/>
          <p:cNvSpPr/>
          <p:nvPr/>
        </p:nvSpPr>
        <p:spPr>
          <a:xfrm>
            <a:off x="762000" y="2921000"/>
            <a:ext cx="5791200" cy="3810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2000" b="1" dirty="0">
                <a:solidFill>
                  <a:srgbClr val="C4933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Staff Training — Microsoft PowerPoint</a:t>
            </a:r>
            <a:endParaRPr lang="en-US" sz="2000" dirty="0"/>
          </a:p>
        </p:txBody>
      </p:sp>
      <p:sp>
        <p:nvSpPr>
          <p:cNvPr id="8" name="Text 5"/>
          <p:cNvSpPr/>
          <p:nvPr/>
        </p:nvSpPr>
        <p:spPr>
          <a:xfrm>
            <a:off x="762000" y="3429000"/>
            <a:ext cx="5791200" cy="3302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16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Case study: Riverdale Nursing Home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762000" y="6769100"/>
            <a:ext cx="5791200" cy="8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60000"/>
              </a:lnSpc>
            </a:pPr>
            <a:r>
              <a:rPr lang="en-US" sz="14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Prepared by Shadia Alfadeen Vassell Luyoyo</a:t>
            </a:r>
            <a:endParaRPr lang="en-US" sz="1400" dirty="0"/>
          </a:p>
          <a:p>
            <a:pPr algn="l">
              <a:lnSpc>
                <a:spcPct val="160000"/>
              </a:lnSpc>
            </a:pPr>
            <a:r>
              <a:rPr lang="en-US" sz="14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ID: 2540742  </a:t>
            </a:r>
          </a:p>
          <a:p>
            <a:pPr algn="l">
              <a:lnSpc>
                <a:spcPct val="160000"/>
              </a:lnSpc>
            </a:pPr>
            <a:r>
              <a:rPr lang="en-US" sz="14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Group: 7</a:t>
            </a:r>
          </a:p>
          <a:p>
            <a:pPr algn="l">
              <a:lnSpc>
                <a:spcPct val="160000"/>
              </a:lnSpc>
            </a:pPr>
            <a:r>
              <a:rPr lang="en-US" sz="14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Level 4  ·  UWTSD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762000" y="8445500"/>
            <a:ext cx="5791200" cy="2794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12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Digital Skills &amp; Research Methods  ·  Individual task within group presentation</a:t>
            </a:r>
            <a:endParaRPr lang="en-US" sz="1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55F50D4-2FA8-1076-E12D-32B53E1A6632}"/>
              </a:ext>
            </a:extLst>
          </p:cNvPr>
          <p:cNvSpPr txBox="1"/>
          <p:nvPr/>
        </p:nvSpPr>
        <p:spPr>
          <a:xfrm>
            <a:off x="7315200" y="8008374"/>
            <a:ext cx="8940800" cy="716526"/>
          </a:xfrm>
          <a:prstGeom prst="rect">
            <a:avLst/>
          </a:prstGeom>
          <a:solidFill>
            <a:srgbClr val="1B394A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5F1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62000" y="444500"/>
            <a:ext cx="11430000" cy="5334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3000" dirty="0">
                <a:solidFill>
                  <a:srgbClr val="1B3A4B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What Staff Training Involves at Riverdale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762000" y="1041400"/>
            <a:ext cx="762000" cy="381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762000" y="1168400"/>
            <a:ext cx="11430000" cy="3302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1600" i="1" dirty="0">
                <a:solidFill>
                  <a:srgbClr val="7A8B7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Keeping a dispersed, shift-based workforce safe, compliant and confident</a:t>
            </a:r>
            <a:endParaRPr lang="en-US" sz="1600" dirty="0"/>
          </a:p>
        </p:txBody>
      </p:sp>
      <p:pic>
        <p:nvPicPr>
          <p:cNvPr id="5" name="Image 0" descr="https://kimi-img.moonshot.cn/pub/slides/okc/rtbaeezxvi3xy/mnt/agents/output/staff_training/images/2_What_Caregivers_Should_Know_Abou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44500" y="1998356"/>
            <a:ext cx="5435600" cy="5731488"/>
          </a:xfrm>
          <a:prstGeom prst="roundRect">
            <a:avLst>
              <a:gd name="adj" fmla="val 8000"/>
            </a:avLst>
          </a:prstGeom>
        </p:spPr>
      </p:pic>
      <p:sp>
        <p:nvSpPr>
          <p:cNvPr id="6" name="Shape 3"/>
          <p:cNvSpPr/>
          <p:nvPr/>
        </p:nvSpPr>
        <p:spPr>
          <a:xfrm>
            <a:off x="6413500" y="1714500"/>
            <a:ext cx="4572000" cy="32385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Shape 4"/>
          <p:cNvSpPr/>
          <p:nvPr/>
        </p:nvSpPr>
        <p:spPr>
          <a:xfrm>
            <a:off x="6413500" y="1714500"/>
            <a:ext cx="63500" cy="32385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Shape 5"/>
          <p:cNvSpPr/>
          <p:nvPr/>
        </p:nvSpPr>
        <p:spPr>
          <a:xfrm>
            <a:off x="6667500" y="19050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6"/>
          <p:cNvSpPr/>
          <p:nvPr/>
        </p:nvSpPr>
        <p:spPr>
          <a:xfrm>
            <a:off x="6629400" y="19050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01</a:t>
            </a:r>
            <a:endParaRPr lang="en-US" sz="1600" dirty="0"/>
          </a:p>
        </p:txBody>
      </p:sp>
      <p:sp>
        <p:nvSpPr>
          <p:cNvPr id="10" name="Text 7"/>
          <p:cNvSpPr/>
          <p:nvPr/>
        </p:nvSpPr>
        <p:spPr>
          <a:xfrm>
            <a:off x="7264400" y="1905000"/>
            <a:ext cx="3530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Induction for new starters</a:t>
            </a:r>
            <a:endParaRPr lang="en-US" sz="1800" dirty="0"/>
          </a:p>
        </p:txBody>
      </p:sp>
      <p:sp>
        <p:nvSpPr>
          <p:cNvPr id="11" name="Text 8"/>
          <p:cNvSpPr/>
          <p:nvPr/>
        </p:nvSpPr>
        <p:spPr>
          <a:xfrm>
            <a:off x="6667500" y="2514600"/>
            <a:ext cx="4064000" cy="139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Every new carer, senior carer, nurse or admin staff member needs consistent grounding in policies, procedures and their role before working unsupervised.</a:t>
            </a:r>
            <a:endParaRPr lang="en-US" sz="1500" dirty="0"/>
          </a:p>
        </p:txBody>
      </p:sp>
      <p:sp>
        <p:nvSpPr>
          <p:cNvPr id="12" name="Shape 9"/>
          <p:cNvSpPr/>
          <p:nvPr/>
        </p:nvSpPr>
        <p:spPr>
          <a:xfrm>
            <a:off x="11239500" y="1714500"/>
            <a:ext cx="4572000" cy="32385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Shape 10"/>
          <p:cNvSpPr/>
          <p:nvPr/>
        </p:nvSpPr>
        <p:spPr>
          <a:xfrm>
            <a:off x="11239500" y="1714500"/>
            <a:ext cx="63500" cy="32385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Shape 11"/>
          <p:cNvSpPr/>
          <p:nvPr/>
        </p:nvSpPr>
        <p:spPr>
          <a:xfrm>
            <a:off x="11493500" y="19050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2"/>
          <p:cNvSpPr/>
          <p:nvPr/>
        </p:nvSpPr>
        <p:spPr>
          <a:xfrm>
            <a:off x="11455400" y="19050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02</a:t>
            </a:r>
            <a:endParaRPr lang="en-US" sz="1600" dirty="0"/>
          </a:p>
        </p:txBody>
      </p:sp>
      <p:sp>
        <p:nvSpPr>
          <p:cNvPr id="16" name="Text 13"/>
          <p:cNvSpPr/>
          <p:nvPr/>
        </p:nvSpPr>
        <p:spPr>
          <a:xfrm>
            <a:off x="12090400" y="1905000"/>
            <a:ext cx="3530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Mandatory compliance training</a:t>
            </a:r>
            <a:endParaRPr lang="en-US" sz="1800" dirty="0"/>
          </a:p>
        </p:txBody>
      </p:sp>
      <p:sp>
        <p:nvSpPr>
          <p:cNvPr id="17" name="Text 14"/>
          <p:cNvSpPr/>
          <p:nvPr/>
        </p:nvSpPr>
        <p:spPr>
          <a:xfrm>
            <a:off x="11493500" y="2514600"/>
            <a:ext cx="4064000" cy="139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Safeguarding, infection control, medication support and manual handling must be delivered and refreshed to meet CQC and Skills for Care expectations.</a:t>
            </a:r>
            <a:endParaRPr lang="en-US" sz="1500" dirty="0"/>
          </a:p>
        </p:txBody>
      </p:sp>
      <p:sp>
        <p:nvSpPr>
          <p:cNvPr id="18" name="Shape 15"/>
          <p:cNvSpPr/>
          <p:nvPr/>
        </p:nvSpPr>
        <p:spPr>
          <a:xfrm>
            <a:off x="6413500" y="5207000"/>
            <a:ext cx="4572000" cy="32385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Shape 16"/>
          <p:cNvSpPr/>
          <p:nvPr/>
        </p:nvSpPr>
        <p:spPr>
          <a:xfrm>
            <a:off x="6413500" y="5207000"/>
            <a:ext cx="63500" cy="32385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Shape 17"/>
          <p:cNvSpPr/>
          <p:nvPr/>
        </p:nvSpPr>
        <p:spPr>
          <a:xfrm>
            <a:off x="6667500" y="53975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8"/>
          <p:cNvSpPr/>
          <p:nvPr/>
        </p:nvSpPr>
        <p:spPr>
          <a:xfrm>
            <a:off x="6629400" y="53975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03</a:t>
            </a:r>
            <a:endParaRPr lang="en-US" sz="1600" dirty="0"/>
          </a:p>
        </p:txBody>
      </p:sp>
      <p:sp>
        <p:nvSpPr>
          <p:cNvPr id="22" name="Text 19"/>
          <p:cNvSpPr/>
          <p:nvPr/>
        </p:nvSpPr>
        <p:spPr>
          <a:xfrm>
            <a:off x="7264400" y="5397500"/>
            <a:ext cx="3530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Hard-to-schedule delivery</a:t>
            </a:r>
            <a:endParaRPr lang="en-US" sz="1800" dirty="0"/>
          </a:p>
        </p:txBody>
      </p:sp>
      <p:sp>
        <p:nvSpPr>
          <p:cNvPr id="23" name="Text 20"/>
          <p:cNvSpPr/>
          <p:nvPr/>
        </p:nvSpPr>
        <p:spPr>
          <a:xfrm>
            <a:off x="6667500" y="6007100"/>
            <a:ext cx="40640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With staff spread across two buildings and rotating shifts, gathering everyone in one room at one time is rarely possible.</a:t>
            </a:r>
            <a:endParaRPr lang="en-US" sz="1500" dirty="0"/>
          </a:p>
        </p:txBody>
      </p:sp>
      <p:sp>
        <p:nvSpPr>
          <p:cNvPr id="24" name="Shape 21"/>
          <p:cNvSpPr/>
          <p:nvPr/>
        </p:nvSpPr>
        <p:spPr>
          <a:xfrm>
            <a:off x="11239500" y="5207000"/>
            <a:ext cx="4572000" cy="32385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Shape 22"/>
          <p:cNvSpPr/>
          <p:nvPr/>
        </p:nvSpPr>
        <p:spPr>
          <a:xfrm>
            <a:off x="11239500" y="5207000"/>
            <a:ext cx="63500" cy="32385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6" name="Shape 23"/>
          <p:cNvSpPr/>
          <p:nvPr/>
        </p:nvSpPr>
        <p:spPr>
          <a:xfrm>
            <a:off x="11493500" y="53975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7" name="Text 24"/>
          <p:cNvSpPr/>
          <p:nvPr/>
        </p:nvSpPr>
        <p:spPr>
          <a:xfrm>
            <a:off x="11455400" y="53975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04</a:t>
            </a:r>
            <a:endParaRPr lang="en-US" sz="1600" dirty="0"/>
          </a:p>
        </p:txBody>
      </p:sp>
      <p:sp>
        <p:nvSpPr>
          <p:cNvPr id="28" name="Text 25"/>
          <p:cNvSpPr/>
          <p:nvPr/>
        </p:nvSpPr>
        <p:spPr>
          <a:xfrm>
            <a:off x="12090400" y="5397500"/>
            <a:ext cx="3530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Ongoing updates and CPD</a:t>
            </a:r>
            <a:endParaRPr lang="en-US" sz="1800" dirty="0"/>
          </a:p>
        </p:txBody>
      </p:sp>
      <p:sp>
        <p:nvSpPr>
          <p:cNvPr id="29" name="Text 26"/>
          <p:cNvSpPr/>
          <p:nvPr/>
        </p:nvSpPr>
        <p:spPr>
          <a:xfrm>
            <a:off x="11493500" y="6007100"/>
            <a:ext cx="4064000" cy="139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Policy changes, new procedures and refresher training need to reach every shift consistently, not just whoever is on duty that day.</a:t>
            </a:r>
            <a:endParaRPr lang="en-US" sz="1500" dirty="0"/>
          </a:p>
        </p:txBody>
      </p:sp>
      <p:sp>
        <p:nvSpPr>
          <p:cNvPr id="30" name="Shape 27"/>
          <p:cNvSpPr/>
          <p:nvPr/>
        </p:nvSpPr>
        <p:spPr>
          <a:xfrm>
            <a:off x="762000" y="8737600"/>
            <a:ext cx="14732000" cy="12700"/>
          </a:xfrm>
          <a:prstGeom prst="rect">
            <a:avLst/>
          </a:prstGeom>
          <a:solidFill>
            <a:srgbClr val="D5D0C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1" name="Text 28"/>
          <p:cNvSpPr/>
          <p:nvPr/>
        </p:nvSpPr>
        <p:spPr>
          <a:xfrm>
            <a:off x="762000" y="8801100"/>
            <a:ext cx="11430000" cy="2540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1100" dirty="0">
                <a:solidFill>
                  <a:srgbClr val="7A8B7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LCHS4007  ·  Digital Skills and Research Methods  ·  Riverdale Nursing Home</a:t>
            </a:r>
            <a:endParaRPr lang="en-US" sz="1100" dirty="0"/>
          </a:p>
        </p:txBody>
      </p:sp>
      <p:sp>
        <p:nvSpPr>
          <p:cNvPr id="32" name="Text 29"/>
          <p:cNvSpPr/>
          <p:nvPr/>
        </p:nvSpPr>
        <p:spPr>
          <a:xfrm>
            <a:off x="14986000" y="8801100"/>
            <a:ext cx="508000" cy="2540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r">
              <a:lnSpc>
                <a:spcPct val="120000"/>
              </a:lnSpc>
            </a:pPr>
            <a:r>
              <a:rPr lang="en-US" sz="1100" dirty="0">
                <a:solidFill>
                  <a:srgbClr val="7A8B7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1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62000" y="444500"/>
            <a:ext cx="11430000" cy="5334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3000" dirty="0">
                <a:solidFill>
                  <a:srgbClr val="1B3A4B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Why PowerPoint Fits This Task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762000" y="1041400"/>
            <a:ext cx="762000" cy="381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762000" y="1168400"/>
            <a:ext cx="11430000" cy="3302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1600" i="1" dirty="0">
                <a:solidFill>
                  <a:srgbClr val="7A8B7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Matched against the practical realities of training a shift-based care team</a:t>
            </a:r>
            <a:endParaRPr lang="en-US" sz="1600" dirty="0"/>
          </a:p>
        </p:txBody>
      </p:sp>
      <p:pic>
        <p:nvPicPr>
          <p:cNvPr id="5" name="Image 0" descr="https://kimi-img.moonshot.cn/pub/slides/okc/rtbaeezxvi3xy/mnt/agents/output/staff_training/images/1_Creating_a_Healthcare_Staff_Training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36206" y="2362200"/>
            <a:ext cx="5623294" cy="5270500"/>
          </a:xfrm>
          <a:prstGeom prst="roundRect">
            <a:avLst>
              <a:gd name="adj" fmla="val 8000"/>
            </a:avLst>
          </a:prstGeom>
        </p:spPr>
      </p:pic>
      <p:sp>
        <p:nvSpPr>
          <p:cNvPr id="6" name="Shape 3"/>
          <p:cNvSpPr/>
          <p:nvPr/>
        </p:nvSpPr>
        <p:spPr>
          <a:xfrm>
            <a:off x="6413500" y="1714500"/>
            <a:ext cx="4572000" cy="32385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Shape 4"/>
          <p:cNvSpPr/>
          <p:nvPr/>
        </p:nvSpPr>
        <p:spPr>
          <a:xfrm>
            <a:off x="6413500" y="1714500"/>
            <a:ext cx="63500" cy="32385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Shape 5"/>
          <p:cNvSpPr/>
          <p:nvPr/>
        </p:nvSpPr>
        <p:spPr>
          <a:xfrm>
            <a:off x="6667500" y="19050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6"/>
          <p:cNvSpPr/>
          <p:nvPr/>
        </p:nvSpPr>
        <p:spPr>
          <a:xfrm>
            <a:off x="6629400" y="19050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01</a:t>
            </a:r>
            <a:endParaRPr lang="en-US" sz="1600" dirty="0"/>
          </a:p>
        </p:txBody>
      </p:sp>
      <p:sp>
        <p:nvSpPr>
          <p:cNvPr id="10" name="Text 7"/>
          <p:cNvSpPr/>
          <p:nvPr/>
        </p:nvSpPr>
        <p:spPr>
          <a:xfrm>
            <a:off x="7264400" y="1905000"/>
            <a:ext cx="3530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Already licensed, no extra cost</a:t>
            </a:r>
            <a:endParaRPr lang="en-US" sz="1800" dirty="0"/>
          </a:p>
        </p:txBody>
      </p:sp>
      <p:sp>
        <p:nvSpPr>
          <p:cNvPr id="11" name="Text 8"/>
          <p:cNvSpPr/>
          <p:nvPr/>
        </p:nvSpPr>
        <p:spPr>
          <a:xfrm>
            <a:off x="6667500" y="2514600"/>
            <a:ext cx="4064000" cy="139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PowerPoint comes with Riverdale's existing Microsoft 365 subscription, so no dedicated learning-management platform needs to be purchased.</a:t>
            </a:r>
            <a:endParaRPr lang="en-US" sz="1500" dirty="0"/>
          </a:p>
        </p:txBody>
      </p:sp>
      <p:sp>
        <p:nvSpPr>
          <p:cNvPr id="12" name="Shape 9"/>
          <p:cNvSpPr/>
          <p:nvPr/>
        </p:nvSpPr>
        <p:spPr>
          <a:xfrm>
            <a:off x="11239500" y="1714500"/>
            <a:ext cx="4572000" cy="32385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Shape 10"/>
          <p:cNvSpPr/>
          <p:nvPr/>
        </p:nvSpPr>
        <p:spPr>
          <a:xfrm>
            <a:off x="11239500" y="1714500"/>
            <a:ext cx="63500" cy="32385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Shape 11"/>
          <p:cNvSpPr/>
          <p:nvPr/>
        </p:nvSpPr>
        <p:spPr>
          <a:xfrm>
            <a:off x="11493500" y="19050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2"/>
          <p:cNvSpPr/>
          <p:nvPr/>
        </p:nvSpPr>
        <p:spPr>
          <a:xfrm>
            <a:off x="11455400" y="19050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02</a:t>
            </a:r>
            <a:endParaRPr lang="en-US" sz="1600" dirty="0"/>
          </a:p>
        </p:txBody>
      </p:sp>
      <p:sp>
        <p:nvSpPr>
          <p:cNvPr id="16" name="Text 13"/>
          <p:cNvSpPr/>
          <p:nvPr/>
        </p:nvSpPr>
        <p:spPr>
          <a:xfrm>
            <a:off x="12090400" y="1905000"/>
            <a:ext cx="3530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Built for words-plus-images</a:t>
            </a:r>
            <a:endParaRPr lang="en-US" sz="1800" dirty="0"/>
          </a:p>
        </p:txBody>
      </p:sp>
      <p:sp>
        <p:nvSpPr>
          <p:cNvPr id="17" name="Text 14"/>
          <p:cNvSpPr/>
          <p:nvPr/>
        </p:nvSpPr>
        <p:spPr>
          <a:xfrm>
            <a:off x="11493500" y="2514600"/>
            <a:ext cx="40640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Slides combine text, images and diagrams in one place, matching how people learn most effectively from multimedia (Mayer, 2024).</a:t>
            </a:r>
            <a:endParaRPr lang="en-US" sz="1500" dirty="0"/>
          </a:p>
        </p:txBody>
      </p:sp>
      <p:sp>
        <p:nvSpPr>
          <p:cNvPr id="18" name="Shape 15"/>
          <p:cNvSpPr/>
          <p:nvPr/>
        </p:nvSpPr>
        <p:spPr>
          <a:xfrm>
            <a:off x="6413500" y="5207000"/>
            <a:ext cx="4572000" cy="32385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Shape 16"/>
          <p:cNvSpPr/>
          <p:nvPr/>
        </p:nvSpPr>
        <p:spPr>
          <a:xfrm>
            <a:off x="6413500" y="5207000"/>
            <a:ext cx="63500" cy="32385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Shape 17"/>
          <p:cNvSpPr/>
          <p:nvPr/>
        </p:nvSpPr>
        <p:spPr>
          <a:xfrm>
            <a:off x="6667500" y="53975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8"/>
          <p:cNvSpPr/>
          <p:nvPr/>
        </p:nvSpPr>
        <p:spPr>
          <a:xfrm>
            <a:off x="6629400" y="53975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03</a:t>
            </a:r>
            <a:endParaRPr lang="en-US" sz="1600" dirty="0"/>
          </a:p>
        </p:txBody>
      </p:sp>
      <p:sp>
        <p:nvSpPr>
          <p:cNvPr id="22" name="Text 19"/>
          <p:cNvSpPr/>
          <p:nvPr/>
        </p:nvSpPr>
        <p:spPr>
          <a:xfrm>
            <a:off x="7264400" y="5397500"/>
            <a:ext cx="3530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Live or self-paced delivery</a:t>
            </a:r>
            <a:endParaRPr lang="en-US" sz="1800" dirty="0"/>
          </a:p>
        </p:txBody>
      </p:sp>
      <p:sp>
        <p:nvSpPr>
          <p:cNvPr id="23" name="Text 20"/>
          <p:cNvSpPr/>
          <p:nvPr/>
        </p:nvSpPr>
        <p:spPr>
          <a:xfrm>
            <a:off x="6667500" y="6007100"/>
            <a:ext cx="40640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 deck can be presented face-to-face, narrated and recorded, or shared for staff to work through independently between duties.</a:t>
            </a:r>
            <a:endParaRPr lang="en-US" sz="1500" dirty="0"/>
          </a:p>
        </p:txBody>
      </p:sp>
      <p:sp>
        <p:nvSpPr>
          <p:cNvPr id="24" name="Shape 21"/>
          <p:cNvSpPr/>
          <p:nvPr/>
        </p:nvSpPr>
        <p:spPr>
          <a:xfrm>
            <a:off x="11239500" y="5207000"/>
            <a:ext cx="4572000" cy="32385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Shape 22"/>
          <p:cNvSpPr/>
          <p:nvPr/>
        </p:nvSpPr>
        <p:spPr>
          <a:xfrm>
            <a:off x="11239500" y="5207000"/>
            <a:ext cx="63500" cy="32385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6" name="Shape 23"/>
          <p:cNvSpPr/>
          <p:nvPr/>
        </p:nvSpPr>
        <p:spPr>
          <a:xfrm>
            <a:off x="11493500" y="53975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7" name="Text 24"/>
          <p:cNvSpPr/>
          <p:nvPr/>
        </p:nvSpPr>
        <p:spPr>
          <a:xfrm>
            <a:off x="11455400" y="53975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04</a:t>
            </a:r>
            <a:endParaRPr lang="en-US" sz="1600" dirty="0"/>
          </a:p>
        </p:txBody>
      </p:sp>
      <p:sp>
        <p:nvSpPr>
          <p:cNvPr id="28" name="Text 25"/>
          <p:cNvSpPr/>
          <p:nvPr/>
        </p:nvSpPr>
        <p:spPr>
          <a:xfrm>
            <a:off x="12090400" y="5397500"/>
            <a:ext cx="3530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Familiar to managers</a:t>
            </a:r>
            <a:endParaRPr lang="en-US" sz="1800" dirty="0"/>
          </a:p>
        </p:txBody>
      </p:sp>
      <p:sp>
        <p:nvSpPr>
          <p:cNvPr id="29" name="Text 26"/>
          <p:cNvSpPr/>
          <p:nvPr/>
        </p:nvSpPr>
        <p:spPr>
          <a:xfrm>
            <a:off x="11493500" y="6007100"/>
            <a:ext cx="40640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Senior staff who already use Microsoft 365 can build and edit training content without learning a new specialist system.</a:t>
            </a:r>
            <a:endParaRPr lang="en-US" sz="1500" dirty="0"/>
          </a:p>
        </p:txBody>
      </p:sp>
      <p:sp>
        <p:nvSpPr>
          <p:cNvPr id="30" name="Shape 27"/>
          <p:cNvSpPr/>
          <p:nvPr/>
        </p:nvSpPr>
        <p:spPr>
          <a:xfrm>
            <a:off x="762000" y="8737600"/>
            <a:ext cx="14732000" cy="12700"/>
          </a:xfrm>
          <a:prstGeom prst="rect">
            <a:avLst/>
          </a:prstGeom>
          <a:solidFill>
            <a:srgbClr val="D5D0C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1" name="Text 28"/>
          <p:cNvSpPr/>
          <p:nvPr/>
        </p:nvSpPr>
        <p:spPr>
          <a:xfrm>
            <a:off x="762000" y="8801100"/>
            <a:ext cx="11430000" cy="2540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1100" dirty="0">
                <a:solidFill>
                  <a:srgbClr val="7A8B7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LCHS4007  ·  Digital Skills and Research Methods  ·  Riverdale Nursing Home</a:t>
            </a:r>
            <a:endParaRPr lang="en-US" sz="1100" dirty="0"/>
          </a:p>
        </p:txBody>
      </p:sp>
      <p:sp>
        <p:nvSpPr>
          <p:cNvPr id="32" name="Text 29"/>
          <p:cNvSpPr/>
          <p:nvPr/>
        </p:nvSpPr>
        <p:spPr>
          <a:xfrm>
            <a:off x="14986000" y="8801100"/>
            <a:ext cx="508000" cy="2540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r">
              <a:lnSpc>
                <a:spcPct val="120000"/>
              </a:lnSpc>
            </a:pPr>
            <a:r>
              <a:rPr lang="en-US" sz="1100" dirty="0">
                <a:solidFill>
                  <a:srgbClr val="7A8B7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1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62000" y="444500"/>
            <a:ext cx="12700000" cy="5334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3000" dirty="0">
                <a:solidFill>
                  <a:srgbClr val="1B3A4B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How PowerPoint Improves Efficiency and Communication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762000" y="1041400"/>
            <a:ext cx="762000" cy="381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762000" y="1168400"/>
            <a:ext cx="11430000" cy="3302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1600" i="1" dirty="0">
                <a:solidFill>
                  <a:srgbClr val="7A8B7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Directly targeting Riverdale's confusion, duplicated work and missed messages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762000" y="1714500"/>
            <a:ext cx="7175500" cy="32385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762000" y="1714500"/>
            <a:ext cx="63500" cy="32385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1016000" y="19050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977900" y="19050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01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1612900" y="1905000"/>
            <a:ext cx="6070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One consistent source of content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016000" y="2514600"/>
            <a:ext cx="6667500" cy="1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 single master deck, stored on SharePoint/OneDrive, ensures every shift receives the same information rather than varying verbal briefings.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8191500" y="1714500"/>
            <a:ext cx="7175500" cy="32385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8191500" y="1714500"/>
            <a:ext cx="63500" cy="32385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8445500" y="19050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8407400" y="19050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02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9042400" y="1905000"/>
            <a:ext cx="6070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Narrated, recordable sessions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8445500" y="2514600"/>
            <a:ext cx="6667500" cy="1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Recording a narrated version lets night staff or those on leave complete training in their own time, rather than missing it entirely.</a:t>
            </a:r>
            <a:endParaRPr lang="en-US" sz="1500" dirty="0"/>
          </a:p>
        </p:txBody>
      </p:sp>
      <p:sp>
        <p:nvSpPr>
          <p:cNvPr id="17" name="Shape 15"/>
          <p:cNvSpPr/>
          <p:nvPr/>
        </p:nvSpPr>
        <p:spPr>
          <a:xfrm>
            <a:off x="762000" y="5207000"/>
            <a:ext cx="7175500" cy="32385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762000" y="5207000"/>
            <a:ext cx="63500" cy="32385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Shape 17"/>
          <p:cNvSpPr/>
          <p:nvPr/>
        </p:nvSpPr>
        <p:spPr>
          <a:xfrm>
            <a:off x="1016000" y="53975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977900" y="53975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03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1612900" y="5397500"/>
            <a:ext cx="6070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Quick to update and redistribute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1016000" y="6007100"/>
            <a:ext cx="6667500" cy="1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 policy change only needs editing once; the updated deck is then reshared instantly to both buildings.</a:t>
            </a:r>
            <a:endParaRPr lang="en-US" sz="1500" dirty="0"/>
          </a:p>
        </p:txBody>
      </p:sp>
      <p:sp>
        <p:nvSpPr>
          <p:cNvPr id="23" name="Shape 21"/>
          <p:cNvSpPr/>
          <p:nvPr/>
        </p:nvSpPr>
        <p:spPr>
          <a:xfrm>
            <a:off x="8191500" y="5207000"/>
            <a:ext cx="7175500" cy="32385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Shape 22"/>
          <p:cNvSpPr/>
          <p:nvPr/>
        </p:nvSpPr>
        <p:spPr>
          <a:xfrm>
            <a:off x="8191500" y="5207000"/>
            <a:ext cx="63500" cy="32385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Shape 23"/>
          <p:cNvSpPr/>
          <p:nvPr/>
        </p:nvSpPr>
        <p:spPr>
          <a:xfrm>
            <a:off x="8445500" y="53975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8407400" y="53975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04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9042400" y="5397500"/>
            <a:ext cx="6070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Linked to Teams and Forms</a:t>
            </a:r>
            <a:endParaRPr lang="en-US" sz="1800" dirty="0"/>
          </a:p>
        </p:txBody>
      </p:sp>
      <p:sp>
        <p:nvSpPr>
          <p:cNvPr id="28" name="Text 26"/>
          <p:cNvSpPr/>
          <p:nvPr/>
        </p:nvSpPr>
        <p:spPr>
          <a:xfrm>
            <a:off x="8445500" y="6007100"/>
            <a:ext cx="6667500" cy="1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Sharing via Teams and adding a short Forms quiz confirms staff have seen and understood the update, closing the loop.</a:t>
            </a:r>
            <a:endParaRPr lang="en-US" sz="1500" dirty="0"/>
          </a:p>
        </p:txBody>
      </p:sp>
      <p:sp>
        <p:nvSpPr>
          <p:cNvPr id="29" name="Shape 27"/>
          <p:cNvSpPr/>
          <p:nvPr/>
        </p:nvSpPr>
        <p:spPr>
          <a:xfrm>
            <a:off x="762000" y="8737600"/>
            <a:ext cx="14732000" cy="12700"/>
          </a:xfrm>
          <a:prstGeom prst="rect">
            <a:avLst/>
          </a:prstGeom>
          <a:solidFill>
            <a:srgbClr val="D5D0C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762000" y="8801100"/>
            <a:ext cx="11430000" cy="2540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1100" dirty="0">
                <a:solidFill>
                  <a:srgbClr val="7A8B7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LCHS4007  ·  Digital Skills and Research Methods  ·  Riverdale Nursing Home</a:t>
            </a:r>
            <a:endParaRPr lang="en-US" sz="1100" dirty="0"/>
          </a:p>
        </p:txBody>
      </p:sp>
      <p:sp>
        <p:nvSpPr>
          <p:cNvPr id="31" name="Text 29"/>
          <p:cNvSpPr/>
          <p:nvPr/>
        </p:nvSpPr>
        <p:spPr>
          <a:xfrm>
            <a:off x="14986000" y="8801100"/>
            <a:ext cx="508000" cy="2540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r">
              <a:lnSpc>
                <a:spcPct val="120000"/>
              </a:lnSpc>
            </a:pPr>
            <a:r>
              <a:rPr lang="en-US" sz="1100" dirty="0">
                <a:solidFill>
                  <a:srgbClr val="7A8B7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1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62000" y="444500"/>
            <a:ext cx="12700000" cy="5334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3000" dirty="0">
                <a:solidFill>
                  <a:srgbClr val="1B3A4B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Advantages of Using PowerPoint for Staff Training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762000" y="1041400"/>
            <a:ext cx="762000" cy="381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762000" y="1397000"/>
            <a:ext cx="4699000" cy="34290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762000" y="1397000"/>
            <a:ext cx="63500" cy="34290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1016000" y="15875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977900" y="15875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01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612900" y="1587500"/>
            <a:ext cx="3657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Cost-effective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1016000" y="2197100"/>
            <a:ext cx="4191000" cy="1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No extra licence cost beyond the existing Microsoft 365 subscription.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5715000" y="1397000"/>
            <a:ext cx="4699000" cy="34290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5715000" y="1397000"/>
            <a:ext cx="63500" cy="34290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5969000" y="15875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5930900" y="15875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02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6565900" y="1587500"/>
            <a:ext cx="3657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Supports real learning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5969000" y="2197100"/>
            <a:ext cx="4191000" cy="1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Well-designed slides align with evidence-based multimedia learning principles (Mayer, 2024).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10668000" y="1397000"/>
            <a:ext cx="4699000" cy="34290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10668000" y="1397000"/>
            <a:ext cx="63500" cy="34290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10922000" y="15875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10883900" y="15875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03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11518900" y="1587500"/>
            <a:ext cx="3657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Flexible delivery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10922000" y="2197100"/>
            <a:ext cx="4191000" cy="1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Works for live sessions, self-paced study, or narrated recordings for absent staff.</a:t>
            </a:r>
            <a:endParaRPr lang="en-US" sz="1500" dirty="0"/>
          </a:p>
        </p:txBody>
      </p:sp>
      <p:sp>
        <p:nvSpPr>
          <p:cNvPr id="22" name="Shape 20"/>
          <p:cNvSpPr/>
          <p:nvPr/>
        </p:nvSpPr>
        <p:spPr>
          <a:xfrm>
            <a:off x="762000" y="5080000"/>
            <a:ext cx="4699000" cy="34290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762000" y="5080000"/>
            <a:ext cx="63500" cy="34290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Shape 22"/>
          <p:cNvSpPr/>
          <p:nvPr/>
        </p:nvSpPr>
        <p:spPr>
          <a:xfrm>
            <a:off x="1016000" y="52705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977900" y="52705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04</a:t>
            </a:r>
            <a:endParaRPr lang="en-US" sz="1600" dirty="0"/>
          </a:p>
        </p:txBody>
      </p:sp>
      <p:sp>
        <p:nvSpPr>
          <p:cNvPr id="26" name="Text 24"/>
          <p:cNvSpPr/>
          <p:nvPr/>
        </p:nvSpPr>
        <p:spPr>
          <a:xfrm>
            <a:off x="1612900" y="5270500"/>
            <a:ext cx="3657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Easy to keep current</a:t>
            </a:r>
            <a:endParaRPr lang="en-US" sz="1800" dirty="0"/>
          </a:p>
        </p:txBody>
      </p:sp>
      <p:sp>
        <p:nvSpPr>
          <p:cNvPr id="27" name="Text 25"/>
          <p:cNvSpPr/>
          <p:nvPr/>
        </p:nvSpPr>
        <p:spPr>
          <a:xfrm>
            <a:off x="1016000" y="5880100"/>
            <a:ext cx="4191000" cy="1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One edit updates the master version; no need to reprint or re-issue paper handouts.</a:t>
            </a:r>
            <a:endParaRPr lang="en-US" sz="1500" dirty="0"/>
          </a:p>
        </p:txBody>
      </p:sp>
      <p:sp>
        <p:nvSpPr>
          <p:cNvPr id="28" name="Shape 26"/>
          <p:cNvSpPr/>
          <p:nvPr/>
        </p:nvSpPr>
        <p:spPr>
          <a:xfrm>
            <a:off x="5715000" y="5080000"/>
            <a:ext cx="4699000" cy="34290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9" name="Shape 27"/>
          <p:cNvSpPr/>
          <p:nvPr/>
        </p:nvSpPr>
        <p:spPr>
          <a:xfrm>
            <a:off x="5715000" y="5080000"/>
            <a:ext cx="63500" cy="34290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0" name="Shape 28"/>
          <p:cNvSpPr/>
          <p:nvPr/>
        </p:nvSpPr>
        <p:spPr>
          <a:xfrm>
            <a:off x="5969000" y="52705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1" name="Text 29"/>
          <p:cNvSpPr/>
          <p:nvPr/>
        </p:nvSpPr>
        <p:spPr>
          <a:xfrm>
            <a:off x="5930900" y="52705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05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6565900" y="5270500"/>
            <a:ext cx="3657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Low training burden</a:t>
            </a:r>
            <a:endParaRPr lang="en-US" sz="1800" dirty="0"/>
          </a:p>
        </p:txBody>
      </p:sp>
      <p:sp>
        <p:nvSpPr>
          <p:cNvPr id="33" name="Text 31"/>
          <p:cNvSpPr/>
          <p:nvPr/>
        </p:nvSpPr>
        <p:spPr>
          <a:xfrm>
            <a:off x="5969000" y="5880100"/>
            <a:ext cx="4191000" cy="1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Managers already familiar with Microsoft 365 can create content without new software.</a:t>
            </a:r>
            <a:endParaRPr lang="en-US" sz="1500" dirty="0"/>
          </a:p>
        </p:txBody>
      </p:sp>
      <p:sp>
        <p:nvSpPr>
          <p:cNvPr id="34" name="Shape 32"/>
          <p:cNvSpPr/>
          <p:nvPr/>
        </p:nvSpPr>
        <p:spPr>
          <a:xfrm>
            <a:off x="10668000" y="5080000"/>
            <a:ext cx="4699000" cy="34290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5" name="Shape 33"/>
          <p:cNvSpPr/>
          <p:nvPr/>
        </p:nvSpPr>
        <p:spPr>
          <a:xfrm>
            <a:off x="10668000" y="5080000"/>
            <a:ext cx="63500" cy="34290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6" name="Shape 34"/>
          <p:cNvSpPr/>
          <p:nvPr/>
        </p:nvSpPr>
        <p:spPr>
          <a:xfrm>
            <a:off x="10922000" y="52705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7" name="Text 35"/>
          <p:cNvSpPr/>
          <p:nvPr/>
        </p:nvSpPr>
        <p:spPr>
          <a:xfrm>
            <a:off x="10883900" y="52705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06</a:t>
            </a:r>
            <a:endParaRPr lang="en-US" sz="1600" dirty="0"/>
          </a:p>
        </p:txBody>
      </p:sp>
      <p:sp>
        <p:nvSpPr>
          <p:cNvPr id="38" name="Text 36"/>
          <p:cNvSpPr/>
          <p:nvPr/>
        </p:nvSpPr>
        <p:spPr>
          <a:xfrm>
            <a:off x="11518900" y="5270500"/>
            <a:ext cx="36576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8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Evidence-backed approach</a:t>
            </a:r>
            <a:endParaRPr lang="en-US" sz="1800" dirty="0"/>
          </a:p>
        </p:txBody>
      </p:sp>
      <p:sp>
        <p:nvSpPr>
          <p:cNvPr id="39" name="Text 37"/>
          <p:cNvSpPr/>
          <p:nvPr/>
        </p:nvSpPr>
        <p:spPr>
          <a:xfrm>
            <a:off x="10922000" y="5880100"/>
            <a:ext cx="4191000" cy="1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5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Blended approaches combining slides with other methods improve knowledge gains for health professionals (Liu et al., 2016).</a:t>
            </a:r>
            <a:endParaRPr lang="en-US" sz="1500" dirty="0"/>
          </a:p>
        </p:txBody>
      </p:sp>
      <p:sp>
        <p:nvSpPr>
          <p:cNvPr id="40" name="Shape 38"/>
          <p:cNvSpPr/>
          <p:nvPr/>
        </p:nvSpPr>
        <p:spPr>
          <a:xfrm>
            <a:off x="762000" y="8737600"/>
            <a:ext cx="14732000" cy="12700"/>
          </a:xfrm>
          <a:prstGeom prst="rect">
            <a:avLst/>
          </a:prstGeom>
          <a:solidFill>
            <a:srgbClr val="D5D0C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1" name="Text 39"/>
          <p:cNvSpPr/>
          <p:nvPr/>
        </p:nvSpPr>
        <p:spPr>
          <a:xfrm>
            <a:off x="762000" y="8801100"/>
            <a:ext cx="11430000" cy="2540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1100" dirty="0">
                <a:solidFill>
                  <a:srgbClr val="7A8B7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LCHS4007  ·  Digital Skills and Research Methods  ·  Riverdale Nursing Home</a:t>
            </a:r>
            <a:endParaRPr lang="en-US" sz="1100" dirty="0"/>
          </a:p>
        </p:txBody>
      </p:sp>
      <p:sp>
        <p:nvSpPr>
          <p:cNvPr id="42" name="Text 40"/>
          <p:cNvSpPr/>
          <p:nvPr/>
        </p:nvSpPr>
        <p:spPr>
          <a:xfrm>
            <a:off x="14986000" y="8801100"/>
            <a:ext cx="508000" cy="2540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r">
              <a:lnSpc>
                <a:spcPct val="120000"/>
              </a:lnSpc>
            </a:pPr>
            <a:r>
              <a:rPr lang="en-US" sz="1100" dirty="0">
                <a:solidFill>
                  <a:srgbClr val="7A8B7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5F1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62000" y="444500"/>
            <a:ext cx="12700000" cy="5334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3000" dirty="0">
                <a:solidFill>
                  <a:srgbClr val="1B3A4B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Limitations of Using PowerPoint for Staff Training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762000" y="1041400"/>
            <a:ext cx="762000" cy="381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https://kimi-img.moonshot.cn/pub/slides/okc/rtbaeezxvi3xy/mnt/agents/output/staff_training/images/5_C8_Health_Blog_7_Corporate_Training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13404" y="1752600"/>
            <a:ext cx="5693696" cy="5778500"/>
          </a:xfrm>
          <a:prstGeom prst="roundRect">
            <a:avLst>
              <a:gd name="adj" fmla="val 8000"/>
            </a:avLst>
          </a:prstGeom>
        </p:spPr>
      </p:pic>
      <p:sp>
        <p:nvSpPr>
          <p:cNvPr id="5" name="Shape 2"/>
          <p:cNvSpPr/>
          <p:nvPr/>
        </p:nvSpPr>
        <p:spPr>
          <a:xfrm>
            <a:off x="6159500" y="1397000"/>
            <a:ext cx="9334500" cy="15875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Shape 3"/>
          <p:cNvSpPr/>
          <p:nvPr/>
        </p:nvSpPr>
        <p:spPr>
          <a:xfrm>
            <a:off x="6159500" y="1397000"/>
            <a:ext cx="63500" cy="1587500"/>
          </a:xfrm>
          <a:prstGeom prst="rect">
            <a:avLst/>
          </a:prstGeom>
          <a:solidFill>
            <a:srgbClr val="B85C4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Shape 4"/>
          <p:cNvSpPr/>
          <p:nvPr/>
        </p:nvSpPr>
        <p:spPr>
          <a:xfrm>
            <a:off x="6413500" y="15240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B85C4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6375400" y="15240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01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7010400" y="1524000"/>
            <a:ext cx="8293100" cy="3810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7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Risk of "death by PowerPoint"</a:t>
            </a:r>
            <a:endParaRPr lang="en-US" sz="1700" dirty="0"/>
          </a:p>
        </p:txBody>
      </p:sp>
      <p:sp>
        <p:nvSpPr>
          <p:cNvPr id="10" name="Text 7"/>
          <p:cNvSpPr/>
          <p:nvPr/>
        </p:nvSpPr>
        <p:spPr>
          <a:xfrm>
            <a:off x="6413500" y="2006600"/>
            <a:ext cx="8826500" cy="8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0000"/>
              </a:lnSpc>
            </a:pPr>
            <a:r>
              <a:rPr lang="en-US" sz="14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Text-heavy, bullet-only slides undermine learning; a 2025 study found many lecturers still do not follow evidence-based multimedia design principles (Le Blanc and Cooper, 2025).</a:t>
            </a:r>
            <a:endParaRPr lang="en-US" sz="1400" dirty="0"/>
          </a:p>
        </p:txBody>
      </p:sp>
      <p:sp>
        <p:nvSpPr>
          <p:cNvPr id="11" name="Shape 8"/>
          <p:cNvSpPr/>
          <p:nvPr/>
        </p:nvSpPr>
        <p:spPr>
          <a:xfrm>
            <a:off x="6159500" y="3175000"/>
            <a:ext cx="9334500" cy="15875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Shape 9"/>
          <p:cNvSpPr/>
          <p:nvPr/>
        </p:nvSpPr>
        <p:spPr>
          <a:xfrm>
            <a:off x="6159500" y="3175000"/>
            <a:ext cx="63500" cy="1587500"/>
          </a:xfrm>
          <a:prstGeom prst="rect">
            <a:avLst/>
          </a:prstGeom>
          <a:solidFill>
            <a:srgbClr val="B85C4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Shape 10"/>
          <p:cNvSpPr/>
          <p:nvPr/>
        </p:nvSpPr>
        <p:spPr>
          <a:xfrm>
            <a:off x="6413500" y="33020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B85C4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1"/>
          <p:cNvSpPr/>
          <p:nvPr/>
        </p:nvSpPr>
        <p:spPr>
          <a:xfrm>
            <a:off x="6375400" y="33020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02</a:t>
            </a:r>
            <a:endParaRPr lang="en-US" sz="1600" dirty="0"/>
          </a:p>
        </p:txBody>
      </p:sp>
      <p:sp>
        <p:nvSpPr>
          <p:cNvPr id="15" name="Text 12"/>
          <p:cNvSpPr/>
          <p:nvPr/>
        </p:nvSpPr>
        <p:spPr>
          <a:xfrm>
            <a:off x="7010400" y="3302000"/>
            <a:ext cx="8293100" cy="3810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7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Cannot replace hands-on practice</a:t>
            </a:r>
            <a:endParaRPr lang="en-US" sz="1700" dirty="0"/>
          </a:p>
        </p:txBody>
      </p:sp>
      <p:sp>
        <p:nvSpPr>
          <p:cNvPr id="16" name="Text 13"/>
          <p:cNvSpPr/>
          <p:nvPr/>
        </p:nvSpPr>
        <p:spPr>
          <a:xfrm>
            <a:off x="6413500" y="3784600"/>
            <a:ext cx="8826500" cy="8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0000"/>
              </a:lnSpc>
            </a:pPr>
            <a:r>
              <a:rPr lang="en-US" sz="14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Skills such as manual handling or medication administration require supervised, physical practice — not slides alone.</a:t>
            </a:r>
            <a:endParaRPr lang="en-US" sz="1400" dirty="0"/>
          </a:p>
        </p:txBody>
      </p:sp>
      <p:sp>
        <p:nvSpPr>
          <p:cNvPr id="17" name="Shape 14"/>
          <p:cNvSpPr/>
          <p:nvPr/>
        </p:nvSpPr>
        <p:spPr>
          <a:xfrm>
            <a:off x="6159500" y="4953000"/>
            <a:ext cx="9334500" cy="15875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Shape 15"/>
          <p:cNvSpPr/>
          <p:nvPr/>
        </p:nvSpPr>
        <p:spPr>
          <a:xfrm>
            <a:off x="6159500" y="4953000"/>
            <a:ext cx="63500" cy="1587500"/>
          </a:xfrm>
          <a:prstGeom prst="rect">
            <a:avLst/>
          </a:prstGeom>
          <a:solidFill>
            <a:srgbClr val="B85C4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Shape 16"/>
          <p:cNvSpPr/>
          <p:nvPr/>
        </p:nvSpPr>
        <p:spPr>
          <a:xfrm>
            <a:off x="6413500" y="50800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B85C4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7"/>
          <p:cNvSpPr/>
          <p:nvPr/>
        </p:nvSpPr>
        <p:spPr>
          <a:xfrm>
            <a:off x="6375400" y="50800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03</a:t>
            </a:r>
            <a:endParaRPr lang="en-US" sz="1600" dirty="0"/>
          </a:p>
        </p:txBody>
      </p:sp>
      <p:sp>
        <p:nvSpPr>
          <p:cNvPr id="21" name="Text 18"/>
          <p:cNvSpPr/>
          <p:nvPr/>
        </p:nvSpPr>
        <p:spPr>
          <a:xfrm>
            <a:off x="7010400" y="5080000"/>
            <a:ext cx="8293100" cy="3810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7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No built-in completion tracking</a:t>
            </a:r>
            <a:endParaRPr lang="en-US" sz="1700" dirty="0"/>
          </a:p>
        </p:txBody>
      </p:sp>
      <p:sp>
        <p:nvSpPr>
          <p:cNvPr id="22" name="Text 19"/>
          <p:cNvSpPr/>
          <p:nvPr/>
        </p:nvSpPr>
        <p:spPr>
          <a:xfrm>
            <a:off x="6413500" y="5562600"/>
            <a:ext cx="8826500" cy="8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0000"/>
              </a:lnSpc>
            </a:pPr>
            <a:r>
              <a:rPr lang="en-US" sz="14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Unlike a dedicated learning-management system, PowerPoint cannot automatically record who has completed training for CQC evidence.</a:t>
            </a:r>
            <a:endParaRPr lang="en-US" sz="1400" dirty="0"/>
          </a:p>
        </p:txBody>
      </p:sp>
      <p:sp>
        <p:nvSpPr>
          <p:cNvPr id="23" name="Shape 20"/>
          <p:cNvSpPr/>
          <p:nvPr/>
        </p:nvSpPr>
        <p:spPr>
          <a:xfrm>
            <a:off x="6159500" y="6731000"/>
            <a:ext cx="9334500" cy="1587500"/>
          </a:xfrm>
          <a:prstGeom prst="roundRect">
            <a:avLst>
              <a:gd name="adj" fmla="val 8000"/>
            </a:avLst>
          </a:prstGeom>
          <a:solidFill>
            <a:srgbClr val="EDEAE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Shape 21"/>
          <p:cNvSpPr/>
          <p:nvPr/>
        </p:nvSpPr>
        <p:spPr>
          <a:xfrm>
            <a:off x="6159500" y="6731000"/>
            <a:ext cx="63500" cy="1587500"/>
          </a:xfrm>
          <a:prstGeom prst="rect">
            <a:avLst/>
          </a:prstGeom>
          <a:solidFill>
            <a:srgbClr val="B85C4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Shape 22"/>
          <p:cNvSpPr/>
          <p:nvPr/>
        </p:nvSpPr>
        <p:spPr>
          <a:xfrm>
            <a:off x="6413500" y="6858000"/>
            <a:ext cx="457200" cy="457200"/>
          </a:xfrm>
          <a:prstGeom prst="roundRect">
            <a:avLst>
              <a:gd name="adj" fmla="val 12000"/>
            </a:avLst>
          </a:prstGeom>
          <a:solidFill>
            <a:srgbClr val="B85C4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6" name="Text 23"/>
          <p:cNvSpPr/>
          <p:nvPr/>
        </p:nvSpPr>
        <p:spPr>
          <a:xfrm>
            <a:off x="6375400" y="6858000"/>
            <a:ext cx="533400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6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04</a:t>
            </a:r>
            <a:endParaRPr lang="en-US" sz="1600" dirty="0"/>
          </a:p>
        </p:txBody>
      </p:sp>
      <p:sp>
        <p:nvSpPr>
          <p:cNvPr id="27" name="Text 24"/>
          <p:cNvSpPr/>
          <p:nvPr/>
        </p:nvSpPr>
        <p:spPr>
          <a:xfrm>
            <a:off x="7010400" y="6858000"/>
            <a:ext cx="8293100" cy="3810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l">
              <a:lnSpc>
                <a:spcPct val="120000"/>
              </a:lnSpc>
            </a:pPr>
            <a:r>
              <a:rPr lang="en-US" sz="1700" b="1" dirty="0">
                <a:solidFill>
                  <a:srgbClr val="1B3A4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Depends on digital confidence</a:t>
            </a:r>
            <a:endParaRPr lang="en-US" sz="1700" dirty="0"/>
          </a:p>
        </p:txBody>
      </p:sp>
      <p:sp>
        <p:nvSpPr>
          <p:cNvPr id="28" name="Text 25"/>
          <p:cNvSpPr/>
          <p:nvPr/>
        </p:nvSpPr>
        <p:spPr>
          <a:xfrm>
            <a:off x="6413500" y="7340600"/>
            <a:ext cx="8826500" cy="8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40000"/>
              </a:lnSpc>
            </a:pPr>
            <a:r>
              <a:rPr lang="en-US" sz="14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Some care staff have lower day-to-day confidence with Microsoft 365 tools, which can limit self-paced use (Whitfield et al., 2025).</a:t>
            </a:r>
            <a:endParaRPr lang="en-US" sz="1400" dirty="0"/>
          </a:p>
        </p:txBody>
      </p:sp>
      <p:sp>
        <p:nvSpPr>
          <p:cNvPr id="29" name="Shape 26"/>
          <p:cNvSpPr/>
          <p:nvPr/>
        </p:nvSpPr>
        <p:spPr>
          <a:xfrm>
            <a:off x="762000" y="8737600"/>
            <a:ext cx="14732000" cy="12700"/>
          </a:xfrm>
          <a:prstGeom prst="rect">
            <a:avLst/>
          </a:prstGeom>
          <a:solidFill>
            <a:srgbClr val="D5D0C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0" name="Text 27"/>
          <p:cNvSpPr/>
          <p:nvPr/>
        </p:nvSpPr>
        <p:spPr>
          <a:xfrm>
            <a:off x="762000" y="8801100"/>
            <a:ext cx="11430000" cy="2540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1100" dirty="0">
                <a:solidFill>
                  <a:srgbClr val="7A8B7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LCHS4007  ·  Digital Skills and Research Methods  ·  Riverdale Nursing Home</a:t>
            </a:r>
            <a:endParaRPr lang="en-US" sz="1100" dirty="0"/>
          </a:p>
        </p:txBody>
      </p:sp>
      <p:sp>
        <p:nvSpPr>
          <p:cNvPr id="31" name="Text 28"/>
          <p:cNvSpPr/>
          <p:nvPr/>
        </p:nvSpPr>
        <p:spPr>
          <a:xfrm>
            <a:off x="14986000" y="8801100"/>
            <a:ext cx="508000" cy="2540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r">
              <a:lnSpc>
                <a:spcPct val="120000"/>
              </a:lnSpc>
            </a:pPr>
            <a:r>
              <a:rPr lang="en-US" sz="1100" dirty="0">
                <a:solidFill>
                  <a:srgbClr val="7A8B7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okc/rtbaeezxvi3xy/mnt/agents/output/staff_training/images/6_Care_Home_Booking_Software_to_Reduce.png"/>
          <p:cNvPicPr>
            <a:picLocks noChangeAspect="1"/>
          </p:cNvPicPr>
          <p:nvPr/>
        </p:nvPicPr>
        <p:blipFill>
          <a:blip r:embed="rId3"/>
          <a:srcRect l="2604" r="2604"/>
          <a:stretch/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gradFill flip="none" rotWithShape="1">
            <a:gsLst>
              <a:gs pos="0">
                <a:srgbClr val="1B3A4B">
                  <a:alpha val="95000"/>
                </a:srgbClr>
              </a:gs>
              <a:gs pos="55000">
                <a:srgbClr val="1B3A4B">
                  <a:alpha val="90000"/>
                </a:srgbClr>
              </a:gs>
              <a:gs pos="100000">
                <a:srgbClr val="1B3A4B">
                  <a:alpha val="60000"/>
                </a:srgbClr>
              </a:gs>
            </a:gsLst>
            <a:lin ang="5400000" scaled="1"/>
          </a:gra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1"/>
          <p:cNvSpPr/>
          <p:nvPr/>
        </p:nvSpPr>
        <p:spPr>
          <a:xfrm>
            <a:off x="1016000" y="762000"/>
            <a:ext cx="11430000" cy="6096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3400" dirty="0">
                <a:solidFill>
                  <a:srgbClr val="FFFFF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Conclusion: PowerPoint at Riverdale</a:t>
            </a:r>
            <a:endParaRPr lang="en-US" sz="3400" dirty="0"/>
          </a:p>
        </p:txBody>
      </p:sp>
      <p:sp>
        <p:nvSpPr>
          <p:cNvPr id="5" name="Shape 2"/>
          <p:cNvSpPr/>
          <p:nvPr/>
        </p:nvSpPr>
        <p:spPr>
          <a:xfrm>
            <a:off x="1016000" y="1473200"/>
            <a:ext cx="1016000" cy="508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3"/>
          <p:cNvSpPr/>
          <p:nvPr/>
        </p:nvSpPr>
        <p:spPr>
          <a:xfrm>
            <a:off x="1016000" y="1841500"/>
            <a:ext cx="10160000" cy="139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55000"/>
              </a:lnSpc>
            </a:pPr>
            <a:r>
              <a:rPr lang="en-US" sz="18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For a care home training a dispersed, shift-based team across two buildings, Microsoft PowerPoint is a </a:t>
            </a:r>
            <a:r>
              <a:rPr lang="en-US" sz="1800" b="1" dirty="0">
                <a:solidFill>
                  <a:srgbClr val="C4933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proportionate and cost-effective match</a:t>
            </a:r>
            <a:r>
              <a:rPr lang="en-US" sz="18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for delivering consistent core training content — provided it is used as one part of a wider training approach.</a:t>
            </a:r>
            <a:endParaRPr lang="en-US" sz="1800" dirty="0"/>
          </a:p>
        </p:txBody>
      </p:sp>
      <p:sp>
        <p:nvSpPr>
          <p:cNvPr id="7" name="Shape 4"/>
          <p:cNvSpPr/>
          <p:nvPr/>
        </p:nvSpPr>
        <p:spPr>
          <a:xfrm>
            <a:off x="1016000" y="3556000"/>
            <a:ext cx="177800" cy="1778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1371600" y="3454400"/>
            <a:ext cx="9779000" cy="8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lang="en-US" sz="16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Used with a single shared master deck, narrated recordings and Teams/Forms distribution, it directly addresses the confusion, duplicated work and missed messages described in the case study.</a:t>
            </a:r>
            <a:endParaRPr lang="en-US" sz="1600" dirty="0"/>
          </a:p>
        </p:txBody>
      </p:sp>
      <p:sp>
        <p:nvSpPr>
          <p:cNvPr id="9" name="Shape 6"/>
          <p:cNvSpPr/>
          <p:nvPr/>
        </p:nvSpPr>
        <p:spPr>
          <a:xfrm>
            <a:off x="1016000" y="4572000"/>
            <a:ext cx="177800" cy="1778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7"/>
          <p:cNvSpPr/>
          <p:nvPr/>
        </p:nvSpPr>
        <p:spPr>
          <a:xfrm>
            <a:off x="1371600" y="4470400"/>
            <a:ext cx="9779000" cy="8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lang="en-US" sz="16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Its main risks — weak slide design and no automatic completion tracking — are manageable by following good multimedia design practice and pairing decks with a simple tracking record.</a:t>
            </a:r>
            <a:endParaRPr lang="en-US" sz="1600" dirty="0"/>
          </a:p>
        </p:txBody>
      </p:sp>
      <p:sp>
        <p:nvSpPr>
          <p:cNvPr id="11" name="Shape 8"/>
          <p:cNvSpPr/>
          <p:nvPr/>
        </p:nvSpPr>
        <p:spPr>
          <a:xfrm>
            <a:off x="1016000" y="5588000"/>
            <a:ext cx="177800" cy="1778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9"/>
          <p:cNvSpPr/>
          <p:nvPr/>
        </p:nvSpPr>
        <p:spPr>
          <a:xfrm>
            <a:off x="1371600" y="5486400"/>
            <a:ext cx="9779000" cy="6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lang="en-US" sz="16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It should sit </a:t>
            </a:r>
            <a:r>
              <a:rPr lang="en-US" sz="1600" b="1" dirty="0">
                <a:solidFill>
                  <a:srgbClr val="C4933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alongside, not replace</a:t>
            </a:r>
            <a:r>
              <a:rPr lang="en-US" sz="16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supervised practical training for hands-on clinical and care skills.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1016000" y="6858000"/>
            <a:ext cx="5080000" cy="5080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2200" dirty="0">
                <a:solidFill>
                  <a:srgbClr val="C4933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Thank you</a:t>
            </a:r>
            <a:endParaRPr lang="en-US" sz="2200" dirty="0"/>
          </a:p>
        </p:txBody>
      </p:sp>
      <p:sp>
        <p:nvSpPr>
          <p:cNvPr id="14" name="Shape 11"/>
          <p:cNvSpPr/>
          <p:nvPr/>
        </p:nvSpPr>
        <p:spPr>
          <a:xfrm>
            <a:off x="1016000" y="8737600"/>
            <a:ext cx="14224000" cy="12700"/>
          </a:xfrm>
          <a:prstGeom prst="rect">
            <a:avLst/>
          </a:prstGeom>
          <a:solidFill>
            <a:srgbClr val="FFFFFF">
              <a:alpha val="2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2"/>
          <p:cNvSpPr/>
          <p:nvPr/>
        </p:nvSpPr>
        <p:spPr>
          <a:xfrm>
            <a:off x="1016000" y="8801100"/>
            <a:ext cx="11430000" cy="2540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11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LCHS4007  ·  Digital Skills and Research Methods  ·  Riverdale Nursing Home</a:t>
            </a:r>
            <a:endParaRPr lang="en-US" sz="1100" dirty="0"/>
          </a:p>
        </p:txBody>
      </p:sp>
      <p:sp>
        <p:nvSpPr>
          <p:cNvPr id="16" name="Text 13"/>
          <p:cNvSpPr/>
          <p:nvPr/>
        </p:nvSpPr>
        <p:spPr>
          <a:xfrm>
            <a:off x="14986000" y="8801100"/>
            <a:ext cx="508000" cy="2540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r">
              <a:lnSpc>
                <a:spcPct val="120000"/>
              </a:lnSpc>
            </a:pPr>
            <a:r>
              <a:rPr lang="en-US" sz="11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5F1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62000" y="444500"/>
            <a:ext cx="5080000" cy="5334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3000" dirty="0">
                <a:solidFill>
                  <a:srgbClr val="1B3A4B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762000" y="1041400"/>
            <a:ext cx="762000" cy="381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762000" y="1206500"/>
            <a:ext cx="2540000" cy="3048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1400" i="1" dirty="0">
                <a:solidFill>
                  <a:srgbClr val="7A8B7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Harvard style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762000" y="1905000"/>
            <a:ext cx="152400" cy="1524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1079500" y="1803400"/>
            <a:ext cx="14414500" cy="1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Le Blanc, R. and Cooper, N. (2025) 'Investigating death by PowerPoint: do medical school lecturers adhere to the cognitive theory of multimedia learning in their slide design?', </a:t>
            </a:r>
            <a:r>
              <a:rPr lang="en-US" sz="1500" i="1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The Clinical Teacher</a:t>
            </a: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. doi: 10.1111/tct.70315.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762000" y="3111500"/>
            <a:ext cx="152400" cy="1524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1079500" y="3009900"/>
            <a:ext cx="14414500" cy="1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Liu, Q., Peng, W., Zhang, F., Hu, R., Li, Y. and Yan, W. (2016) 'The effectiveness of blended learning in health professions: systematic review and meta-analysis', </a:t>
            </a:r>
            <a:r>
              <a:rPr lang="en-US" sz="1500" i="1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Journal of Medical Internet Research</a:t>
            </a: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18(1), e2. doi: 10.2196/jmir.4807.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762000" y="4318000"/>
            <a:ext cx="152400" cy="1524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1079500" y="4216400"/>
            <a:ext cx="14414500" cy="6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Mayer, R.E. (2024) 'The past, present, and future of the cognitive theory of multimedia learning', </a:t>
            </a:r>
            <a:r>
              <a:rPr lang="en-US" sz="1500" i="1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Educational Psychology Review</a:t>
            </a: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36, 8. doi: 10.1007/s10648-023-09842-1.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762000" y="5524500"/>
            <a:ext cx="152400" cy="152400"/>
          </a:xfrm>
          <a:prstGeom prst="rect">
            <a:avLst/>
          </a:prstGeom>
          <a:solidFill>
            <a:srgbClr val="C493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1079500" y="5422900"/>
            <a:ext cx="14414500" cy="1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Whitfield, G., Kispeter, E., Hamblin, K. and Burns, D. (2025) 'How the care workforce navigates the digital 'skills gap': problems and opportunities from policy to practice', </a:t>
            </a:r>
            <a:r>
              <a:rPr lang="en-US" sz="1500" i="1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Frontiers in Sociology</a:t>
            </a:r>
            <a:r>
              <a:rPr lang="en-US" sz="1500" dirty="0">
                <a:solidFill>
                  <a:srgbClr val="2D2D2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10:1552672. doi: 10.3389/fsoc.2025.1552672.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762000" y="8737600"/>
            <a:ext cx="14732000" cy="12700"/>
          </a:xfrm>
          <a:prstGeom prst="rect">
            <a:avLst/>
          </a:prstGeom>
          <a:solidFill>
            <a:srgbClr val="D5D0C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762000" y="8801100"/>
            <a:ext cx="11430000" cy="2540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20000"/>
              </a:lnSpc>
            </a:pPr>
            <a:r>
              <a:rPr lang="en-US" sz="1100" dirty="0">
                <a:solidFill>
                  <a:srgbClr val="7A8B7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LCHS4007  ·  Digital Skills and Research Methods  ·  Riverdale Nursing Home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14986000" y="8801100"/>
            <a:ext cx="508000" cy="2540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r">
              <a:lnSpc>
                <a:spcPct val="120000"/>
              </a:lnSpc>
            </a:pPr>
            <a:r>
              <a:rPr lang="en-US" sz="1100" dirty="0">
                <a:solidFill>
                  <a:srgbClr val="7A8B7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1084</Words>
  <Application>Microsoft Macintosh PowerPoint</Application>
  <PresentationFormat>Custom</PresentationFormat>
  <Paragraphs>117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Quattrocento Sans</vt:lpstr>
      <vt:lpstr>Oranienbaum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Moonshot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Staff Training — Microsoft PowerPoint | Riverdale Nursing Home</dc:title>
  <dc:subject>Staff Training — Microsoft PowerPoint | Riverdale Nursing Home</dc:subject>
  <dc:creator>Kimi</dc:creator>
  <cp:lastModifiedBy>Sojib Ahmed Raj</cp:lastModifiedBy>
  <cp:revision>4</cp:revision>
  <dcterms:created xsi:type="dcterms:W3CDTF">2026-07-10T10:51:01Z</dcterms:created>
  <dcterms:modified xsi:type="dcterms:W3CDTF">2026-07-10T10:56:32Z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IGC">
    <vt:lpwstr>{"Label":"Staff Training — Microsoft PowerPoint | Riverdale Nursing Home","ContentProducer":"001191110108MACG2KBH8F10000","ProduceID":"19f4b9a9-4492-8277-8000-0000e5075ed9","ReservedCode1":"","ContentPropagator":"001191110108MACG2KBH8F20000","PropagateID":"19f4b94f-c592-82c9-8000-097a2229fdae","ReservedCode2":""}</vt:lpwstr>
  </property>
</Properties>
</file>