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21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90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07" y="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729AE-6906-4035-9A43-9250E565F5FF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6812B7-A184-424B-8782-1DF7C9E2D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450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Ch5, p108 (Weaver, Success In</a:t>
            </a:r>
            <a:r>
              <a:rPr lang="en-GB" baseline="0" dirty="0"/>
              <a:t> Your Project)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5BB4A-8CDF-4A88-90FA-F8FE6AA5FB5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4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Ch5, p109 (Weaver, Success In</a:t>
            </a:r>
            <a:r>
              <a:rPr lang="en-GB" baseline="0"/>
              <a:t> Your Project)</a:t>
            </a:r>
            <a:endParaRPr lang="en-GB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5BB4A-8CDF-4A88-90FA-F8FE6AA5FB5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25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36EB1A-E503-4BA0-9103-33DB356C7602}" type="slidenum">
              <a:rPr lang="en-GB"/>
              <a:pPr/>
              <a:t>19</a:t>
            </a:fld>
            <a:endParaRPr lang="en-GB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431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538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260648"/>
            <a:ext cx="7429499" cy="64807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1052736"/>
            <a:ext cx="7429499" cy="554461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530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538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1052736"/>
            <a:ext cx="3658792" cy="55195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052736"/>
            <a:ext cx="3656408" cy="55195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63221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95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615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547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38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82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054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184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7517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130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3403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>
            <a:lvl1pPr>
              <a:defRPr cap="all" baseline="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489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748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B24B414-6921-4BB2-8263-E4E8CCBAA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6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285750"/>
            <a:ext cx="7429499" cy="627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1012825"/>
            <a:ext cx="7429499" cy="5583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50688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Research Methods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3: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811767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Getting organised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It is possible to successfully complete a project without proper planning, but it will be much harder and far more stressful</a:t>
            </a:r>
          </a:p>
          <a:p>
            <a:r>
              <a:rPr lang="en-GB" dirty="0"/>
              <a:t>Planning and setting up a project in advance saves a lot of time and effort in the long term</a:t>
            </a:r>
          </a:p>
          <a:p>
            <a:r>
              <a:rPr lang="en-GB" dirty="0"/>
              <a:t>Not everything needs to be done on a computer</a:t>
            </a:r>
          </a:p>
          <a:p>
            <a:pPr lvl="1"/>
            <a:r>
              <a:rPr lang="en-GB" dirty="0"/>
              <a:t>Use the most efficient mechanism, not the most technologically impressive</a:t>
            </a:r>
          </a:p>
          <a:p>
            <a:r>
              <a:rPr lang="en-GB" dirty="0"/>
              <a:t>Keep backups of paper as well as electronic materials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461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Filing system sections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Background documents</a:t>
            </a:r>
          </a:p>
          <a:p>
            <a:r>
              <a:rPr lang="en-GB" dirty="0"/>
              <a:t>Project start-up documents</a:t>
            </a:r>
          </a:p>
          <a:p>
            <a:r>
              <a:rPr lang="en-GB" dirty="0"/>
              <a:t>Project plans</a:t>
            </a:r>
          </a:p>
          <a:p>
            <a:r>
              <a:rPr lang="en-GB" dirty="0"/>
              <a:t>Literature search results</a:t>
            </a:r>
          </a:p>
          <a:p>
            <a:r>
              <a:rPr lang="en-GB" dirty="0"/>
              <a:t>System development documents &amp; models</a:t>
            </a:r>
          </a:p>
          <a:p>
            <a:r>
              <a:rPr lang="en-GB" dirty="0"/>
              <a:t>Fact-finding results</a:t>
            </a:r>
          </a:p>
          <a:p>
            <a:r>
              <a:rPr lang="en-GB" dirty="0"/>
              <a:t>Project control documents</a:t>
            </a:r>
          </a:p>
          <a:p>
            <a:r>
              <a:rPr lang="en-GB" dirty="0"/>
              <a:t>Correspondence</a:t>
            </a:r>
          </a:p>
          <a:p>
            <a:r>
              <a:rPr lang="en-GB" dirty="0"/>
              <a:t>Draft reports</a:t>
            </a:r>
          </a:p>
          <a:p>
            <a:r>
              <a:rPr lang="en-GB" dirty="0"/>
              <a:t>Project handbook</a:t>
            </a:r>
          </a:p>
          <a:p>
            <a:r>
              <a:rPr lang="en-GB" dirty="0"/>
              <a:t>Meeting agendas and minutes</a:t>
            </a:r>
          </a:p>
        </p:txBody>
      </p:sp>
    </p:spTree>
    <p:extLst>
      <p:ext uri="{BB962C8B-B14F-4D97-AF65-F5344CB8AC3E}">
        <p14:creationId xmlns:p14="http://schemas.microsoft.com/office/powerpoint/2010/main" val="2727901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Your project notebook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should be relatively informal, and contain things such as</a:t>
            </a:r>
          </a:p>
          <a:p>
            <a:pPr lvl="1"/>
            <a:r>
              <a:rPr lang="en-GB" dirty="0"/>
              <a:t>A diary with brief notes on what you have done each day</a:t>
            </a:r>
          </a:p>
          <a:p>
            <a:pPr lvl="1"/>
            <a:r>
              <a:rPr lang="en-GB" dirty="0"/>
              <a:t>A to-do list (regularly updated!)</a:t>
            </a:r>
          </a:p>
          <a:p>
            <a:pPr lvl="1"/>
            <a:r>
              <a:rPr lang="en-GB" dirty="0"/>
              <a:t>Questions for your supervisor and follow-up actions for yourself</a:t>
            </a:r>
          </a:p>
          <a:p>
            <a:pPr lvl="1"/>
            <a:r>
              <a:rPr lang="en-GB" dirty="0"/>
              <a:t>Ideas on how to solve problems or address requirements</a:t>
            </a:r>
          </a:p>
          <a:p>
            <a:pPr lvl="1"/>
            <a:r>
              <a:rPr lang="en-GB" dirty="0"/>
              <a:t>Notes on newly-identified issues or risks</a:t>
            </a:r>
          </a:p>
          <a:p>
            <a:pPr lvl="1"/>
            <a:r>
              <a:rPr lang="en-GB" dirty="0"/>
              <a:t>Useful bits of information such as websites or software tools that you come across</a:t>
            </a:r>
          </a:p>
        </p:txBody>
      </p:sp>
    </p:spTree>
    <p:extLst>
      <p:ext uri="{BB962C8B-B14F-4D97-AF65-F5344CB8AC3E}">
        <p14:creationId xmlns:p14="http://schemas.microsoft.com/office/powerpoint/2010/main" val="1387524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Project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Always plan a project; don’t just start doing things</a:t>
            </a:r>
          </a:p>
          <a:p>
            <a:r>
              <a:rPr lang="en-GB" dirty="0"/>
              <a:t>Whenever you start something you need to know </a:t>
            </a:r>
          </a:p>
          <a:p>
            <a:pPr lvl="1"/>
            <a:r>
              <a:rPr lang="en-GB" dirty="0"/>
              <a:t>Why are you doing it?</a:t>
            </a:r>
          </a:p>
          <a:p>
            <a:pPr lvl="1"/>
            <a:r>
              <a:rPr lang="en-GB" dirty="0"/>
              <a:t>What is the planned outcome?</a:t>
            </a:r>
          </a:p>
          <a:p>
            <a:pPr lvl="1"/>
            <a:r>
              <a:rPr lang="en-GB" dirty="0"/>
              <a:t>How long it will take?</a:t>
            </a:r>
          </a:p>
          <a:p>
            <a:pPr lvl="1"/>
            <a:r>
              <a:rPr lang="en-GB" dirty="0"/>
              <a:t>What you will do once you’ve finished?</a:t>
            </a:r>
          </a:p>
          <a:p>
            <a:r>
              <a:rPr lang="en-GB" dirty="0"/>
              <a:t>Your project will almost certainly not go according to plan, but a good plan can adapt to change</a:t>
            </a:r>
          </a:p>
          <a:p>
            <a:r>
              <a:rPr lang="en-GB" dirty="0"/>
              <a:t>Plans therefore need to be monitored carefully and (sometimes) adjusted as needed</a:t>
            </a:r>
          </a:p>
        </p:txBody>
      </p:sp>
    </p:spTree>
    <p:extLst>
      <p:ext uri="{BB962C8B-B14F-4D97-AF65-F5344CB8AC3E}">
        <p14:creationId xmlns:p14="http://schemas.microsoft.com/office/powerpoint/2010/main" val="140866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project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plan should attempt to do the following:</a:t>
            </a:r>
          </a:p>
          <a:p>
            <a:pPr lvl="1"/>
            <a:r>
              <a:rPr lang="en-GB" dirty="0"/>
              <a:t>Ensure you can complete all necessary activities in time</a:t>
            </a:r>
          </a:p>
          <a:p>
            <a:pPr lvl="1"/>
            <a:r>
              <a:rPr lang="en-GB" dirty="0"/>
              <a:t>Establish what you need to do each day</a:t>
            </a:r>
          </a:p>
          <a:p>
            <a:pPr lvl="1"/>
            <a:r>
              <a:rPr lang="en-GB" dirty="0"/>
              <a:t>Identify when you need to obtain certain skills</a:t>
            </a:r>
          </a:p>
          <a:p>
            <a:pPr lvl="1"/>
            <a:r>
              <a:rPr lang="en-GB" dirty="0"/>
              <a:t>Identify project dependencies and conflicts</a:t>
            </a:r>
          </a:p>
          <a:p>
            <a:pPr lvl="1"/>
            <a:r>
              <a:rPr lang="en-GB" dirty="0"/>
              <a:t>Demonstrate you your markers that you have thought out the project carefully</a:t>
            </a:r>
          </a:p>
          <a:p>
            <a:pPr lvl="1"/>
            <a:r>
              <a:rPr lang="en-GB" dirty="0"/>
              <a:t>Enable you to track progress</a:t>
            </a:r>
          </a:p>
          <a:p>
            <a:pPr lvl="1"/>
            <a:r>
              <a:rPr lang="en-GB" dirty="0"/>
              <a:t>Identify when you need to have access to particular resources</a:t>
            </a:r>
          </a:p>
        </p:txBody>
      </p:sp>
    </p:spTree>
    <p:extLst>
      <p:ext uri="{BB962C8B-B14F-4D97-AF65-F5344CB8AC3E}">
        <p14:creationId xmlns:p14="http://schemas.microsoft.com/office/powerpoint/2010/main" val="1017694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Producing a task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produce an effective plan you need to identify a set of small tasks you can schedule</a:t>
            </a:r>
          </a:p>
          <a:p>
            <a:r>
              <a:rPr lang="en-GB" dirty="0"/>
              <a:t>A task is something that cannot be </a:t>
            </a:r>
            <a:r>
              <a:rPr lang="en-GB" i="1" dirty="0"/>
              <a:t>meaningfully</a:t>
            </a:r>
            <a:r>
              <a:rPr lang="en-GB" dirty="0"/>
              <a:t> broken down further but is small enough to estimated accurately</a:t>
            </a:r>
          </a:p>
          <a:p>
            <a:r>
              <a:rPr lang="en-GB" dirty="0"/>
              <a:t>This will normally be between 2 and 15 hours (most are between 4 and 10)</a:t>
            </a:r>
          </a:p>
          <a:p>
            <a:pPr lvl="1"/>
            <a:r>
              <a:rPr lang="en-GB" dirty="0"/>
              <a:t>Anything smaller than this is too detailed</a:t>
            </a:r>
          </a:p>
          <a:p>
            <a:pPr lvl="1"/>
            <a:r>
              <a:rPr lang="en-GB" dirty="0"/>
              <a:t>Anything larger than this will be difficult to estimate effectively</a:t>
            </a:r>
          </a:p>
          <a:p>
            <a:pPr lvl="1"/>
            <a:r>
              <a:rPr lang="en-GB" dirty="0"/>
              <a:t>Larger tasks will also contain smaller tasks that should themselves be scheduled</a:t>
            </a:r>
          </a:p>
        </p:txBody>
      </p:sp>
    </p:spTree>
    <p:extLst>
      <p:ext uri="{BB962C8B-B14F-4D97-AF65-F5344CB8AC3E}">
        <p14:creationId xmlns:p14="http://schemas.microsoft.com/office/powerpoint/2010/main" val="1483238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Producing a task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first step is to create a </a:t>
            </a:r>
            <a:r>
              <a:rPr lang="en-GB" i="1" dirty="0"/>
              <a:t>work breakdown structure</a:t>
            </a:r>
            <a:endParaRPr lang="en-GB" dirty="0"/>
          </a:p>
          <a:p>
            <a:r>
              <a:rPr lang="en-GB" dirty="0"/>
              <a:t>This starts with a list of the high-level phases of the subject</a:t>
            </a:r>
          </a:p>
          <a:p>
            <a:r>
              <a:rPr lang="en-GB" dirty="0"/>
              <a:t>Some of the phases identified will probably resemble the objectives defined in the project proposal</a:t>
            </a:r>
          </a:p>
          <a:p>
            <a:r>
              <a:rPr lang="en-GB" dirty="0"/>
              <a:t>Not all phases will be equal in size</a:t>
            </a:r>
          </a:p>
          <a:p>
            <a:pPr lvl="1"/>
            <a:r>
              <a:rPr lang="en-GB" dirty="0"/>
              <a:t>They don’t need to be, but make sure that everything is covered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637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Producing a task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Phase-level work breakdown structure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576" y="2132856"/>
            <a:ext cx="7920880" cy="3528392"/>
            <a:chOff x="755576" y="1844824"/>
            <a:chExt cx="7920880" cy="3528392"/>
          </a:xfrm>
        </p:grpSpPr>
        <p:sp>
          <p:nvSpPr>
            <p:cNvPr id="4" name="Rectangle 3"/>
            <p:cNvSpPr/>
            <p:nvPr/>
          </p:nvSpPr>
          <p:spPr>
            <a:xfrm>
              <a:off x="2843808" y="1844824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0: Smart Home Simulation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755576" y="450912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1: Literature review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2051720" y="347092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2: Capture </a:t>
              </a:r>
              <a:r>
                <a:rPr lang="en-GB" sz="1600" dirty="0" err="1"/>
                <a:t>req’ments</a:t>
              </a:r>
              <a:endParaRPr lang="en-GB" sz="1600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3312580" y="450912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3: Design simulation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4615139" y="347092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4: Perform tests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5868144" y="450912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5: Critical evaluation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7164288" y="347092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6: Write final report</a:t>
              </a: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1511660" y="2996952"/>
              <a:ext cx="6408712" cy="0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2" name="Straight Connector 31"/>
            <p:cNvCxnSpPr>
              <a:endCxn id="4" idx="2"/>
            </p:cNvCxnSpPr>
            <p:nvPr/>
          </p:nvCxnSpPr>
          <p:spPr>
            <a:xfrm flipV="1">
              <a:off x="3599892" y="2708920"/>
              <a:ext cx="0" cy="288032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5" name="Straight Connector 34"/>
            <p:cNvCxnSpPr>
              <a:stCxn id="5" idx="0"/>
            </p:cNvCxnSpPr>
            <p:nvPr/>
          </p:nvCxnSpPr>
          <p:spPr>
            <a:xfrm flipV="1">
              <a:off x="1511660" y="2996952"/>
              <a:ext cx="0" cy="15121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6" name="Straight Connector 35"/>
            <p:cNvCxnSpPr>
              <a:stCxn id="6" idx="0"/>
            </p:cNvCxnSpPr>
            <p:nvPr/>
          </p:nvCxnSpPr>
          <p:spPr>
            <a:xfrm flipV="1">
              <a:off x="2807804" y="299695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7" name="Straight Connector 36"/>
            <p:cNvCxnSpPr>
              <a:stCxn id="7" idx="0"/>
            </p:cNvCxnSpPr>
            <p:nvPr/>
          </p:nvCxnSpPr>
          <p:spPr>
            <a:xfrm flipH="1" flipV="1">
              <a:off x="4062878" y="2996952"/>
              <a:ext cx="5786" cy="15121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8" name="Straight Connector 37"/>
            <p:cNvCxnSpPr>
              <a:stCxn id="8" idx="0"/>
            </p:cNvCxnSpPr>
            <p:nvPr/>
          </p:nvCxnSpPr>
          <p:spPr>
            <a:xfrm flipV="1">
              <a:off x="5371223" y="299695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9" name="Straight Connector 38"/>
            <p:cNvCxnSpPr>
              <a:stCxn id="9" idx="0"/>
            </p:cNvCxnSpPr>
            <p:nvPr/>
          </p:nvCxnSpPr>
          <p:spPr>
            <a:xfrm flipV="1">
              <a:off x="6624228" y="2996952"/>
              <a:ext cx="0" cy="15121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40" name="Straight Connector 39"/>
            <p:cNvCxnSpPr>
              <a:stCxn id="10" idx="0"/>
            </p:cNvCxnSpPr>
            <p:nvPr/>
          </p:nvCxnSpPr>
          <p:spPr>
            <a:xfrm flipV="1">
              <a:off x="7920372" y="299695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4114900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Producing a task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Next, split each phase into the activities involved in that phase to produce a second-level work breakdown structure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576" y="2780928"/>
            <a:ext cx="7920880" cy="3528392"/>
            <a:chOff x="755576" y="2564904"/>
            <a:chExt cx="7920880" cy="3528392"/>
          </a:xfrm>
        </p:grpSpPr>
        <p:sp>
          <p:nvSpPr>
            <p:cNvPr id="4" name="Rectangle 3"/>
            <p:cNvSpPr/>
            <p:nvPr/>
          </p:nvSpPr>
          <p:spPr>
            <a:xfrm>
              <a:off x="2843808" y="2564904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3: Design simulation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755576" y="522920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3.1: Identify building configuration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2051720" y="419100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3.2: Specify smart devices to be included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3312580" y="522920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3.3: Assign devices to building rooms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4615139" y="419100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3.4: Identify operating conditions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5789720" y="5229200"/>
              <a:ext cx="1584176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3.5 Write appropriate simulation scripts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7164288" y="4191000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3.6: Document the design and scripts</a:t>
              </a: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1511660" y="3717032"/>
              <a:ext cx="6408712" cy="0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2" name="Straight Connector 31"/>
            <p:cNvCxnSpPr>
              <a:endCxn id="4" idx="2"/>
            </p:cNvCxnSpPr>
            <p:nvPr/>
          </p:nvCxnSpPr>
          <p:spPr>
            <a:xfrm flipV="1">
              <a:off x="3599892" y="3429000"/>
              <a:ext cx="0" cy="288032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5" name="Straight Connector 34"/>
            <p:cNvCxnSpPr>
              <a:stCxn id="5" idx="0"/>
            </p:cNvCxnSpPr>
            <p:nvPr/>
          </p:nvCxnSpPr>
          <p:spPr>
            <a:xfrm flipV="1">
              <a:off x="1511660" y="3717032"/>
              <a:ext cx="0" cy="15121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6" name="Straight Connector 35"/>
            <p:cNvCxnSpPr>
              <a:stCxn id="6" idx="0"/>
            </p:cNvCxnSpPr>
            <p:nvPr/>
          </p:nvCxnSpPr>
          <p:spPr>
            <a:xfrm flipV="1">
              <a:off x="2807804" y="371703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7" name="Straight Connector 36"/>
            <p:cNvCxnSpPr>
              <a:stCxn id="7" idx="0"/>
            </p:cNvCxnSpPr>
            <p:nvPr/>
          </p:nvCxnSpPr>
          <p:spPr>
            <a:xfrm flipH="1" flipV="1">
              <a:off x="4062878" y="3717032"/>
              <a:ext cx="5786" cy="15121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8" name="Straight Connector 37"/>
            <p:cNvCxnSpPr>
              <a:stCxn id="8" idx="0"/>
            </p:cNvCxnSpPr>
            <p:nvPr/>
          </p:nvCxnSpPr>
          <p:spPr>
            <a:xfrm flipV="1">
              <a:off x="5371223" y="371703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39" name="Straight Connector 38"/>
            <p:cNvCxnSpPr>
              <a:cxnSpLocks/>
              <a:stCxn id="9" idx="0"/>
            </p:cNvCxnSpPr>
            <p:nvPr/>
          </p:nvCxnSpPr>
          <p:spPr>
            <a:xfrm flipH="1" flipV="1">
              <a:off x="6545804" y="3717032"/>
              <a:ext cx="36004" cy="15121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40" name="Straight Connector 39"/>
            <p:cNvCxnSpPr>
              <a:stCxn id="10" idx="0"/>
            </p:cNvCxnSpPr>
            <p:nvPr/>
          </p:nvCxnSpPr>
          <p:spPr>
            <a:xfrm flipV="1">
              <a:off x="7920372" y="371703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3740554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Producing a task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 this point some of the tasks are still likely to be too big to estimate effectively</a:t>
            </a:r>
          </a:p>
          <a:p>
            <a:pPr lvl="1"/>
            <a:r>
              <a:rPr lang="en-GB" dirty="0"/>
              <a:t>Some tasks may take weeks</a:t>
            </a:r>
          </a:p>
          <a:p>
            <a:pPr lvl="1"/>
            <a:r>
              <a:rPr lang="en-GB" dirty="0"/>
              <a:t>These tasks will need to be split further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55576" y="3284984"/>
            <a:ext cx="7138954" cy="2858530"/>
            <a:chOff x="755576" y="3284984"/>
            <a:chExt cx="7138954" cy="2858530"/>
          </a:xfrm>
        </p:grpSpPr>
        <p:sp>
          <p:nvSpPr>
            <p:cNvPr id="4" name="Rectangle 3"/>
            <p:cNvSpPr/>
            <p:nvPr/>
          </p:nvSpPr>
          <p:spPr>
            <a:xfrm>
              <a:off x="3568969" y="3284984"/>
              <a:ext cx="1512168" cy="864096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800" dirty="0"/>
                <a:t>3.3: Assign devices to building rooms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755576" y="4911079"/>
              <a:ext cx="1512168" cy="1232435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3.3.1: Position sensors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2627784" y="4911080"/>
              <a:ext cx="1512168" cy="123243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3.3.2 Position actuators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4499992" y="4911080"/>
              <a:ext cx="1512168" cy="123243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3.3.3: Position networking elements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382362" y="4919378"/>
              <a:ext cx="1512168" cy="1224135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3.3.4: Produce architectural plan of home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1511660" y="4437112"/>
              <a:ext cx="5626786" cy="8299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2" name="Straight Connector 11"/>
            <p:cNvCxnSpPr>
              <a:endCxn id="4" idx="2"/>
            </p:cNvCxnSpPr>
            <p:nvPr/>
          </p:nvCxnSpPr>
          <p:spPr>
            <a:xfrm flipV="1">
              <a:off x="4325053" y="4149080"/>
              <a:ext cx="0" cy="288032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3" name="Straight Connector 12"/>
            <p:cNvCxnSpPr>
              <a:stCxn id="5" idx="0"/>
            </p:cNvCxnSpPr>
            <p:nvPr/>
          </p:nvCxnSpPr>
          <p:spPr>
            <a:xfrm flipV="1">
              <a:off x="1511660" y="4437113"/>
              <a:ext cx="0" cy="473966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4" name="Straight Connector 13"/>
            <p:cNvCxnSpPr>
              <a:stCxn id="6" idx="0"/>
            </p:cNvCxnSpPr>
            <p:nvPr/>
          </p:nvCxnSpPr>
          <p:spPr>
            <a:xfrm flipV="1">
              <a:off x="3383868" y="443711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6" name="Straight Connector 15"/>
            <p:cNvCxnSpPr>
              <a:stCxn id="8" idx="0"/>
            </p:cNvCxnSpPr>
            <p:nvPr/>
          </p:nvCxnSpPr>
          <p:spPr>
            <a:xfrm flipV="1">
              <a:off x="5256076" y="4437112"/>
              <a:ext cx="0" cy="473968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  <p:cxnSp>
          <p:nvCxnSpPr>
            <p:cNvPr id="18" name="Straight Connector 17"/>
            <p:cNvCxnSpPr>
              <a:stCxn id="10" idx="0"/>
            </p:cNvCxnSpPr>
            <p:nvPr/>
          </p:nvCxnSpPr>
          <p:spPr>
            <a:xfrm flipV="1">
              <a:off x="7138446" y="4445412"/>
              <a:ext cx="0" cy="473966"/>
            </a:xfrm>
            <a:prstGeom prst="lin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4252128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Adding timings to 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Once the task list is complete you should estimate how many hours each task will take</a:t>
            </a:r>
          </a:p>
          <a:p>
            <a:pPr lvl="1"/>
            <a:r>
              <a:rPr lang="en-GB" dirty="0"/>
              <a:t>Task length – how many hours are needed, e.g. 6 hours</a:t>
            </a:r>
          </a:p>
          <a:p>
            <a:pPr lvl="1"/>
            <a:r>
              <a:rPr lang="en-GB" dirty="0"/>
              <a:t>Task duration – those hours may have to be split over 2 days, so the duration would be 2 days</a:t>
            </a:r>
          </a:p>
          <a:p>
            <a:r>
              <a:rPr lang="en-GB" dirty="0"/>
              <a:t>A 40-credit module requires 400 hours of work</a:t>
            </a:r>
          </a:p>
          <a:p>
            <a:pPr lvl="1"/>
            <a:r>
              <a:rPr lang="en-GB" dirty="0"/>
              <a:t>Approximately 65 6-hour tasks</a:t>
            </a:r>
          </a:p>
          <a:p>
            <a:pPr lvl="1"/>
            <a:r>
              <a:rPr lang="en-GB" dirty="0"/>
              <a:t>Less than 2 pages at one task per line </a:t>
            </a:r>
            <a:r>
              <a:rPr lang="en-GB" dirty="0">
                <a:sym typeface="Wingdings" pitchFamily="2" charset="2"/>
              </a:rPr>
              <a:t></a:t>
            </a:r>
          </a:p>
          <a:p>
            <a:r>
              <a:rPr lang="en-GB" dirty="0">
                <a:sym typeface="Wingdings" pitchFamily="2" charset="2"/>
              </a:rPr>
              <a:t>Tasks such as fact-finding, prototyping and writing the final report may be open-ended</a:t>
            </a:r>
          </a:p>
          <a:p>
            <a:pPr lvl="1"/>
            <a:r>
              <a:rPr lang="en-GB" dirty="0">
                <a:sym typeface="Wingdings" pitchFamily="2" charset="2"/>
              </a:rPr>
              <a:t>Consider </a:t>
            </a:r>
            <a:r>
              <a:rPr lang="en-GB" dirty="0" err="1">
                <a:sym typeface="Wingdings" pitchFamily="2" charset="2"/>
              </a:rPr>
              <a:t>timeboxing</a:t>
            </a:r>
            <a:r>
              <a:rPr lang="en-GB" dirty="0">
                <a:sym typeface="Wingdings" pitchFamily="2" charset="2"/>
              </a:rPr>
              <a:t> these tasks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185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Identifying task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Many of the tasks will come in a logical order</a:t>
            </a:r>
          </a:p>
          <a:p>
            <a:pPr lvl="1"/>
            <a:r>
              <a:rPr lang="en-GB" dirty="0"/>
              <a:t>You cannot demonstrate a prototype before building it!</a:t>
            </a:r>
          </a:p>
          <a:p>
            <a:r>
              <a:rPr lang="en-GB" dirty="0"/>
              <a:t>These are often in long chains of tasks that are interdependent on each other, but independent of tasks in a separate chain</a:t>
            </a:r>
          </a:p>
          <a:p>
            <a:pPr lvl="1"/>
            <a:r>
              <a:rPr lang="en-GB" dirty="0"/>
              <a:t>Defining requirements are probably independent of learning Java</a:t>
            </a:r>
          </a:p>
          <a:p>
            <a:r>
              <a:rPr lang="en-GB" dirty="0"/>
              <a:t>These can be shown in a Gantt chart, with each chain shown as a linked set of tasks</a:t>
            </a:r>
          </a:p>
        </p:txBody>
      </p:sp>
    </p:spTree>
    <p:extLst>
      <p:ext uri="{BB962C8B-B14F-4D97-AF65-F5344CB8AC3E}">
        <p14:creationId xmlns:p14="http://schemas.microsoft.com/office/powerpoint/2010/main" val="1273378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Identifying planning constraints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Constraints need to be considered when planning a project</a:t>
            </a:r>
          </a:p>
          <a:p>
            <a:r>
              <a:rPr lang="en-GB" dirty="0"/>
              <a:t>Obvious constraints are presentation dates and hand-in dates</a:t>
            </a:r>
          </a:p>
          <a:p>
            <a:pPr lvl="1"/>
            <a:r>
              <a:rPr lang="en-GB" dirty="0"/>
              <a:t>These are shown as milestones</a:t>
            </a:r>
          </a:p>
          <a:p>
            <a:r>
              <a:rPr lang="en-GB" dirty="0"/>
              <a:t>Less obvious constraints include the availability of resources</a:t>
            </a:r>
          </a:p>
          <a:p>
            <a:pPr lvl="1"/>
            <a:r>
              <a:rPr lang="en-GB" dirty="0"/>
              <a:t>Access to specific equipment or people</a:t>
            </a:r>
          </a:p>
          <a:p>
            <a:pPr lvl="1"/>
            <a:r>
              <a:rPr lang="en-GB" dirty="0"/>
              <a:t>Holidays</a:t>
            </a:r>
          </a:p>
          <a:p>
            <a:pPr lvl="1"/>
            <a:r>
              <a:rPr lang="en-GB" dirty="0"/>
              <a:t>Other </a:t>
            </a:r>
            <a:r>
              <a:rPr lang="en-GB" dirty="0" err="1"/>
              <a:t>courseworks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703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Contingency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</a:t>
            </a:r>
            <a:r>
              <a:rPr lang="en-GB" b="1" dirty="0"/>
              <a:t>will</a:t>
            </a:r>
            <a:r>
              <a:rPr lang="en-GB" dirty="0"/>
              <a:t> be over-optimistic in what you think you can do in a set period of time </a:t>
            </a:r>
            <a:r>
              <a:rPr lang="en-GB" dirty="0">
                <a:sym typeface="Wingdings" pitchFamily="2" charset="2"/>
              </a:rPr>
              <a:t></a:t>
            </a:r>
          </a:p>
          <a:p>
            <a:r>
              <a:rPr lang="en-GB" dirty="0">
                <a:sym typeface="Wingdings" pitchFamily="2" charset="2"/>
              </a:rPr>
              <a:t>You should therefore build time into your plan for contingencies</a:t>
            </a:r>
          </a:p>
          <a:p>
            <a:pPr lvl="1"/>
            <a:r>
              <a:rPr lang="en-GB" dirty="0">
                <a:sym typeface="Wingdings" pitchFamily="2" charset="2"/>
              </a:rPr>
              <a:t>Task-level: Identify high-risk tasks and allocate them extra time</a:t>
            </a:r>
          </a:p>
          <a:p>
            <a:pPr lvl="1"/>
            <a:r>
              <a:rPr lang="en-GB" dirty="0">
                <a:sym typeface="Wingdings" pitchFamily="2" charset="2"/>
              </a:rPr>
              <a:t>Phase-level: Common practice is to add 20% extra time to phases to cope with unexpected events such as sickness</a:t>
            </a:r>
          </a:p>
          <a:p>
            <a:pPr lvl="1"/>
            <a:r>
              <a:rPr lang="en-GB" dirty="0">
                <a:sym typeface="Wingdings" pitchFamily="2" charset="2"/>
              </a:rPr>
              <a:t>Alternative plans: Some tasks may have more time-efficient but less desirable alternatives that could be used if the project falls behind. Identify these early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838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Scheduling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Use an appropriate software package to create a Gantt chart</a:t>
            </a:r>
          </a:p>
          <a:p>
            <a:r>
              <a:rPr lang="en-GB" dirty="0"/>
              <a:t>Create the task list before setting any timings</a:t>
            </a:r>
          </a:p>
          <a:p>
            <a:r>
              <a:rPr lang="en-GB" dirty="0"/>
              <a:t>Add any milestones and their dates</a:t>
            </a:r>
          </a:p>
          <a:p>
            <a:r>
              <a:rPr lang="en-GB" dirty="0"/>
              <a:t>Identify task and milestone dependencies by linking tasks with arrows</a:t>
            </a:r>
          </a:p>
          <a:p>
            <a:r>
              <a:rPr lang="en-GB" dirty="0"/>
              <a:t>Take each task in turn and add the start date and projected length</a:t>
            </a:r>
          </a:p>
          <a:p>
            <a:r>
              <a:rPr lang="en-GB" dirty="0"/>
              <a:t>Double-check that you will complete all tasks by their respective milestones and that you are not trying to do too many things in parallel</a:t>
            </a:r>
          </a:p>
        </p:txBody>
      </p:sp>
    </p:spTree>
    <p:extLst>
      <p:ext uri="{BB962C8B-B14F-4D97-AF65-F5344CB8AC3E}">
        <p14:creationId xmlns:p14="http://schemas.microsoft.com/office/powerpoint/2010/main" val="8105373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If it doesn’t fit…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may need to tweak some of your tasks to make sure that you can complete the project in the time allotted</a:t>
            </a:r>
          </a:p>
          <a:p>
            <a:r>
              <a:rPr lang="en-GB" dirty="0"/>
              <a:t>If it doesn’t fit after this, you </a:t>
            </a:r>
            <a:r>
              <a:rPr lang="en-GB" b="1" dirty="0"/>
              <a:t>must</a:t>
            </a:r>
            <a:r>
              <a:rPr lang="en-GB" dirty="0"/>
              <a:t> discuss this with your supervisor</a:t>
            </a:r>
          </a:p>
          <a:p>
            <a:pPr lvl="1"/>
            <a:r>
              <a:rPr lang="en-GB" dirty="0"/>
              <a:t>You may have to change your project objectives or otherwise reduce the scope of your project</a:t>
            </a:r>
          </a:p>
          <a:p>
            <a:r>
              <a:rPr lang="en-GB" dirty="0"/>
              <a:t>You </a:t>
            </a:r>
            <a:r>
              <a:rPr lang="en-GB" b="1" dirty="0"/>
              <a:t>must not</a:t>
            </a:r>
            <a:r>
              <a:rPr lang="en-GB" dirty="0"/>
              <a:t> just cut time off tasks until it fits</a:t>
            </a:r>
          </a:p>
          <a:p>
            <a:pPr lvl="1"/>
            <a:r>
              <a:rPr lang="en-GB" dirty="0"/>
              <a:t>You will just end up falling behind and having to change the scope later in the project or accept that you will complete the project late</a:t>
            </a:r>
          </a:p>
          <a:p>
            <a:pPr lvl="1"/>
            <a:r>
              <a:rPr lang="en-GB" dirty="0"/>
              <a:t>Neither of these is likely to have a happy ending</a:t>
            </a:r>
          </a:p>
        </p:txBody>
      </p:sp>
    </p:spTree>
    <p:extLst>
      <p:ext uri="{BB962C8B-B14F-4D97-AF65-F5344CB8AC3E}">
        <p14:creationId xmlns:p14="http://schemas.microsoft.com/office/powerpoint/2010/main" val="4101443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32648"/>
          </a:xfrm>
        </p:spPr>
        <p:txBody>
          <a:bodyPr>
            <a:normAutofit/>
          </a:bodyPr>
          <a:lstStyle/>
          <a:p>
            <a:r>
              <a:rPr lang="en-GB" dirty="0"/>
              <a:t>When planning a project you also need to identify the resources that are needed</a:t>
            </a:r>
          </a:p>
          <a:p>
            <a:r>
              <a:rPr lang="en-GB" dirty="0"/>
              <a:t>Resources come in several types</a:t>
            </a:r>
          </a:p>
          <a:p>
            <a:pPr lvl="1"/>
            <a:r>
              <a:rPr lang="en-GB" dirty="0"/>
              <a:t>Hardware (computers, electronics, interface devices)</a:t>
            </a:r>
          </a:p>
          <a:p>
            <a:pPr lvl="1"/>
            <a:r>
              <a:rPr lang="en-GB" dirty="0"/>
              <a:t>Software (Programming IDEs, analysis software, word processing packages)</a:t>
            </a:r>
          </a:p>
          <a:p>
            <a:pPr lvl="1"/>
            <a:r>
              <a:rPr lang="en-GB" dirty="0"/>
              <a:t>Information (data sets, library access)</a:t>
            </a:r>
          </a:p>
          <a:p>
            <a:pPr lvl="1"/>
            <a:r>
              <a:rPr lang="en-GB" dirty="0"/>
              <a:t>Human (researcher, project supervisor, test subjects, technical support, industrial liaison)</a:t>
            </a:r>
          </a:p>
          <a:p>
            <a:pPr lvl="1"/>
            <a:endParaRPr lang="en-GB" dirty="0"/>
          </a:p>
          <a:p>
            <a:r>
              <a:rPr lang="en-GB" dirty="0"/>
              <a:t>Think about when you need these and for how long; it can impact on your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1203231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Coming Soon…</a:t>
            </a:r>
            <a:endParaRPr lang="en-US"/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workshop: Descriptive statistics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82B0CEF5-A40A-470B-BA13-25B297AB4A9C}" type="slidenum">
              <a:rPr lang="en-GB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563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629</TotalTime>
  <Words>1228</Words>
  <Application>Microsoft Office PowerPoint</Application>
  <PresentationFormat>On-screen Show (4:3)</PresentationFormat>
  <Paragraphs>146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Tw Cen MT</vt:lpstr>
      <vt:lpstr>Circuit</vt:lpstr>
      <vt:lpstr>Research Methods</vt:lpstr>
      <vt:lpstr>Getting organised</vt:lpstr>
      <vt:lpstr>Filing system sections</vt:lpstr>
      <vt:lpstr>Your project notebook</vt:lpstr>
      <vt:lpstr>Project planning</vt:lpstr>
      <vt:lpstr>The project plan</vt:lpstr>
      <vt:lpstr>Producing a task list</vt:lpstr>
      <vt:lpstr>Producing a task list</vt:lpstr>
      <vt:lpstr>Producing a task list</vt:lpstr>
      <vt:lpstr>Producing a task list</vt:lpstr>
      <vt:lpstr>Producing a task list</vt:lpstr>
      <vt:lpstr>Adding timings to tasks</vt:lpstr>
      <vt:lpstr>Identifying task dependencies</vt:lpstr>
      <vt:lpstr>Identifying planning constraints</vt:lpstr>
      <vt:lpstr>Contingency planning</vt:lpstr>
      <vt:lpstr>Scheduling</vt:lpstr>
      <vt:lpstr>If it doesn’t fit…</vt:lpstr>
      <vt:lpstr>Resources</vt:lpstr>
      <vt:lpstr>Coming Soon…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Dr Nik Whitehead</dc:creator>
  <cp:lastModifiedBy>Nik Whitehead</cp:lastModifiedBy>
  <cp:revision>32</cp:revision>
  <dcterms:created xsi:type="dcterms:W3CDTF">2013-10-10T10:13:16Z</dcterms:created>
  <dcterms:modified xsi:type="dcterms:W3CDTF">2021-09-23T15:44:30Z</dcterms:modified>
</cp:coreProperties>
</file>