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40"/>
  </p:notesMasterIdLst>
  <p:sldIdLst>
    <p:sldId id="256" r:id="rId2"/>
    <p:sldId id="284" r:id="rId3"/>
    <p:sldId id="269" r:id="rId4"/>
    <p:sldId id="299" r:id="rId5"/>
    <p:sldId id="301" r:id="rId6"/>
    <p:sldId id="309" r:id="rId7"/>
    <p:sldId id="304" r:id="rId8"/>
    <p:sldId id="306" r:id="rId9"/>
    <p:sldId id="314" r:id="rId10"/>
    <p:sldId id="315" r:id="rId11"/>
    <p:sldId id="316" r:id="rId12"/>
    <p:sldId id="317" r:id="rId13"/>
    <p:sldId id="310" r:id="rId14"/>
    <p:sldId id="311" r:id="rId15"/>
    <p:sldId id="312" r:id="rId16"/>
    <p:sldId id="313" r:id="rId17"/>
    <p:sldId id="308" r:id="rId18"/>
    <p:sldId id="319" r:id="rId19"/>
    <p:sldId id="320" r:id="rId20"/>
    <p:sldId id="322" r:id="rId21"/>
    <p:sldId id="323" r:id="rId22"/>
    <p:sldId id="337" r:id="rId23"/>
    <p:sldId id="325" r:id="rId24"/>
    <p:sldId id="326" r:id="rId25"/>
    <p:sldId id="327" r:id="rId26"/>
    <p:sldId id="328" r:id="rId27"/>
    <p:sldId id="338" r:id="rId28"/>
    <p:sldId id="331" r:id="rId29"/>
    <p:sldId id="332" r:id="rId30"/>
    <p:sldId id="321" r:id="rId31"/>
    <p:sldId id="333" r:id="rId32"/>
    <p:sldId id="334" r:id="rId33"/>
    <p:sldId id="335" r:id="rId34"/>
    <p:sldId id="336" r:id="rId35"/>
    <p:sldId id="329" r:id="rId36"/>
    <p:sldId id="330" r:id="rId37"/>
    <p:sldId id="264" r:id="rId38"/>
    <p:sldId id="265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51075B-B039-49A5-89A6-BF6AFF8F8CA5}" v="5" dt="2024-10-24T09:41:42.7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42" y="4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79850E-B72F-4725-8060-BB02C9B26EF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5D8745B-36EC-407B-BC01-62413B736016}">
      <dgm:prSet/>
      <dgm:spPr/>
      <dgm:t>
        <a:bodyPr/>
        <a:lstStyle/>
        <a:p>
          <a:r>
            <a:rPr lang="en-GB"/>
            <a:t>Use of colour – to categorise/highlight etc</a:t>
          </a:r>
          <a:endParaRPr lang="en-US"/>
        </a:p>
      </dgm:t>
    </dgm:pt>
    <dgm:pt modelId="{5D413C7F-4128-4B23-8717-FE2030A69D03}" type="parTrans" cxnId="{7EAB6273-1E80-4156-AC90-22295DCE14FF}">
      <dgm:prSet/>
      <dgm:spPr/>
      <dgm:t>
        <a:bodyPr/>
        <a:lstStyle/>
        <a:p>
          <a:endParaRPr lang="en-US"/>
        </a:p>
      </dgm:t>
    </dgm:pt>
    <dgm:pt modelId="{50467FDF-7FA9-4347-8365-6973206000FE}" type="sibTrans" cxnId="{7EAB6273-1E80-4156-AC90-22295DCE14FF}">
      <dgm:prSet/>
      <dgm:spPr/>
      <dgm:t>
        <a:bodyPr/>
        <a:lstStyle/>
        <a:p>
          <a:endParaRPr lang="en-US"/>
        </a:p>
      </dgm:t>
    </dgm:pt>
    <dgm:pt modelId="{4A8D1D9F-1796-43FA-88A7-15F68804F566}">
      <dgm:prSet/>
      <dgm:spPr/>
      <dgm:t>
        <a:bodyPr/>
        <a:lstStyle/>
        <a:p>
          <a:r>
            <a:rPr lang="en-GB"/>
            <a:t>Use symbols/images</a:t>
          </a:r>
          <a:endParaRPr lang="en-US"/>
        </a:p>
      </dgm:t>
    </dgm:pt>
    <dgm:pt modelId="{BAC5C963-4E4E-4653-B70D-5D2D806EED2D}" type="parTrans" cxnId="{807748CD-B713-4196-B55C-F12A68A9C624}">
      <dgm:prSet/>
      <dgm:spPr/>
      <dgm:t>
        <a:bodyPr/>
        <a:lstStyle/>
        <a:p>
          <a:endParaRPr lang="en-US"/>
        </a:p>
      </dgm:t>
    </dgm:pt>
    <dgm:pt modelId="{2736AB7F-BDDA-496B-A5E6-BBC19E5DEE86}" type="sibTrans" cxnId="{807748CD-B713-4196-B55C-F12A68A9C624}">
      <dgm:prSet/>
      <dgm:spPr/>
      <dgm:t>
        <a:bodyPr/>
        <a:lstStyle/>
        <a:p>
          <a:endParaRPr lang="en-US"/>
        </a:p>
      </dgm:t>
    </dgm:pt>
    <dgm:pt modelId="{67406E23-6A09-4D5F-96D0-838A3DEFE435}" type="pres">
      <dgm:prSet presAssocID="{4279850E-B72F-4725-8060-BB02C9B26EF9}" presName="linear" presStyleCnt="0">
        <dgm:presLayoutVars>
          <dgm:animLvl val="lvl"/>
          <dgm:resizeHandles val="exact"/>
        </dgm:presLayoutVars>
      </dgm:prSet>
      <dgm:spPr/>
    </dgm:pt>
    <dgm:pt modelId="{2E0C3961-6DC1-4FAB-8D0E-15B0BB05B642}" type="pres">
      <dgm:prSet presAssocID="{65D8745B-36EC-407B-BC01-62413B73601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4DC5FF8-F23A-49A2-886E-EA69B610D050}" type="pres">
      <dgm:prSet presAssocID="{50467FDF-7FA9-4347-8365-6973206000FE}" presName="spacer" presStyleCnt="0"/>
      <dgm:spPr/>
    </dgm:pt>
    <dgm:pt modelId="{6F59D05B-097C-4F32-B84A-7466D65CB577}" type="pres">
      <dgm:prSet presAssocID="{4A8D1D9F-1796-43FA-88A7-15F68804F56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3ABB415-4F0A-470F-93DC-E3505F1FFD93}" type="presOf" srcId="{4A8D1D9F-1796-43FA-88A7-15F68804F566}" destId="{6F59D05B-097C-4F32-B84A-7466D65CB577}" srcOrd="0" destOrd="0" presId="urn:microsoft.com/office/officeart/2005/8/layout/vList2"/>
    <dgm:cxn modelId="{A2D86124-6302-4F49-9F21-D28F7EFD6C25}" type="presOf" srcId="{65D8745B-36EC-407B-BC01-62413B736016}" destId="{2E0C3961-6DC1-4FAB-8D0E-15B0BB05B642}" srcOrd="0" destOrd="0" presId="urn:microsoft.com/office/officeart/2005/8/layout/vList2"/>
    <dgm:cxn modelId="{7EAB6273-1E80-4156-AC90-22295DCE14FF}" srcId="{4279850E-B72F-4725-8060-BB02C9B26EF9}" destId="{65D8745B-36EC-407B-BC01-62413B736016}" srcOrd="0" destOrd="0" parTransId="{5D413C7F-4128-4B23-8717-FE2030A69D03}" sibTransId="{50467FDF-7FA9-4347-8365-6973206000FE}"/>
    <dgm:cxn modelId="{1CD3A37C-DC32-4066-9929-98F371AE66EF}" type="presOf" srcId="{4279850E-B72F-4725-8060-BB02C9B26EF9}" destId="{67406E23-6A09-4D5F-96D0-838A3DEFE435}" srcOrd="0" destOrd="0" presId="urn:microsoft.com/office/officeart/2005/8/layout/vList2"/>
    <dgm:cxn modelId="{807748CD-B713-4196-B55C-F12A68A9C624}" srcId="{4279850E-B72F-4725-8060-BB02C9B26EF9}" destId="{4A8D1D9F-1796-43FA-88A7-15F68804F566}" srcOrd="1" destOrd="0" parTransId="{BAC5C963-4E4E-4653-B70D-5D2D806EED2D}" sibTransId="{2736AB7F-BDDA-496B-A5E6-BBC19E5DEE86}"/>
    <dgm:cxn modelId="{28F5917B-9B27-40D0-9CDD-076D43D4F389}" type="presParOf" srcId="{67406E23-6A09-4D5F-96D0-838A3DEFE435}" destId="{2E0C3961-6DC1-4FAB-8D0E-15B0BB05B642}" srcOrd="0" destOrd="0" presId="urn:microsoft.com/office/officeart/2005/8/layout/vList2"/>
    <dgm:cxn modelId="{F8EFE322-5A0F-4D0A-8A73-7A5DB19ED6EB}" type="presParOf" srcId="{67406E23-6A09-4D5F-96D0-838A3DEFE435}" destId="{74DC5FF8-F23A-49A2-886E-EA69B610D050}" srcOrd="1" destOrd="0" presId="urn:microsoft.com/office/officeart/2005/8/layout/vList2"/>
    <dgm:cxn modelId="{F107C18A-7275-4F61-85FD-FD05D068D388}" type="presParOf" srcId="{67406E23-6A09-4D5F-96D0-838A3DEFE435}" destId="{6F59D05B-097C-4F32-B84A-7466D65CB57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0C3961-6DC1-4FAB-8D0E-15B0BB05B642}">
      <dsp:nvSpPr>
        <dsp:cNvPr id="0" name=""/>
        <dsp:cNvSpPr/>
      </dsp:nvSpPr>
      <dsp:spPr>
        <a:xfrm>
          <a:off x="0" y="118968"/>
          <a:ext cx="5473546" cy="23095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Use of colour – to categorise/highlight etc</a:t>
          </a:r>
          <a:endParaRPr lang="en-US" sz="4200" kern="1200"/>
        </a:p>
      </dsp:txBody>
      <dsp:txXfrm>
        <a:off x="112744" y="231712"/>
        <a:ext cx="5248058" cy="2084091"/>
      </dsp:txXfrm>
    </dsp:sp>
    <dsp:sp modelId="{6F59D05B-097C-4F32-B84A-7466D65CB577}">
      <dsp:nvSpPr>
        <dsp:cNvPr id="0" name=""/>
        <dsp:cNvSpPr/>
      </dsp:nvSpPr>
      <dsp:spPr>
        <a:xfrm>
          <a:off x="0" y="2549508"/>
          <a:ext cx="5473546" cy="2309579"/>
        </a:xfrm>
        <a:prstGeom prst="roundRect">
          <a:avLst/>
        </a:prstGeom>
        <a:solidFill>
          <a:schemeClr val="accent2">
            <a:hueOff val="10288398"/>
            <a:satOff val="-6286"/>
            <a:lumOff val="-347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Use symbols/images</a:t>
          </a:r>
          <a:endParaRPr lang="en-US" sz="4200" kern="1200"/>
        </a:p>
      </dsp:txBody>
      <dsp:txXfrm>
        <a:off x="112744" y="2662252"/>
        <a:ext cx="5248058" cy="20840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BF594-4C07-4B24-BD6E-38EA3BB78285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68CFEE-8C2C-49E1-8BDF-85CD2EEEC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382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2688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69D1E-7F30-8F44-52B5-52A7E69B3D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032B18-BF08-2FF2-44A2-F6E3F9CD8E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72D867-BEA6-2F18-2446-323B1480C1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376F33-5919-43F9-E492-FF5887A2B5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934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11/11/2025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800" dirty="0"/>
              <a:t>HPFY3010: Academic Skills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Session 5: Reading, summarizing, and note-taking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76A230-CDE3-2F54-606F-F67D979255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DFE70-71EC-7D1A-3EDE-4D413DCAE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9D8D4-D3D0-53AA-9F41-5CD69C34D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Academic language and tone</a:t>
            </a:r>
          </a:p>
        </p:txBody>
      </p:sp>
    </p:spTree>
    <p:extLst>
      <p:ext uri="{BB962C8B-B14F-4D97-AF65-F5344CB8AC3E}">
        <p14:creationId xmlns:p14="http://schemas.microsoft.com/office/powerpoint/2010/main" val="3293141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BDBB-0755-54BB-6F2B-F9AC1464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D7596-8140-A811-B2F0-094CB1296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Types of reading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Reading strategies</a:t>
            </a:r>
          </a:p>
        </p:txBody>
      </p:sp>
    </p:spTree>
    <p:extLst>
      <p:ext uri="{BB962C8B-B14F-4D97-AF65-F5344CB8AC3E}">
        <p14:creationId xmlns:p14="http://schemas.microsoft.com/office/powerpoint/2010/main" val="3584931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5062C4-30CC-5C67-6C7C-9E5535BC2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 fontScale="90000"/>
          </a:bodyPr>
          <a:lstStyle/>
          <a:p>
            <a:r>
              <a:rPr lang="en-GB" dirty="0"/>
              <a:t>Types of reading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040A5-42C9-F67D-E021-8FE01C793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anchor="t">
            <a:normAutofit fontScale="85000" lnSpcReduction="10000"/>
          </a:bodyPr>
          <a:lstStyle/>
          <a:p>
            <a:r>
              <a:rPr lang="en-GB" sz="1800" b="1" dirty="0">
                <a:cs typeface="Arial" panose="020B0604020202020204" pitchFamily="34" charset="0"/>
              </a:rPr>
              <a:t>Required readings: </a:t>
            </a:r>
            <a:r>
              <a:rPr lang="en-GB" sz="1800" dirty="0">
                <a:cs typeface="Arial" panose="020B0604020202020204" pitchFamily="34" charset="0"/>
              </a:rPr>
              <a:t>absolutely necessary; likely to have lectures structured around them</a:t>
            </a:r>
          </a:p>
          <a:p>
            <a:r>
              <a:rPr lang="en-GB" sz="1800" b="1" dirty="0">
                <a:cs typeface="Arial" panose="020B0604020202020204" pitchFamily="34" charset="0"/>
              </a:rPr>
              <a:t>Recommended readings: </a:t>
            </a:r>
            <a:r>
              <a:rPr lang="en-GB" sz="1800" dirty="0">
                <a:cs typeface="Arial" panose="020B0604020202020204" pitchFamily="34" charset="0"/>
              </a:rPr>
              <a:t>valuable reading and knowledge about topic in general (but not necessarily crucial to lecture)</a:t>
            </a:r>
          </a:p>
          <a:p>
            <a:r>
              <a:rPr lang="en-GB" sz="1800" b="1" dirty="0">
                <a:cs typeface="Arial" panose="020B0604020202020204" pitchFamily="34" charset="0"/>
              </a:rPr>
              <a:t>Background readings: </a:t>
            </a:r>
            <a:r>
              <a:rPr lang="en-GB" sz="1800" dirty="0">
                <a:cs typeface="Arial" panose="020B0604020202020204" pitchFamily="34" charset="0"/>
              </a:rPr>
              <a:t>Provide contextual information, might help you to understand required or recommended readings</a:t>
            </a:r>
          </a:p>
          <a:p>
            <a:r>
              <a:rPr lang="en-GB" sz="1800" b="1" dirty="0">
                <a:cs typeface="Arial" panose="020B0604020202020204" pitchFamily="34" charset="0"/>
              </a:rPr>
              <a:t>Select bibliographies: </a:t>
            </a:r>
            <a:r>
              <a:rPr lang="en-GB" sz="1800" dirty="0">
                <a:cs typeface="Arial" panose="020B0604020202020204" pitchFamily="34" charset="0"/>
              </a:rPr>
              <a:t>A short synopsis of types of material that are available to you – never exhaustive</a:t>
            </a:r>
            <a:endParaRPr lang="en-GB" sz="1800" b="1" dirty="0"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61D9DC-F48D-03AA-2A6C-AFABB64BE7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013" r="15222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54606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BF829-875E-F88E-E1A4-8002C403C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Academic/critical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1DBF7-B1BA-A1E8-60B4-4B8D662CE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4"/>
            <a:ext cx="5588281" cy="4080367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Essential to your studies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Different from general reading – how?</a:t>
            </a:r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3EA5BD-6CE7-1601-7EC2-4865820E5C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95" r="25466" b="-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99148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BF829-875E-F88E-E1A4-8002C403C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Academic/critical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1DBF7-B1BA-A1E8-60B4-4B8D662CE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4"/>
            <a:ext cx="5588281" cy="4080367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Essential to your studies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Different from general reading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Type of texts read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How you engage with the texts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The purpose of reading the text</a:t>
            </a:r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3EA5BD-6CE7-1601-7EC2-4865820E5C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95" r="25466" b="-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27158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C0CDD1-AF94-5FE2-6BD4-6F084241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486400" cy="1154711"/>
          </a:xfrm>
        </p:spPr>
        <p:txBody>
          <a:bodyPr>
            <a:normAutofit/>
          </a:bodyPr>
          <a:lstStyle/>
          <a:p>
            <a:r>
              <a:rPr lang="en-GB" dirty="0"/>
              <a:t>Purpose of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06290-978D-15FD-FCB5-34E4DB512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472204" cy="3174788"/>
          </a:xfrm>
        </p:spPr>
        <p:txBody>
          <a:bodyPr anchor="t"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Set reading for a class?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Answer a specific question?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Recommended for your course?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You’re interested?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2AAF08-0669-EE31-874C-AD76A164AC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13" r="-2" b="12283"/>
          <a:stretch/>
        </p:blipFill>
        <p:spPr>
          <a:xfrm>
            <a:off x="6990724" y="211090"/>
            <a:ext cx="5201276" cy="6646910"/>
          </a:xfrm>
          <a:custGeom>
            <a:avLst/>
            <a:gdLst/>
            <a:ahLst/>
            <a:cxnLst/>
            <a:rect l="l" t="t" r="r" b="b"/>
            <a:pathLst>
              <a:path w="5201276" h="6646910">
                <a:moveTo>
                  <a:pt x="764203" y="685250"/>
                </a:moveTo>
                <a:cubicBezTo>
                  <a:pt x="818649" y="688659"/>
                  <a:pt x="872180" y="700903"/>
                  <a:pt x="922673" y="721515"/>
                </a:cubicBezTo>
                <a:cubicBezTo>
                  <a:pt x="1135698" y="807918"/>
                  <a:pt x="1267587" y="1039231"/>
                  <a:pt x="1237521" y="1273177"/>
                </a:cubicBezTo>
                <a:cubicBezTo>
                  <a:pt x="1193894" y="1615922"/>
                  <a:pt x="852079" y="1820733"/>
                  <a:pt x="542267" y="1690856"/>
                </a:cubicBezTo>
                <a:cubicBezTo>
                  <a:pt x="327228" y="1600813"/>
                  <a:pt x="198127" y="1363456"/>
                  <a:pt x="234703" y="1126951"/>
                </a:cubicBezTo>
                <a:cubicBezTo>
                  <a:pt x="277169" y="852320"/>
                  <a:pt x="512123" y="670215"/>
                  <a:pt x="764203" y="685250"/>
                </a:cubicBezTo>
                <a:close/>
                <a:moveTo>
                  <a:pt x="2784174" y="352577"/>
                </a:moveTo>
                <a:cubicBezTo>
                  <a:pt x="2807825" y="353973"/>
                  <a:pt x="2831088" y="359242"/>
                  <a:pt x="2853064" y="368075"/>
                </a:cubicBezTo>
                <a:cubicBezTo>
                  <a:pt x="2946054" y="405659"/>
                  <a:pt x="3003243" y="506165"/>
                  <a:pt x="2990147" y="608299"/>
                </a:cubicBezTo>
                <a:cubicBezTo>
                  <a:pt x="2971006" y="757470"/>
                  <a:pt x="2822378" y="846585"/>
                  <a:pt x="2687620" y="790095"/>
                </a:cubicBezTo>
                <a:cubicBezTo>
                  <a:pt x="2594010" y="750884"/>
                  <a:pt x="2537829" y="647665"/>
                  <a:pt x="2553792" y="544679"/>
                </a:cubicBezTo>
                <a:cubicBezTo>
                  <a:pt x="2572235" y="425187"/>
                  <a:pt x="2674524" y="345991"/>
                  <a:pt x="2784174" y="352577"/>
                </a:cubicBezTo>
                <a:close/>
                <a:moveTo>
                  <a:pt x="5201276" y="72600"/>
                </a:moveTo>
                <a:lnTo>
                  <a:pt x="5201276" y="6646910"/>
                </a:lnTo>
                <a:lnTo>
                  <a:pt x="2895444" y="6646910"/>
                </a:lnTo>
                <a:lnTo>
                  <a:pt x="2545196" y="6646910"/>
                </a:lnTo>
                <a:lnTo>
                  <a:pt x="2176660" y="6646910"/>
                </a:lnTo>
                <a:lnTo>
                  <a:pt x="1071390" y="6646910"/>
                </a:lnTo>
                <a:lnTo>
                  <a:pt x="1035339" y="6598516"/>
                </a:lnTo>
                <a:cubicBezTo>
                  <a:pt x="830001" y="6260683"/>
                  <a:pt x="1173986" y="5769070"/>
                  <a:pt x="868428" y="5385343"/>
                </a:cubicBezTo>
                <a:cubicBezTo>
                  <a:pt x="677876" y="5146281"/>
                  <a:pt x="475933" y="5253608"/>
                  <a:pt x="262754" y="4965183"/>
                </a:cubicBezTo>
                <a:cubicBezTo>
                  <a:pt x="105136" y="4752005"/>
                  <a:pt x="-25514" y="4556184"/>
                  <a:pt x="38649" y="4272564"/>
                </a:cubicBezTo>
                <a:cubicBezTo>
                  <a:pt x="124509" y="3893242"/>
                  <a:pt x="452762" y="3745236"/>
                  <a:pt x="449354" y="3471378"/>
                </a:cubicBezTo>
                <a:cubicBezTo>
                  <a:pt x="445479" y="3142194"/>
                  <a:pt x="42523" y="3076251"/>
                  <a:pt x="3080" y="2700958"/>
                </a:cubicBezTo>
                <a:cubicBezTo>
                  <a:pt x="-22647" y="2456164"/>
                  <a:pt x="115055" y="2163013"/>
                  <a:pt x="332652" y="2027402"/>
                </a:cubicBezTo>
                <a:cubicBezTo>
                  <a:pt x="733670" y="1777182"/>
                  <a:pt x="1185756" y="2199435"/>
                  <a:pt x="1493242" y="1948439"/>
                </a:cubicBezTo>
                <a:cubicBezTo>
                  <a:pt x="1676897" y="1798492"/>
                  <a:pt x="1706809" y="1492245"/>
                  <a:pt x="1671085" y="1299370"/>
                </a:cubicBezTo>
                <a:cubicBezTo>
                  <a:pt x="1602970" y="932136"/>
                  <a:pt x="1301838" y="872003"/>
                  <a:pt x="1312997" y="592260"/>
                </a:cubicBezTo>
                <a:cubicBezTo>
                  <a:pt x="1321210" y="384349"/>
                  <a:pt x="1497582" y="166056"/>
                  <a:pt x="1715953" y="117624"/>
                </a:cubicBezTo>
                <a:cubicBezTo>
                  <a:pt x="1746484" y="110804"/>
                  <a:pt x="1777667" y="107395"/>
                  <a:pt x="1808943" y="107395"/>
                </a:cubicBezTo>
                <a:cubicBezTo>
                  <a:pt x="2020029" y="107395"/>
                  <a:pt x="2186171" y="262378"/>
                  <a:pt x="2237471" y="310500"/>
                </a:cubicBezTo>
                <a:cubicBezTo>
                  <a:pt x="2480329" y="537317"/>
                  <a:pt x="2288150" y="815280"/>
                  <a:pt x="2485909" y="1155778"/>
                </a:cubicBezTo>
                <a:cubicBezTo>
                  <a:pt x="2516634" y="1206225"/>
                  <a:pt x="2551885" y="1253804"/>
                  <a:pt x="2591220" y="1297896"/>
                </a:cubicBezTo>
                <a:cubicBezTo>
                  <a:pt x="2668711" y="1386005"/>
                  <a:pt x="2813078" y="1370507"/>
                  <a:pt x="2868562" y="1267985"/>
                </a:cubicBezTo>
                <a:cubicBezTo>
                  <a:pt x="2960234" y="1098510"/>
                  <a:pt x="3047877" y="908501"/>
                  <a:pt x="3225565" y="859062"/>
                </a:cubicBezTo>
                <a:cubicBezTo>
                  <a:pt x="3571023" y="762896"/>
                  <a:pt x="3776685" y="1334008"/>
                  <a:pt x="4134696" y="1265738"/>
                </a:cubicBezTo>
                <a:cubicBezTo>
                  <a:pt x="4283325" y="1237377"/>
                  <a:pt x="4369495" y="1115560"/>
                  <a:pt x="4447839" y="964607"/>
                </a:cubicBezTo>
                <a:cubicBezTo>
                  <a:pt x="4469614" y="922528"/>
                  <a:pt x="4490847" y="878203"/>
                  <a:pt x="4512622" y="832871"/>
                </a:cubicBezTo>
                <a:cubicBezTo>
                  <a:pt x="4571477" y="623285"/>
                  <a:pt x="4654776" y="228711"/>
                  <a:pt x="5152490" y="84231"/>
                </a:cubicBezTo>
                <a:close/>
                <a:moveTo>
                  <a:pt x="4034655" y="767"/>
                </a:moveTo>
                <a:cubicBezTo>
                  <a:pt x="4083638" y="3866"/>
                  <a:pt x="4131798" y="14871"/>
                  <a:pt x="4177240" y="33390"/>
                </a:cubicBezTo>
                <a:cubicBezTo>
                  <a:pt x="4368954" y="110882"/>
                  <a:pt x="4487671" y="319025"/>
                  <a:pt x="4460626" y="529879"/>
                </a:cubicBezTo>
                <a:cubicBezTo>
                  <a:pt x="4421028" y="837830"/>
                  <a:pt x="4113774" y="1021795"/>
                  <a:pt x="3834960" y="905558"/>
                </a:cubicBezTo>
                <a:cubicBezTo>
                  <a:pt x="3641231" y="824502"/>
                  <a:pt x="3524994" y="611090"/>
                  <a:pt x="3558160" y="398066"/>
                </a:cubicBezTo>
                <a:cubicBezTo>
                  <a:pt x="3596363" y="150946"/>
                  <a:pt x="3807838" y="-12639"/>
                  <a:pt x="4034655" y="76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39522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6CE380-49E3-DFE9-72AB-68CADEF51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How to approach reading…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552D8-5AD7-1026-E521-F89B0245E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anchor="t"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Do you need to read everything in full?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What kinds of strategies have you used for reading?</a:t>
            </a:r>
          </a:p>
          <a:p>
            <a:endParaRPr lang="en-GB" dirty="0"/>
          </a:p>
        </p:txBody>
      </p:sp>
      <p:pic>
        <p:nvPicPr>
          <p:cNvPr id="5" name="Picture 4" descr="Young boy reading a book">
            <a:extLst>
              <a:ext uri="{FF2B5EF4-FFF2-40B4-BE49-F238E27FC236}">
                <a16:creationId xmlns:a16="http://schemas.microsoft.com/office/drawing/2014/main" id="{6C41C733-08D4-DD7F-B0B1-E2BF213CE8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53" r="19672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0630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ECCD0-DC75-A6E7-B82E-36CA8930E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How to approach reading…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E975A-FD71-FAC0-18F9-6D7A483FE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2400" dirty="0"/>
              <a:t>You need to be strategic – you don’t have time to read everything start-to-finish.</a:t>
            </a:r>
          </a:p>
          <a:p>
            <a:r>
              <a:rPr lang="en-GB" sz="2400" dirty="0"/>
              <a:t>Previewing materials might help to identify useful resources:</a:t>
            </a:r>
          </a:p>
          <a:p>
            <a:r>
              <a:rPr lang="en-GB" sz="2400" dirty="0"/>
              <a:t>Read front and back covers,</a:t>
            </a:r>
          </a:p>
          <a:p>
            <a:r>
              <a:rPr lang="en-GB" sz="2400" dirty="0"/>
              <a:t>Read contents, page, introduction, conclusion, and first chapter</a:t>
            </a:r>
          </a:p>
        </p:txBody>
      </p:sp>
      <p:pic>
        <p:nvPicPr>
          <p:cNvPr id="5" name="Picture 4" descr="Woman reading and writing">
            <a:extLst>
              <a:ext uri="{FF2B5EF4-FFF2-40B4-BE49-F238E27FC236}">
                <a16:creationId xmlns:a16="http://schemas.microsoft.com/office/drawing/2014/main" id="{CB7A2EC9-A23A-8E71-BA1C-77676435DD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3" r="28912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873256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AF5F68-6AE1-70CC-0154-86AE29694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Scanning</a:t>
            </a:r>
          </a:p>
        </p:txBody>
      </p:sp>
      <p:pic>
        <p:nvPicPr>
          <p:cNvPr id="5" name="Picture 4" descr="Student studying in library">
            <a:extLst>
              <a:ext uri="{FF2B5EF4-FFF2-40B4-BE49-F238E27FC236}">
                <a16:creationId xmlns:a16="http://schemas.microsoft.com/office/drawing/2014/main" id="{DBF502DA-DD95-ADBA-D637-D77A371FBF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65" r="28013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12920-3DE6-0B16-D5D6-907F4BB78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2400" dirty="0"/>
              <a:t>Working out  how a text is structured – e.g. what the sections are, what general topics are covered</a:t>
            </a:r>
          </a:p>
          <a:p>
            <a:r>
              <a:rPr lang="en-GB" sz="2400" dirty="0"/>
              <a:t>Glance over the page to scan the text for key information e.g. statistics, dates, facts, keywords.</a:t>
            </a:r>
          </a:p>
          <a:p>
            <a:r>
              <a:rPr lang="en-GB" sz="2400" dirty="0"/>
              <a:t>You might use scanning to look for a specific word/phrase e.g. names or theories.</a:t>
            </a:r>
          </a:p>
        </p:txBody>
      </p:sp>
    </p:spTree>
    <p:extLst>
      <p:ext uri="{BB962C8B-B14F-4D97-AF65-F5344CB8AC3E}">
        <p14:creationId xmlns:p14="http://schemas.microsoft.com/office/powerpoint/2010/main" val="42624243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E6E094-5014-29F2-DDC6-C46A2D295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75276"/>
          </a:xfrm>
        </p:spPr>
        <p:txBody>
          <a:bodyPr>
            <a:normAutofit/>
          </a:bodyPr>
          <a:lstStyle/>
          <a:p>
            <a:r>
              <a:rPr lang="en-GB" dirty="0"/>
              <a:t>Skimming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59A34-6909-11C4-A8C6-092B86A81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Speed reading to get a general overview of the meaning of a text</a:t>
            </a:r>
          </a:p>
          <a:p>
            <a:pPr>
              <a:lnSpc>
                <a:spcPct val="100000"/>
              </a:lnSpc>
            </a:pPr>
            <a:r>
              <a:rPr lang="en-GB" dirty="0"/>
              <a:t>Reading the introduction, conclusion, headings, the beginning and end of paragraphs</a:t>
            </a:r>
          </a:p>
          <a:p>
            <a:pPr>
              <a:lnSpc>
                <a:spcPct val="100000"/>
              </a:lnSpc>
            </a:pPr>
            <a:r>
              <a:rPr lang="en-GB" dirty="0"/>
              <a:t>Identifying the main ideas and building up a general overview</a:t>
            </a:r>
          </a:p>
          <a:p>
            <a:pPr>
              <a:lnSpc>
                <a:spcPct val="100000"/>
              </a:lnSpc>
            </a:pPr>
            <a:r>
              <a:rPr lang="en-GB" dirty="0"/>
              <a:t>Identifying the main ideas, rather than reading details</a:t>
            </a:r>
          </a:p>
          <a:p>
            <a:pPr>
              <a:lnSpc>
                <a:spcPct val="100000"/>
              </a:lnSpc>
            </a:pPr>
            <a:r>
              <a:rPr lang="en-GB" dirty="0"/>
              <a:t>Good as a first approach to identify parts you need to read over in depth.</a:t>
            </a:r>
          </a:p>
        </p:txBody>
      </p:sp>
      <p:pic>
        <p:nvPicPr>
          <p:cNvPr id="5" name="Picture 4" descr="Stack of books">
            <a:extLst>
              <a:ext uri="{FF2B5EF4-FFF2-40B4-BE49-F238E27FC236}">
                <a16:creationId xmlns:a16="http://schemas.microsoft.com/office/drawing/2014/main" id="{C9C3621A-7D4E-5264-18D3-FC03B65828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70" r="2598" b="-2"/>
          <a:stretch/>
        </p:blipFill>
        <p:spPr>
          <a:xfrm>
            <a:off x="6599498" y="2"/>
            <a:ext cx="5592502" cy="6218525"/>
          </a:xfrm>
          <a:custGeom>
            <a:avLst/>
            <a:gdLst/>
            <a:ahLst/>
            <a:cxnLst/>
            <a:rect l="l" t="t" r="r" b="b"/>
            <a:pathLst>
              <a:path w="5592502" h="6218525">
                <a:moveTo>
                  <a:pt x="2549391" y="5657612"/>
                </a:moveTo>
                <a:cubicBezTo>
                  <a:pt x="2568895" y="5660359"/>
                  <a:pt x="2588012" y="5665853"/>
                  <a:pt x="2606158" y="5674005"/>
                </a:cubicBezTo>
                <a:cubicBezTo>
                  <a:pt x="2690694" y="5711355"/>
                  <a:pt x="2743699" y="5803287"/>
                  <a:pt x="2734722" y="5897877"/>
                </a:cubicBezTo>
                <a:cubicBezTo>
                  <a:pt x="2720716" y="6045476"/>
                  <a:pt x="2578003" y="6136188"/>
                  <a:pt x="2445921" y="6086557"/>
                </a:cubicBezTo>
                <a:cubicBezTo>
                  <a:pt x="2352551" y="6051652"/>
                  <a:pt x="2293727" y="5951889"/>
                  <a:pt x="2306440" y="5850621"/>
                </a:cubicBezTo>
                <a:cubicBezTo>
                  <a:pt x="2319512" y="5745685"/>
                  <a:pt x="2398158" y="5671063"/>
                  <a:pt x="2490307" y="5657701"/>
                </a:cubicBezTo>
                <a:cubicBezTo>
                  <a:pt x="2509998" y="5654864"/>
                  <a:pt x="2529887" y="5654864"/>
                  <a:pt x="2549391" y="5657612"/>
                </a:cubicBezTo>
                <a:close/>
                <a:moveTo>
                  <a:pt x="708303" y="494981"/>
                </a:moveTo>
                <a:cubicBezTo>
                  <a:pt x="758766" y="498141"/>
                  <a:pt x="808381" y="509490"/>
                  <a:pt x="855181" y="528594"/>
                </a:cubicBezTo>
                <a:cubicBezTo>
                  <a:pt x="1052623" y="608676"/>
                  <a:pt x="1174866" y="823069"/>
                  <a:pt x="1146999" y="1039903"/>
                </a:cubicBezTo>
                <a:cubicBezTo>
                  <a:pt x="1106562" y="1357577"/>
                  <a:pt x="789750" y="1547407"/>
                  <a:pt x="502601" y="1427029"/>
                </a:cubicBezTo>
                <a:cubicBezTo>
                  <a:pt x="303292" y="1343573"/>
                  <a:pt x="183634" y="1123578"/>
                  <a:pt x="217535" y="904373"/>
                </a:cubicBezTo>
                <a:cubicBezTo>
                  <a:pt x="256894" y="649831"/>
                  <a:pt x="474662" y="481046"/>
                  <a:pt x="708303" y="494981"/>
                </a:cubicBezTo>
                <a:close/>
                <a:moveTo>
                  <a:pt x="2580518" y="186644"/>
                </a:moveTo>
                <a:cubicBezTo>
                  <a:pt x="2602438" y="187938"/>
                  <a:pt x="2623999" y="192821"/>
                  <a:pt x="2644369" y="201008"/>
                </a:cubicBezTo>
                <a:cubicBezTo>
                  <a:pt x="2730556" y="235843"/>
                  <a:pt x="2783562" y="328998"/>
                  <a:pt x="2771424" y="423660"/>
                </a:cubicBezTo>
                <a:cubicBezTo>
                  <a:pt x="2753683" y="561920"/>
                  <a:pt x="2615927" y="644516"/>
                  <a:pt x="2491026" y="592159"/>
                </a:cubicBezTo>
                <a:cubicBezTo>
                  <a:pt x="2404264" y="555816"/>
                  <a:pt x="2352192" y="460147"/>
                  <a:pt x="2366987" y="364694"/>
                </a:cubicBezTo>
                <a:cubicBezTo>
                  <a:pt x="2384081" y="253943"/>
                  <a:pt x="2478888" y="180540"/>
                  <a:pt x="2580518" y="186644"/>
                </a:cubicBezTo>
                <a:close/>
                <a:moveTo>
                  <a:pt x="3406298" y="0"/>
                </a:moveTo>
                <a:lnTo>
                  <a:pt x="4023898" y="0"/>
                </a:lnTo>
                <a:lnTo>
                  <a:pt x="4039485" y="16440"/>
                </a:lnTo>
                <a:cubicBezTo>
                  <a:pt x="4112899" y="107670"/>
                  <a:pt x="4150006" y="228832"/>
                  <a:pt x="4134340" y="350976"/>
                </a:cubicBezTo>
                <a:cubicBezTo>
                  <a:pt x="4097638" y="636402"/>
                  <a:pt x="3812859" y="806910"/>
                  <a:pt x="3554440" y="699175"/>
                </a:cubicBezTo>
                <a:cubicBezTo>
                  <a:pt x="3374882" y="624048"/>
                  <a:pt x="3267147" y="426247"/>
                  <a:pt x="3297887" y="228805"/>
                </a:cubicBezTo>
                <a:cubicBezTo>
                  <a:pt x="3311165" y="142914"/>
                  <a:pt x="3347028" y="67910"/>
                  <a:pt x="3397755" y="8363"/>
                </a:cubicBezTo>
                <a:close/>
                <a:moveTo>
                  <a:pt x="1503015" y="0"/>
                </a:moveTo>
                <a:lnTo>
                  <a:pt x="1857869" y="0"/>
                </a:lnTo>
                <a:lnTo>
                  <a:pt x="1875734" y="7199"/>
                </a:lnTo>
                <a:cubicBezTo>
                  <a:pt x="1972792" y="53203"/>
                  <a:pt x="2044088" y="119768"/>
                  <a:pt x="2073805" y="147644"/>
                </a:cubicBezTo>
                <a:cubicBezTo>
                  <a:pt x="2298899" y="357871"/>
                  <a:pt x="2120777" y="615502"/>
                  <a:pt x="2304070" y="931092"/>
                </a:cubicBezTo>
                <a:cubicBezTo>
                  <a:pt x="2332548" y="977849"/>
                  <a:pt x="2365220" y="1021948"/>
                  <a:pt x="2401678" y="1062815"/>
                </a:cubicBezTo>
                <a:cubicBezTo>
                  <a:pt x="2473501" y="1144478"/>
                  <a:pt x="2607307" y="1130114"/>
                  <a:pt x="2658732" y="1035092"/>
                </a:cubicBezTo>
                <a:cubicBezTo>
                  <a:pt x="2743699" y="878014"/>
                  <a:pt x="2824931" y="701903"/>
                  <a:pt x="2989622" y="656081"/>
                </a:cubicBezTo>
                <a:cubicBezTo>
                  <a:pt x="3309810" y="566949"/>
                  <a:pt x="3500428" y="1096285"/>
                  <a:pt x="3832251" y="1033009"/>
                </a:cubicBezTo>
                <a:cubicBezTo>
                  <a:pt x="3970008" y="1006722"/>
                  <a:pt x="4049875" y="893816"/>
                  <a:pt x="4122489" y="753905"/>
                </a:cubicBezTo>
                <a:cubicBezTo>
                  <a:pt x="4142671" y="714904"/>
                  <a:pt x="4162351" y="673821"/>
                  <a:pt x="4182533" y="631806"/>
                </a:cubicBezTo>
                <a:cubicBezTo>
                  <a:pt x="4229290" y="465301"/>
                  <a:pt x="4292692" y="172828"/>
                  <a:pt x="4600355" y="8334"/>
                </a:cubicBezTo>
                <a:lnTo>
                  <a:pt x="4621097" y="0"/>
                </a:lnTo>
                <a:lnTo>
                  <a:pt x="5592502" y="0"/>
                </a:lnTo>
                <a:lnTo>
                  <a:pt x="5592502" y="6214998"/>
                </a:lnTo>
                <a:lnTo>
                  <a:pt x="5570190" y="6214772"/>
                </a:lnTo>
                <a:cubicBezTo>
                  <a:pt x="5484588" y="6205588"/>
                  <a:pt x="5403563" y="6179480"/>
                  <a:pt x="5336013" y="6134537"/>
                </a:cubicBezTo>
                <a:cubicBezTo>
                  <a:pt x="5329154" y="6129869"/>
                  <a:pt x="5322654" y="6124696"/>
                  <a:pt x="5316549" y="6119095"/>
                </a:cubicBezTo>
                <a:cubicBezTo>
                  <a:pt x="5197251" y="6026083"/>
                  <a:pt x="4557234" y="5546951"/>
                  <a:pt x="4161920" y="5655261"/>
                </a:cubicBezTo>
                <a:cubicBezTo>
                  <a:pt x="3724588" y="5774990"/>
                  <a:pt x="3364683" y="6051365"/>
                  <a:pt x="3163578" y="5852918"/>
                </a:cubicBezTo>
                <a:cubicBezTo>
                  <a:pt x="3116533" y="5806591"/>
                  <a:pt x="3049235" y="5739436"/>
                  <a:pt x="2973749" y="5663664"/>
                </a:cubicBezTo>
                <a:cubicBezTo>
                  <a:pt x="2851650" y="5565913"/>
                  <a:pt x="2725959" y="5472256"/>
                  <a:pt x="2569025" y="5499547"/>
                </a:cubicBezTo>
                <a:cubicBezTo>
                  <a:pt x="2209910" y="5562035"/>
                  <a:pt x="2237849" y="5993549"/>
                  <a:pt x="1769490" y="6169659"/>
                </a:cubicBezTo>
                <a:cubicBezTo>
                  <a:pt x="1527877" y="6260515"/>
                  <a:pt x="1178242" y="6229415"/>
                  <a:pt x="1004789" y="6036355"/>
                </a:cubicBezTo>
                <a:cubicBezTo>
                  <a:pt x="724104" y="5723780"/>
                  <a:pt x="1106993" y="5230642"/>
                  <a:pt x="804905" y="4851273"/>
                </a:cubicBezTo>
                <a:cubicBezTo>
                  <a:pt x="628292" y="4629698"/>
                  <a:pt x="441120" y="4729173"/>
                  <a:pt x="243535" y="4461846"/>
                </a:cubicBezTo>
                <a:cubicBezTo>
                  <a:pt x="97446" y="4264262"/>
                  <a:pt x="-23647" y="4082765"/>
                  <a:pt x="35822" y="3819891"/>
                </a:cubicBezTo>
                <a:cubicBezTo>
                  <a:pt x="115402" y="3468316"/>
                  <a:pt x="419645" y="3331136"/>
                  <a:pt x="416485" y="3077311"/>
                </a:cubicBezTo>
                <a:cubicBezTo>
                  <a:pt x="412894" y="2772206"/>
                  <a:pt x="39413" y="2711086"/>
                  <a:pt x="2855" y="2363246"/>
                </a:cubicBezTo>
                <a:cubicBezTo>
                  <a:pt x="-20990" y="2136357"/>
                  <a:pt x="106640" y="1864649"/>
                  <a:pt x="308319" y="1738959"/>
                </a:cubicBezTo>
                <a:cubicBezTo>
                  <a:pt x="680004" y="1507042"/>
                  <a:pt x="1099021" y="1898408"/>
                  <a:pt x="1384015" y="1665772"/>
                </a:cubicBezTo>
                <a:cubicBezTo>
                  <a:pt x="1554236" y="1526793"/>
                  <a:pt x="1581960" y="1242948"/>
                  <a:pt x="1548849" y="1064181"/>
                </a:cubicBezTo>
                <a:cubicBezTo>
                  <a:pt x="1485717" y="723810"/>
                  <a:pt x="1206612" y="668075"/>
                  <a:pt x="1216954" y="408794"/>
                </a:cubicBezTo>
                <a:cubicBezTo>
                  <a:pt x="1222664" y="264268"/>
                  <a:pt x="1316043" y="114328"/>
                  <a:pt x="1447763" y="2945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790872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CA118D-4D13-60B8-FDE9-E00C5375A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75276"/>
          </a:xfrm>
        </p:spPr>
        <p:txBody>
          <a:bodyPr>
            <a:normAutofit/>
          </a:bodyPr>
          <a:lstStyle/>
          <a:p>
            <a:r>
              <a:rPr lang="en-GB" dirty="0"/>
              <a:t>In-depth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98529-97E0-42C3-C434-25751FD9E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Once you’ve identified a useful text (perhaps by scanning or skimming) you will want to read it in more detail</a:t>
            </a:r>
          </a:p>
          <a:p>
            <a:r>
              <a:rPr lang="en-GB" dirty="0"/>
              <a:t>Read carefully and slowly</a:t>
            </a:r>
          </a:p>
          <a:p>
            <a:r>
              <a:rPr lang="en-GB" dirty="0"/>
              <a:t>You might need to read something more than once</a:t>
            </a:r>
          </a:p>
          <a:p>
            <a:r>
              <a:rPr lang="en-GB" dirty="0"/>
              <a:t>Think critically, ask questions of the text, and compare to other reading</a:t>
            </a:r>
          </a:p>
        </p:txBody>
      </p:sp>
      <p:pic>
        <p:nvPicPr>
          <p:cNvPr id="5" name="Picture 4" descr="Person reading a book">
            <a:extLst>
              <a:ext uri="{FF2B5EF4-FFF2-40B4-BE49-F238E27FC236}">
                <a16:creationId xmlns:a16="http://schemas.microsoft.com/office/drawing/2014/main" id="{13416796-4D72-7192-7AD9-55837279C4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04" r="16465" b="-2"/>
          <a:stretch/>
        </p:blipFill>
        <p:spPr>
          <a:xfrm>
            <a:off x="6599498" y="2"/>
            <a:ext cx="5592502" cy="6218525"/>
          </a:xfrm>
          <a:custGeom>
            <a:avLst/>
            <a:gdLst/>
            <a:ahLst/>
            <a:cxnLst/>
            <a:rect l="l" t="t" r="r" b="b"/>
            <a:pathLst>
              <a:path w="5592502" h="6218525">
                <a:moveTo>
                  <a:pt x="2549391" y="5657612"/>
                </a:moveTo>
                <a:cubicBezTo>
                  <a:pt x="2568895" y="5660359"/>
                  <a:pt x="2588012" y="5665853"/>
                  <a:pt x="2606158" y="5674005"/>
                </a:cubicBezTo>
                <a:cubicBezTo>
                  <a:pt x="2690694" y="5711355"/>
                  <a:pt x="2743699" y="5803287"/>
                  <a:pt x="2734722" y="5897877"/>
                </a:cubicBezTo>
                <a:cubicBezTo>
                  <a:pt x="2720716" y="6045476"/>
                  <a:pt x="2578003" y="6136188"/>
                  <a:pt x="2445921" y="6086557"/>
                </a:cubicBezTo>
                <a:cubicBezTo>
                  <a:pt x="2352551" y="6051652"/>
                  <a:pt x="2293727" y="5951889"/>
                  <a:pt x="2306440" y="5850621"/>
                </a:cubicBezTo>
                <a:cubicBezTo>
                  <a:pt x="2319512" y="5745685"/>
                  <a:pt x="2398158" y="5671063"/>
                  <a:pt x="2490307" y="5657701"/>
                </a:cubicBezTo>
                <a:cubicBezTo>
                  <a:pt x="2509998" y="5654864"/>
                  <a:pt x="2529887" y="5654864"/>
                  <a:pt x="2549391" y="5657612"/>
                </a:cubicBezTo>
                <a:close/>
                <a:moveTo>
                  <a:pt x="708303" y="494981"/>
                </a:moveTo>
                <a:cubicBezTo>
                  <a:pt x="758766" y="498141"/>
                  <a:pt x="808381" y="509490"/>
                  <a:pt x="855181" y="528594"/>
                </a:cubicBezTo>
                <a:cubicBezTo>
                  <a:pt x="1052623" y="608676"/>
                  <a:pt x="1174866" y="823069"/>
                  <a:pt x="1146999" y="1039903"/>
                </a:cubicBezTo>
                <a:cubicBezTo>
                  <a:pt x="1106562" y="1357577"/>
                  <a:pt x="789750" y="1547407"/>
                  <a:pt x="502601" y="1427029"/>
                </a:cubicBezTo>
                <a:cubicBezTo>
                  <a:pt x="303292" y="1343573"/>
                  <a:pt x="183634" y="1123578"/>
                  <a:pt x="217535" y="904373"/>
                </a:cubicBezTo>
                <a:cubicBezTo>
                  <a:pt x="256894" y="649831"/>
                  <a:pt x="474662" y="481046"/>
                  <a:pt x="708303" y="494981"/>
                </a:cubicBezTo>
                <a:close/>
                <a:moveTo>
                  <a:pt x="2580518" y="186644"/>
                </a:moveTo>
                <a:cubicBezTo>
                  <a:pt x="2602438" y="187938"/>
                  <a:pt x="2623999" y="192821"/>
                  <a:pt x="2644369" y="201008"/>
                </a:cubicBezTo>
                <a:cubicBezTo>
                  <a:pt x="2730556" y="235843"/>
                  <a:pt x="2783562" y="328998"/>
                  <a:pt x="2771424" y="423660"/>
                </a:cubicBezTo>
                <a:cubicBezTo>
                  <a:pt x="2753683" y="561920"/>
                  <a:pt x="2615927" y="644516"/>
                  <a:pt x="2491026" y="592159"/>
                </a:cubicBezTo>
                <a:cubicBezTo>
                  <a:pt x="2404264" y="555816"/>
                  <a:pt x="2352192" y="460147"/>
                  <a:pt x="2366987" y="364694"/>
                </a:cubicBezTo>
                <a:cubicBezTo>
                  <a:pt x="2384081" y="253943"/>
                  <a:pt x="2478888" y="180540"/>
                  <a:pt x="2580518" y="186644"/>
                </a:cubicBezTo>
                <a:close/>
                <a:moveTo>
                  <a:pt x="3406298" y="0"/>
                </a:moveTo>
                <a:lnTo>
                  <a:pt x="4023898" y="0"/>
                </a:lnTo>
                <a:lnTo>
                  <a:pt x="4039485" y="16440"/>
                </a:lnTo>
                <a:cubicBezTo>
                  <a:pt x="4112899" y="107670"/>
                  <a:pt x="4150006" y="228832"/>
                  <a:pt x="4134340" y="350976"/>
                </a:cubicBezTo>
                <a:cubicBezTo>
                  <a:pt x="4097638" y="636402"/>
                  <a:pt x="3812859" y="806910"/>
                  <a:pt x="3554440" y="699175"/>
                </a:cubicBezTo>
                <a:cubicBezTo>
                  <a:pt x="3374882" y="624048"/>
                  <a:pt x="3267147" y="426247"/>
                  <a:pt x="3297887" y="228805"/>
                </a:cubicBezTo>
                <a:cubicBezTo>
                  <a:pt x="3311165" y="142914"/>
                  <a:pt x="3347028" y="67910"/>
                  <a:pt x="3397755" y="8363"/>
                </a:cubicBezTo>
                <a:close/>
                <a:moveTo>
                  <a:pt x="1503015" y="0"/>
                </a:moveTo>
                <a:lnTo>
                  <a:pt x="1857869" y="0"/>
                </a:lnTo>
                <a:lnTo>
                  <a:pt x="1875734" y="7199"/>
                </a:lnTo>
                <a:cubicBezTo>
                  <a:pt x="1972792" y="53203"/>
                  <a:pt x="2044088" y="119768"/>
                  <a:pt x="2073805" y="147644"/>
                </a:cubicBezTo>
                <a:cubicBezTo>
                  <a:pt x="2298899" y="357871"/>
                  <a:pt x="2120777" y="615502"/>
                  <a:pt x="2304070" y="931092"/>
                </a:cubicBezTo>
                <a:cubicBezTo>
                  <a:pt x="2332548" y="977849"/>
                  <a:pt x="2365220" y="1021948"/>
                  <a:pt x="2401678" y="1062815"/>
                </a:cubicBezTo>
                <a:cubicBezTo>
                  <a:pt x="2473501" y="1144478"/>
                  <a:pt x="2607307" y="1130114"/>
                  <a:pt x="2658732" y="1035092"/>
                </a:cubicBezTo>
                <a:cubicBezTo>
                  <a:pt x="2743699" y="878014"/>
                  <a:pt x="2824931" y="701903"/>
                  <a:pt x="2989622" y="656081"/>
                </a:cubicBezTo>
                <a:cubicBezTo>
                  <a:pt x="3309810" y="566949"/>
                  <a:pt x="3500428" y="1096285"/>
                  <a:pt x="3832251" y="1033009"/>
                </a:cubicBezTo>
                <a:cubicBezTo>
                  <a:pt x="3970008" y="1006722"/>
                  <a:pt x="4049875" y="893816"/>
                  <a:pt x="4122489" y="753905"/>
                </a:cubicBezTo>
                <a:cubicBezTo>
                  <a:pt x="4142671" y="714904"/>
                  <a:pt x="4162351" y="673821"/>
                  <a:pt x="4182533" y="631806"/>
                </a:cubicBezTo>
                <a:cubicBezTo>
                  <a:pt x="4229290" y="465301"/>
                  <a:pt x="4292692" y="172828"/>
                  <a:pt x="4600355" y="8334"/>
                </a:cubicBezTo>
                <a:lnTo>
                  <a:pt x="4621097" y="0"/>
                </a:lnTo>
                <a:lnTo>
                  <a:pt x="5592502" y="0"/>
                </a:lnTo>
                <a:lnTo>
                  <a:pt x="5592502" y="6214998"/>
                </a:lnTo>
                <a:lnTo>
                  <a:pt x="5570190" y="6214772"/>
                </a:lnTo>
                <a:cubicBezTo>
                  <a:pt x="5484588" y="6205588"/>
                  <a:pt x="5403563" y="6179480"/>
                  <a:pt x="5336013" y="6134537"/>
                </a:cubicBezTo>
                <a:cubicBezTo>
                  <a:pt x="5329154" y="6129869"/>
                  <a:pt x="5322654" y="6124696"/>
                  <a:pt x="5316549" y="6119095"/>
                </a:cubicBezTo>
                <a:cubicBezTo>
                  <a:pt x="5197251" y="6026083"/>
                  <a:pt x="4557234" y="5546951"/>
                  <a:pt x="4161920" y="5655261"/>
                </a:cubicBezTo>
                <a:cubicBezTo>
                  <a:pt x="3724588" y="5774990"/>
                  <a:pt x="3364683" y="6051365"/>
                  <a:pt x="3163578" y="5852918"/>
                </a:cubicBezTo>
                <a:cubicBezTo>
                  <a:pt x="3116533" y="5806591"/>
                  <a:pt x="3049235" y="5739436"/>
                  <a:pt x="2973749" y="5663664"/>
                </a:cubicBezTo>
                <a:cubicBezTo>
                  <a:pt x="2851650" y="5565913"/>
                  <a:pt x="2725959" y="5472256"/>
                  <a:pt x="2569025" y="5499547"/>
                </a:cubicBezTo>
                <a:cubicBezTo>
                  <a:pt x="2209910" y="5562035"/>
                  <a:pt x="2237849" y="5993549"/>
                  <a:pt x="1769490" y="6169659"/>
                </a:cubicBezTo>
                <a:cubicBezTo>
                  <a:pt x="1527877" y="6260515"/>
                  <a:pt x="1178242" y="6229415"/>
                  <a:pt x="1004789" y="6036355"/>
                </a:cubicBezTo>
                <a:cubicBezTo>
                  <a:pt x="724104" y="5723780"/>
                  <a:pt x="1106993" y="5230642"/>
                  <a:pt x="804905" y="4851273"/>
                </a:cubicBezTo>
                <a:cubicBezTo>
                  <a:pt x="628292" y="4629698"/>
                  <a:pt x="441120" y="4729173"/>
                  <a:pt x="243535" y="4461846"/>
                </a:cubicBezTo>
                <a:cubicBezTo>
                  <a:pt x="97446" y="4264262"/>
                  <a:pt x="-23647" y="4082765"/>
                  <a:pt x="35822" y="3819891"/>
                </a:cubicBezTo>
                <a:cubicBezTo>
                  <a:pt x="115402" y="3468316"/>
                  <a:pt x="419645" y="3331136"/>
                  <a:pt x="416485" y="3077311"/>
                </a:cubicBezTo>
                <a:cubicBezTo>
                  <a:pt x="412894" y="2772206"/>
                  <a:pt x="39413" y="2711086"/>
                  <a:pt x="2855" y="2363246"/>
                </a:cubicBezTo>
                <a:cubicBezTo>
                  <a:pt x="-20990" y="2136357"/>
                  <a:pt x="106640" y="1864649"/>
                  <a:pt x="308319" y="1738959"/>
                </a:cubicBezTo>
                <a:cubicBezTo>
                  <a:pt x="680004" y="1507042"/>
                  <a:pt x="1099021" y="1898408"/>
                  <a:pt x="1384015" y="1665772"/>
                </a:cubicBezTo>
                <a:cubicBezTo>
                  <a:pt x="1554236" y="1526793"/>
                  <a:pt x="1581960" y="1242948"/>
                  <a:pt x="1548849" y="1064181"/>
                </a:cubicBezTo>
                <a:cubicBezTo>
                  <a:pt x="1485717" y="723810"/>
                  <a:pt x="1206612" y="668075"/>
                  <a:pt x="1216954" y="408794"/>
                </a:cubicBezTo>
                <a:cubicBezTo>
                  <a:pt x="1222664" y="264268"/>
                  <a:pt x="1316043" y="114328"/>
                  <a:pt x="1447763" y="2945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832247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803A1-80BD-4667-2CB1-7EB333D66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486400" cy="11547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Key questions when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E0B6E-7B37-662E-E8CA-867478D395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472204" cy="3174788"/>
          </a:xfrm>
        </p:spPr>
        <p:txBody>
          <a:bodyPr anchor="t">
            <a:normAutofit lnSpcReduction="10000"/>
          </a:bodyPr>
          <a:lstStyle/>
          <a:p>
            <a:r>
              <a:rPr lang="en-GB" sz="2400" dirty="0"/>
              <a:t>What are you trying to achieve by reading a particular text?</a:t>
            </a:r>
          </a:p>
          <a:p>
            <a:r>
              <a:rPr lang="en-GB" sz="2400" dirty="0"/>
              <a:t>What information do you hope to gain?</a:t>
            </a:r>
          </a:p>
          <a:p>
            <a:endParaRPr lang="en-GB" sz="2400" dirty="0"/>
          </a:p>
          <a:p>
            <a:r>
              <a:rPr lang="en-GB" sz="2400" dirty="0"/>
              <a:t>The answers to these questions will inform how you approach the reading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CAC0A1-C356-2681-377D-9009CDFACB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33" r="26235" b="1"/>
          <a:stretch/>
        </p:blipFill>
        <p:spPr>
          <a:xfrm>
            <a:off x="6990724" y="211090"/>
            <a:ext cx="5201276" cy="6646910"/>
          </a:xfrm>
          <a:custGeom>
            <a:avLst/>
            <a:gdLst/>
            <a:ahLst/>
            <a:cxnLst/>
            <a:rect l="l" t="t" r="r" b="b"/>
            <a:pathLst>
              <a:path w="5201276" h="6646910">
                <a:moveTo>
                  <a:pt x="764203" y="685250"/>
                </a:moveTo>
                <a:cubicBezTo>
                  <a:pt x="818649" y="688659"/>
                  <a:pt x="872180" y="700903"/>
                  <a:pt x="922673" y="721515"/>
                </a:cubicBezTo>
                <a:cubicBezTo>
                  <a:pt x="1135698" y="807918"/>
                  <a:pt x="1267587" y="1039231"/>
                  <a:pt x="1237521" y="1273177"/>
                </a:cubicBezTo>
                <a:cubicBezTo>
                  <a:pt x="1193894" y="1615922"/>
                  <a:pt x="852079" y="1820733"/>
                  <a:pt x="542267" y="1690856"/>
                </a:cubicBezTo>
                <a:cubicBezTo>
                  <a:pt x="327228" y="1600813"/>
                  <a:pt x="198127" y="1363456"/>
                  <a:pt x="234703" y="1126951"/>
                </a:cubicBezTo>
                <a:cubicBezTo>
                  <a:pt x="277169" y="852320"/>
                  <a:pt x="512123" y="670215"/>
                  <a:pt x="764203" y="685250"/>
                </a:cubicBezTo>
                <a:close/>
                <a:moveTo>
                  <a:pt x="2784174" y="352577"/>
                </a:moveTo>
                <a:cubicBezTo>
                  <a:pt x="2807825" y="353973"/>
                  <a:pt x="2831088" y="359242"/>
                  <a:pt x="2853064" y="368075"/>
                </a:cubicBezTo>
                <a:cubicBezTo>
                  <a:pt x="2946054" y="405659"/>
                  <a:pt x="3003243" y="506165"/>
                  <a:pt x="2990147" y="608299"/>
                </a:cubicBezTo>
                <a:cubicBezTo>
                  <a:pt x="2971006" y="757470"/>
                  <a:pt x="2822378" y="846585"/>
                  <a:pt x="2687620" y="790095"/>
                </a:cubicBezTo>
                <a:cubicBezTo>
                  <a:pt x="2594010" y="750884"/>
                  <a:pt x="2537829" y="647665"/>
                  <a:pt x="2553792" y="544679"/>
                </a:cubicBezTo>
                <a:cubicBezTo>
                  <a:pt x="2572235" y="425187"/>
                  <a:pt x="2674524" y="345991"/>
                  <a:pt x="2784174" y="352577"/>
                </a:cubicBezTo>
                <a:close/>
                <a:moveTo>
                  <a:pt x="5201276" y="72600"/>
                </a:moveTo>
                <a:lnTo>
                  <a:pt x="5201276" y="6646910"/>
                </a:lnTo>
                <a:lnTo>
                  <a:pt x="2895444" y="6646910"/>
                </a:lnTo>
                <a:lnTo>
                  <a:pt x="2545196" y="6646910"/>
                </a:lnTo>
                <a:lnTo>
                  <a:pt x="2176660" y="6646910"/>
                </a:lnTo>
                <a:lnTo>
                  <a:pt x="1071390" y="6646910"/>
                </a:lnTo>
                <a:lnTo>
                  <a:pt x="1035339" y="6598516"/>
                </a:lnTo>
                <a:cubicBezTo>
                  <a:pt x="830001" y="6260683"/>
                  <a:pt x="1173986" y="5769070"/>
                  <a:pt x="868428" y="5385343"/>
                </a:cubicBezTo>
                <a:cubicBezTo>
                  <a:pt x="677876" y="5146281"/>
                  <a:pt x="475933" y="5253608"/>
                  <a:pt x="262754" y="4965183"/>
                </a:cubicBezTo>
                <a:cubicBezTo>
                  <a:pt x="105136" y="4752005"/>
                  <a:pt x="-25514" y="4556184"/>
                  <a:pt x="38649" y="4272564"/>
                </a:cubicBezTo>
                <a:cubicBezTo>
                  <a:pt x="124509" y="3893242"/>
                  <a:pt x="452762" y="3745236"/>
                  <a:pt x="449354" y="3471378"/>
                </a:cubicBezTo>
                <a:cubicBezTo>
                  <a:pt x="445479" y="3142194"/>
                  <a:pt x="42523" y="3076251"/>
                  <a:pt x="3080" y="2700958"/>
                </a:cubicBezTo>
                <a:cubicBezTo>
                  <a:pt x="-22647" y="2456164"/>
                  <a:pt x="115055" y="2163013"/>
                  <a:pt x="332652" y="2027402"/>
                </a:cubicBezTo>
                <a:cubicBezTo>
                  <a:pt x="733670" y="1777182"/>
                  <a:pt x="1185756" y="2199435"/>
                  <a:pt x="1493242" y="1948439"/>
                </a:cubicBezTo>
                <a:cubicBezTo>
                  <a:pt x="1676897" y="1798492"/>
                  <a:pt x="1706809" y="1492245"/>
                  <a:pt x="1671085" y="1299370"/>
                </a:cubicBezTo>
                <a:cubicBezTo>
                  <a:pt x="1602970" y="932136"/>
                  <a:pt x="1301838" y="872003"/>
                  <a:pt x="1312997" y="592260"/>
                </a:cubicBezTo>
                <a:cubicBezTo>
                  <a:pt x="1321210" y="384349"/>
                  <a:pt x="1497582" y="166056"/>
                  <a:pt x="1715953" y="117624"/>
                </a:cubicBezTo>
                <a:cubicBezTo>
                  <a:pt x="1746484" y="110804"/>
                  <a:pt x="1777667" y="107395"/>
                  <a:pt x="1808943" y="107395"/>
                </a:cubicBezTo>
                <a:cubicBezTo>
                  <a:pt x="2020029" y="107395"/>
                  <a:pt x="2186171" y="262378"/>
                  <a:pt x="2237471" y="310500"/>
                </a:cubicBezTo>
                <a:cubicBezTo>
                  <a:pt x="2480329" y="537317"/>
                  <a:pt x="2288150" y="815280"/>
                  <a:pt x="2485909" y="1155778"/>
                </a:cubicBezTo>
                <a:cubicBezTo>
                  <a:pt x="2516634" y="1206225"/>
                  <a:pt x="2551885" y="1253804"/>
                  <a:pt x="2591220" y="1297896"/>
                </a:cubicBezTo>
                <a:cubicBezTo>
                  <a:pt x="2668711" y="1386005"/>
                  <a:pt x="2813078" y="1370507"/>
                  <a:pt x="2868562" y="1267985"/>
                </a:cubicBezTo>
                <a:cubicBezTo>
                  <a:pt x="2960234" y="1098510"/>
                  <a:pt x="3047877" y="908501"/>
                  <a:pt x="3225565" y="859062"/>
                </a:cubicBezTo>
                <a:cubicBezTo>
                  <a:pt x="3571023" y="762896"/>
                  <a:pt x="3776685" y="1334008"/>
                  <a:pt x="4134696" y="1265738"/>
                </a:cubicBezTo>
                <a:cubicBezTo>
                  <a:pt x="4283325" y="1237377"/>
                  <a:pt x="4369495" y="1115560"/>
                  <a:pt x="4447839" y="964607"/>
                </a:cubicBezTo>
                <a:cubicBezTo>
                  <a:pt x="4469614" y="922528"/>
                  <a:pt x="4490847" y="878203"/>
                  <a:pt x="4512622" y="832871"/>
                </a:cubicBezTo>
                <a:cubicBezTo>
                  <a:pt x="4571477" y="623285"/>
                  <a:pt x="4654776" y="228711"/>
                  <a:pt x="5152490" y="84231"/>
                </a:cubicBezTo>
                <a:close/>
                <a:moveTo>
                  <a:pt x="4034655" y="767"/>
                </a:moveTo>
                <a:cubicBezTo>
                  <a:pt x="4083638" y="3866"/>
                  <a:pt x="4131798" y="14871"/>
                  <a:pt x="4177240" y="33390"/>
                </a:cubicBezTo>
                <a:cubicBezTo>
                  <a:pt x="4368954" y="110882"/>
                  <a:pt x="4487671" y="319025"/>
                  <a:pt x="4460626" y="529879"/>
                </a:cubicBezTo>
                <a:cubicBezTo>
                  <a:pt x="4421028" y="837830"/>
                  <a:pt x="4113774" y="1021795"/>
                  <a:pt x="3834960" y="905558"/>
                </a:cubicBezTo>
                <a:cubicBezTo>
                  <a:pt x="3641231" y="824502"/>
                  <a:pt x="3524994" y="611090"/>
                  <a:pt x="3558160" y="398066"/>
                </a:cubicBezTo>
                <a:cubicBezTo>
                  <a:pt x="3596363" y="150946"/>
                  <a:pt x="3807838" y="-12639"/>
                  <a:pt x="4034655" y="76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160593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3E1B37-44CE-92B0-5A1A-03AB3CAA2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486400" cy="11547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Key questions for critical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DA6B7-B15D-11B0-1C86-40D0482B7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272" y="1925111"/>
            <a:ext cx="5472204" cy="4380107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Who wrote the text?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When, where, and by whom was it published?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Have they written anything else?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Are there contextual issues which might help you to understand and interpret the text?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What insights can you glean about the author’s subjectivity/positionality?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Who was the intended audience/market for the text?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B5F9EA-AF95-94E4-13ED-6D33BFD44C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33" r="26235" b="1"/>
          <a:stretch/>
        </p:blipFill>
        <p:spPr>
          <a:xfrm>
            <a:off x="6990724" y="211090"/>
            <a:ext cx="5201276" cy="6646910"/>
          </a:xfrm>
          <a:custGeom>
            <a:avLst/>
            <a:gdLst/>
            <a:ahLst/>
            <a:cxnLst/>
            <a:rect l="l" t="t" r="r" b="b"/>
            <a:pathLst>
              <a:path w="5201276" h="6646910">
                <a:moveTo>
                  <a:pt x="764203" y="685250"/>
                </a:moveTo>
                <a:cubicBezTo>
                  <a:pt x="818649" y="688659"/>
                  <a:pt x="872180" y="700903"/>
                  <a:pt x="922673" y="721515"/>
                </a:cubicBezTo>
                <a:cubicBezTo>
                  <a:pt x="1135698" y="807918"/>
                  <a:pt x="1267587" y="1039231"/>
                  <a:pt x="1237521" y="1273177"/>
                </a:cubicBezTo>
                <a:cubicBezTo>
                  <a:pt x="1193894" y="1615922"/>
                  <a:pt x="852079" y="1820733"/>
                  <a:pt x="542267" y="1690856"/>
                </a:cubicBezTo>
                <a:cubicBezTo>
                  <a:pt x="327228" y="1600813"/>
                  <a:pt x="198127" y="1363456"/>
                  <a:pt x="234703" y="1126951"/>
                </a:cubicBezTo>
                <a:cubicBezTo>
                  <a:pt x="277169" y="852320"/>
                  <a:pt x="512123" y="670215"/>
                  <a:pt x="764203" y="685250"/>
                </a:cubicBezTo>
                <a:close/>
                <a:moveTo>
                  <a:pt x="2784174" y="352577"/>
                </a:moveTo>
                <a:cubicBezTo>
                  <a:pt x="2807825" y="353973"/>
                  <a:pt x="2831088" y="359242"/>
                  <a:pt x="2853064" y="368075"/>
                </a:cubicBezTo>
                <a:cubicBezTo>
                  <a:pt x="2946054" y="405659"/>
                  <a:pt x="3003243" y="506165"/>
                  <a:pt x="2990147" y="608299"/>
                </a:cubicBezTo>
                <a:cubicBezTo>
                  <a:pt x="2971006" y="757470"/>
                  <a:pt x="2822378" y="846585"/>
                  <a:pt x="2687620" y="790095"/>
                </a:cubicBezTo>
                <a:cubicBezTo>
                  <a:pt x="2594010" y="750884"/>
                  <a:pt x="2537829" y="647665"/>
                  <a:pt x="2553792" y="544679"/>
                </a:cubicBezTo>
                <a:cubicBezTo>
                  <a:pt x="2572235" y="425187"/>
                  <a:pt x="2674524" y="345991"/>
                  <a:pt x="2784174" y="352577"/>
                </a:cubicBezTo>
                <a:close/>
                <a:moveTo>
                  <a:pt x="5201276" y="72600"/>
                </a:moveTo>
                <a:lnTo>
                  <a:pt x="5201276" y="6646910"/>
                </a:lnTo>
                <a:lnTo>
                  <a:pt x="2895444" y="6646910"/>
                </a:lnTo>
                <a:lnTo>
                  <a:pt x="2545196" y="6646910"/>
                </a:lnTo>
                <a:lnTo>
                  <a:pt x="2176660" y="6646910"/>
                </a:lnTo>
                <a:lnTo>
                  <a:pt x="1071390" y="6646910"/>
                </a:lnTo>
                <a:lnTo>
                  <a:pt x="1035339" y="6598516"/>
                </a:lnTo>
                <a:cubicBezTo>
                  <a:pt x="830001" y="6260683"/>
                  <a:pt x="1173986" y="5769070"/>
                  <a:pt x="868428" y="5385343"/>
                </a:cubicBezTo>
                <a:cubicBezTo>
                  <a:pt x="677876" y="5146281"/>
                  <a:pt x="475933" y="5253608"/>
                  <a:pt x="262754" y="4965183"/>
                </a:cubicBezTo>
                <a:cubicBezTo>
                  <a:pt x="105136" y="4752005"/>
                  <a:pt x="-25514" y="4556184"/>
                  <a:pt x="38649" y="4272564"/>
                </a:cubicBezTo>
                <a:cubicBezTo>
                  <a:pt x="124509" y="3893242"/>
                  <a:pt x="452762" y="3745236"/>
                  <a:pt x="449354" y="3471378"/>
                </a:cubicBezTo>
                <a:cubicBezTo>
                  <a:pt x="445479" y="3142194"/>
                  <a:pt x="42523" y="3076251"/>
                  <a:pt x="3080" y="2700958"/>
                </a:cubicBezTo>
                <a:cubicBezTo>
                  <a:pt x="-22647" y="2456164"/>
                  <a:pt x="115055" y="2163013"/>
                  <a:pt x="332652" y="2027402"/>
                </a:cubicBezTo>
                <a:cubicBezTo>
                  <a:pt x="733670" y="1777182"/>
                  <a:pt x="1185756" y="2199435"/>
                  <a:pt x="1493242" y="1948439"/>
                </a:cubicBezTo>
                <a:cubicBezTo>
                  <a:pt x="1676897" y="1798492"/>
                  <a:pt x="1706809" y="1492245"/>
                  <a:pt x="1671085" y="1299370"/>
                </a:cubicBezTo>
                <a:cubicBezTo>
                  <a:pt x="1602970" y="932136"/>
                  <a:pt x="1301838" y="872003"/>
                  <a:pt x="1312997" y="592260"/>
                </a:cubicBezTo>
                <a:cubicBezTo>
                  <a:pt x="1321210" y="384349"/>
                  <a:pt x="1497582" y="166056"/>
                  <a:pt x="1715953" y="117624"/>
                </a:cubicBezTo>
                <a:cubicBezTo>
                  <a:pt x="1746484" y="110804"/>
                  <a:pt x="1777667" y="107395"/>
                  <a:pt x="1808943" y="107395"/>
                </a:cubicBezTo>
                <a:cubicBezTo>
                  <a:pt x="2020029" y="107395"/>
                  <a:pt x="2186171" y="262378"/>
                  <a:pt x="2237471" y="310500"/>
                </a:cubicBezTo>
                <a:cubicBezTo>
                  <a:pt x="2480329" y="537317"/>
                  <a:pt x="2288150" y="815280"/>
                  <a:pt x="2485909" y="1155778"/>
                </a:cubicBezTo>
                <a:cubicBezTo>
                  <a:pt x="2516634" y="1206225"/>
                  <a:pt x="2551885" y="1253804"/>
                  <a:pt x="2591220" y="1297896"/>
                </a:cubicBezTo>
                <a:cubicBezTo>
                  <a:pt x="2668711" y="1386005"/>
                  <a:pt x="2813078" y="1370507"/>
                  <a:pt x="2868562" y="1267985"/>
                </a:cubicBezTo>
                <a:cubicBezTo>
                  <a:pt x="2960234" y="1098510"/>
                  <a:pt x="3047877" y="908501"/>
                  <a:pt x="3225565" y="859062"/>
                </a:cubicBezTo>
                <a:cubicBezTo>
                  <a:pt x="3571023" y="762896"/>
                  <a:pt x="3776685" y="1334008"/>
                  <a:pt x="4134696" y="1265738"/>
                </a:cubicBezTo>
                <a:cubicBezTo>
                  <a:pt x="4283325" y="1237377"/>
                  <a:pt x="4369495" y="1115560"/>
                  <a:pt x="4447839" y="964607"/>
                </a:cubicBezTo>
                <a:cubicBezTo>
                  <a:pt x="4469614" y="922528"/>
                  <a:pt x="4490847" y="878203"/>
                  <a:pt x="4512622" y="832871"/>
                </a:cubicBezTo>
                <a:cubicBezTo>
                  <a:pt x="4571477" y="623285"/>
                  <a:pt x="4654776" y="228711"/>
                  <a:pt x="5152490" y="84231"/>
                </a:cubicBezTo>
                <a:close/>
                <a:moveTo>
                  <a:pt x="4034655" y="767"/>
                </a:moveTo>
                <a:cubicBezTo>
                  <a:pt x="4083638" y="3866"/>
                  <a:pt x="4131798" y="14871"/>
                  <a:pt x="4177240" y="33390"/>
                </a:cubicBezTo>
                <a:cubicBezTo>
                  <a:pt x="4368954" y="110882"/>
                  <a:pt x="4487671" y="319025"/>
                  <a:pt x="4460626" y="529879"/>
                </a:cubicBezTo>
                <a:cubicBezTo>
                  <a:pt x="4421028" y="837830"/>
                  <a:pt x="4113774" y="1021795"/>
                  <a:pt x="3834960" y="905558"/>
                </a:cubicBezTo>
                <a:cubicBezTo>
                  <a:pt x="3641231" y="824502"/>
                  <a:pt x="3524994" y="611090"/>
                  <a:pt x="3558160" y="398066"/>
                </a:cubicBezTo>
                <a:cubicBezTo>
                  <a:pt x="3596363" y="150946"/>
                  <a:pt x="3807838" y="-12639"/>
                  <a:pt x="4034655" y="76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410860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72C0A-3823-27BB-32ED-7265C8C16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486400" cy="11547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Things to look for when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BEC69-D818-DF79-EEE3-84379D15B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4"/>
            <a:ext cx="5472204" cy="4374565"/>
          </a:xfrm>
        </p:spPr>
        <p:txBody>
          <a:bodyPr anchor="t">
            <a:norm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is the text’s general argument? Can you locate a thesis statement?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Usually in the introduction or first chapter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“This book/article will argue”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“My key contention is…”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Can you identify key points?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types of evidence and sources  has the author used?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How do they interpret their evidence and sources? How effective are they in doing this?</a:t>
            </a:r>
          </a:p>
          <a:p>
            <a:pPr>
              <a:lnSpc>
                <a:spcPct val="100000"/>
              </a:lnSpc>
            </a:pPr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9B2C4C-6AEA-D15F-D4D8-1E20BD9101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225" r="15543" b="1"/>
          <a:stretch/>
        </p:blipFill>
        <p:spPr>
          <a:xfrm>
            <a:off x="6990724" y="211090"/>
            <a:ext cx="5201276" cy="6646910"/>
          </a:xfrm>
          <a:custGeom>
            <a:avLst/>
            <a:gdLst/>
            <a:ahLst/>
            <a:cxnLst/>
            <a:rect l="l" t="t" r="r" b="b"/>
            <a:pathLst>
              <a:path w="5201276" h="6646910">
                <a:moveTo>
                  <a:pt x="764203" y="685250"/>
                </a:moveTo>
                <a:cubicBezTo>
                  <a:pt x="818649" y="688659"/>
                  <a:pt x="872180" y="700903"/>
                  <a:pt x="922673" y="721515"/>
                </a:cubicBezTo>
                <a:cubicBezTo>
                  <a:pt x="1135698" y="807918"/>
                  <a:pt x="1267587" y="1039231"/>
                  <a:pt x="1237521" y="1273177"/>
                </a:cubicBezTo>
                <a:cubicBezTo>
                  <a:pt x="1193894" y="1615922"/>
                  <a:pt x="852079" y="1820733"/>
                  <a:pt x="542267" y="1690856"/>
                </a:cubicBezTo>
                <a:cubicBezTo>
                  <a:pt x="327228" y="1600813"/>
                  <a:pt x="198127" y="1363456"/>
                  <a:pt x="234703" y="1126951"/>
                </a:cubicBezTo>
                <a:cubicBezTo>
                  <a:pt x="277169" y="852320"/>
                  <a:pt x="512123" y="670215"/>
                  <a:pt x="764203" y="685250"/>
                </a:cubicBezTo>
                <a:close/>
                <a:moveTo>
                  <a:pt x="2784174" y="352577"/>
                </a:moveTo>
                <a:cubicBezTo>
                  <a:pt x="2807825" y="353973"/>
                  <a:pt x="2831088" y="359242"/>
                  <a:pt x="2853064" y="368075"/>
                </a:cubicBezTo>
                <a:cubicBezTo>
                  <a:pt x="2946054" y="405659"/>
                  <a:pt x="3003243" y="506165"/>
                  <a:pt x="2990147" y="608299"/>
                </a:cubicBezTo>
                <a:cubicBezTo>
                  <a:pt x="2971006" y="757470"/>
                  <a:pt x="2822378" y="846585"/>
                  <a:pt x="2687620" y="790095"/>
                </a:cubicBezTo>
                <a:cubicBezTo>
                  <a:pt x="2594010" y="750884"/>
                  <a:pt x="2537829" y="647665"/>
                  <a:pt x="2553792" y="544679"/>
                </a:cubicBezTo>
                <a:cubicBezTo>
                  <a:pt x="2572235" y="425187"/>
                  <a:pt x="2674524" y="345991"/>
                  <a:pt x="2784174" y="352577"/>
                </a:cubicBezTo>
                <a:close/>
                <a:moveTo>
                  <a:pt x="5201276" y="72600"/>
                </a:moveTo>
                <a:lnTo>
                  <a:pt x="5201276" y="6646910"/>
                </a:lnTo>
                <a:lnTo>
                  <a:pt x="2895444" y="6646910"/>
                </a:lnTo>
                <a:lnTo>
                  <a:pt x="2545196" y="6646910"/>
                </a:lnTo>
                <a:lnTo>
                  <a:pt x="2176660" y="6646910"/>
                </a:lnTo>
                <a:lnTo>
                  <a:pt x="1071390" y="6646910"/>
                </a:lnTo>
                <a:lnTo>
                  <a:pt x="1035339" y="6598516"/>
                </a:lnTo>
                <a:cubicBezTo>
                  <a:pt x="830001" y="6260683"/>
                  <a:pt x="1173986" y="5769070"/>
                  <a:pt x="868428" y="5385343"/>
                </a:cubicBezTo>
                <a:cubicBezTo>
                  <a:pt x="677876" y="5146281"/>
                  <a:pt x="475933" y="5253608"/>
                  <a:pt x="262754" y="4965183"/>
                </a:cubicBezTo>
                <a:cubicBezTo>
                  <a:pt x="105136" y="4752005"/>
                  <a:pt x="-25514" y="4556184"/>
                  <a:pt x="38649" y="4272564"/>
                </a:cubicBezTo>
                <a:cubicBezTo>
                  <a:pt x="124509" y="3893242"/>
                  <a:pt x="452762" y="3745236"/>
                  <a:pt x="449354" y="3471378"/>
                </a:cubicBezTo>
                <a:cubicBezTo>
                  <a:pt x="445479" y="3142194"/>
                  <a:pt x="42523" y="3076251"/>
                  <a:pt x="3080" y="2700958"/>
                </a:cubicBezTo>
                <a:cubicBezTo>
                  <a:pt x="-22647" y="2456164"/>
                  <a:pt x="115055" y="2163013"/>
                  <a:pt x="332652" y="2027402"/>
                </a:cubicBezTo>
                <a:cubicBezTo>
                  <a:pt x="733670" y="1777182"/>
                  <a:pt x="1185756" y="2199435"/>
                  <a:pt x="1493242" y="1948439"/>
                </a:cubicBezTo>
                <a:cubicBezTo>
                  <a:pt x="1676897" y="1798492"/>
                  <a:pt x="1706809" y="1492245"/>
                  <a:pt x="1671085" y="1299370"/>
                </a:cubicBezTo>
                <a:cubicBezTo>
                  <a:pt x="1602970" y="932136"/>
                  <a:pt x="1301838" y="872003"/>
                  <a:pt x="1312997" y="592260"/>
                </a:cubicBezTo>
                <a:cubicBezTo>
                  <a:pt x="1321210" y="384349"/>
                  <a:pt x="1497582" y="166056"/>
                  <a:pt x="1715953" y="117624"/>
                </a:cubicBezTo>
                <a:cubicBezTo>
                  <a:pt x="1746484" y="110804"/>
                  <a:pt x="1777667" y="107395"/>
                  <a:pt x="1808943" y="107395"/>
                </a:cubicBezTo>
                <a:cubicBezTo>
                  <a:pt x="2020029" y="107395"/>
                  <a:pt x="2186171" y="262378"/>
                  <a:pt x="2237471" y="310500"/>
                </a:cubicBezTo>
                <a:cubicBezTo>
                  <a:pt x="2480329" y="537317"/>
                  <a:pt x="2288150" y="815280"/>
                  <a:pt x="2485909" y="1155778"/>
                </a:cubicBezTo>
                <a:cubicBezTo>
                  <a:pt x="2516634" y="1206225"/>
                  <a:pt x="2551885" y="1253804"/>
                  <a:pt x="2591220" y="1297896"/>
                </a:cubicBezTo>
                <a:cubicBezTo>
                  <a:pt x="2668711" y="1386005"/>
                  <a:pt x="2813078" y="1370507"/>
                  <a:pt x="2868562" y="1267985"/>
                </a:cubicBezTo>
                <a:cubicBezTo>
                  <a:pt x="2960234" y="1098510"/>
                  <a:pt x="3047877" y="908501"/>
                  <a:pt x="3225565" y="859062"/>
                </a:cubicBezTo>
                <a:cubicBezTo>
                  <a:pt x="3571023" y="762896"/>
                  <a:pt x="3776685" y="1334008"/>
                  <a:pt x="4134696" y="1265738"/>
                </a:cubicBezTo>
                <a:cubicBezTo>
                  <a:pt x="4283325" y="1237377"/>
                  <a:pt x="4369495" y="1115560"/>
                  <a:pt x="4447839" y="964607"/>
                </a:cubicBezTo>
                <a:cubicBezTo>
                  <a:pt x="4469614" y="922528"/>
                  <a:pt x="4490847" y="878203"/>
                  <a:pt x="4512622" y="832871"/>
                </a:cubicBezTo>
                <a:cubicBezTo>
                  <a:pt x="4571477" y="623285"/>
                  <a:pt x="4654776" y="228711"/>
                  <a:pt x="5152490" y="84231"/>
                </a:cubicBezTo>
                <a:close/>
                <a:moveTo>
                  <a:pt x="4034655" y="767"/>
                </a:moveTo>
                <a:cubicBezTo>
                  <a:pt x="4083638" y="3866"/>
                  <a:pt x="4131798" y="14871"/>
                  <a:pt x="4177240" y="33390"/>
                </a:cubicBezTo>
                <a:cubicBezTo>
                  <a:pt x="4368954" y="110882"/>
                  <a:pt x="4487671" y="319025"/>
                  <a:pt x="4460626" y="529879"/>
                </a:cubicBezTo>
                <a:cubicBezTo>
                  <a:pt x="4421028" y="837830"/>
                  <a:pt x="4113774" y="1021795"/>
                  <a:pt x="3834960" y="905558"/>
                </a:cubicBezTo>
                <a:cubicBezTo>
                  <a:pt x="3641231" y="824502"/>
                  <a:pt x="3524994" y="611090"/>
                  <a:pt x="3558160" y="398066"/>
                </a:cubicBezTo>
                <a:cubicBezTo>
                  <a:pt x="3596363" y="150946"/>
                  <a:pt x="3807838" y="-12639"/>
                  <a:pt x="4034655" y="76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906637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DDDF91-BBBC-4CC0-2530-90121F4B9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486400" cy="11547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Putting reading in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0418C-32BB-56F7-3454-0CDE9E979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472204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Has the text been reviewed?</a:t>
            </a:r>
          </a:p>
          <a:p>
            <a:r>
              <a:rPr lang="en-GB" dirty="0"/>
              <a:t>(Especially for primary sources): What do other scholars say about it?</a:t>
            </a:r>
          </a:p>
          <a:p>
            <a:r>
              <a:rPr lang="en-GB" dirty="0"/>
              <a:t>Has the text influenced other authors? How?</a:t>
            </a:r>
          </a:p>
          <a:p>
            <a:r>
              <a:rPr lang="en-GB" dirty="0"/>
              <a:t>Do other scholars take issue with the text’s key claims? How?</a:t>
            </a:r>
          </a:p>
        </p:txBody>
      </p:sp>
      <p:pic>
        <p:nvPicPr>
          <p:cNvPr id="6" name="Picture 5" descr="A book with text on it&#10;&#10;Description automatically generated">
            <a:extLst>
              <a:ext uri="{FF2B5EF4-FFF2-40B4-BE49-F238E27FC236}">
                <a16:creationId xmlns:a16="http://schemas.microsoft.com/office/drawing/2014/main" id="{2C9AB332-533E-9E47-0590-9E7659D58C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133" r="1" b="19984"/>
          <a:stretch/>
        </p:blipFill>
        <p:spPr>
          <a:xfrm>
            <a:off x="6990724" y="211090"/>
            <a:ext cx="5201276" cy="6646910"/>
          </a:xfrm>
          <a:custGeom>
            <a:avLst/>
            <a:gdLst/>
            <a:ahLst/>
            <a:cxnLst/>
            <a:rect l="l" t="t" r="r" b="b"/>
            <a:pathLst>
              <a:path w="5201276" h="6646910">
                <a:moveTo>
                  <a:pt x="764203" y="685250"/>
                </a:moveTo>
                <a:cubicBezTo>
                  <a:pt x="818649" y="688659"/>
                  <a:pt x="872180" y="700903"/>
                  <a:pt x="922673" y="721515"/>
                </a:cubicBezTo>
                <a:cubicBezTo>
                  <a:pt x="1135698" y="807918"/>
                  <a:pt x="1267587" y="1039231"/>
                  <a:pt x="1237521" y="1273177"/>
                </a:cubicBezTo>
                <a:cubicBezTo>
                  <a:pt x="1193894" y="1615922"/>
                  <a:pt x="852079" y="1820733"/>
                  <a:pt x="542267" y="1690856"/>
                </a:cubicBezTo>
                <a:cubicBezTo>
                  <a:pt x="327228" y="1600813"/>
                  <a:pt x="198127" y="1363456"/>
                  <a:pt x="234703" y="1126951"/>
                </a:cubicBezTo>
                <a:cubicBezTo>
                  <a:pt x="277169" y="852320"/>
                  <a:pt x="512123" y="670215"/>
                  <a:pt x="764203" y="685250"/>
                </a:cubicBezTo>
                <a:close/>
                <a:moveTo>
                  <a:pt x="2784174" y="352577"/>
                </a:moveTo>
                <a:cubicBezTo>
                  <a:pt x="2807825" y="353973"/>
                  <a:pt x="2831088" y="359242"/>
                  <a:pt x="2853064" y="368075"/>
                </a:cubicBezTo>
                <a:cubicBezTo>
                  <a:pt x="2946054" y="405659"/>
                  <a:pt x="3003243" y="506165"/>
                  <a:pt x="2990147" y="608299"/>
                </a:cubicBezTo>
                <a:cubicBezTo>
                  <a:pt x="2971006" y="757470"/>
                  <a:pt x="2822378" y="846585"/>
                  <a:pt x="2687620" y="790095"/>
                </a:cubicBezTo>
                <a:cubicBezTo>
                  <a:pt x="2594010" y="750884"/>
                  <a:pt x="2537829" y="647665"/>
                  <a:pt x="2553792" y="544679"/>
                </a:cubicBezTo>
                <a:cubicBezTo>
                  <a:pt x="2572235" y="425187"/>
                  <a:pt x="2674524" y="345991"/>
                  <a:pt x="2784174" y="352577"/>
                </a:cubicBezTo>
                <a:close/>
                <a:moveTo>
                  <a:pt x="5201276" y="72600"/>
                </a:moveTo>
                <a:lnTo>
                  <a:pt x="5201276" y="6646910"/>
                </a:lnTo>
                <a:lnTo>
                  <a:pt x="2895444" y="6646910"/>
                </a:lnTo>
                <a:lnTo>
                  <a:pt x="2545196" y="6646910"/>
                </a:lnTo>
                <a:lnTo>
                  <a:pt x="2176660" y="6646910"/>
                </a:lnTo>
                <a:lnTo>
                  <a:pt x="1071390" y="6646910"/>
                </a:lnTo>
                <a:lnTo>
                  <a:pt x="1035339" y="6598516"/>
                </a:lnTo>
                <a:cubicBezTo>
                  <a:pt x="830001" y="6260683"/>
                  <a:pt x="1173986" y="5769070"/>
                  <a:pt x="868428" y="5385343"/>
                </a:cubicBezTo>
                <a:cubicBezTo>
                  <a:pt x="677876" y="5146281"/>
                  <a:pt x="475933" y="5253608"/>
                  <a:pt x="262754" y="4965183"/>
                </a:cubicBezTo>
                <a:cubicBezTo>
                  <a:pt x="105136" y="4752005"/>
                  <a:pt x="-25514" y="4556184"/>
                  <a:pt x="38649" y="4272564"/>
                </a:cubicBezTo>
                <a:cubicBezTo>
                  <a:pt x="124509" y="3893242"/>
                  <a:pt x="452762" y="3745236"/>
                  <a:pt x="449354" y="3471378"/>
                </a:cubicBezTo>
                <a:cubicBezTo>
                  <a:pt x="445479" y="3142194"/>
                  <a:pt x="42523" y="3076251"/>
                  <a:pt x="3080" y="2700958"/>
                </a:cubicBezTo>
                <a:cubicBezTo>
                  <a:pt x="-22647" y="2456164"/>
                  <a:pt x="115055" y="2163013"/>
                  <a:pt x="332652" y="2027402"/>
                </a:cubicBezTo>
                <a:cubicBezTo>
                  <a:pt x="733670" y="1777182"/>
                  <a:pt x="1185756" y="2199435"/>
                  <a:pt x="1493242" y="1948439"/>
                </a:cubicBezTo>
                <a:cubicBezTo>
                  <a:pt x="1676897" y="1798492"/>
                  <a:pt x="1706809" y="1492245"/>
                  <a:pt x="1671085" y="1299370"/>
                </a:cubicBezTo>
                <a:cubicBezTo>
                  <a:pt x="1602970" y="932136"/>
                  <a:pt x="1301838" y="872003"/>
                  <a:pt x="1312997" y="592260"/>
                </a:cubicBezTo>
                <a:cubicBezTo>
                  <a:pt x="1321210" y="384349"/>
                  <a:pt x="1497582" y="166056"/>
                  <a:pt x="1715953" y="117624"/>
                </a:cubicBezTo>
                <a:cubicBezTo>
                  <a:pt x="1746484" y="110804"/>
                  <a:pt x="1777667" y="107395"/>
                  <a:pt x="1808943" y="107395"/>
                </a:cubicBezTo>
                <a:cubicBezTo>
                  <a:pt x="2020029" y="107395"/>
                  <a:pt x="2186171" y="262378"/>
                  <a:pt x="2237471" y="310500"/>
                </a:cubicBezTo>
                <a:cubicBezTo>
                  <a:pt x="2480329" y="537317"/>
                  <a:pt x="2288150" y="815280"/>
                  <a:pt x="2485909" y="1155778"/>
                </a:cubicBezTo>
                <a:cubicBezTo>
                  <a:pt x="2516634" y="1206225"/>
                  <a:pt x="2551885" y="1253804"/>
                  <a:pt x="2591220" y="1297896"/>
                </a:cubicBezTo>
                <a:cubicBezTo>
                  <a:pt x="2668711" y="1386005"/>
                  <a:pt x="2813078" y="1370507"/>
                  <a:pt x="2868562" y="1267985"/>
                </a:cubicBezTo>
                <a:cubicBezTo>
                  <a:pt x="2960234" y="1098510"/>
                  <a:pt x="3047877" y="908501"/>
                  <a:pt x="3225565" y="859062"/>
                </a:cubicBezTo>
                <a:cubicBezTo>
                  <a:pt x="3571023" y="762896"/>
                  <a:pt x="3776685" y="1334008"/>
                  <a:pt x="4134696" y="1265738"/>
                </a:cubicBezTo>
                <a:cubicBezTo>
                  <a:pt x="4283325" y="1237377"/>
                  <a:pt x="4369495" y="1115560"/>
                  <a:pt x="4447839" y="964607"/>
                </a:cubicBezTo>
                <a:cubicBezTo>
                  <a:pt x="4469614" y="922528"/>
                  <a:pt x="4490847" y="878203"/>
                  <a:pt x="4512622" y="832871"/>
                </a:cubicBezTo>
                <a:cubicBezTo>
                  <a:pt x="4571477" y="623285"/>
                  <a:pt x="4654776" y="228711"/>
                  <a:pt x="5152490" y="84231"/>
                </a:cubicBezTo>
                <a:close/>
                <a:moveTo>
                  <a:pt x="4034655" y="767"/>
                </a:moveTo>
                <a:cubicBezTo>
                  <a:pt x="4083638" y="3866"/>
                  <a:pt x="4131798" y="14871"/>
                  <a:pt x="4177240" y="33390"/>
                </a:cubicBezTo>
                <a:cubicBezTo>
                  <a:pt x="4368954" y="110882"/>
                  <a:pt x="4487671" y="319025"/>
                  <a:pt x="4460626" y="529879"/>
                </a:cubicBezTo>
                <a:cubicBezTo>
                  <a:pt x="4421028" y="837830"/>
                  <a:pt x="4113774" y="1021795"/>
                  <a:pt x="3834960" y="905558"/>
                </a:cubicBezTo>
                <a:cubicBezTo>
                  <a:pt x="3641231" y="824502"/>
                  <a:pt x="3524994" y="611090"/>
                  <a:pt x="3558160" y="398066"/>
                </a:cubicBezTo>
                <a:cubicBezTo>
                  <a:pt x="3596363" y="150946"/>
                  <a:pt x="3807838" y="-12639"/>
                  <a:pt x="4034655" y="76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064263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C8F6E9-0C99-50B5-839C-F9EFFC702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Bibliographic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11A52-EE27-3C57-5861-64EF7E43F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5"/>
            <a:ext cx="5588281" cy="4199636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Keep a note of the bibliographic information for anything that you use in your research -  you will need to reference these appropriately in your work!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29AB15-438D-2310-B2C3-B4D9C88861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90" r="2" b="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167694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062C4-30CC-5C67-6C7C-9E5535BC2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 fontScale="90000"/>
          </a:bodyPr>
          <a:lstStyle/>
          <a:p>
            <a:r>
              <a:rPr lang="en-GB" dirty="0"/>
              <a:t>Why do we take notes? When?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61D9DC-F48D-03AA-2A6C-AFABB64BE7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013" r="15222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459598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BF829-875E-F88E-E1A4-8002C403C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Why do we take notes?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1DBF7-B1BA-A1E8-60B4-4B8D662CE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4"/>
            <a:ext cx="5588281" cy="4080367"/>
          </a:xfrm>
        </p:spPr>
        <p:txBody>
          <a:bodyPr anchor="t">
            <a:normAutofit fontScale="8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Actively engage with the material, and begin to process 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Develop our knowledge and understanding of a topic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Identify most important/relevant points – need-to-know versus nice-to-know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Remember key points so we can use notes later – e.g. for writing assignments.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Capture our thoughts/reactions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Summarise longer/complex texts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3EA5BD-6CE7-1601-7EC2-4865820E5C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95" r="25466" b="-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797377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529A8-6B59-B1ED-3D6B-4A30E38D0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your own note-taking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40FCF-6E5F-1305-4FC3-7AA1604F5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What strategies do you use?</a:t>
            </a:r>
          </a:p>
          <a:p>
            <a:r>
              <a:rPr lang="en-GB" sz="4000" dirty="0"/>
              <a:t>How well do they work?</a:t>
            </a:r>
          </a:p>
          <a:p>
            <a:r>
              <a:rPr lang="en-GB" sz="4000" dirty="0"/>
              <a:t>What are the strengths/limitations?</a:t>
            </a:r>
          </a:p>
          <a:p>
            <a:r>
              <a:rPr lang="en-GB" sz="4000" dirty="0"/>
              <a:t>What challenges do you encounter when taking notes?</a:t>
            </a:r>
          </a:p>
        </p:txBody>
      </p:sp>
    </p:spTree>
    <p:extLst>
      <p:ext uri="{BB962C8B-B14F-4D97-AF65-F5344CB8AC3E}">
        <p14:creationId xmlns:p14="http://schemas.microsoft.com/office/powerpoint/2010/main" val="17101163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22EA5-C290-4E0A-F4C3-5E5BD82F8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pitfalls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AEBAA-0B69-04B3-8CAC-B85336831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It’s not just about learning/remembering information</a:t>
            </a:r>
          </a:p>
          <a:p>
            <a:r>
              <a:rPr lang="en-GB" sz="2800" dirty="0"/>
              <a:t>You don’t need to take notes on everything</a:t>
            </a:r>
          </a:p>
          <a:p>
            <a:r>
              <a:rPr lang="en-GB" sz="2800" dirty="0"/>
              <a:t>Remember the purpose of your notes – a specific assignment? General overview?</a:t>
            </a:r>
          </a:p>
          <a:p>
            <a:r>
              <a:rPr lang="en-GB" sz="2800" dirty="0"/>
              <a:t>You will use the material you read to: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Support your points in assignments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Answer questions you’re set</a:t>
            </a:r>
          </a:p>
        </p:txBody>
      </p:sp>
    </p:spTree>
    <p:extLst>
      <p:ext uri="{BB962C8B-B14F-4D97-AF65-F5344CB8AC3E}">
        <p14:creationId xmlns:p14="http://schemas.microsoft.com/office/powerpoint/2010/main" val="26749939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1FFE435-0754-492D-B815-BD114217D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EF79062-B5BB-45DF-810C-95A324A9D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2140699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DF7DF-0B29-0CF4-5637-9B91CC2D0F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669856"/>
            <a:ext cx="6658405" cy="145117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/>
              <a:t>Making notes from reading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ECB332-D5DB-D2C5-9E0E-29640B8145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42254" y="669856"/>
            <a:ext cx="3940145" cy="1451174"/>
          </a:xfrm>
        </p:spPr>
        <p:txBody>
          <a:bodyPr anchor="ctr">
            <a:normAutofit/>
          </a:bodyPr>
          <a:lstStyle/>
          <a:p>
            <a:endParaRPr lang="en-GB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82E4A55F-AD5C-464D-3860-A5BFCA697A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53169" y="3051020"/>
            <a:ext cx="3285661" cy="3285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4915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8F6E9-0C99-50B5-839C-F9EFFC702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 fontScale="90000"/>
          </a:bodyPr>
          <a:lstStyle/>
          <a:p>
            <a:r>
              <a:rPr lang="en-GB" dirty="0"/>
              <a:t>Start with the bibliographic information…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11A52-EE27-3C57-5861-64EF7E43F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5"/>
            <a:ext cx="5588281" cy="4199636"/>
          </a:xfrm>
        </p:spPr>
        <p:txBody>
          <a:bodyPr anchor="t">
            <a:normAutofit fontScale="85000"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Keep a note of the bibliographic information for anything that you use in your research -  you will need to reference these appropriately in your work.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Author’s surname and first name or initials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Date of publication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Title of book/article/essay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Name of journal (if a journal article) or book (if an edited collection)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Name and location of publisher (if a book)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Page numbers (if an essay or article)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29AB15-438D-2310-B2C3-B4D9C88861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90" r="2" b="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76959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0C953-DE33-CCB7-5033-28CF8795C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Note-taking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A00E8-745A-BDAE-00BA-2DA3D7B21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Clear system for indicating which notes are direct quotations, your own paraphrases, and your own thoughts.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Don’t just record what the text says, but also your own reactions to it</a:t>
            </a:r>
          </a:p>
        </p:txBody>
      </p:sp>
    </p:spTree>
    <p:extLst>
      <p:ext uri="{BB962C8B-B14F-4D97-AF65-F5344CB8AC3E}">
        <p14:creationId xmlns:p14="http://schemas.microsoft.com/office/powerpoint/2010/main" val="38771836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8AF7B-4ED9-1751-FCA7-50DD9E4DF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might our notes include?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9BE8C-8CB4-37AB-80BF-BB5CCC1902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333333"/>
                </a:solidFill>
                <a:effectLst/>
              </a:rPr>
              <a:t>Information, data, statistics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333333"/>
                </a:solidFill>
                <a:effectLst/>
              </a:rPr>
              <a:t>Direct quotes from text.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333333"/>
                </a:solidFill>
                <a:effectLst/>
              </a:rPr>
              <a:t>Paraphrases, outlines, summaries of key ideas and arguments.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333333"/>
                </a:solidFill>
                <a:effectLst/>
              </a:rPr>
              <a:t>Your own questions and responses to the text.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333333"/>
                </a:solidFill>
                <a:effectLst/>
              </a:rPr>
              <a:t>Connections to ideas/evidence from elsewhere.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333333"/>
                </a:solidFill>
                <a:effectLst/>
              </a:rPr>
              <a:t>Key words and phrases with relevant page numbers to help you find them later.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6763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E3745-D58C-4273-A800-00A58510C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SQ3R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DFD96-4C77-F5A3-5A77-7EEA2DB6CB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4C4C4C"/>
                </a:solidFill>
                <a:effectLst/>
              </a:rPr>
              <a:t>Survey: </a:t>
            </a:r>
            <a:r>
              <a:rPr lang="en-GB" sz="2400" b="0" i="0" dirty="0">
                <a:solidFill>
                  <a:srgbClr val="4C4C4C"/>
                </a:solidFill>
                <a:effectLst/>
              </a:rPr>
              <a:t>skim text for outline/overview, work out which parts might be useful. Consider headings, subheadings, figures, tables, and </a:t>
            </a:r>
            <a:r>
              <a:rPr lang="en-GB" sz="2400" b="0" i="0" dirty="0" err="1">
                <a:solidFill>
                  <a:srgbClr val="4C4C4C"/>
                </a:solidFill>
                <a:effectLst/>
              </a:rPr>
              <a:t>surmmaries</a:t>
            </a:r>
            <a:r>
              <a:rPr lang="en-GB" sz="2400" b="0" i="0" dirty="0">
                <a:solidFill>
                  <a:srgbClr val="4C4C4C"/>
                </a:solidFill>
                <a:effectLst/>
              </a:rPr>
              <a:t>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4C4C4C"/>
                </a:solidFill>
                <a:effectLst/>
              </a:rPr>
              <a:t>Question: </a:t>
            </a:r>
            <a:r>
              <a:rPr lang="en-GB" sz="2400" dirty="0">
                <a:solidFill>
                  <a:srgbClr val="4C4C4C"/>
                </a:solidFill>
              </a:rPr>
              <a:t>What questions do you have? It could be ‘what does that term mean?’ or ‘how might I use that information?</a:t>
            </a:r>
            <a:endParaRPr lang="en-GB" sz="2400" b="0" i="0" dirty="0">
              <a:solidFill>
                <a:srgbClr val="4C4C4C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4C4C4C"/>
                </a:solidFill>
                <a:effectLst/>
              </a:rPr>
              <a:t>Read</a:t>
            </a:r>
            <a:r>
              <a:rPr lang="en-GB" sz="2400" b="0" i="0" dirty="0">
                <a:solidFill>
                  <a:srgbClr val="4C4C4C"/>
                </a:solidFill>
                <a:effectLst/>
              </a:rPr>
              <a:t>: Using your specific questions, you can read actively to find the answers.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4C4C4C"/>
                </a:solidFill>
                <a:effectLst/>
              </a:rPr>
              <a:t>Retrieve: </a:t>
            </a:r>
            <a:r>
              <a:rPr lang="en-GB" sz="2400" b="0" i="0" dirty="0">
                <a:solidFill>
                  <a:srgbClr val="4C4C4C"/>
                </a:solidFill>
                <a:effectLst/>
              </a:rPr>
              <a:t>Process and understand the information by recalling the main points as if you were explaining them to someone else.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4C4C4C"/>
                </a:solidFill>
                <a:effectLst/>
              </a:rPr>
              <a:t>Review: </a:t>
            </a:r>
            <a:r>
              <a:rPr lang="en-GB" sz="2400" b="0" i="0" dirty="0">
                <a:solidFill>
                  <a:srgbClr val="4C4C4C"/>
                </a:solidFill>
                <a:effectLst/>
              </a:rPr>
              <a:t>review the material by repeating the key points back to yourself in your own words. </a:t>
            </a:r>
          </a:p>
        </p:txBody>
      </p:sp>
    </p:spTree>
    <p:extLst>
      <p:ext uri="{BB962C8B-B14F-4D97-AF65-F5344CB8AC3E}">
        <p14:creationId xmlns:p14="http://schemas.microsoft.com/office/powerpoint/2010/main" val="6420938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F24075-AC86-85A2-89D4-D6CFD05F09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62639-883A-7AF9-368E-B1E814A94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SQ3R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9FD77-E14E-7C23-60C2-6D3C314805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 fontAlgn="base"/>
            <a:r>
              <a:rPr lang="en-GB" sz="3600" b="0" i="0" dirty="0">
                <a:solidFill>
                  <a:srgbClr val="4C4C4C"/>
                </a:solidFill>
                <a:effectLst/>
              </a:rPr>
              <a:t>SQ3R is useful for: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600" b="1" i="0" dirty="0">
                <a:solidFill>
                  <a:srgbClr val="4C4C4C"/>
                </a:solidFill>
                <a:effectLst/>
              </a:rPr>
              <a:t>Keeping on track</a:t>
            </a:r>
            <a:r>
              <a:rPr lang="en-GB" sz="3600" b="0" i="0" dirty="0">
                <a:solidFill>
                  <a:srgbClr val="4C4C4C"/>
                </a:solidFill>
                <a:effectLst/>
              </a:rPr>
              <a:t>: formulating specific questions to address with your reading encourages you to read strategically and can help you keep focused.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600" b="1" i="0" dirty="0">
                <a:solidFill>
                  <a:srgbClr val="4C4C4C"/>
                </a:solidFill>
                <a:effectLst/>
              </a:rPr>
              <a:t>Processing learning</a:t>
            </a:r>
            <a:r>
              <a:rPr lang="en-GB" sz="3600" b="0" i="0" dirty="0">
                <a:solidFill>
                  <a:srgbClr val="4C4C4C"/>
                </a:solidFill>
                <a:effectLst/>
              </a:rPr>
              <a:t>: putting what you’ve read into your own words </a:t>
            </a:r>
            <a:r>
              <a:rPr lang="en-GB" sz="3600" dirty="0">
                <a:solidFill>
                  <a:srgbClr val="4C4C4C"/>
                </a:solidFill>
              </a:rPr>
              <a:t>helps develop and check understanding.</a:t>
            </a:r>
            <a:endParaRPr lang="en-GB" sz="3600" b="0" i="0" dirty="0">
              <a:solidFill>
                <a:srgbClr val="4C4C4C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3907140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45B39-6589-3E89-4208-BBCBFE48D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Cornell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2C830-CF2B-A48F-B62C-948E019156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/>
              <a:t>Splitting page into two columns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/>
              <a:t>Detailed noted in right-hand side column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/>
              <a:t>Your own reflections, questions, key points etc noted in the left-hand column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619022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10453B4-AF2B-C2D0-0A81-D517B2123C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331" y="75449"/>
            <a:ext cx="10863617" cy="6707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7439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AC35C-6A6E-C18B-2BD0-23F7BF612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note-taking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38D11-ADBB-67AE-7DCF-065D7122A5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1200" dirty="0"/>
              <a:t>Not just what the text says, but your reaction to it.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1200" dirty="0"/>
              <a:t>Is it relevant for your purpose? How might you use it in your assignment?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1200" dirty="0"/>
              <a:t>What do you think of it? Is it convincingly argued and well-evidenced?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1200" dirty="0"/>
              <a:t>Do you agree or disagree?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1200" dirty="0"/>
              <a:t>How does it relate to other things you’ve read? Does it support/add to/contradict/provide a different perspective?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1200" dirty="0"/>
              <a:t>Is there anything you don’t understand or need to know more about?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8642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A9574-082F-0F6D-B3DB-5E62EDE50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440" y="1114424"/>
            <a:ext cx="6481835" cy="17716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Taking notes in lectures/class</a:t>
            </a:r>
          </a:p>
        </p:txBody>
      </p:sp>
    </p:spTree>
    <p:extLst>
      <p:ext uri="{BB962C8B-B14F-4D97-AF65-F5344CB8AC3E}">
        <p14:creationId xmlns:p14="http://schemas.microsoft.com/office/powerpoint/2010/main" val="27618551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BF829-875E-F88E-E1A4-8002C403C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Notes in class/lectures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1DBF7-B1BA-A1E8-60B4-4B8D662CE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4"/>
            <a:ext cx="5588281" cy="4080367"/>
          </a:xfrm>
        </p:spPr>
        <p:txBody>
          <a:bodyPr anchor="t">
            <a:normAutofit fontScale="77500" lnSpcReduction="20000"/>
          </a:bodyPr>
          <a:lstStyle/>
          <a:p>
            <a:pPr algn="l" fontAlgn="base"/>
            <a:r>
              <a:rPr lang="en-GB" sz="2400" dirty="0">
                <a:solidFill>
                  <a:srgbClr val="4C4C4C"/>
                </a:solidFill>
              </a:rPr>
              <a:t>Writing everything in case you miss something?</a:t>
            </a:r>
          </a:p>
          <a:p>
            <a:pPr algn="l" fontAlgn="base"/>
            <a:r>
              <a:rPr lang="en-GB" sz="2400" b="0" i="0" dirty="0">
                <a:solidFill>
                  <a:srgbClr val="4C4C4C"/>
                </a:solidFill>
                <a:effectLst/>
              </a:rPr>
              <a:t>Not taking notes because it’s recorded anyway? </a:t>
            </a:r>
          </a:p>
          <a:p>
            <a:pPr algn="l" fontAlgn="base"/>
            <a:r>
              <a:rPr lang="en-GB" sz="2400" b="0" i="0" dirty="0">
                <a:solidFill>
                  <a:srgbClr val="4C4C4C"/>
                </a:solidFill>
                <a:effectLst/>
              </a:rPr>
              <a:t>Notes in lectures/classes aren’t just a passive transcript – actively selecting what you record helps you retain and understand it better.</a:t>
            </a:r>
          </a:p>
          <a:p>
            <a:pPr algn="l" fontAlgn="base"/>
            <a:r>
              <a:rPr lang="en-GB" sz="2400" dirty="0">
                <a:solidFill>
                  <a:srgbClr val="4C4C4C"/>
                </a:solidFill>
              </a:rPr>
              <a:t>Consider:</a:t>
            </a:r>
          </a:p>
          <a:p>
            <a:pPr marL="342900" indent="-342900"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C4C4C"/>
                </a:solidFill>
                <a:effectLst/>
              </a:rPr>
              <a:t>What to note</a:t>
            </a:r>
          </a:p>
          <a:p>
            <a:pPr marL="342900" indent="-342900" algn="l"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C4C4C"/>
                </a:solidFill>
              </a:rPr>
              <a:t>How much detail</a:t>
            </a:r>
          </a:p>
          <a:p>
            <a:pPr marL="342900" indent="-342900" algn="l"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C4C4C"/>
                </a:solidFill>
              </a:rPr>
              <a:t>Why you’re noting it  - what you might use it for?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3EA5BD-6CE7-1601-7EC2-4865820E5C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95" r="25466" b="-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047489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CD6AC-CFF9-40C3-9225-BEE460BD7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Reasons to take notes in lectures (even if they’re recorded!)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15636-698A-B6D8-3D6F-6D24E7DC8F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C4C4C"/>
                </a:solidFill>
              </a:rPr>
              <a:t>Absorb and make sense of information at the time – making them helps you process your understanding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C4C4C"/>
                </a:solidFill>
              </a:rPr>
              <a:t>Get an overview of information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4C4C4C"/>
                </a:solidFill>
                <a:effectLst/>
              </a:rPr>
              <a:t>Helps you remember the lecture’s content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C4C4C"/>
                </a:solidFill>
              </a:rPr>
              <a:t>Extracting information for later use e.g. assignments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4C4C4C"/>
                </a:solidFill>
                <a:effectLst/>
              </a:rPr>
              <a:t>Note things to follow up for future research – questions/areas you’re not sure of, aspects you want to research more.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4C4C4C"/>
                </a:solidFill>
                <a:effectLst/>
              </a:rPr>
              <a:t>Noting your own response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4C4C4C"/>
                </a:solidFill>
                <a:effectLst/>
              </a:rPr>
              <a:t>Keeping focus in lectures</a:t>
            </a:r>
          </a:p>
        </p:txBody>
      </p:sp>
    </p:spTree>
    <p:extLst>
      <p:ext uri="{BB962C8B-B14F-4D97-AF65-F5344CB8AC3E}">
        <p14:creationId xmlns:p14="http://schemas.microsoft.com/office/powerpoint/2010/main" val="33766187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DB65E-AB4C-D5CC-3C08-9DEC6BEF4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Reviewing your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3D271-DD01-10DF-077B-7EFD8108D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4219262"/>
          </a:xfrm>
        </p:spPr>
        <p:txBody>
          <a:bodyPr anchor="t">
            <a:normAutofit fontScale="92500" lnSpcReduction="20000"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 </a:t>
            </a:r>
            <a:r>
              <a:rPr lang="en-GB" sz="3200" dirty="0"/>
              <a:t>Soon after taking them – clarify anything that doesn’t make sense, while you still remember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Amend anything that’s incorrect/partial 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3200" dirty="0"/>
              <a:t>Follow up on notes about questions or further research you want to do.</a:t>
            </a:r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8B0CBDF8-3D2A-4EB7-59A1-62AC30B15E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975" r="5304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291893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2FC16-BA99-679C-95EA-A071B3A04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Note-taking – paper or digital?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97193C-E589-47E0-8087-326C1907C9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Paper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31522-6C8F-55C7-A9E8-46F36FCC48A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dirty="0"/>
              <a:t>Rough prose/doodling/freewriting</a:t>
            </a:r>
          </a:p>
          <a:p>
            <a:r>
              <a:rPr lang="en-GB" sz="3200" dirty="0"/>
              <a:t>Helps avoid social media etc when listening to a lecture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DC878A-3BEF-0FD6-A451-3DBA534002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dirty="0"/>
              <a:t>Digital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7F0726-638B-3129-4E93-43B2758D1F8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dirty="0"/>
              <a:t>Might be neater</a:t>
            </a:r>
          </a:p>
          <a:p>
            <a:r>
              <a:rPr lang="en-GB" sz="3200" dirty="0"/>
              <a:t>Software to help note-taking – speech-to-text/text-to-speech</a:t>
            </a:r>
          </a:p>
          <a:p>
            <a:r>
              <a:rPr lang="en-GB" sz="3200" dirty="0"/>
              <a:t>Can rearrange notes more flexibly</a:t>
            </a:r>
          </a:p>
          <a:p>
            <a:r>
              <a:rPr lang="en-GB" sz="3200" dirty="0"/>
              <a:t>Searchable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027035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816B1-FA44-51C9-C9DB-085F965DA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/>
              <a:t>Other things to consider…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FA052D89-4A47-531B-F8DF-122FD25BA6B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229854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time: Source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Joint class with on-campus Foundation students, but at our usual time.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1573</Words>
  <Application>Microsoft Office PowerPoint</Application>
  <PresentationFormat>Widescreen</PresentationFormat>
  <Paragraphs>175</Paragraphs>
  <Slides>38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Aptos</vt:lpstr>
      <vt:lpstr>Arial</vt:lpstr>
      <vt:lpstr>Avenir Next LT Pro</vt:lpstr>
      <vt:lpstr>Posterama</vt:lpstr>
      <vt:lpstr>SplashVTI</vt:lpstr>
      <vt:lpstr>HPFY3010: Academic Skills  Session 5: Reading, summarizing, and note-taking</vt:lpstr>
      <vt:lpstr>Last session - review</vt:lpstr>
      <vt:lpstr>In this session:</vt:lpstr>
      <vt:lpstr>Types of reading list…</vt:lpstr>
      <vt:lpstr>Academic/critical reading</vt:lpstr>
      <vt:lpstr>Academic/critical reading</vt:lpstr>
      <vt:lpstr>Purpose of reading</vt:lpstr>
      <vt:lpstr>How to approach reading…</vt:lpstr>
      <vt:lpstr>How to approach reading…</vt:lpstr>
      <vt:lpstr>Scanning</vt:lpstr>
      <vt:lpstr>Skimming</vt:lpstr>
      <vt:lpstr>In-depth reading</vt:lpstr>
      <vt:lpstr>Key questions when reading</vt:lpstr>
      <vt:lpstr>Key questions for critical reading</vt:lpstr>
      <vt:lpstr>Things to look for when reading</vt:lpstr>
      <vt:lpstr>Putting reading in context</vt:lpstr>
      <vt:lpstr>Bibliographic information</vt:lpstr>
      <vt:lpstr>Why do we take notes? When?</vt:lpstr>
      <vt:lpstr>Why do we take notes?</vt:lpstr>
      <vt:lpstr>Evaluating your own note-taking</vt:lpstr>
      <vt:lpstr>Potential pitfalls</vt:lpstr>
      <vt:lpstr>Making notes from reading</vt:lpstr>
      <vt:lpstr>Start with the bibliographic information…</vt:lpstr>
      <vt:lpstr>Note-taking strategies</vt:lpstr>
      <vt:lpstr>What might our notes include?</vt:lpstr>
      <vt:lpstr>SQ3R Approach</vt:lpstr>
      <vt:lpstr>SQ3R Approach</vt:lpstr>
      <vt:lpstr>Cornell method</vt:lpstr>
      <vt:lpstr>PowerPoint Presentation</vt:lpstr>
      <vt:lpstr>Critical note-taking</vt:lpstr>
      <vt:lpstr>Taking notes in lectures/class</vt:lpstr>
      <vt:lpstr>Notes in class/lectures</vt:lpstr>
      <vt:lpstr>Reasons to take notes in lectures (even if they’re recorded!)</vt:lpstr>
      <vt:lpstr>Reviewing your notes</vt:lpstr>
      <vt:lpstr>Note-taking – paper or digital?</vt:lpstr>
      <vt:lpstr>Other things to consider…</vt:lpstr>
      <vt:lpstr>Over to you: any questions?</vt:lpstr>
      <vt:lpstr>Next time: Source Analysis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7</cp:revision>
  <dcterms:created xsi:type="dcterms:W3CDTF">2024-09-11T12:44:55Z</dcterms:created>
  <dcterms:modified xsi:type="dcterms:W3CDTF">2025-11-12T01:46:03Z</dcterms:modified>
</cp:coreProperties>
</file>