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258" r:id="rId6"/>
    <p:sldId id="262" r:id="rId7"/>
    <p:sldId id="267" r:id="rId8"/>
    <p:sldId id="296" r:id="rId9"/>
    <p:sldId id="297" r:id="rId10"/>
    <p:sldId id="337" r:id="rId11"/>
    <p:sldId id="338" r:id="rId12"/>
    <p:sldId id="339" r:id="rId13"/>
    <p:sldId id="340" r:id="rId14"/>
    <p:sldId id="313" r:id="rId15"/>
    <p:sldId id="322" r:id="rId16"/>
    <p:sldId id="316" r:id="rId17"/>
    <p:sldId id="324" r:id="rId18"/>
    <p:sldId id="328" r:id="rId19"/>
    <p:sldId id="350" r:id="rId20"/>
    <p:sldId id="348" r:id="rId21"/>
    <p:sldId id="349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89074" autoAdjust="0"/>
  </p:normalViewPr>
  <p:slideViewPr>
    <p:cSldViewPr>
      <p:cViewPr>
        <p:scale>
          <a:sx n="92" d="100"/>
          <a:sy n="92" d="100"/>
        </p:scale>
        <p:origin x="2104" y="2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Abstract thinking is considered </a:t>
            </a:r>
            <a:r>
              <a:rPr lang="en-GB" b="1" i="0" u="none" strike="noStrike" dirty="0">
                <a:solidFill>
                  <a:srgbClr val="5F6368"/>
                </a:solidFill>
                <a:effectLst/>
                <a:latin typeface="arial" panose="020B0604020202020204" pitchFamily="34" charset="0"/>
              </a:rPr>
              <a:t>a type of higher-order thinking, usually about ideas and principles that are often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 symbolic or hypothetical.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975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Eternity: duration without beginning or end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Everything: all things, something extremely important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Everywhere: in all places, the whole of a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Time: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duration belonging to the present life and not from eternity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method of measuring the passage of time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Space: area around everything (events and objects) that exists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6645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2/8/24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Problems-Solving Techniques (PST)</a:t>
            </a:r>
          </a:p>
          <a:p>
            <a:r>
              <a:rPr lang="en-GB" dirty="0"/>
              <a:t>By: 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 dirty="0"/>
              <a:t>08-Feb-2024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students with the ability to develop generic solutions to problems using abstract thinking skills.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007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In-class Test</a:t>
            </a:r>
          </a:p>
          <a:p>
            <a:r>
              <a:rPr lang="en-GB" dirty="0"/>
              <a:t>50% Coursework</a:t>
            </a:r>
          </a:p>
        </p:txBody>
      </p:sp>
    </p:spTree>
    <p:extLst>
      <p:ext uri="{BB962C8B-B14F-4D97-AF65-F5344CB8AC3E}">
        <p14:creationId xmlns:p14="http://schemas.microsoft.com/office/powerpoint/2010/main" val="2624650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67544" y="2743200"/>
            <a:ext cx="8136904" cy="3710136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b="1" dirty="0"/>
              <a:t>Problems-Solving Techniques:</a:t>
            </a:r>
          </a:p>
          <a:p>
            <a:pPr algn="just"/>
            <a:endParaRPr lang="en-GB" dirty="0"/>
          </a:p>
          <a:p>
            <a:pPr algn="just"/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Problem-solving is the process of achieving a goal by overcoming obstacles, a frequent part of most activities. </a:t>
            </a:r>
          </a:p>
          <a:p>
            <a:pPr algn="just"/>
            <a:endParaRPr lang="en-GB" b="0" i="0" u="none" strike="noStrike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pPr algn="just"/>
            <a:r>
              <a:rPr lang="en-GB" b="0" i="0" u="none" strike="noStrike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Problems in need of solutions range from simple personal tasks to complex issues in business and technical fields</a:t>
            </a:r>
            <a:r>
              <a:rPr lang="en-GB" dirty="0"/>
              <a:t>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980192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44932" y="3573016"/>
            <a:ext cx="74888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20040" lvl="1" indent="0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 am the beginning of everything, the end of everywhere. I’m the beginning of eternity, the end of time &amp; space.</a:t>
            </a:r>
          </a:p>
          <a:p>
            <a:pPr marL="320040" lvl="1" indent="0" algn="ctr">
              <a:buNone/>
            </a:pPr>
            <a:r>
              <a:rPr lang="en-GB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am I?</a:t>
            </a:r>
            <a:r>
              <a:rPr lang="en-GB" sz="2800" baseline="30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58943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“death” and an awed, sombre, reflective hush fell over the class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r>
              <a:rPr lang="en-GB" dirty="0"/>
              <a:t>The answer, however, was a lot more mundane – nothing interesting and something quite simple!</a:t>
            </a:r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9827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do you see?</a:t>
            </a:r>
          </a:p>
        </p:txBody>
      </p:sp>
      <p:pic>
        <p:nvPicPr>
          <p:cNvPr id="1026" name="Picture 2" descr="Apple iPhone 15 and iPhone 15 Pro: Specs, Price, Release Date | WIRED">
            <a:extLst>
              <a:ext uri="{FF2B5EF4-FFF2-40B4-BE49-F238E27FC236}">
                <a16:creationId xmlns:a16="http://schemas.microsoft.com/office/drawing/2014/main" id="{FE83B81C-8612-EFC6-3191-8C7E5BDE8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7291"/>
            <a:ext cx="4839839" cy="3629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59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You may have thought/said:</a:t>
            </a:r>
          </a:p>
          <a:p>
            <a:r>
              <a:rPr lang="en-GB" dirty="0"/>
              <a:t>An iPhone 15</a:t>
            </a:r>
          </a:p>
          <a:p>
            <a:pPr lvl="1"/>
            <a:r>
              <a:rPr lang="en-GB" dirty="0"/>
              <a:t>You know about phones and you are possibly an Apple fan.</a:t>
            </a:r>
          </a:p>
          <a:p>
            <a:r>
              <a:rPr lang="en-GB" dirty="0"/>
              <a:t>An iPhone</a:t>
            </a:r>
          </a:p>
          <a:p>
            <a:pPr lvl="1"/>
            <a:r>
              <a:rPr lang="en-GB" dirty="0"/>
              <a:t>It’s a phone and you probably recognised the Apple logo</a:t>
            </a:r>
          </a:p>
          <a:p>
            <a:r>
              <a:rPr lang="en-GB" dirty="0"/>
              <a:t>A Smartphone</a:t>
            </a:r>
          </a:p>
          <a:p>
            <a:pPr lvl="1"/>
            <a:r>
              <a:rPr lang="en-GB" dirty="0"/>
              <a:t>It’s a phone and looks very modern</a:t>
            </a:r>
          </a:p>
          <a:p>
            <a:r>
              <a:rPr lang="en-GB" dirty="0"/>
              <a:t>A phone</a:t>
            </a:r>
          </a:p>
          <a:p>
            <a:pPr lvl="1"/>
            <a:r>
              <a:rPr lang="en-GB" dirty="0"/>
              <a:t>Who cares? It can make calls, that’s all I need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369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What do you see?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new iPhone 15 (very specific)</a:t>
            </a:r>
          </a:p>
          <a:p>
            <a:r>
              <a:rPr lang="en-GB" dirty="0"/>
              <a:t>An iPhone (slightly less specific)</a:t>
            </a:r>
          </a:p>
          <a:p>
            <a:r>
              <a:rPr lang="en-GB" dirty="0"/>
              <a:t>A Smartphone (</a:t>
            </a:r>
            <a:r>
              <a:rPr lang="en-GB" b="1" dirty="0"/>
              <a:t>a bit more abstract</a:t>
            </a:r>
            <a:r>
              <a:rPr lang="en-GB" dirty="0"/>
              <a:t>)</a:t>
            </a:r>
          </a:p>
          <a:p>
            <a:r>
              <a:rPr lang="en-GB" dirty="0"/>
              <a:t>A phone (</a:t>
            </a:r>
            <a:r>
              <a:rPr lang="en-GB" b="1" dirty="0"/>
              <a:t>more abstract</a:t>
            </a:r>
            <a:r>
              <a:rPr lang="en-GB" dirty="0"/>
              <a:t>)</a:t>
            </a:r>
          </a:p>
          <a:p>
            <a:r>
              <a:rPr lang="en-GB" dirty="0"/>
              <a:t>An object or a thing (</a:t>
            </a:r>
            <a:r>
              <a:rPr lang="en-GB" b="1" dirty="0"/>
              <a:t>very abstract</a:t>
            </a:r>
            <a:r>
              <a:rPr lang="en-GB" dirty="0"/>
              <a:t>)</a:t>
            </a:r>
          </a:p>
        </p:txBody>
      </p:sp>
      <p:sp>
        <p:nvSpPr>
          <p:cNvPr id="6" name="Rectangle 5"/>
          <p:cNvSpPr/>
          <p:nvPr/>
        </p:nvSpPr>
        <p:spPr>
          <a:xfrm>
            <a:off x="971600" y="4937215"/>
            <a:ext cx="5544616" cy="868049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37126" y="6412686"/>
            <a:ext cx="80055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 computing, we tend to be interested in identifying the “a bit more” and “more” abstract.</a:t>
            </a:r>
          </a:p>
        </p:txBody>
      </p:sp>
      <p:pic>
        <p:nvPicPr>
          <p:cNvPr id="2050" name="Picture 2" descr="Apple iPhone 15 Pro (128 GB) - Natural Titanium : Amazon.co.uk: Everything  Else">
            <a:extLst>
              <a:ext uri="{FF2B5EF4-FFF2-40B4-BE49-F238E27FC236}">
                <a16:creationId xmlns:a16="http://schemas.microsoft.com/office/drawing/2014/main" id="{031290C9-9BD8-C42F-5FD9-B50E129259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0844" y="1826622"/>
            <a:ext cx="2273778" cy="2796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460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Every object or event in the world can be thought of in many ways.</a:t>
            </a:r>
          </a:p>
          <a:p>
            <a:r>
              <a:rPr lang="en-GB" dirty="0"/>
              <a:t>Abstract Thinking is the ability to:</a:t>
            </a:r>
          </a:p>
          <a:p>
            <a:pPr lvl="1"/>
            <a:r>
              <a:rPr lang="en-GB" dirty="0"/>
              <a:t>Filter out the specifics</a:t>
            </a:r>
          </a:p>
          <a:p>
            <a:pPr lvl="2"/>
            <a:r>
              <a:rPr lang="en-GB" dirty="0"/>
              <a:t>Understand and separate the context from the content.</a:t>
            </a:r>
          </a:p>
          <a:p>
            <a:pPr lvl="2"/>
            <a:r>
              <a:rPr lang="en-GB" dirty="0"/>
              <a:t>Think about things in a way removed from the present time and specific examples</a:t>
            </a:r>
          </a:p>
          <a:p>
            <a:pPr lvl="1"/>
            <a:r>
              <a:rPr lang="en-GB" dirty="0"/>
              <a:t>Generalise from a set of specific examples</a:t>
            </a:r>
          </a:p>
          <a:p>
            <a:pPr lvl="1"/>
            <a:r>
              <a:rPr lang="en-GB" dirty="0"/>
              <a:t>Connect the dots i.e. understand the relationships (connections and patterns) between events and objects</a:t>
            </a:r>
          </a:p>
          <a:p>
            <a:pPr lvl="1"/>
            <a:r>
              <a:rPr lang="en-GB" dirty="0"/>
              <a:t>Understand the meaning behind words, events and situations</a:t>
            </a:r>
          </a:p>
          <a:p>
            <a:r>
              <a:rPr lang="en-GB" dirty="0"/>
              <a:t>It is an important element of </a:t>
            </a:r>
            <a:r>
              <a:rPr lang="en-GB" b="1" dirty="0"/>
              <a:t>problem solving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286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a problem (simple or complex)</a:t>
            </a:r>
          </a:p>
          <a:p>
            <a:r>
              <a:rPr lang="en-GB" dirty="0"/>
              <a:t>Understand what the problem is</a:t>
            </a:r>
          </a:p>
          <a:p>
            <a:r>
              <a:rPr lang="en-GB" dirty="0"/>
              <a:t>Develop possible solutions</a:t>
            </a:r>
          </a:p>
          <a:p>
            <a:r>
              <a:rPr lang="en-GB" dirty="0"/>
              <a:t>Present your solution(s) in a way that a computer, a human, or both, can understand.</a:t>
            </a:r>
          </a:p>
          <a:p>
            <a:pPr lvl="1"/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Humans, i.e. IT and computing personnel and users</a:t>
            </a:r>
          </a:p>
          <a:p>
            <a:pPr lvl="2"/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410876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Problem solving in computing is commonly referred to as </a:t>
            </a:r>
            <a:r>
              <a:rPr lang="en-GB" b="1" i="1" dirty="0"/>
              <a:t>computational thinking</a:t>
            </a:r>
            <a:r>
              <a:rPr lang="en-GB" dirty="0"/>
              <a:t>. That is:</a:t>
            </a:r>
          </a:p>
          <a:p>
            <a:pPr lvl="1"/>
            <a:r>
              <a:rPr lang="en-GB" dirty="0"/>
              <a:t>Formulating a problem (</a:t>
            </a:r>
            <a:r>
              <a:rPr lang="en-GB" b="1" i="1" dirty="0"/>
              <a:t>develop all the details</a:t>
            </a:r>
            <a:r>
              <a:rPr lang="en-GB" dirty="0"/>
              <a:t>), and</a:t>
            </a:r>
          </a:p>
          <a:p>
            <a:pPr lvl="1"/>
            <a:r>
              <a:rPr lang="en-GB" dirty="0"/>
              <a:t>Creating </a:t>
            </a:r>
            <a:r>
              <a:rPr lang="en-GB" b="1" i="1" dirty="0"/>
              <a:t>solution(s)</a:t>
            </a:r>
            <a:r>
              <a:rPr lang="en-GB" dirty="0"/>
              <a:t> in such a way that a computer or human via a computer system </a:t>
            </a:r>
            <a:r>
              <a:rPr lang="en-GB" b="1" i="1" dirty="0"/>
              <a:t>can effectively carry it out</a:t>
            </a:r>
            <a:r>
              <a:rPr lang="en-GB" dirty="0"/>
              <a:t>.</a:t>
            </a:r>
          </a:p>
          <a:p>
            <a:r>
              <a:rPr lang="en-GB" dirty="0"/>
              <a:t>Four key techniques to computational thinking:</a:t>
            </a:r>
          </a:p>
          <a:p>
            <a:pPr lvl="1"/>
            <a:r>
              <a:rPr lang="en-GB" dirty="0"/>
              <a:t>Decomposition</a:t>
            </a:r>
          </a:p>
          <a:p>
            <a:pPr lvl="1"/>
            <a:r>
              <a:rPr lang="en-GB" dirty="0"/>
              <a:t>Pattern Recognition</a:t>
            </a:r>
          </a:p>
          <a:p>
            <a:pPr lvl="1"/>
            <a:r>
              <a:rPr lang="en-GB" dirty="0"/>
              <a:t>Abstraction</a:t>
            </a:r>
          </a:p>
          <a:p>
            <a:pPr lvl="1"/>
            <a:r>
              <a:rPr lang="en-GB" dirty="0"/>
              <a:t>Algorithm Design</a:t>
            </a:r>
          </a:p>
        </p:txBody>
      </p:sp>
    </p:spTree>
    <p:extLst>
      <p:ext uri="{BB962C8B-B14F-4D97-AF65-F5344CB8AC3E}">
        <p14:creationId xmlns:p14="http://schemas.microsoft.com/office/powerpoint/2010/main" val="685670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Block Arc 14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Block Arc 15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Block Arc 16"/>
          <p:cNvSpPr/>
          <p:nvPr/>
        </p:nvSpPr>
        <p:spPr>
          <a:xfrm>
            <a:off x="2960027" y="2118652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Freeform 18"/>
          <p:cNvSpPr/>
          <p:nvPr/>
        </p:nvSpPr>
        <p:spPr>
          <a:xfrm>
            <a:off x="3893244" y="3051869"/>
            <a:ext cx="1592460" cy="1592460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Computational</a:t>
            </a:r>
            <a:br>
              <a:rPr lang="en-GB" sz="1300" kern="1200" dirty="0"/>
            </a:br>
            <a:r>
              <a:rPr lang="en-GB" sz="1300" kern="1200" dirty="0"/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4132113" y="1601421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5821430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4132113" y="4980055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2442796" y="3290738"/>
            <a:ext cx="1114722" cy="111472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kern="1200" dirty="0"/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8661" y="158426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78767" y="2362105"/>
            <a:ext cx="28725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1873" y="3123734"/>
            <a:ext cx="1123810" cy="171428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27594" y="2356578"/>
            <a:ext cx="29095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7188" y="375935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197395" y="4838020"/>
            <a:ext cx="28391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27595" y="6138294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3246214" y="5383316"/>
            <a:ext cx="540000" cy="1422921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720000" lvl="0" indent="0">
              <a:spcBef>
                <a:spcPts val="0"/>
              </a:spcBef>
              <a:spcAft>
                <a:spcPts val="600"/>
              </a:spcAft>
              <a:buClrTx/>
              <a:buSzTx/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I’m the beginning of eternity, the end of time &amp; space.</a:t>
            </a:r>
            <a:endParaRPr lang="en-GB" sz="2400" dirty="0"/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  <a:p>
            <a:r>
              <a:rPr lang="en-GB" b="1" dirty="0"/>
              <a:t>Pattern Recognition </a:t>
            </a:r>
            <a:r>
              <a:rPr lang="en-GB" dirty="0"/>
              <a:t>– 2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buNone/>
            </a:pPr>
            <a:r>
              <a:rPr lang="en-GB" sz="1900" dirty="0"/>
              <a:t>I’m the beginning 	of eternity, 	the end of 	time &amp; space.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1259632" y="5157192"/>
            <a:ext cx="1944216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148064" y="5157192"/>
            <a:ext cx="1296144" cy="64807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409197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020272" y="5157192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1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7" grpId="0" animBg="1"/>
      <p:bldP spid="8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beginning 	of everything, 	the end of 	everywhere. </a:t>
            </a:r>
          </a:p>
          <a:p>
            <a:pPr marL="640080" lvl="2" indent="0">
              <a:spcAft>
                <a:spcPts val="600"/>
              </a:spcAft>
              <a:buNone/>
            </a:pPr>
            <a:r>
              <a:rPr lang="en-GB" sz="1900" dirty="0"/>
              <a:t>I’m the beginning 	of eternity, 	the end of 	time &amp; space.</a:t>
            </a:r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/>
              <a:t>The student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/>
              <a:t>The teacher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347864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2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640080" lvl="2" indent="0">
              <a:buNone/>
            </a:pPr>
            <a:r>
              <a:rPr lang="en-GB" sz="1900" dirty="0"/>
              <a:t>I am the </a:t>
            </a:r>
            <a:r>
              <a:rPr lang="en-GB" sz="1900" b="1" dirty="0"/>
              <a:t>beginning</a:t>
            </a:r>
            <a:r>
              <a:rPr lang="en-GB" sz="1900" dirty="0"/>
              <a:t> 	of everything, 	the </a:t>
            </a:r>
            <a:r>
              <a:rPr lang="en-GB" sz="1900" b="1" dirty="0"/>
              <a:t>end</a:t>
            </a:r>
            <a:r>
              <a:rPr lang="en-GB" sz="1900" dirty="0"/>
              <a:t> of 	everywhere. </a:t>
            </a:r>
          </a:p>
          <a:p>
            <a:pPr marL="640080" lvl="2" indent="0">
              <a:buNone/>
            </a:pPr>
            <a:r>
              <a:rPr lang="en-GB" sz="1900" dirty="0"/>
              <a:t>I’m the </a:t>
            </a:r>
            <a:r>
              <a:rPr lang="en-GB" sz="1900" b="1" dirty="0"/>
              <a:t>beginning</a:t>
            </a:r>
            <a:r>
              <a:rPr lang="en-GB" sz="1900" dirty="0"/>
              <a:t> 	of eternity, 	the </a:t>
            </a:r>
            <a:r>
              <a:rPr lang="en-GB" sz="1900" b="1" dirty="0"/>
              <a:t>end</a:t>
            </a:r>
            <a:r>
              <a:rPr lang="en-GB" sz="1900" dirty="0"/>
              <a:t> of 	time &amp; space.</a:t>
            </a:r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dirty="0"/>
              <a:t>The Student, 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r>
              <a:rPr lang="en-GB" dirty="0"/>
              <a:t>The Teacher: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409197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020272" y="1628800"/>
            <a:ext cx="1533518" cy="64807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8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Problem Solving Approach to the Teaser: Testing the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teacher</a:t>
            </a:r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words and every 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r>
              <a:rPr lang="en-GB" b="1" dirty="0"/>
              <a:t>The student</a:t>
            </a:r>
          </a:p>
          <a:p>
            <a:pPr lvl="1"/>
            <a:r>
              <a:rPr lang="en-GB" b="1" i="1"/>
              <a:t>Abstract </a:t>
            </a:r>
            <a:r>
              <a:rPr lang="en-GB" b="1" i="1" dirty="0"/>
              <a:t>thinking</a:t>
            </a:r>
            <a:r>
              <a:rPr lang="en-GB" dirty="0"/>
              <a:t>: the interesting meaning of the words.</a:t>
            </a:r>
          </a:p>
          <a:p>
            <a:pPr lvl="1"/>
            <a:r>
              <a:rPr lang="en-GB" dirty="0"/>
              <a:t>Looking at the dictionary meanings of the words, the student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4051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10516</TotalTime>
  <Words>1260</Words>
  <Application>Microsoft Macintosh PowerPoint</Application>
  <PresentationFormat>On-screen Show (4:3)</PresentationFormat>
  <Paragraphs>171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Introduction</vt:lpstr>
      <vt:lpstr>Teaser</vt:lpstr>
      <vt:lpstr>Teaser</vt:lpstr>
      <vt:lpstr>Abstract Thinking</vt:lpstr>
      <vt:lpstr>Abstract Thinking</vt:lpstr>
      <vt:lpstr>Abstract Thinking</vt:lpstr>
      <vt:lpstr>Abstract Thinking</vt:lpstr>
      <vt:lpstr>Problem Solving</vt:lpstr>
      <vt:lpstr>Problem Solving</vt:lpstr>
      <vt:lpstr>Computational Thinking</vt:lpstr>
      <vt:lpstr>Elements of Computational Thinking</vt:lpstr>
      <vt:lpstr>A Problem Solving Approach to the Teaser</vt:lpstr>
      <vt:lpstr>A Problem Solving Approach to the Teaser</vt:lpstr>
      <vt:lpstr>A Problem Solving Approach to the Teaser</vt:lpstr>
      <vt:lpstr>A Problem Solving Approach to the Teaser: Testing the 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1534</cp:revision>
  <cp:lastPrinted>2014-09-29T16:21:25Z</cp:lastPrinted>
  <dcterms:created xsi:type="dcterms:W3CDTF">2013-09-18T07:00:31Z</dcterms:created>
  <dcterms:modified xsi:type="dcterms:W3CDTF">2024-02-08T13:40:49Z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