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sldIdLst>
    <p:sldId id="256" r:id="rId5"/>
    <p:sldId id="259" r:id="rId6"/>
    <p:sldId id="262" r:id="rId7"/>
    <p:sldId id="263" r:id="rId8"/>
    <p:sldId id="264" r:id="rId9"/>
    <p:sldId id="296" r:id="rId10"/>
    <p:sldId id="297" r:id="rId11"/>
    <p:sldId id="265" r:id="rId12"/>
    <p:sldId id="298" r:id="rId13"/>
    <p:sldId id="299" r:id="rId14"/>
    <p:sldId id="300" r:id="rId15"/>
    <p:sldId id="308" r:id="rId16"/>
    <p:sldId id="301" r:id="rId17"/>
    <p:sldId id="266" r:id="rId18"/>
    <p:sldId id="267" r:id="rId19"/>
    <p:sldId id="268" r:id="rId20"/>
    <p:sldId id="269" r:id="rId21"/>
    <p:sldId id="270" r:id="rId22"/>
    <p:sldId id="303" r:id="rId23"/>
    <p:sldId id="304" r:id="rId24"/>
    <p:sldId id="305" r:id="rId25"/>
    <p:sldId id="306" r:id="rId26"/>
    <p:sldId id="307" r:id="rId27"/>
    <p:sldId id="273" r:id="rId28"/>
    <p:sldId id="274" r:id="rId29"/>
    <p:sldId id="276" r:id="rId30"/>
    <p:sldId id="278" r:id="rId31"/>
    <p:sldId id="279" r:id="rId32"/>
    <p:sldId id="280" r:id="rId33"/>
    <p:sldId id="282" r:id="rId34"/>
    <p:sldId id="293" r:id="rId35"/>
    <p:sldId id="295" r:id="rId36"/>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1032"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435660" y="18415"/>
            <a:ext cx="8272678" cy="2043810"/>
          </a:xfrm>
          <a:prstGeom prst="rect">
            <a:avLst/>
          </a:prstGeom>
        </p:spPr>
        <p:txBody>
          <a:bodyPr wrap="square" lIns="0" tIns="0" rIns="0" bIns="0">
            <a:spAutoFit/>
          </a:bodyPr>
          <a:lstStyle>
            <a:lvl1pPr>
              <a:defRPr sz="4000" b="1" i="0">
                <a:solidFill>
                  <a:schemeClr val="tx1"/>
                </a:solidFill>
                <a:latin typeface="Segoe UI"/>
                <a:cs typeface="Segoe UI"/>
              </a:defRPr>
            </a:lvl1pPr>
          </a:lstStyle>
          <a:p>
            <a:endParaRPr/>
          </a:p>
        </p:txBody>
      </p:sp>
      <p:sp>
        <p:nvSpPr>
          <p:cNvPr id="3" name="Holder 3"/>
          <p:cNvSpPr>
            <a:spLocks noGrp="1"/>
          </p:cNvSpPr>
          <p:nvPr>
            <p:ph type="body" idx="1"/>
          </p:nvPr>
        </p:nvSpPr>
        <p:spPr>
          <a:xfrm>
            <a:off x="258267" y="1051305"/>
            <a:ext cx="8242934" cy="4328795"/>
          </a:xfrm>
          <a:prstGeom prst="rect">
            <a:avLst/>
          </a:prstGeom>
        </p:spPr>
        <p:txBody>
          <a:bodyPr wrap="square" lIns="0" tIns="0" rIns="0" bIns="0">
            <a:spAutoFit/>
          </a:bodyPr>
          <a:lstStyle>
            <a:lvl1pPr>
              <a:defRPr sz="3000" b="0" i="0">
                <a:solidFill>
                  <a:schemeClr val="tx1"/>
                </a:solidFill>
                <a:latin typeface="Segoe UI"/>
                <a:cs typeface="Segoe U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11/23/2025</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igital.nhs.uk/services/national-data-opt-out/understanding-the-national-data-opt-out/protecting-patient-dat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bing.com/videos/search?q=recording%2Bin%2Bhealth%2Band%2Bsocial%2Bcare&amp;&amp;view=detail&amp;mid=3579F7EA61B696DF2B873579F7EA61B696DF2B87&amp;&amp;FORM=VRDGAR&amp;ru=%2Fvideos%2Fsearch%3Fq%3Drecording%2Bin%2Bhealth%2Band%2Bsocial%2Bcare%26qpvt%3Drecording%2Bin%2Bhealth%2Band%2Bsocial%2Bcare%26FORM%3DVD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cie.org.uk/care-providers/record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www.youtube.com/watch?v=09enwWTca3o" TargetMode="Externa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8" Type="http://schemas.openxmlformats.org/officeDocument/2006/relationships/hyperlink" Target="https://www.scie.org.uk/care-providers/recording" TargetMode="External"/><Relationship Id="rId3" Type="http://schemas.openxmlformats.org/officeDocument/2006/relationships/hyperlink" Target="https://www.bing.com/videos/search?q=youtube%2Bdata%2Bprotection%2Bact%2Bin%2Bthe%2BNHS&amp;ru=%2fsearch%3fq%3dyoutube%2520data%2520protection%2520act%2520in%2520the%2520NHS%26qs%3dn%26form%3dQBVDMH%26%3d%2525eManage%2520Your%2520Search%2520History%2525E%26sp%3d-1%26pq%3dyoutube%2520data%2520protection%2520act%2520in%2520the%2520nhs%26sc%3d0-38%26sk%3d%26cvid%3dE3ED9E26CFC340138E9F6C6601A3CF3C%26ghsh%3d0%26ghacc%3d0%26ghpl%3d&amp;mmscn=vwrc&amp;view=detail&amp;mid=531E3BB3C902A220F5D7531E3BB3C902A220F5D7&amp;rvsmid=9E67EDCEFE809868F4999E67EDCEFE809868F499&amp;FORM=VDRVRV" TargetMode="External"/><Relationship Id="rId7" Type="http://schemas.openxmlformats.org/officeDocument/2006/relationships/hyperlink" Target="https://www.csp.org.uk/publications/record-keeping-guidance" TargetMode="External"/><Relationship Id="rId2" Type="http://schemas.openxmlformats.org/officeDocument/2006/relationships/hyperlink" Target="https://ico.org.uk/for-organisations/sme-web-hub/checklists/data-protection-self-assessment/" TargetMode="External"/><Relationship Id="rId1" Type="http://schemas.openxmlformats.org/officeDocument/2006/relationships/slideLayout" Target="../slideLayouts/slideLayout2.xml"/><Relationship Id="rId6" Type="http://schemas.openxmlformats.org/officeDocument/2006/relationships/hyperlink" Target="https://ico.org.uk/for-organisations/guidance-index/freedom-of-information-and-environmental-information-regulations/public-authorities-under-foia/" TargetMode="External"/><Relationship Id="rId5" Type="http://schemas.openxmlformats.org/officeDocument/2006/relationships/hyperlink" Target="https://digital.nhs.uk/services/national-data-opt-out/understanding-the-national-data-opt-out/protecting-patient-data" TargetMode="External"/><Relationship Id="rId4" Type="http://schemas.openxmlformats.org/officeDocument/2006/relationships/hyperlink" Target="https://www.gov.uk/government/organisations/healthcare-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2"/>
            <a:ext cx="9143999" cy="6857998"/>
          </a:xfrm>
          <a:prstGeom prst="rect">
            <a:avLst/>
          </a:prstGeom>
        </p:spPr>
      </p:pic>
      <p:sp>
        <p:nvSpPr>
          <p:cNvPr id="3" name="object 3"/>
          <p:cNvSpPr txBox="1">
            <a:spLocks noGrp="1"/>
          </p:cNvSpPr>
          <p:nvPr>
            <p:ph type="title"/>
          </p:nvPr>
        </p:nvSpPr>
        <p:spPr>
          <a:xfrm>
            <a:off x="2359659" y="1371600"/>
            <a:ext cx="4424680" cy="1489710"/>
          </a:xfrm>
          <a:prstGeom prst="rect">
            <a:avLst/>
          </a:prstGeom>
        </p:spPr>
        <p:txBody>
          <a:bodyPr vert="horz" wrap="square" lIns="0" tIns="13335" rIns="0" bIns="0" rtlCol="0">
            <a:spAutoFit/>
          </a:bodyPr>
          <a:lstStyle/>
          <a:p>
            <a:pPr marL="413384" marR="405130" algn="ctr">
              <a:lnSpc>
                <a:spcPct val="100000"/>
              </a:lnSpc>
              <a:spcBef>
                <a:spcPts val="105"/>
              </a:spcBef>
            </a:pPr>
            <a:r>
              <a:rPr sz="3200" dirty="0">
                <a:solidFill>
                  <a:srgbClr val="FFFFFF"/>
                </a:solidFill>
              </a:rPr>
              <a:t>Module</a:t>
            </a:r>
            <a:r>
              <a:rPr sz="3200" spc="-15" dirty="0">
                <a:solidFill>
                  <a:srgbClr val="FFFFFF"/>
                </a:solidFill>
              </a:rPr>
              <a:t> </a:t>
            </a:r>
            <a:r>
              <a:rPr sz="3200" spc="-10" dirty="0">
                <a:solidFill>
                  <a:srgbClr val="FFFFFF"/>
                </a:solidFill>
                <a:latin typeface="Arial"/>
                <a:cs typeface="Arial"/>
              </a:rPr>
              <a:t>LCHS4003 </a:t>
            </a:r>
            <a:r>
              <a:rPr sz="3200" dirty="0">
                <a:solidFill>
                  <a:srgbClr val="FFFFFF"/>
                </a:solidFill>
                <a:latin typeface="Arial"/>
                <a:cs typeface="Arial"/>
              </a:rPr>
              <a:t>Introduction</a:t>
            </a:r>
            <a:r>
              <a:rPr sz="3200" spc="-85" dirty="0">
                <a:solidFill>
                  <a:srgbClr val="FFFFFF"/>
                </a:solidFill>
                <a:latin typeface="Arial"/>
                <a:cs typeface="Arial"/>
              </a:rPr>
              <a:t> </a:t>
            </a:r>
            <a:r>
              <a:rPr sz="3200" spc="-25" dirty="0">
                <a:solidFill>
                  <a:srgbClr val="FFFFFF"/>
                </a:solidFill>
                <a:latin typeface="Arial"/>
                <a:cs typeface="Arial"/>
              </a:rPr>
              <a:t>to</a:t>
            </a:r>
            <a:endParaRPr sz="3200" dirty="0">
              <a:latin typeface="Arial"/>
              <a:cs typeface="Arial"/>
            </a:endParaRPr>
          </a:p>
          <a:p>
            <a:pPr algn="ctr">
              <a:lnSpc>
                <a:spcPct val="100000"/>
              </a:lnSpc>
            </a:pPr>
            <a:r>
              <a:rPr sz="3200" dirty="0">
                <a:solidFill>
                  <a:srgbClr val="FFFFFF"/>
                </a:solidFill>
                <a:latin typeface="Arial"/>
                <a:cs typeface="Arial"/>
              </a:rPr>
              <a:t>Health</a:t>
            </a:r>
            <a:r>
              <a:rPr sz="3200" spc="-45" dirty="0">
                <a:solidFill>
                  <a:srgbClr val="FFFFFF"/>
                </a:solidFill>
                <a:latin typeface="Arial"/>
                <a:cs typeface="Arial"/>
              </a:rPr>
              <a:t> </a:t>
            </a:r>
            <a:r>
              <a:rPr sz="3200" dirty="0">
                <a:solidFill>
                  <a:srgbClr val="FFFFFF"/>
                </a:solidFill>
                <a:latin typeface="Arial"/>
                <a:cs typeface="Arial"/>
              </a:rPr>
              <a:t>and</a:t>
            </a:r>
            <a:r>
              <a:rPr sz="3200" spc="-40" dirty="0">
                <a:solidFill>
                  <a:srgbClr val="FFFFFF"/>
                </a:solidFill>
                <a:latin typeface="Arial"/>
                <a:cs typeface="Arial"/>
              </a:rPr>
              <a:t> </a:t>
            </a:r>
            <a:r>
              <a:rPr sz="3200" dirty="0">
                <a:solidFill>
                  <a:srgbClr val="FFFFFF"/>
                </a:solidFill>
                <a:latin typeface="Arial"/>
                <a:cs typeface="Arial"/>
              </a:rPr>
              <a:t>Social</a:t>
            </a:r>
            <a:r>
              <a:rPr sz="3200" spc="-20" dirty="0">
                <a:solidFill>
                  <a:srgbClr val="FFFFFF"/>
                </a:solidFill>
                <a:latin typeface="Arial"/>
                <a:cs typeface="Arial"/>
              </a:rPr>
              <a:t> Care</a:t>
            </a:r>
            <a:endParaRPr sz="3200" dirty="0">
              <a:latin typeface="Arial"/>
              <a:cs typeface="Arial"/>
            </a:endParaRPr>
          </a:p>
        </p:txBody>
      </p:sp>
      <p:sp>
        <p:nvSpPr>
          <p:cNvPr id="4" name="object 4"/>
          <p:cNvSpPr txBox="1"/>
          <p:nvPr/>
        </p:nvSpPr>
        <p:spPr>
          <a:xfrm>
            <a:off x="3810000" y="3428999"/>
            <a:ext cx="1656080" cy="574040"/>
          </a:xfrm>
          <a:prstGeom prst="rect">
            <a:avLst/>
          </a:prstGeom>
        </p:spPr>
        <p:txBody>
          <a:bodyPr vert="horz" wrap="square" lIns="0" tIns="12700" rIns="0" bIns="0" rtlCol="0">
            <a:spAutoFit/>
          </a:bodyPr>
          <a:lstStyle/>
          <a:p>
            <a:pPr marL="12700">
              <a:lnSpc>
                <a:spcPct val="100000"/>
              </a:lnSpc>
              <a:spcBef>
                <a:spcPts val="100"/>
              </a:spcBef>
            </a:pPr>
            <a:r>
              <a:rPr sz="3600" b="1" dirty="0">
                <a:solidFill>
                  <a:srgbClr val="FFFFCC"/>
                </a:solidFill>
                <a:latin typeface="Segoe UI"/>
                <a:cs typeface="Segoe UI"/>
              </a:rPr>
              <a:t>WEEK</a:t>
            </a:r>
            <a:r>
              <a:rPr sz="3600" b="1" spc="-15" dirty="0">
                <a:solidFill>
                  <a:srgbClr val="FFFFCC"/>
                </a:solidFill>
                <a:latin typeface="Segoe UI"/>
                <a:cs typeface="Segoe UI"/>
              </a:rPr>
              <a:t> </a:t>
            </a:r>
            <a:r>
              <a:rPr sz="3600" b="1" spc="-60" dirty="0">
                <a:solidFill>
                  <a:srgbClr val="FFFFCC"/>
                </a:solidFill>
                <a:latin typeface="Segoe UI"/>
                <a:cs typeface="Segoe UI"/>
              </a:rPr>
              <a:t>7</a:t>
            </a:r>
            <a:endParaRPr sz="3600" dirty="0">
              <a:latin typeface="Segoe UI"/>
              <a:cs typeface="Segoe U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5173" y="40081"/>
            <a:ext cx="4075429" cy="697230"/>
          </a:xfrm>
          <a:prstGeom prst="rect">
            <a:avLst/>
          </a:prstGeom>
        </p:spPr>
        <p:txBody>
          <a:bodyPr vert="horz" wrap="square" lIns="0" tIns="13335" rIns="0" bIns="0" rtlCol="0">
            <a:spAutoFit/>
          </a:bodyPr>
          <a:lstStyle/>
          <a:p>
            <a:pPr marL="12700">
              <a:lnSpc>
                <a:spcPct val="100000"/>
              </a:lnSpc>
              <a:spcBef>
                <a:spcPts val="105"/>
              </a:spcBef>
            </a:pPr>
            <a:r>
              <a:rPr sz="4400" spc="-45" dirty="0"/>
              <a:t>Today</a:t>
            </a:r>
            <a:r>
              <a:rPr sz="4400" spc="-140" dirty="0"/>
              <a:t> </a:t>
            </a:r>
            <a:r>
              <a:rPr sz="4400" dirty="0"/>
              <a:t>we</a:t>
            </a:r>
            <a:r>
              <a:rPr sz="4400" spc="-110" dirty="0"/>
              <a:t> </a:t>
            </a:r>
            <a:r>
              <a:rPr sz="4400" spc="-10" dirty="0"/>
              <a:t>will…</a:t>
            </a:r>
            <a:endParaRPr sz="4400"/>
          </a:p>
        </p:txBody>
      </p:sp>
      <p:sp>
        <p:nvSpPr>
          <p:cNvPr id="3" name="object 3"/>
          <p:cNvSpPr txBox="1"/>
          <p:nvPr/>
        </p:nvSpPr>
        <p:spPr>
          <a:xfrm>
            <a:off x="221615" y="1143000"/>
            <a:ext cx="8700770" cy="4063291"/>
          </a:xfrm>
          <a:prstGeom prst="rect">
            <a:avLst/>
          </a:prstGeom>
        </p:spPr>
        <p:txBody>
          <a:bodyPr vert="horz" wrap="square" lIns="0" tIns="61594" rIns="0" bIns="0" rtlCol="0">
            <a:spAutoFit/>
          </a:bodyPr>
          <a:lstStyle/>
          <a:p>
            <a:pPr marL="354965" marR="621665" lvl="1" indent="-342900">
              <a:lnSpc>
                <a:spcPts val="3460"/>
              </a:lnSpc>
              <a:spcBef>
                <a:spcPts val="819"/>
              </a:spcBef>
              <a:buFont typeface="Arial"/>
              <a:buChar char="•"/>
              <a:tabLst>
                <a:tab pos="354965" algn="l"/>
                <a:tab pos="355600" algn="l"/>
              </a:tabLst>
            </a:pPr>
            <a:r>
              <a:rPr lang="en-GB" sz="3200" spc="-135" dirty="0">
                <a:latin typeface="Arial" panose="020B0604020202020204" pitchFamily="34" charset="0"/>
                <a:cs typeface="Arial" panose="020B0604020202020204" pitchFamily="34" charset="0"/>
              </a:rPr>
              <a:t>L</a:t>
            </a:r>
            <a:r>
              <a:rPr sz="3200" dirty="0" err="1">
                <a:latin typeface="Arial" panose="020B0604020202020204" pitchFamily="34" charset="0"/>
                <a:cs typeface="Arial" panose="020B0604020202020204" pitchFamily="34" charset="0"/>
              </a:rPr>
              <a:t>ook</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at</a:t>
            </a:r>
            <a:r>
              <a:rPr sz="3200" spc="-20" dirty="0">
                <a:latin typeface="Arial" panose="020B0604020202020204" pitchFamily="34" charset="0"/>
                <a:cs typeface="Arial" panose="020B0604020202020204" pitchFamily="34" charset="0"/>
              </a:rPr>
              <a:t> record-</a:t>
            </a:r>
            <a:r>
              <a:rPr sz="3200" dirty="0">
                <a:latin typeface="Arial" panose="020B0604020202020204" pitchFamily="34" charset="0"/>
                <a:cs typeface="Arial" panose="020B0604020202020204" pitchFamily="34" charset="0"/>
              </a:rPr>
              <a:t>keeping</a:t>
            </a:r>
            <a:r>
              <a:rPr sz="3200" spc="-5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and</a:t>
            </a:r>
            <a:r>
              <a:rPr sz="3200" spc="-3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consider</a:t>
            </a:r>
            <a:r>
              <a:rPr sz="3200" spc="-15" dirty="0">
                <a:latin typeface="Arial" panose="020B0604020202020204" pitchFamily="34" charset="0"/>
                <a:cs typeface="Arial" panose="020B0604020202020204" pitchFamily="34" charset="0"/>
              </a:rPr>
              <a:t> </a:t>
            </a:r>
            <a:r>
              <a:rPr sz="3200" spc="-25" dirty="0">
                <a:latin typeface="Arial" panose="020B0604020202020204" pitchFamily="34" charset="0"/>
                <a:cs typeface="Arial" panose="020B0604020202020204" pitchFamily="34" charset="0"/>
              </a:rPr>
              <a:t>the </a:t>
            </a:r>
            <a:r>
              <a:rPr sz="3200" dirty="0">
                <a:latin typeface="Arial" panose="020B0604020202020204" pitchFamily="34" charset="0"/>
                <a:cs typeface="Arial" panose="020B0604020202020204" pitchFamily="34" charset="0"/>
              </a:rPr>
              <a:t>key</a:t>
            </a:r>
            <a:r>
              <a:rPr sz="3200" spc="-4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components</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for</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good</a:t>
            </a:r>
            <a:r>
              <a:rPr sz="3200" spc="-20"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practice.</a:t>
            </a:r>
            <a:endParaRPr lang="en-GB" sz="3200" spc="-10" dirty="0">
              <a:latin typeface="Arial" panose="020B0604020202020204" pitchFamily="34" charset="0"/>
              <a:cs typeface="Arial" panose="020B0604020202020204" pitchFamily="34" charset="0"/>
            </a:endParaRPr>
          </a:p>
          <a:p>
            <a:pPr marL="354965" marR="621665" lvl="1" indent="-342900">
              <a:lnSpc>
                <a:spcPts val="3460"/>
              </a:lnSpc>
              <a:spcBef>
                <a:spcPts val="819"/>
              </a:spcBef>
              <a:buFont typeface="Arial"/>
              <a:buChar char="•"/>
              <a:tabLst>
                <a:tab pos="354965" algn="l"/>
                <a:tab pos="355600" algn="l"/>
              </a:tabLst>
            </a:pPr>
            <a:endParaRPr sz="3200" dirty="0">
              <a:latin typeface="Arial" panose="020B0604020202020204" pitchFamily="34" charset="0"/>
              <a:cs typeface="Arial" panose="020B0604020202020204" pitchFamily="34" charset="0"/>
            </a:endParaRPr>
          </a:p>
          <a:p>
            <a:pPr marL="354965" marR="5080" indent="-342900">
              <a:lnSpc>
                <a:spcPts val="3460"/>
              </a:lnSpc>
              <a:spcBef>
                <a:spcPts val="760"/>
              </a:spcBef>
              <a:buFont typeface="Arial"/>
              <a:buChar char="•"/>
              <a:tabLst>
                <a:tab pos="354965" algn="l"/>
                <a:tab pos="355600" algn="l"/>
              </a:tabLst>
            </a:pPr>
            <a:r>
              <a:rPr lang="en-GB" sz="3200" spc="-35" dirty="0">
                <a:latin typeface="Arial" panose="020B0604020202020204" pitchFamily="34" charset="0"/>
                <a:cs typeface="Arial" panose="020B0604020202020204" pitchFamily="34" charset="0"/>
              </a:rPr>
              <a:t>Examine</a:t>
            </a:r>
            <a:r>
              <a:rPr sz="3200" spc="-3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issues</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relating</a:t>
            </a:r>
            <a:r>
              <a:rPr sz="3200" spc="-6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to</a:t>
            </a:r>
            <a:r>
              <a:rPr sz="3200" spc="-30"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confidentiality </a:t>
            </a:r>
            <a:r>
              <a:rPr sz="3200" dirty="0">
                <a:latin typeface="Arial" panose="020B0604020202020204" pitchFamily="34" charset="0"/>
                <a:cs typeface="Arial" panose="020B0604020202020204" pitchFamily="34" charset="0"/>
              </a:rPr>
              <a:t>and</a:t>
            </a:r>
            <a:r>
              <a:rPr sz="3200" spc="-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data</a:t>
            </a:r>
            <a:r>
              <a:rPr sz="3200" spc="-25"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protection.</a:t>
            </a:r>
            <a:endParaRPr lang="en-GB" sz="3200" spc="-10" dirty="0">
              <a:latin typeface="Arial" panose="020B0604020202020204" pitchFamily="34" charset="0"/>
              <a:cs typeface="Arial" panose="020B0604020202020204" pitchFamily="34" charset="0"/>
            </a:endParaRPr>
          </a:p>
          <a:p>
            <a:pPr marL="12065" marR="5080">
              <a:lnSpc>
                <a:spcPts val="3460"/>
              </a:lnSpc>
              <a:spcBef>
                <a:spcPts val="760"/>
              </a:spcBef>
              <a:tabLst>
                <a:tab pos="354965" algn="l"/>
                <a:tab pos="355600" algn="l"/>
              </a:tabLst>
            </a:pPr>
            <a:endParaRPr sz="3200" dirty="0">
              <a:latin typeface="Arial" panose="020B0604020202020204" pitchFamily="34" charset="0"/>
              <a:cs typeface="Arial" panose="020B0604020202020204" pitchFamily="34" charset="0"/>
            </a:endParaRPr>
          </a:p>
          <a:p>
            <a:pPr marL="354965" marR="31750" indent="-342900">
              <a:lnSpc>
                <a:spcPts val="3460"/>
              </a:lnSpc>
              <a:spcBef>
                <a:spcPts val="760"/>
              </a:spcBef>
              <a:buFont typeface="Arial"/>
              <a:buChar char="•"/>
              <a:tabLst>
                <a:tab pos="354965" algn="l"/>
                <a:tab pos="355600" algn="l"/>
              </a:tabLst>
            </a:pPr>
            <a:r>
              <a:rPr lang="en-GB" sz="3200" spc="-10" dirty="0">
                <a:latin typeface="Arial" panose="020B0604020202020204" pitchFamily="34" charset="0"/>
                <a:cs typeface="Arial" panose="020B0604020202020204" pitchFamily="34" charset="0"/>
              </a:rPr>
              <a:t>Answer </a:t>
            </a:r>
            <a:r>
              <a:rPr sz="3200" dirty="0">
                <a:latin typeface="Arial" panose="020B0604020202020204" pitchFamily="34" charset="0"/>
                <a:cs typeface="Arial" panose="020B0604020202020204" pitchFamily="34" charset="0"/>
              </a:rPr>
              <a:t>questions</a:t>
            </a:r>
            <a:r>
              <a:rPr sz="3200" spc="-35" dirty="0">
                <a:latin typeface="Arial" panose="020B0604020202020204" pitchFamily="34" charset="0"/>
                <a:cs typeface="Arial" panose="020B0604020202020204" pitchFamily="34" charset="0"/>
              </a:rPr>
              <a:t> </a:t>
            </a:r>
            <a:r>
              <a:rPr lang="en-GB" sz="3200" spc="-35" dirty="0">
                <a:latin typeface="Arial" panose="020B0604020202020204" pitchFamily="34" charset="0"/>
                <a:cs typeface="Arial" panose="020B0604020202020204" pitchFamily="34" charset="0"/>
              </a:rPr>
              <a:t>related to </a:t>
            </a:r>
            <a:r>
              <a:rPr sz="3200" dirty="0">
                <a:latin typeface="Arial" panose="020B0604020202020204" pitchFamily="34" charset="0"/>
                <a:cs typeface="Arial" panose="020B0604020202020204" pitchFamily="34" charset="0"/>
              </a:rPr>
              <a:t>the</a:t>
            </a:r>
            <a:r>
              <a:rPr sz="3200" spc="-1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assessment</a:t>
            </a:r>
            <a:r>
              <a:rPr sz="3200" spc="-30"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tasks.</a:t>
            </a:r>
            <a:endParaRPr sz="3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0882" y="320166"/>
            <a:ext cx="7621270" cy="1671955"/>
          </a:xfrm>
          <a:prstGeom prst="rect">
            <a:avLst/>
          </a:prstGeom>
        </p:spPr>
        <p:txBody>
          <a:bodyPr vert="horz" wrap="square" lIns="0" tIns="12700" rIns="0" bIns="0" rtlCol="0">
            <a:spAutoFit/>
          </a:bodyPr>
          <a:lstStyle/>
          <a:p>
            <a:pPr marL="12700" marR="5080" indent="1270" algn="ctr">
              <a:lnSpc>
                <a:spcPct val="100000"/>
              </a:lnSpc>
              <a:spcBef>
                <a:spcPts val="100"/>
              </a:spcBef>
            </a:pPr>
            <a:r>
              <a:rPr sz="3600" dirty="0"/>
              <a:t>What</a:t>
            </a:r>
            <a:r>
              <a:rPr sz="3600" spc="-40" dirty="0"/>
              <a:t> </a:t>
            </a:r>
            <a:r>
              <a:rPr sz="3600" dirty="0"/>
              <a:t>is</a:t>
            </a:r>
            <a:r>
              <a:rPr sz="3600" spc="-25" dirty="0"/>
              <a:t> </a:t>
            </a:r>
            <a:r>
              <a:rPr sz="3600" dirty="0"/>
              <a:t>your</a:t>
            </a:r>
            <a:r>
              <a:rPr sz="3600" spc="-25" dirty="0"/>
              <a:t> </a:t>
            </a:r>
            <a:r>
              <a:rPr sz="3600" dirty="0"/>
              <a:t>understanding</a:t>
            </a:r>
            <a:r>
              <a:rPr sz="3600" spc="-25" dirty="0"/>
              <a:t> of </a:t>
            </a:r>
            <a:r>
              <a:rPr sz="3600" spc="-10" dirty="0"/>
              <a:t>record-</a:t>
            </a:r>
            <a:r>
              <a:rPr sz="3600" dirty="0"/>
              <a:t>keeping,</a:t>
            </a:r>
            <a:r>
              <a:rPr sz="3600" spc="-60" dirty="0"/>
              <a:t> </a:t>
            </a:r>
            <a:r>
              <a:rPr sz="3600" dirty="0"/>
              <a:t>confidentiality</a:t>
            </a:r>
            <a:r>
              <a:rPr sz="3600" spc="-70" dirty="0"/>
              <a:t> </a:t>
            </a:r>
            <a:r>
              <a:rPr sz="3600" spc="-25" dirty="0"/>
              <a:t>and </a:t>
            </a:r>
            <a:r>
              <a:rPr sz="3600" dirty="0"/>
              <a:t>data</a:t>
            </a:r>
            <a:r>
              <a:rPr sz="3600" spc="-40" dirty="0"/>
              <a:t> </a:t>
            </a:r>
            <a:r>
              <a:rPr sz="3600" spc="-10" dirty="0"/>
              <a:t>protection?</a:t>
            </a:r>
            <a:endParaRPr sz="3600"/>
          </a:p>
        </p:txBody>
      </p:sp>
      <p:pic>
        <p:nvPicPr>
          <p:cNvPr id="3" name="object 3"/>
          <p:cNvPicPr/>
          <p:nvPr/>
        </p:nvPicPr>
        <p:blipFill>
          <a:blip r:embed="rId2" cstate="print"/>
          <a:stretch>
            <a:fillRect/>
          </a:stretch>
        </p:blipFill>
        <p:spPr>
          <a:xfrm>
            <a:off x="4860035" y="2348483"/>
            <a:ext cx="3826764" cy="2808732"/>
          </a:xfrm>
          <a:prstGeom prst="rect">
            <a:avLst/>
          </a:prstGeom>
        </p:spPr>
      </p:pic>
      <p:sp>
        <p:nvSpPr>
          <p:cNvPr id="4" name="object 4"/>
          <p:cNvSpPr txBox="1"/>
          <p:nvPr/>
        </p:nvSpPr>
        <p:spPr>
          <a:xfrm>
            <a:off x="341477" y="2322652"/>
            <a:ext cx="3975100" cy="2709545"/>
          </a:xfrm>
          <a:prstGeom prst="rect">
            <a:avLst/>
          </a:prstGeom>
        </p:spPr>
        <p:txBody>
          <a:bodyPr vert="horz" wrap="square" lIns="0" tIns="62230" rIns="0" bIns="0" rtlCol="0">
            <a:spAutoFit/>
          </a:bodyPr>
          <a:lstStyle/>
          <a:p>
            <a:pPr marL="354965" marR="5080" indent="-342900">
              <a:lnSpc>
                <a:spcPct val="90000"/>
              </a:lnSpc>
              <a:spcBef>
                <a:spcPts val="490"/>
              </a:spcBef>
              <a:buFont typeface="Arial"/>
              <a:buChar char="•"/>
              <a:tabLst>
                <a:tab pos="354965" algn="l"/>
                <a:tab pos="355600" algn="l"/>
              </a:tabLst>
            </a:pPr>
            <a:r>
              <a:rPr sz="3200" dirty="0">
                <a:latin typeface="Segoe UI"/>
                <a:cs typeface="Segoe UI"/>
              </a:rPr>
              <a:t>In</a:t>
            </a:r>
            <a:r>
              <a:rPr sz="3200" spc="-20" dirty="0">
                <a:latin typeface="Segoe UI"/>
                <a:cs typeface="Segoe UI"/>
              </a:rPr>
              <a:t> </a:t>
            </a:r>
            <a:r>
              <a:rPr sz="3200" dirty="0">
                <a:latin typeface="Segoe UI"/>
                <a:cs typeface="Segoe UI"/>
              </a:rPr>
              <a:t>pairs</a:t>
            </a:r>
            <a:r>
              <a:rPr sz="3200" spc="-35" dirty="0">
                <a:latin typeface="Segoe UI"/>
                <a:cs typeface="Segoe UI"/>
              </a:rPr>
              <a:t> </a:t>
            </a:r>
            <a:r>
              <a:rPr sz="3200" dirty="0">
                <a:latin typeface="Segoe UI"/>
                <a:cs typeface="Segoe UI"/>
              </a:rPr>
              <a:t>discuss</a:t>
            </a:r>
            <a:r>
              <a:rPr sz="3200" spc="-15" dirty="0">
                <a:latin typeface="Segoe UI"/>
                <a:cs typeface="Segoe UI"/>
              </a:rPr>
              <a:t> </a:t>
            </a:r>
            <a:r>
              <a:rPr sz="3200" spc="-20" dirty="0">
                <a:latin typeface="Segoe UI"/>
                <a:cs typeface="Segoe UI"/>
              </a:rPr>
              <a:t>your </a:t>
            </a:r>
            <a:r>
              <a:rPr sz="3200" dirty="0">
                <a:latin typeface="Segoe UI"/>
                <a:cs typeface="Segoe UI"/>
              </a:rPr>
              <a:t>ideas</a:t>
            </a:r>
            <a:r>
              <a:rPr sz="3200" spc="-15" dirty="0">
                <a:latin typeface="Segoe UI"/>
                <a:cs typeface="Segoe UI"/>
              </a:rPr>
              <a:t> </a:t>
            </a:r>
            <a:r>
              <a:rPr sz="3200" dirty="0">
                <a:latin typeface="Segoe UI"/>
                <a:cs typeface="Segoe UI"/>
              </a:rPr>
              <a:t>and</a:t>
            </a:r>
            <a:r>
              <a:rPr sz="3200" spc="-15" dirty="0">
                <a:latin typeface="Segoe UI"/>
                <a:cs typeface="Segoe UI"/>
              </a:rPr>
              <a:t> </a:t>
            </a:r>
            <a:r>
              <a:rPr sz="3200" spc="-10" dirty="0">
                <a:latin typeface="Segoe UI"/>
                <a:cs typeface="Segoe UI"/>
              </a:rPr>
              <a:t>identify </a:t>
            </a:r>
            <a:r>
              <a:rPr sz="3200" dirty="0">
                <a:latin typeface="Segoe UI"/>
                <a:cs typeface="Segoe UI"/>
              </a:rPr>
              <a:t>two</a:t>
            </a:r>
            <a:r>
              <a:rPr sz="3200" spc="-10" dirty="0">
                <a:latin typeface="Segoe UI"/>
                <a:cs typeface="Segoe UI"/>
              </a:rPr>
              <a:t> </a:t>
            </a:r>
            <a:r>
              <a:rPr sz="3200" dirty="0">
                <a:latin typeface="Segoe UI"/>
                <a:cs typeface="Segoe UI"/>
              </a:rPr>
              <a:t>elements</a:t>
            </a:r>
            <a:r>
              <a:rPr sz="3200" spc="-30" dirty="0">
                <a:latin typeface="Segoe UI"/>
                <a:cs typeface="Segoe UI"/>
              </a:rPr>
              <a:t> </a:t>
            </a:r>
            <a:r>
              <a:rPr sz="3200" spc="-25" dirty="0">
                <a:latin typeface="Segoe UI"/>
                <a:cs typeface="Segoe UI"/>
              </a:rPr>
              <a:t>for </a:t>
            </a:r>
            <a:r>
              <a:rPr sz="3200" dirty="0">
                <a:latin typeface="Segoe UI"/>
                <a:cs typeface="Segoe UI"/>
              </a:rPr>
              <a:t>each</a:t>
            </a:r>
            <a:r>
              <a:rPr sz="3200" spc="-40" dirty="0">
                <a:latin typeface="Segoe UI"/>
                <a:cs typeface="Segoe UI"/>
              </a:rPr>
              <a:t> </a:t>
            </a:r>
            <a:r>
              <a:rPr sz="3200" dirty="0">
                <a:latin typeface="Segoe UI"/>
                <a:cs typeface="Segoe UI"/>
              </a:rPr>
              <a:t>item</a:t>
            </a:r>
            <a:r>
              <a:rPr sz="3200" spc="-15" dirty="0">
                <a:latin typeface="Segoe UI"/>
                <a:cs typeface="Segoe UI"/>
              </a:rPr>
              <a:t> </a:t>
            </a:r>
            <a:r>
              <a:rPr sz="3200" spc="-25" dirty="0">
                <a:latin typeface="Segoe UI"/>
                <a:cs typeface="Segoe UI"/>
              </a:rPr>
              <a:t>and </a:t>
            </a:r>
            <a:r>
              <a:rPr sz="3200" dirty="0">
                <a:latin typeface="Segoe UI"/>
                <a:cs typeface="Segoe UI"/>
              </a:rPr>
              <a:t>feedback</a:t>
            </a:r>
            <a:r>
              <a:rPr sz="3200" spc="-75" dirty="0">
                <a:latin typeface="Segoe UI"/>
                <a:cs typeface="Segoe UI"/>
              </a:rPr>
              <a:t> </a:t>
            </a:r>
            <a:r>
              <a:rPr sz="3200" dirty="0">
                <a:latin typeface="Segoe UI"/>
                <a:cs typeface="Segoe UI"/>
              </a:rPr>
              <a:t>to</a:t>
            </a:r>
            <a:r>
              <a:rPr sz="3200" spc="-30" dirty="0">
                <a:latin typeface="Segoe UI"/>
                <a:cs typeface="Segoe UI"/>
              </a:rPr>
              <a:t> </a:t>
            </a:r>
            <a:r>
              <a:rPr sz="3200" spc="-25" dirty="0">
                <a:latin typeface="Segoe UI"/>
                <a:cs typeface="Segoe UI"/>
              </a:rPr>
              <a:t>the </a:t>
            </a:r>
            <a:r>
              <a:rPr sz="3200" dirty="0">
                <a:latin typeface="Segoe UI"/>
                <a:cs typeface="Segoe UI"/>
              </a:rPr>
              <a:t>whole</a:t>
            </a:r>
            <a:r>
              <a:rPr sz="3200" spc="-20" dirty="0">
                <a:latin typeface="Segoe UI"/>
                <a:cs typeface="Segoe UI"/>
              </a:rPr>
              <a:t> </a:t>
            </a:r>
            <a:r>
              <a:rPr sz="3200" spc="-10" dirty="0">
                <a:latin typeface="Segoe UI"/>
                <a:cs typeface="Segoe UI"/>
              </a:rPr>
              <a:t>group.</a:t>
            </a:r>
            <a:endParaRPr sz="3200">
              <a:latin typeface="Segoe UI"/>
              <a:cs typeface="Segoe U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07489" y="189687"/>
            <a:ext cx="5133340" cy="635000"/>
          </a:xfrm>
          <a:prstGeom prst="rect">
            <a:avLst/>
          </a:prstGeom>
        </p:spPr>
        <p:txBody>
          <a:bodyPr vert="horz" wrap="square" lIns="0" tIns="12065" rIns="0" bIns="0" rtlCol="0">
            <a:spAutoFit/>
          </a:bodyPr>
          <a:lstStyle/>
          <a:p>
            <a:pPr marL="12700">
              <a:lnSpc>
                <a:spcPct val="100000"/>
              </a:lnSpc>
              <a:spcBef>
                <a:spcPts val="95"/>
              </a:spcBef>
            </a:pPr>
            <a:r>
              <a:rPr dirty="0"/>
              <a:t>The</a:t>
            </a:r>
            <a:r>
              <a:rPr spc="-80" dirty="0"/>
              <a:t> </a:t>
            </a:r>
            <a:r>
              <a:rPr dirty="0"/>
              <a:t>Legal</a:t>
            </a:r>
            <a:r>
              <a:rPr spc="-85" dirty="0"/>
              <a:t> </a:t>
            </a:r>
            <a:r>
              <a:rPr spc="-10" dirty="0"/>
              <a:t>Framework</a:t>
            </a:r>
          </a:p>
        </p:txBody>
      </p:sp>
      <p:sp>
        <p:nvSpPr>
          <p:cNvPr id="3" name="object 3"/>
          <p:cNvSpPr txBox="1"/>
          <p:nvPr/>
        </p:nvSpPr>
        <p:spPr>
          <a:xfrm>
            <a:off x="381000" y="1219200"/>
            <a:ext cx="8295005" cy="4121538"/>
          </a:xfrm>
          <a:prstGeom prst="rect">
            <a:avLst/>
          </a:prstGeom>
        </p:spPr>
        <p:txBody>
          <a:bodyPr vert="horz" wrap="square" lIns="0" tIns="94615" rIns="0" bIns="0" rtlCol="0">
            <a:spAutoFit/>
          </a:bodyPr>
          <a:lstStyle/>
          <a:p>
            <a:pPr marL="355600" marR="5080" indent="-342900">
              <a:lnSpc>
                <a:spcPct val="80000"/>
              </a:lnSpc>
              <a:spcBef>
                <a:spcPts val="745"/>
              </a:spcBef>
              <a:buFont typeface="Arial"/>
              <a:buChar char="•"/>
              <a:tabLst>
                <a:tab pos="354965" algn="l"/>
                <a:tab pos="355600" algn="l"/>
              </a:tabLst>
            </a:pPr>
            <a:r>
              <a:rPr sz="2400" dirty="0">
                <a:latin typeface="Arial" panose="020B0604020202020204" pitchFamily="34" charset="0"/>
                <a:cs typeface="Arial" panose="020B0604020202020204" pitchFamily="34" charset="0"/>
              </a:rPr>
              <a:t>In</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UK,</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legal</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frameworks</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covering</a:t>
            </a:r>
            <a:r>
              <a:rPr sz="2400" spc="-4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how </a:t>
            </a:r>
            <a:r>
              <a:rPr sz="2400" dirty="0">
                <a:latin typeface="Arial" panose="020B0604020202020204" pitchFamily="34" charset="0"/>
                <a:cs typeface="Arial" panose="020B0604020202020204" pitchFamily="34" charset="0"/>
              </a:rPr>
              <a:t>patient/service</a:t>
            </a:r>
            <a:r>
              <a:rPr sz="2400" spc="-9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users</a:t>
            </a:r>
            <a:r>
              <a:rPr sz="2400" spc="-8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or</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clients</a:t>
            </a:r>
            <a:r>
              <a:rPr lang="en-GB" sz="2400" dirty="0">
                <a:latin typeface="Arial" panose="020B0604020202020204" pitchFamily="34" charset="0"/>
                <a:cs typeface="Arial" panose="020B0604020202020204" pitchFamily="34" charset="0"/>
              </a:rPr>
              <a:t>'</a:t>
            </a:r>
            <a:r>
              <a:rPr sz="2400" spc="-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data</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must</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be</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looked</a:t>
            </a:r>
            <a:r>
              <a:rPr sz="2400" spc="-8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after </a:t>
            </a:r>
            <a:r>
              <a:rPr sz="2400" dirty="0">
                <a:latin typeface="Arial" panose="020B0604020202020204" pitchFamily="34" charset="0"/>
                <a:cs typeface="Arial" panose="020B0604020202020204" pitchFamily="34" charset="0"/>
              </a:rPr>
              <a:t>and</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processed</a:t>
            </a:r>
            <a:r>
              <a:rPr sz="2400" spc="-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are</a:t>
            </a:r>
            <a:r>
              <a:rPr sz="2400" spc="-6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7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Data</a:t>
            </a:r>
            <a:r>
              <a:rPr sz="2400" b="1" spc="-6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Protection</a:t>
            </a:r>
            <a:r>
              <a:rPr sz="2400" b="1" spc="-7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Act</a:t>
            </a:r>
            <a:r>
              <a:rPr sz="2400" b="1" spc="-70" dirty="0">
                <a:latin typeface="Arial" panose="020B0604020202020204" pitchFamily="34" charset="0"/>
                <a:cs typeface="Arial" panose="020B0604020202020204" pitchFamily="34" charset="0"/>
              </a:rPr>
              <a:t> </a:t>
            </a:r>
            <a:r>
              <a:rPr sz="2400" b="1" spc="-20" dirty="0">
                <a:latin typeface="Arial" panose="020B0604020202020204" pitchFamily="34" charset="0"/>
                <a:cs typeface="Arial" panose="020B0604020202020204" pitchFamily="34" charset="0"/>
              </a:rPr>
              <a:t>(DPA)</a:t>
            </a:r>
            <a:r>
              <a:rPr sz="2400" b="1" spc="-55"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2018</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which</a:t>
            </a:r>
            <a:r>
              <a:rPr sz="2400" spc="-9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brought</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EU</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General</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Data</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Protection</a:t>
            </a:r>
            <a:r>
              <a:rPr sz="2400" spc="-6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Regulation </a:t>
            </a:r>
            <a:r>
              <a:rPr sz="2400" dirty="0">
                <a:latin typeface="Arial" panose="020B0604020202020204" pitchFamily="34" charset="0"/>
                <a:cs typeface="Arial" panose="020B0604020202020204" pitchFamily="34" charset="0"/>
              </a:rPr>
              <a:t>(GDPR)</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into</a:t>
            </a:r>
            <a:r>
              <a:rPr sz="2400" spc="-35" dirty="0">
                <a:latin typeface="Arial" panose="020B0604020202020204" pitchFamily="34" charset="0"/>
                <a:cs typeface="Arial" panose="020B0604020202020204" pitchFamily="34" charset="0"/>
              </a:rPr>
              <a:t> </a:t>
            </a:r>
            <a:r>
              <a:rPr sz="2400" spc="-45" dirty="0">
                <a:latin typeface="Arial" panose="020B0604020202020204" pitchFamily="34" charset="0"/>
                <a:cs typeface="Arial" panose="020B0604020202020204" pitchFamily="34" charset="0"/>
              </a:rPr>
              <a:t>law, </a:t>
            </a:r>
            <a:r>
              <a:rPr sz="2400" dirty="0">
                <a:latin typeface="Arial" panose="020B0604020202020204" pitchFamily="34" charset="0"/>
                <a:cs typeface="Arial" panose="020B0604020202020204" pitchFamily="34" charset="0"/>
              </a:rPr>
              <a:t>and</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30"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Common</a:t>
            </a:r>
            <a:r>
              <a:rPr sz="2400" b="1" spc="-3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Law</a:t>
            </a:r>
            <a:r>
              <a:rPr sz="2400" b="1" spc="-35" dirty="0">
                <a:latin typeface="Arial" panose="020B0604020202020204" pitchFamily="34" charset="0"/>
                <a:cs typeface="Arial" panose="020B0604020202020204" pitchFamily="34" charset="0"/>
              </a:rPr>
              <a:t> </a:t>
            </a:r>
            <a:r>
              <a:rPr sz="2400" b="1" dirty="0">
                <a:latin typeface="Arial" panose="020B0604020202020204" pitchFamily="34" charset="0"/>
                <a:cs typeface="Arial" panose="020B0604020202020204" pitchFamily="34" charset="0"/>
              </a:rPr>
              <a:t>Duty</a:t>
            </a:r>
            <a:r>
              <a:rPr sz="2400" b="1" spc="-20" dirty="0">
                <a:latin typeface="Arial" panose="020B0604020202020204" pitchFamily="34" charset="0"/>
                <a:cs typeface="Arial" panose="020B0604020202020204" pitchFamily="34" charset="0"/>
              </a:rPr>
              <a:t> </a:t>
            </a:r>
            <a:r>
              <a:rPr sz="2400" b="1" spc="-25" dirty="0">
                <a:latin typeface="Arial" panose="020B0604020202020204" pitchFamily="34" charset="0"/>
                <a:cs typeface="Arial" panose="020B0604020202020204" pitchFamily="34" charset="0"/>
              </a:rPr>
              <a:t>of </a:t>
            </a:r>
            <a:r>
              <a:rPr sz="2400" b="1" dirty="0">
                <a:latin typeface="Arial" panose="020B0604020202020204" pitchFamily="34" charset="0"/>
                <a:cs typeface="Arial" panose="020B0604020202020204" pitchFamily="34" charset="0"/>
              </a:rPr>
              <a:t>Confidentiality</a:t>
            </a:r>
            <a:r>
              <a:rPr sz="2400" b="1" spc="-95" dirty="0">
                <a:latin typeface="Arial" panose="020B0604020202020204" pitchFamily="34" charset="0"/>
                <a:cs typeface="Arial" panose="020B0604020202020204" pitchFamily="34" charset="0"/>
              </a:rPr>
              <a:t> </a:t>
            </a:r>
            <a:r>
              <a:rPr sz="2400" b="1" spc="-10" dirty="0">
                <a:latin typeface="Arial" panose="020B0604020202020204" pitchFamily="34" charset="0"/>
                <a:cs typeface="Arial" panose="020B0604020202020204" pitchFamily="34" charset="0"/>
              </a:rPr>
              <a:t>(CLDC).</a:t>
            </a:r>
            <a:endParaRPr lang="en-GB" sz="2400" b="1" spc="-10" dirty="0">
              <a:latin typeface="Arial" panose="020B0604020202020204" pitchFamily="34" charset="0"/>
              <a:cs typeface="Arial" panose="020B0604020202020204" pitchFamily="34" charset="0"/>
            </a:endParaRPr>
          </a:p>
          <a:p>
            <a:pPr marL="12700" marR="5080">
              <a:lnSpc>
                <a:spcPct val="80000"/>
              </a:lnSpc>
              <a:spcBef>
                <a:spcPts val="745"/>
              </a:spcBef>
              <a:tabLst>
                <a:tab pos="354965" algn="l"/>
                <a:tab pos="355600" algn="l"/>
              </a:tabLst>
            </a:pPr>
            <a:endParaRPr sz="2400" dirty="0">
              <a:latin typeface="Arial" panose="020B0604020202020204" pitchFamily="34" charset="0"/>
              <a:cs typeface="Arial" panose="020B0604020202020204" pitchFamily="34" charset="0"/>
            </a:endParaRPr>
          </a:p>
          <a:p>
            <a:pPr marL="355600" marR="502920" indent="-342900">
              <a:lnSpc>
                <a:spcPct val="80000"/>
              </a:lnSpc>
              <a:spcBef>
                <a:spcPts val="650"/>
              </a:spcBef>
              <a:buFont typeface="Arial"/>
              <a:buChar char="•"/>
              <a:tabLst>
                <a:tab pos="354965" algn="l"/>
                <a:tab pos="355600" algn="l"/>
              </a:tabLst>
            </a:pPr>
            <a:r>
              <a:rPr sz="2400" dirty="0">
                <a:latin typeface="Arial" panose="020B0604020202020204" pitchFamily="34" charset="0"/>
                <a:cs typeface="Arial" panose="020B0604020202020204" pitchFamily="34" charset="0"/>
              </a:rPr>
              <a:t>Data</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protection</a:t>
            </a:r>
            <a:r>
              <a:rPr sz="2400" spc="-7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legislation</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requires</a:t>
            </a:r>
            <a:r>
              <a:rPr sz="2400" spc="-8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that</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7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collection </a:t>
            </a:r>
            <a:r>
              <a:rPr sz="2400" dirty="0">
                <a:latin typeface="Arial" panose="020B0604020202020204" pitchFamily="34" charset="0"/>
                <a:cs typeface="Arial" panose="020B0604020202020204" pitchFamily="34" charset="0"/>
              </a:rPr>
              <a:t>and</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processing</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personal</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data</a:t>
            </a:r>
            <a:r>
              <a:rPr sz="2400" spc="-5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50" dirty="0">
                <a:latin typeface="Arial" panose="020B0604020202020204" pitchFamily="34" charset="0"/>
                <a:cs typeface="Arial" panose="020B0604020202020204" pitchFamily="34" charset="0"/>
              </a:rPr>
              <a:t> </a:t>
            </a:r>
            <a:r>
              <a:rPr sz="2400" spc="-40" dirty="0">
                <a:latin typeface="Arial" panose="020B0604020202020204" pitchFamily="34" charset="0"/>
                <a:cs typeface="Arial" panose="020B0604020202020204" pitchFamily="34" charset="0"/>
              </a:rPr>
              <a:t>fair,</a:t>
            </a:r>
            <a:r>
              <a:rPr sz="2400" spc="-7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lawful</a:t>
            </a:r>
            <a:r>
              <a:rPr sz="2400" spc="-4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and </a:t>
            </a:r>
            <a:r>
              <a:rPr sz="2400" spc="-10" dirty="0">
                <a:latin typeface="Arial" panose="020B0604020202020204" pitchFamily="34" charset="0"/>
                <a:cs typeface="Arial" panose="020B0604020202020204" pitchFamily="34" charset="0"/>
              </a:rPr>
              <a:t>transparent.</a:t>
            </a:r>
            <a:endParaRPr sz="2400" dirty="0">
              <a:latin typeface="Arial" panose="020B0604020202020204" pitchFamily="34" charset="0"/>
              <a:cs typeface="Arial" panose="020B0604020202020204" pitchFamily="34" charset="0"/>
            </a:endParaRPr>
          </a:p>
          <a:p>
            <a:pPr marL="228600">
              <a:lnSpc>
                <a:spcPct val="100000"/>
              </a:lnSpc>
              <a:spcBef>
                <a:spcPts val="330"/>
              </a:spcBef>
            </a:pPr>
            <a:endParaRPr lang="en-GB" sz="2400" u="sng" dirty="0">
              <a:solidFill>
                <a:srgbClr val="0000FF"/>
              </a:solidFill>
              <a:uFill>
                <a:solidFill>
                  <a:srgbClr val="0000FF"/>
                </a:solidFill>
              </a:uFill>
              <a:latin typeface="Arial" panose="020B0604020202020204" pitchFamily="34" charset="0"/>
              <a:cs typeface="Arial" panose="020B0604020202020204" pitchFamily="34" charset="0"/>
              <a:hlinkClick r:id="rId2"/>
            </a:endParaRPr>
          </a:p>
          <a:p>
            <a:pPr marL="228600">
              <a:lnSpc>
                <a:spcPct val="100000"/>
              </a:lnSpc>
              <a:spcBef>
                <a:spcPts val="330"/>
              </a:spcBef>
            </a:pPr>
            <a:r>
              <a:rPr sz="2400" u="sng" dirty="0">
                <a:solidFill>
                  <a:srgbClr val="0000FF"/>
                </a:solidFill>
                <a:uFill>
                  <a:solidFill>
                    <a:srgbClr val="0000FF"/>
                  </a:solidFill>
                </a:uFill>
                <a:latin typeface="Arial" panose="020B0604020202020204" pitchFamily="34" charset="0"/>
                <a:cs typeface="Arial" panose="020B0604020202020204" pitchFamily="34" charset="0"/>
                <a:hlinkClick r:id="rId2"/>
              </a:rPr>
              <a:t>(</a:t>
            </a:r>
            <a:r>
              <a:rPr lang="en-GB" sz="2400" u="sng" dirty="0">
                <a:solidFill>
                  <a:schemeClr val="tx1"/>
                </a:solidFill>
                <a:uFill>
                  <a:solidFill>
                    <a:srgbClr val="0000FF"/>
                  </a:solidFill>
                </a:uFill>
                <a:latin typeface="Arial" panose="020B0604020202020204" pitchFamily="34" charset="0"/>
                <a:cs typeface="Arial" panose="020B0604020202020204" pitchFamily="34" charset="0"/>
              </a:rPr>
              <a:t>NHS Digital, </a:t>
            </a:r>
            <a:r>
              <a:rPr lang="en-GB" sz="2400" u="sng" spc="-10" dirty="0">
                <a:solidFill>
                  <a:srgbClr val="0000FF"/>
                </a:solidFill>
                <a:uFill>
                  <a:solidFill>
                    <a:srgbClr val="0000FF"/>
                  </a:solidFill>
                </a:uFill>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2022)</a:t>
            </a:r>
            <a:endParaRPr sz="2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57757" y="54355"/>
            <a:ext cx="7234555" cy="1122680"/>
          </a:xfrm>
          <a:prstGeom prst="rect">
            <a:avLst/>
          </a:prstGeom>
        </p:spPr>
        <p:txBody>
          <a:bodyPr vert="horz" wrap="square" lIns="0" tIns="12700" rIns="0" bIns="0" rtlCol="0">
            <a:spAutoFit/>
          </a:bodyPr>
          <a:lstStyle/>
          <a:p>
            <a:pPr algn="ctr">
              <a:lnSpc>
                <a:spcPct val="100000"/>
              </a:lnSpc>
              <a:spcBef>
                <a:spcPts val="100"/>
              </a:spcBef>
            </a:pPr>
            <a:r>
              <a:rPr sz="3600" dirty="0"/>
              <a:t>The</a:t>
            </a:r>
            <a:r>
              <a:rPr sz="3600" spc="-10" dirty="0"/>
              <a:t> </a:t>
            </a:r>
            <a:r>
              <a:rPr sz="3600" dirty="0"/>
              <a:t>importance of</a:t>
            </a:r>
            <a:r>
              <a:rPr sz="3600" spc="-10" dirty="0"/>
              <a:t> confidentiality</a:t>
            </a:r>
            <a:endParaRPr sz="3600" dirty="0"/>
          </a:p>
          <a:p>
            <a:pPr algn="ctr">
              <a:lnSpc>
                <a:spcPct val="100000"/>
              </a:lnSpc>
            </a:pPr>
            <a:r>
              <a:rPr sz="3600" dirty="0"/>
              <a:t>some</a:t>
            </a:r>
            <a:r>
              <a:rPr sz="3600" spc="-20" dirty="0"/>
              <a:t> </a:t>
            </a:r>
            <a:r>
              <a:rPr sz="3600" dirty="0"/>
              <a:t>general</a:t>
            </a:r>
            <a:r>
              <a:rPr sz="3600" spc="-10" dirty="0"/>
              <a:t> principles…</a:t>
            </a:r>
            <a:endParaRPr sz="3600" dirty="0"/>
          </a:p>
        </p:txBody>
      </p:sp>
      <p:sp>
        <p:nvSpPr>
          <p:cNvPr id="3" name="object 3"/>
          <p:cNvSpPr txBox="1"/>
          <p:nvPr/>
        </p:nvSpPr>
        <p:spPr>
          <a:xfrm>
            <a:off x="251624" y="1600200"/>
            <a:ext cx="8846820" cy="3797193"/>
          </a:xfrm>
          <a:prstGeom prst="rect">
            <a:avLst/>
          </a:prstGeom>
        </p:spPr>
        <p:txBody>
          <a:bodyPr vert="horz" wrap="square" lIns="0" tIns="90170" rIns="0" bIns="0" rtlCol="0">
            <a:spAutoFit/>
          </a:bodyPr>
          <a:lstStyle/>
          <a:p>
            <a:pPr marL="354965" marR="110489" indent="-342900">
              <a:lnSpc>
                <a:spcPct val="79600"/>
              </a:lnSpc>
              <a:spcBef>
                <a:spcPts val="710"/>
              </a:spcBef>
              <a:buFont typeface="Arial"/>
              <a:buChar char="•"/>
              <a:tabLst>
                <a:tab pos="354965" algn="l"/>
                <a:tab pos="355600" algn="l"/>
              </a:tabLst>
            </a:pPr>
            <a:r>
              <a:rPr sz="2500" dirty="0">
                <a:latin typeface="Arial" panose="020B0604020202020204" pitchFamily="34" charset="0"/>
                <a:cs typeface="Arial" panose="020B0604020202020204" pitchFamily="34" charset="0"/>
              </a:rPr>
              <a:t>As</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a:t>
            </a:r>
            <a:r>
              <a:rPr sz="2500" spc="-4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future</a:t>
            </a:r>
            <a:r>
              <a:rPr sz="2500" spc="-3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H</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and</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SC</a:t>
            </a:r>
            <a:r>
              <a:rPr sz="2500" spc="-5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professional</a:t>
            </a:r>
            <a:r>
              <a:rPr sz="2500" spc="-1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you</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should</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have</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a:t>
            </a:r>
            <a:r>
              <a:rPr sz="2500" spc="-5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deeper </a:t>
            </a:r>
            <a:r>
              <a:rPr sz="2500" dirty="0">
                <a:latin typeface="Arial" panose="020B0604020202020204" pitchFamily="34" charset="0"/>
                <a:cs typeface="Arial" panose="020B0604020202020204" pitchFamily="34" charset="0"/>
              </a:rPr>
              <a:t>understanding</a:t>
            </a:r>
            <a:r>
              <a:rPr sz="2500" spc="-3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7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why</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and</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how</a:t>
            </a:r>
            <a:r>
              <a:rPr sz="2500" spc="-8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you</a:t>
            </a:r>
            <a:r>
              <a:rPr sz="2500" spc="-7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should</a:t>
            </a:r>
            <a:r>
              <a:rPr sz="2500" spc="-80"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maintain </a:t>
            </a:r>
            <a:r>
              <a:rPr sz="2500" dirty="0">
                <a:latin typeface="Arial" panose="020B0604020202020204" pitchFamily="34" charset="0"/>
                <a:cs typeface="Arial" panose="020B0604020202020204" pitchFamily="34" charset="0"/>
              </a:rPr>
              <a:t>confidentiality</a:t>
            </a:r>
            <a:r>
              <a:rPr sz="2500" spc="-4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service</a:t>
            </a:r>
            <a:r>
              <a:rPr sz="2500" spc="-4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users,</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clients</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and</a:t>
            </a:r>
            <a:r>
              <a:rPr sz="2500" spc="-6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patient information</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(The</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Common</a:t>
            </a:r>
            <a:r>
              <a:rPr sz="2500" spc="-4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Law</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Duty</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7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Confidentiality</a:t>
            </a:r>
            <a:r>
              <a:rPr lang="en-GB" sz="2500" spc="-45" dirty="0">
                <a:latin typeface="Arial" panose="020B0604020202020204" pitchFamily="34" charset="0"/>
                <a:cs typeface="Arial" panose="020B0604020202020204" pitchFamily="34" charset="0"/>
              </a:rPr>
              <a:t>, 2023</a:t>
            </a:r>
            <a:r>
              <a:rPr sz="2500" spc="-10" dirty="0">
                <a:latin typeface="Arial" panose="020B0604020202020204" pitchFamily="34" charset="0"/>
                <a:cs typeface="Arial" panose="020B0604020202020204" pitchFamily="34" charset="0"/>
              </a:rPr>
              <a:t>).</a:t>
            </a:r>
            <a:endParaRPr lang="en-GB" sz="2500" spc="-10" dirty="0">
              <a:latin typeface="Arial" panose="020B0604020202020204" pitchFamily="34" charset="0"/>
              <a:cs typeface="Arial" panose="020B0604020202020204" pitchFamily="34" charset="0"/>
            </a:endParaRPr>
          </a:p>
          <a:p>
            <a:pPr marL="12065" marR="110489">
              <a:lnSpc>
                <a:spcPct val="79600"/>
              </a:lnSpc>
              <a:spcBef>
                <a:spcPts val="710"/>
              </a:spcBef>
              <a:tabLst>
                <a:tab pos="354965" algn="l"/>
                <a:tab pos="355600" algn="l"/>
              </a:tabLst>
            </a:pPr>
            <a:endParaRPr sz="2500" dirty="0">
              <a:latin typeface="Arial" panose="020B0604020202020204" pitchFamily="34" charset="0"/>
              <a:cs typeface="Arial" panose="020B0604020202020204" pitchFamily="34" charset="0"/>
            </a:endParaRPr>
          </a:p>
          <a:p>
            <a:pPr marL="355600" indent="-342900">
              <a:lnSpc>
                <a:spcPct val="100000"/>
              </a:lnSpc>
              <a:spcBef>
                <a:spcPts val="35"/>
              </a:spcBef>
              <a:buFont typeface="Arial"/>
              <a:buChar char="•"/>
              <a:tabLst>
                <a:tab pos="354965" algn="l"/>
                <a:tab pos="355600" algn="l"/>
              </a:tabLst>
            </a:pPr>
            <a:r>
              <a:rPr sz="2500" dirty="0">
                <a:latin typeface="Arial" panose="020B0604020202020204" pitchFamily="34" charset="0"/>
                <a:cs typeface="Arial" panose="020B0604020202020204" pitchFamily="34" charset="0"/>
              </a:rPr>
              <a:t>Maintaining</a:t>
            </a:r>
            <a:r>
              <a:rPr sz="2500" spc="-8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confidentiality</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is</a:t>
            </a:r>
            <a:r>
              <a:rPr sz="2500" spc="-7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a:t>
            </a:r>
            <a:r>
              <a:rPr sz="2500" spc="-7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central</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element</a:t>
            </a:r>
            <a:r>
              <a:rPr sz="2500" spc="-7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8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your</a:t>
            </a:r>
            <a:r>
              <a:rPr sz="2500" spc="-7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role.</a:t>
            </a:r>
            <a:endParaRPr lang="en-GB" sz="2500" spc="-10" dirty="0">
              <a:latin typeface="Arial" panose="020B0604020202020204" pitchFamily="34" charset="0"/>
              <a:cs typeface="Arial" panose="020B0604020202020204" pitchFamily="34" charset="0"/>
            </a:endParaRPr>
          </a:p>
          <a:p>
            <a:pPr marL="12700">
              <a:lnSpc>
                <a:spcPct val="100000"/>
              </a:lnSpc>
              <a:spcBef>
                <a:spcPts val="35"/>
              </a:spcBef>
              <a:tabLst>
                <a:tab pos="354965" algn="l"/>
                <a:tab pos="355600" algn="l"/>
              </a:tabLst>
            </a:pPr>
            <a:endParaRPr sz="2500" dirty="0">
              <a:latin typeface="Arial" panose="020B0604020202020204" pitchFamily="34" charset="0"/>
              <a:cs typeface="Arial" panose="020B0604020202020204" pitchFamily="34" charset="0"/>
            </a:endParaRPr>
          </a:p>
          <a:p>
            <a:pPr marL="354965" marR="5080" indent="-342900">
              <a:lnSpc>
                <a:spcPct val="80000"/>
              </a:lnSpc>
              <a:spcBef>
                <a:spcPts val="605"/>
              </a:spcBef>
              <a:buFont typeface="Arial"/>
              <a:buChar char="•"/>
              <a:tabLst>
                <a:tab pos="354965" algn="l"/>
                <a:tab pos="355600" algn="l"/>
              </a:tabLst>
            </a:pPr>
            <a:r>
              <a:rPr sz="2500" spc="-50" dirty="0">
                <a:latin typeface="Arial" panose="020B0604020202020204" pitchFamily="34" charset="0"/>
                <a:cs typeface="Arial" panose="020B0604020202020204" pitchFamily="34" charset="0"/>
              </a:rPr>
              <a:t>You</a:t>
            </a:r>
            <a:r>
              <a:rPr sz="2500" spc="-8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should</a:t>
            </a:r>
            <a:r>
              <a:rPr sz="2500" spc="-8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be</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aware</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7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the</a:t>
            </a:r>
            <a:r>
              <a:rPr sz="2500" spc="-7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protocols</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about</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how</a:t>
            </a:r>
            <a:r>
              <a:rPr sz="2500" spc="-7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to</a:t>
            </a:r>
            <a:r>
              <a:rPr sz="2500" spc="-7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maintain </a:t>
            </a:r>
            <a:r>
              <a:rPr sz="2500" dirty="0">
                <a:latin typeface="Arial" panose="020B0604020202020204" pitchFamily="34" charset="0"/>
                <a:cs typeface="Arial" panose="020B0604020202020204" pitchFamily="34" charset="0"/>
              </a:rPr>
              <a:t>confidentially</a:t>
            </a:r>
            <a:r>
              <a:rPr sz="2500" spc="-4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of</a:t>
            </a:r>
            <a:r>
              <a:rPr sz="2500" spc="-45" dirty="0">
                <a:latin typeface="Arial" panose="020B0604020202020204" pitchFamily="34" charset="0"/>
                <a:cs typeface="Arial" panose="020B0604020202020204" pitchFamily="34" charset="0"/>
              </a:rPr>
              <a:t> </a:t>
            </a:r>
            <a:r>
              <a:rPr sz="2500" spc="-10" dirty="0">
                <a:latin typeface="Arial" panose="020B0604020202020204" pitchFamily="34" charset="0"/>
                <a:cs typeface="Arial" panose="020B0604020202020204" pitchFamily="34" charset="0"/>
              </a:rPr>
              <a:t>information,</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so</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that</a:t>
            </a:r>
            <a:r>
              <a:rPr sz="2500" spc="-5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you</a:t>
            </a:r>
            <a:r>
              <a:rPr sz="2500" spc="-60"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do</a:t>
            </a:r>
            <a:r>
              <a:rPr sz="2500" spc="-5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not</a:t>
            </a:r>
            <a:r>
              <a:rPr sz="2500" spc="-6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fall</a:t>
            </a:r>
            <a:r>
              <a:rPr sz="2500" spc="-45" dirty="0">
                <a:latin typeface="Arial" panose="020B0604020202020204" pitchFamily="34" charset="0"/>
                <a:cs typeface="Arial" panose="020B0604020202020204" pitchFamily="34" charset="0"/>
              </a:rPr>
              <a:t> </a:t>
            </a:r>
            <a:r>
              <a:rPr sz="2500" dirty="0">
                <a:latin typeface="Arial" panose="020B0604020202020204" pitchFamily="34" charset="0"/>
                <a:cs typeface="Arial" panose="020B0604020202020204" pitchFamily="34" charset="0"/>
              </a:rPr>
              <a:t>‘foul</a:t>
            </a:r>
            <a:r>
              <a:rPr sz="2500" spc="-65" dirty="0">
                <a:latin typeface="Arial" panose="020B0604020202020204" pitchFamily="34" charset="0"/>
                <a:cs typeface="Arial" panose="020B0604020202020204" pitchFamily="34" charset="0"/>
              </a:rPr>
              <a:t> </a:t>
            </a:r>
            <a:r>
              <a:rPr sz="2500" spc="-25" dirty="0">
                <a:latin typeface="Arial" panose="020B0604020202020204" pitchFamily="34" charset="0"/>
                <a:cs typeface="Arial" panose="020B0604020202020204" pitchFamily="34" charset="0"/>
              </a:rPr>
              <a:t>of </a:t>
            </a:r>
            <a:r>
              <a:rPr sz="2500" dirty="0">
                <a:latin typeface="Arial" panose="020B0604020202020204" pitchFamily="34" charset="0"/>
                <a:cs typeface="Arial" panose="020B0604020202020204" pitchFamily="34" charset="0"/>
              </a:rPr>
              <a:t>the</a:t>
            </a:r>
            <a:r>
              <a:rPr sz="2500" spc="-30" dirty="0">
                <a:latin typeface="Arial" panose="020B0604020202020204" pitchFamily="34" charset="0"/>
                <a:cs typeface="Arial" panose="020B0604020202020204" pitchFamily="34" charset="0"/>
              </a:rPr>
              <a:t> </a:t>
            </a:r>
            <a:r>
              <a:rPr sz="2500" spc="-20" dirty="0">
                <a:latin typeface="Arial" panose="020B0604020202020204" pitchFamily="34" charset="0"/>
                <a:cs typeface="Arial" panose="020B0604020202020204" pitchFamily="34" charset="0"/>
              </a:rPr>
              <a:t>law’.</a:t>
            </a:r>
            <a:endParaRPr sz="25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D99BF-640E-87A4-1306-6E62163FC572}"/>
              </a:ext>
            </a:extLst>
          </p:cNvPr>
          <p:cNvSpPr>
            <a:spLocks noGrp="1"/>
          </p:cNvSpPr>
          <p:nvPr>
            <p:ph type="title"/>
          </p:nvPr>
        </p:nvSpPr>
        <p:spPr>
          <a:xfrm>
            <a:off x="283952" y="304800"/>
            <a:ext cx="8450071" cy="615553"/>
          </a:xfrm>
        </p:spPr>
        <p:txBody>
          <a:bodyPr/>
          <a:lstStyle/>
          <a:p>
            <a:r>
              <a:rPr lang="en-GB" dirty="0"/>
              <a:t>The importance of Confidentiality </a:t>
            </a:r>
          </a:p>
        </p:txBody>
      </p:sp>
      <p:sp>
        <p:nvSpPr>
          <p:cNvPr id="3" name="Text Placeholder 2">
            <a:extLst>
              <a:ext uri="{FF2B5EF4-FFF2-40B4-BE49-F238E27FC236}">
                <a16:creationId xmlns:a16="http://schemas.microsoft.com/office/drawing/2014/main" id="{75B7993C-46C0-69D5-89A0-4D461F29498A}"/>
              </a:ext>
            </a:extLst>
          </p:cNvPr>
          <p:cNvSpPr>
            <a:spLocks noGrp="1"/>
          </p:cNvSpPr>
          <p:nvPr>
            <p:ph type="body" idx="1"/>
          </p:nvPr>
        </p:nvSpPr>
        <p:spPr>
          <a:xfrm>
            <a:off x="447273" y="1371600"/>
            <a:ext cx="8286750" cy="4191000"/>
          </a:xfrm>
        </p:spPr>
        <p:txBody>
          <a:bodyPr/>
          <a:lstStyle/>
          <a:p>
            <a:pPr marL="354965" marR="125095" lvl="0" indent="-342900" defTabSz="914400" eaLnBrk="1" fontAlgn="auto" latinLnBrk="0" hangingPunct="1">
              <a:lnSpc>
                <a:spcPct val="80000"/>
              </a:lnSpc>
              <a:spcBef>
                <a:spcPts val="600"/>
              </a:spcBef>
              <a:spcAft>
                <a:spcPts val="0"/>
              </a:spcAft>
              <a:buClrTx/>
              <a:buSzTx/>
              <a:buFont typeface="Arial"/>
              <a:buChar char="•"/>
              <a:tabLst>
                <a:tab pos="354965" algn="l"/>
                <a:tab pos="355600" algn="l"/>
              </a:tabLst>
              <a:defRPr/>
            </a:pP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Confidentiality</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of</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service</a:t>
            </a:r>
            <a:r>
              <a:rPr kumimoji="0" lang="en-GB" sz="24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users,</a:t>
            </a:r>
            <a:r>
              <a:rPr kumimoji="0" lang="en-GB" sz="24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clients</a:t>
            </a:r>
            <a:r>
              <a:rPr kumimoji="0" lang="en-GB" sz="24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and</a:t>
            </a:r>
            <a:r>
              <a:rPr kumimoji="0" lang="en-GB" sz="2400" b="0" i="0" u="none" strike="noStrike" kern="0" cap="none" spc="-5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patient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information</a:t>
            </a:r>
            <a:r>
              <a:rPr kumimoji="0" lang="en-GB" sz="2400" b="0" i="0" u="none" strike="noStrike" kern="0" cap="none" spc="-5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requires</a:t>
            </a:r>
            <a:r>
              <a:rPr kumimoji="0" lang="en-GB" sz="24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you</a:t>
            </a:r>
            <a:r>
              <a:rPr kumimoji="0" lang="en-GB" sz="2400" b="0"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as</a:t>
            </a:r>
            <a:r>
              <a:rPr kumimoji="0" lang="en-GB" sz="24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H</a:t>
            </a:r>
            <a:r>
              <a:rPr kumimoji="0" lang="en-GB" sz="2400" b="0" i="0" u="none" strike="noStrike" kern="0" cap="none" spc="-7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and</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SC</a:t>
            </a:r>
            <a:r>
              <a:rPr kumimoji="0" lang="en-GB" sz="2400" b="0"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1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professional</a:t>
            </a:r>
            <a:r>
              <a:rPr kumimoji="0" lang="en-GB" sz="2400" b="0" i="0" u="none" strike="noStrike" kern="0" cap="none" spc="-4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be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aware</a:t>
            </a:r>
            <a:r>
              <a:rPr kumimoji="0" lang="en-GB" sz="24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that</a:t>
            </a:r>
            <a:r>
              <a:rPr kumimoji="0" lang="en-GB" sz="2400" b="0" i="0" u="none" strike="noStrike" kern="0" cap="none" spc="-8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that</a:t>
            </a:r>
            <a:r>
              <a:rPr kumimoji="0" lang="en-GB" sz="2400" b="0" i="0" u="none" strike="noStrike" kern="0" cap="none" spc="-8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your</a:t>
            </a:r>
            <a:r>
              <a:rPr kumimoji="0" lang="en-GB" sz="2400" b="0" i="0" u="none" strike="noStrike" kern="0" cap="none" spc="-9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practice</a:t>
            </a:r>
            <a:r>
              <a:rPr kumimoji="0" lang="en-GB" sz="24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says</a:t>
            </a:r>
            <a:r>
              <a:rPr kumimoji="0" lang="en-GB" sz="2400" b="1"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something</a:t>
            </a:r>
            <a:r>
              <a:rPr kumimoji="0" lang="en-GB" sz="2400" b="1"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about</a:t>
            </a:r>
            <a:r>
              <a:rPr kumimoji="0" lang="en-GB" sz="2400" b="1" i="0" u="none" strike="noStrike" kern="0" cap="none" spc="-9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2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your</a:t>
            </a:r>
            <a:r>
              <a:rPr lang="en-GB" sz="2400" b="1" dirty="0">
                <a:solidFill>
                  <a:sysClr val="windowText" lastClr="000000"/>
                </a:solidFill>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health</a:t>
            </a:r>
            <a:r>
              <a:rPr kumimoji="0" lang="en-GB" sz="2400" b="1"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care</a:t>
            </a:r>
            <a:r>
              <a:rPr kumimoji="0" lang="en-GB" sz="2400" b="1"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or</a:t>
            </a:r>
            <a:r>
              <a:rPr kumimoji="0" lang="en-GB" sz="2400" b="1" i="0" u="none" strike="noStrike" kern="0" cap="none" spc="-7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1"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treatment”</a:t>
            </a:r>
            <a:r>
              <a:rPr kumimoji="0" lang="en-GB" sz="2400" b="0" i="0" u="none" strike="noStrike" kern="0" cap="none" spc="-4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(NHS,</a:t>
            </a:r>
            <a:r>
              <a:rPr kumimoji="0" lang="en-GB" sz="2400" b="0" i="0" u="none" strike="noStrike" kern="0" cap="none" spc="-8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2018)</a:t>
            </a:r>
            <a:r>
              <a:rPr kumimoji="0" lang="en-GB" sz="24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a:t>
            </a:r>
            <a:r>
              <a:rPr kumimoji="0" lang="en-GB" sz="2400" b="0" i="0" u="none" strike="noStrike" kern="0" cap="none" spc="-7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individual</a:t>
            </a:r>
            <a:r>
              <a:rPr kumimoji="0" lang="en-GB" sz="2400" b="0" i="0" u="none" strike="noStrike" kern="0" cap="none" spc="-8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2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a:t>
            </a:r>
            <a:r>
              <a:rPr lang="en-GB" sz="2400" dirty="0">
                <a:solidFill>
                  <a:sysClr val="windowText" lastClr="000000"/>
                </a:solidFill>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which</a:t>
            </a:r>
            <a:r>
              <a:rPr kumimoji="0" lang="en-GB" sz="2400" b="0" i="0" u="none" strike="noStrike" kern="0" cap="none" spc="-6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you</a:t>
            </a:r>
            <a:r>
              <a:rPr kumimoji="0" lang="en-GB" sz="2400" b="0" i="0" u="none" strike="noStrike" kern="0" cap="none" spc="-6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are</a:t>
            </a:r>
            <a:r>
              <a:rPr kumimoji="0" lang="en-GB" sz="2400" b="0" i="0" u="none" strike="noStrike" kern="0" cap="none" spc="-3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providing</a:t>
            </a:r>
            <a:r>
              <a:rPr kumimoji="0" lang="en-GB" sz="24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a:t>
            </a:r>
            <a:r>
              <a:rPr kumimoji="0" lang="en-GB" sz="2400" b="0" i="0" u="none" strike="noStrike" kern="0" cap="none" spc="-5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service</a:t>
            </a:r>
            <a:r>
              <a:rPr kumimoji="0" lang="en-GB" sz="2400" b="0" i="0" u="none" strike="noStrike" kern="0" cap="none" spc="-35"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2400" b="0" i="0" u="none" strike="noStrike" kern="0" cap="none" spc="-2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too.</a:t>
            </a:r>
          </a:p>
          <a:p>
            <a:pPr marL="354965" marR="125095" lvl="0" indent="-342900" defTabSz="914400" eaLnBrk="1" fontAlgn="auto" latinLnBrk="0" hangingPunct="1">
              <a:lnSpc>
                <a:spcPct val="80000"/>
              </a:lnSpc>
              <a:spcBef>
                <a:spcPts val="600"/>
              </a:spcBef>
              <a:spcAft>
                <a:spcPts val="0"/>
              </a:spcAft>
              <a:buClrTx/>
              <a:buSzTx/>
              <a:buFont typeface="Arial"/>
              <a:buChar char="•"/>
              <a:tabLst>
                <a:tab pos="354965" algn="l"/>
                <a:tab pos="355600" algn="l"/>
              </a:tabLst>
              <a:defRPr/>
            </a:pPr>
            <a:endParaRPr lang="en-GB" sz="2400" spc="-20" dirty="0">
              <a:solidFill>
                <a:sysClr val="windowText" lastClr="000000"/>
              </a:solidFill>
              <a:latin typeface="Arial" panose="020B0604020202020204" pitchFamily="34" charset="0"/>
              <a:cs typeface="Arial" panose="020B0604020202020204" pitchFamily="34" charset="0"/>
            </a:endParaRPr>
          </a:p>
          <a:p>
            <a:pPr marL="354965" marR="125095" lvl="0" indent="-342900" defTabSz="914400" eaLnBrk="1" fontAlgn="auto" latinLnBrk="0" hangingPunct="1">
              <a:lnSpc>
                <a:spcPct val="80000"/>
              </a:lnSpc>
              <a:spcBef>
                <a:spcPts val="600"/>
              </a:spcBef>
              <a:spcAft>
                <a:spcPts val="0"/>
              </a:spcAft>
              <a:buClrTx/>
              <a:buSzTx/>
              <a:buFont typeface="Arial"/>
              <a:buChar char="•"/>
              <a:tabLst>
                <a:tab pos="354965" algn="l"/>
                <a:tab pos="355600" algn="l"/>
              </a:tabLst>
              <a:defRPr/>
            </a:pPr>
            <a:endParaRPr kumimoji="0" lang="en-GB" sz="2400" b="0" i="0" u="none" strike="noStrike" kern="0" cap="none" spc="-2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354965" marR="125095" lvl="0" indent="-342900" defTabSz="914400" eaLnBrk="1" fontAlgn="auto" latinLnBrk="0" hangingPunct="1">
              <a:lnSpc>
                <a:spcPct val="80000"/>
              </a:lnSpc>
              <a:spcBef>
                <a:spcPts val="600"/>
              </a:spcBef>
              <a:spcAft>
                <a:spcPts val="0"/>
              </a:spcAft>
              <a:buClrTx/>
              <a:buSzTx/>
              <a:buFont typeface="Arial"/>
              <a:buChar char="•"/>
              <a:tabLst>
                <a:tab pos="354965" algn="l"/>
                <a:tab pos="355600" algn="l"/>
              </a:tabLst>
              <a:defRPr/>
            </a:pPr>
            <a:r>
              <a:rPr lang="en-GB" sz="2400" spc="-20" dirty="0">
                <a:solidFill>
                  <a:sysClr val="windowText" lastClr="000000"/>
                </a:solidFill>
                <a:latin typeface="Arial" panose="020B0604020202020204" pitchFamily="34" charset="0"/>
                <a:cs typeface="Arial" panose="020B0604020202020204" pitchFamily="34" charset="0"/>
              </a:rPr>
              <a:t>For example, as a healthcare worker you might know about a sensitive illness someone has, such as AIDS. If that information were to be shared, unfortunately that person could find themselves being treated negatively.</a:t>
            </a:r>
            <a:endParaRPr kumimoji="0" lang="en-GB" sz="2400" b="0" i="0" u="none" strike="noStrike" kern="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44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51F4-1C78-5986-E725-827F9F5EDB58}"/>
              </a:ext>
            </a:extLst>
          </p:cNvPr>
          <p:cNvSpPr>
            <a:spLocks noGrp="1"/>
          </p:cNvSpPr>
          <p:nvPr>
            <p:ph type="title"/>
          </p:nvPr>
        </p:nvSpPr>
        <p:spPr>
          <a:xfrm>
            <a:off x="381000" y="152400"/>
            <a:ext cx="8155938" cy="1107996"/>
          </a:xfrm>
        </p:spPr>
        <p:txBody>
          <a:bodyPr/>
          <a:lstStyle/>
          <a:p>
            <a:r>
              <a:rPr lang="en-GB" sz="3600" dirty="0"/>
              <a:t>Legal Principles of what information are considered confidential </a:t>
            </a:r>
          </a:p>
        </p:txBody>
      </p:sp>
      <p:sp>
        <p:nvSpPr>
          <p:cNvPr id="3" name="Text Placeholder 2">
            <a:extLst>
              <a:ext uri="{FF2B5EF4-FFF2-40B4-BE49-F238E27FC236}">
                <a16:creationId xmlns:a16="http://schemas.microsoft.com/office/drawing/2014/main" id="{23483761-0DC9-339C-65FF-65EF433819E0}"/>
              </a:ext>
            </a:extLst>
          </p:cNvPr>
          <p:cNvSpPr>
            <a:spLocks noGrp="1"/>
          </p:cNvSpPr>
          <p:nvPr>
            <p:ph type="body" idx="1"/>
          </p:nvPr>
        </p:nvSpPr>
        <p:spPr>
          <a:xfrm>
            <a:off x="381000" y="1600200"/>
            <a:ext cx="8382000" cy="3323987"/>
          </a:xfrm>
        </p:spPr>
        <p:txBody>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information must be in some way private and would normally be kept secret.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It must be provided at a time when you’d expect confidence, such as when you tell a doctor about a medical condition.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If the information were to be disclosed it would have negative or detrimental consequences.</a:t>
            </a:r>
          </a:p>
        </p:txBody>
      </p:sp>
    </p:spTree>
    <p:extLst>
      <p:ext uri="{BB962C8B-B14F-4D97-AF65-F5344CB8AC3E}">
        <p14:creationId xmlns:p14="http://schemas.microsoft.com/office/powerpoint/2010/main" val="212723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003291" y="1269491"/>
            <a:ext cx="3666744" cy="3669791"/>
          </a:xfrm>
          <a:prstGeom prst="rect">
            <a:avLst/>
          </a:prstGeom>
        </p:spPr>
      </p:pic>
      <p:sp>
        <p:nvSpPr>
          <p:cNvPr id="3" name="object 3"/>
          <p:cNvSpPr txBox="1"/>
          <p:nvPr/>
        </p:nvSpPr>
        <p:spPr>
          <a:xfrm>
            <a:off x="381406" y="788923"/>
            <a:ext cx="4378325" cy="4293235"/>
          </a:xfrm>
          <a:prstGeom prst="rect">
            <a:avLst/>
          </a:prstGeom>
        </p:spPr>
        <p:txBody>
          <a:bodyPr vert="horz" wrap="square" lIns="0" tIns="12065" rIns="0" bIns="0" rtlCol="0">
            <a:spAutoFit/>
          </a:bodyPr>
          <a:lstStyle/>
          <a:p>
            <a:pPr marL="12700" marR="5080">
              <a:lnSpc>
                <a:spcPct val="100000"/>
              </a:lnSpc>
              <a:spcBef>
                <a:spcPts val="95"/>
              </a:spcBef>
            </a:pPr>
            <a:r>
              <a:rPr sz="2800" spc="-60" dirty="0">
                <a:latin typeface="Segoe UI"/>
                <a:cs typeface="Segoe UI"/>
              </a:rPr>
              <a:t>You</a:t>
            </a:r>
            <a:r>
              <a:rPr sz="2800" spc="-100" dirty="0">
                <a:latin typeface="Segoe UI"/>
                <a:cs typeface="Segoe UI"/>
              </a:rPr>
              <a:t> </a:t>
            </a:r>
            <a:r>
              <a:rPr sz="2800" dirty="0">
                <a:latin typeface="Segoe UI"/>
                <a:cs typeface="Segoe UI"/>
              </a:rPr>
              <a:t>are</a:t>
            </a:r>
            <a:r>
              <a:rPr sz="2800" spc="-100" dirty="0">
                <a:latin typeface="Segoe UI"/>
                <a:cs typeface="Segoe UI"/>
              </a:rPr>
              <a:t> </a:t>
            </a:r>
            <a:r>
              <a:rPr sz="2800" dirty="0">
                <a:latin typeface="Segoe UI"/>
                <a:cs typeface="Segoe UI"/>
              </a:rPr>
              <a:t>expected</a:t>
            </a:r>
            <a:r>
              <a:rPr sz="2800" spc="-100" dirty="0">
                <a:latin typeface="Segoe UI"/>
                <a:cs typeface="Segoe UI"/>
              </a:rPr>
              <a:t> </a:t>
            </a:r>
            <a:r>
              <a:rPr sz="2800" dirty="0">
                <a:latin typeface="Segoe UI"/>
                <a:cs typeface="Segoe UI"/>
              </a:rPr>
              <a:t>to</a:t>
            </a:r>
            <a:r>
              <a:rPr sz="2800" spc="-95" dirty="0">
                <a:latin typeface="Segoe UI"/>
                <a:cs typeface="Segoe UI"/>
              </a:rPr>
              <a:t> </a:t>
            </a:r>
            <a:r>
              <a:rPr sz="2800" spc="-20" dirty="0">
                <a:latin typeface="Segoe UI"/>
                <a:cs typeface="Segoe UI"/>
              </a:rPr>
              <a:t>keep </a:t>
            </a:r>
            <a:r>
              <a:rPr sz="2800" dirty="0">
                <a:latin typeface="Segoe UI"/>
                <a:cs typeface="Segoe UI"/>
              </a:rPr>
              <a:t>information</a:t>
            </a:r>
            <a:r>
              <a:rPr sz="2800" spc="-130" dirty="0">
                <a:latin typeface="Segoe UI"/>
                <a:cs typeface="Segoe UI"/>
              </a:rPr>
              <a:t> </a:t>
            </a:r>
            <a:r>
              <a:rPr sz="2800" dirty="0">
                <a:latin typeface="Segoe UI"/>
                <a:cs typeface="Segoe UI"/>
              </a:rPr>
              <a:t>private</a:t>
            </a:r>
            <a:r>
              <a:rPr sz="2800" spc="-130" dirty="0">
                <a:latin typeface="Segoe UI"/>
                <a:cs typeface="Segoe UI"/>
              </a:rPr>
              <a:t> </a:t>
            </a:r>
            <a:r>
              <a:rPr sz="2800" dirty="0">
                <a:latin typeface="Segoe UI"/>
                <a:cs typeface="Segoe UI"/>
              </a:rPr>
              <a:t>so</a:t>
            </a:r>
            <a:r>
              <a:rPr sz="2800" spc="-130" dirty="0">
                <a:latin typeface="Segoe UI"/>
                <a:cs typeface="Segoe UI"/>
              </a:rPr>
              <a:t> </a:t>
            </a:r>
            <a:r>
              <a:rPr sz="2800" spc="-20" dirty="0">
                <a:latin typeface="Segoe UI"/>
                <a:cs typeface="Segoe UI"/>
              </a:rPr>
              <a:t>that </a:t>
            </a:r>
            <a:r>
              <a:rPr sz="2800" dirty="0">
                <a:latin typeface="Segoe UI"/>
                <a:cs typeface="Segoe UI"/>
              </a:rPr>
              <a:t>it</a:t>
            </a:r>
            <a:r>
              <a:rPr sz="2800" spc="-90" dirty="0">
                <a:latin typeface="Segoe UI"/>
                <a:cs typeface="Segoe UI"/>
              </a:rPr>
              <a:t> </a:t>
            </a:r>
            <a:r>
              <a:rPr sz="2800" dirty="0">
                <a:latin typeface="Segoe UI"/>
                <a:cs typeface="Segoe UI"/>
              </a:rPr>
              <a:t>remains</a:t>
            </a:r>
            <a:r>
              <a:rPr sz="2800" spc="-80" dirty="0">
                <a:latin typeface="Segoe UI"/>
                <a:cs typeface="Segoe UI"/>
              </a:rPr>
              <a:t> </a:t>
            </a:r>
            <a:r>
              <a:rPr sz="2800" spc="-10" dirty="0">
                <a:latin typeface="Segoe UI"/>
                <a:cs typeface="Segoe UI"/>
              </a:rPr>
              <a:t>confidential </a:t>
            </a:r>
            <a:r>
              <a:rPr sz="2800" dirty="0">
                <a:latin typeface="Segoe UI"/>
                <a:cs typeface="Segoe UI"/>
              </a:rPr>
              <a:t>within</a:t>
            </a:r>
            <a:r>
              <a:rPr sz="2800" spc="-50" dirty="0">
                <a:latin typeface="Segoe UI"/>
                <a:cs typeface="Segoe UI"/>
              </a:rPr>
              <a:t> </a:t>
            </a:r>
            <a:r>
              <a:rPr sz="2800" dirty="0">
                <a:latin typeface="Segoe UI"/>
                <a:cs typeface="Segoe UI"/>
              </a:rPr>
              <a:t>the</a:t>
            </a:r>
            <a:r>
              <a:rPr sz="2800" spc="-75" dirty="0">
                <a:latin typeface="Segoe UI"/>
                <a:cs typeface="Segoe UI"/>
              </a:rPr>
              <a:t> </a:t>
            </a:r>
            <a:r>
              <a:rPr sz="2800" dirty="0">
                <a:latin typeface="Segoe UI"/>
                <a:cs typeface="Segoe UI"/>
              </a:rPr>
              <a:t>NHS,</a:t>
            </a:r>
            <a:r>
              <a:rPr sz="2800" spc="-50" dirty="0">
                <a:latin typeface="Segoe UI"/>
                <a:cs typeface="Segoe UI"/>
              </a:rPr>
              <a:t> </a:t>
            </a:r>
            <a:r>
              <a:rPr sz="2800" spc="-25" dirty="0">
                <a:latin typeface="Segoe UI"/>
                <a:cs typeface="Segoe UI"/>
              </a:rPr>
              <a:t>LA, </a:t>
            </a:r>
            <a:r>
              <a:rPr sz="2800" dirty="0">
                <a:latin typeface="Segoe UI"/>
                <a:cs typeface="Segoe UI"/>
              </a:rPr>
              <a:t>Universities,</a:t>
            </a:r>
            <a:r>
              <a:rPr sz="2800" spc="-155" dirty="0">
                <a:latin typeface="Segoe UI"/>
                <a:cs typeface="Segoe UI"/>
              </a:rPr>
              <a:t> </a:t>
            </a:r>
            <a:r>
              <a:rPr sz="2800" dirty="0">
                <a:latin typeface="Segoe UI"/>
                <a:cs typeface="Segoe UI"/>
              </a:rPr>
              <a:t>Hospitals,</a:t>
            </a:r>
            <a:r>
              <a:rPr sz="2800" spc="-140" dirty="0">
                <a:latin typeface="Segoe UI"/>
                <a:cs typeface="Segoe UI"/>
              </a:rPr>
              <a:t> </a:t>
            </a:r>
            <a:r>
              <a:rPr sz="2800" spc="-25" dirty="0">
                <a:latin typeface="Segoe UI"/>
                <a:cs typeface="Segoe UI"/>
              </a:rPr>
              <a:t>and </a:t>
            </a:r>
            <a:r>
              <a:rPr sz="2800" dirty="0">
                <a:latin typeface="Segoe UI"/>
                <a:cs typeface="Segoe UI"/>
              </a:rPr>
              <a:t>other</a:t>
            </a:r>
            <a:r>
              <a:rPr sz="2800" spc="-75" dirty="0">
                <a:latin typeface="Segoe UI"/>
                <a:cs typeface="Segoe UI"/>
              </a:rPr>
              <a:t> </a:t>
            </a:r>
            <a:r>
              <a:rPr sz="2800" dirty="0">
                <a:latin typeface="Segoe UI"/>
                <a:cs typeface="Segoe UI"/>
              </a:rPr>
              <a:t>social</a:t>
            </a:r>
            <a:r>
              <a:rPr sz="2800" spc="-100" dirty="0">
                <a:latin typeface="Segoe UI"/>
                <a:cs typeface="Segoe UI"/>
              </a:rPr>
              <a:t> </a:t>
            </a:r>
            <a:r>
              <a:rPr sz="2800" dirty="0">
                <a:latin typeface="Segoe UI"/>
                <a:cs typeface="Segoe UI"/>
              </a:rPr>
              <a:t>care</a:t>
            </a:r>
            <a:r>
              <a:rPr sz="2800" spc="-85" dirty="0">
                <a:latin typeface="Segoe UI"/>
                <a:cs typeface="Segoe UI"/>
              </a:rPr>
              <a:t> </a:t>
            </a:r>
            <a:r>
              <a:rPr sz="2800" spc="-10" dirty="0">
                <a:latin typeface="Segoe UI"/>
                <a:cs typeface="Segoe UI"/>
              </a:rPr>
              <a:t>settings </a:t>
            </a:r>
            <a:r>
              <a:rPr sz="2800" dirty="0">
                <a:latin typeface="Segoe UI"/>
                <a:cs typeface="Segoe UI"/>
              </a:rPr>
              <a:t>and</a:t>
            </a:r>
            <a:r>
              <a:rPr sz="2800" spc="-45" dirty="0">
                <a:latin typeface="Segoe UI"/>
                <a:cs typeface="Segoe UI"/>
              </a:rPr>
              <a:t> </a:t>
            </a:r>
            <a:r>
              <a:rPr sz="2800" dirty="0">
                <a:latin typeface="Segoe UI"/>
                <a:cs typeface="Segoe UI"/>
              </a:rPr>
              <a:t>services</a:t>
            </a:r>
            <a:r>
              <a:rPr sz="2800" spc="-50" dirty="0">
                <a:latin typeface="Segoe UI"/>
                <a:cs typeface="Segoe UI"/>
              </a:rPr>
              <a:t> </a:t>
            </a:r>
            <a:r>
              <a:rPr sz="2800" dirty="0">
                <a:latin typeface="Segoe UI"/>
                <a:cs typeface="Segoe UI"/>
              </a:rPr>
              <a:t>unless</a:t>
            </a:r>
            <a:r>
              <a:rPr sz="2800" spc="-45" dirty="0">
                <a:latin typeface="Segoe UI"/>
                <a:cs typeface="Segoe UI"/>
              </a:rPr>
              <a:t> </a:t>
            </a:r>
            <a:r>
              <a:rPr sz="2800" spc="-10" dirty="0">
                <a:latin typeface="Segoe UI"/>
                <a:cs typeface="Segoe UI"/>
              </a:rPr>
              <a:t>consent </a:t>
            </a:r>
            <a:r>
              <a:rPr sz="2800" dirty="0">
                <a:latin typeface="Segoe UI"/>
                <a:cs typeface="Segoe UI"/>
              </a:rPr>
              <a:t>has</a:t>
            </a:r>
            <a:r>
              <a:rPr sz="2800" spc="-55" dirty="0">
                <a:latin typeface="Segoe UI"/>
                <a:cs typeface="Segoe UI"/>
              </a:rPr>
              <a:t> </a:t>
            </a:r>
            <a:r>
              <a:rPr sz="2800" dirty="0">
                <a:latin typeface="Segoe UI"/>
                <a:cs typeface="Segoe UI"/>
              </a:rPr>
              <a:t>been</a:t>
            </a:r>
            <a:r>
              <a:rPr sz="2800" spc="-45" dirty="0">
                <a:latin typeface="Segoe UI"/>
                <a:cs typeface="Segoe UI"/>
              </a:rPr>
              <a:t> </a:t>
            </a:r>
            <a:r>
              <a:rPr sz="2800" dirty="0">
                <a:latin typeface="Segoe UI"/>
                <a:cs typeface="Segoe UI"/>
              </a:rPr>
              <a:t>given</a:t>
            </a:r>
            <a:r>
              <a:rPr sz="2800" spc="-60" dirty="0">
                <a:latin typeface="Segoe UI"/>
                <a:cs typeface="Segoe UI"/>
              </a:rPr>
              <a:t> </a:t>
            </a:r>
            <a:r>
              <a:rPr sz="2800" dirty="0">
                <a:latin typeface="Segoe UI"/>
                <a:cs typeface="Segoe UI"/>
              </a:rPr>
              <a:t>or</a:t>
            </a:r>
            <a:r>
              <a:rPr sz="2800" spc="-65" dirty="0">
                <a:latin typeface="Segoe UI"/>
                <a:cs typeface="Segoe UI"/>
              </a:rPr>
              <a:t> </a:t>
            </a:r>
            <a:r>
              <a:rPr sz="2800" dirty="0">
                <a:latin typeface="Segoe UI"/>
                <a:cs typeface="Segoe UI"/>
              </a:rPr>
              <a:t>that</a:t>
            </a:r>
            <a:r>
              <a:rPr sz="2800" spc="-50" dirty="0">
                <a:latin typeface="Segoe UI"/>
                <a:cs typeface="Segoe UI"/>
              </a:rPr>
              <a:t> </a:t>
            </a:r>
            <a:r>
              <a:rPr sz="2800" spc="-25" dirty="0">
                <a:latin typeface="Segoe UI"/>
                <a:cs typeface="Segoe UI"/>
              </a:rPr>
              <a:t>it </a:t>
            </a:r>
            <a:r>
              <a:rPr sz="2800" dirty="0">
                <a:latin typeface="Segoe UI"/>
                <a:cs typeface="Segoe UI"/>
              </a:rPr>
              <a:t>relates</a:t>
            </a:r>
            <a:r>
              <a:rPr sz="2800" spc="-90" dirty="0">
                <a:latin typeface="Segoe UI"/>
                <a:cs typeface="Segoe UI"/>
              </a:rPr>
              <a:t> </a:t>
            </a:r>
            <a:r>
              <a:rPr sz="2800" dirty="0">
                <a:latin typeface="Segoe UI"/>
                <a:cs typeface="Segoe UI"/>
              </a:rPr>
              <a:t>to</a:t>
            </a:r>
            <a:r>
              <a:rPr sz="2800" spc="-85" dirty="0">
                <a:latin typeface="Segoe UI"/>
                <a:cs typeface="Segoe UI"/>
              </a:rPr>
              <a:t> </a:t>
            </a:r>
            <a:r>
              <a:rPr sz="2800" spc="-10" dirty="0">
                <a:latin typeface="Segoe UI"/>
                <a:cs typeface="Segoe UI"/>
              </a:rPr>
              <a:t>safeguarding</a:t>
            </a:r>
            <a:r>
              <a:rPr sz="2800" spc="-85" dirty="0">
                <a:latin typeface="Segoe UI"/>
                <a:cs typeface="Segoe UI"/>
              </a:rPr>
              <a:t> </a:t>
            </a:r>
            <a:r>
              <a:rPr sz="2800" dirty="0">
                <a:latin typeface="Segoe UI"/>
                <a:cs typeface="Segoe UI"/>
              </a:rPr>
              <a:t>or</a:t>
            </a:r>
            <a:r>
              <a:rPr sz="2800" spc="-85" dirty="0">
                <a:latin typeface="Segoe UI"/>
                <a:cs typeface="Segoe UI"/>
              </a:rPr>
              <a:t> </a:t>
            </a:r>
            <a:r>
              <a:rPr sz="2800" spc="-25" dirty="0">
                <a:latin typeface="Segoe UI"/>
                <a:cs typeface="Segoe UI"/>
              </a:rPr>
              <a:t>is </a:t>
            </a:r>
            <a:r>
              <a:rPr sz="2800" dirty="0">
                <a:latin typeface="Segoe UI"/>
                <a:cs typeface="Segoe UI"/>
              </a:rPr>
              <a:t>in</a:t>
            </a:r>
            <a:r>
              <a:rPr sz="2800" spc="-75" dirty="0">
                <a:latin typeface="Segoe UI"/>
                <a:cs typeface="Segoe UI"/>
              </a:rPr>
              <a:t> </a:t>
            </a:r>
            <a:r>
              <a:rPr sz="2800" dirty="0">
                <a:latin typeface="Segoe UI"/>
                <a:cs typeface="Segoe UI"/>
              </a:rPr>
              <a:t>breach</a:t>
            </a:r>
            <a:r>
              <a:rPr sz="2800" spc="-70" dirty="0">
                <a:latin typeface="Segoe UI"/>
                <a:cs typeface="Segoe UI"/>
              </a:rPr>
              <a:t> </a:t>
            </a:r>
            <a:r>
              <a:rPr sz="2800" dirty="0">
                <a:latin typeface="Segoe UI"/>
                <a:cs typeface="Segoe UI"/>
              </a:rPr>
              <a:t>of</a:t>
            </a:r>
            <a:r>
              <a:rPr sz="2800" spc="-80" dirty="0">
                <a:latin typeface="Segoe UI"/>
                <a:cs typeface="Segoe UI"/>
              </a:rPr>
              <a:t> </a:t>
            </a:r>
            <a:r>
              <a:rPr sz="2800" dirty="0">
                <a:latin typeface="Segoe UI"/>
                <a:cs typeface="Segoe UI"/>
              </a:rPr>
              <a:t>the</a:t>
            </a:r>
            <a:r>
              <a:rPr sz="2800" spc="-70" dirty="0">
                <a:latin typeface="Segoe UI"/>
                <a:cs typeface="Segoe UI"/>
              </a:rPr>
              <a:t> </a:t>
            </a:r>
            <a:r>
              <a:rPr sz="2800" spc="-20" dirty="0">
                <a:latin typeface="Segoe UI"/>
                <a:cs typeface="Segoe UI"/>
              </a:rPr>
              <a:t>law.</a:t>
            </a:r>
            <a:endParaRPr sz="2800">
              <a:latin typeface="Segoe UI"/>
              <a:cs typeface="Segoe U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4FA9-51A7-B99C-F8CC-AB44C0DF4CB7}"/>
              </a:ext>
            </a:extLst>
          </p:cNvPr>
          <p:cNvSpPr>
            <a:spLocks noGrp="1"/>
          </p:cNvSpPr>
          <p:nvPr>
            <p:ph type="title"/>
          </p:nvPr>
        </p:nvSpPr>
        <p:spPr>
          <a:xfrm>
            <a:off x="258267" y="304800"/>
            <a:ext cx="8450071" cy="615553"/>
          </a:xfrm>
        </p:spPr>
        <p:txBody>
          <a:bodyPr/>
          <a:lstStyle/>
          <a:p>
            <a:r>
              <a:rPr lang="en-GB" dirty="0"/>
              <a:t>Five rules of confidentiality </a:t>
            </a:r>
          </a:p>
        </p:txBody>
      </p:sp>
      <p:sp>
        <p:nvSpPr>
          <p:cNvPr id="3" name="Text Placeholder 2">
            <a:extLst>
              <a:ext uri="{FF2B5EF4-FFF2-40B4-BE49-F238E27FC236}">
                <a16:creationId xmlns:a16="http://schemas.microsoft.com/office/drawing/2014/main" id="{C493C041-BD4C-4F31-0CFB-FE3891C646DC}"/>
              </a:ext>
            </a:extLst>
          </p:cNvPr>
          <p:cNvSpPr>
            <a:spLocks noGrp="1"/>
          </p:cNvSpPr>
          <p:nvPr>
            <p:ph type="body" idx="1"/>
          </p:nvPr>
        </p:nvSpPr>
        <p:spPr>
          <a:xfrm>
            <a:off x="258267" y="1213008"/>
            <a:ext cx="8242934" cy="4431983"/>
          </a:xfrm>
        </p:spPr>
        <p:txBody>
          <a:bodyPr/>
          <a:lstStyle/>
          <a:p>
            <a:pPr marL="514350" indent="-514350">
              <a:buFont typeface="+mj-lt"/>
              <a:buAutoNum type="arabicPeriod"/>
            </a:pPr>
            <a:r>
              <a:rPr lang="en-GB" sz="2400" dirty="0">
                <a:latin typeface="Arial" panose="020B0604020202020204" pitchFamily="34" charset="0"/>
                <a:cs typeface="Arial" panose="020B0604020202020204" pitchFamily="34" charset="0"/>
              </a:rPr>
              <a:t>Confidential information about service users should be treated confidentially and with respect. </a:t>
            </a:r>
          </a:p>
          <a:p>
            <a:pPr marL="514350" indent="-514350">
              <a:buFont typeface="+mj-lt"/>
              <a:buAutoNum type="arabicPeriod"/>
            </a:pPr>
            <a:r>
              <a:rPr lang="en-GB" sz="2400" dirty="0">
                <a:latin typeface="Arial" panose="020B0604020202020204" pitchFamily="34" charset="0"/>
                <a:cs typeface="Arial" panose="020B0604020202020204" pitchFamily="34" charset="0"/>
              </a:rPr>
              <a:t>Members of a care team should share confidential information when it is needed, for the safe and effective care of an individual.</a:t>
            </a:r>
          </a:p>
          <a:p>
            <a:pPr marL="514350" indent="-514350">
              <a:buFont typeface="+mj-lt"/>
              <a:buAutoNum type="arabicPeriod"/>
            </a:pPr>
            <a:r>
              <a:rPr lang="en-GB" sz="2400" dirty="0">
                <a:latin typeface="Arial" panose="020B0604020202020204" pitchFamily="34" charset="0"/>
                <a:cs typeface="Arial" panose="020B0604020202020204" pitchFamily="34" charset="0"/>
              </a:rPr>
              <a:t>Information that is shared for the good of the community should be anonymised</a:t>
            </a:r>
          </a:p>
          <a:p>
            <a:pPr marL="514350" indent="-514350">
              <a:buFont typeface="+mj-lt"/>
              <a:buAutoNum type="arabicPeriod"/>
            </a:pPr>
            <a:r>
              <a:rPr lang="en-GB" sz="2400" dirty="0">
                <a:latin typeface="Arial" panose="020B0604020202020204" pitchFamily="34" charset="0"/>
                <a:cs typeface="Arial" panose="020B0604020202020204" pitchFamily="34" charset="0"/>
              </a:rPr>
              <a:t>An individual’s right to object to the sharing of confidential information about them should be respected.</a:t>
            </a:r>
          </a:p>
          <a:p>
            <a:pPr marL="514350" indent="-514350">
              <a:buFont typeface="+mj-lt"/>
              <a:buAutoNum type="arabicPeriod"/>
            </a:pPr>
            <a:r>
              <a:rPr lang="en-GB" sz="2400" dirty="0">
                <a:latin typeface="Arial" panose="020B0604020202020204" pitchFamily="34" charset="0"/>
                <a:cs typeface="Arial" panose="020B0604020202020204" pitchFamily="34" charset="0"/>
              </a:rPr>
              <a:t>Organisations should put policies, procedures, and systems in place to ensure the confidentiality rules are followed</a:t>
            </a:r>
          </a:p>
        </p:txBody>
      </p:sp>
    </p:spTree>
    <p:extLst>
      <p:ext uri="{BB962C8B-B14F-4D97-AF65-F5344CB8AC3E}">
        <p14:creationId xmlns:p14="http://schemas.microsoft.com/office/powerpoint/2010/main" val="2972708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C45E-FD8A-966B-02A7-2726E4649414}"/>
              </a:ext>
            </a:extLst>
          </p:cNvPr>
          <p:cNvSpPr>
            <a:spLocks noGrp="1"/>
          </p:cNvSpPr>
          <p:nvPr>
            <p:ph type="title"/>
          </p:nvPr>
        </p:nvSpPr>
        <p:spPr>
          <a:xfrm>
            <a:off x="435661" y="228600"/>
            <a:ext cx="8272678" cy="615553"/>
          </a:xfrm>
        </p:spPr>
        <p:txBody>
          <a:bodyPr/>
          <a:lstStyle/>
          <a:p>
            <a:r>
              <a:rPr lang="en-GB" dirty="0"/>
              <a:t>			Discuss</a:t>
            </a:r>
          </a:p>
        </p:txBody>
      </p:sp>
      <p:sp>
        <p:nvSpPr>
          <p:cNvPr id="3" name="Text Placeholder 2">
            <a:extLst>
              <a:ext uri="{FF2B5EF4-FFF2-40B4-BE49-F238E27FC236}">
                <a16:creationId xmlns:a16="http://schemas.microsoft.com/office/drawing/2014/main" id="{DB6F0681-9CC9-BA36-AC1C-07A5EF2E3D55}"/>
              </a:ext>
            </a:extLst>
          </p:cNvPr>
          <p:cNvSpPr>
            <a:spLocks noGrp="1"/>
          </p:cNvSpPr>
          <p:nvPr>
            <p:ph type="body" idx="1"/>
          </p:nvPr>
        </p:nvSpPr>
        <p:spPr>
          <a:xfrm>
            <a:off x="258267" y="1051305"/>
            <a:ext cx="8242934" cy="3693319"/>
          </a:xfrm>
        </p:spPr>
        <p:txBody>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you think that confidentiality can be broken? If yes, when?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Provide examples.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1609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4BDB-0D07-F2B9-67EA-4909E14520BD}"/>
              </a:ext>
            </a:extLst>
          </p:cNvPr>
          <p:cNvSpPr>
            <a:spLocks noGrp="1"/>
          </p:cNvSpPr>
          <p:nvPr>
            <p:ph type="title"/>
          </p:nvPr>
        </p:nvSpPr>
        <p:spPr>
          <a:xfrm>
            <a:off x="245424" y="304800"/>
            <a:ext cx="8242934" cy="615553"/>
          </a:xfrm>
        </p:spPr>
        <p:txBody>
          <a:bodyPr/>
          <a:lstStyle/>
          <a:p>
            <a:r>
              <a:rPr lang="en-GB" dirty="0"/>
              <a:t>Confidentiality can be broken….</a:t>
            </a:r>
          </a:p>
        </p:txBody>
      </p:sp>
      <p:sp>
        <p:nvSpPr>
          <p:cNvPr id="3" name="Text Placeholder 2">
            <a:extLst>
              <a:ext uri="{FF2B5EF4-FFF2-40B4-BE49-F238E27FC236}">
                <a16:creationId xmlns:a16="http://schemas.microsoft.com/office/drawing/2014/main" id="{790F2E8E-95CD-F4A9-F84D-095796255346}"/>
              </a:ext>
            </a:extLst>
          </p:cNvPr>
          <p:cNvSpPr>
            <a:spLocks noGrp="1"/>
          </p:cNvSpPr>
          <p:nvPr>
            <p:ph type="body" idx="1"/>
          </p:nvPr>
        </p:nvSpPr>
        <p:spPr>
          <a:xfrm>
            <a:off x="276246" y="1600200"/>
            <a:ext cx="8486754" cy="3733800"/>
          </a:xfrm>
        </p:spPr>
        <p:txBody>
          <a:bodyPr/>
          <a:lstStyle/>
          <a:p>
            <a:pPr marL="457200" indent="-457200">
              <a:buFont typeface="+mj-lt"/>
              <a:buAutoNum type="arabicPeriod"/>
            </a:pPr>
            <a:r>
              <a:rPr lang="en-GB" sz="2400" dirty="0">
                <a:latin typeface="Arial" panose="020B0604020202020204" pitchFamily="34" charset="0"/>
                <a:cs typeface="Arial" panose="020B0604020202020204" pitchFamily="34" charset="0"/>
              </a:rPr>
              <a:t>If you suspect that a service user/patient is at risk from someone else. </a:t>
            </a:r>
          </a:p>
          <a:p>
            <a:pPr marL="457200" indent="-457200">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You may also sometimes be faced with a legal request for confidential information. This would come in the form of a court order. It’s best that you seek legal advice before disclosing any information. </a:t>
            </a:r>
          </a:p>
          <a:p>
            <a:pPr marL="457200" indent="-457200">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Consideration of public safety can override confidentiality. </a:t>
            </a:r>
          </a:p>
        </p:txBody>
      </p:sp>
    </p:spTree>
    <p:extLst>
      <p:ext uri="{BB962C8B-B14F-4D97-AF65-F5344CB8AC3E}">
        <p14:creationId xmlns:p14="http://schemas.microsoft.com/office/powerpoint/2010/main" val="337004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145C-6A75-6927-7B28-9552B3CA67C0}"/>
              </a:ext>
            </a:extLst>
          </p:cNvPr>
          <p:cNvSpPr>
            <a:spLocks noGrp="1"/>
          </p:cNvSpPr>
          <p:nvPr>
            <p:ph type="title"/>
          </p:nvPr>
        </p:nvSpPr>
        <p:spPr>
          <a:xfrm>
            <a:off x="281494" y="304800"/>
            <a:ext cx="8319211" cy="615553"/>
          </a:xfrm>
        </p:spPr>
        <p:txBody>
          <a:bodyPr/>
          <a:lstStyle/>
          <a:p>
            <a:r>
              <a:rPr lang="en-GB" dirty="0"/>
              <a:t>			Activity </a:t>
            </a:r>
          </a:p>
        </p:txBody>
      </p:sp>
      <p:sp>
        <p:nvSpPr>
          <p:cNvPr id="3" name="Text Placeholder 2">
            <a:extLst>
              <a:ext uri="{FF2B5EF4-FFF2-40B4-BE49-F238E27FC236}">
                <a16:creationId xmlns:a16="http://schemas.microsoft.com/office/drawing/2014/main" id="{C7C0C92C-DF27-2348-78FF-8DA8F7E589EB}"/>
              </a:ext>
            </a:extLst>
          </p:cNvPr>
          <p:cNvSpPr>
            <a:spLocks noGrp="1"/>
          </p:cNvSpPr>
          <p:nvPr>
            <p:ph type="body" idx="1"/>
          </p:nvPr>
        </p:nvSpPr>
        <p:spPr>
          <a:xfrm>
            <a:off x="457200" y="1447800"/>
            <a:ext cx="7967801" cy="4616648"/>
          </a:xfrm>
        </p:spPr>
        <p:txBody>
          <a:bodyPr/>
          <a:lstStyle/>
          <a:p>
            <a:r>
              <a:rPr lang="en-GB" dirty="0"/>
              <a:t>Read the case studies on Moodle and discuss them in small groups.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A3016714-75D4-90E6-144C-AA9AE1F51B3D}"/>
              </a:ext>
            </a:extLst>
          </p:cNvPr>
          <p:cNvPicPr>
            <a:picLocks noChangeAspect="1"/>
          </p:cNvPicPr>
          <p:nvPr/>
        </p:nvPicPr>
        <p:blipFill>
          <a:blip r:embed="rId2"/>
          <a:stretch>
            <a:fillRect/>
          </a:stretch>
        </p:blipFill>
        <p:spPr>
          <a:xfrm>
            <a:off x="694585" y="2590800"/>
            <a:ext cx="6815265" cy="2778041"/>
          </a:xfrm>
          <a:prstGeom prst="rect">
            <a:avLst/>
          </a:prstGeom>
        </p:spPr>
      </p:pic>
    </p:spTree>
    <p:extLst>
      <p:ext uri="{BB962C8B-B14F-4D97-AF65-F5344CB8AC3E}">
        <p14:creationId xmlns:p14="http://schemas.microsoft.com/office/powerpoint/2010/main" val="1280474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56AB-F3E7-FE40-2006-D607C00F1F35}"/>
              </a:ext>
            </a:extLst>
          </p:cNvPr>
          <p:cNvSpPr>
            <a:spLocks noGrp="1"/>
          </p:cNvSpPr>
          <p:nvPr>
            <p:ph type="title"/>
          </p:nvPr>
        </p:nvSpPr>
        <p:spPr>
          <a:xfrm>
            <a:off x="345100" y="228600"/>
            <a:ext cx="8163807" cy="615553"/>
          </a:xfrm>
        </p:spPr>
        <p:txBody>
          <a:bodyPr/>
          <a:lstStyle/>
          <a:p>
            <a:r>
              <a:rPr lang="en-GB" dirty="0"/>
              <a:t>			Discuss </a:t>
            </a:r>
          </a:p>
        </p:txBody>
      </p:sp>
      <p:sp>
        <p:nvSpPr>
          <p:cNvPr id="3" name="Text Placeholder 2">
            <a:extLst>
              <a:ext uri="{FF2B5EF4-FFF2-40B4-BE49-F238E27FC236}">
                <a16:creationId xmlns:a16="http://schemas.microsoft.com/office/drawing/2014/main" id="{E8C15CC8-EEC7-A50D-6726-8BF1E890F5CF}"/>
              </a:ext>
            </a:extLst>
          </p:cNvPr>
          <p:cNvSpPr>
            <a:spLocks noGrp="1"/>
          </p:cNvSpPr>
          <p:nvPr>
            <p:ph type="body" idx="1"/>
          </p:nvPr>
        </p:nvSpPr>
        <p:spPr>
          <a:xfrm>
            <a:off x="243712" y="1905000"/>
            <a:ext cx="8242934" cy="923330"/>
          </a:xfrm>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 record-keeping important? If yes, why?</a:t>
            </a:r>
          </a:p>
        </p:txBody>
      </p:sp>
    </p:spTree>
    <p:extLst>
      <p:ext uri="{BB962C8B-B14F-4D97-AF65-F5344CB8AC3E}">
        <p14:creationId xmlns:p14="http://schemas.microsoft.com/office/powerpoint/2010/main" val="2461860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05612" rIns="0" bIns="0" rtlCol="0">
            <a:spAutoFit/>
          </a:bodyPr>
          <a:lstStyle/>
          <a:p>
            <a:pPr marL="561340" marR="5080" indent="650240">
              <a:lnSpc>
                <a:spcPct val="100000"/>
              </a:lnSpc>
              <a:spcBef>
                <a:spcPts val="95"/>
              </a:spcBef>
            </a:pPr>
            <a:r>
              <a:rPr spc="-10" dirty="0"/>
              <a:t>Watch</a:t>
            </a:r>
            <a:r>
              <a:rPr spc="-125" dirty="0"/>
              <a:t> </a:t>
            </a:r>
            <a:r>
              <a:rPr dirty="0"/>
              <a:t>the</a:t>
            </a:r>
            <a:r>
              <a:rPr spc="-110" dirty="0"/>
              <a:t> </a:t>
            </a:r>
            <a:r>
              <a:rPr dirty="0"/>
              <a:t>video</a:t>
            </a:r>
            <a:r>
              <a:rPr spc="-105" dirty="0"/>
              <a:t> </a:t>
            </a:r>
            <a:r>
              <a:rPr dirty="0"/>
              <a:t>on</a:t>
            </a:r>
            <a:r>
              <a:rPr spc="-110" dirty="0"/>
              <a:t> </a:t>
            </a:r>
            <a:r>
              <a:rPr spc="-20" dirty="0"/>
              <a:t>data </a:t>
            </a:r>
            <a:r>
              <a:rPr dirty="0"/>
              <a:t>protection</a:t>
            </a:r>
            <a:r>
              <a:rPr spc="-155" dirty="0"/>
              <a:t> </a:t>
            </a:r>
            <a:r>
              <a:rPr dirty="0"/>
              <a:t>and</a:t>
            </a:r>
            <a:r>
              <a:rPr spc="-160" dirty="0"/>
              <a:t> </a:t>
            </a:r>
            <a:r>
              <a:rPr spc="-10" dirty="0"/>
              <a:t>confidentiality</a:t>
            </a:r>
          </a:p>
        </p:txBody>
      </p:sp>
      <p:sp>
        <p:nvSpPr>
          <p:cNvPr id="3" name="object 3"/>
          <p:cNvSpPr txBox="1"/>
          <p:nvPr/>
        </p:nvSpPr>
        <p:spPr>
          <a:xfrm>
            <a:off x="612140" y="4663821"/>
            <a:ext cx="6996430" cy="878840"/>
          </a:xfrm>
          <a:prstGeom prst="rect">
            <a:avLst/>
          </a:prstGeom>
        </p:spPr>
        <p:txBody>
          <a:bodyPr vert="horz" wrap="square" lIns="0" tIns="12065" rIns="0" bIns="0" rtlCol="0">
            <a:spAutoFit/>
          </a:bodyPr>
          <a:lstStyle/>
          <a:p>
            <a:pPr marL="12700" marR="5080">
              <a:lnSpc>
                <a:spcPct val="100000"/>
              </a:lnSpc>
              <a:spcBef>
                <a:spcPts val="95"/>
              </a:spcBef>
            </a:pPr>
            <a:r>
              <a:rPr sz="2800" u="sng" dirty="0">
                <a:solidFill>
                  <a:srgbClr val="800080"/>
                </a:solidFill>
                <a:uFill>
                  <a:solidFill>
                    <a:srgbClr val="800080"/>
                  </a:solidFill>
                </a:uFill>
                <a:latin typeface="Segoe UI"/>
                <a:cs typeface="Segoe UI"/>
                <a:hlinkClick r:id="rId2"/>
              </a:rPr>
              <a:t>Part</a:t>
            </a:r>
            <a:r>
              <a:rPr sz="2800" u="sng" spc="-80" dirty="0">
                <a:solidFill>
                  <a:srgbClr val="800080"/>
                </a:solidFill>
                <a:uFill>
                  <a:solidFill>
                    <a:srgbClr val="800080"/>
                  </a:solidFill>
                </a:uFill>
                <a:latin typeface="Segoe UI"/>
                <a:cs typeface="Segoe UI"/>
                <a:hlinkClick r:id="rId2"/>
              </a:rPr>
              <a:t> </a:t>
            </a:r>
            <a:r>
              <a:rPr sz="2800" u="sng" dirty="0">
                <a:solidFill>
                  <a:srgbClr val="800080"/>
                </a:solidFill>
                <a:uFill>
                  <a:solidFill>
                    <a:srgbClr val="800080"/>
                  </a:solidFill>
                </a:uFill>
                <a:latin typeface="Segoe UI"/>
                <a:cs typeface="Segoe UI"/>
                <a:hlinkClick r:id="rId2"/>
              </a:rPr>
              <a:t>11:</a:t>
            </a:r>
            <a:r>
              <a:rPr sz="2800" u="sng" spc="-65" dirty="0">
                <a:solidFill>
                  <a:srgbClr val="800080"/>
                </a:solidFill>
                <a:uFill>
                  <a:solidFill>
                    <a:srgbClr val="800080"/>
                  </a:solidFill>
                </a:uFill>
                <a:latin typeface="Segoe UI"/>
                <a:cs typeface="Segoe UI"/>
                <a:hlinkClick r:id="rId2"/>
              </a:rPr>
              <a:t> </a:t>
            </a:r>
            <a:r>
              <a:rPr sz="2800" u="sng" dirty="0">
                <a:solidFill>
                  <a:srgbClr val="800080"/>
                </a:solidFill>
                <a:uFill>
                  <a:solidFill>
                    <a:srgbClr val="800080"/>
                  </a:solidFill>
                </a:uFill>
                <a:latin typeface="Segoe UI"/>
                <a:cs typeface="Segoe UI"/>
                <a:hlinkClick r:id="rId2"/>
              </a:rPr>
              <a:t>Data</a:t>
            </a:r>
            <a:r>
              <a:rPr sz="2800" u="sng" spc="-60" dirty="0">
                <a:solidFill>
                  <a:srgbClr val="800080"/>
                </a:solidFill>
                <a:uFill>
                  <a:solidFill>
                    <a:srgbClr val="800080"/>
                  </a:solidFill>
                </a:uFill>
                <a:latin typeface="Segoe UI"/>
                <a:cs typeface="Segoe UI"/>
                <a:hlinkClick r:id="rId2"/>
              </a:rPr>
              <a:t> </a:t>
            </a:r>
            <a:r>
              <a:rPr sz="2800" u="sng" dirty="0">
                <a:solidFill>
                  <a:srgbClr val="800080"/>
                </a:solidFill>
                <a:uFill>
                  <a:solidFill>
                    <a:srgbClr val="800080"/>
                  </a:solidFill>
                </a:uFill>
                <a:latin typeface="Segoe UI"/>
                <a:cs typeface="Segoe UI"/>
                <a:hlinkClick r:id="rId2"/>
              </a:rPr>
              <a:t>protection</a:t>
            </a:r>
            <a:r>
              <a:rPr sz="2800" u="sng" spc="-70" dirty="0">
                <a:solidFill>
                  <a:srgbClr val="800080"/>
                </a:solidFill>
                <a:uFill>
                  <a:solidFill>
                    <a:srgbClr val="800080"/>
                  </a:solidFill>
                </a:uFill>
                <a:latin typeface="Segoe UI"/>
                <a:cs typeface="Segoe UI"/>
                <a:hlinkClick r:id="rId2"/>
              </a:rPr>
              <a:t> </a:t>
            </a:r>
            <a:r>
              <a:rPr sz="2800" u="sng" dirty="0">
                <a:solidFill>
                  <a:srgbClr val="800080"/>
                </a:solidFill>
                <a:uFill>
                  <a:solidFill>
                    <a:srgbClr val="800080"/>
                  </a:solidFill>
                </a:uFill>
                <a:latin typeface="Segoe UI"/>
                <a:cs typeface="Segoe UI"/>
                <a:hlinkClick r:id="rId2"/>
              </a:rPr>
              <a:t>and</a:t>
            </a:r>
            <a:r>
              <a:rPr sz="2800" u="sng" spc="-60" dirty="0">
                <a:solidFill>
                  <a:srgbClr val="800080"/>
                </a:solidFill>
                <a:uFill>
                  <a:solidFill>
                    <a:srgbClr val="800080"/>
                  </a:solidFill>
                </a:uFill>
                <a:latin typeface="Segoe UI"/>
                <a:cs typeface="Segoe UI"/>
                <a:hlinkClick r:id="rId2"/>
              </a:rPr>
              <a:t> </a:t>
            </a:r>
            <a:r>
              <a:rPr sz="2800" u="sng" spc="-10" dirty="0">
                <a:solidFill>
                  <a:srgbClr val="800080"/>
                </a:solidFill>
                <a:uFill>
                  <a:solidFill>
                    <a:srgbClr val="800080"/>
                  </a:solidFill>
                </a:uFill>
                <a:latin typeface="Segoe UI"/>
                <a:cs typeface="Segoe UI"/>
                <a:hlinkClick r:id="rId2"/>
              </a:rPr>
              <a:t>confidentiality</a:t>
            </a:r>
            <a:r>
              <a:rPr sz="2800" u="sng" spc="-90" dirty="0">
                <a:solidFill>
                  <a:srgbClr val="800080"/>
                </a:solidFill>
                <a:uFill>
                  <a:solidFill>
                    <a:srgbClr val="800080"/>
                  </a:solidFill>
                </a:uFill>
                <a:latin typeface="Segoe UI"/>
                <a:cs typeface="Segoe UI"/>
                <a:hlinkClick r:id="rId2"/>
              </a:rPr>
              <a:t> </a:t>
            </a:r>
            <a:r>
              <a:rPr sz="2800" u="sng" spc="-50" dirty="0">
                <a:solidFill>
                  <a:srgbClr val="800080"/>
                </a:solidFill>
                <a:uFill>
                  <a:solidFill>
                    <a:srgbClr val="800080"/>
                  </a:solidFill>
                </a:uFill>
                <a:latin typeface="Segoe UI"/>
                <a:cs typeface="Segoe UI"/>
                <a:hlinkClick r:id="rId2"/>
              </a:rPr>
              <a:t>-</a:t>
            </a:r>
            <a:r>
              <a:rPr sz="2800" spc="-50" dirty="0">
                <a:solidFill>
                  <a:srgbClr val="800080"/>
                </a:solidFill>
                <a:latin typeface="Segoe UI"/>
                <a:cs typeface="Segoe UI"/>
                <a:hlinkClick r:id="rId2"/>
              </a:rPr>
              <a:t> </a:t>
            </a:r>
            <a:r>
              <a:rPr sz="2800" u="sng" dirty="0">
                <a:solidFill>
                  <a:srgbClr val="800080"/>
                </a:solidFill>
                <a:uFill>
                  <a:solidFill>
                    <a:srgbClr val="800080"/>
                  </a:solidFill>
                </a:uFill>
                <a:latin typeface="Segoe UI"/>
                <a:cs typeface="Segoe UI"/>
                <a:hlinkClick r:id="rId2"/>
              </a:rPr>
              <a:t>Bing</a:t>
            </a:r>
            <a:r>
              <a:rPr sz="2800" u="sng" spc="-70" dirty="0">
                <a:solidFill>
                  <a:srgbClr val="800080"/>
                </a:solidFill>
                <a:uFill>
                  <a:solidFill>
                    <a:srgbClr val="800080"/>
                  </a:solidFill>
                </a:uFill>
                <a:latin typeface="Segoe UI"/>
                <a:cs typeface="Segoe UI"/>
                <a:hlinkClick r:id="rId2"/>
              </a:rPr>
              <a:t> </a:t>
            </a:r>
            <a:r>
              <a:rPr sz="2800" u="sng" spc="-10" dirty="0">
                <a:solidFill>
                  <a:srgbClr val="800080"/>
                </a:solidFill>
                <a:uFill>
                  <a:solidFill>
                    <a:srgbClr val="800080"/>
                  </a:solidFill>
                </a:uFill>
                <a:latin typeface="Segoe UI"/>
                <a:cs typeface="Segoe UI"/>
                <a:hlinkClick r:id="rId2"/>
              </a:rPr>
              <a:t>video</a:t>
            </a:r>
            <a:endParaRPr sz="2800">
              <a:latin typeface="Segoe UI"/>
              <a:cs typeface="Segoe UI"/>
            </a:endParaRPr>
          </a:p>
        </p:txBody>
      </p:sp>
      <p:pic>
        <p:nvPicPr>
          <p:cNvPr id="4" name="object 4"/>
          <p:cNvPicPr/>
          <p:nvPr/>
        </p:nvPicPr>
        <p:blipFill>
          <a:blip r:embed="rId3" cstate="print"/>
          <a:stretch>
            <a:fillRect/>
          </a:stretch>
        </p:blipFill>
        <p:spPr>
          <a:xfrm>
            <a:off x="1260347" y="1700783"/>
            <a:ext cx="6551676" cy="2663952"/>
          </a:xfrm>
          <a:prstGeom prst="rect">
            <a:avLst/>
          </a:prstGeom>
        </p:spPr>
      </p:pic>
      <p:sp>
        <p:nvSpPr>
          <p:cNvPr id="5" name="object 5"/>
          <p:cNvSpPr txBox="1"/>
          <p:nvPr/>
        </p:nvSpPr>
        <p:spPr>
          <a:xfrm>
            <a:off x="6380226" y="2218690"/>
            <a:ext cx="1423035" cy="299720"/>
          </a:xfrm>
          <a:prstGeom prst="rect">
            <a:avLst/>
          </a:prstGeom>
        </p:spPr>
        <p:txBody>
          <a:bodyPr vert="horz" wrap="square" lIns="0" tIns="12700" rIns="0" bIns="0" rtlCol="0">
            <a:spAutoFit/>
          </a:bodyPr>
          <a:lstStyle/>
          <a:p>
            <a:pPr marL="12700">
              <a:lnSpc>
                <a:spcPct val="100000"/>
              </a:lnSpc>
              <a:spcBef>
                <a:spcPts val="100"/>
              </a:spcBef>
            </a:pPr>
            <a:r>
              <a:rPr sz="1800" b="1" dirty="0">
                <a:latin typeface="Segoe UI"/>
                <a:cs typeface="Segoe UI"/>
              </a:rPr>
              <a:t>16</a:t>
            </a:r>
            <a:r>
              <a:rPr sz="1800" b="1" spc="-10" dirty="0">
                <a:latin typeface="Segoe UI"/>
                <a:cs typeface="Segoe UI"/>
              </a:rPr>
              <a:t> </a:t>
            </a:r>
            <a:r>
              <a:rPr sz="1800" b="1" dirty="0">
                <a:latin typeface="Segoe UI"/>
                <a:cs typeface="Segoe UI"/>
              </a:rPr>
              <a:t>min</a:t>
            </a:r>
            <a:r>
              <a:rPr sz="1800" b="1" spc="-5" dirty="0">
                <a:latin typeface="Segoe UI"/>
                <a:cs typeface="Segoe UI"/>
              </a:rPr>
              <a:t> </a:t>
            </a:r>
            <a:r>
              <a:rPr sz="1800" b="1" spc="-20" dirty="0">
                <a:latin typeface="Segoe UI"/>
                <a:cs typeface="Segoe UI"/>
              </a:rPr>
              <a:t>video</a:t>
            </a:r>
            <a:endParaRPr sz="1800">
              <a:latin typeface="Segoe UI"/>
              <a:cs typeface="Segoe U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330" y="400253"/>
            <a:ext cx="7313295" cy="574675"/>
          </a:xfrm>
          <a:prstGeom prst="rect">
            <a:avLst/>
          </a:prstGeom>
        </p:spPr>
        <p:txBody>
          <a:bodyPr vert="horz" wrap="square" lIns="0" tIns="12700" rIns="0" bIns="0" rtlCol="0">
            <a:spAutoFit/>
          </a:bodyPr>
          <a:lstStyle/>
          <a:p>
            <a:pPr marL="12700">
              <a:lnSpc>
                <a:spcPct val="100000"/>
              </a:lnSpc>
              <a:spcBef>
                <a:spcPts val="100"/>
              </a:spcBef>
            </a:pPr>
            <a:r>
              <a:rPr sz="3600" dirty="0"/>
              <a:t>Why</a:t>
            </a:r>
            <a:r>
              <a:rPr sz="3600" spc="-65" dirty="0"/>
              <a:t> </a:t>
            </a:r>
            <a:r>
              <a:rPr sz="3600" dirty="0"/>
              <a:t>is</a:t>
            </a:r>
            <a:r>
              <a:rPr sz="3600" spc="-40" dirty="0"/>
              <a:t> </a:t>
            </a:r>
            <a:r>
              <a:rPr sz="3600" dirty="0"/>
              <a:t>record</a:t>
            </a:r>
            <a:r>
              <a:rPr sz="3600" spc="-25" dirty="0"/>
              <a:t> </a:t>
            </a:r>
            <a:r>
              <a:rPr sz="3600" dirty="0"/>
              <a:t>keeping</a:t>
            </a:r>
            <a:r>
              <a:rPr sz="3600" spc="-45" dirty="0"/>
              <a:t> </a:t>
            </a:r>
            <a:r>
              <a:rPr sz="3600" spc="-10" dirty="0"/>
              <a:t>important?</a:t>
            </a:r>
            <a:endParaRPr sz="3600"/>
          </a:p>
        </p:txBody>
      </p:sp>
      <p:sp>
        <p:nvSpPr>
          <p:cNvPr id="3" name="object 3"/>
          <p:cNvSpPr txBox="1">
            <a:spLocks noGrp="1"/>
          </p:cNvSpPr>
          <p:nvPr>
            <p:ph type="body" idx="1"/>
          </p:nvPr>
        </p:nvSpPr>
        <p:spPr>
          <a:prstGeom prst="rect">
            <a:avLst/>
          </a:prstGeom>
        </p:spPr>
        <p:txBody>
          <a:bodyPr vert="horz" wrap="square" lIns="0" tIns="102235" rIns="0" bIns="0" rtlCol="0">
            <a:spAutoFit/>
          </a:bodyPr>
          <a:lstStyle/>
          <a:p>
            <a:pPr marL="355600" marR="305435" indent="-342900">
              <a:lnSpc>
                <a:spcPct val="80400"/>
              </a:lnSpc>
              <a:spcBef>
                <a:spcPts val="805"/>
              </a:spcBef>
              <a:buFont typeface="Arial"/>
              <a:buChar char="•"/>
              <a:tabLst>
                <a:tab pos="354965" algn="l"/>
                <a:tab pos="355600" algn="l"/>
              </a:tabLst>
            </a:pPr>
            <a:r>
              <a:rPr dirty="0">
                <a:solidFill>
                  <a:srgbClr val="212121"/>
                </a:solidFill>
                <a:latin typeface="Source Sans 3"/>
                <a:cs typeface="Source Sans 3"/>
              </a:rPr>
              <a:t>The</a:t>
            </a:r>
            <a:r>
              <a:rPr spc="-10" dirty="0">
                <a:solidFill>
                  <a:srgbClr val="212121"/>
                </a:solidFill>
                <a:latin typeface="Source Sans 3"/>
                <a:cs typeface="Source Sans 3"/>
              </a:rPr>
              <a:t> </a:t>
            </a:r>
            <a:r>
              <a:rPr dirty="0">
                <a:solidFill>
                  <a:srgbClr val="212121"/>
                </a:solidFill>
                <a:latin typeface="Source Sans 3"/>
                <a:cs typeface="Source Sans 3"/>
              </a:rPr>
              <a:t>retention</a:t>
            </a:r>
            <a:r>
              <a:rPr spc="-35" dirty="0">
                <a:solidFill>
                  <a:srgbClr val="212121"/>
                </a:solidFill>
                <a:latin typeface="Source Sans 3"/>
                <a:cs typeface="Source Sans 3"/>
              </a:rPr>
              <a:t> </a:t>
            </a:r>
            <a:r>
              <a:rPr dirty="0">
                <a:solidFill>
                  <a:srgbClr val="212121"/>
                </a:solidFill>
                <a:latin typeface="Source Sans 3"/>
                <a:cs typeface="Source Sans 3"/>
              </a:rPr>
              <a:t>of</a:t>
            </a:r>
            <a:r>
              <a:rPr spc="-5" dirty="0">
                <a:solidFill>
                  <a:srgbClr val="212121"/>
                </a:solidFill>
                <a:latin typeface="Source Sans 3"/>
                <a:cs typeface="Source Sans 3"/>
              </a:rPr>
              <a:t> </a:t>
            </a:r>
            <a:r>
              <a:rPr dirty="0">
                <a:solidFill>
                  <a:srgbClr val="212121"/>
                </a:solidFill>
                <a:latin typeface="Source Sans 3"/>
                <a:cs typeface="Source Sans 3"/>
              </a:rPr>
              <a:t>records</a:t>
            </a:r>
            <a:r>
              <a:rPr spc="-20" dirty="0">
                <a:solidFill>
                  <a:srgbClr val="212121"/>
                </a:solidFill>
                <a:latin typeface="Source Sans 3"/>
                <a:cs typeface="Source Sans 3"/>
              </a:rPr>
              <a:t> </a:t>
            </a:r>
            <a:r>
              <a:rPr dirty="0">
                <a:solidFill>
                  <a:srgbClr val="212121"/>
                </a:solidFill>
                <a:latin typeface="Source Sans 3"/>
                <a:cs typeface="Source Sans 3"/>
              </a:rPr>
              <a:t>is critical</a:t>
            </a:r>
            <a:r>
              <a:rPr spc="-10" dirty="0">
                <a:solidFill>
                  <a:srgbClr val="212121"/>
                </a:solidFill>
                <a:latin typeface="Source Sans 3"/>
                <a:cs typeface="Source Sans 3"/>
              </a:rPr>
              <a:t> </a:t>
            </a:r>
            <a:r>
              <a:rPr dirty="0">
                <a:solidFill>
                  <a:srgbClr val="212121"/>
                </a:solidFill>
                <a:latin typeface="Source Sans 3"/>
                <a:cs typeface="Source Sans 3"/>
              </a:rPr>
              <a:t>as t</a:t>
            </a:r>
            <a:r>
              <a:rPr dirty="0"/>
              <a:t>here</a:t>
            </a:r>
            <a:r>
              <a:rPr spc="-5" dirty="0"/>
              <a:t> </a:t>
            </a:r>
            <a:r>
              <a:rPr dirty="0"/>
              <a:t>is</a:t>
            </a:r>
            <a:r>
              <a:rPr spc="5" dirty="0"/>
              <a:t> </a:t>
            </a:r>
            <a:r>
              <a:rPr spc="-25" dirty="0"/>
              <a:t>an </a:t>
            </a:r>
            <a:r>
              <a:rPr dirty="0"/>
              <a:t>emphasis</a:t>
            </a:r>
            <a:r>
              <a:rPr spc="-5" dirty="0"/>
              <a:t> </a:t>
            </a:r>
            <a:r>
              <a:rPr dirty="0"/>
              <a:t>on</a:t>
            </a:r>
            <a:r>
              <a:rPr spc="-5" dirty="0"/>
              <a:t> </a:t>
            </a:r>
            <a:r>
              <a:rPr dirty="0"/>
              <a:t>the</a:t>
            </a:r>
            <a:r>
              <a:rPr spc="5" dirty="0"/>
              <a:t> </a:t>
            </a:r>
            <a:r>
              <a:rPr dirty="0"/>
              <a:t>importance of good</a:t>
            </a:r>
            <a:r>
              <a:rPr spc="-5" dirty="0"/>
              <a:t> </a:t>
            </a:r>
            <a:r>
              <a:rPr spc="-10" dirty="0"/>
              <a:t>record </a:t>
            </a:r>
            <a:r>
              <a:rPr dirty="0"/>
              <a:t>keeping</a:t>
            </a:r>
            <a:r>
              <a:rPr spc="-25" dirty="0"/>
              <a:t> </a:t>
            </a:r>
            <a:r>
              <a:rPr dirty="0"/>
              <a:t>within</a:t>
            </a:r>
            <a:r>
              <a:rPr spc="-25" dirty="0"/>
              <a:t> </a:t>
            </a:r>
            <a:r>
              <a:rPr dirty="0"/>
              <a:t>the</a:t>
            </a:r>
            <a:r>
              <a:rPr spc="-10" dirty="0"/>
              <a:t> </a:t>
            </a:r>
            <a:r>
              <a:rPr dirty="0"/>
              <a:t>health</a:t>
            </a:r>
            <a:r>
              <a:rPr spc="-15" dirty="0"/>
              <a:t> </a:t>
            </a:r>
            <a:r>
              <a:rPr dirty="0"/>
              <a:t>and</a:t>
            </a:r>
            <a:r>
              <a:rPr spc="-25" dirty="0"/>
              <a:t> </a:t>
            </a:r>
            <a:r>
              <a:rPr dirty="0"/>
              <a:t>social</a:t>
            </a:r>
            <a:r>
              <a:rPr spc="5" dirty="0"/>
              <a:t> </a:t>
            </a:r>
            <a:r>
              <a:rPr spc="-20" dirty="0"/>
              <a:t>care </a:t>
            </a:r>
            <a:r>
              <a:rPr spc="-10" dirty="0"/>
              <a:t>sector.</a:t>
            </a:r>
          </a:p>
          <a:p>
            <a:pPr marL="355600" marR="5080" indent="-342900">
              <a:lnSpc>
                <a:spcPct val="80000"/>
              </a:lnSpc>
              <a:spcBef>
                <a:spcPts val="720"/>
              </a:spcBef>
              <a:buFont typeface="Arial"/>
              <a:buChar char="•"/>
              <a:tabLst>
                <a:tab pos="354965" algn="l"/>
                <a:tab pos="355600" algn="l"/>
              </a:tabLst>
            </a:pPr>
            <a:r>
              <a:rPr dirty="0"/>
              <a:t>Health</a:t>
            </a:r>
            <a:r>
              <a:rPr spc="-40" dirty="0"/>
              <a:t> </a:t>
            </a:r>
            <a:r>
              <a:rPr dirty="0"/>
              <a:t>and</a:t>
            </a:r>
            <a:r>
              <a:rPr spc="-35" dirty="0"/>
              <a:t> </a:t>
            </a:r>
            <a:r>
              <a:rPr dirty="0"/>
              <a:t>social</a:t>
            </a:r>
            <a:r>
              <a:rPr spc="-30" dirty="0"/>
              <a:t> </a:t>
            </a:r>
            <a:r>
              <a:rPr dirty="0"/>
              <a:t>care</a:t>
            </a:r>
            <a:r>
              <a:rPr spc="-35" dirty="0"/>
              <a:t> </a:t>
            </a:r>
            <a:r>
              <a:rPr dirty="0"/>
              <a:t>records</a:t>
            </a:r>
            <a:r>
              <a:rPr spc="-35" dirty="0"/>
              <a:t> </a:t>
            </a:r>
            <a:r>
              <a:rPr dirty="0"/>
              <a:t>contain</a:t>
            </a:r>
            <a:r>
              <a:rPr spc="5" dirty="0"/>
              <a:t> </a:t>
            </a:r>
            <a:r>
              <a:rPr spc="-10" dirty="0"/>
              <a:t>valuable </a:t>
            </a:r>
            <a:r>
              <a:rPr dirty="0"/>
              <a:t>information</a:t>
            </a:r>
            <a:r>
              <a:rPr spc="20" dirty="0"/>
              <a:t> </a:t>
            </a:r>
            <a:r>
              <a:rPr dirty="0"/>
              <a:t>about</a:t>
            </a:r>
            <a:r>
              <a:rPr spc="15" dirty="0"/>
              <a:t> </a:t>
            </a:r>
            <a:r>
              <a:rPr dirty="0"/>
              <a:t>service</a:t>
            </a:r>
            <a:r>
              <a:rPr spc="10" dirty="0"/>
              <a:t> </a:t>
            </a:r>
            <a:r>
              <a:rPr dirty="0"/>
              <a:t>users,</a:t>
            </a:r>
            <a:r>
              <a:rPr spc="30" dirty="0"/>
              <a:t> </a:t>
            </a:r>
            <a:r>
              <a:rPr dirty="0"/>
              <a:t>clients</a:t>
            </a:r>
            <a:r>
              <a:rPr spc="15" dirty="0"/>
              <a:t> </a:t>
            </a:r>
            <a:r>
              <a:rPr spc="-25" dirty="0"/>
              <a:t>or </a:t>
            </a:r>
            <a:r>
              <a:rPr spc="-10" dirty="0"/>
              <a:t>patients.</a:t>
            </a:r>
          </a:p>
          <a:p>
            <a:pPr marL="355600" marR="273685" indent="-342900">
              <a:lnSpc>
                <a:spcPct val="80000"/>
              </a:lnSpc>
              <a:spcBef>
                <a:spcPts val="720"/>
              </a:spcBef>
              <a:buFont typeface="Arial"/>
              <a:buChar char="•"/>
              <a:tabLst>
                <a:tab pos="354965" algn="l"/>
                <a:tab pos="355600" algn="l"/>
              </a:tabLst>
            </a:pPr>
            <a:r>
              <a:rPr dirty="0"/>
              <a:t>Records</a:t>
            </a:r>
            <a:r>
              <a:rPr spc="-35" dirty="0"/>
              <a:t> </a:t>
            </a:r>
            <a:r>
              <a:rPr dirty="0"/>
              <a:t>provide</a:t>
            </a:r>
            <a:r>
              <a:rPr spc="-40" dirty="0"/>
              <a:t> </a:t>
            </a:r>
            <a:r>
              <a:rPr dirty="0"/>
              <a:t>“information</a:t>
            </a:r>
            <a:r>
              <a:rPr spc="-35" dirty="0"/>
              <a:t> </a:t>
            </a:r>
            <a:r>
              <a:rPr dirty="0"/>
              <a:t>about</a:t>
            </a:r>
            <a:r>
              <a:rPr spc="-30" dirty="0"/>
              <a:t> </a:t>
            </a:r>
            <a:r>
              <a:rPr dirty="0"/>
              <a:t>what</a:t>
            </a:r>
            <a:r>
              <a:rPr spc="-35" dirty="0"/>
              <a:t> </a:t>
            </a:r>
            <a:r>
              <a:rPr spc="-25" dirty="0"/>
              <a:t>has </a:t>
            </a:r>
            <a:r>
              <a:rPr dirty="0"/>
              <a:t>appended</a:t>
            </a:r>
            <a:r>
              <a:rPr spc="-5" dirty="0"/>
              <a:t> </a:t>
            </a:r>
            <a:r>
              <a:rPr dirty="0"/>
              <a:t>to</a:t>
            </a:r>
            <a:r>
              <a:rPr spc="-10" dirty="0"/>
              <a:t> </a:t>
            </a:r>
            <a:r>
              <a:rPr dirty="0"/>
              <a:t>a</a:t>
            </a:r>
            <a:r>
              <a:rPr spc="-20" dirty="0"/>
              <a:t> </a:t>
            </a:r>
            <a:r>
              <a:rPr dirty="0"/>
              <a:t>person</a:t>
            </a:r>
            <a:r>
              <a:rPr spc="-10" dirty="0"/>
              <a:t> </a:t>
            </a:r>
            <a:r>
              <a:rPr dirty="0"/>
              <a:t>in</a:t>
            </a:r>
            <a:r>
              <a:rPr spc="-15" dirty="0"/>
              <a:t> </a:t>
            </a:r>
            <a:r>
              <a:rPr dirty="0"/>
              <a:t>their</a:t>
            </a:r>
            <a:r>
              <a:rPr spc="-10" dirty="0"/>
              <a:t> </a:t>
            </a:r>
            <a:r>
              <a:rPr dirty="0"/>
              <a:t>past,</a:t>
            </a:r>
            <a:r>
              <a:rPr spc="-20" dirty="0"/>
              <a:t> </a:t>
            </a:r>
            <a:r>
              <a:rPr dirty="0"/>
              <a:t>but</a:t>
            </a:r>
            <a:r>
              <a:rPr spc="-5" dirty="0"/>
              <a:t> </a:t>
            </a:r>
            <a:r>
              <a:rPr spc="-20" dirty="0"/>
              <a:t>also </a:t>
            </a:r>
            <a:r>
              <a:rPr dirty="0"/>
              <a:t>have</a:t>
            </a:r>
            <a:r>
              <a:rPr spc="5" dirty="0"/>
              <a:t> </a:t>
            </a:r>
            <a:r>
              <a:rPr spc="-10" dirty="0"/>
              <a:t>long-</a:t>
            </a:r>
            <a:r>
              <a:rPr dirty="0"/>
              <a:t>term</a:t>
            </a:r>
            <a:r>
              <a:rPr spc="25" dirty="0"/>
              <a:t> </a:t>
            </a:r>
            <a:r>
              <a:rPr dirty="0"/>
              <a:t>effects</a:t>
            </a:r>
            <a:r>
              <a:rPr spc="35" dirty="0"/>
              <a:t> </a:t>
            </a:r>
            <a:r>
              <a:rPr dirty="0"/>
              <a:t>on</a:t>
            </a:r>
            <a:r>
              <a:rPr spc="25" dirty="0"/>
              <a:t> </a:t>
            </a:r>
            <a:r>
              <a:rPr dirty="0"/>
              <a:t>memory</a:t>
            </a:r>
            <a:r>
              <a:rPr spc="35" dirty="0"/>
              <a:t> </a:t>
            </a:r>
            <a:r>
              <a:rPr spc="-25" dirty="0"/>
              <a:t>and </a:t>
            </a:r>
            <a:r>
              <a:rPr dirty="0"/>
              <a:t>identity”</a:t>
            </a:r>
            <a:r>
              <a:rPr spc="-30" dirty="0"/>
              <a:t> </a:t>
            </a:r>
            <a:r>
              <a:rPr dirty="0"/>
              <a:t>(Hoyle,</a:t>
            </a:r>
            <a:r>
              <a:rPr spc="-5" dirty="0"/>
              <a:t> </a:t>
            </a:r>
            <a:r>
              <a:rPr dirty="0"/>
              <a:t>et</a:t>
            </a:r>
            <a:r>
              <a:rPr spc="-10" dirty="0"/>
              <a:t> </a:t>
            </a:r>
            <a:r>
              <a:rPr dirty="0"/>
              <a:t>al.</a:t>
            </a:r>
            <a:r>
              <a:rPr spc="-5" dirty="0"/>
              <a:t> </a:t>
            </a:r>
            <a:r>
              <a:rPr dirty="0"/>
              <a:t>2019,</a:t>
            </a:r>
            <a:r>
              <a:rPr spc="-40" dirty="0"/>
              <a:t> </a:t>
            </a:r>
            <a:r>
              <a:rPr spc="-10" dirty="0"/>
              <a:t>p.1856).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8600" y="609600"/>
            <a:ext cx="8427085" cy="4814138"/>
          </a:xfrm>
          <a:prstGeom prst="rect">
            <a:avLst/>
          </a:prstGeom>
        </p:spPr>
        <p:txBody>
          <a:bodyPr vert="horz" wrap="square" lIns="0" tIns="104140" rIns="0" bIns="0" rtlCol="0">
            <a:spAutoFit/>
          </a:bodyPr>
          <a:lstStyle/>
          <a:p>
            <a:pPr marL="355600" marR="407034" indent="-343535">
              <a:lnSpc>
                <a:spcPct val="80000"/>
              </a:lnSpc>
              <a:spcBef>
                <a:spcPts val="820"/>
              </a:spcBef>
              <a:buChar char="•"/>
              <a:tabLst>
                <a:tab pos="355600" algn="l"/>
                <a:tab pos="356235" algn="l"/>
              </a:tabLst>
            </a:pPr>
            <a:r>
              <a:rPr sz="3000" dirty="0">
                <a:solidFill>
                  <a:srgbClr val="212121"/>
                </a:solidFill>
                <a:latin typeface="Arial"/>
                <a:cs typeface="Arial"/>
              </a:rPr>
              <a:t>We</a:t>
            </a:r>
            <a:r>
              <a:rPr sz="3000" spc="-45" dirty="0">
                <a:solidFill>
                  <a:srgbClr val="212121"/>
                </a:solidFill>
                <a:latin typeface="Arial"/>
                <a:cs typeface="Arial"/>
              </a:rPr>
              <a:t> </a:t>
            </a:r>
            <a:r>
              <a:rPr sz="3000" dirty="0">
                <a:solidFill>
                  <a:srgbClr val="212121"/>
                </a:solidFill>
                <a:latin typeface="Arial"/>
                <a:cs typeface="Arial"/>
              </a:rPr>
              <a:t>all</a:t>
            </a:r>
            <a:r>
              <a:rPr sz="3000" spc="-40" dirty="0">
                <a:solidFill>
                  <a:srgbClr val="212121"/>
                </a:solidFill>
                <a:latin typeface="Arial"/>
                <a:cs typeface="Arial"/>
              </a:rPr>
              <a:t> </a:t>
            </a:r>
            <a:r>
              <a:rPr sz="3000" dirty="0">
                <a:solidFill>
                  <a:srgbClr val="212121"/>
                </a:solidFill>
                <a:latin typeface="Arial"/>
                <a:cs typeface="Arial"/>
              </a:rPr>
              <a:t>have</a:t>
            </a:r>
            <a:r>
              <a:rPr sz="3000" spc="-50" dirty="0">
                <a:solidFill>
                  <a:srgbClr val="212121"/>
                </a:solidFill>
                <a:latin typeface="Arial"/>
                <a:cs typeface="Arial"/>
              </a:rPr>
              <a:t> </a:t>
            </a:r>
            <a:r>
              <a:rPr sz="3000" dirty="0">
                <a:solidFill>
                  <a:srgbClr val="212121"/>
                </a:solidFill>
                <a:latin typeface="Arial"/>
                <a:cs typeface="Arial"/>
              </a:rPr>
              <a:t>and</a:t>
            </a:r>
            <a:r>
              <a:rPr sz="3000" spc="-30" dirty="0">
                <a:solidFill>
                  <a:srgbClr val="212121"/>
                </a:solidFill>
                <a:latin typeface="Arial"/>
                <a:cs typeface="Arial"/>
              </a:rPr>
              <a:t> </a:t>
            </a:r>
            <a:r>
              <a:rPr sz="3000" dirty="0">
                <a:solidFill>
                  <a:srgbClr val="212121"/>
                </a:solidFill>
                <a:latin typeface="Arial"/>
                <a:cs typeface="Arial"/>
              </a:rPr>
              <a:t>generate</a:t>
            </a:r>
            <a:r>
              <a:rPr sz="3000" spc="-50" dirty="0">
                <a:solidFill>
                  <a:srgbClr val="212121"/>
                </a:solidFill>
                <a:latin typeface="Arial"/>
                <a:cs typeface="Arial"/>
              </a:rPr>
              <a:t> </a:t>
            </a:r>
            <a:r>
              <a:rPr sz="3000" dirty="0">
                <a:solidFill>
                  <a:srgbClr val="212121"/>
                </a:solidFill>
                <a:latin typeface="Arial"/>
                <a:cs typeface="Arial"/>
              </a:rPr>
              <a:t>personal</a:t>
            </a:r>
            <a:r>
              <a:rPr sz="3000" spc="-55" dirty="0">
                <a:solidFill>
                  <a:srgbClr val="212121"/>
                </a:solidFill>
                <a:latin typeface="Arial"/>
                <a:cs typeface="Arial"/>
              </a:rPr>
              <a:t> </a:t>
            </a:r>
            <a:r>
              <a:rPr sz="3000" spc="-10" dirty="0">
                <a:solidFill>
                  <a:srgbClr val="212121"/>
                </a:solidFill>
                <a:latin typeface="Arial"/>
                <a:cs typeface="Arial"/>
              </a:rPr>
              <a:t>data, </a:t>
            </a:r>
            <a:r>
              <a:rPr sz="3000" dirty="0">
                <a:solidFill>
                  <a:srgbClr val="212121"/>
                </a:solidFill>
                <a:latin typeface="Arial"/>
                <a:cs typeface="Arial"/>
              </a:rPr>
              <a:t>although</a:t>
            </a:r>
            <a:r>
              <a:rPr sz="3000" spc="-55" dirty="0">
                <a:solidFill>
                  <a:srgbClr val="212121"/>
                </a:solidFill>
                <a:latin typeface="Arial"/>
                <a:cs typeface="Arial"/>
              </a:rPr>
              <a:t> </a:t>
            </a:r>
            <a:r>
              <a:rPr sz="3000" dirty="0">
                <a:solidFill>
                  <a:srgbClr val="212121"/>
                </a:solidFill>
                <a:latin typeface="Arial"/>
                <a:cs typeface="Arial"/>
              </a:rPr>
              <a:t>we</a:t>
            </a:r>
            <a:r>
              <a:rPr sz="3000" spc="-15" dirty="0">
                <a:solidFill>
                  <a:srgbClr val="212121"/>
                </a:solidFill>
                <a:latin typeface="Arial"/>
                <a:cs typeface="Arial"/>
              </a:rPr>
              <a:t> </a:t>
            </a:r>
            <a:r>
              <a:rPr sz="3000" dirty="0">
                <a:solidFill>
                  <a:srgbClr val="212121"/>
                </a:solidFill>
                <a:latin typeface="Arial"/>
                <a:cs typeface="Arial"/>
              </a:rPr>
              <a:t>often</a:t>
            </a:r>
            <a:r>
              <a:rPr sz="3000" spc="-25" dirty="0">
                <a:solidFill>
                  <a:srgbClr val="212121"/>
                </a:solidFill>
                <a:latin typeface="Arial"/>
                <a:cs typeface="Arial"/>
              </a:rPr>
              <a:t> </a:t>
            </a:r>
            <a:r>
              <a:rPr sz="3000" dirty="0">
                <a:solidFill>
                  <a:srgbClr val="212121"/>
                </a:solidFill>
                <a:latin typeface="Arial"/>
                <a:cs typeface="Arial"/>
              </a:rPr>
              <a:t>give</a:t>
            </a:r>
            <a:r>
              <a:rPr sz="3000" spc="-35" dirty="0">
                <a:solidFill>
                  <a:srgbClr val="212121"/>
                </a:solidFill>
                <a:latin typeface="Arial"/>
                <a:cs typeface="Arial"/>
              </a:rPr>
              <a:t> </a:t>
            </a:r>
            <a:r>
              <a:rPr sz="3000" dirty="0">
                <a:solidFill>
                  <a:srgbClr val="212121"/>
                </a:solidFill>
                <a:latin typeface="Arial"/>
                <a:cs typeface="Arial"/>
              </a:rPr>
              <a:t>it</a:t>
            </a:r>
            <a:r>
              <a:rPr sz="3000" spc="-15" dirty="0">
                <a:solidFill>
                  <a:srgbClr val="212121"/>
                </a:solidFill>
                <a:latin typeface="Arial"/>
                <a:cs typeface="Arial"/>
              </a:rPr>
              <a:t> </a:t>
            </a:r>
            <a:r>
              <a:rPr sz="3000" dirty="0">
                <a:solidFill>
                  <a:srgbClr val="212121"/>
                </a:solidFill>
                <a:latin typeface="Arial"/>
                <a:cs typeface="Arial"/>
              </a:rPr>
              <a:t>away</a:t>
            </a:r>
            <a:r>
              <a:rPr sz="3000" spc="-15" dirty="0">
                <a:solidFill>
                  <a:srgbClr val="212121"/>
                </a:solidFill>
                <a:latin typeface="Arial"/>
                <a:cs typeface="Arial"/>
              </a:rPr>
              <a:t> </a:t>
            </a:r>
            <a:r>
              <a:rPr sz="3000" dirty="0">
                <a:solidFill>
                  <a:srgbClr val="212121"/>
                </a:solidFill>
                <a:latin typeface="Arial"/>
                <a:cs typeface="Arial"/>
              </a:rPr>
              <a:t>freely</a:t>
            </a:r>
            <a:r>
              <a:rPr sz="3000" spc="-10" dirty="0">
                <a:solidFill>
                  <a:srgbClr val="212121"/>
                </a:solidFill>
                <a:latin typeface="Arial"/>
                <a:cs typeface="Arial"/>
              </a:rPr>
              <a:t> </a:t>
            </a:r>
            <a:r>
              <a:rPr sz="3000" spc="-25" dirty="0">
                <a:solidFill>
                  <a:srgbClr val="212121"/>
                </a:solidFill>
                <a:latin typeface="Arial"/>
                <a:cs typeface="Arial"/>
              </a:rPr>
              <a:t>and </a:t>
            </a:r>
            <a:r>
              <a:rPr sz="3000" dirty="0">
                <a:solidFill>
                  <a:srgbClr val="212121"/>
                </a:solidFill>
                <a:latin typeface="Arial"/>
                <a:cs typeface="Arial"/>
              </a:rPr>
              <a:t>without</a:t>
            </a:r>
            <a:r>
              <a:rPr sz="3000" spc="-35" dirty="0">
                <a:solidFill>
                  <a:srgbClr val="212121"/>
                </a:solidFill>
                <a:latin typeface="Arial"/>
                <a:cs typeface="Arial"/>
              </a:rPr>
              <a:t> </a:t>
            </a:r>
            <a:r>
              <a:rPr sz="3000" dirty="0">
                <a:solidFill>
                  <a:srgbClr val="212121"/>
                </a:solidFill>
                <a:latin typeface="Arial"/>
                <a:cs typeface="Arial"/>
              </a:rPr>
              <a:t>consideration</a:t>
            </a:r>
            <a:r>
              <a:rPr sz="3000" spc="-35" dirty="0">
                <a:solidFill>
                  <a:srgbClr val="212121"/>
                </a:solidFill>
                <a:latin typeface="Arial"/>
                <a:cs typeface="Arial"/>
              </a:rPr>
              <a:t> </a:t>
            </a:r>
            <a:r>
              <a:rPr sz="3000" dirty="0">
                <a:solidFill>
                  <a:srgbClr val="212121"/>
                </a:solidFill>
                <a:latin typeface="Arial"/>
                <a:cs typeface="Arial"/>
              </a:rPr>
              <a:t>of</a:t>
            </a:r>
            <a:r>
              <a:rPr sz="3000" spc="-10" dirty="0">
                <a:solidFill>
                  <a:srgbClr val="212121"/>
                </a:solidFill>
                <a:latin typeface="Arial"/>
                <a:cs typeface="Arial"/>
              </a:rPr>
              <a:t> </a:t>
            </a:r>
            <a:r>
              <a:rPr sz="3000" dirty="0">
                <a:solidFill>
                  <a:srgbClr val="212121"/>
                </a:solidFill>
                <a:latin typeface="Arial"/>
                <a:cs typeface="Arial"/>
              </a:rPr>
              <a:t>its</a:t>
            </a:r>
            <a:r>
              <a:rPr sz="3000" spc="-5" dirty="0">
                <a:solidFill>
                  <a:srgbClr val="212121"/>
                </a:solidFill>
                <a:latin typeface="Arial"/>
                <a:cs typeface="Arial"/>
              </a:rPr>
              <a:t> </a:t>
            </a:r>
            <a:r>
              <a:rPr sz="3000" dirty="0">
                <a:solidFill>
                  <a:srgbClr val="212121"/>
                </a:solidFill>
                <a:latin typeface="Arial"/>
                <a:cs typeface="Arial"/>
              </a:rPr>
              <a:t>value</a:t>
            </a:r>
            <a:r>
              <a:rPr sz="3000" spc="-25" dirty="0">
                <a:solidFill>
                  <a:srgbClr val="212121"/>
                </a:solidFill>
                <a:latin typeface="Arial"/>
                <a:cs typeface="Arial"/>
              </a:rPr>
              <a:t> </a:t>
            </a:r>
            <a:r>
              <a:rPr sz="3000" dirty="0">
                <a:solidFill>
                  <a:srgbClr val="212121"/>
                </a:solidFill>
                <a:latin typeface="Arial"/>
                <a:cs typeface="Arial"/>
              </a:rPr>
              <a:t>as</a:t>
            </a:r>
            <a:r>
              <a:rPr sz="3000" spc="-10" dirty="0">
                <a:solidFill>
                  <a:srgbClr val="212121"/>
                </a:solidFill>
                <a:latin typeface="Arial"/>
                <a:cs typeface="Arial"/>
              </a:rPr>
              <a:t> </a:t>
            </a:r>
            <a:r>
              <a:rPr sz="3000" dirty="0">
                <a:solidFill>
                  <a:srgbClr val="212121"/>
                </a:solidFill>
                <a:latin typeface="Arial"/>
                <a:cs typeface="Arial"/>
              </a:rPr>
              <a:t>an</a:t>
            </a:r>
            <a:r>
              <a:rPr sz="3000" spc="-15" dirty="0">
                <a:solidFill>
                  <a:srgbClr val="212121"/>
                </a:solidFill>
                <a:latin typeface="Arial"/>
                <a:cs typeface="Arial"/>
              </a:rPr>
              <a:t> </a:t>
            </a:r>
            <a:r>
              <a:rPr sz="3000" spc="-10" dirty="0">
                <a:solidFill>
                  <a:srgbClr val="212121"/>
                </a:solidFill>
                <a:latin typeface="Arial"/>
                <a:cs typeface="Arial"/>
              </a:rPr>
              <a:t>asset.</a:t>
            </a:r>
            <a:endParaRPr sz="3000" dirty="0">
              <a:latin typeface="Arial"/>
              <a:cs typeface="Arial"/>
            </a:endParaRPr>
          </a:p>
          <a:p>
            <a:pPr marL="355600" marR="78105" indent="-343535">
              <a:lnSpc>
                <a:spcPct val="80000"/>
              </a:lnSpc>
              <a:spcBef>
                <a:spcPts val="720"/>
              </a:spcBef>
              <a:buChar char="•"/>
              <a:tabLst>
                <a:tab pos="355600" algn="l"/>
                <a:tab pos="356235" algn="l"/>
              </a:tabLst>
            </a:pPr>
            <a:r>
              <a:rPr sz="3000" dirty="0">
                <a:solidFill>
                  <a:srgbClr val="212121"/>
                </a:solidFill>
                <a:latin typeface="Arial"/>
                <a:cs typeface="Arial"/>
              </a:rPr>
              <a:t>Staff</a:t>
            </a:r>
            <a:r>
              <a:rPr sz="3000" spc="-30" dirty="0">
                <a:solidFill>
                  <a:srgbClr val="212121"/>
                </a:solidFill>
                <a:latin typeface="Arial"/>
                <a:cs typeface="Arial"/>
              </a:rPr>
              <a:t> </a:t>
            </a:r>
            <a:r>
              <a:rPr sz="3000" dirty="0">
                <a:solidFill>
                  <a:srgbClr val="212121"/>
                </a:solidFill>
                <a:latin typeface="Arial"/>
                <a:cs typeface="Arial"/>
              </a:rPr>
              <a:t>have</a:t>
            </a:r>
            <a:r>
              <a:rPr sz="3000" spc="-50" dirty="0">
                <a:solidFill>
                  <a:srgbClr val="212121"/>
                </a:solidFill>
                <a:latin typeface="Arial"/>
                <a:cs typeface="Arial"/>
              </a:rPr>
              <a:t> </a:t>
            </a:r>
            <a:r>
              <a:rPr sz="3000" dirty="0">
                <a:solidFill>
                  <a:srgbClr val="212121"/>
                </a:solidFill>
                <a:latin typeface="Arial"/>
                <a:cs typeface="Arial"/>
              </a:rPr>
              <a:t>a</a:t>
            </a:r>
            <a:r>
              <a:rPr sz="3000" spc="-30" dirty="0">
                <a:solidFill>
                  <a:srgbClr val="212121"/>
                </a:solidFill>
                <a:latin typeface="Arial"/>
                <a:cs typeface="Arial"/>
              </a:rPr>
              <a:t> </a:t>
            </a:r>
            <a:r>
              <a:rPr sz="3000" dirty="0">
                <a:solidFill>
                  <a:srgbClr val="212121"/>
                </a:solidFill>
                <a:latin typeface="Arial"/>
                <a:cs typeface="Arial"/>
              </a:rPr>
              <a:t>professional</a:t>
            </a:r>
            <a:r>
              <a:rPr sz="3000" spc="-35" dirty="0">
                <a:solidFill>
                  <a:srgbClr val="212121"/>
                </a:solidFill>
                <a:latin typeface="Arial"/>
                <a:cs typeface="Arial"/>
              </a:rPr>
              <a:t> </a:t>
            </a:r>
            <a:r>
              <a:rPr sz="3000" dirty="0">
                <a:solidFill>
                  <a:srgbClr val="212121"/>
                </a:solidFill>
                <a:latin typeface="Arial"/>
                <a:cs typeface="Arial"/>
              </a:rPr>
              <a:t>and</a:t>
            </a:r>
            <a:r>
              <a:rPr sz="3000" spc="-65" dirty="0">
                <a:solidFill>
                  <a:srgbClr val="212121"/>
                </a:solidFill>
                <a:latin typeface="Arial"/>
                <a:cs typeface="Arial"/>
              </a:rPr>
              <a:t> </a:t>
            </a:r>
            <a:r>
              <a:rPr sz="3000" dirty="0">
                <a:solidFill>
                  <a:srgbClr val="212121"/>
                </a:solidFill>
                <a:latin typeface="Arial"/>
                <a:cs typeface="Arial"/>
              </a:rPr>
              <a:t>legal</a:t>
            </a:r>
            <a:r>
              <a:rPr sz="3000" spc="-65" dirty="0">
                <a:solidFill>
                  <a:srgbClr val="212121"/>
                </a:solidFill>
                <a:latin typeface="Arial"/>
                <a:cs typeface="Arial"/>
              </a:rPr>
              <a:t> </a:t>
            </a:r>
            <a:r>
              <a:rPr sz="3000" dirty="0">
                <a:solidFill>
                  <a:srgbClr val="212121"/>
                </a:solidFill>
                <a:latin typeface="Arial"/>
                <a:cs typeface="Arial"/>
              </a:rPr>
              <a:t>obligation</a:t>
            </a:r>
            <a:r>
              <a:rPr sz="3000" spc="-40" dirty="0">
                <a:solidFill>
                  <a:srgbClr val="212121"/>
                </a:solidFill>
                <a:latin typeface="Arial"/>
                <a:cs typeface="Arial"/>
              </a:rPr>
              <a:t> </a:t>
            </a:r>
            <a:r>
              <a:rPr sz="3000" spc="-25" dirty="0">
                <a:solidFill>
                  <a:srgbClr val="212121"/>
                </a:solidFill>
                <a:latin typeface="Arial"/>
                <a:cs typeface="Arial"/>
              </a:rPr>
              <a:t>to </a:t>
            </a:r>
            <a:r>
              <a:rPr sz="3000" dirty="0">
                <a:solidFill>
                  <a:srgbClr val="212121"/>
                </a:solidFill>
                <a:latin typeface="Arial"/>
                <a:cs typeface="Arial"/>
              </a:rPr>
              <a:t>keep</a:t>
            </a:r>
            <a:r>
              <a:rPr sz="3000" spc="-50" dirty="0">
                <a:solidFill>
                  <a:srgbClr val="212121"/>
                </a:solidFill>
                <a:latin typeface="Arial"/>
                <a:cs typeface="Arial"/>
              </a:rPr>
              <a:t> </a:t>
            </a:r>
            <a:r>
              <a:rPr sz="3000" dirty="0">
                <a:solidFill>
                  <a:srgbClr val="212121"/>
                </a:solidFill>
                <a:latin typeface="Arial"/>
                <a:cs typeface="Arial"/>
              </a:rPr>
              <a:t>an</a:t>
            </a:r>
            <a:r>
              <a:rPr sz="3000" spc="-25" dirty="0">
                <a:solidFill>
                  <a:srgbClr val="212121"/>
                </a:solidFill>
                <a:latin typeface="Arial"/>
                <a:cs typeface="Arial"/>
              </a:rPr>
              <a:t> </a:t>
            </a:r>
            <a:r>
              <a:rPr sz="3000" dirty="0">
                <a:solidFill>
                  <a:srgbClr val="212121"/>
                </a:solidFill>
                <a:latin typeface="Arial"/>
                <a:cs typeface="Arial"/>
              </a:rPr>
              <a:t>accurate</a:t>
            </a:r>
            <a:r>
              <a:rPr sz="3000" spc="-25" dirty="0">
                <a:solidFill>
                  <a:srgbClr val="212121"/>
                </a:solidFill>
                <a:latin typeface="Arial"/>
                <a:cs typeface="Arial"/>
              </a:rPr>
              <a:t> </a:t>
            </a:r>
            <a:r>
              <a:rPr sz="3000" dirty="0">
                <a:solidFill>
                  <a:srgbClr val="212121"/>
                </a:solidFill>
                <a:latin typeface="Arial"/>
                <a:cs typeface="Arial"/>
              </a:rPr>
              <a:t>record</a:t>
            </a:r>
            <a:r>
              <a:rPr sz="3000" spc="-15" dirty="0">
                <a:solidFill>
                  <a:srgbClr val="212121"/>
                </a:solidFill>
                <a:latin typeface="Arial"/>
                <a:cs typeface="Arial"/>
              </a:rPr>
              <a:t> </a:t>
            </a:r>
            <a:r>
              <a:rPr sz="3000" dirty="0">
                <a:solidFill>
                  <a:srgbClr val="212121"/>
                </a:solidFill>
                <a:latin typeface="Arial"/>
                <a:cs typeface="Arial"/>
              </a:rPr>
              <a:t>of</a:t>
            </a:r>
            <a:r>
              <a:rPr sz="3000" spc="-5" dirty="0">
                <a:solidFill>
                  <a:srgbClr val="212121"/>
                </a:solidFill>
                <a:latin typeface="Arial"/>
                <a:cs typeface="Arial"/>
              </a:rPr>
              <a:t> </a:t>
            </a:r>
            <a:r>
              <a:rPr sz="3000" dirty="0">
                <a:solidFill>
                  <a:srgbClr val="212121"/>
                </a:solidFill>
                <a:latin typeface="Arial"/>
                <a:cs typeface="Arial"/>
              </a:rPr>
              <a:t>their</a:t>
            </a:r>
            <a:r>
              <a:rPr sz="3000" spc="-10" dirty="0">
                <a:solidFill>
                  <a:srgbClr val="212121"/>
                </a:solidFill>
                <a:latin typeface="Arial"/>
                <a:cs typeface="Arial"/>
              </a:rPr>
              <a:t> interactions </a:t>
            </a:r>
            <a:r>
              <a:rPr sz="3000" dirty="0">
                <a:solidFill>
                  <a:srgbClr val="212121"/>
                </a:solidFill>
                <a:latin typeface="Arial"/>
                <a:cs typeface="Arial"/>
              </a:rPr>
              <a:t>with</a:t>
            </a:r>
            <a:r>
              <a:rPr sz="3000" spc="-25" dirty="0">
                <a:solidFill>
                  <a:srgbClr val="212121"/>
                </a:solidFill>
                <a:latin typeface="Arial"/>
                <a:cs typeface="Arial"/>
              </a:rPr>
              <a:t> </a:t>
            </a:r>
            <a:r>
              <a:rPr sz="3000" dirty="0">
                <a:solidFill>
                  <a:srgbClr val="212121"/>
                </a:solidFill>
                <a:latin typeface="Arial"/>
                <a:cs typeface="Arial"/>
              </a:rPr>
              <a:t>service</a:t>
            </a:r>
            <a:r>
              <a:rPr sz="3000" spc="-25" dirty="0">
                <a:solidFill>
                  <a:srgbClr val="212121"/>
                </a:solidFill>
                <a:latin typeface="Arial"/>
                <a:cs typeface="Arial"/>
              </a:rPr>
              <a:t> </a:t>
            </a:r>
            <a:r>
              <a:rPr sz="3000" dirty="0">
                <a:solidFill>
                  <a:srgbClr val="212121"/>
                </a:solidFill>
                <a:latin typeface="Arial"/>
                <a:cs typeface="Arial"/>
              </a:rPr>
              <a:t>users,</a:t>
            </a:r>
            <a:r>
              <a:rPr sz="3000" spc="-25" dirty="0">
                <a:solidFill>
                  <a:srgbClr val="212121"/>
                </a:solidFill>
                <a:latin typeface="Arial"/>
                <a:cs typeface="Arial"/>
              </a:rPr>
              <a:t> </a:t>
            </a:r>
            <a:r>
              <a:rPr sz="3000" dirty="0">
                <a:solidFill>
                  <a:srgbClr val="212121"/>
                </a:solidFill>
                <a:latin typeface="Arial"/>
                <a:cs typeface="Arial"/>
              </a:rPr>
              <a:t>clients</a:t>
            </a:r>
            <a:r>
              <a:rPr sz="3000" spc="-25" dirty="0">
                <a:solidFill>
                  <a:srgbClr val="212121"/>
                </a:solidFill>
                <a:latin typeface="Arial"/>
                <a:cs typeface="Arial"/>
              </a:rPr>
              <a:t> </a:t>
            </a:r>
            <a:r>
              <a:rPr sz="3000" dirty="0">
                <a:solidFill>
                  <a:srgbClr val="212121"/>
                </a:solidFill>
                <a:latin typeface="Arial"/>
                <a:cs typeface="Arial"/>
              </a:rPr>
              <a:t>and</a:t>
            </a:r>
            <a:r>
              <a:rPr sz="3000" spc="-30" dirty="0">
                <a:solidFill>
                  <a:srgbClr val="212121"/>
                </a:solidFill>
                <a:latin typeface="Arial"/>
                <a:cs typeface="Arial"/>
              </a:rPr>
              <a:t> </a:t>
            </a:r>
            <a:r>
              <a:rPr sz="3000" spc="-10" dirty="0">
                <a:solidFill>
                  <a:srgbClr val="212121"/>
                </a:solidFill>
                <a:latin typeface="Arial"/>
                <a:cs typeface="Arial"/>
              </a:rPr>
              <a:t>patients.</a:t>
            </a:r>
            <a:endParaRPr sz="3000" dirty="0">
              <a:latin typeface="Arial"/>
              <a:cs typeface="Arial"/>
            </a:endParaRPr>
          </a:p>
          <a:p>
            <a:pPr marL="355600" marR="5080" indent="-343535" algn="just">
              <a:lnSpc>
                <a:spcPts val="2880"/>
              </a:lnSpc>
              <a:spcBef>
                <a:spcPts val="695"/>
              </a:spcBef>
              <a:buChar char="•"/>
              <a:tabLst>
                <a:tab pos="356235" algn="l"/>
              </a:tabLst>
            </a:pPr>
            <a:r>
              <a:rPr sz="3000" dirty="0">
                <a:solidFill>
                  <a:srgbClr val="212121"/>
                </a:solidFill>
                <a:latin typeface="Arial"/>
                <a:cs typeface="Arial"/>
              </a:rPr>
              <a:t>Records</a:t>
            </a:r>
            <a:r>
              <a:rPr sz="3000" spc="-30" dirty="0">
                <a:solidFill>
                  <a:srgbClr val="212121"/>
                </a:solidFill>
                <a:latin typeface="Arial"/>
                <a:cs typeface="Arial"/>
              </a:rPr>
              <a:t> </a:t>
            </a:r>
            <a:r>
              <a:rPr sz="3000" dirty="0">
                <a:solidFill>
                  <a:srgbClr val="212121"/>
                </a:solidFill>
                <a:latin typeface="Arial"/>
                <a:cs typeface="Arial"/>
              </a:rPr>
              <a:t>in</a:t>
            </a:r>
            <a:r>
              <a:rPr sz="3000" spc="-10" dirty="0">
                <a:solidFill>
                  <a:srgbClr val="212121"/>
                </a:solidFill>
                <a:latin typeface="Arial"/>
                <a:cs typeface="Arial"/>
              </a:rPr>
              <a:t> </a:t>
            </a:r>
            <a:r>
              <a:rPr sz="3000" dirty="0">
                <a:solidFill>
                  <a:srgbClr val="212121"/>
                </a:solidFill>
                <a:latin typeface="Arial"/>
                <a:cs typeface="Arial"/>
              </a:rPr>
              <a:t>the</a:t>
            </a:r>
            <a:r>
              <a:rPr sz="3000" spc="-20" dirty="0">
                <a:solidFill>
                  <a:srgbClr val="212121"/>
                </a:solidFill>
                <a:latin typeface="Arial"/>
                <a:cs typeface="Arial"/>
              </a:rPr>
              <a:t> </a:t>
            </a:r>
            <a:r>
              <a:rPr sz="3000" dirty="0">
                <a:solidFill>
                  <a:srgbClr val="212121"/>
                </a:solidFill>
                <a:latin typeface="Arial"/>
                <a:cs typeface="Arial"/>
              </a:rPr>
              <a:t>health</a:t>
            </a:r>
            <a:r>
              <a:rPr sz="3000" spc="-25" dirty="0">
                <a:solidFill>
                  <a:srgbClr val="212121"/>
                </a:solidFill>
                <a:latin typeface="Arial"/>
                <a:cs typeface="Arial"/>
              </a:rPr>
              <a:t> </a:t>
            </a:r>
            <a:r>
              <a:rPr sz="3000" dirty="0">
                <a:solidFill>
                  <a:srgbClr val="212121"/>
                </a:solidFill>
                <a:latin typeface="Arial"/>
                <a:cs typeface="Arial"/>
              </a:rPr>
              <a:t>and</a:t>
            </a:r>
            <a:r>
              <a:rPr sz="3000" spc="-10" dirty="0">
                <a:solidFill>
                  <a:srgbClr val="212121"/>
                </a:solidFill>
                <a:latin typeface="Arial"/>
                <a:cs typeface="Arial"/>
              </a:rPr>
              <a:t> </a:t>
            </a:r>
            <a:r>
              <a:rPr sz="3000" dirty="0">
                <a:solidFill>
                  <a:srgbClr val="212121"/>
                </a:solidFill>
                <a:latin typeface="Arial"/>
                <a:cs typeface="Arial"/>
              </a:rPr>
              <a:t>social</a:t>
            </a:r>
            <a:r>
              <a:rPr sz="3000" spc="-30" dirty="0">
                <a:solidFill>
                  <a:srgbClr val="212121"/>
                </a:solidFill>
                <a:latin typeface="Arial"/>
                <a:cs typeface="Arial"/>
              </a:rPr>
              <a:t> </a:t>
            </a:r>
            <a:r>
              <a:rPr sz="3000" dirty="0">
                <a:solidFill>
                  <a:srgbClr val="212121"/>
                </a:solidFill>
                <a:latin typeface="Arial"/>
                <a:cs typeface="Arial"/>
              </a:rPr>
              <a:t>care</a:t>
            </a:r>
            <a:r>
              <a:rPr sz="3000" spc="-15" dirty="0">
                <a:solidFill>
                  <a:srgbClr val="212121"/>
                </a:solidFill>
                <a:latin typeface="Arial"/>
                <a:cs typeface="Arial"/>
              </a:rPr>
              <a:t> </a:t>
            </a:r>
            <a:r>
              <a:rPr sz="3000" dirty="0">
                <a:solidFill>
                  <a:srgbClr val="212121"/>
                </a:solidFill>
                <a:latin typeface="Arial"/>
                <a:cs typeface="Arial"/>
              </a:rPr>
              <a:t>sector</a:t>
            </a:r>
            <a:r>
              <a:rPr sz="3000" spc="-5" dirty="0">
                <a:solidFill>
                  <a:srgbClr val="212121"/>
                </a:solidFill>
                <a:latin typeface="Arial"/>
                <a:cs typeface="Arial"/>
              </a:rPr>
              <a:t> </a:t>
            </a:r>
            <a:r>
              <a:rPr sz="3000" spc="-25" dirty="0">
                <a:solidFill>
                  <a:srgbClr val="212121"/>
                </a:solidFill>
                <a:latin typeface="Arial"/>
                <a:cs typeface="Arial"/>
              </a:rPr>
              <a:t>are </a:t>
            </a:r>
            <a:r>
              <a:rPr sz="3000" dirty="0">
                <a:solidFill>
                  <a:srgbClr val="212121"/>
                </a:solidFill>
                <a:latin typeface="Arial"/>
                <a:cs typeface="Arial"/>
              </a:rPr>
              <a:t>legal</a:t>
            </a:r>
            <a:r>
              <a:rPr sz="3000" spc="-40" dirty="0">
                <a:solidFill>
                  <a:srgbClr val="212121"/>
                </a:solidFill>
                <a:latin typeface="Arial"/>
                <a:cs typeface="Arial"/>
              </a:rPr>
              <a:t> </a:t>
            </a:r>
            <a:r>
              <a:rPr sz="3000" dirty="0">
                <a:solidFill>
                  <a:srgbClr val="212121"/>
                </a:solidFill>
                <a:latin typeface="Arial"/>
                <a:cs typeface="Arial"/>
              </a:rPr>
              <a:t>documents,</a:t>
            </a:r>
            <a:r>
              <a:rPr sz="3000" spc="-30" dirty="0">
                <a:solidFill>
                  <a:srgbClr val="212121"/>
                </a:solidFill>
                <a:latin typeface="Arial"/>
                <a:cs typeface="Arial"/>
              </a:rPr>
              <a:t> </a:t>
            </a:r>
            <a:r>
              <a:rPr sz="3000" dirty="0">
                <a:solidFill>
                  <a:srgbClr val="212121"/>
                </a:solidFill>
                <a:latin typeface="Arial"/>
                <a:cs typeface="Arial"/>
              </a:rPr>
              <a:t>which</a:t>
            </a:r>
            <a:r>
              <a:rPr sz="3000" spc="-30" dirty="0">
                <a:solidFill>
                  <a:srgbClr val="212121"/>
                </a:solidFill>
                <a:latin typeface="Arial"/>
                <a:cs typeface="Arial"/>
              </a:rPr>
              <a:t> </a:t>
            </a:r>
            <a:r>
              <a:rPr sz="3000" dirty="0">
                <a:solidFill>
                  <a:srgbClr val="212121"/>
                </a:solidFill>
                <a:latin typeface="Arial"/>
                <a:cs typeface="Arial"/>
              </a:rPr>
              <a:t>can</a:t>
            </a:r>
            <a:r>
              <a:rPr sz="3000" spc="-30" dirty="0">
                <a:solidFill>
                  <a:srgbClr val="212121"/>
                </a:solidFill>
                <a:latin typeface="Arial"/>
                <a:cs typeface="Arial"/>
              </a:rPr>
              <a:t> </a:t>
            </a:r>
            <a:r>
              <a:rPr sz="3000" dirty="0">
                <a:solidFill>
                  <a:srgbClr val="212121"/>
                </a:solidFill>
                <a:latin typeface="Arial"/>
                <a:cs typeface="Arial"/>
              </a:rPr>
              <a:t>be</a:t>
            </a:r>
            <a:r>
              <a:rPr sz="3000" spc="-20" dirty="0">
                <a:solidFill>
                  <a:srgbClr val="212121"/>
                </a:solidFill>
                <a:latin typeface="Arial"/>
                <a:cs typeface="Arial"/>
              </a:rPr>
              <a:t> </a:t>
            </a:r>
            <a:r>
              <a:rPr sz="3000" dirty="0">
                <a:solidFill>
                  <a:srgbClr val="212121"/>
                </a:solidFill>
                <a:latin typeface="Arial"/>
                <a:cs typeface="Arial"/>
              </a:rPr>
              <a:t>called</a:t>
            </a:r>
            <a:r>
              <a:rPr sz="3000" spc="-40" dirty="0">
                <a:solidFill>
                  <a:srgbClr val="212121"/>
                </a:solidFill>
                <a:latin typeface="Arial"/>
                <a:cs typeface="Arial"/>
              </a:rPr>
              <a:t> </a:t>
            </a:r>
            <a:r>
              <a:rPr sz="3000" dirty="0">
                <a:solidFill>
                  <a:srgbClr val="212121"/>
                </a:solidFill>
                <a:latin typeface="Arial"/>
                <a:cs typeface="Arial"/>
              </a:rPr>
              <a:t>upon</a:t>
            </a:r>
            <a:r>
              <a:rPr sz="3000" spc="-35" dirty="0">
                <a:solidFill>
                  <a:srgbClr val="212121"/>
                </a:solidFill>
                <a:latin typeface="Arial"/>
                <a:cs typeface="Arial"/>
              </a:rPr>
              <a:t> </a:t>
            </a:r>
            <a:r>
              <a:rPr sz="3000" dirty="0">
                <a:solidFill>
                  <a:srgbClr val="212121"/>
                </a:solidFill>
                <a:latin typeface="Arial"/>
                <a:cs typeface="Arial"/>
              </a:rPr>
              <a:t>in</a:t>
            </a:r>
            <a:r>
              <a:rPr sz="3000" spc="-15" dirty="0">
                <a:solidFill>
                  <a:srgbClr val="212121"/>
                </a:solidFill>
                <a:latin typeface="Arial"/>
                <a:cs typeface="Arial"/>
              </a:rPr>
              <a:t> </a:t>
            </a:r>
            <a:r>
              <a:rPr sz="3000" spc="-50" dirty="0">
                <a:solidFill>
                  <a:srgbClr val="212121"/>
                </a:solidFill>
                <a:latin typeface="Arial"/>
                <a:cs typeface="Arial"/>
              </a:rPr>
              <a:t>a </a:t>
            </a:r>
            <a:r>
              <a:rPr sz="3000" dirty="0">
                <a:solidFill>
                  <a:srgbClr val="212121"/>
                </a:solidFill>
                <a:latin typeface="Arial"/>
                <a:cs typeface="Arial"/>
              </a:rPr>
              <a:t>variety</a:t>
            </a:r>
            <a:r>
              <a:rPr sz="3000" spc="-15" dirty="0">
                <a:solidFill>
                  <a:srgbClr val="212121"/>
                </a:solidFill>
                <a:latin typeface="Arial"/>
                <a:cs typeface="Arial"/>
              </a:rPr>
              <a:t> </a:t>
            </a:r>
            <a:r>
              <a:rPr sz="3000" dirty="0">
                <a:solidFill>
                  <a:srgbClr val="212121"/>
                </a:solidFill>
                <a:latin typeface="Arial"/>
                <a:cs typeface="Arial"/>
              </a:rPr>
              <a:t>of</a:t>
            </a:r>
            <a:r>
              <a:rPr sz="3000" spc="-15" dirty="0">
                <a:solidFill>
                  <a:srgbClr val="212121"/>
                </a:solidFill>
                <a:latin typeface="Arial"/>
                <a:cs typeface="Arial"/>
              </a:rPr>
              <a:t> </a:t>
            </a:r>
            <a:r>
              <a:rPr sz="3000" spc="-10" dirty="0">
                <a:solidFill>
                  <a:srgbClr val="212121"/>
                </a:solidFill>
                <a:latin typeface="Arial"/>
                <a:cs typeface="Arial"/>
              </a:rPr>
              <a:t>situations.</a:t>
            </a:r>
            <a:endParaRPr sz="3000" dirty="0">
              <a:latin typeface="Arial"/>
              <a:cs typeface="Arial"/>
            </a:endParaRPr>
          </a:p>
          <a:p>
            <a:pPr marL="355600" marR="217804" indent="-343535">
              <a:lnSpc>
                <a:spcPct val="80000"/>
              </a:lnSpc>
              <a:spcBef>
                <a:spcPts val="745"/>
              </a:spcBef>
              <a:buChar char="•"/>
              <a:tabLst>
                <a:tab pos="355600" algn="l"/>
                <a:tab pos="356235" algn="l"/>
              </a:tabLst>
            </a:pPr>
            <a:r>
              <a:rPr sz="3000" dirty="0">
                <a:solidFill>
                  <a:srgbClr val="212121"/>
                </a:solidFill>
                <a:latin typeface="Arial"/>
                <a:cs typeface="Arial"/>
              </a:rPr>
              <a:t>Comprehensive</a:t>
            </a:r>
            <a:r>
              <a:rPr sz="3000" spc="-50" dirty="0">
                <a:solidFill>
                  <a:srgbClr val="212121"/>
                </a:solidFill>
                <a:latin typeface="Arial"/>
                <a:cs typeface="Arial"/>
              </a:rPr>
              <a:t> </a:t>
            </a:r>
            <a:r>
              <a:rPr sz="3000" dirty="0">
                <a:solidFill>
                  <a:srgbClr val="212121"/>
                </a:solidFill>
                <a:latin typeface="Arial"/>
                <a:cs typeface="Arial"/>
              </a:rPr>
              <a:t>records</a:t>
            </a:r>
            <a:r>
              <a:rPr sz="3000" spc="-25" dirty="0">
                <a:solidFill>
                  <a:srgbClr val="212121"/>
                </a:solidFill>
                <a:latin typeface="Arial"/>
                <a:cs typeface="Arial"/>
              </a:rPr>
              <a:t> </a:t>
            </a:r>
            <a:r>
              <a:rPr sz="3000" dirty="0">
                <a:solidFill>
                  <a:srgbClr val="212121"/>
                </a:solidFill>
                <a:latin typeface="Arial"/>
                <a:cs typeface="Arial"/>
              </a:rPr>
              <a:t>also</a:t>
            </a:r>
            <a:r>
              <a:rPr sz="3000" spc="-25" dirty="0">
                <a:solidFill>
                  <a:srgbClr val="212121"/>
                </a:solidFill>
                <a:latin typeface="Arial"/>
                <a:cs typeface="Arial"/>
              </a:rPr>
              <a:t> </a:t>
            </a:r>
            <a:r>
              <a:rPr sz="3000" dirty="0">
                <a:solidFill>
                  <a:srgbClr val="212121"/>
                </a:solidFill>
                <a:latin typeface="Arial"/>
                <a:cs typeface="Arial"/>
              </a:rPr>
              <a:t>help</a:t>
            </a:r>
            <a:r>
              <a:rPr sz="3000" spc="-30" dirty="0">
                <a:solidFill>
                  <a:srgbClr val="212121"/>
                </a:solidFill>
                <a:latin typeface="Arial"/>
                <a:cs typeface="Arial"/>
              </a:rPr>
              <a:t> </a:t>
            </a:r>
            <a:r>
              <a:rPr sz="3000" dirty="0">
                <a:solidFill>
                  <a:srgbClr val="212121"/>
                </a:solidFill>
                <a:latin typeface="Arial"/>
                <a:cs typeface="Arial"/>
              </a:rPr>
              <a:t>to drive</a:t>
            </a:r>
            <a:r>
              <a:rPr sz="3000" spc="-25" dirty="0">
                <a:solidFill>
                  <a:srgbClr val="212121"/>
                </a:solidFill>
                <a:latin typeface="Arial"/>
                <a:cs typeface="Arial"/>
              </a:rPr>
              <a:t> </a:t>
            </a:r>
            <a:r>
              <a:rPr sz="3000" spc="-20" dirty="0">
                <a:solidFill>
                  <a:srgbClr val="212121"/>
                </a:solidFill>
                <a:latin typeface="Arial"/>
                <a:cs typeface="Arial"/>
              </a:rPr>
              <a:t>high </a:t>
            </a:r>
            <a:r>
              <a:rPr sz="3000" dirty="0">
                <a:solidFill>
                  <a:srgbClr val="212121"/>
                </a:solidFill>
                <a:latin typeface="Arial"/>
                <a:cs typeface="Arial"/>
              </a:rPr>
              <a:t>standards</a:t>
            </a:r>
            <a:r>
              <a:rPr sz="3000" spc="-15" dirty="0">
                <a:solidFill>
                  <a:srgbClr val="212121"/>
                </a:solidFill>
                <a:latin typeface="Arial"/>
                <a:cs typeface="Arial"/>
              </a:rPr>
              <a:t> </a:t>
            </a:r>
            <a:r>
              <a:rPr sz="3000" dirty="0">
                <a:solidFill>
                  <a:srgbClr val="212121"/>
                </a:solidFill>
                <a:latin typeface="Arial"/>
                <a:cs typeface="Arial"/>
              </a:rPr>
              <a:t>of</a:t>
            </a:r>
            <a:r>
              <a:rPr sz="3000" spc="-25" dirty="0">
                <a:solidFill>
                  <a:srgbClr val="212121"/>
                </a:solidFill>
                <a:latin typeface="Arial"/>
                <a:cs typeface="Arial"/>
              </a:rPr>
              <a:t> </a:t>
            </a:r>
            <a:r>
              <a:rPr sz="3000" dirty="0">
                <a:solidFill>
                  <a:srgbClr val="212121"/>
                </a:solidFill>
                <a:latin typeface="Arial"/>
                <a:cs typeface="Arial"/>
              </a:rPr>
              <a:t>service</a:t>
            </a:r>
            <a:r>
              <a:rPr sz="3000" spc="-30" dirty="0">
                <a:solidFill>
                  <a:srgbClr val="212121"/>
                </a:solidFill>
                <a:latin typeface="Arial"/>
                <a:cs typeface="Arial"/>
              </a:rPr>
              <a:t> </a:t>
            </a:r>
            <a:r>
              <a:rPr sz="3000" dirty="0">
                <a:solidFill>
                  <a:srgbClr val="212121"/>
                </a:solidFill>
                <a:latin typeface="Arial"/>
                <a:cs typeface="Arial"/>
              </a:rPr>
              <a:t>users,</a:t>
            </a:r>
            <a:r>
              <a:rPr sz="3000" spc="-20" dirty="0">
                <a:solidFill>
                  <a:srgbClr val="212121"/>
                </a:solidFill>
                <a:latin typeface="Arial"/>
                <a:cs typeface="Arial"/>
              </a:rPr>
              <a:t> </a:t>
            </a:r>
            <a:r>
              <a:rPr sz="3000" dirty="0">
                <a:solidFill>
                  <a:srgbClr val="212121"/>
                </a:solidFill>
                <a:latin typeface="Arial"/>
                <a:cs typeface="Arial"/>
              </a:rPr>
              <a:t>client</a:t>
            </a:r>
            <a:r>
              <a:rPr sz="3000" spc="-30" dirty="0">
                <a:solidFill>
                  <a:srgbClr val="212121"/>
                </a:solidFill>
                <a:latin typeface="Arial"/>
                <a:cs typeface="Arial"/>
              </a:rPr>
              <a:t> </a:t>
            </a:r>
            <a:r>
              <a:rPr sz="3000" dirty="0">
                <a:solidFill>
                  <a:srgbClr val="212121"/>
                </a:solidFill>
                <a:latin typeface="Arial"/>
                <a:cs typeface="Arial"/>
              </a:rPr>
              <a:t>or</a:t>
            </a:r>
            <a:r>
              <a:rPr sz="3000" spc="-10" dirty="0">
                <a:solidFill>
                  <a:srgbClr val="212121"/>
                </a:solidFill>
                <a:latin typeface="Arial"/>
                <a:cs typeface="Arial"/>
              </a:rPr>
              <a:t> patient care</a:t>
            </a:r>
            <a:r>
              <a:rPr lang="en-GB" sz="3000" spc="-10" dirty="0">
                <a:solidFill>
                  <a:srgbClr val="212121"/>
                </a:solidFill>
                <a:latin typeface="Arial"/>
                <a:cs typeface="Arial"/>
              </a:rPr>
              <a:t> (</a:t>
            </a:r>
            <a:r>
              <a:rPr lang="en-GB" sz="3000" spc="-10" dirty="0" err="1">
                <a:solidFill>
                  <a:srgbClr val="212121"/>
                </a:solidFill>
                <a:latin typeface="Arial"/>
                <a:cs typeface="Arial"/>
              </a:rPr>
              <a:t>Cpd</a:t>
            </a:r>
            <a:r>
              <a:rPr lang="en-GB" sz="3000" spc="-10" dirty="0">
                <a:solidFill>
                  <a:srgbClr val="212121"/>
                </a:solidFill>
                <a:latin typeface="Arial"/>
                <a:cs typeface="Arial"/>
              </a:rPr>
              <a:t>, 2023)</a:t>
            </a:r>
            <a:endParaRPr sz="3000" dirty="0">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03044" y="189687"/>
            <a:ext cx="6136005" cy="635000"/>
          </a:xfrm>
          <a:prstGeom prst="rect">
            <a:avLst/>
          </a:prstGeom>
        </p:spPr>
        <p:txBody>
          <a:bodyPr vert="horz" wrap="square" lIns="0" tIns="12065" rIns="0" bIns="0" rtlCol="0">
            <a:spAutoFit/>
          </a:bodyPr>
          <a:lstStyle/>
          <a:p>
            <a:pPr marL="12700">
              <a:lnSpc>
                <a:spcPct val="100000"/>
              </a:lnSpc>
              <a:spcBef>
                <a:spcPts val="95"/>
              </a:spcBef>
            </a:pPr>
            <a:r>
              <a:rPr dirty="0"/>
              <a:t>Case</a:t>
            </a:r>
            <a:r>
              <a:rPr spc="-170" dirty="0"/>
              <a:t> </a:t>
            </a:r>
            <a:r>
              <a:rPr spc="-10" dirty="0"/>
              <a:t>Recording</a:t>
            </a:r>
            <a:r>
              <a:rPr spc="-155" dirty="0"/>
              <a:t> </a:t>
            </a:r>
            <a:r>
              <a:rPr spc="-10" dirty="0"/>
              <a:t>Principles</a:t>
            </a:r>
          </a:p>
        </p:txBody>
      </p:sp>
      <p:sp>
        <p:nvSpPr>
          <p:cNvPr id="3" name="object 3"/>
          <p:cNvSpPr txBox="1"/>
          <p:nvPr/>
        </p:nvSpPr>
        <p:spPr>
          <a:xfrm>
            <a:off x="78739" y="922782"/>
            <a:ext cx="8660765" cy="4634865"/>
          </a:xfrm>
          <a:prstGeom prst="rect">
            <a:avLst/>
          </a:prstGeom>
        </p:spPr>
        <p:txBody>
          <a:bodyPr vert="horz" wrap="square" lIns="0" tIns="94615" rIns="0" bIns="0" rtlCol="0">
            <a:spAutoFit/>
          </a:bodyPr>
          <a:lstStyle/>
          <a:p>
            <a:pPr marL="355600" marR="5080" indent="-342900">
              <a:lnSpc>
                <a:spcPct val="80000"/>
              </a:lnSpc>
              <a:spcBef>
                <a:spcPts val="745"/>
              </a:spcBef>
              <a:buFont typeface="Arial"/>
              <a:buChar char="•"/>
              <a:tabLst>
                <a:tab pos="354965" algn="l"/>
                <a:tab pos="355600" algn="l"/>
              </a:tabLst>
            </a:pPr>
            <a:r>
              <a:rPr sz="2700">
                <a:latin typeface="Segoe UI"/>
                <a:cs typeface="Segoe UI"/>
              </a:rPr>
              <a:t>Record</a:t>
            </a:r>
            <a:r>
              <a:rPr sz="2700" spc="-60">
                <a:latin typeface="Segoe UI"/>
                <a:cs typeface="Segoe UI"/>
              </a:rPr>
              <a:t> </a:t>
            </a:r>
            <a:r>
              <a:rPr sz="2700" dirty="0">
                <a:latin typeface="Segoe UI"/>
                <a:cs typeface="Segoe UI"/>
              </a:rPr>
              <a:t>keeping</a:t>
            </a:r>
            <a:r>
              <a:rPr sz="2700" spc="-70" dirty="0">
                <a:latin typeface="Segoe UI"/>
                <a:cs typeface="Segoe UI"/>
              </a:rPr>
              <a:t> </a:t>
            </a:r>
            <a:r>
              <a:rPr sz="2700" dirty="0">
                <a:latin typeface="Segoe UI"/>
                <a:cs typeface="Segoe UI"/>
              </a:rPr>
              <a:t>was</a:t>
            </a:r>
            <a:r>
              <a:rPr sz="2700" spc="-35" dirty="0">
                <a:latin typeface="Segoe UI"/>
                <a:cs typeface="Segoe UI"/>
              </a:rPr>
              <a:t> </a:t>
            </a:r>
            <a:r>
              <a:rPr sz="2700" dirty="0">
                <a:latin typeface="Segoe UI"/>
                <a:cs typeface="Segoe UI"/>
              </a:rPr>
              <a:t>initially</a:t>
            </a:r>
            <a:r>
              <a:rPr sz="2700" spc="-30" dirty="0">
                <a:latin typeface="Segoe UI"/>
                <a:cs typeface="Segoe UI"/>
              </a:rPr>
              <a:t> </a:t>
            </a:r>
            <a:r>
              <a:rPr sz="2700" dirty="0">
                <a:latin typeface="Segoe UI"/>
                <a:cs typeface="Segoe UI"/>
              </a:rPr>
              <a:t>considered</a:t>
            </a:r>
            <a:r>
              <a:rPr sz="2700" spc="-35" dirty="0">
                <a:latin typeface="Segoe UI"/>
                <a:cs typeface="Segoe UI"/>
              </a:rPr>
              <a:t> </a:t>
            </a:r>
            <a:r>
              <a:rPr sz="2700" dirty="0">
                <a:latin typeface="Segoe UI"/>
                <a:cs typeface="Segoe UI"/>
              </a:rPr>
              <a:t>as</a:t>
            </a:r>
            <a:r>
              <a:rPr sz="2700" spc="-40" dirty="0">
                <a:latin typeface="Segoe UI"/>
                <a:cs typeface="Segoe UI"/>
              </a:rPr>
              <a:t> </a:t>
            </a:r>
            <a:r>
              <a:rPr sz="2700" dirty="0">
                <a:latin typeface="Segoe UI"/>
                <a:cs typeface="Segoe UI"/>
              </a:rPr>
              <a:t>a</a:t>
            </a:r>
            <a:r>
              <a:rPr sz="2700" spc="-40" dirty="0">
                <a:latin typeface="Segoe UI"/>
                <a:cs typeface="Segoe UI"/>
              </a:rPr>
              <a:t> </a:t>
            </a:r>
            <a:r>
              <a:rPr sz="2700" dirty="0">
                <a:latin typeface="Segoe UI"/>
                <a:cs typeface="Segoe UI"/>
              </a:rPr>
              <a:t>tool</a:t>
            </a:r>
            <a:r>
              <a:rPr sz="2700" spc="-30" dirty="0">
                <a:latin typeface="Segoe UI"/>
                <a:cs typeface="Segoe UI"/>
              </a:rPr>
              <a:t> </a:t>
            </a:r>
            <a:r>
              <a:rPr sz="2700" spc="-25" dirty="0">
                <a:latin typeface="Segoe UI"/>
                <a:cs typeface="Segoe UI"/>
              </a:rPr>
              <a:t>for </a:t>
            </a:r>
            <a:r>
              <a:rPr sz="2700" dirty="0">
                <a:latin typeface="Segoe UI"/>
                <a:cs typeface="Segoe UI"/>
              </a:rPr>
              <a:t>helping</a:t>
            </a:r>
            <a:r>
              <a:rPr sz="2700" spc="-50" dirty="0">
                <a:latin typeface="Segoe UI"/>
                <a:cs typeface="Segoe UI"/>
              </a:rPr>
              <a:t> </a:t>
            </a:r>
            <a:r>
              <a:rPr sz="2700" dirty="0">
                <a:latin typeface="Segoe UI"/>
                <a:cs typeface="Segoe UI"/>
              </a:rPr>
              <a:t>to</a:t>
            </a:r>
            <a:r>
              <a:rPr sz="2700" spc="-35" dirty="0">
                <a:latin typeface="Segoe UI"/>
                <a:cs typeface="Segoe UI"/>
              </a:rPr>
              <a:t> </a:t>
            </a:r>
            <a:r>
              <a:rPr sz="2700" dirty="0">
                <a:latin typeface="Segoe UI"/>
                <a:cs typeface="Segoe UI"/>
              </a:rPr>
              <a:t>improve</a:t>
            </a:r>
            <a:r>
              <a:rPr sz="2700" spc="-50" dirty="0">
                <a:latin typeface="Segoe UI"/>
                <a:cs typeface="Segoe UI"/>
              </a:rPr>
              <a:t> </a:t>
            </a:r>
            <a:r>
              <a:rPr sz="2700" dirty="0">
                <a:latin typeface="Segoe UI"/>
                <a:cs typeface="Segoe UI"/>
              </a:rPr>
              <a:t>practice</a:t>
            </a:r>
            <a:r>
              <a:rPr sz="2700" spc="-20" dirty="0">
                <a:latin typeface="Segoe UI"/>
                <a:cs typeface="Segoe UI"/>
              </a:rPr>
              <a:t> </a:t>
            </a:r>
            <a:r>
              <a:rPr sz="2700" spc="-10" dirty="0">
                <a:latin typeface="Segoe UI"/>
                <a:cs typeface="Segoe UI"/>
              </a:rPr>
              <a:t>delivery.</a:t>
            </a:r>
            <a:endParaRPr sz="2700">
              <a:latin typeface="Segoe UI"/>
              <a:cs typeface="Segoe UI"/>
            </a:endParaRPr>
          </a:p>
          <a:p>
            <a:pPr marL="355600" marR="554355" indent="-342900">
              <a:lnSpc>
                <a:spcPct val="80000"/>
              </a:lnSpc>
              <a:spcBef>
                <a:spcPts val="650"/>
              </a:spcBef>
              <a:buFont typeface="Arial"/>
              <a:buChar char="•"/>
              <a:tabLst>
                <a:tab pos="354965" algn="l"/>
                <a:tab pos="355600" algn="l"/>
              </a:tabLst>
            </a:pPr>
            <a:r>
              <a:rPr sz="2700" dirty="0">
                <a:latin typeface="Segoe UI"/>
                <a:cs typeface="Segoe UI"/>
              </a:rPr>
              <a:t>Now</a:t>
            </a:r>
            <a:r>
              <a:rPr sz="2700" spc="-20" dirty="0">
                <a:latin typeface="Segoe UI"/>
                <a:cs typeface="Segoe UI"/>
              </a:rPr>
              <a:t> </a:t>
            </a:r>
            <a:r>
              <a:rPr sz="2700" dirty="0">
                <a:latin typeface="Segoe UI"/>
                <a:cs typeface="Segoe UI"/>
              </a:rPr>
              <a:t>it</a:t>
            </a:r>
            <a:r>
              <a:rPr sz="2700" spc="-20" dirty="0">
                <a:latin typeface="Segoe UI"/>
                <a:cs typeface="Segoe UI"/>
              </a:rPr>
              <a:t> </a:t>
            </a:r>
            <a:r>
              <a:rPr sz="2700" dirty="0">
                <a:latin typeface="Segoe UI"/>
                <a:cs typeface="Segoe UI"/>
              </a:rPr>
              <a:t>is</a:t>
            </a:r>
            <a:r>
              <a:rPr sz="2700" spc="-25" dirty="0">
                <a:latin typeface="Segoe UI"/>
                <a:cs typeface="Segoe UI"/>
              </a:rPr>
              <a:t> </a:t>
            </a:r>
            <a:r>
              <a:rPr sz="2700" dirty="0">
                <a:latin typeface="Segoe UI"/>
                <a:cs typeface="Segoe UI"/>
              </a:rPr>
              <a:t>viewed</a:t>
            </a:r>
            <a:r>
              <a:rPr sz="2700" spc="-40" dirty="0">
                <a:latin typeface="Segoe UI"/>
                <a:cs typeface="Segoe UI"/>
              </a:rPr>
              <a:t> </a:t>
            </a:r>
            <a:r>
              <a:rPr sz="2700" dirty="0">
                <a:latin typeface="Segoe UI"/>
                <a:cs typeface="Segoe UI"/>
              </a:rPr>
              <a:t>that</a:t>
            </a:r>
            <a:r>
              <a:rPr sz="2700" spc="-15" dirty="0">
                <a:latin typeface="Segoe UI"/>
                <a:cs typeface="Segoe UI"/>
              </a:rPr>
              <a:t> </a:t>
            </a:r>
            <a:r>
              <a:rPr sz="2700" dirty="0">
                <a:latin typeface="Segoe UI"/>
                <a:cs typeface="Segoe UI"/>
              </a:rPr>
              <a:t>the</a:t>
            </a:r>
            <a:r>
              <a:rPr sz="2700" spc="-15" dirty="0">
                <a:latin typeface="Segoe UI"/>
                <a:cs typeface="Segoe UI"/>
              </a:rPr>
              <a:t> </a:t>
            </a:r>
            <a:r>
              <a:rPr sz="2700" dirty="0">
                <a:latin typeface="Segoe UI"/>
                <a:cs typeface="Segoe UI"/>
              </a:rPr>
              <a:t>creation</a:t>
            </a:r>
            <a:r>
              <a:rPr sz="2700" spc="-5" dirty="0">
                <a:latin typeface="Segoe UI"/>
                <a:cs typeface="Segoe UI"/>
              </a:rPr>
              <a:t> </a:t>
            </a:r>
            <a:r>
              <a:rPr sz="2700" dirty="0">
                <a:latin typeface="Segoe UI"/>
                <a:cs typeface="Segoe UI"/>
              </a:rPr>
              <a:t>of</a:t>
            </a:r>
            <a:r>
              <a:rPr sz="2700" spc="-10" dirty="0">
                <a:latin typeface="Segoe UI"/>
                <a:cs typeface="Segoe UI"/>
              </a:rPr>
              <a:t> </a:t>
            </a:r>
            <a:r>
              <a:rPr sz="2700" dirty="0">
                <a:latin typeface="Segoe UI"/>
                <a:cs typeface="Segoe UI"/>
              </a:rPr>
              <a:t>good</a:t>
            </a:r>
            <a:r>
              <a:rPr sz="2700" spc="-25" dirty="0">
                <a:latin typeface="Segoe UI"/>
                <a:cs typeface="Segoe UI"/>
              </a:rPr>
              <a:t> </a:t>
            </a:r>
            <a:r>
              <a:rPr sz="2700" spc="-20" dirty="0">
                <a:latin typeface="Segoe UI"/>
                <a:cs typeface="Segoe UI"/>
              </a:rPr>
              <a:t>case </a:t>
            </a:r>
            <a:r>
              <a:rPr sz="2700" dirty="0">
                <a:latin typeface="Segoe UI"/>
                <a:cs typeface="Segoe UI"/>
              </a:rPr>
              <a:t>notes/recordings</a:t>
            </a:r>
            <a:r>
              <a:rPr sz="2700" spc="-20" dirty="0">
                <a:latin typeface="Segoe UI"/>
                <a:cs typeface="Segoe UI"/>
              </a:rPr>
              <a:t> </a:t>
            </a:r>
            <a:r>
              <a:rPr sz="2700" dirty="0">
                <a:latin typeface="Segoe UI"/>
                <a:cs typeface="Segoe UI"/>
              </a:rPr>
              <a:t>in</a:t>
            </a:r>
            <a:r>
              <a:rPr sz="2700" spc="-40" dirty="0">
                <a:latin typeface="Segoe UI"/>
                <a:cs typeface="Segoe UI"/>
              </a:rPr>
              <a:t> </a:t>
            </a:r>
            <a:r>
              <a:rPr sz="2700" dirty="0">
                <a:latin typeface="Segoe UI"/>
                <a:cs typeface="Segoe UI"/>
              </a:rPr>
              <a:t>the</a:t>
            </a:r>
            <a:r>
              <a:rPr sz="2700" spc="-35" dirty="0">
                <a:latin typeface="Segoe UI"/>
                <a:cs typeface="Segoe UI"/>
              </a:rPr>
              <a:t> </a:t>
            </a:r>
            <a:r>
              <a:rPr sz="2700" dirty="0">
                <a:latin typeface="Segoe UI"/>
                <a:cs typeface="Segoe UI"/>
              </a:rPr>
              <a:t>H</a:t>
            </a:r>
            <a:r>
              <a:rPr sz="2700" spc="-20" dirty="0">
                <a:latin typeface="Segoe UI"/>
                <a:cs typeface="Segoe UI"/>
              </a:rPr>
              <a:t> </a:t>
            </a:r>
            <a:r>
              <a:rPr sz="2700" dirty="0">
                <a:latin typeface="Segoe UI"/>
                <a:cs typeface="Segoe UI"/>
              </a:rPr>
              <a:t>&amp;</a:t>
            </a:r>
            <a:r>
              <a:rPr sz="2700" spc="-35" dirty="0">
                <a:latin typeface="Segoe UI"/>
                <a:cs typeface="Segoe UI"/>
              </a:rPr>
              <a:t> </a:t>
            </a:r>
            <a:r>
              <a:rPr sz="2700" dirty="0">
                <a:latin typeface="Segoe UI"/>
                <a:cs typeface="Segoe UI"/>
              </a:rPr>
              <a:t>SC</a:t>
            </a:r>
            <a:r>
              <a:rPr sz="2700" spc="-25" dirty="0">
                <a:latin typeface="Segoe UI"/>
                <a:cs typeface="Segoe UI"/>
              </a:rPr>
              <a:t> </a:t>
            </a:r>
            <a:r>
              <a:rPr sz="2700" dirty="0">
                <a:latin typeface="Segoe UI"/>
                <a:cs typeface="Segoe UI"/>
              </a:rPr>
              <a:t>sector</a:t>
            </a:r>
            <a:r>
              <a:rPr sz="2700" spc="-15" dirty="0">
                <a:latin typeface="Segoe UI"/>
                <a:cs typeface="Segoe UI"/>
              </a:rPr>
              <a:t> </a:t>
            </a:r>
            <a:r>
              <a:rPr sz="2700" dirty="0">
                <a:latin typeface="Segoe UI"/>
                <a:cs typeface="Segoe UI"/>
              </a:rPr>
              <a:t>is</a:t>
            </a:r>
            <a:r>
              <a:rPr sz="2700" spc="-40" dirty="0">
                <a:latin typeface="Segoe UI"/>
                <a:cs typeface="Segoe UI"/>
              </a:rPr>
              <a:t> </a:t>
            </a:r>
            <a:r>
              <a:rPr sz="2700" dirty="0">
                <a:latin typeface="Segoe UI"/>
                <a:cs typeface="Segoe UI"/>
              </a:rPr>
              <a:t>an</a:t>
            </a:r>
            <a:r>
              <a:rPr sz="2700" spc="-30" dirty="0">
                <a:latin typeface="Segoe UI"/>
                <a:cs typeface="Segoe UI"/>
              </a:rPr>
              <a:t> </a:t>
            </a:r>
            <a:r>
              <a:rPr sz="2700" spc="-10" dirty="0">
                <a:latin typeface="Segoe UI"/>
                <a:cs typeface="Segoe UI"/>
              </a:rPr>
              <a:t>integral </a:t>
            </a:r>
            <a:r>
              <a:rPr sz="2700" dirty="0">
                <a:latin typeface="Segoe UI"/>
                <a:cs typeface="Segoe UI"/>
              </a:rPr>
              <a:t>part</a:t>
            </a:r>
            <a:r>
              <a:rPr sz="2700" spc="-40" dirty="0">
                <a:latin typeface="Segoe UI"/>
                <a:cs typeface="Segoe UI"/>
              </a:rPr>
              <a:t> </a:t>
            </a:r>
            <a:r>
              <a:rPr sz="2700" dirty="0">
                <a:latin typeface="Segoe UI"/>
                <a:cs typeface="Segoe UI"/>
              </a:rPr>
              <a:t>of</a:t>
            </a:r>
            <a:r>
              <a:rPr sz="2700" spc="-45" dirty="0">
                <a:latin typeface="Segoe UI"/>
                <a:cs typeface="Segoe UI"/>
              </a:rPr>
              <a:t> </a:t>
            </a:r>
            <a:r>
              <a:rPr sz="2700" dirty="0">
                <a:latin typeface="Segoe UI"/>
                <a:cs typeface="Segoe UI"/>
              </a:rPr>
              <a:t>your</a:t>
            </a:r>
            <a:r>
              <a:rPr sz="2700" spc="-45" dirty="0">
                <a:latin typeface="Segoe UI"/>
                <a:cs typeface="Segoe UI"/>
              </a:rPr>
              <a:t> </a:t>
            </a:r>
            <a:r>
              <a:rPr sz="2700" dirty="0">
                <a:latin typeface="Segoe UI"/>
                <a:cs typeface="Segoe UI"/>
              </a:rPr>
              <a:t>professional</a:t>
            </a:r>
            <a:r>
              <a:rPr sz="2700" spc="-20" dirty="0">
                <a:latin typeface="Segoe UI"/>
                <a:cs typeface="Segoe UI"/>
              </a:rPr>
              <a:t> </a:t>
            </a:r>
            <a:r>
              <a:rPr sz="2700" spc="-10" dirty="0">
                <a:latin typeface="Segoe UI"/>
                <a:cs typeface="Segoe UI"/>
              </a:rPr>
              <a:t>role.</a:t>
            </a:r>
            <a:endParaRPr sz="2700" dirty="0">
              <a:latin typeface="Segoe UI"/>
              <a:cs typeface="Segoe UI"/>
            </a:endParaRPr>
          </a:p>
          <a:p>
            <a:pPr marL="355600" marR="617855" indent="-342900">
              <a:lnSpc>
                <a:spcPts val="2590"/>
              </a:lnSpc>
              <a:spcBef>
                <a:spcPts val="630"/>
              </a:spcBef>
              <a:buFont typeface="Arial"/>
              <a:buChar char="•"/>
              <a:tabLst>
                <a:tab pos="354965" algn="l"/>
                <a:tab pos="355600" algn="l"/>
              </a:tabLst>
            </a:pPr>
            <a:r>
              <a:rPr sz="2700" dirty="0">
                <a:latin typeface="Segoe UI"/>
                <a:cs typeface="Segoe UI"/>
              </a:rPr>
              <a:t>It</a:t>
            </a:r>
            <a:r>
              <a:rPr sz="2700" spc="-25" dirty="0">
                <a:latin typeface="Segoe UI"/>
                <a:cs typeface="Segoe UI"/>
              </a:rPr>
              <a:t> </a:t>
            </a:r>
            <a:r>
              <a:rPr sz="2700" dirty="0">
                <a:latin typeface="Segoe UI"/>
                <a:cs typeface="Segoe UI"/>
              </a:rPr>
              <a:t>is</a:t>
            </a:r>
            <a:r>
              <a:rPr sz="2700" spc="-30" dirty="0">
                <a:latin typeface="Segoe UI"/>
                <a:cs typeface="Segoe UI"/>
              </a:rPr>
              <a:t> </a:t>
            </a:r>
            <a:r>
              <a:rPr sz="2700" dirty="0">
                <a:latin typeface="Segoe UI"/>
                <a:cs typeface="Segoe UI"/>
              </a:rPr>
              <a:t>essential</a:t>
            </a:r>
            <a:r>
              <a:rPr sz="2700" spc="-5" dirty="0">
                <a:latin typeface="Segoe UI"/>
                <a:cs typeface="Segoe UI"/>
              </a:rPr>
              <a:t> </a:t>
            </a:r>
            <a:r>
              <a:rPr sz="2700" dirty="0">
                <a:latin typeface="Segoe UI"/>
                <a:cs typeface="Segoe UI"/>
              </a:rPr>
              <a:t>for</a:t>
            </a:r>
            <a:r>
              <a:rPr sz="2700" spc="-10" dirty="0">
                <a:latin typeface="Segoe UI"/>
                <a:cs typeface="Segoe UI"/>
              </a:rPr>
              <a:t> </a:t>
            </a:r>
            <a:r>
              <a:rPr sz="2700" dirty="0">
                <a:latin typeface="Segoe UI"/>
                <a:cs typeface="Segoe UI"/>
              </a:rPr>
              <a:t>building</a:t>
            </a:r>
            <a:r>
              <a:rPr sz="2700" spc="-15" dirty="0">
                <a:latin typeface="Segoe UI"/>
                <a:cs typeface="Segoe UI"/>
              </a:rPr>
              <a:t> </a:t>
            </a:r>
            <a:r>
              <a:rPr sz="2700" dirty="0">
                <a:latin typeface="Segoe UI"/>
                <a:cs typeface="Segoe UI"/>
              </a:rPr>
              <a:t>evidenced</a:t>
            </a:r>
            <a:r>
              <a:rPr sz="2700" spc="-30" dirty="0">
                <a:latin typeface="Segoe UI"/>
                <a:cs typeface="Segoe UI"/>
              </a:rPr>
              <a:t> </a:t>
            </a:r>
            <a:r>
              <a:rPr sz="2700" dirty="0">
                <a:latin typeface="Segoe UI"/>
                <a:cs typeface="Segoe UI"/>
              </a:rPr>
              <a:t>accounts</a:t>
            </a:r>
            <a:r>
              <a:rPr sz="2700" spc="-10" dirty="0">
                <a:latin typeface="Segoe UI"/>
                <a:cs typeface="Segoe UI"/>
              </a:rPr>
              <a:t> </a:t>
            </a:r>
            <a:r>
              <a:rPr sz="2700" spc="-25" dirty="0">
                <a:latin typeface="Segoe UI"/>
                <a:cs typeface="Segoe UI"/>
              </a:rPr>
              <a:t>of </a:t>
            </a:r>
            <a:r>
              <a:rPr sz="2700" dirty="0">
                <a:latin typeface="Segoe UI"/>
                <a:cs typeface="Segoe UI"/>
              </a:rPr>
              <a:t>relationships between</a:t>
            </a:r>
            <a:r>
              <a:rPr sz="2700" spc="-40" dirty="0">
                <a:latin typeface="Segoe UI"/>
                <a:cs typeface="Segoe UI"/>
              </a:rPr>
              <a:t> </a:t>
            </a:r>
            <a:r>
              <a:rPr sz="2700" dirty="0">
                <a:latin typeface="Segoe UI"/>
                <a:cs typeface="Segoe UI"/>
              </a:rPr>
              <a:t>families,</a:t>
            </a:r>
            <a:r>
              <a:rPr sz="2700" spc="10" dirty="0">
                <a:latin typeface="Segoe UI"/>
                <a:cs typeface="Segoe UI"/>
              </a:rPr>
              <a:t> </a:t>
            </a:r>
            <a:r>
              <a:rPr sz="2700" dirty="0">
                <a:latin typeface="Segoe UI"/>
                <a:cs typeface="Segoe UI"/>
              </a:rPr>
              <a:t>and</a:t>
            </a:r>
            <a:r>
              <a:rPr sz="2700" spc="-20" dirty="0">
                <a:latin typeface="Segoe UI"/>
                <a:cs typeface="Segoe UI"/>
              </a:rPr>
              <a:t> </a:t>
            </a:r>
            <a:r>
              <a:rPr sz="2700" dirty="0">
                <a:latin typeface="Segoe UI"/>
                <a:cs typeface="Segoe UI"/>
              </a:rPr>
              <a:t>services</a:t>
            </a:r>
            <a:r>
              <a:rPr sz="2700" spc="-5" dirty="0">
                <a:latin typeface="Segoe UI"/>
                <a:cs typeface="Segoe UI"/>
              </a:rPr>
              <a:t> </a:t>
            </a:r>
            <a:r>
              <a:rPr sz="2700" spc="-10" dirty="0">
                <a:latin typeface="Segoe UI"/>
                <a:cs typeface="Segoe UI"/>
              </a:rPr>
              <a:t>(Kagle, </a:t>
            </a:r>
            <a:r>
              <a:rPr sz="2700" dirty="0">
                <a:latin typeface="Segoe UI"/>
                <a:cs typeface="Segoe UI"/>
              </a:rPr>
              <a:t>(1991)</a:t>
            </a:r>
            <a:r>
              <a:rPr sz="2700" spc="-45" dirty="0">
                <a:latin typeface="Segoe UI"/>
                <a:cs typeface="Segoe UI"/>
              </a:rPr>
              <a:t> </a:t>
            </a:r>
            <a:r>
              <a:rPr sz="2700" dirty="0">
                <a:latin typeface="Segoe UI"/>
                <a:cs typeface="Segoe UI"/>
              </a:rPr>
              <a:t>in</a:t>
            </a:r>
            <a:r>
              <a:rPr sz="2700" spc="-25" dirty="0">
                <a:latin typeface="Segoe UI"/>
                <a:cs typeface="Segoe UI"/>
              </a:rPr>
              <a:t> </a:t>
            </a:r>
            <a:r>
              <a:rPr sz="2700" dirty="0">
                <a:latin typeface="Segoe UI"/>
                <a:cs typeface="Segoe UI"/>
              </a:rPr>
              <a:t>Hoyle,</a:t>
            </a:r>
            <a:r>
              <a:rPr sz="2700" spc="-15" dirty="0">
                <a:latin typeface="Segoe UI"/>
                <a:cs typeface="Segoe UI"/>
              </a:rPr>
              <a:t> </a:t>
            </a:r>
            <a:r>
              <a:rPr sz="2700" i="1" dirty="0">
                <a:latin typeface="Segoe UI"/>
                <a:cs typeface="Segoe UI"/>
              </a:rPr>
              <a:t>et</a:t>
            </a:r>
            <a:r>
              <a:rPr sz="2700" i="1" spc="-15" dirty="0">
                <a:latin typeface="Segoe UI"/>
                <a:cs typeface="Segoe UI"/>
              </a:rPr>
              <a:t> </a:t>
            </a:r>
            <a:r>
              <a:rPr sz="2700" i="1" dirty="0">
                <a:latin typeface="Segoe UI"/>
                <a:cs typeface="Segoe UI"/>
              </a:rPr>
              <a:t>al</a:t>
            </a:r>
            <a:r>
              <a:rPr sz="2700" dirty="0">
                <a:latin typeface="Segoe UI"/>
                <a:cs typeface="Segoe UI"/>
              </a:rPr>
              <a:t>,</a:t>
            </a:r>
            <a:r>
              <a:rPr sz="2700" spc="-10" dirty="0">
                <a:latin typeface="Segoe UI"/>
                <a:cs typeface="Segoe UI"/>
              </a:rPr>
              <a:t> </a:t>
            </a:r>
            <a:r>
              <a:rPr sz="2700" dirty="0">
                <a:latin typeface="Segoe UI"/>
                <a:cs typeface="Segoe UI"/>
              </a:rPr>
              <a:t>2019,</a:t>
            </a:r>
            <a:r>
              <a:rPr sz="2700" spc="-35" dirty="0">
                <a:latin typeface="Segoe UI"/>
                <a:cs typeface="Segoe UI"/>
              </a:rPr>
              <a:t> </a:t>
            </a:r>
            <a:r>
              <a:rPr sz="2700" spc="-10" dirty="0">
                <a:latin typeface="Segoe UI"/>
                <a:cs typeface="Segoe UI"/>
              </a:rPr>
              <a:t>p.1857).</a:t>
            </a:r>
            <a:endParaRPr sz="2700" dirty="0">
              <a:latin typeface="Segoe UI"/>
              <a:cs typeface="Segoe UI"/>
            </a:endParaRPr>
          </a:p>
          <a:p>
            <a:pPr marL="355600" marR="51435" indent="-342900">
              <a:lnSpc>
                <a:spcPct val="80000"/>
              </a:lnSpc>
              <a:spcBef>
                <a:spcPts val="675"/>
              </a:spcBef>
              <a:buFont typeface="Arial"/>
              <a:buChar char="•"/>
              <a:tabLst>
                <a:tab pos="354965" algn="l"/>
                <a:tab pos="355600" algn="l"/>
                <a:tab pos="1646555" algn="l"/>
              </a:tabLst>
            </a:pPr>
            <a:r>
              <a:rPr sz="2700" dirty="0">
                <a:latin typeface="Segoe UI"/>
                <a:cs typeface="Segoe UI"/>
              </a:rPr>
              <a:t>Record</a:t>
            </a:r>
            <a:r>
              <a:rPr sz="2700" spc="-45" dirty="0">
                <a:latin typeface="Segoe UI"/>
                <a:cs typeface="Segoe UI"/>
              </a:rPr>
              <a:t> </a:t>
            </a:r>
            <a:r>
              <a:rPr sz="2700" dirty="0">
                <a:latin typeface="Segoe UI"/>
                <a:cs typeface="Segoe UI"/>
              </a:rPr>
              <a:t>keeping</a:t>
            </a:r>
            <a:r>
              <a:rPr sz="2700" spc="-40" dirty="0">
                <a:latin typeface="Segoe UI"/>
                <a:cs typeface="Segoe UI"/>
              </a:rPr>
              <a:t> </a:t>
            </a:r>
            <a:r>
              <a:rPr sz="2700" dirty="0">
                <a:latin typeface="Segoe UI"/>
                <a:cs typeface="Segoe UI"/>
              </a:rPr>
              <a:t>takes</a:t>
            </a:r>
            <a:r>
              <a:rPr sz="2700" spc="-35" dirty="0">
                <a:latin typeface="Segoe UI"/>
                <a:cs typeface="Segoe UI"/>
              </a:rPr>
              <a:t> </a:t>
            </a:r>
            <a:r>
              <a:rPr sz="2700" dirty="0">
                <a:latin typeface="Segoe UI"/>
                <a:cs typeface="Segoe UI"/>
              </a:rPr>
              <a:t>place</a:t>
            </a:r>
            <a:r>
              <a:rPr sz="2700" spc="-20" dirty="0">
                <a:latin typeface="Segoe UI"/>
                <a:cs typeface="Segoe UI"/>
              </a:rPr>
              <a:t> </a:t>
            </a:r>
            <a:r>
              <a:rPr sz="2700" dirty="0">
                <a:latin typeface="Segoe UI"/>
                <a:cs typeface="Segoe UI"/>
              </a:rPr>
              <a:t>in</a:t>
            </a:r>
            <a:r>
              <a:rPr sz="2700" spc="-40" dirty="0">
                <a:latin typeface="Segoe UI"/>
                <a:cs typeface="Segoe UI"/>
              </a:rPr>
              <a:t> </a:t>
            </a:r>
            <a:r>
              <a:rPr sz="2700" dirty="0">
                <a:latin typeface="Segoe UI"/>
                <a:cs typeface="Segoe UI"/>
              </a:rPr>
              <a:t>a</a:t>
            </a:r>
            <a:r>
              <a:rPr sz="2700" spc="-25" dirty="0">
                <a:latin typeface="Segoe UI"/>
                <a:cs typeface="Segoe UI"/>
              </a:rPr>
              <a:t> </a:t>
            </a:r>
            <a:r>
              <a:rPr sz="2700" dirty="0">
                <a:latin typeface="Segoe UI"/>
                <a:cs typeface="Segoe UI"/>
              </a:rPr>
              <a:t>complex</a:t>
            </a:r>
            <a:r>
              <a:rPr sz="2700" spc="-30" dirty="0">
                <a:latin typeface="Segoe UI"/>
                <a:cs typeface="Segoe UI"/>
              </a:rPr>
              <a:t> </a:t>
            </a:r>
            <a:r>
              <a:rPr sz="2700" dirty="0">
                <a:latin typeface="Segoe UI"/>
                <a:cs typeface="Segoe UI"/>
              </a:rPr>
              <a:t>H</a:t>
            </a:r>
            <a:r>
              <a:rPr sz="2700" spc="-40" dirty="0">
                <a:latin typeface="Segoe UI"/>
                <a:cs typeface="Segoe UI"/>
              </a:rPr>
              <a:t> </a:t>
            </a:r>
            <a:r>
              <a:rPr sz="2700" dirty="0">
                <a:latin typeface="Segoe UI"/>
                <a:cs typeface="Segoe UI"/>
              </a:rPr>
              <a:t>&amp;</a:t>
            </a:r>
            <a:r>
              <a:rPr sz="2700" spc="-30" dirty="0">
                <a:latin typeface="Segoe UI"/>
                <a:cs typeface="Segoe UI"/>
              </a:rPr>
              <a:t> </a:t>
            </a:r>
            <a:r>
              <a:rPr sz="2700" spc="-25" dirty="0">
                <a:latin typeface="Segoe UI"/>
                <a:cs typeface="Segoe UI"/>
              </a:rPr>
              <a:t>SC </a:t>
            </a:r>
            <a:r>
              <a:rPr sz="2700" dirty="0">
                <a:latin typeface="Segoe UI"/>
                <a:cs typeface="Segoe UI"/>
              </a:rPr>
              <a:t>system</a:t>
            </a:r>
            <a:r>
              <a:rPr sz="2700" spc="-15" dirty="0">
                <a:latin typeface="Segoe UI"/>
                <a:cs typeface="Segoe UI"/>
              </a:rPr>
              <a:t> </a:t>
            </a:r>
            <a:r>
              <a:rPr sz="2700" dirty="0">
                <a:latin typeface="Segoe UI"/>
                <a:cs typeface="Segoe UI"/>
              </a:rPr>
              <a:t>in</a:t>
            </a:r>
            <a:r>
              <a:rPr sz="2700" spc="-35" dirty="0">
                <a:latin typeface="Segoe UI"/>
                <a:cs typeface="Segoe UI"/>
              </a:rPr>
              <a:t> </a:t>
            </a:r>
            <a:r>
              <a:rPr sz="2700" dirty="0">
                <a:latin typeface="Segoe UI"/>
                <a:cs typeface="Segoe UI"/>
              </a:rPr>
              <a:t>the</a:t>
            </a:r>
            <a:r>
              <a:rPr sz="2700" spc="-20" dirty="0">
                <a:latin typeface="Segoe UI"/>
                <a:cs typeface="Segoe UI"/>
              </a:rPr>
              <a:t> </a:t>
            </a:r>
            <a:r>
              <a:rPr sz="2700" dirty="0">
                <a:latin typeface="Segoe UI"/>
                <a:cs typeface="Segoe UI"/>
              </a:rPr>
              <a:t>context</a:t>
            </a:r>
            <a:r>
              <a:rPr sz="2700" spc="-20" dirty="0">
                <a:latin typeface="Segoe UI"/>
                <a:cs typeface="Segoe UI"/>
              </a:rPr>
              <a:t> </a:t>
            </a:r>
            <a:r>
              <a:rPr sz="2700" dirty="0">
                <a:latin typeface="Segoe UI"/>
                <a:cs typeface="Segoe UI"/>
              </a:rPr>
              <a:t>of</a:t>
            </a:r>
            <a:r>
              <a:rPr sz="2700" spc="-15" dirty="0">
                <a:latin typeface="Segoe UI"/>
                <a:cs typeface="Segoe UI"/>
              </a:rPr>
              <a:t> </a:t>
            </a:r>
            <a:r>
              <a:rPr sz="2700" dirty="0">
                <a:latin typeface="Segoe UI"/>
                <a:cs typeface="Segoe UI"/>
              </a:rPr>
              <a:t>what</a:t>
            </a:r>
            <a:r>
              <a:rPr sz="2700" spc="-30" dirty="0">
                <a:latin typeface="Segoe UI"/>
                <a:cs typeface="Segoe UI"/>
              </a:rPr>
              <a:t> </a:t>
            </a:r>
            <a:r>
              <a:rPr sz="2700" dirty="0">
                <a:latin typeface="Segoe UI"/>
                <a:cs typeface="Segoe UI"/>
              </a:rPr>
              <a:t>is</a:t>
            </a:r>
            <a:r>
              <a:rPr sz="2700" spc="-25" dirty="0">
                <a:latin typeface="Segoe UI"/>
                <a:cs typeface="Segoe UI"/>
              </a:rPr>
              <a:t> </a:t>
            </a:r>
            <a:r>
              <a:rPr sz="2700" dirty="0">
                <a:latin typeface="Segoe UI"/>
                <a:cs typeface="Segoe UI"/>
              </a:rPr>
              <a:t>expected</a:t>
            </a:r>
            <a:r>
              <a:rPr sz="2700" spc="-20" dirty="0">
                <a:latin typeface="Segoe UI"/>
                <a:cs typeface="Segoe UI"/>
              </a:rPr>
              <a:t> </a:t>
            </a:r>
            <a:r>
              <a:rPr sz="2700" dirty="0">
                <a:latin typeface="Segoe UI"/>
                <a:cs typeface="Segoe UI"/>
              </a:rPr>
              <a:t>in</a:t>
            </a:r>
            <a:r>
              <a:rPr sz="2700" spc="-25" dirty="0">
                <a:latin typeface="Segoe UI"/>
                <a:cs typeface="Segoe UI"/>
              </a:rPr>
              <a:t> </a:t>
            </a:r>
            <a:r>
              <a:rPr sz="2700" spc="-10" dirty="0">
                <a:latin typeface="Segoe UI"/>
                <a:cs typeface="Segoe UI"/>
              </a:rPr>
              <a:t>wider society.</a:t>
            </a:r>
            <a:r>
              <a:rPr sz="2700" dirty="0">
                <a:latin typeface="Segoe UI"/>
                <a:cs typeface="Segoe UI"/>
              </a:rPr>
              <a:t>	Mind</a:t>
            </a:r>
            <a:r>
              <a:rPr sz="2700" spc="-20" dirty="0">
                <a:latin typeface="Segoe UI"/>
                <a:cs typeface="Segoe UI"/>
              </a:rPr>
              <a:t> </a:t>
            </a:r>
            <a:r>
              <a:rPr sz="2700" dirty="0">
                <a:latin typeface="Segoe UI"/>
                <a:cs typeface="Segoe UI"/>
              </a:rPr>
              <a:t>you,</a:t>
            </a:r>
            <a:r>
              <a:rPr sz="2700" spc="-25" dirty="0">
                <a:latin typeface="Segoe UI"/>
                <a:cs typeface="Segoe UI"/>
              </a:rPr>
              <a:t> </a:t>
            </a:r>
            <a:r>
              <a:rPr sz="2700" dirty="0">
                <a:latin typeface="Segoe UI"/>
                <a:cs typeface="Segoe UI"/>
              </a:rPr>
              <a:t>some</a:t>
            </a:r>
            <a:r>
              <a:rPr sz="2700" spc="-25" dirty="0">
                <a:latin typeface="Segoe UI"/>
                <a:cs typeface="Segoe UI"/>
              </a:rPr>
              <a:t> </a:t>
            </a:r>
            <a:r>
              <a:rPr sz="2700" dirty="0">
                <a:latin typeface="Segoe UI"/>
                <a:cs typeface="Segoe UI"/>
              </a:rPr>
              <a:t>times,</a:t>
            </a:r>
            <a:r>
              <a:rPr sz="2700" spc="-20" dirty="0">
                <a:latin typeface="Segoe UI"/>
                <a:cs typeface="Segoe UI"/>
              </a:rPr>
              <a:t> </a:t>
            </a:r>
            <a:r>
              <a:rPr sz="2700" dirty="0">
                <a:latin typeface="Segoe UI"/>
                <a:cs typeface="Segoe UI"/>
              </a:rPr>
              <a:t>case</a:t>
            </a:r>
            <a:r>
              <a:rPr sz="2700" spc="-10" dirty="0">
                <a:latin typeface="Segoe UI"/>
                <a:cs typeface="Segoe UI"/>
              </a:rPr>
              <a:t> </a:t>
            </a:r>
            <a:r>
              <a:rPr sz="2700" dirty="0">
                <a:latin typeface="Segoe UI"/>
                <a:cs typeface="Segoe UI"/>
              </a:rPr>
              <a:t>recordings</a:t>
            </a:r>
            <a:r>
              <a:rPr sz="2700" spc="-5" dirty="0">
                <a:latin typeface="Segoe UI"/>
                <a:cs typeface="Segoe UI"/>
              </a:rPr>
              <a:t> </a:t>
            </a:r>
            <a:r>
              <a:rPr sz="2700" dirty="0">
                <a:latin typeface="Segoe UI"/>
                <a:cs typeface="Segoe UI"/>
              </a:rPr>
              <a:t>can</a:t>
            </a:r>
            <a:r>
              <a:rPr sz="2700" spc="-35" dirty="0">
                <a:latin typeface="Segoe UI"/>
                <a:cs typeface="Segoe UI"/>
              </a:rPr>
              <a:t> </a:t>
            </a:r>
            <a:r>
              <a:rPr sz="2700" spc="-25" dirty="0">
                <a:latin typeface="Segoe UI"/>
                <a:cs typeface="Segoe UI"/>
              </a:rPr>
              <a:t>be </a:t>
            </a:r>
            <a:r>
              <a:rPr sz="2700" dirty="0">
                <a:latin typeface="Segoe UI"/>
                <a:cs typeface="Segoe UI"/>
              </a:rPr>
              <a:t>viewed</a:t>
            </a:r>
            <a:r>
              <a:rPr sz="2700" spc="-50" dirty="0">
                <a:latin typeface="Segoe UI"/>
                <a:cs typeface="Segoe UI"/>
              </a:rPr>
              <a:t> </a:t>
            </a:r>
            <a:r>
              <a:rPr sz="2700" dirty="0">
                <a:latin typeface="Segoe UI"/>
                <a:cs typeface="Segoe UI"/>
              </a:rPr>
              <a:t>as</a:t>
            </a:r>
            <a:r>
              <a:rPr sz="2700" spc="-25" dirty="0">
                <a:latin typeface="Segoe UI"/>
                <a:cs typeface="Segoe UI"/>
              </a:rPr>
              <a:t> </a:t>
            </a:r>
            <a:r>
              <a:rPr sz="2700" dirty="0">
                <a:latin typeface="Segoe UI"/>
                <a:cs typeface="Segoe UI"/>
              </a:rPr>
              <a:t>a</a:t>
            </a:r>
            <a:r>
              <a:rPr sz="2700" spc="-25" dirty="0">
                <a:latin typeface="Segoe UI"/>
                <a:cs typeface="Segoe UI"/>
              </a:rPr>
              <a:t> </a:t>
            </a:r>
            <a:r>
              <a:rPr sz="2700" dirty="0">
                <a:latin typeface="Segoe UI"/>
                <a:cs typeface="Segoe UI"/>
              </a:rPr>
              <a:t>“bureaucratic</a:t>
            </a:r>
            <a:r>
              <a:rPr sz="2700" spc="-15" dirty="0">
                <a:latin typeface="Segoe UI"/>
                <a:cs typeface="Segoe UI"/>
              </a:rPr>
              <a:t> </a:t>
            </a:r>
            <a:r>
              <a:rPr sz="2700" dirty="0">
                <a:latin typeface="Segoe UI"/>
                <a:cs typeface="Segoe UI"/>
              </a:rPr>
              <a:t>distraction”</a:t>
            </a:r>
            <a:r>
              <a:rPr sz="2700" spc="-10" dirty="0">
                <a:latin typeface="Segoe UI"/>
                <a:cs typeface="Segoe UI"/>
              </a:rPr>
              <a:t> </a:t>
            </a:r>
            <a:r>
              <a:rPr sz="2700" dirty="0">
                <a:latin typeface="Segoe UI"/>
                <a:cs typeface="Segoe UI"/>
              </a:rPr>
              <a:t>(Hoyle,</a:t>
            </a:r>
            <a:r>
              <a:rPr sz="2700" spc="-30" dirty="0">
                <a:latin typeface="Segoe UI"/>
                <a:cs typeface="Segoe UI"/>
              </a:rPr>
              <a:t> </a:t>
            </a:r>
            <a:r>
              <a:rPr sz="2700" i="1" dirty="0">
                <a:latin typeface="Segoe UI"/>
                <a:cs typeface="Segoe UI"/>
              </a:rPr>
              <a:t>et</a:t>
            </a:r>
            <a:r>
              <a:rPr sz="2700" i="1" spc="-40" dirty="0">
                <a:latin typeface="Segoe UI"/>
                <a:cs typeface="Segoe UI"/>
              </a:rPr>
              <a:t> </a:t>
            </a:r>
            <a:r>
              <a:rPr sz="2700" i="1" spc="-25" dirty="0">
                <a:latin typeface="Segoe UI"/>
                <a:cs typeface="Segoe UI"/>
              </a:rPr>
              <a:t>al</a:t>
            </a:r>
            <a:r>
              <a:rPr sz="2700" spc="-25" dirty="0">
                <a:latin typeface="Segoe UI"/>
                <a:cs typeface="Segoe UI"/>
              </a:rPr>
              <a:t>, </a:t>
            </a:r>
            <a:r>
              <a:rPr sz="2700" dirty="0">
                <a:latin typeface="Segoe UI"/>
                <a:cs typeface="Segoe UI"/>
              </a:rPr>
              <a:t>2019,</a:t>
            </a:r>
            <a:r>
              <a:rPr sz="2700" spc="-40" dirty="0">
                <a:latin typeface="Segoe UI"/>
                <a:cs typeface="Segoe UI"/>
              </a:rPr>
              <a:t> </a:t>
            </a:r>
            <a:r>
              <a:rPr sz="2700" spc="-10" dirty="0">
                <a:latin typeface="Segoe UI"/>
                <a:cs typeface="Segoe UI"/>
              </a:rPr>
              <a:t>p.1857).</a:t>
            </a:r>
            <a:endParaRPr sz="2700" dirty="0">
              <a:latin typeface="Segoe UI"/>
              <a:cs typeface="Segoe U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46062" y="838200"/>
            <a:ext cx="8651875" cy="4315925"/>
          </a:xfrm>
          <a:prstGeom prst="rect">
            <a:avLst/>
          </a:prstGeom>
        </p:spPr>
        <p:txBody>
          <a:bodyPr vert="horz" wrap="square" lIns="0" tIns="83185" rIns="0" bIns="0" rtlCol="0">
            <a:spAutoFit/>
          </a:bodyPr>
          <a:lstStyle/>
          <a:p>
            <a:pPr marL="355600" marR="280670" indent="-342900">
              <a:lnSpc>
                <a:spcPts val="2310"/>
              </a:lnSpc>
              <a:spcBef>
                <a:spcPts val="655"/>
              </a:spcBef>
              <a:buFont typeface="Arial"/>
              <a:buChar char="•"/>
              <a:tabLst>
                <a:tab pos="354965" algn="l"/>
                <a:tab pos="355600" algn="l"/>
              </a:tabLst>
            </a:pPr>
            <a:r>
              <a:rPr sz="2400" dirty="0">
                <a:latin typeface="Arial" panose="020B0604020202020204" pitchFamily="34" charset="0"/>
                <a:cs typeface="Arial" panose="020B0604020202020204" pitchFamily="34" charset="0"/>
              </a:rPr>
              <a:t>Record</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keeping</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forms</a:t>
            </a:r>
            <a:r>
              <a:rPr sz="2400" spc="-5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basis</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monitoring</a:t>
            </a:r>
            <a:r>
              <a:rPr sz="2400" spc="5"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and </a:t>
            </a:r>
            <a:r>
              <a:rPr sz="2400" dirty="0">
                <a:latin typeface="Arial" panose="020B0604020202020204" pitchFamily="34" charset="0"/>
                <a:cs typeface="Arial" panose="020B0604020202020204" pitchFamily="34" charset="0"/>
              </a:rPr>
              <a:t>performance</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management</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assessment</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1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needs </a:t>
            </a:r>
            <a:r>
              <a:rPr sz="2400" dirty="0">
                <a:latin typeface="Arial" panose="020B0604020202020204" pitchFamily="34" charset="0"/>
                <a:cs typeface="Arial" panose="020B0604020202020204" pitchFamily="34" charset="0"/>
              </a:rPr>
              <a:t>of</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outcomes</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individuals.</a:t>
            </a:r>
            <a:endParaRPr lang="en-GB" sz="2400" spc="-10" dirty="0">
              <a:latin typeface="Arial" panose="020B0604020202020204" pitchFamily="34" charset="0"/>
              <a:cs typeface="Arial" panose="020B0604020202020204" pitchFamily="34" charset="0"/>
            </a:endParaRPr>
          </a:p>
          <a:p>
            <a:pPr marL="12700" marR="280670">
              <a:lnSpc>
                <a:spcPts val="2310"/>
              </a:lnSpc>
              <a:spcBef>
                <a:spcPts val="655"/>
              </a:spcBef>
              <a:tabLst>
                <a:tab pos="354965" algn="l"/>
                <a:tab pos="355600" algn="l"/>
              </a:tabLst>
            </a:pPr>
            <a:endParaRPr sz="2400" dirty="0">
              <a:latin typeface="Arial" panose="020B0604020202020204" pitchFamily="34" charset="0"/>
              <a:cs typeface="Arial" panose="020B0604020202020204" pitchFamily="34" charset="0"/>
            </a:endParaRPr>
          </a:p>
          <a:p>
            <a:pPr marL="355600" marR="360045" indent="-342900">
              <a:lnSpc>
                <a:spcPts val="2300"/>
              </a:lnSpc>
              <a:spcBef>
                <a:spcPts val="565"/>
              </a:spcBef>
              <a:buFont typeface="Arial"/>
              <a:buChar char="•"/>
              <a:tabLst>
                <a:tab pos="354965" algn="l"/>
                <a:tab pos="355600" algn="l"/>
              </a:tabLst>
            </a:pPr>
            <a:r>
              <a:rPr sz="2400" dirty="0">
                <a:latin typeface="Arial" panose="020B0604020202020204" pitchFamily="34" charset="0"/>
                <a:cs typeface="Arial" panose="020B0604020202020204" pitchFamily="34" charset="0"/>
              </a:rPr>
              <a:t>Record</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keeping</a:t>
            </a:r>
            <a:r>
              <a:rPr sz="2400" spc="-3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is</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good</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for</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individual</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participation,</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20" dirty="0">
                <a:latin typeface="Arial" panose="020B0604020202020204" pitchFamily="34" charset="0"/>
                <a:cs typeface="Arial" panose="020B0604020202020204" pitchFamily="34" charset="0"/>
              </a:rPr>
              <a:t> </a:t>
            </a:r>
            <a:r>
              <a:rPr sz="2400" spc="-25" dirty="0">
                <a:latin typeface="Arial" panose="020B0604020202020204" pitchFamily="34" charset="0"/>
                <a:cs typeface="Arial" panose="020B0604020202020204" pitchFamily="34" charset="0"/>
              </a:rPr>
              <a:t>co- </a:t>
            </a:r>
            <a:r>
              <a:rPr sz="2400" dirty="0">
                <a:latin typeface="Arial" panose="020B0604020202020204" pitchFamily="34" charset="0"/>
                <a:cs typeface="Arial" panose="020B0604020202020204" pitchFamily="34" charset="0"/>
              </a:rPr>
              <a:t>production</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4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records</a:t>
            </a:r>
            <a:r>
              <a:rPr sz="2400" spc="-3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about</a:t>
            </a:r>
            <a:r>
              <a:rPr sz="2400" spc="-3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themselves.</a:t>
            </a:r>
            <a:endParaRPr lang="en-GB" sz="2400" spc="-10" dirty="0">
              <a:latin typeface="Arial" panose="020B0604020202020204" pitchFamily="34" charset="0"/>
              <a:cs typeface="Arial" panose="020B0604020202020204" pitchFamily="34" charset="0"/>
            </a:endParaRPr>
          </a:p>
          <a:p>
            <a:pPr marL="12700" marR="360045">
              <a:lnSpc>
                <a:spcPts val="2300"/>
              </a:lnSpc>
              <a:spcBef>
                <a:spcPts val="565"/>
              </a:spcBef>
              <a:tabLst>
                <a:tab pos="354965" algn="l"/>
                <a:tab pos="355600" algn="l"/>
              </a:tabLst>
            </a:pPr>
            <a:endParaRPr sz="2400" dirty="0">
              <a:latin typeface="Arial" panose="020B0604020202020204" pitchFamily="34" charset="0"/>
              <a:cs typeface="Arial" panose="020B0604020202020204" pitchFamily="34" charset="0"/>
            </a:endParaRPr>
          </a:p>
          <a:p>
            <a:pPr marL="355600" indent="-342900">
              <a:lnSpc>
                <a:spcPts val="2590"/>
              </a:lnSpc>
              <a:spcBef>
                <a:spcPts val="25"/>
              </a:spcBef>
              <a:buFont typeface="Arial"/>
              <a:buChar char="•"/>
              <a:tabLst>
                <a:tab pos="354965" algn="l"/>
                <a:tab pos="355600" algn="l"/>
              </a:tabLst>
            </a:pPr>
            <a:r>
              <a:rPr sz="2400" dirty="0">
                <a:latin typeface="Arial" panose="020B0604020202020204" pitchFamily="34" charset="0"/>
                <a:cs typeface="Arial" panose="020B0604020202020204" pitchFamily="34" charset="0"/>
              </a:rPr>
              <a:t>In</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this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way</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it</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fosters</a:t>
            </a:r>
            <a:r>
              <a:rPr sz="2400" spc="-4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culture</a:t>
            </a:r>
            <a:r>
              <a:rPr sz="2400" spc="1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of</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transparency</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and</a:t>
            </a:r>
            <a:r>
              <a:rPr sz="2400" spc="-1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openness</a:t>
            </a:r>
            <a:endParaRPr sz="2400" dirty="0">
              <a:latin typeface="Arial" panose="020B0604020202020204" pitchFamily="34" charset="0"/>
              <a:cs typeface="Arial" panose="020B0604020202020204" pitchFamily="34" charset="0"/>
            </a:endParaRPr>
          </a:p>
          <a:p>
            <a:pPr marL="355600" marR="5080">
              <a:lnSpc>
                <a:spcPts val="2300"/>
              </a:lnSpc>
              <a:spcBef>
                <a:spcPts val="275"/>
              </a:spcBef>
              <a:tabLst>
                <a:tab pos="1684020" algn="l"/>
              </a:tabLst>
            </a:pPr>
            <a:r>
              <a:rPr sz="2400" dirty="0">
                <a:latin typeface="Arial" panose="020B0604020202020204" pitchFamily="34" charset="0"/>
                <a:cs typeface="Arial" panose="020B0604020202020204" pitchFamily="34" charset="0"/>
              </a:rPr>
              <a:t>between</a:t>
            </a:r>
            <a:r>
              <a:rPr sz="2400" spc="-6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H</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&amp;</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SC</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professional and</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service</a:t>
            </a:r>
            <a:r>
              <a:rPr sz="2400" spc="-1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user,</a:t>
            </a:r>
            <a:r>
              <a:rPr sz="2400" spc="-1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patient </a:t>
            </a:r>
            <a:r>
              <a:rPr sz="2400" dirty="0">
                <a:latin typeface="Arial" panose="020B0604020202020204" pitchFamily="34" charset="0"/>
                <a:cs typeface="Arial" panose="020B0604020202020204" pitchFamily="34" charset="0"/>
              </a:rPr>
              <a:t>or</a:t>
            </a:r>
            <a:r>
              <a:rPr sz="2400" spc="1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client.</a:t>
            </a:r>
            <a:r>
              <a:rPr sz="2400" dirty="0">
                <a:latin typeface="Arial" panose="020B0604020202020204" pitchFamily="34" charset="0"/>
                <a:cs typeface="Arial" panose="020B0604020202020204" pitchFamily="34" charset="0"/>
              </a:rPr>
              <a:t>	This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generates</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confidence</a:t>
            </a:r>
            <a:r>
              <a:rPr sz="2400" spc="20"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in</a:t>
            </a:r>
            <a:r>
              <a:rPr sz="2400" spc="2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the</a:t>
            </a:r>
            <a:r>
              <a:rPr sz="2400" spc="1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service</a:t>
            </a:r>
            <a:r>
              <a:rPr sz="2400" spc="1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delivery.</a:t>
            </a:r>
            <a:endParaRPr sz="2400" dirty="0">
              <a:latin typeface="Arial" panose="020B0604020202020204" pitchFamily="34" charset="0"/>
              <a:cs typeface="Arial" panose="020B0604020202020204" pitchFamily="34" charset="0"/>
            </a:endParaRPr>
          </a:p>
          <a:p>
            <a:pPr marL="12700">
              <a:lnSpc>
                <a:spcPts val="2590"/>
              </a:lnSpc>
              <a:spcBef>
                <a:spcPts val="25"/>
              </a:spcBef>
              <a:tabLst>
                <a:tab pos="354965" algn="l"/>
                <a:tab pos="355600" algn="l"/>
              </a:tabLst>
            </a:pPr>
            <a:endParaRPr lang="en-GB" sz="2400" spc="-10" dirty="0">
              <a:latin typeface="Arial" panose="020B0604020202020204" pitchFamily="34" charset="0"/>
              <a:cs typeface="Arial" panose="020B0604020202020204" pitchFamily="34" charset="0"/>
            </a:endParaRPr>
          </a:p>
          <a:p>
            <a:pPr marL="12700">
              <a:lnSpc>
                <a:spcPts val="2590"/>
              </a:lnSpc>
              <a:spcBef>
                <a:spcPts val="25"/>
              </a:spcBef>
              <a:tabLst>
                <a:tab pos="354965" algn="l"/>
                <a:tab pos="355600" algn="l"/>
              </a:tabLst>
            </a:pPr>
            <a:endParaRPr sz="24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A621A70-4329-4438-5118-2DE0654329F4}"/>
              </a:ext>
            </a:extLst>
          </p:cNvPr>
          <p:cNvSpPr>
            <a:spLocks noGrp="1"/>
          </p:cNvSpPr>
          <p:nvPr>
            <p:ph type="body" idx="1"/>
          </p:nvPr>
        </p:nvSpPr>
        <p:spPr>
          <a:xfrm>
            <a:off x="228600" y="228600"/>
            <a:ext cx="8242934" cy="5539978"/>
          </a:xfrm>
        </p:spPr>
        <p:txBody>
          <a:bodyPr/>
          <a:lstStyle/>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Hoyle, et al (2019) confirms that recording does take time to achieve as recording information can take up as much as 60% of a professional's time to achieve effectively.</a:t>
            </a:r>
          </a:p>
          <a:p>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Despite the need to record well, there can be “a conflict and an ambivalent position” (Hoyle, et al, 2919, p. 1857) for professionals because of serious case reviews have highlighted inconsistencies and inadequate recordings which has contributed to factors in abuse and child death cases.</a:t>
            </a:r>
          </a:p>
        </p:txBody>
      </p:sp>
    </p:spTree>
    <p:extLst>
      <p:ext uri="{BB962C8B-B14F-4D97-AF65-F5344CB8AC3E}">
        <p14:creationId xmlns:p14="http://schemas.microsoft.com/office/powerpoint/2010/main" val="2682107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826D0-D15F-923C-EC48-BAA4E31C7E24}"/>
              </a:ext>
            </a:extLst>
          </p:cNvPr>
          <p:cNvSpPr>
            <a:spLocks noGrp="1"/>
          </p:cNvSpPr>
          <p:nvPr>
            <p:ph type="title"/>
          </p:nvPr>
        </p:nvSpPr>
        <p:spPr>
          <a:xfrm>
            <a:off x="258267" y="18415"/>
            <a:ext cx="8450071" cy="438785"/>
          </a:xfrm>
        </p:spPr>
        <p:txBody>
          <a:bodyPr/>
          <a:lstStyle/>
          <a:p>
            <a:r>
              <a:rPr lang="en-GB" dirty="0"/>
              <a:t>The importance of keeping good records</a:t>
            </a:r>
          </a:p>
        </p:txBody>
      </p:sp>
      <p:sp>
        <p:nvSpPr>
          <p:cNvPr id="3" name="Text Placeholder 2">
            <a:extLst>
              <a:ext uri="{FF2B5EF4-FFF2-40B4-BE49-F238E27FC236}">
                <a16:creationId xmlns:a16="http://schemas.microsoft.com/office/drawing/2014/main" id="{4C34E348-BF61-F011-5C15-04C8C714E160}"/>
              </a:ext>
            </a:extLst>
          </p:cNvPr>
          <p:cNvSpPr>
            <a:spLocks noGrp="1"/>
          </p:cNvSpPr>
          <p:nvPr>
            <p:ph type="body" idx="1"/>
          </p:nvPr>
        </p:nvSpPr>
        <p:spPr>
          <a:xfrm>
            <a:off x="304800" y="1447801"/>
            <a:ext cx="8686800" cy="4739759"/>
          </a:xfrm>
        </p:spPr>
        <p:txBody>
          <a:bodyPr/>
          <a:lstStyle/>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supports good care</a:t>
            </a:r>
          </a:p>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is a legal requirement and part of staff’s professional duty</a:t>
            </a:r>
          </a:p>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promotes continuity of care</a:t>
            </a:r>
          </a:p>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is a tool to help identify themes and challenges in a person’s life</a:t>
            </a:r>
          </a:p>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is key to accountability</a:t>
            </a:r>
          </a:p>
          <a:p>
            <a:pPr marL="457200" indent="-457200" algn="l">
              <a:buFont typeface="Arial" panose="020B0604020202020204" pitchFamily="34" charset="0"/>
              <a:buChar char="•"/>
            </a:pPr>
            <a:r>
              <a:rPr lang="en-GB" sz="2800" b="0" i="0" dirty="0">
                <a:solidFill>
                  <a:srgbClr val="303030"/>
                </a:solidFill>
                <a:effectLst/>
                <a:latin typeface="Arial" panose="020B0604020202020204" pitchFamily="34" charset="0"/>
                <a:cs typeface="Arial" panose="020B0604020202020204" pitchFamily="34" charset="0"/>
              </a:rPr>
              <a:t>It is evidence – for court, complaints and investigations (SCIE, 2023).</a:t>
            </a:r>
          </a:p>
          <a:p>
            <a:pPr algn="l"/>
            <a:endParaRPr lang="en-GB" sz="2800" b="0" i="0" dirty="0">
              <a:solidFill>
                <a:srgbClr val="303030"/>
              </a:solidFill>
              <a:effectLst/>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8897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8199-9445-1E08-89E9-3C37E1500DB5}"/>
              </a:ext>
            </a:extLst>
          </p:cNvPr>
          <p:cNvSpPr>
            <a:spLocks noGrp="1"/>
          </p:cNvSpPr>
          <p:nvPr>
            <p:ph type="title"/>
          </p:nvPr>
        </p:nvSpPr>
        <p:spPr>
          <a:xfrm>
            <a:off x="250561" y="152400"/>
            <a:ext cx="8450072" cy="615553"/>
          </a:xfrm>
        </p:spPr>
        <p:txBody>
          <a:bodyPr/>
          <a:lstStyle/>
          <a:p>
            <a:r>
              <a:rPr lang="en-GB" dirty="0"/>
              <a:t>The importance of Record-Keeping </a:t>
            </a:r>
          </a:p>
        </p:txBody>
      </p:sp>
      <p:sp>
        <p:nvSpPr>
          <p:cNvPr id="3" name="Text Placeholder 2">
            <a:extLst>
              <a:ext uri="{FF2B5EF4-FFF2-40B4-BE49-F238E27FC236}">
                <a16:creationId xmlns:a16="http://schemas.microsoft.com/office/drawing/2014/main" id="{CE208D91-29D3-6FC3-D690-A50AC3001E13}"/>
              </a:ext>
            </a:extLst>
          </p:cNvPr>
          <p:cNvSpPr>
            <a:spLocks noGrp="1"/>
          </p:cNvSpPr>
          <p:nvPr>
            <p:ph type="body" idx="1"/>
          </p:nvPr>
        </p:nvSpPr>
        <p:spPr>
          <a:xfrm>
            <a:off x="250561" y="1066800"/>
            <a:ext cx="8242934" cy="6463308"/>
          </a:xfrm>
        </p:spPr>
        <p:txBody>
          <a:bodyPr/>
          <a:lstStyle/>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Watch the following videos and write down your key observations on the service user’s and the carer’s perspective: </a:t>
            </a: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hlinkClick r:id="rId2"/>
              </a:rPr>
              <a:t>Social care recording | SCIE</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965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8088-D209-8A54-B2F8-755B239E32CD}"/>
              </a:ext>
            </a:extLst>
          </p:cNvPr>
          <p:cNvSpPr>
            <a:spLocks noGrp="1"/>
          </p:cNvSpPr>
          <p:nvPr>
            <p:ph type="title"/>
          </p:nvPr>
        </p:nvSpPr>
        <p:spPr>
          <a:xfrm>
            <a:off x="288011" y="381000"/>
            <a:ext cx="8242934" cy="615553"/>
          </a:xfrm>
        </p:spPr>
        <p:txBody>
          <a:bodyPr/>
          <a:lstStyle/>
          <a:p>
            <a:r>
              <a:rPr lang="en-GB" dirty="0"/>
              <a:t>			Discuss </a:t>
            </a:r>
          </a:p>
        </p:txBody>
      </p:sp>
      <p:sp>
        <p:nvSpPr>
          <p:cNvPr id="3" name="Text Placeholder 2">
            <a:extLst>
              <a:ext uri="{FF2B5EF4-FFF2-40B4-BE49-F238E27FC236}">
                <a16:creationId xmlns:a16="http://schemas.microsoft.com/office/drawing/2014/main" id="{F8CB5293-2F0F-B0FC-BD92-2B4A3F1ADB5B}"/>
              </a:ext>
            </a:extLst>
          </p:cNvPr>
          <p:cNvSpPr>
            <a:spLocks noGrp="1"/>
          </p:cNvSpPr>
          <p:nvPr>
            <p:ph type="body" idx="1"/>
          </p:nvPr>
        </p:nvSpPr>
        <p:spPr>
          <a:xfrm>
            <a:off x="288010" y="1447801"/>
            <a:ext cx="8703589" cy="3231654"/>
          </a:xfrm>
        </p:spPr>
        <p:txBody>
          <a:bodyPr/>
          <a:lstStyle/>
          <a:p>
            <a:endParaRPr lang="en-GB" dirty="0"/>
          </a:p>
          <a:p>
            <a:endParaRPr lang="en-GB" dirty="0"/>
          </a:p>
          <a:p>
            <a:r>
              <a:rPr lang="en-GB" dirty="0">
                <a:latin typeface="Arial" panose="020B0604020202020204" pitchFamily="34" charset="0"/>
                <a:cs typeface="Arial" panose="020B0604020202020204" pitchFamily="34" charset="0"/>
              </a:rPr>
              <a:t>What are the key characteristics of good recording in Health and Social Care?</a:t>
            </a:r>
          </a:p>
          <a:p>
            <a:endParaRPr lang="en-GB" dirty="0"/>
          </a:p>
          <a:p>
            <a:endParaRPr lang="en-GB" dirty="0"/>
          </a:p>
          <a:p>
            <a:endParaRPr lang="en-GB" dirty="0"/>
          </a:p>
        </p:txBody>
      </p:sp>
    </p:spTree>
    <p:extLst>
      <p:ext uri="{BB962C8B-B14F-4D97-AF65-F5344CB8AC3E}">
        <p14:creationId xmlns:p14="http://schemas.microsoft.com/office/powerpoint/2010/main" val="844757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E055-8620-1E7B-8649-E8A20624CC58}"/>
              </a:ext>
            </a:extLst>
          </p:cNvPr>
          <p:cNvSpPr>
            <a:spLocks noGrp="1"/>
          </p:cNvSpPr>
          <p:nvPr>
            <p:ph type="title"/>
          </p:nvPr>
        </p:nvSpPr>
        <p:spPr>
          <a:xfrm>
            <a:off x="295382" y="457200"/>
            <a:ext cx="8555938" cy="615553"/>
          </a:xfrm>
        </p:spPr>
        <p:txBody>
          <a:bodyPr/>
          <a:lstStyle/>
          <a:p>
            <a:r>
              <a:rPr lang="en-GB" dirty="0"/>
              <a:t>Characteristics of record-keeping </a:t>
            </a:r>
          </a:p>
        </p:txBody>
      </p:sp>
      <p:sp>
        <p:nvSpPr>
          <p:cNvPr id="3" name="Text Placeholder 2">
            <a:extLst>
              <a:ext uri="{FF2B5EF4-FFF2-40B4-BE49-F238E27FC236}">
                <a16:creationId xmlns:a16="http://schemas.microsoft.com/office/drawing/2014/main" id="{AE4EDE96-8F25-1742-3EB7-1610857C3010}"/>
              </a:ext>
            </a:extLst>
          </p:cNvPr>
          <p:cNvSpPr>
            <a:spLocks noGrp="1"/>
          </p:cNvSpPr>
          <p:nvPr>
            <p:ph type="body" idx="1"/>
          </p:nvPr>
        </p:nvSpPr>
        <p:spPr>
          <a:xfrm>
            <a:off x="295382" y="1257300"/>
            <a:ext cx="8524259" cy="4343399"/>
          </a:xfrm>
        </p:spPr>
        <p:txBody>
          <a:bodyPr/>
          <a:lstStyle/>
          <a:p>
            <a:pPr marL="457200" indent="-457200">
              <a:buFont typeface="Arial" panose="020B0604020202020204" pitchFamily="34" charset="0"/>
              <a:buChar char="•"/>
            </a:pPr>
            <a:r>
              <a:rPr lang="en-GB" sz="2500" b="1" dirty="0"/>
              <a:t>P</a:t>
            </a:r>
            <a:r>
              <a:rPr lang="en-GB" sz="2500" dirty="0"/>
              <a:t>erson-Centred </a:t>
            </a:r>
          </a:p>
          <a:p>
            <a:pPr marL="457200" indent="-457200">
              <a:buFont typeface="Arial" panose="020B0604020202020204" pitchFamily="34" charset="0"/>
              <a:buChar char="•"/>
            </a:pPr>
            <a:r>
              <a:rPr lang="en-GB" sz="2500" b="1" dirty="0"/>
              <a:t>A</a:t>
            </a:r>
            <a:r>
              <a:rPr lang="en-GB" sz="2500" dirty="0"/>
              <a:t>ccurate </a:t>
            </a:r>
          </a:p>
          <a:p>
            <a:pPr marL="457200" indent="-457200">
              <a:buFont typeface="Arial" panose="020B0604020202020204" pitchFamily="34" charset="0"/>
              <a:buChar char="•"/>
            </a:pPr>
            <a:r>
              <a:rPr lang="en-GB" sz="2500" b="1" dirty="0"/>
              <a:t>R</a:t>
            </a:r>
            <a:r>
              <a:rPr lang="en-GB" sz="2500" dirty="0"/>
              <a:t>eal </a:t>
            </a:r>
          </a:p>
          <a:p>
            <a:pPr marL="457200" indent="-457200">
              <a:buFont typeface="Arial" panose="020B0604020202020204" pitchFamily="34" charset="0"/>
              <a:buChar char="•"/>
            </a:pPr>
            <a:r>
              <a:rPr lang="en-GB" sz="2500" b="1" dirty="0"/>
              <a:t>T</a:t>
            </a:r>
            <a:r>
              <a:rPr lang="en-GB" sz="2500" dirty="0"/>
              <a:t>imely </a:t>
            </a:r>
          </a:p>
          <a:p>
            <a:pPr marL="457200" indent="-457200">
              <a:buFont typeface="Arial" panose="020B0604020202020204" pitchFamily="34" charset="0"/>
              <a:buChar char="•"/>
            </a:pPr>
            <a:r>
              <a:rPr lang="en-GB" sz="2500" b="1" dirty="0"/>
              <a:t>N</a:t>
            </a:r>
            <a:r>
              <a:rPr lang="en-GB" sz="2500" dirty="0"/>
              <a:t>o jargon </a:t>
            </a:r>
          </a:p>
          <a:p>
            <a:pPr marL="457200" indent="-457200">
              <a:buFont typeface="Arial" panose="020B0604020202020204" pitchFamily="34" charset="0"/>
              <a:buChar char="•"/>
            </a:pPr>
            <a:r>
              <a:rPr lang="en-GB" sz="2500" b="1" dirty="0"/>
              <a:t>E</a:t>
            </a:r>
            <a:r>
              <a:rPr lang="en-GB" sz="2500" dirty="0"/>
              <a:t>vidence based</a:t>
            </a:r>
          </a:p>
          <a:p>
            <a:pPr marL="457200" indent="-457200">
              <a:buFont typeface="Arial" panose="020B0604020202020204" pitchFamily="34" charset="0"/>
              <a:buChar char="•"/>
            </a:pPr>
            <a:r>
              <a:rPr lang="en-GB" sz="2500" b="1" dirty="0"/>
              <a:t>R</a:t>
            </a:r>
            <a:r>
              <a:rPr lang="en-GB" sz="2500" dirty="0"/>
              <a:t>eading the previous record </a:t>
            </a:r>
          </a:p>
          <a:p>
            <a:pPr marL="457200" indent="-457200">
              <a:buFont typeface="Arial" panose="020B0604020202020204" pitchFamily="34" charset="0"/>
              <a:buChar char="•"/>
            </a:pPr>
            <a:r>
              <a:rPr lang="en-GB" sz="2500" b="1" dirty="0"/>
              <a:t>S</a:t>
            </a:r>
            <a:r>
              <a:rPr lang="en-GB" sz="2500" dirty="0"/>
              <a:t>uccinct </a:t>
            </a:r>
          </a:p>
          <a:p>
            <a:pPr marL="457200" indent="-457200">
              <a:buFont typeface="Arial" panose="020B0604020202020204" pitchFamily="34" charset="0"/>
              <a:buChar char="•"/>
            </a:pPr>
            <a:r>
              <a:rPr lang="en-GB" sz="2500" b="1" dirty="0"/>
              <a:t>H</a:t>
            </a:r>
            <a:r>
              <a:rPr lang="en-GB" sz="2500" dirty="0"/>
              <a:t>olistic </a:t>
            </a:r>
          </a:p>
          <a:p>
            <a:pPr marL="457200" indent="-457200">
              <a:buFont typeface="Arial" panose="020B0604020202020204" pitchFamily="34" charset="0"/>
              <a:buChar char="•"/>
            </a:pPr>
            <a:r>
              <a:rPr lang="en-GB" sz="2500" b="1" dirty="0"/>
              <a:t>I</a:t>
            </a:r>
            <a:r>
              <a:rPr lang="en-GB" sz="2500" dirty="0"/>
              <a:t>t compliant</a:t>
            </a:r>
          </a:p>
          <a:p>
            <a:pPr marL="457200" indent="-457200">
              <a:buFont typeface="Arial" panose="020B0604020202020204" pitchFamily="34" charset="0"/>
              <a:buChar char="•"/>
            </a:pPr>
            <a:r>
              <a:rPr lang="en-GB" sz="2500" b="1" dirty="0"/>
              <a:t>P</a:t>
            </a:r>
            <a:r>
              <a:rPr lang="en-GB" sz="2500" dirty="0"/>
              <a:t>rofessional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911419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68477" y="89433"/>
            <a:ext cx="3635703" cy="5633273"/>
            <a:chOff x="268477" y="109981"/>
            <a:chExt cx="3453129" cy="5559425"/>
          </a:xfrm>
        </p:grpSpPr>
        <p:sp>
          <p:nvSpPr>
            <p:cNvPr id="3" name="object 3"/>
            <p:cNvSpPr/>
            <p:nvPr/>
          </p:nvSpPr>
          <p:spPr>
            <a:xfrm>
              <a:off x="281177" y="122681"/>
              <a:ext cx="3427729" cy="5534025"/>
            </a:xfrm>
            <a:custGeom>
              <a:avLst/>
              <a:gdLst/>
              <a:ahLst/>
              <a:cxnLst/>
              <a:rect l="l" t="t" r="r" b="b"/>
              <a:pathLst>
                <a:path w="3427729" h="5534025">
                  <a:moveTo>
                    <a:pt x="3427476" y="0"/>
                  </a:moveTo>
                  <a:lnTo>
                    <a:pt x="1713738" y="1713738"/>
                  </a:lnTo>
                  <a:lnTo>
                    <a:pt x="0" y="0"/>
                  </a:lnTo>
                  <a:lnTo>
                    <a:pt x="0" y="3819906"/>
                  </a:lnTo>
                  <a:lnTo>
                    <a:pt x="1713738" y="5533644"/>
                  </a:lnTo>
                  <a:lnTo>
                    <a:pt x="3427476" y="3819906"/>
                  </a:lnTo>
                  <a:lnTo>
                    <a:pt x="3427476" y="0"/>
                  </a:lnTo>
                  <a:close/>
                </a:path>
              </a:pathLst>
            </a:custGeom>
            <a:solidFill>
              <a:srgbClr val="00AFEF"/>
            </a:solidFill>
          </p:spPr>
          <p:txBody>
            <a:bodyPr wrap="square" lIns="0" tIns="0" rIns="0" bIns="0" rtlCol="0"/>
            <a:lstStyle/>
            <a:p>
              <a:endParaRPr/>
            </a:p>
          </p:txBody>
        </p:sp>
        <p:sp>
          <p:nvSpPr>
            <p:cNvPr id="4" name="object 4"/>
            <p:cNvSpPr/>
            <p:nvPr/>
          </p:nvSpPr>
          <p:spPr>
            <a:xfrm>
              <a:off x="281177" y="122681"/>
              <a:ext cx="3427729" cy="5534025"/>
            </a:xfrm>
            <a:custGeom>
              <a:avLst/>
              <a:gdLst/>
              <a:ahLst/>
              <a:cxnLst/>
              <a:rect l="l" t="t" r="r" b="b"/>
              <a:pathLst>
                <a:path w="3427729" h="5534025">
                  <a:moveTo>
                    <a:pt x="3427476" y="0"/>
                  </a:moveTo>
                  <a:lnTo>
                    <a:pt x="3427476" y="3819906"/>
                  </a:lnTo>
                  <a:lnTo>
                    <a:pt x="1713738" y="5533644"/>
                  </a:lnTo>
                  <a:lnTo>
                    <a:pt x="0" y="3819906"/>
                  </a:lnTo>
                  <a:lnTo>
                    <a:pt x="0" y="0"/>
                  </a:lnTo>
                  <a:lnTo>
                    <a:pt x="1713738" y="1713738"/>
                  </a:lnTo>
                  <a:lnTo>
                    <a:pt x="3427476" y="0"/>
                  </a:lnTo>
                  <a:close/>
                </a:path>
              </a:pathLst>
            </a:custGeom>
            <a:ln w="25400">
              <a:solidFill>
                <a:srgbClr val="00AFEF"/>
              </a:solidFill>
            </a:ln>
          </p:spPr>
          <p:txBody>
            <a:bodyPr wrap="square" lIns="0" tIns="0" rIns="0" bIns="0" rtlCol="0"/>
            <a:lstStyle/>
            <a:p>
              <a:endParaRPr/>
            </a:p>
          </p:txBody>
        </p:sp>
      </p:grpSp>
      <p:sp>
        <p:nvSpPr>
          <p:cNvPr id="5" name="object 5"/>
          <p:cNvSpPr txBox="1"/>
          <p:nvPr/>
        </p:nvSpPr>
        <p:spPr>
          <a:xfrm>
            <a:off x="268397" y="2178621"/>
            <a:ext cx="3413125" cy="756285"/>
          </a:xfrm>
          <a:prstGeom prst="rect">
            <a:avLst/>
          </a:prstGeom>
        </p:spPr>
        <p:txBody>
          <a:bodyPr vert="horz" wrap="square" lIns="0" tIns="12700" rIns="0" bIns="0" rtlCol="0">
            <a:spAutoFit/>
          </a:bodyPr>
          <a:lstStyle/>
          <a:p>
            <a:pPr algn="ctr">
              <a:lnSpc>
                <a:spcPts val="2875"/>
              </a:lnSpc>
              <a:spcBef>
                <a:spcPts val="100"/>
              </a:spcBef>
            </a:pPr>
            <a:r>
              <a:rPr sz="2400" b="1" dirty="0">
                <a:solidFill>
                  <a:srgbClr val="FFFFFF"/>
                </a:solidFill>
                <a:latin typeface="Segoe UI"/>
                <a:cs typeface="Segoe UI"/>
              </a:rPr>
              <a:t>The</a:t>
            </a:r>
            <a:r>
              <a:rPr sz="2400" b="1" spc="-25" dirty="0">
                <a:solidFill>
                  <a:srgbClr val="FFFFFF"/>
                </a:solidFill>
                <a:latin typeface="Segoe UI"/>
                <a:cs typeface="Segoe UI"/>
              </a:rPr>
              <a:t> </a:t>
            </a:r>
            <a:r>
              <a:rPr sz="2400" b="1" dirty="0">
                <a:solidFill>
                  <a:srgbClr val="FFFFFF"/>
                </a:solidFill>
                <a:latin typeface="Segoe UI"/>
                <a:cs typeface="Segoe UI"/>
              </a:rPr>
              <a:t>context</a:t>
            </a:r>
            <a:r>
              <a:rPr sz="2400" b="1" spc="-20" dirty="0">
                <a:solidFill>
                  <a:srgbClr val="FFFFFF"/>
                </a:solidFill>
                <a:latin typeface="Segoe UI"/>
                <a:cs typeface="Segoe UI"/>
              </a:rPr>
              <a:t> </a:t>
            </a:r>
            <a:r>
              <a:rPr sz="2400" b="1" dirty="0">
                <a:solidFill>
                  <a:srgbClr val="FFFFFF"/>
                </a:solidFill>
                <a:latin typeface="Segoe UI"/>
                <a:cs typeface="Segoe UI"/>
              </a:rPr>
              <a:t>of</a:t>
            </a:r>
            <a:r>
              <a:rPr sz="2400" b="1" spc="-25" dirty="0">
                <a:solidFill>
                  <a:srgbClr val="FFFFFF"/>
                </a:solidFill>
                <a:latin typeface="Segoe UI"/>
                <a:cs typeface="Segoe UI"/>
              </a:rPr>
              <a:t> </a:t>
            </a:r>
            <a:r>
              <a:rPr sz="2400" b="1" dirty="0">
                <a:solidFill>
                  <a:srgbClr val="FFFFFF"/>
                </a:solidFill>
                <a:latin typeface="Segoe UI"/>
                <a:cs typeface="Segoe UI"/>
              </a:rPr>
              <a:t>the</a:t>
            </a:r>
            <a:r>
              <a:rPr sz="2400" b="1" spc="-15" dirty="0">
                <a:solidFill>
                  <a:srgbClr val="FFFFFF"/>
                </a:solidFill>
                <a:latin typeface="Segoe UI"/>
                <a:cs typeface="Segoe UI"/>
              </a:rPr>
              <a:t> </a:t>
            </a:r>
            <a:r>
              <a:rPr sz="2400" b="1" spc="-20" dirty="0">
                <a:solidFill>
                  <a:srgbClr val="FFFFFF"/>
                </a:solidFill>
                <a:latin typeface="Segoe UI"/>
                <a:cs typeface="Segoe UI"/>
              </a:rPr>
              <a:t>Data</a:t>
            </a:r>
            <a:endParaRPr sz="2400" dirty="0">
              <a:latin typeface="Segoe UI"/>
              <a:cs typeface="Segoe UI"/>
            </a:endParaRPr>
          </a:p>
          <a:p>
            <a:pPr algn="ctr">
              <a:lnSpc>
                <a:spcPts val="2875"/>
              </a:lnSpc>
            </a:pPr>
            <a:r>
              <a:rPr sz="2400" b="1" dirty="0">
                <a:solidFill>
                  <a:srgbClr val="FFFFFF"/>
                </a:solidFill>
                <a:latin typeface="Segoe UI"/>
                <a:cs typeface="Segoe UI"/>
              </a:rPr>
              <a:t>Protection</a:t>
            </a:r>
            <a:r>
              <a:rPr sz="2400" b="1" spc="-45" dirty="0">
                <a:solidFill>
                  <a:srgbClr val="FFFFFF"/>
                </a:solidFill>
                <a:latin typeface="Segoe UI"/>
                <a:cs typeface="Segoe UI"/>
              </a:rPr>
              <a:t> </a:t>
            </a:r>
            <a:r>
              <a:rPr sz="2400" b="1" dirty="0">
                <a:solidFill>
                  <a:srgbClr val="FFFFFF"/>
                </a:solidFill>
                <a:latin typeface="Segoe UI"/>
                <a:cs typeface="Segoe UI"/>
              </a:rPr>
              <a:t>Act</a:t>
            </a:r>
            <a:r>
              <a:rPr sz="2400" b="1" spc="-35" dirty="0">
                <a:solidFill>
                  <a:srgbClr val="FFFFFF"/>
                </a:solidFill>
                <a:latin typeface="Segoe UI"/>
                <a:cs typeface="Segoe UI"/>
              </a:rPr>
              <a:t> </a:t>
            </a:r>
            <a:r>
              <a:rPr sz="2400" b="1" spc="-20" dirty="0">
                <a:solidFill>
                  <a:srgbClr val="FFFFFF"/>
                </a:solidFill>
                <a:latin typeface="Segoe UI"/>
                <a:cs typeface="Segoe UI"/>
              </a:rPr>
              <a:t>2018</a:t>
            </a:r>
            <a:endParaRPr sz="2400" dirty="0">
              <a:latin typeface="Segoe UI"/>
              <a:cs typeface="Segoe UI"/>
            </a:endParaRPr>
          </a:p>
        </p:txBody>
      </p:sp>
      <p:grpSp>
        <p:nvGrpSpPr>
          <p:cNvPr id="6" name="object 6"/>
          <p:cNvGrpSpPr/>
          <p:nvPr/>
        </p:nvGrpSpPr>
        <p:grpSpPr>
          <a:xfrm>
            <a:off x="3682238" y="388874"/>
            <a:ext cx="5194935" cy="3579495"/>
            <a:chOff x="3682238" y="388874"/>
            <a:chExt cx="5194935" cy="3579495"/>
          </a:xfrm>
        </p:grpSpPr>
        <p:sp>
          <p:nvSpPr>
            <p:cNvPr id="7" name="object 7"/>
            <p:cNvSpPr/>
            <p:nvPr/>
          </p:nvSpPr>
          <p:spPr>
            <a:xfrm>
              <a:off x="3694938" y="401574"/>
              <a:ext cx="5169535" cy="3554095"/>
            </a:xfrm>
            <a:custGeom>
              <a:avLst/>
              <a:gdLst/>
              <a:ahLst/>
              <a:cxnLst/>
              <a:rect l="l" t="t" r="r" b="b"/>
              <a:pathLst>
                <a:path w="5169534" h="3554095">
                  <a:moveTo>
                    <a:pt x="4577080" y="0"/>
                  </a:moveTo>
                  <a:lnTo>
                    <a:pt x="0" y="0"/>
                  </a:lnTo>
                  <a:lnTo>
                    <a:pt x="0" y="3553968"/>
                  </a:lnTo>
                  <a:lnTo>
                    <a:pt x="4577080" y="3553968"/>
                  </a:lnTo>
                  <a:lnTo>
                    <a:pt x="4625662" y="3552004"/>
                  </a:lnTo>
                  <a:lnTo>
                    <a:pt x="4673163" y="3546215"/>
                  </a:lnTo>
                  <a:lnTo>
                    <a:pt x="4719429" y="3536754"/>
                  </a:lnTo>
                  <a:lnTo>
                    <a:pt x="4764308" y="3523772"/>
                  </a:lnTo>
                  <a:lnTo>
                    <a:pt x="4807648" y="3507422"/>
                  </a:lnTo>
                  <a:lnTo>
                    <a:pt x="4849296" y="3487856"/>
                  </a:lnTo>
                  <a:lnTo>
                    <a:pt x="4889101" y="3465228"/>
                  </a:lnTo>
                  <a:lnTo>
                    <a:pt x="4926909" y="3439688"/>
                  </a:lnTo>
                  <a:lnTo>
                    <a:pt x="4962568" y="3411390"/>
                  </a:lnTo>
                  <a:lnTo>
                    <a:pt x="4995926" y="3380486"/>
                  </a:lnTo>
                  <a:lnTo>
                    <a:pt x="5026830" y="3347128"/>
                  </a:lnTo>
                  <a:lnTo>
                    <a:pt x="5055128" y="3311469"/>
                  </a:lnTo>
                  <a:lnTo>
                    <a:pt x="5080668" y="3273661"/>
                  </a:lnTo>
                  <a:lnTo>
                    <a:pt x="5103296" y="3233856"/>
                  </a:lnTo>
                  <a:lnTo>
                    <a:pt x="5122862" y="3192208"/>
                  </a:lnTo>
                  <a:lnTo>
                    <a:pt x="5139212" y="3148868"/>
                  </a:lnTo>
                  <a:lnTo>
                    <a:pt x="5152194" y="3103989"/>
                  </a:lnTo>
                  <a:lnTo>
                    <a:pt x="5161655" y="3057723"/>
                  </a:lnTo>
                  <a:lnTo>
                    <a:pt x="5167444" y="3010222"/>
                  </a:lnTo>
                  <a:lnTo>
                    <a:pt x="5169408" y="2961640"/>
                  </a:lnTo>
                  <a:lnTo>
                    <a:pt x="5169408" y="592327"/>
                  </a:lnTo>
                  <a:lnTo>
                    <a:pt x="5167444" y="543745"/>
                  </a:lnTo>
                  <a:lnTo>
                    <a:pt x="5161655" y="496244"/>
                  </a:lnTo>
                  <a:lnTo>
                    <a:pt x="5152194" y="449978"/>
                  </a:lnTo>
                  <a:lnTo>
                    <a:pt x="5139212" y="405099"/>
                  </a:lnTo>
                  <a:lnTo>
                    <a:pt x="5122862" y="361759"/>
                  </a:lnTo>
                  <a:lnTo>
                    <a:pt x="5103296" y="320111"/>
                  </a:lnTo>
                  <a:lnTo>
                    <a:pt x="5080668" y="280306"/>
                  </a:lnTo>
                  <a:lnTo>
                    <a:pt x="5055128" y="242498"/>
                  </a:lnTo>
                  <a:lnTo>
                    <a:pt x="5026830" y="206839"/>
                  </a:lnTo>
                  <a:lnTo>
                    <a:pt x="4995926" y="173482"/>
                  </a:lnTo>
                  <a:lnTo>
                    <a:pt x="4962568" y="142577"/>
                  </a:lnTo>
                  <a:lnTo>
                    <a:pt x="4926909" y="114279"/>
                  </a:lnTo>
                  <a:lnTo>
                    <a:pt x="4889101" y="88739"/>
                  </a:lnTo>
                  <a:lnTo>
                    <a:pt x="4849296" y="66111"/>
                  </a:lnTo>
                  <a:lnTo>
                    <a:pt x="4807648" y="46545"/>
                  </a:lnTo>
                  <a:lnTo>
                    <a:pt x="4764308" y="30195"/>
                  </a:lnTo>
                  <a:lnTo>
                    <a:pt x="4719429" y="17213"/>
                  </a:lnTo>
                  <a:lnTo>
                    <a:pt x="4673163" y="7752"/>
                  </a:lnTo>
                  <a:lnTo>
                    <a:pt x="4625662" y="1963"/>
                  </a:lnTo>
                  <a:lnTo>
                    <a:pt x="4577080" y="0"/>
                  </a:lnTo>
                  <a:close/>
                </a:path>
              </a:pathLst>
            </a:custGeom>
            <a:solidFill>
              <a:srgbClr val="C8F0FF">
                <a:alpha val="90194"/>
              </a:srgbClr>
            </a:solidFill>
          </p:spPr>
          <p:txBody>
            <a:bodyPr wrap="square" lIns="0" tIns="0" rIns="0" bIns="0" rtlCol="0"/>
            <a:lstStyle/>
            <a:p>
              <a:endParaRPr/>
            </a:p>
          </p:txBody>
        </p:sp>
        <p:sp>
          <p:nvSpPr>
            <p:cNvPr id="8" name="object 8"/>
            <p:cNvSpPr/>
            <p:nvPr/>
          </p:nvSpPr>
          <p:spPr>
            <a:xfrm>
              <a:off x="3694938" y="401574"/>
              <a:ext cx="5169535" cy="3554095"/>
            </a:xfrm>
            <a:custGeom>
              <a:avLst/>
              <a:gdLst/>
              <a:ahLst/>
              <a:cxnLst/>
              <a:rect l="l" t="t" r="r" b="b"/>
              <a:pathLst>
                <a:path w="5169534" h="3554095">
                  <a:moveTo>
                    <a:pt x="5169408" y="592327"/>
                  </a:moveTo>
                  <a:lnTo>
                    <a:pt x="5169408" y="2961640"/>
                  </a:lnTo>
                  <a:lnTo>
                    <a:pt x="5167444" y="3010222"/>
                  </a:lnTo>
                  <a:lnTo>
                    <a:pt x="5161655" y="3057723"/>
                  </a:lnTo>
                  <a:lnTo>
                    <a:pt x="5152194" y="3103989"/>
                  </a:lnTo>
                  <a:lnTo>
                    <a:pt x="5139212" y="3148868"/>
                  </a:lnTo>
                  <a:lnTo>
                    <a:pt x="5122862" y="3192208"/>
                  </a:lnTo>
                  <a:lnTo>
                    <a:pt x="5103296" y="3233856"/>
                  </a:lnTo>
                  <a:lnTo>
                    <a:pt x="5080668" y="3273661"/>
                  </a:lnTo>
                  <a:lnTo>
                    <a:pt x="5055128" y="3311469"/>
                  </a:lnTo>
                  <a:lnTo>
                    <a:pt x="5026830" y="3347128"/>
                  </a:lnTo>
                  <a:lnTo>
                    <a:pt x="4995926" y="3380486"/>
                  </a:lnTo>
                  <a:lnTo>
                    <a:pt x="4962568" y="3411390"/>
                  </a:lnTo>
                  <a:lnTo>
                    <a:pt x="4926909" y="3439688"/>
                  </a:lnTo>
                  <a:lnTo>
                    <a:pt x="4889101" y="3465228"/>
                  </a:lnTo>
                  <a:lnTo>
                    <a:pt x="4849296" y="3487856"/>
                  </a:lnTo>
                  <a:lnTo>
                    <a:pt x="4807648" y="3507422"/>
                  </a:lnTo>
                  <a:lnTo>
                    <a:pt x="4764308" y="3523772"/>
                  </a:lnTo>
                  <a:lnTo>
                    <a:pt x="4719429" y="3536754"/>
                  </a:lnTo>
                  <a:lnTo>
                    <a:pt x="4673163" y="3546215"/>
                  </a:lnTo>
                  <a:lnTo>
                    <a:pt x="4625662" y="3552004"/>
                  </a:lnTo>
                  <a:lnTo>
                    <a:pt x="4577080" y="3553968"/>
                  </a:lnTo>
                  <a:lnTo>
                    <a:pt x="0" y="3553968"/>
                  </a:lnTo>
                  <a:lnTo>
                    <a:pt x="0" y="0"/>
                  </a:lnTo>
                  <a:lnTo>
                    <a:pt x="4577080" y="0"/>
                  </a:lnTo>
                  <a:lnTo>
                    <a:pt x="4625662" y="1963"/>
                  </a:lnTo>
                  <a:lnTo>
                    <a:pt x="4673163" y="7752"/>
                  </a:lnTo>
                  <a:lnTo>
                    <a:pt x="4719429" y="17213"/>
                  </a:lnTo>
                  <a:lnTo>
                    <a:pt x="4764308" y="30195"/>
                  </a:lnTo>
                  <a:lnTo>
                    <a:pt x="4807648" y="46545"/>
                  </a:lnTo>
                  <a:lnTo>
                    <a:pt x="4849296" y="66111"/>
                  </a:lnTo>
                  <a:lnTo>
                    <a:pt x="4889101" y="88739"/>
                  </a:lnTo>
                  <a:lnTo>
                    <a:pt x="4926909" y="114279"/>
                  </a:lnTo>
                  <a:lnTo>
                    <a:pt x="4962568" y="142577"/>
                  </a:lnTo>
                  <a:lnTo>
                    <a:pt x="4995926" y="173482"/>
                  </a:lnTo>
                  <a:lnTo>
                    <a:pt x="5026830" y="206839"/>
                  </a:lnTo>
                  <a:lnTo>
                    <a:pt x="5055128" y="242498"/>
                  </a:lnTo>
                  <a:lnTo>
                    <a:pt x="5080668" y="280306"/>
                  </a:lnTo>
                  <a:lnTo>
                    <a:pt x="5103296" y="320111"/>
                  </a:lnTo>
                  <a:lnTo>
                    <a:pt x="5122862" y="361759"/>
                  </a:lnTo>
                  <a:lnTo>
                    <a:pt x="5139212" y="405099"/>
                  </a:lnTo>
                  <a:lnTo>
                    <a:pt x="5152194" y="449978"/>
                  </a:lnTo>
                  <a:lnTo>
                    <a:pt x="5161655" y="496244"/>
                  </a:lnTo>
                  <a:lnTo>
                    <a:pt x="5167444" y="543745"/>
                  </a:lnTo>
                  <a:lnTo>
                    <a:pt x="5169408" y="592327"/>
                  </a:lnTo>
                  <a:close/>
                </a:path>
              </a:pathLst>
            </a:custGeom>
            <a:ln w="25400">
              <a:solidFill>
                <a:srgbClr val="00AFEF"/>
              </a:solidFill>
            </a:ln>
          </p:spPr>
          <p:txBody>
            <a:bodyPr wrap="square" lIns="0" tIns="0" rIns="0" bIns="0" rtlCol="0"/>
            <a:lstStyle/>
            <a:p>
              <a:endParaRPr/>
            </a:p>
          </p:txBody>
        </p:sp>
      </p:grpSp>
      <p:sp>
        <p:nvSpPr>
          <p:cNvPr id="9" name="object 9"/>
          <p:cNvSpPr txBox="1"/>
          <p:nvPr/>
        </p:nvSpPr>
        <p:spPr>
          <a:xfrm>
            <a:off x="3847655" y="775691"/>
            <a:ext cx="4864100" cy="2640466"/>
          </a:xfrm>
          <a:prstGeom prst="rect">
            <a:avLst/>
          </a:prstGeom>
        </p:spPr>
        <p:txBody>
          <a:bodyPr vert="horz" wrap="square" lIns="0" tIns="24130" rIns="0" bIns="0" rtlCol="0">
            <a:spAutoFit/>
          </a:bodyPr>
          <a:lstStyle/>
          <a:p>
            <a:pPr marL="241300" marR="5080" indent="-228600">
              <a:lnSpc>
                <a:spcPts val="2390"/>
              </a:lnSpc>
              <a:spcBef>
                <a:spcPts val="190"/>
              </a:spcBef>
              <a:buFont typeface="Segoe UI"/>
              <a:buChar char="•"/>
              <a:tabLst>
                <a:tab pos="241300" algn="l"/>
              </a:tabLst>
            </a:pPr>
            <a:r>
              <a:rPr sz="2000" b="1" dirty="0">
                <a:latin typeface="Segoe UI"/>
                <a:cs typeface="Segoe UI"/>
              </a:rPr>
              <a:t>The</a:t>
            </a:r>
            <a:r>
              <a:rPr sz="2000" b="1" spc="-55" dirty="0">
                <a:latin typeface="Segoe UI"/>
                <a:cs typeface="Segoe UI"/>
              </a:rPr>
              <a:t> </a:t>
            </a:r>
            <a:r>
              <a:rPr sz="2000" b="1" dirty="0">
                <a:latin typeface="Segoe UI"/>
                <a:cs typeface="Segoe UI"/>
              </a:rPr>
              <a:t>context</a:t>
            </a:r>
            <a:r>
              <a:rPr sz="2000" b="1" spc="-25" dirty="0">
                <a:latin typeface="Segoe UI"/>
                <a:cs typeface="Segoe UI"/>
              </a:rPr>
              <a:t> </a:t>
            </a:r>
            <a:r>
              <a:rPr sz="2000" b="1" dirty="0">
                <a:latin typeface="Segoe UI"/>
                <a:cs typeface="Segoe UI"/>
              </a:rPr>
              <a:t>of</a:t>
            </a:r>
            <a:r>
              <a:rPr sz="2000" b="1" spc="-25" dirty="0">
                <a:latin typeface="Segoe UI"/>
                <a:cs typeface="Segoe UI"/>
              </a:rPr>
              <a:t> </a:t>
            </a:r>
            <a:r>
              <a:rPr sz="2000" b="1" dirty="0">
                <a:latin typeface="Segoe UI"/>
                <a:cs typeface="Segoe UI"/>
              </a:rPr>
              <a:t>the</a:t>
            </a:r>
            <a:r>
              <a:rPr sz="2000" b="1" spc="-25" dirty="0">
                <a:latin typeface="Segoe UI"/>
                <a:cs typeface="Segoe UI"/>
              </a:rPr>
              <a:t> </a:t>
            </a:r>
            <a:r>
              <a:rPr sz="2000" b="1" dirty="0">
                <a:latin typeface="Segoe UI"/>
                <a:cs typeface="Segoe UI"/>
              </a:rPr>
              <a:t>Data</a:t>
            </a:r>
            <a:r>
              <a:rPr sz="2000" b="1" spc="-35" dirty="0">
                <a:latin typeface="Segoe UI"/>
                <a:cs typeface="Segoe UI"/>
              </a:rPr>
              <a:t> </a:t>
            </a:r>
            <a:r>
              <a:rPr sz="2000" b="1" dirty="0">
                <a:latin typeface="Segoe UI"/>
                <a:cs typeface="Segoe UI"/>
              </a:rPr>
              <a:t>Protection</a:t>
            </a:r>
            <a:r>
              <a:rPr sz="2000" b="1" spc="-30" dirty="0">
                <a:latin typeface="Segoe UI"/>
                <a:cs typeface="Segoe UI"/>
              </a:rPr>
              <a:t> </a:t>
            </a:r>
            <a:r>
              <a:rPr sz="2000" b="1" spc="-25" dirty="0">
                <a:latin typeface="Segoe UI"/>
                <a:cs typeface="Segoe UI"/>
              </a:rPr>
              <a:t>Act </a:t>
            </a:r>
            <a:r>
              <a:rPr sz="2000" b="1" spc="-20" dirty="0">
                <a:latin typeface="Segoe UI"/>
                <a:cs typeface="Segoe UI"/>
              </a:rPr>
              <a:t>2018</a:t>
            </a:r>
            <a:endParaRPr lang="en-GB" sz="2000" b="1" spc="-20" dirty="0">
              <a:latin typeface="Segoe UI"/>
              <a:cs typeface="Segoe UI"/>
            </a:endParaRPr>
          </a:p>
          <a:p>
            <a:pPr marL="12700" marR="5080">
              <a:lnSpc>
                <a:spcPts val="2390"/>
              </a:lnSpc>
              <a:spcBef>
                <a:spcPts val="190"/>
              </a:spcBef>
              <a:tabLst>
                <a:tab pos="241300" algn="l"/>
              </a:tabLst>
            </a:pPr>
            <a:endParaRPr sz="2000" dirty="0">
              <a:latin typeface="Segoe UI"/>
              <a:cs typeface="Segoe UI"/>
            </a:endParaRPr>
          </a:p>
          <a:p>
            <a:pPr marL="241300" indent="-228600">
              <a:lnSpc>
                <a:spcPct val="100000"/>
              </a:lnSpc>
              <a:spcBef>
                <a:spcPts val="315"/>
              </a:spcBef>
              <a:buFont typeface="Segoe UI"/>
              <a:buChar char="•"/>
              <a:tabLst>
                <a:tab pos="241300" algn="l"/>
              </a:tabLst>
            </a:pPr>
            <a:r>
              <a:rPr sz="2000" b="1" dirty="0">
                <a:latin typeface="Segoe UI"/>
                <a:cs typeface="Segoe UI"/>
              </a:rPr>
              <a:t>The</a:t>
            </a:r>
            <a:r>
              <a:rPr sz="2000" b="1" spc="-25" dirty="0">
                <a:latin typeface="Segoe UI"/>
                <a:cs typeface="Segoe UI"/>
              </a:rPr>
              <a:t> </a:t>
            </a:r>
            <a:r>
              <a:rPr sz="2000" b="1" dirty="0">
                <a:latin typeface="Segoe UI"/>
                <a:cs typeface="Segoe UI"/>
              </a:rPr>
              <a:t>GDPR</a:t>
            </a:r>
            <a:r>
              <a:rPr sz="2000" b="1" spc="-25" dirty="0">
                <a:latin typeface="Segoe UI"/>
                <a:cs typeface="Segoe UI"/>
              </a:rPr>
              <a:t> </a:t>
            </a:r>
            <a:r>
              <a:rPr sz="2000" b="1" dirty="0">
                <a:latin typeface="Segoe UI"/>
                <a:cs typeface="Segoe UI"/>
              </a:rPr>
              <a:t>core</a:t>
            </a:r>
            <a:r>
              <a:rPr sz="2000" b="1" spc="-15" dirty="0">
                <a:latin typeface="Segoe UI"/>
                <a:cs typeface="Segoe UI"/>
              </a:rPr>
              <a:t> </a:t>
            </a:r>
            <a:r>
              <a:rPr sz="2000" b="1" spc="-10" dirty="0">
                <a:latin typeface="Segoe UI"/>
                <a:cs typeface="Segoe UI"/>
              </a:rPr>
              <a:t>principles</a:t>
            </a:r>
            <a:endParaRPr lang="en-GB" sz="2000" b="1" spc="-10" dirty="0">
              <a:latin typeface="Segoe UI"/>
              <a:cs typeface="Segoe UI"/>
            </a:endParaRPr>
          </a:p>
          <a:p>
            <a:pPr marL="12700">
              <a:lnSpc>
                <a:spcPct val="100000"/>
              </a:lnSpc>
              <a:spcBef>
                <a:spcPts val="315"/>
              </a:spcBef>
              <a:tabLst>
                <a:tab pos="241300" algn="l"/>
              </a:tabLst>
            </a:pPr>
            <a:endParaRPr sz="2000" dirty="0">
              <a:latin typeface="Segoe UI"/>
              <a:cs typeface="Segoe UI"/>
            </a:endParaRPr>
          </a:p>
          <a:p>
            <a:pPr marL="241300" marR="199390" indent="-228600">
              <a:lnSpc>
                <a:spcPct val="99800"/>
              </a:lnSpc>
              <a:spcBef>
                <a:spcPts val="390"/>
              </a:spcBef>
              <a:buFont typeface="Segoe UI"/>
              <a:buChar char="•"/>
              <a:tabLst>
                <a:tab pos="241300" algn="l"/>
              </a:tabLst>
            </a:pPr>
            <a:r>
              <a:rPr sz="2000" b="1" dirty="0">
                <a:latin typeface="Segoe UI"/>
                <a:cs typeface="Segoe UI"/>
              </a:rPr>
              <a:t>Read</a:t>
            </a:r>
            <a:r>
              <a:rPr sz="2000" b="1" spc="-45" dirty="0">
                <a:latin typeface="Segoe UI"/>
                <a:cs typeface="Segoe UI"/>
              </a:rPr>
              <a:t> </a:t>
            </a:r>
            <a:r>
              <a:rPr sz="2000" b="1" dirty="0">
                <a:latin typeface="Segoe UI"/>
                <a:cs typeface="Segoe UI"/>
              </a:rPr>
              <a:t>contents</a:t>
            </a:r>
            <a:r>
              <a:rPr sz="2000" b="1" spc="-40" dirty="0">
                <a:latin typeface="Segoe UI"/>
                <a:cs typeface="Segoe UI"/>
              </a:rPr>
              <a:t> </a:t>
            </a:r>
            <a:r>
              <a:rPr sz="2000" b="1" dirty="0">
                <a:latin typeface="Segoe UI"/>
                <a:cs typeface="Segoe UI"/>
              </a:rPr>
              <a:t>of</a:t>
            </a:r>
            <a:r>
              <a:rPr sz="2000" b="1" spc="-30" dirty="0">
                <a:latin typeface="Segoe UI"/>
                <a:cs typeface="Segoe UI"/>
              </a:rPr>
              <a:t> </a:t>
            </a:r>
            <a:r>
              <a:rPr sz="2000" b="1" dirty="0">
                <a:latin typeface="Segoe UI"/>
                <a:cs typeface="Segoe UI"/>
              </a:rPr>
              <a:t>pages</a:t>
            </a:r>
            <a:r>
              <a:rPr sz="2000" b="1" spc="-45" dirty="0">
                <a:latin typeface="Segoe UI"/>
                <a:cs typeface="Segoe UI"/>
              </a:rPr>
              <a:t> </a:t>
            </a:r>
            <a:r>
              <a:rPr sz="2000" b="1" dirty="0">
                <a:latin typeface="Segoe UI"/>
                <a:cs typeface="Segoe UI"/>
              </a:rPr>
              <a:t>137</a:t>
            </a:r>
            <a:r>
              <a:rPr sz="2000" b="1" spc="-30" dirty="0">
                <a:latin typeface="Segoe UI"/>
                <a:cs typeface="Segoe UI"/>
              </a:rPr>
              <a:t> </a:t>
            </a:r>
            <a:r>
              <a:rPr sz="2000" b="1" dirty="0">
                <a:latin typeface="Segoe UI"/>
                <a:cs typeface="Segoe UI"/>
              </a:rPr>
              <a:t>to</a:t>
            </a:r>
            <a:r>
              <a:rPr sz="2000" b="1" spc="-35" dirty="0">
                <a:latin typeface="Segoe UI"/>
                <a:cs typeface="Segoe UI"/>
              </a:rPr>
              <a:t> </a:t>
            </a:r>
            <a:r>
              <a:rPr sz="2000" b="1" dirty="0">
                <a:latin typeface="Segoe UI"/>
                <a:cs typeface="Segoe UI"/>
              </a:rPr>
              <a:t>159</a:t>
            </a:r>
            <a:r>
              <a:rPr sz="2000" b="1" spc="-45" dirty="0">
                <a:latin typeface="Segoe UI"/>
                <a:cs typeface="Segoe UI"/>
              </a:rPr>
              <a:t> </a:t>
            </a:r>
            <a:r>
              <a:rPr sz="2000" b="1" spc="-25" dirty="0">
                <a:latin typeface="Segoe UI"/>
                <a:cs typeface="Segoe UI"/>
              </a:rPr>
              <a:t>in </a:t>
            </a:r>
            <a:r>
              <a:rPr sz="2000" b="1" dirty="0">
                <a:latin typeface="Segoe UI"/>
                <a:cs typeface="Segoe UI"/>
              </a:rPr>
              <a:t>Glasby</a:t>
            </a:r>
            <a:r>
              <a:rPr sz="2000" b="1" spc="-45" dirty="0">
                <a:latin typeface="Segoe UI"/>
                <a:cs typeface="Segoe UI"/>
              </a:rPr>
              <a:t> </a:t>
            </a:r>
            <a:r>
              <a:rPr sz="2000" b="1" dirty="0">
                <a:latin typeface="Segoe UI"/>
                <a:cs typeface="Segoe UI"/>
              </a:rPr>
              <a:t>(2012)</a:t>
            </a:r>
            <a:r>
              <a:rPr sz="2000" b="1" spc="-40" dirty="0">
                <a:latin typeface="Segoe UI"/>
                <a:cs typeface="Segoe UI"/>
              </a:rPr>
              <a:t> </a:t>
            </a:r>
            <a:r>
              <a:rPr sz="2000" b="1" dirty="0">
                <a:latin typeface="Segoe UI"/>
                <a:cs typeface="Segoe UI"/>
              </a:rPr>
              <a:t>around</a:t>
            </a:r>
            <a:r>
              <a:rPr sz="2000" b="1" spc="-20" dirty="0">
                <a:latin typeface="Segoe UI"/>
                <a:cs typeface="Segoe UI"/>
              </a:rPr>
              <a:t> user </a:t>
            </a:r>
            <a:r>
              <a:rPr sz="2000" b="1" dirty="0">
                <a:latin typeface="Segoe UI"/>
                <a:cs typeface="Segoe UI"/>
              </a:rPr>
              <a:t>involvement</a:t>
            </a:r>
            <a:r>
              <a:rPr sz="2000" b="1" spc="-50" dirty="0">
                <a:latin typeface="Segoe UI"/>
                <a:cs typeface="Segoe UI"/>
              </a:rPr>
              <a:t> </a:t>
            </a:r>
            <a:r>
              <a:rPr sz="2000" b="1" dirty="0">
                <a:latin typeface="Segoe UI"/>
                <a:cs typeface="Segoe UI"/>
              </a:rPr>
              <a:t>and</a:t>
            </a:r>
            <a:r>
              <a:rPr sz="2000" b="1" spc="-60" dirty="0">
                <a:latin typeface="Segoe UI"/>
                <a:cs typeface="Segoe UI"/>
              </a:rPr>
              <a:t> </a:t>
            </a:r>
            <a:r>
              <a:rPr sz="2000" b="1" spc="-10" dirty="0">
                <a:latin typeface="Segoe UI"/>
                <a:cs typeface="Segoe UI"/>
              </a:rPr>
              <a:t>citizenship</a:t>
            </a:r>
            <a:endParaRPr sz="2000" dirty="0">
              <a:latin typeface="Segoe UI"/>
              <a:cs typeface="Segoe U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83460" y="257683"/>
            <a:ext cx="5573395" cy="589280"/>
          </a:xfrm>
          <a:prstGeom prst="rect">
            <a:avLst/>
          </a:prstGeom>
        </p:spPr>
        <p:txBody>
          <a:bodyPr vert="horz" wrap="square" lIns="0" tIns="12065" rIns="0" bIns="0" rtlCol="0">
            <a:spAutoFit/>
          </a:bodyPr>
          <a:lstStyle/>
          <a:p>
            <a:pPr marL="12700">
              <a:lnSpc>
                <a:spcPct val="100000"/>
              </a:lnSpc>
              <a:spcBef>
                <a:spcPts val="95"/>
              </a:spcBef>
            </a:pPr>
            <a:r>
              <a:rPr sz="3700" dirty="0"/>
              <a:t>Data</a:t>
            </a:r>
            <a:r>
              <a:rPr sz="3700" spc="-140" dirty="0"/>
              <a:t> </a:t>
            </a:r>
            <a:r>
              <a:rPr sz="3700" dirty="0"/>
              <a:t>Protection</a:t>
            </a:r>
            <a:r>
              <a:rPr sz="3700" spc="-135" dirty="0"/>
              <a:t> </a:t>
            </a:r>
            <a:r>
              <a:rPr sz="3700" dirty="0"/>
              <a:t>Act</a:t>
            </a:r>
            <a:r>
              <a:rPr sz="3700" spc="-135" dirty="0"/>
              <a:t> </a:t>
            </a:r>
            <a:r>
              <a:rPr sz="3700" spc="-20" dirty="0"/>
              <a:t>2018</a:t>
            </a:r>
            <a:endParaRPr sz="3700"/>
          </a:p>
        </p:txBody>
      </p:sp>
      <p:sp>
        <p:nvSpPr>
          <p:cNvPr id="3" name="object 3"/>
          <p:cNvSpPr txBox="1"/>
          <p:nvPr/>
        </p:nvSpPr>
        <p:spPr>
          <a:xfrm>
            <a:off x="228600" y="1295400"/>
            <a:ext cx="4953000" cy="3758080"/>
          </a:xfrm>
          <a:prstGeom prst="rect">
            <a:avLst/>
          </a:prstGeom>
        </p:spPr>
        <p:txBody>
          <a:bodyPr vert="horz" wrap="square" lIns="0" tIns="13335" rIns="0" bIns="0" rtlCol="0">
            <a:spAutoFit/>
          </a:bodyPr>
          <a:lstStyle/>
          <a:p>
            <a:pPr marL="355600" indent="-342900">
              <a:lnSpc>
                <a:spcPts val="2160"/>
              </a:lnSpc>
              <a:spcBef>
                <a:spcPts val="105"/>
              </a:spcBef>
              <a:buFont typeface="Arial"/>
              <a:buChar char="•"/>
              <a:tabLst>
                <a:tab pos="354965" algn="l"/>
                <a:tab pos="355600" algn="l"/>
              </a:tabLst>
            </a:pPr>
            <a:r>
              <a:rPr sz="2200" dirty="0">
                <a:latin typeface="Arial" panose="020B0604020202020204" pitchFamily="34" charset="0"/>
                <a:cs typeface="Arial" panose="020B0604020202020204" pitchFamily="34" charset="0"/>
              </a:rPr>
              <a:t>The</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Data</a:t>
            </a:r>
            <a:r>
              <a:rPr sz="2200" spc="-4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Act</a:t>
            </a:r>
            <a:r>
              <a:rPr sz="2200" spc="-3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2018</a:t>
            </a:r>
            <a:r>
              <a:rPr sz="2200" spc="-2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is</a:t>
            </a:r>
            <a:r>
              <a:rPr sz="2200" spc="-15" dirty="0">
                <a:latin typeface="Arial" panose="020B0604020202020204" pitchFamily="34" charset="0"/>
                <a:cs typeface="Arial" panose="020B0604020202020204" pitchFamily="34" charset="0"/>
              </a:rPr>
              <a:t> </a:t>
            </a:r>
            <a:r>
              <a:rPr sz="2200" spc="-50" dirty="0">
                <a:latin typeface="Arial" panose="020B0604020202020204" pitchFamily="34" charset="0"/>
                <a:cs typeface="Arial" panose="020B0604020202020204" pitchFamily="34" charset="0"/>
              </a:rPr>
              <a:t>a</a:t>
            </a:r>
            <a:endParaRPr sz="2200" dirty="0">
              <a:latin typeface="Arial" panose="020B0604020202020204" pitchFamily="34" charset="0"/>
              <a:cs typeface="Arial" panose="020B0604020202020204" pitchFamily="34" charset="0"/>
            </a:endParaRPr>
          </a:p>
          <a:p>
            <a:pPr marL="355600" marR="5080">
              <a:lnSpc>
                <a:spcPts val="1920"/>
              </a:lnSpc>
              <a:spcBef>
                <a:spcPts val="220"/>
              </a:spcBef>
            </a:pPr>
            <a:r>
              <a:rPr sz="2200" dirty="0">
                <a:latin typeface="Arial" panose="020B0604020202020204" pitchFamily="34" charset="0"/>
                <a:cs typeface="Arial" panose="020B0604020202020204" pitchFamily="34" charset="0"/>
              </a:rPr>
              <a:t>United</a:t>
            </a:r>
            <a:r>
              <a:rPr sz="2200" spc="-5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Kingdom</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Act</a:t>
            </a:r>
            <a:r>
              <a:rPr sz="2200" spc="-4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of</a:t>
            </a:r>
            <a:r>
              <a:rPr sz="2200" spc="-20" dirty="0">
                <a:latin typeface="Arial" panose="020B0604020202020204" pitchFamily="34" charset="0"/>
                <a:cs typeface="Arial" panose="020B0604020202020204" pitchFamily="34" charset="0"/>
              </a:rPr>
              <a:t> </a:t>
            </a:r>
            <a:r>
              <a:rPr sz="2200" spc="-10" dirty="0">
                <a:latin typeface="Arial" panose="020B0604020202020204" pitchFamily="34" charset="0"/>
                <a:cs typeface="Arial" panose="020B0604020202020204" pitchFamily="34" charset="0"/>
              </a:rPr>
              <a:t>Parliament </a:t>
            </a:r>
            <a:r>
              <a:rPr sz="2200" dirty="0">
                <a:latin typeface="Arial" panose="020B0604020202020204" pitchFamily="34" charset="0"/>
                <a:cs typeface="Arial" panose="020B0604020202020204" pitchFamily="34" charset="0"/>
              </a:rPr>
              <a:t>which</a:t>
            </a:r>
            <a:r>
              <a:rPr sz="2200" spc="-1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updates</a:t>
            </a:r>
            <a:r>
              <a:rPr sz="2200" spc="-4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data</a:t>
            </a:r>
            <a:r>
              <a:rPr sz="2200" spc="-3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laws</a:t>
            </a:r>
            <a:r>
              <a:rPr sz="2200" spc="-10" dirty="0">
                <a:latin typeface="Arial" panose="020B0604020202020204" pitchFamily="34" charset="0"/>
                <a:cs typeface="Arial" panose="020B0604020202020204" pitchFamily="34" charset="0"/>
              </a:rPr>
              <a:t> </a:t>
            </a:r>
            <a:r>
              <a:rPr sz="2200" spc="-25" dirty="0">
                <a:latin typeface="Arial" panose="020B0604020202020204" pitchFamily="34" charset="0"/>
                <a:cs typeface="Arial" panose="020B0604020202020204" pitchFamily="34" charset="0"/>
              </a:rPr>
              <a:t>in </a:t>
            </a:r>
            <a:r>
              <a:rPr sz="2200" dirty="0">
                <a:latin typeface="Arial" panose="020B0604020202020204" pitchFamily="34" charset="0"/>
                <a:cs typeface="Arial" panose="020B0604020202020204" pitchFamily="34" charset="0"/>
              </a:rPr>
              <a:t>the</a:t>
            </a:r>
            <a:r>
              <a:rPr sz="2200" spc="-10" dirty="0">
                <a:latin typeface="Arial" panose="020B0604020202020204" pitchFamily="34" charset="0"/>
                <a:cs typeface="Arial" panose="020B0604020202020204" pitchFamily="34" charset="0"/>
              </a:rPr>
              <a:t> </a:t>
            </a:r>
            <a:r>
              <a:rPr sz="2200" spc="-25" dirty="0">
                <a:latin typeface="Arial" panose="020B0604020202020204" pitchFamily="34" charset="0"/>
                <a:cs typeface="Arial" panose="020B0604020202020204" pitchFamily="34" charset="0"/>
              </a:rPr>
              <a:t>UK.</a:t>
            </a:r>
            <a:endParaRPr sz="2200" dirty="0">
              <a:latin typeface="Arial" panose="020B0604020202020204" pitchFamily="34" charset="0"/>
              <a:cs typeface="Arial" panose="020B0604020202020204" pitchFamily="34" charset="0"/>
            </a:endParaRPr>
          </a:p>
          <a:p>
            <a:pPr marL="355600" indent="-342900">
              <a:lnSpc>
                <a:spcPts val="2160"/>
              </a:lnSpc>
              <a:spcBef>
                <a:spcPts val="20"/>
              </a:spcBef>
              <a:buFont typeface="Arial"/>
              <a:buChar char="•"/>
              <a:tabLst>
                <a:tab pos="354965" algn="l"/>
                <a:tab pos="355600" algn="l"/>
              </a:tabLst>
            </a:pPr>
            <a:r>
              <a:rPr sz="2200" dirty="0">
                <a:latin typeface="Arial" panose="020B0604020202020204" pitchFamily="34" charset="0"/>
                <a:cs typeface="Arial" panose="020B0604020202020204" pitchFamily="34" charset="0"/>
              </a:rPr>
              <a:t>It</a:t>
            </a:r>
            <a:r>
              <a:rPr sz="2200" spc="-1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is</a:t>
            </a:r>
            <a:r>
              <a:rPr sz="2200" spc="-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national</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law</a:t>
            </a:r>
            <a:r>
              <a:rPr sz="2200" spc="-5" dirty="0">
                <a:latin typeface="Arial" panose="020B0604020202020204" pitchFamily="34" charset="0"/>
                <a:cs typeface="Arial" panose="020B0604020202020204" pitchFamily="34" charset="0"/>
              </a:rPr>
              <a:t> </a:t>
            </a:r>
            <a:r>
              <a:rPr sz="2200" spc="-20" dirty="0">
                <a:latin typeface="Arial" panose="020B0604020202020204" pitchFamily="34" charset="0"/>
                <a:cs typeface="Arial" panose="020B0604020202020204" pitchFamily="34" charset="0"/>
              </a:rPr>
              <a:t>which</a:t>
            </a:r>
            <a:endParaRPr sz="2200" dirty="0">
              <a:latin typeface="Arial" panose="020B0604020202020204" pitchFamily="34" charset="0"/>
              <a:cs typeface="Arial" panose="020B0604020202020204" pitchFamily="34" charset="0"/>
            </a:endParaRPr>
          </a:p>
          <a:p>
            <a:pPr marL="355600">
              <a:lnSpc>
                <a:spcPts val="1920"/>
              </a:lnSpc>
            </a:pPr>
            <a:r>
              <a:rPr sz="2200" dirty="0">
                <a:latin typeface="Arial" panose="020B0604020202020204" pitchFamily="34" charset="0"/>
                <a:cs typeface="Arial" panose="020B0604020202020204" pitchFamily="34" charset="0"/>
              </a:rPr>
              <a:t>complements</a:t>
            </a:r>
            <a:r>
              <a:rPr sz="2200" spc="-3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the</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European</a:t>
            </a:r>
            <a:r>
              <a:rPr sz="2200" spc="-15" dirty="0">
                <a:latin typeface="Arial" panose="020B0604020202020204" pitchFamily="34" charset="0"/>
                <a:cs typeface="Arial" panose="020B0604020202020204" pitchFamily="34" charset="0"/>
              </a:rPr>
              <a:t> </a:t>
            </a:r>
            <a:r>
              <a:rPr sz="2200" spc="-10" dirty="0">
                <a:latin typeface="Arial" panose="020B0604020202020204" pitchFamily="34" charset="0"/>
                <a:cs typeface="Arial" panose="020B0604020202020204" pitchFamily="34" charset="0"/>
              </a:rPr>
              <a:t>Union's</a:t>
            </a:r>
            <a:endParaRPr sz="2200" dirty="0">
              <a:latin typeface="Arial" panose="020B0604020202020204" pitchFamily="34" charset="0"/>
              <a:cs typeface="Arial" panose="020B0604020202020204" pitchFamily="34" charset="0"/>
            </a:endParaRPr>
          </a:p>
          <a:p>
            <a:pPr marL="355600">
              <a:lnSpc>
                <a:spcPts val="1920"/>
              </a:lnSpc>
            </a:pPr>
            <a:r>
              <a:rPr sz="2200" dirty="0">
                <a:latin typeface="Arial" panose="020B0604020202020204" pitchFamily="34" charset="0"/>
                <a:cs typeface="Arial" panose="020B0604020202020204" pitchFamily="34" charset="0"/>
              </a:rPr>
              <a:t>General</a:t>
            </a:r>
            <a:r>
              <a:rPr sz="2200" spc="-3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Data</a:t>
            </a:r>
            <a:r>
              <a:rPr sz="2200" spc="-7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a:t>
            </a:r>
            <a:r>
              <a:rPr sz="2200" spc="-35" dirty="0">
                <a:latin typeface="Arial" panose="020B0604020202020204" pitchFamily="34" charset="0"/>
                <a:cs typeface="Arial" panose="020B0604020202020204" pitchFamily="34" charset="0"/>
              </a:rPr>
              <a:t> </a:t>
            </a:r>
            <a:r>
              <a:rPr sz="2200" spc="-10" dirty="0">
                <a:latin typeface="Arial" panose="020B0604020202020204" pitchFamily="34" charset="0"/>
                <a:cs typeface="Arial" panose="020B0604020202020204" pitchFamily="34" charset="0"/>
              </a:rPr>
              <a:t>Regulation</a:t>
            </a:r>
            <a:endParaRPr sz="2200" dirty="0">
              <a:latin typeface="Arial" panose="020B0604020202020204" pitchFamily="34" charset="0"/>
              <a:cs typeface="Arial" panose="020B0604020202020204" pitchFamily="34" charset="0"/>
            </a:endParaRPr>
          </a:p>
          <a:p>
            <a:pPr marL="355600">
              <a:lnSpc>
                <a:spcPts val="1920"/>
              </a:lnSpc>
            </a:pPr>
            <a:r>
              <a:rPr sz="2200" dirty="0">
                <a:latin typeface="Arial" panose="020B0604020202020204" pitchFamily="34" charset="0"/>
                <a:cs typeface="Arial" panose="020B0604020202020204" pitchFamily="34" charset="0"/>
              </a:rPr>
              <a:t>and</a:t>
            </a:r>
            <a:r>
              <a:rPr sz="2200" spc="-4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replaces</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the</a:t>
            </a:r>
            <a:r>
              <a:rPr sz="2200" spc="-4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Data</a:t>
            </a:r>
            <a:r>
              <a:rPr sz="2200" spc="-5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a:t>
            </a:r>
            <a:r>
              <a:rPr sz="2200" spc="-40" dirty="0">
                <a:latin typeface="Arial" panose="020B0604020202020204" pitchFamily="34" charset="0"/>
                <a:cs typeface="Arial" panose="020B0604020202020204" pitchFamily="34" charset="0"/>
              </a:rPr>
              <a:t> </a:t>
            </a:r>
            <a:r>
              <a:rPr sz="2200" spc="-25" dirty="0">
                <a:latin typeface="Arial" panose="020B0604020202020204" pitchFamily="34" charset="0"/>
                <a:cs typeface="Arial" panose="020B0604020202020204" pitchFamily="34" charset="0"/>
              </a:rPr>
              <a:t>Act</a:t>
            </a:r>
            <a:endParaRPr sz="2200" dirty="0">
              <a:latin typeface="Arial" panose="020B0604020202020204" pitchFamily="34" charset="0"/>
              <a:cs typeface="Arial" panose="020B0604020202020204" pitchFamily="34" charset="0"/>
            </a:endParaRPr>
          </a:p>
          <a:p>
            <a:pPr marL="355600">
              <a:lnSpc>
                <a:spcPts val="2160"/>
              </a:lnSpc>
            </a:pPr>
            <a:r>
              <a:rPr sz="2200" spc="-10" dirty="0">
                <a:latin typeface="Arial" panose="020B0604020202020204" pitchFamily="34" charset="0"/>
                <a:cs typeface="Arial" panose="020B0604020202020204" pitchFamily="34" charset="0"/>
              </a:rPr>
              <a:t>1998.</a:t>
            </a:r>
            <a:endParaRPr sz="2200" dirty="0">
              <a:latin typeface="Arial" panose="020B0604020202020204" pitchFamily="34" charset="0"/>
              <a:cs typeface="Arial" panose="020B0604020202020204" pitchFamily="34" charset="0"/>
            </a:endParaRPr>
          </a:p>
          <a:p>
            <a:pPr marL="355600" indent="-342900">
              <a:lnSpc>
                <a:spcPts val="2160"/>
              </a:lnSpc>
              <a:buFont typeface="Arial"/>
              <a:buChar char="•"/>
              <a:tabLst>
                <a:tab pos="354965" algn="l"/>
                <a:tab pos="355600" algn="l"/>
              </a:tabLst>
            </a:pPr>
            <a:r>
              <a:rPr sz="2200" dirty="0">
                <a:latin typeface="Arial" panose="020B0604020202020204" pitchFamily="34" charset="0"/>
                <a:cs typeface="Arial" panose="020B0604020202020204" pitchFamily="34" charset="0"/>
              </a:rPr>
              <a:t>The</a:t>
            </a:r>
            <a:r>
              <a:rPr sz="2200" spc="-1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Data</a:t>
            </a:r>
            <a:r>
              <a:rPr sz="2200" spc="-4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Act</a:t>
            </a:r>
            <a:r>
              <a:rPr sz="2200" spc="-3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2018</a:t>
            </a:r>
            <a:r>
              <a:rPr sz="2200" spc="-3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sets</a:t>
            </a:r>
            <a:r>
              <a:rPr sz="2200" spc="-15" dirty="0">
                <a:latin typeface="Arial" panose="020B0604020202020204" pitchFamily="34" charset="0"/>
                <a:cs typeface="Arial" panose="020B0604020202020204" pitchFamily="34" charset="0"/>
              </a:rPr>
              <a:t> </a:t>
            </a:r>
            <a:r>
              <a:rPr sz="2200" spc="-25" dirty="0">
                <a:latin typeface="Arial" panose="020B0604020202020204" pitchFamily="34" charset="0"/>
                <a:cs typeface="Arial" panose="020B0604020202020204" pitchFamily="34" charset="0"/>
              </a:rPr>
              <a:t>out</a:t>
            </a:r>
            <a:r>
              <a:rPr lang="en-GB" sz="2200" spc="-2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what</a:t>
            </a:r>
            <a:r>
              <a:rPr sz="2200" spc="-4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protections</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are</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in</a:t>
            </a:r>
            <a:r>
              <a:rPr sz="2200" spc="-1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place</a:t>
            </a:r>
            <a:r>
              <a:rPr sz="2200" spc="-15" dirty="0">
                <a:latin typeface="Arial" panose="020B0604020202020204" pitchFamily="34" charset="0"/>
                <a:cs typeface="Arial" panose="020B0604020202020204" pitchFamily="34" charset="0"/>
              </a:rPr>
              <a:t> </a:t>
            </a:r>
            <a:r>
              <a:rPr sz="2200" spc="-25" dirty="0">
                <a:latin typeface="Arial" panose="020B0604020202020204" pitchFamily="34" charset="0"/>
                <a:cs typeface="Arial" panose="020B0604020202020204" pitchFamily="34" charset="0"/>
              </a:rPr>
              <a:t>for </a:t>
            </a:r>
            <a:r>
              <a:rPr sz="2200" dirty="0">
                <a:latin typeface="Arial" panose="020B0604020202020204" pitchFamily="34" charset="0"/>
                <a:cs typeface="Arial" panose="020B0604020202020204" pitchFamily="34" charset="0"/>
              </a:rPr>
              <a:t>individual’s,</a:t>
            </a:r>
            <a:r>
              <a:rPr sz="2200" spc="-130" dirty="0">
                <a:latin typeface="Arial" panose="020B0604020202020204" pitchFamily="34" charset="0"/>
                <a:cs typeface="Arial" panose="020B0604020202020204" pitchFamily="34" charset="0"/>
              </a:rPr>
              <a:t> </a:t>
            </a:r>
            <a:r>
              <a:rPr sz="2200" spc="-10" dirty="0" err="1">
                <a:latin typeface="Arial" panose="020B0604020202020204" pitchFamily="34" charset="0"/>
                <a:cs typeface="Arial" panose="020B0604020202020204" pitchFamily="34" charset="0"/>
              </a:rPr>
              <a:t>organisations</a:t>
            </a:r>
            <a:r>
              <a:rPr sz="2200" spc="-10" dirty="0">
                <a:latin typeface="Arial" panose="020B0604020202020204" pitchFamily="34" charset="0"/>
                <a:cs typeface="Arial" panose="020B0604020202020204" pitchFamily="34" charset="0"/>
              </a:rPr>
              <a:t>,</a:t>
            </a:r>
            <a:r>
              <a:rPr lang="en-GB" sz="2200" spc="-1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governmental</a:t>
            </a:r>
            <a:r>
              <a:rPr sz="2200" spc="-25"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bodies</a:t>
            </a:r>
            <a:r>
              <a:rPr sz="2200" spc="-20" dirty="0">
                <a:latin typeface="Arial" panose="020B0604020202020204" pitchFamily="34" charset="0"/>
                <a:cs typeface="Arial" panose="020B0604020202020204" pitchFamily="34" charset="0"/>
              </a:rPr>
              <a:t> </a:t>
            </a:r>
            <a:r>
              <a:rPr sz="2200" dirty="0">
                <a:latin typeface="Arial" panose="020B0604020202020204" pitchFamily="34" charset="0"/>
                <a:cs typeface="Arial" panose="020B0604020202020204" pitchFamily="34" charset="0"/>
              </a:rPr>
              <a:t>and</a:t>
            </a:r>
            <a:r>
              <a:rPr lang="en-GB" sz="2200" spc="-30" dirty="0">
                <a:latin typeface="Arial" panose="020B0604020202020204" pitchFamily="34" charset="0"/>
                <a:cs typeface="Arial" panose="020B0604020202020204" pitchFamily="34" charset="0"/>
              </a:rPr>
              <a:t> </a:t>
            </a:r>
            <a:r>
              <a:rPr sz="2200" spc="-10" dirty="0">
                <a:latin typeface="Arial" panose="020B0604020202020204" pitchFamily="34" charset="0"/>
                <a:cs typeface="Arial" panose="020B0604020202020204" pitchFamily="34" charset="0"/>
              </a:rPr>
              <a:t>businesses.</a:t>
            </a:r>
            <a:endParaRPr sz="2200" dirty="0">
              <a:latin typeface="Arial" panose="020B0604020202020204" pitchFamily="34" charset="0"/>
              <a:cs typeface="Arial" panose="020B0604020202020204" pitchFamily="34" charset="0"/>
            </a:endParaRPr>
          </a:p>
        </p:txBody>
      </p:sp>
      <p:pic>
        <p:nvPicPr>
          <p:cNvPr id="4" name="object 4"/>
          <p:cNvPicPr/>
          <p:nvPr/>
        </p:nvPicPr>
        <p:blipFill>
          <a:blip r:embed="rId2" cstate="print"/>
          <a:stretch>
            <a:fillRect/>
          </a:stretch>
        </p:blipFill>
        <p:spPr>
          <a:xfrm>
            <a:off x="5364479" y="1993392"/>
            <a:ext cx="3322320" cy="251612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8600" y="533400"/>
            <a:ext cx="8458200" cy="4752583"/>
          </a:xfrm>
          <a:prstGeom prst="rect">
            <a:avLst/>
          </a:prstGeom>
        </p:spPr>
        <p:txBody>
          <a:bodyPr vert="horz" wrap="square" lIns="0" tIns="12700" rIns="0" bIns="0" rtlCol="0">
            <a:spAutoFit/>
          </a:bodyPr>
          <a:lstStyle/>
          <a:p>
            <a:pPr marL="355600" marR="744220" indent="-342900">
              <a:lnSpc>
                <a:spcPct val="100000"/>
              </a:lnSpc>
              <a:spcBef>
                <a:spcPts val="100"/>
              </a:spcBef>
              <a:buFont typeface="Arial"/>
              <a:buChar char="•"/>
              <a:tabLst>
                <a:tab pos="354965" algn="l"/>
                <a:tab pos="355600" algn="l"/>
              </a:tabLst>
            </a:pPr>
            <a:r>
              <a:rPr sz="3200" dirty="0">
                <a:latin typeface="Arial" panose="020B0604020202020204" pitchFamily="34" charset="0"/>
                <a:cs typeface="Arial" panose="020B0604020202020204" pitchFamily="34" charset="0"/>
              </a:rPr>
              <a:t>Data</a:t>
            </a:r>
            <a:r>
              <a:rPr sz="3200" spc="-4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Protection</a:t>
            </a:r>
            <a:r>
              <a:rPr sz="3200" spc="-5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relates</a:t>
            </a:r>
            <a:r>
              <a:rPr sz="3200" spc="-6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to</a:t>
            </a:r>
            <a:r>
              <a:rPr sz="3200" spc="-3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living</a:t>
            </a:r>
            <a:r>
              <a:rPr sz="3200" spc="-40"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people </a:t>
            </a:r>
            <a:r>
              <a:rPr sz="3200" dirty="0">
                <a:latin typeface="Arial" panose="020B0604020202020204" pitchFamily="34" charset="0"/>
                <a:cs typeface="Arial" panose="020B0604020202020204" pitchFamily="34" charset="0"/>
              </a:rPr>
              <a:t>which</a:t>
            </a:r>
            <a:r>
              <a:rPr sz="3200" spc="-2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can</a:t>
            </a:r>
            <a:r>
              <a:rPr sz="3200" spc="-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be</a:t>
            </a:r>
            <a:r>
              <a:rPr sz="3200" spc="-15"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identified.</a:t>
            </a:r>
            <a:endParaRPr sz="3200" dirty="0">
              <a:latin typeface="Arial" panose="020B0604020202020204" pitchFamily="34" charset="0"/>
              <a:cs typeface="Arial" panose="020B0604020202020204" pitchFamily="34" charset="0"/>
            </a:endParaRPr>
          </a:p>
          <a:p>
            <a:pPr marL="355600" marR="688340" indent="-342900">
              <a:lnSpc>
                <a:spcPct val="100000"/>
              </a:lnSpc>
              <a:spcBef>
                <a:spcPts val="770"/>
              </a:spcBef>
              <a:buFont typeface="Arial"/>
              <a:buChar char="•"/>
              <a:tabLst>
                <a:tab pos="354965" algn="l"/>
                <a:tab pos="355600" algn="l"/>
              </a:tabLst>
            </a:pPr>
            <a:r>
              <a:rPr sz="3200" dirty="0">
                <a:latin typeface="Arial" panose="020B0604020202020204" pitchFamily="34" charset="0"/>
                <a:cs typeface="Arial" panose="020B0604020202020204" pitchFamily="34" charset="0"/>
              </a:rPr>
              <a:t>It</a:t>
            </a:r>
            <a:r>
              <a:rPr sz="3200" spc="-4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covers</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data</a:t>
            </a:r>
            <a:r>
              <a:rPr sz="3200" spc="-3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both</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in</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written</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format</a:t>
            </a:r>
            <a:r>
              <a:rPr sz="3200" spc="-15" dirty="0">
                <a:latin typeface="Arial" panose="020B0604020202020204" pitchFamily="34" charset="0"/>
                <a:cs typeface="Arial" panose="020B0604020202020204" pitchFamily="34" charset="0"/>
              </a:rPr>
              <a:t> </a:t>
            </a:r>
            <a:r>
              <a:rPr sz="3200" spc="-25" dirty="0">
                <a:latin typeface="Arial" panose="020B0604020202020204" pitchFamily="34" charset="0"/>
                <a:cs typeface="Arial" panose="020B0604020202020204" pitchFamily="34" charset="0"/>
              </a:rPr>
              <a:t>or </a:t>
            </a:r>
            <a:r>
              <a:rPr sz="3200" dirty="0">
                <a:latin typeface="Arial" panose="020B0604020202020204" pitchFamily="34" charset="0"/>
                <a:cs typeface="Arial" panose="020B0604020202020204" pitchFamily="34" charset="0"/>
              </a:rPr>
              <a:t>information</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which</a:t>
            </a:r>
            <a:r>
              <a:rPr sz="3200" spc="-1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is</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held</a:t>
            </a:r>
            <a:r>
              <a:rPr sz="3200" spc="-25" dirty="0">
                <a:latin typeface="Arial" panose="020B0604020202020204" pitchFamily="34" charset="0"/>
                <a:cs typeface="Arial" panose="020B0604020202020204" pitchFamily="34" charset="0"/>
              </a:rPr>
              <a:t> </a:t>
            </a:r>
            <a:r>
              <a:rPr sz="3200" spc="-20" dirty="0">
                <a:latin typeface="Arial" panose="020B0604020202020204" pitchFamily="34" charset="0"/>
                <a:cs typeface="Arial" panose="020B0604020202020204" pitchFamily="34" charset="0"/>
              </a:rPr>
              <a:t>electronically.</a:t>
            </a:r>
            <a:endParaRPr sz="3200" dirty="0">
              <a:latin typeface="Arial" panose="020B0604020202020204" pitchFamily="34" charset="0"/>
              <a:cs typeface="Arial" panose="020B0604020202020204" pitchFamily="34" charset="0"/>
            </a:endParaRPr>
          </a:p>
          <a:p>
            <a:pPr marL="355600" marR="136525" indent="-342900">
              <a:lnSpc>
                <a:spcPct val="100000"/>
              </a:lnSpc>
              <a:spcBef>
                <a:spcPts val="770"/>
              </a:spcBef>
              <a:buFont typeface="Arial"/>
              <a:buChar char="•"/>
              <a:tabLst>
                <a:tab pos="354965" algn="l"/>
                <a:tab pos="355600" algn="l"/>
              </a:tabLst>
            </a:pPr>
            <a:r>
              <a:rPr sz="3200" dirty="0">
                <a:latin typeface="Arial" panose="020B0604020202020204" pitchFamily="34" charset="0"/>
                <a:cs typeface="Arial" panose="020B0604020202020204" pitchFamily="34" charset="0"/>
              </a:rPr>
              <a:t>There</a:t>
            </a:r>
            <a:r>
              <a:rPr sz="3200" spc="-6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is</a:t>
            </a:r>
            <a:r>
              <a:rPr sz="3200" spc="-2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legal</a:t>
            </a:r>
            <a:r>
              <a:rPr sz="3200" spc="-5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protection</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for</a:t>
            </a:r>
            <a:r>
              <a:rPr sz="3200" spc="-5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the</a:t>
            </a:r>
            <a:r>
              <a:rPr sz="3200" spc="-25"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protection </a:t>
            </a:r>
            <a:r>
              <a:rPr sz="3200" dirty="0">
                <a:latin typeface="Arial" panose="020B0604020202020204" pitchFamily="34" charset="0"/>
                <a:cs typeface="Arial" panose="020B0604020202020204" pitchFamily="34" charset="0"/>
              </a:rPr>
              <a:t>of</a:t>
            </a:r>
            <a:r>
              <a:rPr sz="3200" spc="-5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sensitive</a:t>
            </a:r>
            <a:r>
              <a:rPr sz="3200" spc="-50"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information.</a:t>
            </a:r>
            <a:endParaRPr sz="3200" dirty="0">
              <a:latin typeface="Arial" panose="020B0604020202020204" pitchFamily="34" charset="0"/>
              <a:cs typeface="Arial" panose="020B0604020202020204" pitchFamily="34" charset="0"/>
            </a:endParaRPr>
          </a:p>
          <a:p>
            <a:pPr marL="355600" marR="5080" indent="-342900">
              <a:lnSpc>
                <a:spcPct val="100000"/>
              </a:lnSpc>
              <a:spcBef>
                <a:spcPts val="770"/>
              </a:spcBef>
              <a:buFont typeface="Arial"/>
              <a:buChar char="•"/>
              <a:tabLst>
                <a:tab pos="354965" algn="l"/>
                <a:tab pos="355600" algn="l"/>
              </a:tabLst>
            </a:pPr>
            <a:r>
              <a:rPr sz="3200" dirty="0">
                <a:latin typeface="Arial" panose="020B0604020202020204" pitchFamily="34" charset="0"/>
                <a:cs typeface="Arial" panose="020B0604020202020204" pitchFamily="34" charset="0"/>
              </a:rPr>
              <a:t>Individuals</a:t>
            </a:r>
            <a:r>
              <a:rPr sz="3200" spc="-2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have</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a</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legal</a:t>
            </a:r>
            <a:r>
              <a:rPr sz="3200" spc="-4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right</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to</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find</a:t>
            </a:r>
            <a:r>
              <a:rPr sz="3200" spc="-20" dirty="0">
                <a:latin typeface="Arial" panose="020B0604020202020204" pitchFamily="34" charset="0"/>
                <a:cs typeface="Arial" panose="020B0604020202020204" pitchFamily="34" charset="0"/>
              </a:rPr>
              <a:t> </a:t>
            </a:r>
            <a:r>
              <a:rPr sz="3200" spc="-25" dirty="0">
                <a:latin typeface="Arial" panose="020B0604020202020204" pitchFamily="34" charset="0"/>
                <a:cs typeface="Arial" panose="020B0604020202020204" pitchFamily="34" charset="0"/>
              </a:rPr>
              <a:t>out </a:t>
            </a:r>
            <a:r>
              <a:rPr sz="3200" dirty="0">
                <a:latin typeface="Arial" panose="020B0604020202020204" pitchFamily="34" charset="0"/>
                <a:cs typeface="Arial" panose="020B0604020202020204" pitchFamily="34" charset="0"/>
              </a:rPr>
              <a:t>about</a:t>
            </a:r>
            <a:r>
              <a:rPr sz="3200" spc="-1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what</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information</a:t>
            </a:r>
            <a:r>
              <a:rPr sz="3200" spc="-2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is</a:t>
            </a:r>
            <a:r>
              <a:rPr sz="3200" spc="-1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held</a:t>
            </a:r>
            <a:r>
              <a:rPr sz="3200" spc="-3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about</a:t>
            </a:r>
            <a:r>
              <a:rPr sz="3200" spc="-10" dirty="0">
                <a:latin typeface="Arial" panose="020B0604020202020204" pitchFamily="34" charset="0"/>
                <a:cs typeface="Arial" panose="020B0604020202020204" pitchFamily="34" charset="0"/>
              </a:rPr>
              <a:t> </a:t>
            </a:r>
            <a:r>
              <a:rPr sz="3200" spc="-20" dirty="0">
                <a:latin typeface="Arial" panose="020B0604020202020204" pitchFamily="34" charset="0"/>
                <a:cs typeface="Arial" panose="020B0604020202020204" pitchFamily="34" charset="0"/>
              </a:rPr>
              <a:t>them </a:t>
            </a:r>
            <a:r>
              <a:rPr sz="3200" dirty="0">
                <a:latin typeface="Arial" panose="020B0604020202020204" pitchFamily="34" charset="0"/>
                <a:cs typeface="Arial" panose="020B0604020202020204" pitchFamily="34" charset="0"/>
              </a:rPr>
              <a:t>and</a:t>
            </a:r>
            <a:r>
              <a:rPr sz="3200" spc="-10"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how</a:t>
            </a:r>
            <a:r>
              <a:rPr sz="3200" spc="-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it</a:t>
            </a:r>
            <a:r>
              <a:rPr sz="3200" spc="-5" dirty="0">
                <a:latin typeface="Arial" panose="020B0604020202020204" pitchFamily="34" charset="0"/>
                <a:cs typeface="Arial" panose="020B0604020202020204" pitchFamily="34" charset="0"/>
              </a:rPr>
              <a:t> </a:t>
            </a:r>
            <a:r>
              <a:rPr sz="3200" dirty="0">
                <a:latin typeface="Arial" panose="020B0604020202020204" pitchFamily="34" charset="0"/>
                <a:cs typeface="Arial" panose="020B0604020202020204" pitchFamily="34" charset="0"/>
              </a:rPr>
              <a:t>is</a:t>
            </a:r>
            <a:r>
              <a:rPr sz="3200" spc="-5" dirty="0">
                <a:latin typeface="Arial" panose="020B0604020202020204" pitchFamily="34" charset="0"/>
                <a:cs typeface="Arial" panose="020B0604020202020204" pitchFamily="34" charset="0"/>
              </a:rPr>
              <a:t> </a:t>
            </a:r>
            <a:r>
              <a:rPr sz="3200" spc="-10" dirty="0">
                <a:latin typeface="Arial" panose="020B0604020202020204" pitchFamily="34" charset="0"/>
                <a:cs typeface="Arial" panose="020B0604020202020204" pitchFamily="34" charset="0"/>
              </a:rPr>
              <a:t>used.</a:t>
            </a:r>
            <a:endParaRPr sz="32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56613" y="18415"/>
            <a:ext cx="5427980" cy="1122680"/>
          </a:xfrm>
          <a:prstGeom prst="rect">
            <a:avLst/>
          </a:prstGeom>
        </p:spPr>
        <p:txBody>
          <a:bodyPr vert="horz" wrap="square" lIns="0" tIns="12700" rIns="0" bIns="0" rtlCol="0">
            <a:spAutoFit/>
          </a:bodyPr>
          <a:lstStyle/>
          <a:p>
            <a:pPr marL="12700" marR="5080" indent="398780">
              <a:lnSpc>
                <a:spcPct val="100000"/>
              </a:lnSpc>
              <a:spcBef>
                <a:spcPts val="100"/>
              </a:spcBef>
            </a:pPr>
            <a:r>
              <a:rPr sz="3600" dirty="0"/>
              <a:t>Core</a:t>
            </a:r>
            <a:r>
              <a:rPr sz="3600" spc="-35" dirty="0"/>
              <a:t> </a:t>
            </a:r>
            <a:r>
              <a:rPr sz="3600" dirty="0"/>
              <a:t>principles</a:t>
            </a:r>
            <a:r>
              <a:rPr sz="3600" spc="-5" dirty="0"/>
              <a:t> </a:t>
            </a:r>
            <a:r>
              <a:rPr sz="3600" dirty="0"/>
              <a:t>of</a:t>
            </a:r>
            <a:r>
              <a:rPr sz="3600" spc="-45" dirty="0"/>
              <a:t> </a:t>
            </a:r>
            <a:r>
              <a:rPr sz="3600" spc="-25" dirty="0"/>
              <a:t>the </a:t>
            </a:r>
            <a:r>
              <a:rPr sz="3600" dirty="0"/>
              <a:t>Data</a:t>
            </a:r>
            <a:r>
              <a:rPr sz="3600" spc="-40" dirty="0"/>
              <a:t> </a:t>
            </a:r>
            <a:r>
              <a:rPr sz="3600" dirty="0"/>
              <a:t>Protection</a:t>
            </a:r>
            <a:r>
              <a:rPr sz="3600" spc="-40" dirty="0"/>
              <a:t> </a:t>
            </a:r>
            <a:r>
              <a:rPr sz="3600" dirty="0"/>
              <a:t>Act</a:t>
            </a:r>
            <a:r>
              <a:rPr sz="3600" spc="-35" dirty="0"/>
              <a:t> </a:t>
            </a:r>
            <a:r>
              <a:rPr sz="3600" spc="-20" dirty="0"/>
              <a:t>2018</a:t>
            </a:r>
            <a:endParaRPr sz="3600"/>
          </a:p>
        </p:txBody>
      </p:sp>
      <p:pic>
        <p:nvPicPr>
          <p:cNvPr id="3" name="object 3"/>
          <p:cNvPicPr/>
          <p:nvPr/>
        </p:nvPicPr>
        <p:blipFill>
          <a:blip r:embed="rId2" cstate="print"/>
          <a:stretch>
            <a:fillRect/>
          </a:stretch>
        </p:blipFill>
        <p:spPr>
          <a:xfrm>
            <a:off x="323088" y="1124711"/>
            <a:ext cx="8569452" cy="4392167"/>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55904" rIns="0" bIns="0" rtlCol="0">
            <a:spAutoFit/>
          </a:bodyPr>
          <a:lstStyle/>
          <a:p>
            <a:pPr marL="259715">
              <a:lnSpc>
                <a:spcPct val="100000"/>
              </a:lnSpc>
              <a:spcBef>
                <a:spcPts val="95"/>
              </a:spcBef>
            </a:pPr>
            <a:r>
              <a:rPr dirty="0"/>
              <a:t>UK</a:t>
            </a:r>
            <a:r>
              <a:rPr spc="-100" dirty="0"/>
              <a:t> </a:t>
            </a:r>
            <a:r>
              <a:rPr spc="-10" dirty="0"/>
              <a:t>Implementation</a:t>
            </a:r>
            <a:r>
              <a:rPr spc="-75" dirty="0"/>
              <a:t> </a:t>
            </a:r>
            <a:r>
              <a:rPr dirty="0"/>
              <a:t>of</a:t>
            </a:r>
            <a:r>
              <a:rPr spc="-100" dirty="0"/>
              <a:t> </a:t>
            </a:r>
            <a:r>
              <a:rPr dirty="0"/>
              <a:t>the</a:t>
            </a:r>
            <a:r>
              <a:rPr spc="-95" dirty="0"/>
              <a:t> </a:t>
            </a:r>
            <a:r>
              <a:rPr spc="-20" dirty="0"/>
              <a:t>GDPR</a:t>
            </a:r>
          </a:p>
        </p:txBody>
      </p:sp>
      <p:pic>
        <p:nvPicPr>
          <p:cNvPr id="3" name="object 3"/>
          <p:cNvPicPr/>
          <p:nvPr/>
        </p:nvPicPr>
        <p:blipFill>
          <a:blip r:embed="rId2" cstate="print"/>
          <a:stretch>
            <a:fillRect/>
          </a:stretch>
        </p:blipFill>
        <p:spPr>
          <a:xfrm>
            <a:off x="457200" y="1053083"/>
            <a:ext cx="8229600" cy="453542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54965" rIns="0" bIns="0" rtlCol="0">
            <a:spAutoFit/>
          </a:bodyPr>
          <a:lstStyle/>
          <a:p>
            <a:pPr marL="767080">
              <a:lnSpc>
                <a:spcPct val="100000"/>
              </a:lnSpc>
              <a:spcBef>
                <a:spcPts val="105"/>
              </a:spcBef>
            </a:pPr>
            <a:r>
              <a:rPr sz="3200" dirty="0"/>
              <a:t>GDPR</a:t>
            </a:r>
            <a:r>
              <a:rPr sz="3200" spc="-20" dirty="0"/>
              <a:t> </a:t>
            </a:r>
            <a:r>
              <a:rPr sz="3200" dirty="0"/>
              <a:t>–</a:t>
            </a:r>
            <a:r>
              <a:rPr sz="3200" spc="-15" dirty="0"/>
              <a:t> </a:t>
            </a:r>
            <a:r>
              <a:rPr sz="3200" dirty="0"/>
              <a:t>personal</a:t>
            </a:r>
            <a:r>
              <a:rPr sz="3200" spc="10" dirty="0"/>
              <a:t> </a:t>
            </a:r>
            <a:r>
              <a:rPr sz="3200" dirty="0"/>
              <a:t>and</a:t>
            </a:r>
            <a:r>
              <a:rPr sz="3200" spc="-10" dirty="0"/>
              <a:t> </a:t>
            </a:r>
            <a:r>
              <a:rPr sz="3200" dirty="0"/>
              <a:t>sensitive</a:t>
            </a:r>
            <a:r>
              <a:rPr sz="3200" spc="25" dirty="0"/>
              <a:t> </a:t>
            </a:r>
            <a:r>
              <a:rPr sz="3200" spc="-20" dirty="0"/>
              <a:t>data</a:t>
            </a:r>
            <a:endParaRPr sz="3200"/>
          </a:p>
        </p:txBody>
      </p:sp>
      <p:pic>
        <p:nvPicPr>
          <p:cNvPr id="3" name="object 3"/>
          <p:cNvPicPr/>
          <p:nvPr/>
        </p:nvPicPr>
        <p:blipFill>
          <a:blip r:embed="rId2" cstate="print"/>
          <a:stretch>
            <a:fillRect/>
          </a:stretch>
        </p:blipFill>
        <p:spPr>
          <a:xfrm>
            <a:off x="5900928" y="1412747"/>
            <a:ext cx="2808731" cy="3624072"/>
          </a:xfrm>
          <a:prstGeom prst="rect">
            <a:avLst/>
          </a:prstGeom>
        </p:spPr>
      </p:pic>
      <p:pic>
        <p:nvPicPr>
          <p:cNvPr id="4" name="object 4"/>
          <p:cNvPicPr/>
          <p:nvPr/>
        </p:nvPicPr>
        <p:blipFill>
          <a:blip r:embed="rId3" cstate="print"/>
          <a:stretch>
            <a:fillRect/>
          </a:stretch>
        </p:blipFill>
        <p:spPr>
          <a:xfrm>
            <a:off x="251459" y="1053083"/>
            <a:ext cx="5472684" cy="4535424"/>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44776" y="152781"/>
            <a:ext cx="5854700" cy="1002030"/>
          </a:xfrm>
          <a:prstGeom prst="rect">
            <a:avLst/>
          </a:prstGeom>
        </p:spPr>
        <p:txBody>
          <a:bodyPr vert="horz" wrap="square" lIns="0" tIns="12700" rIns="0" bIns="0" rtlCol="0">
            <a:spAutoFit/>
          </a:bodyPr>
          <a:lstStyle/>
          <a:p>
            <a:pPr marL="820419" marR="5080" indent="-808355">
              <a:lnSpc>
                <a:spcPct val="100000"/>
              </a:lnSpc>
              <a:spcBef>
                <a:spcPts val="100"/>
              </a:spcBef>
            </a:pPr>
            <a:r>
              <a:rPr sz="3200" dirty="0"/>
              <a:t>Integrated</a:t>
            </a:r>
            <a:r>
              <a:rPr sz="3200" spc="-45" dirty="0"/>
              <a:t> </a:t>
            </a:r>
            <a:r>
              <a:rPr sz="3200" dirty="0"/>
              <a:t>Care</a:t>
            </a:r>
            <a:r>
              <a:rPr sz="3200" spc="-80" dirty="0"/>
              <a:t> </a:t>
            </a:r>
            <a:r>
              <a:rPr sz="3200" dirty="0"/>
              <a:t>Records</a:t>
            </a:r>
            <a:r>
              <a:rPr sz="3200" spc="-35" dirty="0"/>
              <a:t> </a:t>
            </a:r>
            <a:r>
              <a:rPr sz="3200" spc="-10" dirty="0"/>
              <a:t>Video </a:t>
            </a:r>
            <a:r>
              <a:rPr sz="3200" dirty="0"/>
              <a:t>A</a:t>
            </a:r>
            <a:r>
              <a:rPr sz="3200" spc="-40" dirty="0"/>
              <a:t> </a:t>
            </a:r>
            <a:r>
              <a:rPr sz="3200" dirty="0"/>
              <a:t>Case</a:t>
            </a:r>
            <a:r>
              <a:rPr sz="3200" spc="-40" dirty="0"/>
              <a:t> </a:t>
            </a:r>
            <a:r>
              <a:rPr sz="3200" dirty="0"/>
              <a:t>Study</a:t>
            </a:r>
            <a:r>
              <a:rPr sz="3200" spc="-20" dirty="0"/>
              <a:t> </a:t>
            </a:r>
            <a:r>
              <a:rPr sz="3200" spc="-10" dirty="0"/>
              <a:t>Example</a:t>
            </a:r>
            <a:endParaRPr sz="3200"/>
          </a:p>
        </p:txBody>
      </p:sp>
      <p:sp>
        <p:nvSpPr>
          <p:cNvPr id="3" name="object 3"/>
          <p:cNvSpPr txBox="1"/>
          <p:nvPr/>
        </p:nvSpPr>
        <p:spPr>
          <a:xfrm>
            <a:off x="535940" y="4256608"/>
            <a:ext cx="7178675" cy="953769"/>
          </a:xfrm>
          <a:prstGeom prst="rect">
            <a:avLst/>
          </a:prstGeom>
        </p:spPr>
        <p:txBody>
          <a:bodyPr vert="horz" wrap="square" lIns="0" tIns="67945" rIns="0" bIns="0" rtlCol="0">
            <a:spAutoFit/>
          </a:bodyPr>
          <a:lstStyle/>
          <a:p>
            <a:pPr marL="12700" marR="5080">
              <a:lnSpc>
                <a:spcPts val="3460"/>
              </a:lnSpc>
              <a:spcBef>
                <a:spcPts val="535"/>
              </a:spcBef>
            </a:pPr>
            <a:r>
              <a:rPr sz="3200" u="sng" dirty="0">
                <a:solidFill>
                  <a:srgbClr val="800080"/>
                </a:solidFill>
                <a:uFill>
                  <a:solidFill>
                    <a:srgbClr val="800080"/>
                  </a:solidFill>
                </a:uFill>
                <a:latin typeface="Segoe UI"/>
                <a:cs typeface="Segoe UI"/>
              </a:rPr>
              <a:t>(562)</a:t>
            </a:r>
            <a:r>
              <a:rPr sz="3200" u="sng" spc="-15" dirty="0">
                <a:solidFill>
                  <a:srgbClr val="800080"/>
                </a:solidFill>
                <a:uFill>
                  <a:solidFill>
                    <a:srgbClr val="800080"/>
                  </a:solidFill>
                </a:uFill>
                <a:latin typeface="Segoe UI"/>
                <a:cs typeface="Segoe UI"/>
              </a:rPr>
              <a:t> </a:t>
            </a:r>
            <a:r>
              <a:rPr sz="3200" u="sng" dirty="0">
                <a:solidFill>
                  <a:srgbClr val="800080"/>
                </a:solidFill>
                <a:uFill>
                  <a:solidFill>
                    <a:srgbClr val="800080"/>
                  </a:solidFill>
                </a:uFill>
                <a:latin typeface="Segoe UI"/>
                <a:cs typeface="Segoe UI"/>
              </a:rPr>
              <a:t>Improving</a:t>
            </a:r>
            <a:r>
              <a:rPr sz="3200" u="sng" spc="-10" dirty="0">
                <a:solidFill>
                  <a:srgbClr val="800080"/>
                </a:solidFill>
                <a:uFill>
                  <a:solidFill>
                    <a:srgbClr val="800080"/>
                  </a:solidFill>
                </a:uFill>
                <a:latin typeface="Segoe UI"/>
                <a:cs typeface="Segoe UI"/>
              </a:rPr>
              <a:t> </a:t>
            </a:r>
            <a:r>
              <a:rPr sz="3200" u="sng" dirty="0">
                <a:solidFill>
                  <a:srgbClr val="800080"/>
                </a:solidFill>
                <a:uFill>
                  <a:solidFill>
                    <a:srgbClr val="800080"/>
                  </a:solidFill>
                </a:uFill>
                <a:latin typeface="Segoe UI"/>
                <a:cs typeface="Segoe UI"/>
              </a:rPr>
              <a:t>health</a:t>
            </a:r>
            <a:r>
              <a:rPr sz="3200" u="sng" spc="15" dirty="0">
                <a:solidFill>
                  <a:srgbClr val="800080"/>
                </a:solidFill>
                <a:uFill>
                  <a:solidFill>
                    <a:srgbClr val="800080"/>
                  </a:solidFill>
                </a:uFill>
                <a:latin typeface="Segoe UI"/>
                <a:cs typeface="Segoe UI"/>
              </a:rPr>
              <a:t> </a:t>
            </a:r>
            <a:r>
              <a:rPr sz="3200" u="sng" dirty="0">
                <a:solidFill>
                  <a:srgbClr val="800080"/>
                </a:solidFill>
                <a:uFill>
                  <a:solidFill>
                    <a:srgbClr val="800080"/>
                  </a:solidFill>
                </a:uFill>
                <a:latin typeface="Segoe UI"/>
                <a:cs typeface="Segoe UI"/>
              </a:rPr>
              <a:t>services </a:t>
            </a:r>
            <a:r>
              <a:rPr sz="3200" u="sng" spc="-10" dirty="0">
                <a:solidFill>
                  <a:srgbClr val="800080"/>
                </a:solidFill>
                <a:uFill>
                  <a:solidFill>
                    <a:srgbClr val="800080"/>
                  </a:solidFill>
                </a:uFill>
                <a:latin typeface="Segoe UI"/>
                <a:cs typeface="Segoe UI"/>
              </a:rPr>
              <a:t>through</a:t>
            </a:r>
            <a:r>
              <a:rPr sz="3200" spc="-10" dirty="0">
                <a:solidFill>
                  <a:srgbClr val="800080"/>
                </a:solidFill>
                <a:latin typeface="Segoe UI"/>
                <a:cs typeface="Segoe UI"/>
              </a:rPr>
              <a:t> </a:t>
            </a:r>
            <a:r>
              <a:rPr sz="3200" u="sng" dirty="0">
                <a:solidFill>
                  <a:srgbClr val="800080"/>
                </a:solidFill>
                <a:uFill>
                  <a:solidFill>
                    <a:srgbClr val="800080"/>
                  </a:solidFill>
                </a:uFill>
                <a:latin typeface="Segoe UI"/>
                <a:cs typeface="Segoe UI"/>
                <a:hlinkClick r:id="rId2"/>
              </a:rPr>
              <a:t>shared</a:t>
            </a:r>
            <a:r>
              <a:rPr sz="3200" u="sng" spc="-60" dirty="0">
                <a:solidFill>
                  <a:srgbClr val="800080"/>
                </a:solidFill>
                <a:uFill>
                  <a:solidFill>
                    <a:srgbClr val="800080"/>
                  </a:solidFill>
                </a:uFill>
                <a:latin typeface="Segoe UI"/>
                <a:cs typeface="Segoe UI"/>
                <a:hlinkClick r:id="rId2"/>
              </a:rPr>
              <a:t> </a:t>
            </a:r>
            <a:r>
              <a:rPr sz="3200" u="sng" dirty="0">
                <a:solidFill>
                  <a:srgbClr val="800080"/>
                </a:solidFill>
                <a:uFill>
                  <a:solidFill>
                    <a:srgbClr val="800080"/>
                  </a:solidFill>
                </a:uFill>
                <a:latin typeface="Segoe UI"/>
                <a:cs typeface="Segoe UI"/>
                <a:hlinkClick r:id="rId2"/>
              </a:rPr>
              <a:t>care</a:t>
            </a:r>
            <a:r>
              <a:rPr sz="3200" u="sng" spc="-65" dirty="0">
                <a:solidFill>
                  <a:srgbClr val="800080"/>
                </a:solidFill>
                <a:uFill>
                  <a:solidFill>
                    <a:srgbClr val="800080"/>
                  </a:solidFill>
                </a:uFill>
                <a:latin typeface="Segoe UI"/>
                <a:cs typeface="Segoe UI"/>
                <a:hlinkClick r:id="rId2"/>
              </a:rPr>
              <a:t> </a:t>
            </a:r>
            <a:r>
              <a:rPr sz="3200" u="sng" dirty="0">
                <a:solidFill>
                  <a:srgbClr val="800080"/>
                </a:solidFill>
                <a:uFill>
                  <a:solidFill>
                    <a:srgbClr val="800080"/>
                  </a:solidFill>
                </a:uFill>
                <a:latin typeface="Segoe UI"/>
                <a:cs typeface="Segoe UI"/>
                <a:hlinkClick r:id="rId2"/>
              </a:rPr>
              <a:t>records</a:t>
            </a:r>
            <a:r>
              <a:rPr sz="3200" u="sng" spc="-60" dirty="0">
                <a:solidFill>
                  <a:srgbClr val="800080"/>
                </a:solidFill>
                <a:uFill>
                  <a:solidFill>
                    <a:srgbClr val="800080"/>
                  </a:solidFill>
                </a:uFill>
                <a:latin typeface="Segoe UI"/>
                <a:cs typeface="Segoe UI"/>
                <a:hlinkClick r:id="rId2"/>
              </a:rPr>
              <a:t> </a:t>
            </a:r>
            <a:r>
              <a:rPr sz="3200" u="sng" dirty="0">
                <a:solidFill>
                  <a:srgbClr val="800080"/>
                </a:solidFill>
                <a:uFill>
                  <a:solidFill>
                    <a:srgbClr val="800080"/>
                  </a:solidFill>
                </a:uFill>
                <a:latin typeface="Segoe UI"/>
                <a:cs typeface="Segoe UI"/>
                <a:hlinkClick r:id="rId2"/>
              </a:rPr>
              <a:t>-</a:t>
            </a:r>
            <a:r>
              <a:rPr sz="3200" u="sng" spc="-50" dirty="0">
                <a:solidFill>
                  <a:srgbClr val="800080"/>
                </a:solidFill>
                <a:uFill>
                  <a:solidFill>
                    <a:srgbClr val="800080"/>
                  </a:solidFill>
                </a:uFill>
                <a:latin typeface="Segoe UI"/>
                <a:cs typeface="Segoe UI"/>
                <a:hlinkClick r:id="rId2"/>
              </a:rPr>
              <a:t> </a:t>
            </a:r>
            <a:r>
              <a:rPr sz="3200" u="sng" spc="-10" dirty="0">
                <a:solidFill>
                  <a:srgbClr val="800080"/>
                </a:solidFill>
                <a:uFill>
                  <a:solidFill>
                    <a:srgbClr val="800080"/>
                  </a:solidFill>
                </a:uFill>
                <a:latin typeface="Segoe UI"/>
                <a:cs typeface="Segoe UI"/>
                <a:hlinkClick r:id="rId2"/>
              </a:rPr>
              <a:t>YouTube</a:t>
            </a:r>
            <a:endParaRPr sz="3200" dirty="0">
              <a:latin typeface="Segoe UI"/>
              <a:cs typeface="Segoe UI"/>
            </a:endParaRPr>
          </a:p>
        </p:txBody>
      </p:sp>
      <p:pic>
        <p:nvPicPr>
          <p:cNvPr id="4" name="object 4"/>
          <p:cNvPicPr/>
          <p:nvPr/>
        </p:nvPicPr>
        <p:blipFill>
          <a:blip r:embed="rId3" cstate="print"/>
          <a:stretch>
            <a:fillRect/>
          </a:stretch>
        </p:blipFill>
        <p:spPr>
          <a:xfrm>
            <a:off x="457200" y="1339596"/>
            <a:ext cx="4032504" cy="2735579"/>
          </a:xfrm>
          <a:prstGeom prst="rect">
            <a:avLst/>
          </a:prstGeom>
        </p:spPr>
      </p:pic>
      <p:pic>
        <p:nvPicPr>
          <p:cNvPr id="5" name="object 5"/>
          <p:cNvPicPr/>
          <p:nvPr/>
        </p:nvPicPr>
        <p:blipFill>
          <a:blip r:embed="rId4" cstate="print"/>
          <a:stretch>
            <a:fillRect/>
          </a:stretch>
        </p:blipFill>
        <p:spPr>
          <a:xfrm>
            <a:off x="4788408" y="1342644"/>
            <a:ext cx="4032503" cy="2734055"/>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55904" rIns="0" bIns="0" rtlCol="0">
            <a:spAutoFit/>
          </a:bodyPr>
          <a:lstStyle/>
          <a:p>
            <a:pPr marL="2837180">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pc="-10" dirty="0"/>
              <a:t>References</a:t>
            </a:r>
          </a:p>
        </p:txBody>
      </p:sp>
      <p:sp>
        <p:nvSpPr>
          <p:cNvPr id="3" name="object 3"/>
          <p:cNvSpPr txBox="1"/>
          <p:nvPr/>
        </p:nvSpPr>
        <p:spPr>
          <a:xfrm>
            <a:off x="245567" y="701116"/>
            <a:ext cx="8636000" cy="4691027"/>
          </a:xfrm>
          <a:prstGeom prst="rect">
            <a:avLst/>
          </a:prstGeom>
        </p:spPr>
        <p:txBody>
          <a:bodyPr vert="horz" wrap="square" lIns="0" tIns="58419" rIns="0" bIns="0" rtlCol="0">
            <a:spAutoFit/>
          </a:bodyPr>
          <a:lstStyle/>
          <a:p>
            <a:pPr marL="368300" marR="841375" indent="-342900">
              <a:lnSpc>
                <a:spcPct val="80100"/>
              </a:lnSpc>
              <a:spcBef>
                <a:spcPts val="459"/>
              </a:spcBef>
              <a:buChar char="•"/>
              <a:tabLst>
                <a:tab pos="367665" algn="l"/>
                <a:tab pos="368300" algn="l"/>
              </a:tabLst>
            </a:pPr>
            <a:r>
              <a:rPr sz="1500" dirty="0">
                <a:latin typeface="Arial"/>
                <a:cs typeface="Arial"/>
              </a:rPr>
              <a:t>Chambers,</a:t>
            </a:r>
            <a:r>
              <a:rPr sz="1500" spc="-15" dirty="0">
                <a:latin typeface="Arial"/>
                <a:cs typeface="Arial"/>
              </a:rPr>
              <a:t> </a:t>
            </a:r>
            <a:r>
              <a:rPr sz="1500" dirty="0">
                <a:latin typeface="Arial"/>
                <a:cs typeface="Arial"/>
              </a:rPr>
              <a:t>D. ,</a:t>
            </a:r>
            <a:r>
              <a:rPr sz="1500" spc="-5" dirty="0">
                <a:latin typeface="Arial"/>
                <a:cs typeface="Arial"/>
              </a:rPr>
              <a:t> </a:t>
            </a:r>
            <a:r>
              <a:rPr sz="1500" spc="-10" dirty="0">
                <a:latin typeface="Arial"/>
                <a:cs typeface="Arial"/>
              </a:rPr>
              <a:t>Cantrell,</a:t>
            </a:r>
            <a:r>
              <a:rPr sz="1500" spc="-100" dirty="0">
                <a:latin typeface="Arial"/>
                <a:cs typeface="Arial"/>
              </a:rPr>
              <a:t> </a:t>
            </a:r>
            <a:r>
              <a:rPr sz="1500" dirty="0">
                <a:latin typeface="Arial"/>
                <a:cs typeface="Arial"/>
              </a:rPr>
              <a:t>A. and</a:t>
            </a:r>
            <a:r>
              <a:rPr sz="1500" spc="-5" dirty="0">
                <a:latin typeface="Arial"/>
                <a:cs typeface="Arial"/>
              </a:rPr>
              <a:t> </a:t>
            </a:r>
            <a:r>
              <a:rPr sz="1500" spc="-10" dirty="0">
                <a:latin typeface="Arial"/>
                <a:cs typeface="Arial"/>
              </a:rPr>
              <a:t>Booth,</a:t>
            </a:r>
            <a:r>
              <a:rPr sz="1500" spc="-95" dirty="0">
                <a:latin typeface="Arial"/>
                <a:cs typeface="Arial"/>
              </a:rPr>
              <a:t> </a:t>
            </a:r>
            <a:r>
              <a:rPr sz="1500" dirty="0">
                <a:latin typeface="Arial"/>
                <a:cs typeface="Arial"/>
              </a:rPr>
              <a:t>A.</a:t>
            </a:r>
            <a:r>
              <a:rPr sz="1500" spc="-5" dirty="0">
                <a:latin typeface="Arial"/>
                <a:cs typeface="Arial"/>
              </a:rPr>
              <a:t> </a:t>
            </a:r>
            <a:r>
              <a:rPr sz="1500" dirty="0">
                <a:latin typeface="Arial"/>
                <a:cs typeface="Arial"/>
              </a:rPr>
              <a:t>(2021)</a:t>
            </a:r>
            <a:r>
              <a:rPr sz="1500" spc="25" dirty="0">
                <a:latin typeface="Arial"/>
                <a:cs typeface="Arial"/>
              </a:rPr>
              <a:t> </a:t>
            </a:r>
            <a:r>
              <a:rPr sz="1500" i="1" dirty="0">
                <a:latin typeface="Arial"/>
                <a:cs typeface="Arial"/>
              </a:rPr>
              <a:t>Rapid evidence</a:t>
            </a:r>
            <a:r>
              <a:rPr sz="1500" i="1" spc="-10" dirty="0">
                <a:latin typeface="Arial"/>
                <a:cs typeface="Arial"/>
              </a:rPr>
              <a:t> </a:t>
            </a:r>
            <a:r>
              <a:rPr sz="1500" i="1" dirty="0">
                <a:latin typeface="Arial"/>
                <a:cs typeface="Arial"/>
              </a:rPr>
              <a:t>review</a:t>
            </a:r>
            <a:r>
              <a:rPr sz="1500" i="1" spc="-10" dirty="0">
                <a:latin typeface="Arial"/>
                <a:cs typeface="Arial"/>
              </a:rPr>
              <a:t> </a:t>
            </a:r>
            <a:r>
              <a:rPr sz="1500" i="1" dirty="0">
                <a:latin typeface="Arial"/>
                <a:cs typeface="Arial"/>
              </a:rPr>
              <a:t>:</a:t>
            </a:r>
            <a:r>
              <a:rPr sz="1500" i="1" spc="-10" dirty="0">
                <a:latin typeface="Arial"/>
                <a:cs typeface="Arial"/>
              </a:rPr>
              <a:t> </a:t>
            </a:r>
            <a:r>
              <a:rPr sz="1500" i="1" dirty="0">
                <a:latin typeface="Arial"/>
                <a:cs typeface="Arial"/>
              </a:rPr>
              <a:t>challenges</a:t>
            </a:r>
            <a:r>
              <a:rPr sz="1500" i="1" spc="-10" dirty="0">
                <a:latin typeface="Arial"/>
                <a:cs typeface="Arial"/>
              </a:rPr>
              <a:t> </a:t>
            </a:r>
            <a:r>
              <a:rPr sz="1500" i="1" spc="-25" dirty="0">
                <a:latin typeface="Arial"/>
                <a:cs typeface="Arial"/>
              </a:rPr>
              <a:t>to </a:t>
            </a:r>
            <a:r>
              <a:rPr sz="1500" i="1" dirty="0">
                <a:latin typeface="Arial"/>
                <a:cs typeface="Arial"/>
              </a:rPr>
              <a:t>implementing</a:t>
            </a:r>
            <a:r>
              <a:rPr sz="1500" i="1" spc="-20" dirty="0">
                <a:latin typeface="Arial"/>
                <a:cs typeface="Arial"/>
              </a:rPr>
              <a:t> </a:t>
            </a:r>
            <a:r>
              <a:rPr sz="1500" i="1" dirty="0">
                <a:latin typeface="Arial"/>
                <a:cs typeface="Arial"/>
              </a:rPr>
              <a:t>digital</a:t>
            </a:r>
            <a:r>
              <a:rPr sz="1500" i="1" spc="-5" dirty="0">
                <a:latin typeface="Arial"/>
                <a:cs typeface="Arial"/>
              </a:rPr>
              <a:t> </a:t>
            </a:r>
            <a:r>
              <a:rPr sz="1500" i="1" dirty="0">
                <a:latin typeface="Arial"/>
                <a:cs typeface="Arial"/>
              </a:rPr>
              <a:t>and</a:t>
            </a:r>
            <a:r>
              <a:rPr sz="1500" i="1" spc="-15" dirty="0">
                <a:latin typeface="Arial"/>
                <a:cs typeface="Arial"/>
              </a:rPr>
              <a:t> </a:t>
            </a:r>
            <a:r>
              <a:rPr sz="1500" i="1" dirty="0">
                <a:latin typeface="Arial"/>
                <a:cs typeface="Arial"/>
              </a:rPr>
              <a:t>data-driven</a:t>
            </a:r>
            <a:r>
              <a:rPr sz="1500" i="1" spc="-25" dirty="0">
                <a:latin typeface="Arial"/>
                <a:cs typeface="Arial"/>
              </a:rPr>
              <a:t> </a:t>
            </a:r>
            <a:r>
              <a:rPr sz="1500" i="1" dirty="0">
                <a:latin typeface="Arial"/>
                <a:cs typeface="Arial"/>
              </a:rPr>
              <a:t>technologies</a:t>
            </a:r>
            <a:r>
              <a:rPr sz="1500" i="1" spc="-45" dirty="0">
                <a:latin typeface="Arial"/>
                <a:cs typeface="Arial"/>
              </a:rPr>
              <a:t> </a:t>
            </a:r>
            <a:r>
              <a:rPr sz="1500" i="1" dirty="0">
                <a:latin typeface="Arial"/>
                <a:cs typeface="Arial"/>
              </a:rPr>
              <a:t>in</a:t>
            </a:r>
            <a:r>
              <a:rPr sz="1500" i="1" spc="10" dirty="0">
                <a:latin typeface="Arial"/>
                <a:cs typeface="Arial"/>
              </a:rPr>
              <a:t> </a:t>
            </a:r>
            <a:r>
              <a:rPr sz="1500" i="1" dirty="0">
                <a:latin typeface="Arial"/>
                <a:cs typeface="Arial"/>
              </a:rPr>
              <a:t>health</a:t>
            </a:r>
            <a:r>
              <a:rPr sz="1500" i="1" spc="-15" dirty="0">
                <a:latin typeface="Arial"/>
                <a:cs typeface="Arial"/>
              </a:rPr>
              <a:t> </a:t>
            </a:r>
            <a:r>
              <a:rPr sz="1500" i="1" dirty="0">
                <a:latin typeface="Arial"/>
                <a:cs typeface="Arial"/>
              </a:rPr>
              <a:t>and social</a:t>
            </a:r>
            <a:r>
              <a:rPr sz="1500" i="1" spc="-15" dirty="0">
                <a:latin typeface="Arial"/>
                <a:cs typeface="Arial"/>
              </a:rPr>
              <a:t> </a:t>
            </a:r>
            <a:r>
              <a:rPr sz="1500" i="1" dirty="0">
                <a:latin typeface="Arial"/>
                <a:cs typeface="Arial"/>
              </a:rPr>
              <a:t>care.</a:t>
            </a:r>
            <a:r>
              <a:rPr sz="1500" i="1" spc="-25" dirty="0">
                <a:latin typeface="Arial"/>
                <a:cs typeface="Arial"/>
              </a:rPr>
              <a:t> </a:t>
            </a:r>
            <a:r>
              <a:rPr sz="1500" i="1" dirty="0">
                <a:latin typeface="Arial"/>
                <a:cs typeface="Arial"/>
              </a:rPr>
              <a:t>Report.</a:t>
            </a:r>
            <a:r>
              <a:rPr sz="1500" i="1" spc="40" dirty="0">
                <a:latin typeface="Arial"/>
                <a:cs typeface="Arial"/>
              </a:rPr>
              <a:t> </a:t>
            </a:r>
            <a:r>
              <a:rPr sz="1500" spc="-25" dirty="0">
                <a:latin typeface="Arial"/>
                <a:cs typeface="Arial"/>
              </a:rPr>
              <a:t>The </a:t>
            </a:r>
            <a:r>
              <a:rPr sz="1500" dirty="0">
                <a:latin typeface="Arial"/>
                <a:cs typeface="Arial"/>
              </a:rPr>
              <a:t>University</a:t>
            </a:r>
            <a:r>
              <a:rPr sz="1500" spc="-25" dirty="0">
                <a:latin typeface="Arial"/>
                <a:cs typeface="Arial"/>
              </a:rPr>
              <a:t> </a:t>
            </a:r>
            <a:r>
              <a:rPr sz="1500" dirty="0">
                <a:latin typeface="Arial"/>
                <a:cs typeface="Arial"/>
              </a:rPr>
              <a:t>of</a:t>
            </a:r>
            <a:r>
              <a:rPr sz="1500" spc="-30" dirty="0">
                <a:latin typeface="Arial"/>
                <a:cs typeface="Arial"/>
              </a:rPr>
              <a:t> </a:t>
            </a:r>
            <a:r>
              <a:rPr sz="1500" dirty="0">
                <a:latin typeface="Arial"/>
                <a:cs typeface="Arial"/>
              </a:rPr>
              <a:t>Sheffield</a:t>
            </a:r>
            <a:r>
              <a:rPr sz="1500" spc="-35" dirty="0">
                <a:latin typeface="Arial"/>
                <a:cs typeface="Arial"/>
              </a:rPr>
              <a:t> </a:t>
            </a:r>
            <a:r>
              <a:rPr sz="1500" dirty="0">
                <a:latin typeface="Arial"/>
                <a:cs typeface="Arial"/>
              </a:rPr>
              <a:t>,</a:t>
            </a:r>
            <a:r>
              <a:rPr sz="1500" spc="-40" dirty="0">
                <a:latin typeface="Arial"/>
                <a:cs typeface="Arial"/>
              </a:rPr>
              <a:t> </a:t>
            </a:r>
            <a:r>
              <a:rPr sz="1500" spc="-10" dirty="0">
                <a:latin typeface="Arial"/>
                <a:cs typeface="Arial"/>
              </a:rPr>
              <a:t>Sheffield.</a:t>
            </a:r>
            <a:endParaRPr sz="1500" dirty="0">
              <a:latin typeface="Arial"/>
              <a:cs typeface="Arial"/>
            </a:endParaRPr>
          </a:p>
          <a:p>
            <a:pPr marL="368300" indent="-342900">
              <a:lnSpc>
                <a:spcPct val="100000"/>
              </a:lnSpc>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2"/>
              </a:rPr>
              <a:t>Data</a:t>
            </a:r>
            <a:r>
              <a:rPr sz="1500" u="sng" spc="-10" dirty="0">
                <a:solidFill>
                  <a:srgbClr val="0000FF"/>
                </a:solidFill>
                <a:uFill>
                  <a:solidFill>
                    <a:srgbClr val="0000FF"/>
                  </a:solidFill>
                </a:uFill>
                <a:latin typeface="Arial"/>
                <a:cs typeface="Arial"/>
                <a:hlinkClick r:id="rId2"/>
              </a:rPr>
              <a:t> </a:t>
            </a:r>
            <a:r>
              <a:rPr sz="1500" u="sng" dirty="0">
                <a:solidFill>
                  <a:srgbClr val="0000FF"/>
                </a:solidFill>
                <a:uFill>
                  <a:solidFill>
                    <a:srgbClr val="0000FF"/>
                  </a:solidFill>
                </a:uFill>
                <a:latin typeface="Arial"/>
                <a:cs typeface="Arial"/>
                <a:hlinkClick r:id="rId2"/>
              </a:rPr>
              <a:t>protection</a:t>
            </a:r>
            <a:r>
              <a:rPr sz="1500" u="sng" spc="-45" dirty="0">
                <a:solidFill>
                  <a:srgbClr val="0000FF"/>
                </a:solidFill>
                <a:uFill>
                  <a:solidFill>
                    <a:srgbClr val="0000FF"/>
                  </a:solidFill>
                </a:uFill>
                <a:latin typeface="Arial"/>
                <a:cs typeface="Arial"/>
                <a:hlinkClick r:id="rId2"/>
              </a:rPr>
              <a:t> </a:t>
            </a:r>
            <a:r>
              <a:rPr sz="1500" u="sng" dirty="0">
                <a:solidFill>
                  <a:srgbClr val="0000FF"/>
                </a:solidFill>
                <a:uFill>
                  <a:solidFill>
                    <a:srgbClr val="0000FF"/>
                  </a:solidFill>
                </a:uFill>
                <a:latin typeface="Arial"/>
                <a:cs typeface="Arial"/>
                <a:hlinkClick r:id="rId2"/>
              </a:rPr>
              <a:t>self</a:t>
            </a:r>
            <a:r>
              <a:rPr sz="1500" u="sng" spc="-10" dirty="0">
                <a:solidFill>
                  <a:srgbClr val="0000FF"/>
                </a:solidFill>
                <a:uFill>
                  <a:solidFill>
                    <a:srgbClr val="0000FF"/>
                  </a:solidFill>
                </a:uFill>
                <a:latin typeface="Arial"/>
                <a:cs typeface="Arial"/>
                <a:hlinkClick r:id="rId2"/>
              </a:rPr>
              <a:t> </a:t>
            </a:r>
            <a:r>
              <a:rPr sz="1500" u="sng" dirty="0">
                <a:solidFill>
                  <a:srgbClr val="0000FF"/>
                </a:solidFill>
                <a:uFill>
                  <a:solidFill>
                    <a:srgbClr val="0000FF"/>
                  </a:solidFill>
                </a:uFill>
                <a:latin typeface="Arial"/>
                <a:cs typeface="Arial"/>
                <a:hlinkClick r:id="rId2"/>
              </a:rPr>
              <a:t>assessment</a:t>
            </a:r>
            <a:r>
              <a:rPr sz="1500" u="sng" spc="-45" dirty="0">
                <a:solidFill>
                  <a:srgbClr val="0000FF"/>
                </a:solidFill>
                <a:uFill>
                  <a:solidFill>
                    <a:srgbClr val="0000FF"/>
                  </a:solidFill>
                </a:uFill>
                <a:latin typeface="Arial"/>
                <a:cs typeface="Arial"/>
                <a:hlinkClick r:id="rId2"/>
              </a:rPr>
              <a:t> </a:t>
            </a:r>
            <a:r>
              <a:rPr sz="1500" u="sng" dirty="0">
                <a:solidFill>
                  <a:srgbClr val="0000FF"/>
                </a:solidFill>
                <a:uFill>
                  <a:solidFill>
                    <a:srgbClr val="0000FF"/>
                  </a:solidFill>
                </a:uFill>
                <a:latin typeface="Arial"/>
                <a:cs typeface="Arial"/>
                <a:hlinkClick r:id="rId2"/>
              </a:rPr>
              <a:t>|</a:t>
            </a:r>
            <a:r>
              <a:rPr sz="1500" u="sng" spc="-25" dirty="0">
                <a:solidFill>
                  <a:srgbClr val="0000FF"/>
                </a:solidFill>
                <a:uFill>
                  <a:solidFill>
                    <a:srgbClr val="0000FF"/>
                  </a:solidFill>
                </a:uFill>
                <a:latin typeface="Arial"/>
                <a:cs typeface="Arial"/>
                <a:hlinkClick r:id="rId2"/>
              </a:rPr>
              <a:t> </a:t>
            </a:r>
            <a:r>
              <a:rPr sz="1500" u="sng" dirty="0">
                <a:solidFill>
                  <a:srgbClr val="0000FF"/>
                </a:solidFill>
                <a:uFill>
                  <a:solidFill>
                    <a:srgbClr val="0000FF"/>
                  </a:solidFill>
                </a:uFill>
                <a:latin typeface="Arial"/>
                <a:cs typeface="Arial"/>
                <a:hlinkClick r:id="rId2"/>
              </a:rPr>
              <a:t>ICO</a:t>
            </a:r>
            <a:r>
              <a:rPr sz="1500" spc="30" dirty="0">
                <a:solidFill>
                  <a:srgbClr val="0000FF"/>
                </a:solidFill>
                <a:latin typeface="Arial"/>
                <a:cs typeface="Arial"/>
              </a:rPr>
              <a:t> </a:t>
            </a:r>
            <a:r>
              <a:rPr sz="1500" dirty="0">
                <a:latin typeface="Arial"/>
                <a:cs typeface="Arial"/>
              </a:rPr>
              <a:t>(Access</a:t>
            </a:r>
            <a:r>
              <a:rPr sz="1500" spc="-35" dirty="0">
                <a:latin typeface="Arial"/>
                <a:cs typeface="Arial"/>
              </a:rPr>
              <a:t> </a:t>
            </a:r>
            <a:r>
              <a:rPr sz="1500" dirty="0">
                <a:latin typeface="Arial"/>
                <a:cs typeface="Arial"/>
              </a:rPr>
              <a:t>October</a:t>
            </a:r>
            <a:r>
              <a:rPr sz="1500" spc="-30" dirty="0">
                <a:latin typeface="Arial"/>
                <a:cs typeface="Arial"/>
              </a:rPr>
              <a:t> </a:t>
            </a:r>
            <a:r>
              <a:rPr sz="1500" spc="-10" dirty="0">
                <a:latin typeface="Arial"/>
                <a:cs typeface="Arial"/>
              </a:rPr>
              <a:t>2022).</a:t>
            </a:r>
            <a:endParaRPr sz="1500" dirty="0">
              <a:latin typeface="Arial"/>
              <a:cs typeface="Arial"/>
            </a:endParaRPr>
          </a:p>
          <a:p>
            <a:pPr marL="368300" marR="304165" indent="-342900">
              <a:lnSpc>
                <a:spcPct val="80000"/>
              </a:lnSpc>
              <a:spcBef>
                <a:spcPts val="360"/>
              </a:spcBef>
              <a:buChar char="•"/>
              <a:tabLst>
                <a:tab pos="367665" algn="l"/>
                <a:tab pos="368300" algn="l"/>
              </a:tabLst>
            </a:pPr>
            <a:r>
              <a:rPr sz="1500" u="sng" dirty="0">
                <a:solidFill>
                  <a:srgbClr val="0000FF"/>
                </a:solidFill>
                <a:uFill>
                  <a:solidFill>
                    <a:srgbClr val="0000FF"/>
                  </a:solidFill>
                </a:uFill>
                <a:latin typeface="Arial"/>
                <a:cs typeface="Arial"/>
                <a:hlinkClick r:id="rId3"/>
              </a:rPr>
              <a:t>GDPR</a:t>
            </a:r>
            <a:r>
              <a:rPr sz="1500" u="sng" spc="-1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explained:</a:t>
            </a:r>
            <a:r>
              <a:rPr sz="1500" u="sng" spc="-1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How</a:t>
            </a:r>
            <a:r>
              <a:rPr sz="1500" u="sng" spc="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the</a:t>
            </a:r>
            <a:r>
              <a:rPr sz="1500" u="sng" spc="-3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new</a:t>
            </a:r>
            <a:r>
              <a:rPr sz="1500" u="sng" spc="-2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data</a:t>
            </a:r>
            <a:r>
              <a:rPr sz="1500" u="sng" spc="-1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protection</a:t>
            </a:r>
            <a:r>
              <a:rPr sz="1500" u="sng" spc="-5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act</a:t>
            </a:r>
            <a:r>
              <a:rPr sz="1500" u="sng" spc="-2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could</a:t>
            </a:r>
            <a:r>
              <a:rPr sz="1500" u="sng" spc="-2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change</a:t>
            </a:r>
            <a:r>
              <a:rPr sz="1500" u="sng" spc="-2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your life</a:t>
            </a:r>
            <a:r>
              <a:rPr sz="1500" u="sng" spc="5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a:t>
            </a:r>
            <a:r>
              <a:rPr sz="1500" u="sng" spc="-10"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Bing</a:t>
            </a:r>
            <a:r>
              <a:rPr sz="1500" u="sng" spc="-5" dirty="0">
                <a:solidFill>
                  <a:srgbClr val="0000FF"/>
                </a:solidFill>
                <a:uFill>
                  <a:solidFill>
                    <a:srgbClr val="0000FF"/>
                  </a:solidFill>
                </a:uFill>
                <a:latin typeface="Arial"/>
                <a:cs typeface="Arial"/>
                <a:hlinkClick r:id="rId3"/>
              </a:rPr>
              <a:t> </a:t>
            </a:r>
            <a:r>
              <a:rPr sz="1500" u="sng" dirty="0">
                <a:solidFill>
                  <a:srgbClr val="0000FF"/>
                </a:solidFill>
                <a:uFill>
                  <a:solidFill>
                    <a:srgbClr val="0000FF"/>
                  </a:solidFill>
                </a:uFill>
                <a:latin typeface="Arial"/>
                <a:cs typeface="Arial"/>
                <a:hlinkClick r:id="rId3"/>
              </a:rPr>
              <a:t>video</a:t>
            </a:r>
            <a:r>
              <a:rPr sz="1500" u="sng" dirty="0">
                <a:solidFill>
                  <a:srgbClr val="0000FF"/>
                </a:solidFill>
                <a:uFill>
                  <a:solidFill>
                    <a:srgbClr val="0000FF"/>
                  </a:solidFill>
                </a:uFill>
                <a:latin typeface="Arial"/>
                <a:cs typeface="Arial"/>
              </a:rPr>
              <a:t> </a:t>
            </a:r>
            <a:r>
              <a:rPr sz="1500" spc="-10" dirty="0">
                <a:latin typeface="Arial"/>
                <a:cs typeface="Arial"/>
              </a:rPr>
              <a:t>(Access </a:t>
            </a:r>
            <a:r>
              <a:rPr sz="1500" dirty="0">
                <a:latin typeface="Arial"/>
                <a:cs typeface="Arial"/>
              </a:rPr>
              <a:t>October</a:t>
            </a:r>
            <a:r>
              <a:rPr sz="1500" spc="-30" dirty="0">
                <a:latin typeface="Arial"/>
                <a:cs typeface="Arial"/>
              </a:rPr>
              <a:t> </a:t>
            </a:r>
            <a:r>
              <a:rPr sz="1500" spc="-10" dirty="0">
                <a:latin typeface="Arial"/>
                <a:cs typeface="Arial"/>
              </a:rPr>
              <a:t>2022).</a:t>
            </a:r>
            <a:endParaRPr sz="1500" dirty="0">
              <a:latin typeface="Arial"/>
              <a:cs typeface="Arial"/>
            </a:endParaRPr>
          </a:p>
          <a:p>
            <a:pPr marL="368300" indent="-342900">
              <a:lnSpc>
                <a:spcPct val="100000"/>
              </a:lnSpc>
              <a:buChar char="•"/>
              <a:tabLst>
                <a:tab pos="367665" algn="l"/>
                <a:tab pos="368300" algn="l"/>
              </a:tabLst>
            </a:pPr>
            <a:r>
              <a:rPr sz="1500" spc="-10" dirty="0">
                <a:latin typeface="Arial"/>
                <a:cs typeface="Arial"/>
              </a:rPr>
              <a:t>Glasby,</a:t>
            </a:r>
            <a:r>
              <a:rPr sz="1500" spc="-30" dirty="0">
                <a:latin typeface="Arial"/>
                <a:cs typeface="Arial"/>
              </a:rPr>
              <a:t> </a:t>
            </a:r>
            <a:r>
              <a:rPr sz="1500" dirty="0">
                <a:latin typeface="Arial"/>
                <a:cs typeface="Arial"/>
              </a:rPr>
              <a:t>J.</a:t>
            </a:r>
            <a:r>
              <a:rPr sz="1500" spc="-35" dirty="0">
                <a:latin typeface="Arial"/>
                <a:cs typeface="Arial"/>
              </a:rPr>
              <a:t> </a:t>
            </a:r>
            <a:r>
              <a:rPr sz="1500" dirty="0">
                <a:latin typeface="Arial"/>
                <a:cs typeface="Arial"/>
              </a:rPr>
              <a:t>(2017)</a:t>
            </a:r>
            <a:r>
              <a:rPr sz="1500" spc="-30" dirty="0">
                <a:latin typeface="Arial"/>
                <a:cs typeface="Arial"/>
              </a:rPr>
              <a:t> </a:t>
            </a:r>
            <a:r>
              <a:rPr sz="1500" i="1" spc="-10" dirty="0">
                <a:latin typeface="Arial"/>
                <a:cs typeface="Arial"/>
              </a:rPr>
              <a:t>Understanding</a:t>
            </a:r>
            <a:r>
              <a:rPr sz="1500" i="1" spc="-50" dirty="0">
                <a:latin typeface="Arial"/>
                <a:cs typeface="Arial"/>
              </a:rPr>
              <a:t> </a:t>
            </a:r>
            <a:r>
              <a:rPr sz="1500" i="1" dirty="0">
                <a:latin typeface="Arial"/>
                <a:cs typeface="Arial"/>
              </a:rPr>
              <a:t>health</a:t>
            </a:r>
            <a:r>
              <a:rPr sz="1500" i="1" spc="-40" dirty="0">
                <a:latin typeface="Arial"/>
                <a:cs typeface="Arial"/>
              </a:rPr>
              <a:t> </a:t>
            </a:r>
            <a:r>
              <a:rPr sz="1500" i="1" dirty="0">
                <a:latin typeface="Arial"/>
                <a:cs typeface="Arial"/>
              </a:rPr>
              <a:t>and</a:t>
            </a:r>
            <a:r>
              <a:rPr sz="1500" i="1" spc="-30" dirty="0">
                <a:latin typeface="Arial"/>
                <a:cs typeface="Arial"/>
              </a:rPr>
              <a:t> </a:t>
            </a:r>
            <a:r>
              <a:rPr sz="1500" i="1" dirty="0">
                <a:latin typeface="Arial"/>
                <a:cs typeface="Arial"/>
              </a:rPr>
              <a:t>social</a:t>
            </a:r>
            <a:r>
              <a:rPr sz="1500" i="1" spc="-40" dirty="0">
                <a:latin typeface="Arial"/>
                <a:cs typeface="Arial"/>
              </a:rPr>
              <a:t> </a:t>
            </a:r>
            <a:r>
              <a:rPr sz="1500" i="1" dirty="0">
                <a:latin typeface="Arial"/>
                <a:cs typeface="Arial"/>
              </a:rPr>
              <a:t>care </a:t>
            </a:r>
            <a:r>
              <a:rPr sz="1500" dirty="0">
                <a:latin typeface="Arial"/>
                <a:cs typeface="Arial"/>
              </a:rPr>
              <a:t>(3</a:t>
            </a:r>
            <a:r>
              <a:rPr sz="1500" baseline="25000" dirty="0">
                <a:latin typeface="Arial"/>
                <a:cs typeface="Arial"/>
              </a:rPr>
              <a:t>rd</a:t>
            </a:r>
            <a:r>
              <a:rPr sz="1500" spc="165" baseline="25000" dirty="0">
                <a:latin typeface="Arial"/>
                <a:cs typeface="Arial"/>
              </a:rPr>
              <a:t> </a:t>
            </a:r>
            <a:r>
              <a:rPr sz="1500" dirty="0">
                <a:latin typeface="Arial"/>
                <a:cs typeface="Arial"/>
              </a:rPr>
              <a:t>edition)</a:t>
            </a:r>
            <a:r>
              <a:rPr sz="1500" spc="-40" dirty="0">
                <a:latin typeface="Arial"/>
                <a:cs typeface="Arial"/>
              </a:rPr>
              <a:t> </a:t>
            </a:r>
            <a:r>
              <a:rPr sz="1500" dirty="0">
                <a:latin typeface="Arial"/>
                <a:cs typeface="Arial"/>
              </a:rPr>
              <a:t>Bristol:</a:t>
            </a:r>
            <a:r>
              <a:rPr sz="1500" spc="-70" dirty="0">
                <a:latin typeface="Arial"/>
                <a:cs typeface="Arial"/>
              </a:rPr>
              <a:t> </a:t>
            </a:r>
            <a:r>
              <a:rPr sz="1500" dirty="0">
                <a:latin typeface="Arial"/>
                <a:cs typeface="Arial"/>
              </a:rPr>
              <a:t>The</a:t>
            </a:r>
            <a:r>
              <a:rPr sz="1500" spc="-20" dirty="0">
                <a:latin typeface="Arial"/>
                <a:cs typeface="Arial"/>
              </a:rPr>
              <a:t> </a:t>
            </a:r>
            <a:r>
              <a:rPr sz="1500" dirty="0">
                <a:latin typeface="Arial"/>
                <a:cs typeface="Arial"/>
              </a:rPr>
              <a:t>Policy</a:t>
            </a:r>
            <a:r>
              <a:rPr sz="1500" spc="-25" dirty="0">
                <a:latin typeface="Arial"/>
                <a:cs typeface="Arial"/>
              </a:rPr>
              <a:t> </a:t>
            </a:r>
            <a:r>
              <a:rPr sz="1500" spc="-10" dirty="0">
                <a:latin typeface="Arial"/>
                <a:cs typeface="Arial"/>
              </a:rPr>
              <a:t>Press.</a:t>
            </a:r>
            <a:endParaRPr sz="1500" dirty="0">
              <a:latin typeface="Arial"/>
              <a:cs typeface="Arial"/>
            </a:endParaRPr>
          </a:p>
          <a:p>
            <a:pPr marL="368300" indent="-342900">
              <a:lnSpc>
                <a:spcPts val="1620"/>
              </a:lnSpc>
              <a:buChar char="•"/>
              <a:tabLst>
                <a:tab pos="367665" algn="l"/>
                <a:tab pos="368300" algn="l"/>
              </a:tabLst>
            </a:pPr>
            <a:r>
              <a:rPr sz="1500" spc="-10" dirty="0">
                <a:latin typeface="Arial"/>
                <a:cs typeface="Arial"/>
              </a:rPr>
              <a:t>Glasby,</a:t>
            </a:r>
            <a:r>
              <a:rPr sz="1500" spc="-30" dirty="0">
                <a:latin typeface="Arial"/>
                <a:cs typeface="Arial"/>
              </a:rPr>
              <a:t> </a:t>
            </a:r>
            <a:r>
              <a:rPr sz="1500" dirty="0">
                <a:latin typeface="Arial"/>
                <a:cs typeface="Arial"/>
              </a:rPr>
              <a:t>J.</a:t>
            </a:r>
            <a:r>
              <a:rPr sz="1500" spc="-25" dirty="0">
                <a:latin typeface="Arial"/>
                <a:cs typeface="Arial"/>
              </a:rPr>
              <a:t> </a:t>
            </a:r>
            <a:r>
              <a:rPr sz="1500" dirty="0">
                <a:latin typeface="Arial"/>
                <a:cs typeface="Arial"/>
              </a:rPr>
              <a:t>&amp;</a:t>
            </a:r>
            <a:r>
              <a:rPr sz="1500" spc="-15" dirty="0">
                <a:latin typeface="Arial"/>
                <a:cs typeface="Arial"/>
              </a:rPr>
              <a:t> </a:t>
            </a:r>
            <a:r>
              <a:rPr sz="1500" dirty="0">
                <a:latin typeface="Arial"/>
                <a:cs typeface="Arial"/>
              </a:rPr>
              <a:t>Dickinson,</a:t>
            </a:r>
            <a:r>
              <a:rPr sz="1500" spc="-25" dirty="0">
                <a:latin typeface="Arial"/>
                <a:cs typeface="Arial"/>
              </a:rPr>
              <a:t> </a:t>
            </a:r>
            <a:r>
              <a:rPr sz="1500" dirty="0">
                <a:latin typeface="Arial"/>
                <a:cs typeface="Arial"/>
              </a:rPr>
              <a:t>H.</a:t>
            </a:r>
            <a:r>
              <a:rPr sz="1500" spc="-15" dirty="0">
                <a:latin typeface="Arial"/>
                <a:cs typeface="Arial"/>
              </a:rPr>
              <a:t> </a:t>
            </a:r>
            <a:r>
              <a:rPr sz="1500" dirty="0">
                <a:latin typeface="Arial"/>
                <a:cs typeface="Arial"/>
              </a:rPr>
              <a:t>(2014) </a:t>
            </a:r>
            <a:r>
              <a:rPr sz="1500" i="1" dirty="0">
                <a:latin typeface="Arial"/>
                <a:cs typeface="Arial"/>
              </a:rPr>
              <a:t>Partnership</a:t>
            </a:r>
            <a:r>
              <a:rPr sz="1500" i="1" spc="-35" dirty="0">
                <a:latin typeface="Arial"/>
                <a:cs typeface="Arial"/>
              </a:rPr>
              <a:t> </a:t>
            </a:r>
            <a:r>
              <a:rPr sz="1500" i="1" dirty="0">
                <a:latin typeface="Arial"/>
                <a:cs typeface="Arial"/>
              </a:rPr>
              <a:t>working</a:t>
            </a:r>
            <a:r>
              <a:rPr sz="1500" i="1" spc="-30" dirty="0">
                <a:latin typeface="Arial"/>
                <a:cs typeface="Arial"/>
              </a:rPr>
              <a:t> </a:t>
            </a:r>
            <a:r>
              <a:rPr sz="1500" i="1" dirty="0">
                <a:latin typeface="Arial"/>
                <a:cs typeface="Arial"/>
              </a:rPr>
              <a:t>in health</a:t>
            </a:r>
            <a:r>
              <a:rPr sz="1500" i="1" spc="-25" dirty="0">
                <a:latin typeface="Arial"/>
                <a:cs typeface="Arial"/>
              </a:rPr>
              <a:t> </a:t>
            </a:r>
            <a:r>
              <a:rPr sz="1500" i="1" dirty="0">
                <a:latin typeface="Arial"/>
                <a:cs typeface="Arial"/>
              </a:rPr>
              <a:t>and</a:t>
            </a:r>
            <a:r>
              <a:rPr sz="1500" i="1" spc="-15" dirty="0">
                <a:latin typeface="Arial"/>
                <a:cs typeface="Arial"/>
              </a:rPr>
              <a:t> </a:t>
            </a:r>
            <a:r>
              <a:rPr sz="1500" i="1" dirty="0">
                <a:latin typeface="Arial"/>
                <a:cs typeface="Arial"/>
              </a:rPr>
              <a:t>social</a:t>
            </a:r>
            <a:r>
              <a:rPr sz="1500" i="1" spc="-25" dirty="0">
                <a:latin typeface="Arial"/>
                <a:cs typeface="Arial"/>
              </a:rPr>
              <a:t> </a:t>
            </a:r>
            <a:r>
              <a:rPr sz="1500" i="1" dirty="0">
                <a:latin typeface="Arial"/>
                <a:cs typeface="Arial"/>
              </a:rPr>
              <a:t>care:</a:t>
            </a:r>
            <a:r>
              <a:rPr sz="1500" i="1" spc="-40" dirty="0">
                <a:latin typeface="Arial"/>
                <a:cs typeface="Arial"/>
              </a:rPr>
              <a:t> </a:t>
            </a:r>
            <a:r>
              <a:rPr sz="1500" i="1" dirty="0">
                <a:latin typeface="Arial"/>
                <a:cs typeface="Arial"/>
              </a:rPr>
              <a:t>what</a:t>
            </a:r>
            <a:r>
              <a:rPr sz="1500" i="1" spc="-15" dirty="0">
                <a:latin typeface="Arial"/>
                <a:cs typeface="Arial"/>
              </a:rPr>
              <a:t> </a:t>
            </a:r>
            <a:r>
              <a:rPr sz="1500" i="1" dirty="0">
                <a:latin typeface="Arial"/>
                <a:cs typeface="Arial"/>
              </a:rPr>
              <a:t>is</a:t>
            </a:r>
            <a:r>
              <a:rPr sz="1500" i="1" spc="-10" dirty="0">
                <a:latin typeface="Arial"/>
                <a:cs typeface="Arial"/>
              </a:rPr>
              <a:t> integrated</a:t>
            </a:r>
            <a:endParaRPr sz="1500" dirty="0">
              <a:latin typeface="Arial"/>
              <a:cs typeface="Arial"/>
            </a:endParaRPr>
          </a:p>
          <a:p>
            <a:pPr marL="368300">
              <a:lnSpc>
                <a:spcPts val="1620"/>
              </a:lnSpc>
            </a:pPr>
            <a:r>
              <a:rPr sz="1500" i="1" dirty="0">
                <a:latin typeface="Arial"/>
                <a:cs typeface="Arial"/>
              </a:rPr>
              <a:t>care</a:t>
            </a:r>
            <a:r>
              <a:rPr sz="1500" i="1" spc="-20" dirty="0">
                <a:latin typeface="Arial"/>
                <a:cs typeface="Arial"/>
              </a:rPr>
              <a:t> </a:t>
            </a:r>
            <a:r>
              <a:rPr sz="1500" i="1" dirty="0">
                <a:latin typeface="Arial"/>
                <a:cs typeface="Arial"/>
              </a:rPr>
              <a:t>and</a:t>
            </a:r>
            <a:r>
              <a:rPr sz="1500" i="1" spc="-10" dirty="0">
                <a:latin typeface="Arial"/>
                <a:cs typeface="Arial"/>
              </a:rPr>
              <a:t> </a:t>
            </a:r>
            <a:r>
              <a:rPr sz="1500" i="1" dirty="0">
                <a:latin typeface="Arial"/>
                <a:cs typeface="Arial"/>
              </a:rPr>
              <a:t>how</a:t>
            </a:r>
            <a:r>
              <a:rPr sz="1500" i="1" spc="-20" dirty="0">
                <a:latin typeface="Arial"/>
                <a:cs typeface="Arial"/>
              </a:rPr>
              <a:t> </a:t>
            </a:r>
            <a:r>
              <a:rPr sz="1500" i="1" dirty="0">
                <a:latin typeface="Arial"/>
                <a:cs typeface="Arial"/>
              </a:rPr>
              <a:t>can</a:t>
            </a:r>
            <a:r>
              <a:rPr sz="1500" i="1" spc="-5" dirty="0">
                <a:latin typeface="Arial"/>
                <a:cs typeface="Arial"/>
              </a:rPr>
              <a:t> </a:t>
            </a:r>
            <a:r>
              <a:rPr sz="1500" i="1" dirty="0">
                <a:latin typeface="Arial"/>
                <a:cs typeface="Arial"/>
              </a:rPr>
              <a:t>we</a:t>
            </a:r>
            <a:r>
              <a:rPr sz="1500" i="1" spc="-5" dirty="0">
                <a:latin typeface="Arial"/>
                <a:cs typeface="Arial"/>
              </a:rPr>
              <a:t> </a:t>
            </a:r>
            <a:r>
              <a:rPr sz="1500" i="1" dirty="0">
                <a:latin typeface="Arial"/>
                <a:cs typeface="Arial"/>
              </a:rPr>
              <a:t>deliver</a:t>
            </a:r>
            <a:r>
              <a:rPr sz="1500" i="1" spc="-25" dirty="0">
                <a:latin typeface="Arial"/>
                <a:cs typeface="Arial"/>
              </a:rPr>
              <a:t> </a:t>
            </a:r>
            <a:r>
              <a:rPr sz="1500" i="1" dirty="0">
                <a:latin typeface="Arial"/>
                <a:cs typeface="Arial"/>
              </a:rPr>
              <a:t>it?</a:t>
            </a:r>
            <a:r>
              <a:rPr sz="1500" i="1" spc="25" dirty="0">
                <a:latin typeface="Arial"/>
                <a:cs typeface="Arial"/>
              </a:rPr>
              <a:t> </a:t>
            </a:r>
            <a:r>
              <a:rPr sz="1500" dirty="0">
                <a:latin typeface="Arial"/>
                <a:cs typeface="Arial"/>
              </a:rPr>
              <a:t>Bristol:</a:t>
            </a:r>
            <a:r>
              <a:rPr sz="1500" spc="355" dirty="0">
                <a:latin typeface="Arial"/>
                <a:cs typeface="Arial"/>
              </a:rPr>
              <a:t> </a:t>
            </a:r>
            <a:r>
              <a:rPr sz="1500" dirty="0">
                <a:latin typeface="Arial"/>
                <a:cs typeface="Arial"/>
              </a:rPr>
              <a:t>The</a:t>
            </a:r>
            <a:r>
              <a:rPr sz="1500" spc="-20" dirty="0">
                <a:latin typeface="Arial"/>
                <a:cs typeface="Arial"/>
              </a:rPr>
              <a:t> </a:t>
            </a:r>
            <a:r>
              <a:rPr sz="1500" dirty="0">
                <a:latin typeface="Arial"/>
                <a:cs typeface="Arial"/>
              </a:rPr>
              <a:t>Policy</a:t>
            </a:r>
            <a:r>
              <a:rPr sz="1500" spc="-10" dirty="0">
                <a:latin typeface="Arial"/>
                <a:cs typeface="Arial"/>
              </a:rPr>
              <a:t> Press.</a:t>
            </a:r>
            <a:endParaRPr sz="1500" dirty="0">
              <a:latin typeface="Arial"/>
              <a:cs typeface="Arial"/>
            </a:endParaRPr>
          </a:p>
          <a:p>
            <a:pPr marL="368300" indent="-342900">
              <a:lnSpc>
                <a:spcPct val="100000"/>
              </a:lnSpc>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4"/>
              </a:rPr>
              <a:t>Healthcare</a:t>
            </a:r>
            <a:r>
              <a:rPr sz="1500" u="sng" spc="-65" dirty="0">
                <a:solidFill>
                  <a:srgbClr val="0000FF"/>
                </a:solidFill>
                <a:uFill>
                  <a:solidFill>
                    <a:srgbClr val="0000FF"/>
                  </a:solidFill>
                </a:uFill>
                <a:latin typeface="Arial"/>
                <a:cs typeface="Arial"/>
                <a:hlinkClick r:id="rId4"/>
              </a:rPr>
              <a:t> </a:t>
            </a:r>
            <a:r>
              <a:rPr sz="1500" u="sng" dirty="0">
                <a:solidFill>
                  <a:srgbClr val="0000FF"/>
                </a:solidFill>
                <a:uFill>
                  <a:solidFill>
                    <a:srgbClr val="0000FF"/>
                  </a:solidFill>
                </a:uFill>
                <a:latin typeface="Arial"/>
                <a:cs typeface="Arial"/>
                <a:hlinkClick r:id="rId4"/>
              </a:rPr>
              <a:t>UK</a:t>
            </a:r>
            <a:r>
              <a:rPr sz="1500" u="sng" spc="-20" dirty="0">
                <a:solidFill>
                  <a:srgbClr val="0000FF"/>
                </a:solidFill>
                <a:uFill>
                  <a:solidFill>
                    <a:srgbClr val="0000FF"/>
                  </a:solidFill>
                </a:uFill>
                <a:latin typeface="Arial"/>
                <a:cs typeface="Arial"/>
                <a:hlinkClick r:id="rId4"/>
              </a:rPr>
              <a:t> </a:t>
            </a:r>
            <a:r>
              <a:rPr sz="1500" u="sng" dirty="0">
                <a:solidFill>
                  <a:srgbClr val="0000FF"/>
                </a:solidFill>
                <a:uFill>
                  <a:solidFill>
                    <a:srgbClr val="0000FF"/>
                  </a:solidFill>
                </a:uFill>
                <a:latin typeface="Arial"/>
                <a:cs typeface="Arial"/>
                <a:hlinkClick r:id="rId4"/>
              </a:rPr>
              <a:t>-</a:t>
            </a:r>
            <a:r>
              <a:rPr sz="1500" u="sng" spc="-30" dirty="0">
                <a:solidFill>
                  <a:srgbClr val="0000FF"/>
                </a:solidFill>
                <a:uFill>
                  <a:solidFill>
                    <a:srgbClr val="0000FF"/>
                  </a:solidFill>
                </a:uFill>
                <a:latin typeface="Arial"/>
                <a:cs typeface="Arial"/>
                <a:hlinkClick r:id="rId4"/>
              </a:rPr>
              <a:t> </a:t>
            </a:r>
            <a:r>
              <a:rPr sz="1500" u="sng" spc="-20" dirty="0">
                <a:solidFill>
                  <a:srgbClr val="0000FF"/>
                </a:solidFill>
                <a:uFill>
                  <a:solidFill>
                    <a:srgbClr val="0000FF"/>
                  </a:solidFill>
                </a:uFill>
                <a:latin typeface="Arial"/>
                <a:cs typeface="Arial"/>
                <a:hlinkClick r:id="rId4"/>
              </a:rPr>
              <a:t>GOV.UK</a:t>
            </a:r>
            <a:r>
              <a:rPr sz="1500" u="sng" spc="-45" dirty="0">
                <a:solidFill>
                  <a:srgbClr val="0000FF"/>
                </a:solidFill>
                <a:uFill>
                  <a:solidFill>
                    <a:srgbClr val="0000FF"/>
                  </a:solidFill>
                </a:uFill>
                <a:latin typeface="Arial"/>
                <a:cs typeface="Arial"/>
                <a:hlinkClick r:id="rId4"/>
              </a:rPr>
              <a:t> </a:t>
            </a:r>
            <a:r>
              <a:rPr sz="1500" u="sng" spc="-10" dirty="0">
                <a:solidFill>
                  <a:srgbClr val="0000FF"/>
                </a:solidFill>
                <a:uFill>
                  <a:solidFill>
                    <a:srgbClr val="0000FF"/>
                  </a:solidFill>
                </a:uFill>
                <a:latin typeface="Arial"/>
                <a:cs typeface="Arial"/>
                <a:hlinkClick r:id="rId4"/>
              </a:rPr>
              <a:t>(www.gov.uk)</a:t>
            </a:r>
            <a:r>
              <a:rPr sz="1500" spc="20" dirty="0">
                <a:solidFill>
                  <a:srgbClr val="0000FF"/>
                </a:solidFill>
                <a:latin typeface="Arial"/>
                <a:cs typeface="Arial"/>
              </a:rPr>
              <a:t> </a:t>
            </a:r>
            <a:r>
              <a:rPr sz="1500" dirty="0">
                <a:latin typeface="Arial"/>
                <a:cs typeface="Arial"/>
              </a:rPr>
              <a:t>(Access</a:t>
            </a:r>
            <a:r>
              <a:rPr sz="1500" spc="-114" dirty="0">
                <a:latin typeface="Arial"/>
                <a:cs typeface="Arial"/>
              </a:rPr>
              <a:t> </a:t>
            </a:r>
            <a:r>
              <a:rPr sz="1500" dirty="0">
                <a:latin typeface="Arial"/>
                <a:cs typeface="Arial"/>
              </a:rPr>
              <a:t>August</a:t>
            </a:r>
            <a:r>
              <a:rPr sz="1500" spc="-45" dirty="0">
                <a:latin typeface="Arial"/>
                <a:cs typeface="Arial"/>
              </a:rPr>
              <a:t> </a:t>
            </a:r>
            <a:r>
              <a:rPr sz="1500" spc="-10" dirty="0">
                <a:latin typeface="Arial"/>
                <a:cs typeface="Arial"/>
              </a:rPr>
              <a:t>2022).</a:t>
            </a:r>
            <a:endParaRPr sz="1500" dirty="0">
              <a:latin typeface="Arial"/>
              <a:cs typeface="Arial"/>
            </a:endParaRPr>
          </a:p>
          <a:p>
            <a:pPr marL="368300" marR="75565" indent="-342900">
              <a:lnSpc>
                <a:spcPct val="80000"/>
              </a:lnSpc>
              <a:spcBef>
                <a:spcPts val="360"/>
              </a:spcBef>
              <a:buChar char="•"/>
              <a:tabLst>
                <a:tab pos="367665" algn="l"/>
                <a:tab pos="368300" algn="l"/>
              </a:tabLst>
            </a:pPr>
            <a:r>
              <a:rPr sz="1500" dirty="0">
                <a:latin typeface="Arial"/>
                <a:cs typeface="Arial"/>
              </a:rPr>
              <a:t>Kagle,</a:t>
            </a:r>
            <a:r>
              <a:rPr sz="1500" spc="-25" dirty="0">
                <a:latin typeface="Arial"/>
                <a:cs typeface="Arial"/>
              </a:rPr>
              <a:t> </a:t>
            </a:r>
            <a:r>
              <a:rPr sz="1500" dirty="0">
                <a:latin typeface="Arial"/>
                <a:cs typeface="Arial"/>
              </a:rPr>
              <a:t>J.D.</a:t>
            </a:r>
            <a:r>
              <a:rPr sz="1500" spc="-30" dirty="0">
                <a:latin typeface="Arial"/>
                <a:cs typeface="Arial"/>
              </a:rPr>
              <a:t> </a:t>
            </a:r>
            <a:r>
              <a:rPr sz="1500" dirty="0">
                <a:latin typeface="Arial"/>
                <a:cs typeface="Arial"/>
              </a:rPr>
              <a:t>(1991)</a:t>
            </a:r>
            <a:r>
              <a:rPr sz="1500" spc="-35" dirty="0">
                <a:latin typeface="Arial"/>
                <a:cs typeface="Arial"/>
              </a:rPr>
              <a:t> </a:t>
            </a:r>
            <a:r>
              <a:rPr sz="1500" dirty="0">
                <a:latin typeface="Arial"/>
                <a:cs typeface="Arial"/>
              </a:rPr>
              <a:t>Social</a:t>
            </a:r>
            <a:r>
              <a:rPr sz="1500" spc="-25" dirty="0">
                <a:latin typeface="Arial"/>
                <a:cs typeface="Arial"/>
              </a:rPr>
              <a:t> </a:t>
            </a:r>
            <a:r>
              <a:rPr sz="1500" dirty="0">
                <a:latin typeface="Arial"/>
                <a:cs typeface="Arial"/>
              </a:rPr>
              <a:t>Work</a:t>
            </a:r>
            <a:r>
              <a:rPr sz="1500" spc="-45" dirty="0">
                <a:latin typeface="Arial"/>
                <a:cs typeface="Arial"/>
              </a:rPr>
              <a:t> </a:t>
            </a:r>
            <a:r>
              <a:rPr sz="1500" dirty="0">
                <a:latin typeface="Arial"/>
                <a:cs typeface="Arial"/>
              </a:rPr>
              <a:t>Records</a:t>
            </a:r>
            <a:r>
              <a:rPr sz="1500" spc="-30" dirty="0">
                <a:latin typeface="Arial"/>
                <a:cs typeface="Arial"/>
              </a:rPr>
              <a:t> </a:t>
            </a:r>
            <a:r>
              <a:rPr sz="1500" dirty="0">
                <a:latin typeface="Arial"/>
                <a:cs typeface="Arial"/>
              </a:rPr>
              <a:t>(2</a:t>
            </a:r>
            <a:r>
              <a:rPr sz="1500" baseline="25000" dirty="0">
                <a:latin typeface="Arial"/>
                <a:cs typeface="Arial"/>
              </a:rPr>
              <a:t>nd</a:t>
            </a:r>
            <a:r>
              <a:rPr sz="1500" spc="157" baseline="25000" dirty="0">
                <a:latin typeface="Arial"/>
                <a:cs typeface="Arial"/>
              </a:rPr>
              <a:t> </a:t>
            </a:r>
            <a:r>
              <a:rPr sz="1500" dirty="0">
                <a:latin typeface="Arial"/>
                <a:cs typeface="Arial"/>
              </a:rPr>
              <a:t>Ed)</a:t>
            </a:r>
            <a:r>
              <a:rPr sz="1500" spc="-15" dirty="0">
                <a:latin typeface="Arial"/>
                <a:cs typeface="Arial"/>
              </a:rPr>
              <a:t> </a:t>
            </a:r>
            <a:r>
              <a:rPr sz="1500" dirty="0">
                <a:latin typeface="Arial"/>
                <a:cs typeface="Arial"/>
              </a:rPr>
              <a:t>in</a:t>
            </a:r>
            <a:r>
              <a:rPr sz="1500" spc="-5" dirty="0">
                <a:latin typeface="Arial"/>
                <a:cs typeface="Arial"/>
              </a:rPr>
              <a:t> </a:t>
            </a:r>
            <a:r>
              <a:rPr sz="1500" dirty="0">
                <a:latin typeface="Arial"/>
                <a:cs typeface="Arial"/>
              </a:rPr>
              <a:t>Hoyle,</a:t>
            </a:r>
            <a:r>
              <a:rPr sz="1500" spc="-10" dirty="0">
                <a:latin typeface="Arial"/>
                <a:cs typeface="Arial"/>
              </a:rPr>
              <a:t> </a:t>
            </a:r>
            <a:r>
              <a:rPr sz="1500" spc="-35" dirty="0">
                <a:latin typeface="Arial"/>
                <a:cs typeface="Arial"/>
              </a:rPr>
              <a:t>V.,</a:t>
            </a:r>
            <a:r>
              <a:rPr sz="1500" spc="-30" dirty="0">
                <a:latin typeface="Arial"/>
                <a:cs typeface="Arial"/>
              </a:rPr>
              <a:t> </a:t>
            </a:r>
            <a:r>
              <a:rPr sz="1500" dirty="0">
                <a:latin typeface="Arial"/>
                <a:cs typeface="Arial"/>
              </a:rPr>
              <a:t>Shepherd,</a:t>
            </a:r>
            <a:r>
              <a:rPr sz="1500" spc="-30" dirty="0">
                <a:latin typeface="Arial"/>
                <a:cs typeface="Arial"/>
              </a:rPr>
              <a:t> </a:t>
            </a:r>
            <a:r>
              <a:rPr sz="1500" dirty="0">
                <a:latin typeface="Arial"/>
                <a:cs typeface="Arial"/>
              </a:rPr>
              <a:t>E.,</a:t>
            </a:r>
            <a:r>
              <a:rPr sz="1500" spc="-30" dirty="0">
                <a:latin typeface="Arial"/>
                <a:cs typeface="Arial"/>
              </a:rPr>
              <a:t> </a:t>
            </a:r>
            <a:r>
              <a:rPr sz="1500" dirty="0">
                <a:latin typeface="Arial"/>
                <a:cs typeface="Arial"/>
              </a:rPr>
              <a:t>Flinn,</a:t>
            </a:r>
            <a:r>
              <a:rPr sz="1500" spc="-100" dirty="0">
                <a:latin typeface="Arial"/>
                <a:cs typeface="Arial"/>
              </a:rPr>
              <a:t> </a:t>
            </a:r>
            <a:r>
              <a:rPr sz="1500" dirty="0">
                <a:latin typeface="Arial"/>
                <a:cs typeface="Arial"/>
              </a:rPr>
              <a:t>A.</a:t>
            </a:r>
            <a:r>
              <a:rPr sz="1500" spc="-20" dirty="0">
                <a:latin typeface="Arial"/>
                <a:cs typeface="Arial"/>
              </a:rPr>
              <a:t> </a:t>
            </a:r>
            <a:r>
              <a:rPr sz="1500" dirty="0">
                <a:latin typeface="Arial"/>
                <a:cs typeface="Arial"/>
              </a:rPr>
              <a:t>&amp;</a:t>
            </a:r>
            <a:r>
              <a:rPr sz="1500" spc="-15" dirty="0">
                <a:latin typeface="Arial"/>
                <a:cs typeface="Arial"/>
              </a:rPr>
              <a:t> </a:t>
            </a:r>
            <a:r>
              <a:rPr sz="1500" dirty="0">
                <a:latin typeface="Arial"/>
                <a:cs typeface="Arial"/>
              </a:rPr>
              <a:t>Lomas,</a:t>
            </a:r>
            <a:r>
              <a:rPr sz="1500" spc="-40" dirty="0">
                <a:latin typeface="Arial"/>
                <a:cs typeface="Arial"/>
              </a:rPr>
              <a:t> </a:t>
            </a:r>
            <a:r>
              <a:rPr sz="1500" spc="-25" dirty="0">
                <a:latin typeface="Arial"/>
                <a:cs typeface="Arial"/>
              </a:rPr>
              <a:t>E. </a:t>
            </a:r>
            <a:r>
              <a:rPr sz="1500" dirty="0">
                <a:latin typeface="Arial"/>
                <a:cs typeface="Arial"/>
              </a:rPr>
              <a:t>(2019)</a:t>
            </a:r>
            <a:r>
              <a:rPr sz="1500" spc="-40" dirty="0">
                <a:latin typeface="Arial"/>
                <a:cs typeface="Arial"/>
              </a:rPr>
              <a:t> </a:t>
            </a:r>
            <a:r>
              <a:rPr sz="1500" i="1" dirty="0">
                <a:latin typeface="Arial"/>
                <a:cs typeface="Arial"/>
              </a:rPr>
              <a:t>Child</a:t>
            </a:r>
            <a:r>
              <a:rPr sz="1500" i="1" spc="-20" dirty="0">
                <a:latin typeface="Arial"/>
                <a:cs typeface="Arial"/>
              </a:rPr>
              <a:t> </a:t>
            </a:r>
            <a:r>
              <a:rPr sz="1500" i="1" dirty="0">
                <a:latin typeface="Arial"/>
                <a:cs typeface="Arial"/>
              </a:rPr>
              <a:t>Social</a:t>
            </a:r>
            <a:r>
              <a:rPr sz="1500" i="1" spc="-35" dirty="0">
                <a:latin typeface="Arial"/>
                <a:cs typeface="Arial"/>
              </a:rPr>
              <a:t> </a:t>
            </a:r>
            <a:r>
              <a:rPr sz="1500" i="1" dirty="0">
                <a:latin typeface="Arial"/>
                <a:cs typeface="Arial"/>
              </a:rPr>
              <a:t>Care</a:t>
            </a:r>
            <a:r>
              <a:rPr sz="1500" i="1" spc="-30" dirty="0">
                <a:latin typeface="Arial"/>
                <a:cs typeface="Arial"/>
              </a:rPr>
              <a:t> </a:t>
            </a:r>
            <a:r>
              <a:rPr sz="1500" i="1" dirty="0">
                <a:latin typeface="Arial"/>
                <a:cs typeface="Arial"/>
              </a:rPr>
              <a:t>Recording</a:t>
            </a:r>
            <a:r>
              <a:rPr sz="1500" i="1" spc="-45" dirty="0">
                <a:latin typeface="Arial"/>
                <a:cs typeface="Arial"/>
              </a:rPr>
              <a:t> </a:t>
            </a:r>
            <a:r>
              <a:rPr sz="1500" i="1" dirty="0">
                <a:latin typeface="Arial"/>
                <a:cs typeface="Arial"/>
              </a:rPr>
              <a:t>&amp;</a:t>
            </a:r>
            <a:r>
              <a:rPr sz="1500" i="1" spc="-30" dirty="0">
                <a:latin typeface="Arial"/>
                <a:cs typeface="Arial"/>
              </a:rPr>
              <a:t> </a:t>
            </a:r>
            <a:r>
              <a:rPr sz="1500" i="1" dirty="0">
                <a:latin typeface="Arial"/>
                <a:cs typeface="Arial"/>
              </a:rPr>
              <a:t>the</a:t>
            </a:r>
            <a:r>
              <a:rPr sz="1500" i="1" spc="-45" dirty="0">
                <a:latin typeface="Arial"/>
                <a:cs typeface="Arial"/>
              </a:rPr>
              <a:t> </a:t>
            </a:r>
            <a:r>
              <a:rPr sz="1500" i="1" dirty="0">
                <a:latin typeface="Arial"/>
                <a:cs typeface="Arial"/>
              </a:rPr>
              <a:t>Information</a:t>
            </a:r>
            <a:r>
              <a:rPr sz="1500" i="1" spc="-50" dirty="0">
                <a:latin typeface="Arial"/>
                <a:cs typeface="Arial"/>
              </a:rPr>
              <a:t> </a:t>
            </a:r>
            <a:r>
              <a:rPr sz="1500" i="1" dirty="0">
                <a:latin typeface="Arial"/>
                <a:cs typeface="Arial"/>
              </a:rPr>
              <a:t>Rights</a:t>
            </a:r>
            <a:r>
              <a:rPr sz="1500" i="1" spc="-35" dirty="0">
                <a:latin typeface="Arial"/>
                <a:cs typeface="Arial"/>
              </a:rPr>
              <a:t> </a:t>
            </a:r>
            <a:r>
              <a:rPr sz="1500" i="1" dirty="0">
                <a:latin typeface="Arial"/>
                <a:cs typeface="Arial"/>
              </a:rPr>
              <a:t>of</a:t>
            </a:r>
            <a:r>
              <a:rPr sz="1500" i="1" spc="-30" dirty="0">
                <a:latin typeface="Arial"/>
                <a:cs typeface="Arial"/>
              </a:rPr>
              <a:t> </a:t>
            </a:r>
            <a:r>
              <a:rPr sz="1500" i="1" dirty="0">
                <a:latin typeface="Arial"/>
                <a:cs typeface="Arial"/>
              </a:rPr>
              <a:t>Care</a:t>
            </a:r>
            <a:r>
              <a:rPr sz="1500" i="1" spc="-25" dirty="0">
                <a:latin typeface="Arial"/>
                <a:cs typeface="Arial"/>
              </a:rPr>
              <a:t> </a:t>
            </a:r>
            <a:r>
              <a:rPr sz="1500" i="1" dirty="0">
                <a:latin typeface="Arial"/>
                <a:cs typeface="Arial"/>
              </a:rPr>
              <a:t>Experienced</a:t>
            </a:r>
            <a:r>
              <a:rPr sz="1500" i="1" spc="-50" dirty="0">
                <a:latin typeface="Arial"/>
                <a:cs typeface="Arial"/>
              </a:rPr>
              <a:t> </a:t>
            </a:r>
            <a:r>
              <a:rPr sz="1500" i="1" dirty="0">
                <a:latin typeface="Arial"/>
                <a:cs typeface="Arial"/>
              </a:rPr>
              <a:t>People:</a:t>
            </a:r>
            <a:r>
              <a:rPr sz="1500" i="1" spc="-90" dirty="0">
                <a:latin typeface="Arial"/>
                <a:cs typeface="Arial"/>
              </a:rPr>
              <a:t> </a:t>
            </a:r>
            <a:r>
              <a:rPr sz="1500" i="1" spc="-50" dirty="0">
                <a:latin typeface="Arial"/>
                <a:cs typeface="Arial"/>
              </a:rPr>
              <a:t>A </a:t>
            </a:r>
            <a:r>
              <a:rPr sz="1500" i="1" dirty="0">
                <a:latin typeface="Arial"/>
                <a:cs typeface="Arial"/>
              </a:rPr>
              <a:t>Record</a:t>
            </a:r>
            <a:r>
              <a:rPr sz="1500" i="1" spc="-10" dirty="0">
                <a:latin typeface="Arial"/>
                <a:cs typeface="Arial"/>
              </a:rPr>
              <a:t> </a:t>
            </a:r>
            <a:r>
              <a:rPr sz="1500" i="1" dirty="0">
                <a:latin typeface="Arial"/>
                <a:cs typeface="Arial"/>
              </a:rPr>
              <a:t>Keeping</a:t>
            </a:r>
            <a:r>
              <a:rPr sz="1500" i="1" spc="-20" dirty="0">
                <a:latin typeface="Arial"/>
                <a:cs typeface="Arial"/>
              </a:rPr>
              <a:t> </a:t>
            </a:r>
            <a:r>
              <a:rPr sz="1500" i="1" dirty="0">
                <a:latin typeface="Arial"/>
                <a:cs typeface="Arial"/>
              </a:rPr>
              <a:t>Perspective.</a:t>
            </a:r>
            <a:r>
              <a:rPr sz="1500" i="1" spc="-15" dirty="0">
                <a:latin typeface="Arial"/>
                <a:cs typeface="Arial"/>
              </a:rPr>
              <a:t> </a:t>
            </a:r>
            <a:r>
              <a:rPr sz="1500" dirty="0">
                <a:latin typeface="Arial"/>
                <a:cs typeface="Arial"/>
              </a:rPr>
              <a:t>BJSW 49,</a:t>
            </a:r>
            <a:r>
              <a:rPr sz="1500" spc="-20" dirty="0">
                <a:latin typeface="Arial"/>
                <a:cs typeface="Arial"/>
              </a:rPr>
              <a:t> </a:t>
            </a:r>
            <a:r>
              <a:rPr sz="1500" spc="-10" dirty="0">
                <a:latin typeface="Arial"/>
                <a:cs typeface="Arial"/>
              </a:rPr>
              <a:t>1856-1874.</a:t>
            </a:r>
            <a:endParaRPr sz="1500" dirty="0">
              <a:latin typeface="Arial"/>
              <a:cs typeface="Arial"/>
            </a:endParaRPr>
          </a:p>
          <a:p>
            <a:pPr marL="368300" indent="-342900">
              <a:lnSpc>
                <a:spcPct val="100000"/>
              </a:lnSpc>
              <a:buChar char="•"/>
              <a:tabLst>
                <a:tab pos="367665" algn="l"/>
                <a:tab pos="368300" algn="l"/>
              </a:tabLst>
            </a:pPr>
            <a:r>
              <a:rPr sz="1500" dirty="0">
                <a:latin typeface="Arial"/>
                <a:cs typeface="Arial"/>
              </a:rPr>
              <a:t>NHS</a:t>
            </a:r>
            <a:r>
              <a:rPr sz="1500" spc="-20" dirty="0">
                <a:latin typeface="Arial"/>
                <a:cs typeface="Arial"/>
              </a:rPr>
              <a:t> </a:t>
            </a:r>
            <a:r>
              <a:rPr sz="1500" dirty="0">
                <a:latin typeface="Arial"/>
                <a:cs typeface="Arial"/>
              </a:rPr>
              <a:t>(2018)</a:t>
            </a:r>
            <a:r>
              <a:rPr sz="1500" spc="-60" dirty="0">
                <a:latin typeface="Arial"/>
                <a:cs typeface="Arial"/>
              </a:rPr>
              <a:t> </a:t>
            </a:r>
            <a:r>
              <a:rPr sz="1500" spc="-30" dirty="0">
                <a:latin typeface="Arial"/>
                <a:cs typeface="Arial"/>
              </a:rPr>
              <a:t>Your</a:t>
            </a:r>
            <a:r>
              <a:rPr sz="1500" spc="-35" dirty="0">
                <a:latin typeface="Arial"/>
                <a:cs typeface="Arial"/>
              </a:rPr>
              <a:t> </a:t>
            </a:r>
            <a:r>
              <a:rPr sz="1500" dirty="0">
                <a:latin typeface="Arial"/>
                <a:cs typeface="Arial"/>
              </a:rPr>
              <a:t>Data</a:t>
            </a:r>
            <a:r>
              <a:rPr sz="1500" spc="-35" dirty="0">
                <a:latin typeface="Arial"/>
                <a:cs typeface="Arial"/>
              </a:rPr>
              <a:t> </a:t>
            </a:r>
            <a:r>
              <a:rPr sz="1500" dirty="0">
                <a:latin typeface="Arial"/>
                <a:cs typeface="Arial"/>
              </a:rPr>
              <a:t>Matters</a:t>
            </a:r>
            <a:r>
              <a:rPr sz="1500" spc="-45" dirty="0">
                <a:latin typeface="Arial"/>
                <a:cs typeface="Arial"/>
              </a:rPr>
              <a:t> </a:t>
            </a:r>
            <a:r>
              <a:rPr sz="1500" dirty="0">
                <a:latin typeface="Arial"/>
                <a:cs typeface="Arial"/>
              </a:rPr>
              <a:t>to</a:t>
            </a:r>
            <a:r>
              <a:rPr sz="1500" spc="-35" dirty="0">
                <a:latin typeface="Arial"/>
                <a:cs typeface="Arial"/>
              </a:rPr>
              <a:t> </a:t>
            </a:r>
            <a:r>
              <a:rPr sz="1500" dirty="0">
                <a:latin typeface="Arial"/>
                <a:cs typeface="Arial"/>
              </a:rPr>
              <a:t>the</a:t>
            </a:r>
            <a:r>
              <a:rPr sz="1500" spc="-45" dirty="0">
                <a:latin typeface="Arial"/>
                <a:cs typeface="Arial"/>
              </a:rPr>
              <a:t> </a:t>
            </a:r>
            <a:r>
              <a:rPr sz="1500" dirty="0">
                <a:latin typeface="Arial"/>
                <a:cs typeface="Arial"/>
              </a:rPr>
              <a:t>NHS.</a:t>
            </a:r>
            <a:r>
              <a:rPr sz="1500" spc="-30" dirty="0">
                <a:latin typeface="Arial"/>
                <a:cs typeface="Arial"/>
              </a:rPr>
              <a:t> </a:t>
            </a:r>
            <a:r>
              <a:rPr sz="1500" dirty="0">
                <a:latin typeface="Arial"/>
                <a:cs typeface="Arial"/>
              </a:rPr>
              <a:t>ICO:</a:t>
            </a:r>
            <a:r>
              <a:rPr sz="1500" spc="-35" dirty="0">
                <a:latin typeface="Arial"/>
                <a:cs typeface="Arial"/>
              </a:rPr>
              <a:t> </a:t>
            </a:r>
            <a:r>
              <a:rPr sz="1500" dirty="0">
                <a:latin typeface="Arial"/>
                <a:cs typeface="Arial"/>
              </a:rPr>
              <a:t>nhs.uk/your-nhs-</a:t>
            </a:r>
            <a:r>
              <a:rPr sz="1500" spc="-10" dirty="0">
                <a:latin typeface="Arial"/>
                <a:cs typeface="Arial"/>
              </a:rPr>
              <a:t>data-</a:t>
            </a:r>
            <a:r>
              <a:rPr sz="1500" dirty="0">
                <a:latin typeface="Arial"/>
                <a:cs typeface="Arial"/>
              </a:rPr>
              <a:t>matters.</a:t>
            </a:r>
            <a:r>
              <a:rPr sz="1500" spc="-65" dirty="0">
                <a:latin typeface="Arial"/>
                <a:cs typeface="Arial"/>
              </a:rPr>
              <a:t> </a:t>
            </a:r>
            <a:r>
              <a:rPr sz="1500" spc="-10" dirty="0">
                <a:latin typeface="Arial"/>
                <a:cs typeface="Arial"/>
              </a:rPr>
              <a:t>Leaflet.</a:t>
            </a:r>
            <a:endParaRPr sz="1500" dirty="0">
              <a:latin typeface="Arial"/>
              <a:cs typeface="Arial"/>
            </a:endParaRPr>
          </a:p>
          <a:p>
            <a:pPr marL="368300" marR="86360" indent="-342900">
              <a:lnSpc>
                <a:spcPct val="80100"/>
              </a:lnSpc>
              <a:spcBef>
                <a:spcPts val="355"/>
              </a:spcBef>
              <a:buChar char="•"/>
              <a:tabLst>
                <a:tab pos="367665" algn="l"/>
                <a:tab pos="368300" algn="l"/>
              </a:tabLst>
            </a:pPr>
            <a:r>
              <a:rPr sz="1500" dirty="0">
                <a:latin typeface="Arial"/>
                <a:cs typeface="Arial"/>
              </a:rPr>
              <a:t>Hoyle,</a:t>
            </a:r>
            <a:r>
              <a:rPr sz="1500" spc="-5" dirty="0">
                <a:latin typeface="Arial"/>
                <a:cs typeface="Arial"/>
              </a:rPr>
              <a:t> </a:t>
            </a:r>
            <a:r>
              <a:rPr sz="1500" spc="-35" dirty="0">
                <a:latin typeface="Arial"/>
                <a:cs typeface="Arial"/>
              </a:rPr>
              <a:t>V.,</a:t>
            </a:r>
            <a:r>
              <a:rPr sz="1500" spc="-25" dirty="0">
                <a:latin typeface="Arial"/>
                <a:cs typeface="Arial"/>
              </a:rPr>
              <a:t> </a:t>
            </a:r>
            <a:r>
              <a:rPr sz="1500" dirty="0">
                <a:latin typeface="Arial"/>
                <a:cs typeface="Arial"/>
              </a:rPr>
              <a:t>Shepherd,</a:t>
            </a:r>
            <a:r>
              <a:rPr sz="1500" spc="-35" dirty="0">
                <a:latin typeface="Arial"/>
                <a:cs typeface="Arial"/>
              </a:rPr>
              <a:t> </a:t>
            </a:r>
            <a:r>
              <a:rPr sz="1500" dirty="0">
                <a:latin typeface="Arial"/>
                <a:cs typeface="Arial"/>
              </a:rPr>
              <a:t>E.,</a:t>
            </a:r>
            <a:r>
              <a:rPr sz="1500" spc="-15" dirty="0">
                <a:latin typeface="Arial"/>
                <a:cs typeface="Arial"/>
              </a:rPr>
              <a:t> </a:t>
            </a:r>
            <a:r>
              <a:rPr sz="1500" spc="-10" dirty="0">
                <a:latin typeface="Arial"/>
                <a:cs typeface="Arial"/>
              </a:rPr>
              <a:t>Flinn,</a:t>
            </a:r>
            <a:r>
              <a:rPr sz="1500" spc="-105" dirty="0">
                <a:latin typeface="Arial"/>
                <a:cs typeface="Arial"/>
              </a:rPr>
              <a:t> </a:t>
            </a:r>
            <a:r>
              <a:rPr sz="1500" dirty="0">
                <a:latin typeface="Arial"/>
                <a:cs typeface="Arial"/>
              </a:rPr>
              <a:t>A.</a:t>
            </a:r>
            <a:r>
              <a:rPr sz="1500" spc="-15" dirty="0">
                <a:latin typeface="Arial"/>
                <a:cs typeface="Arial"/>
              </a:rPr>
              <a:t> </a:t>
            </a:r>
            <a:r>
              <a:rPr sz="1500" dirty="0">
                <a:latin typeface="Arial"/>
                <a:cs typeface="Arial"/>
              </a:rPr>
              <a:t>&amp;</a:t>
            </a:r>
            <a:r>
              <a:rPr sz="1500" spc="-10" dirty="0">
                <a:latin typeface="Arial"/>
                <a:cs typeface="Arial"/>
              </a:rPr>
              <a:t> </a:t>
            </a:r>
            <a:r>
              <a:rPr sz="1500" dirty="0">
                <a:latin typeface="Arial"/>
                <a:cs typeface="Arial"/>
              </a:rPr>
              <a:t>Lomas,</a:t>
            </a:r>
            <a:r>
              <a:rPr sz="1500" spc="-25" dirty="0">
                <a:latin typeface="Arial"/>
                <a:cs typeface="Arial"/>
              </a:rPr>
              <a:t> </a:t>
            </a:r>
            <a:r>
              <a:rPr sz="1500" dirty="0">
                <a:latin typeface="Arial"/>
                <a:cs typeface="Arial"/>
              </a:rPr>
              <a:t>E.</a:t>
            </a:r>
            <a:r>
              <a:rPr sz="1500" spc="-15" dirty="0">
                <a:latin typeface="Arial"/>
                <a:cs typeface="Arial"/>
              </a:rPr>
              <a:t> </a:t>
            </a:r>
            <a:r>
              <a:rPr sz="1500" dirty="0">
                <a:latin typeface="Arial"/>
                <a:cs typeface="Arial"/>
              </a:rPr>
              <a:t>(2019)</a:t>
            </a:r>
            <a:r>
              <a:rPr sz="1500" spc="15" dirty="0">
                <a:latin typeface="Arial"/>
                <a:cs typeface="Arial"/>
              </a:rPr>
              <a:t> </a:t>
            </a:r>
            <a:r>
              <a:rPr sz="1500" i="1" dirty="0">
                <a:latin typeface="Arial"/>
                <a:cs typeface="Arial"/>
              </a:rPr>
              <a:t>Child</a:t>
            </a:r>
            <a:r>
              <a:rPr sz="1500" i="1" spc="-5" dirty="0">
                <a:latin typeface="Arial"/>
                <a:cs typeface="Arial"/>
              </a:rPr>
              <a:t> </a:t>
            </a:r>
            <a:r>
              <a:rPr sz="1500" i="1" dirty="0">
                <a:latin typeface="Arial"/>
                <a:cs typeface="Arial"/>
              </a:rPr>
              <a:t>Social</a:t>
            </a:r>
            <a:r>
              <a:rPr sz="1500" i="1" spc="-10" dirty="0">
                <a:latin typeface="Arial"/>
                <a:cs typeface="Arial"/>
              </a:rPr>
              <a:t> </a:t>
            </a:r>
            <a:r>
              <a:rPr sz="1500" i="1" dirty="0">
                <a:latin typeface="Arial"/>
                <a:cs typeface="Arial"/>
              </a:rPr>
              <a:t>Care</a:t>
            </a:r>
            <a:r>
              <a:rPr sz="1500" i="1" spc="-10" dirty="0">
                <a:latin typeface="Arial"/>
                <a:cs typeface="Arial"/>
              </a:rPr>
              <a:t> </a:t>
            </a:r>
            <a:r>
              <a:rPr sz="1500" i="1" dirty="0">
                <a:latin typeface="Arial"/>
                <a:cs typeface="Arial"/>
              </a:rPr>
              <a:t>Recording</a:t>
            </a:r>
            <a:r>
              <a:rPr sz="1500" i="1" spc="-25" dirty="0">
                <a:latin typeface="Arial"/>
                <a:cs typeface="Arial"/>
              </a:rPr>
              <a:t> </a:t>
            </a:r>
            <a:r>
              <a:rPr sz="1500" i="1" dirty="0">
                <a:latin typeface="Arial"/>
                <a:cs typeface="Arial"/>
              </a:rPr>
              <a:t>&amp;</a:t>
            </a:r>
            <a:r>
              <a:rPr sz="1500" i="1" spc="-10" dirty="0">
                <a:latin typeface="Arial"/>
                <a:cs typeface="Arial"/>
              </a:rPr>
              <a:t> </a:t>
            </a:r>
            <a:r>
              <a:rPr sz="1500" i="1" spc="-25" dirty="0">
                <a:latin typeface="Arial"/>
                <a:cs typeface="Arial"/>
              </a:rPr>
              <a:t>the </a:t>
            </a:r>
            <a:r>
              <a:rPr sz="1500" i="1" dirty="0">
                <a:latin typeface="Arial"/>
                <a:cs typeface="Arial"/>
              </a:rPr>
              <a:t>Information</a:t>
            </a:r>
            <a:r>
              <a:rPr sz="1500" i="1" spc="-55" dirty="0">
                <a:latin typeface="Arial"/>
                <a:cs typeface="Arial"/>
              </a:rPr>
              <a:t> </a:t>
            </a:r>
            <a:r>
              <a:rPr sz="1500" i="1" dirty="0">
                <a:latin typeface="Arial"/>
                <a:cs typeface="Arial"/>
              </a:rPr>
              <a:t>Rights</a:t>
            </a:r>
            <a:r>
              <a:rPr sz="1500" i="1" spc="-10" dirty="0">
                <a:latin typeface="Arial"/>
                <a:cs typeface="Arial"/>
              </a:rPr>
              <a:t> </a:t>
            </a:r>
            <a:r>
              <a:rPr sz="1500" i="1" dirty="0">
                <a:latin typeface="Arial"/>
                <a:cs typeface="Arial"/>
              </a:rPr>
              <a:t>of</a:t>
            </a:r>
            <a:r>
              <a:rPr sz="1500" i="1" spc="-20" dirty="0">
                <a:latin typeface="Arial"/>
                <a:cs typeface="Arial"/>
              </a:rPr>
              <a:t> </a:t>
            </a:r>
            <a:r>
              <a:rPr sz="1500" i="1" dirty="0">
                <a:latin typeface="Arial"/>
                <a:cs typeface="Arial"/>
              </a:rPr>
              <a:t>Care</a:t>
            </a:r>
            <a:r>
              <a:rPr sz="1500" i="1" spc="-10" dirty="0">
                <a:latin typeface="Arial"/>
                <a:cs typeface="Arial"/>
              </a:rPr>
              <a:t> </a:t>
            </a:r>
            <a:r>
              <a:rPr sz="1500" i="1" dirty="0">
                <a:latin typeface="Arial"/>
                <a:cs typeface="Arial"/>
              </a:rPr>
              <a:t>Experienced</a:t>
            </a:r>
            <a:r>
              <a:rPr sz="1500" i="1" spc="-35" dirty="0">
                <a:latin typeface="Arial"/>
                <a:cs typeface="Arial"/>
              </a:rPr>
              <a:t> </a:t>
            </a:r>
            <a:r>
              <a:rPr sz="1500" i="1" dirty="0">
                <a:latin typeface="Arial"/>
                <a:cs typeface="Arial"/>
              </a:rPr>
              <a:t>People:</a:t>
            </a:r>
            <a:r>
              <a:rPr sz="1500" i="1" spc="-80" dirty="0">
                <a:latin typeface="Arial"/>
                <a:cs typeface="Arial"/>
              </a:rPr>
              <a:t> </a:t>
            </a:r>
            <a:r>
              <a:rPr sz="1500" i="1" dirty="0">
                <a:latin typeface="Arial"/>
                <a:cs typeface="Arial"/>
              </a:rPr>
              <a:t>A</a:t>
            </a:r>
            <a:r>
              <a:rPr sz="1500" i="1" spc="-70" dirty="0">
                <a:latin typeface="Arial"/>
                <a:cs typeface="Arial"/>
              </a:rPr>
              <a:t> </a:t>
            </a:r>
            <a:r>
              <a:rPr sz="1500" i="1" dirty="0">
                <a:latin typeface="Arial"/>
                <a:cs typeface="Arial"/>
              </a:rPr>
              <a:t>Record</a:t>
            </a:r>
            <a:r>
              <a:rPr sz="1500" i="1" spc="-20" dirty="0">
                <a:latin typeface="Arial"/>
                <a:cs typeface="Arial"/>
              </a:rPr>
              <a:t> </a:t>
            </a:r>
            <a:r>
              <a:rPr sz="1500" i="1" dirty="0">
                <a:latin typeface="Arial"/>
                <a:cs typeface="Arial"/>
              </a:rPr>
              <a:t>Keeping</a:t>
            </a:r>
            <a:r>
              <a:rPr sz="1500" i="1" spc="-15" dirty="0">
                <a:latin typeface="Arial"/>
                <a:cs typeface="Arial"/>
              </a:rPr>
              <a:t> </a:t>
            </a:r>
            <a:r>
              <a:rPr sz="1500" i="1" dirty="0">
                <a:latin typeface="Arial"/>
                <a:cs typeface="Arial"/>
              </a:rPr>
              <a:t>Perspective.</a:t>
            </a:r>
            <a:r>
              <a:rPr sz="1500" i="1" spc="20" dirty="0">
                <a:latin typeface="Arial"/>
                <a:cs typeface="Arial"/>
              </a:rPr>
              <a:t> </a:t>
            </a:r>
            <a:r>
              <a:rPr sz="1500" dirty="0">
                <a:latin typeface="Arial"/>
                <a:cs typeface="Arial"/>
              </a:rPr>
              <a:t>BJSW</a:t>
            </a:r>
            <a:r>
              <a:rPr sz="1500" spc="-20" dirty="0">
                <a:latin typeface="Arial"/>
                <a:cs typeface="Arial"/>
              </a:rPr>
              <a:t> </a:t>
            </a:r>
            <a:r>
              <a:rPr sz="1500" dirty="0">
                <a:latin typeface="Arial"/>
                <a:cs typeface="Arial"/>
              </a:rPr>
              <a:t>49,</a:t>
            </a:r>
            <a:r>
              <a:rPr sz="1500" spc="-15" dirty="0">
                <a:latin typeface="Arial"/>
                <a:cs typeface="Arial"/>
              </a:rPr>
              <a:t> </a:t>
            </a:r>
            <a:r>
              <a:rPr sz="1500" spc="-10" dirty="0">
                <a:latin typeface="Arial"/>
                <a:cs typeface="Arial"/>
              </a:rPr>
              <a:t>1856- 1874.</a:t>
            </a:r>
            <a:r>
              <a:rPr lang="en-GB" sz="1500" spc="-10" dirty="0">
                <a:latin typeface="Arial"/>
                <a:cs typeface="Arial"/>
              </a:rPr>
              <a:t> </a:t>
            </a:r>
            <a:endParaRPr sz="1500" dirty="0">
              <a:latin typeface="Arial"/>
              <a:cs typeface="Arial"/>
            </a:endParaRPr>
          </a:p>
          <a:p>
            <a:pPr marL="368300" indent="-342900">
              <a:lnSpc>
                <a:spcPct val="100000"/>
              </a:lnSpc>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5"/>
              </a:rPr>
              <a:t>Protecting</a:t>
            </a:r>
            <a:r>
              <a:rPr sz="1500" u="sng" spc="-40" dirty="0">
                <a:solidFill>
                  <a:srgbClr val="0000FF"/>
                </a:solidFill>
                <a:uFill>
                  <a:solidFill>
                    <a:srgbClr val="0000FF"/>
                  </a:solidFill>
                </a:uFill>
                <a:latin typeface="Arial"/>
                <a:cs typeface="Arial"/>
                <a:hlinkClick r:id="rId5"/>
              </a:rPr>
              <a:t> </a:t>
            </a:r>
            <a:r>
              <a:rPr sz="1500" u="sng" dirty="0">
                <a:solidFill>
                  <a:srgbClr val="0000FF"/>
                </a:solidFill>
                <a:uFill>
                  <a:solidFill>
                    <a:srgbClr val="0000FF"/>
                  </a:solidFill>
                </a:uFill>
                <a:latin typeface="Arial"/>
                <a:cs typeface="Arial"/>
                <a:hlinkClick r:id="rId5"/>
              </a:rPr>
              <a:t>patient</a:t>
            </a:r>
            <a:r>
              <a:rPr sz="1500" u="sng" spc="-35" dirty="0">
                <a:solidFill>
                  <a:srgbClr val="0000FF"/>
                </a:solidFill>
                <a:uFill>
                  <a:solidFill>
                    <a:srgbClr val="0000FF"/>
                  </a:solidFill>
                </a:uFill>
                <a:latin typeface="Arial"/>
                <a:cs typeface="Arial"/>
                <a:hlinkClick r:id="rId5"/>
              </a:rPr>
              <a:t> </a:t>
            </a:r>
            <a:r>
              <a:rPr sz="1500" u="sng" dirty="0">
                <a:solidFill>
                  <a:srgbClr val="0000FF"/>
                </a:solidFill>
                <a:uFill>
                  <a:solidFill>
                    <a:srgbClr val="0000FF"/>
                  </a:solidFill>
                </a:uFill>
                <a:latin typeface="Arial"/>
                <a:cs typeface="Arial"/>
                <a:hlinkClick r:id="rId5"/>
              </a:rPr>
              <a:t>data</a:t>
            </a:r>
            <a:r>
              <a:rPr sz="1500" u="sng" spc="5" dirty="0">
                <a:solidFill>
                  <a:srgbClr val="0000FF"/>
                </a:solidFill>
                <a:uFill>
                  <a:solidFill>
                    <a:srgbClr val="0000FF"/>
                  </a:solidFill>
                </a:uFill>
                <a:latin typeface="Arial"/>
                <a:cs typeface="Arial"/>
                <a:hlinkClick r:id="rId5"/>
              </a:rPr>
              <a:t> </a:t>
            </a:r>
            <a:r>
              <a:rPr sz="1500" u="sng" dirty="0">
                <a:solidFill>
                  <a:srgbClr val="0000FF"/>
                </a:solidFill>
                <a:uFill>
                  <a:solidFill>
                    <a:srgbClr val="0000FF"/>
                  </a:solidFill>
                </a:uFill>
                <a:latin typeface="Arial"/>
                <a:cs typeface="Arial"/>
                <a:hlinkClick r:id="rId5"/>
              </a:rPr>
              <a:t>- NHS</a:t>
            </a:r>
            <a:r>
              <a:rPr sz="1500" u="sng" spc="-15" dirty="0">
                <a:solidFill>
                  <a:srgbClr val="0000FF"/>
                </a:solidFill>
                <a:uFill>
                  <a:solidFill>
                    <a:srgbClr val="0000FF"/>
                  </a:solidFill>
                </a:uFill>
                <a:latin typeface="Arial"/>
                <a:cs typeface="Arial"/>
                <a:hlinkClick r:id="rId5"/>
              </a:rPr>
              <a:t> </a:t>
            </a:r>
            <a:r>
              <a:rPr sz="1500" u="sng" dirty="0">
                <a:solidFill>
                  <a:srgbClr val="0000FF"/>
                </a:solidFill>
                <a:uFill>
                  <a:solidFill>
                    <a:srgbClr val="0000FF"/>
                  </a:solidFill>
                </a:uFill>
                <a:latin typeface="Arial"/>
                <a:cs typeface="Arial"/>
                <a:hlinkClick r:id="rId5"/>
              </a:rPr>
              <a:t>Digital</a:t>
            </a:r>
            <a:r>
              <a:rPr sz="1500" spc="5" dirty="0">
                <a:solidFill>
                  <a:srgbClr val="0000FF"/>
                </a:solidFill>
                <a:latin typeface="Arial"/>
                <a:cs typeface="Arial"/>
              </a:rPr>
              <a:t> </a:t>
            </a:r>
            <a:r>
              <a:rPr sz="1500" dirty="0">
                <a:latin typeface="Arial"/>
                <a:cs typeface="Arial"/>
              </a:rPr>
              <a:t>(Access</a:t>
            </a:r>
            <a:r>
              <a:rPr sz="1500" spc="-35" dirty="0">
                <a:latin typeface="Arial"/>
                <a:cs typeface="Arial"/>
              </a:rPr>
              <a:t> </a:t>
            </a:r>
            <a:r>
              <a:rPr sz="1500" dirty="0">
                <a:latin typeface="Arial"/>
                <a:cs typeface="Arial"/>
              </a:rPr>
              <a:t>October</a:t>
            </a:r>
            <a:r>
              <a:rPr sz="1500" spc="-35" dirty="0">
                <a:latin typeface="Arial"/>
                <a:cs typeface="Arial"/>
              </a:rPr>
              <a:t> </a:t>
            </a:r>
            <a:r>
              <a:rPr sz="1500" spc="-10" dirty="0">
                <a:latin typeface="Arial"/>
                <a:cs typeface="Arial"/>
              </a:rPr>
              <a:t>2022).</a:t>
            </a:r>
            <a:endParaRPr sz="1500" dirty="0">
              <a:latin typeface="Arial"/>
              <a:cs typeface="Arial"/>
            </a:endParaRPr>
          </a:p>
          <a:p>
            <a:pPr marL="368300" indent="-342900">
              <a:lnSpc>
                <a:spcPct val="100000"/>
              </a:lnSpc>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6"/>
              </a:rPr>
              <a:t>Public authorities</a:t>
            </a:r>
            <a:r>
              <a:rPr sz="1500" u="sng" spc="-25"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under</a:t>
            </a:r>
            <a:r>
              <a:rPr sz="1500" u="sng" spc="-15"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the</a:t>
            </a:r>
            <a:r>
              <a:rPr sz="1500" u="sng" spc="-15"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Freedom</a:t>
            </a:r>
            <a:r>
              <a:rPr sz="1500" u="sng" spc="-10"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of</a:t>
            </a:r>
            <a:r>
              <a:rPr sz="1500" u="sng" spc="-15"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Information</a:t>
            </a:r>
            <a:r>
              <a:rPr sz="1500" u="sng" spc="-110"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Act</a:t>
            </a:r>
            <a:r>
              <a:rPr sz="1500" u="sng" spc="-15" dirty="0">
                <a:solidFill>
                  <a:srgbClr val="0000FF"/>
                </a:solidFill>
                <a:uFill>
                  <a:solidFill>
                    <a:srgbClr val="0000FF"/>
                  </a:solidFill>
                </a:uFill>
                <a:latin typeface="Arial"/>
                <a:cs typeface="Arial"/>
                <a:hlinkClick r:id="rId6"/>
              </a:rPr>
              <a:t> </a:t>
            </a:r>
            <a:r>
              <a:rPr sz="1500" u="sng" dirty="0">
                <a:solidFill>
                  <a:srgbClr val="0000FF"/>
                </a:solidFill>
                <a:uFill>
                  <a:solidFill>
                    <a:srgbClr val="0000FF"/>
                  </a:solidFill>
                </a:uFill>
                <a:latin typeface="Arial"/>
                <a:cs typeface="Arial"/>
                <a:hlinkClick r:id="rId6"/>
              </a:rPr>
              <a:t>| ICO</a:t>
            </a:r>
            <a:r>
              <a:rPr sz="1500" spc="30" dirty="0">
                <a:solidFill>
                  <a:srgbClr val="0000FF"/>
                </a:solidFill>
                <a:latin typeface="Arial"/>
                <a:cs typeface="Arial"/>
              </a:rPr>
              <a:t> </a:t>
            </a:r>
            <a:r>
              <a:rPr sz="1500" dirty="0">
                <a:latin typeface="Arial"/>
                <a:cs typeface="Arial"/>
              </a:rPr>
              <a:t>(Access</a:t>
            </a:r>
            <a:r>
              <a:rPr sz="1500" spc="-25" dirty="0">
                <a:latin typeface="Arial"/>
                <a:cs typeface="Arial"/>
              </a:rPr>
              <a:t> </a:t>
            </a:r>
            <a:r>
              <a:rPr sz="1500" dirty="0">
                <a:latin typeface="Arial"/>
                <a:cs typeface="Arial"/>
              </a:rPr>
              <a:t>September</a:t>
            </a:r>
            <a:r>
              <a:rPr sz="1500" spc="-10" dirty="0">
                <a:latin typeface="Arial"/>
                <a:cs typeface="Arial"/>
              </a:rPr>
              <a:t> 2022).</a:t>
            </a:r>
            <a:endParaRPr sz="1500" dirty="0">
              <a:latin typeface="Arial"/>
              <a:cs typeface="Arial"/>
            </a:endParaRPr>
          </a:p>
          <a:p>
            <a:pPr marL="368300" marR="27940" indent="-342900">
              <a:lnSpc>
                <a:spcPct val="80000"/>
              </a:lnSpc>
              <a:spcBef>
                <a:spcPts val="360"/>
              </a:spcBef>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7"/>
              </a:rPr>
              <a:t>Record-keeping</a:t>
            </a:r>
            <a:r>
              <a:rPr sz="1500" u="sng" spc="-30"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guidance</a:t>
            </a:r>
            <a:r>
              <a:rPr sz="1500" u="sng" spc="-20"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a:t>
            </a:r>
            <a:r>
              <a:rPr sz="1500" u="sng" spc="-35"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The</a:t>
            </a:r>
            <a:r>
              <a:rPr sz="1500" u="sng" spc="-5"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Chartered</a:t>
            </a:r>
            <a:r>
              <a:rPr sz="1500" u="sng" spc="-15"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Society</a:t>
            </a:r>
            <a:r>
              <a:rPr sz="1500" u="sng" spc="-25"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of</a:t>
            </a:r>
            <a:r>
              <a:rPr sz="1500" u="sng" spc="-5"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Physiotherapy</a:t>
            </a:r>
            <a:r>
              <a:rPr sz="1500" u="sng" spc="-20" dirty="0">
                <a:solidFill>
                  <a:srgbClr val="0000FF"/>
                </a:solidFill>
                <a:uFill>
                  <a:solidFill>
                    <a:srgbClr val="0000FF"/>
                  </a:solidFill>
                </a:uFill>
                <a:latin typeface="Arial"/>
                <a:cs typeface="Arial"/>
                <a:hlinkClick r:id="rId7"/>
              </a:rPr>
              <a:t> </a:t>
            </a:r>
            <a:r>
              <a:rPr sz="1500" u="sng" dirty="0">
                <a:solidFill>
                  <a:srgbClr val="0000FF"/>
                </a:solidFill>
                <a:uFill>
                  <a:solidFill>
                    <a:srgbClr val="0000FF"/>
                  </a:solidFill>
                </a:uFill>
                <a:latin typeface="Arial"/>
                <a:cs typeface="Arial"/>
                <a:hlinkClick r:id="rId7"/>
              </a:rPr>
              <a:t>(csp.org.uk)</a:t>
            </a:r>
            <a:r>
              <a:rPr sz="1500" spc="25" dirty="0">
                <a:solidFill>
                  <a:srgbClr val="0000FF"/>
                </a:solidFill>
                <a:latin typeface="Arial"/>
                <a:cs typeface="Arial"/>
              </a:rPr>
              <a:t> </a:t>
            </a:r>
            <a:r>
              <a:rPr sz="1500" dirty="0">
                <a:latin typeface="Arial"/>
                <a:cs typeface="Arial"/>
              </a:rPr>
              <a:t>(Access</a:t>
            </a:r>
            <a:r>
              <a:rPr sz="1500" spc="-25" dirty="0">
                <a:latin typeface="Arial"/>
                <a:cs typeface="Arial"/>
              </a:rPr>
              <a:t> </a:t>
            </a:r>
            <a:r>
              <a:rPr sz="1500" spc="-10" dirty="0">
                <a:latin typeface="Arial"/>
                <a:cs typeface="Arial"/>
              </a:rPr>
              <a:t>October 2022).</a:t>
            </a:r>
            <a:endParaRPr sz="1500" dirty="0">
              <a:latin typeface="Arial"/>
              <a:cs typeface="Arial"/>
            </a:endParaRPr>
          </a:p>
          <a:p>
            <a:pPr marL="368300" indent="-342900">
              <a:lnSpc>
                <a:spcPct val="100000"/>
              </a:lnSpc>
              <a:buClr>
                <a:srgbClr val="000000"/>
              </a:buClr>
              <a:buChar char="•"/>
              <a:tabLst>
                <a:tab pos="367665" algn="l"/>
                <a:tab pos="368300" algn="l"/>
              </a:tabLst>
            </a:pPr>
            <a:r>
              <a:rPr sz="1500" u="sng" dirty="0">
                <a:solidFill>
                  <a:srgbClr val="0000FF"/>
                </a:solidFill>
                <a:uFill>
                  <a:solidFill>
                    <a:srgbClr val="0000FF"/>
                  </a:solidFill>
                </a:uFill>
                <a:latin typeface="Arial"/>
                <a:cs typeface="Arial"/>
                <a:hlinkClick r:id="rId8"/>
              </a:rPr>
              <a:t>Social</a:t>
            </a:r>
            <a:r>
              <a:rPr sz="1500" u="sng" spc="-15" dirty="0">
                <a:solidFill>
                  <a:srgbClr val="0000FF"/>
                </a:solidFill>
                <a:uFill>
                  <a:solidFill>
                    <a:srgbClr val="0000FF"/>
                  </a:solidFill>
                </a:uFill>
                <a:latin typeface="Arial"/>
                <a:cs typeface="Arial"/>
                <a:hlinkClick r:id="rId8"/>
              </a:rPr>
              <a:t> </a:t>
            </a:r>
            <a:r>
              <a:rPr sz="1500" u="sng" dirty="0">
                <a:solidFill>
                  <a:srgbClr val="0000FF"/>
                </a:solidFill>
                <a:uFill>
                  <a:solidFill>
                    <a:srgbClr val="0000FF"/>
                  </a:solidFill>
                </a:uFill>
                <a:latin typeface="Arial"/>
                <a:cs typeface="Arial"/>
                <a:hlinkClick r:id="rId8"/>
              </a:rPr>
              <a:t>care</a:t>
            </a:r>
            <a:r>
              <a:rPr sz="1500" u="sng" spc="-15" dirty="0">
                <a:solidFill>
                  <a:srgbClr val="0000FF"/>
                </a:solidFill>
                <a:uFill>
                  <a:solidFill>
                    <a:srgbClr val="0000FF"/>
                  </a:solidFill>
                </a:uFill>
                <a:latin typeface="Arial"/>
                <a:cs typeface="Arial"/>
                <a:hlinkClick r:id="rId8"/>
              </a:rPr>
              <a:t> </a:t>
            </a:r>
            <a:r>
              <a:rPr sz="1500" u="sng" dirty="0">
                <a:solidFill>
                  <a:srgbClr val="0000FF"/>
                </a:solidFill>
                <a:uFill>
                  <a:solidFill>
                    <a:srgbClr val="0000FF"/>
                  </a:solidFill>
                </a:uFill>
                <a:latin typeface="Arial"/>
                <a:cs typeface="Arial"/>
                <a:hlinkClick r:id="rId8"/>
              </a:rPr>
              <a:t>recording</a:t>
            </a:r>
            <a:r>
              <a:rPr sz="1500" u="sng" spc="-30" dirty="0">
                <a:solidFill>
                  <a:srgbClr val="0000FF"/>
                </a:solidFill>
                <a:uFill>
                  <a:solidFill>
                    <a:srgbClr val="0000FF"/>
                  </a:solidFill>
                </a:uFill>
                <a:latin typeface="Arial"/>
                <a:cs typeface="Arial"/>
                <a:hlinkClick r:id="rId8"/>
              </a:rPr>
              <a:t> </a:t>
            </a:r>
            <a:r>
              <a:rPr sz="1500" u="sng" dirty="0">
                <a:solidFill>
                  <a:srgbClr val="0000FF"/>
                </a:solidFill>
                <a:uFill>
                  <a:solidFill>
                    <a:srgbClr val="0000FF"/>
                  </a:solidFill>
                </a:uFill>
                <a:latin typeface="Arial"/>
                <a:cs typeface="Arial"/>
                <a:hlinkClick r:id="rId8"/>
              </a:rPr>
              <a:t>|</a:t>
            </a:r>
            <a:r>
              <a:rPr sz="1500" u="sng" spc="-10" dirty="0">
                <a:solidFill>
                  <a:srgbClr val="0000FF"/>
                </a:solidFill>
                <a:uFill>
                  <a:solidFill>
                    <a:srgbClr val="0000FF"/>
                  </a:solidFill>
                </a:uFill>
                <a:latin typeface="Arial"/>
                <a:cs typeface="Arial"/>
                <a:hlinkClick r:id="rId8"/>
              </a:rPr>
              <a:t> </a:t>
            </a:r>
            <a:r>
              <a:rPr sz="1500" u="sng" dirty="0">
                <a:solidFill>
                  <a:srgbClr val="0000FF"/>
                </a:solidFill>
                <a:uFill>
                  <a:solidFill>
                    <a:srgbClr val="0000FF"/>
                  </a:solidFill>
                </a:uFill>
                <a:latin typeface="Arial"/>
                <a:cs typeface="Arial"/>
                <a:hlinkClick r:id="rId8"/>
              </a:rPr>
              <a:t>SCIE</a:t>
            </a:r>
            <a:r>
              <a:rPr sz="1500" spc="15" dirty="0">
                <a:solidFill>
                  <a:srgbClr val="0000FF"/>
                </a:solidFill>
                <a:latin typeface="Arial"/>
                <a:cs typeface="Arial"/>
              </a:rPr>
              <a:t> </a:t>
            </a:r>
            <a:r>
              <a:rPr sz="1500" dirty="0">
                <a:latin typeface="Arial"/>
                <a:cs typeface="Arial"/>
              </a:rPr>
              <a:t>(Access</a:t>
            </a:r>
            <a:r>
              <a:rPr sz="1500" spc="-30" dirty="0">
                <a:latin typeface="Arial"/>
                <a:cs typeface="Arial"/>
              </a:rPr>
              <a:t> </a:t>
            </a:r>
            <a:r>
              <a:rPr sz="1500" dirty="0">
                <a:latin typeface="Arial"/>
                <a:cs typeface="Arial"/>
              </a:rPr>
              <a:t>October</a:t>
            </a:r>
            <a:r>
              <a:rPr sz="1500" spc="-20" dirty="0">
                <a:latin typeface="Arial"/>
                <a:cs typeface="Arial"/>
              </a:rPr>
              <a:t> </a:t>
            </a:r>
            <a:r>
              <a:rPr sz="1500" spc="-10" dirty="0">
                <a:latin typeface="Arial"/>
                <a:cs typeface="Arial"/>
              </a:rPr>
              <a:t>2022).</a:t>
            </a:r>
            <a:endParaRPr sz="1500"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5" ma:contentTypeDescription="Create a new document." ma:contentTypeScope="" ma:versionID="75b8b3155239ce74477859a8f1f7f6f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6be0f49642d00edf1af75732f65b38ce"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LengthInSeconds"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hidden="true" ma:internalName="SharingHintHash" ma:readOnly="true">
      <xsd:simpleType>
        <xsd:restriction base="dms:Text"/>
      </xsd:simpleType>
    </xsd:element>
    <xsd:element name="SharedWithDetails" ma:index="10"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21674ADA-B115-45E1-940F-C1453AA186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DBB399-33C3-416F-9D79-20E378C0C9CF}">
  <ds:schemaRefs>
    <ds:schemaRef ds:uri="http://schemas.microsoft.com/sharepoint/v3/contenttype/forms"/>
  </ds:schemaRefs>
</ds:datastoreItem>
</file>

<file path=customXml/itemProps3.xml><?xml version="1.0" encoding="utf-8"?>
<ds:datastoreItem xmlns:ds="http://schemas.openxmlformats.org/officeDocument/2006/customXml" ds:itemID="{94696015-0B3E-42A2-92A7-769918E4540F}">
  <ds:schemaRefs>
    <ds:schemaRef ds:uri="http://purl.org/dc/terms/"/>
    <ds:schemaRef ds:uri="2185e222-3c8d-40d1-8655-532d5209bd26"/>
    <ds:schemaRef ds:uri="http://purl.org/dc/dcmitype/"/>
    <ds:schemaRef ds:uri="http://schemas.microsoft.com/office/infopath/2007/PartnerControls"/>
    <ds:schemaRef ds:uri="2fff46f4-612e-44ba-884a-bcd0b08f5dc6"/>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1807</Words>
  <Application>Microsoft Office PowerPoint</Application>
  <PresentationFormat>On-screen Show (4:3)</PresentationFormat>
  <Paragraphs>166</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Source Sans 3</vt:lpstr>
      <vt:lpstr>Arial</vt:lpstr>
      <vt:lpstr>Segoe UI</vt:lpstr>
      <vt:lpstr>Office Theme</vt:lpstr>
      <vt:lpstr>Module LCHS4003 Introduction to Health and Social Care</vt:lpstr>
      <vt:lpstr>Today we will…</vt:lpstr>
      <vt:lpstr>What is your understanding of record-keeping, confidentiality and data protection?</vt:lpstr>
      <vt:lpstr>The Legal Framework</vt:lpstr>
      <vt:lpstr>The importance of confidentiality some general principles…</vt:lpstr>
      <vt:lpstr>The importance of Confidentiality </vt:lpstr>
      <vt:lpstr>Legal Principles of what information are considered confidential </vt:lpstr>
      <vt:lpstr>PowerPoint Presentation</vt:lpstr>
      <vt:lpstr>Five rules of confidentiality </vt:lpstr>
      <vt:lpstr>   Discuss</vt:lpstr>
      <vt:lpstr>Confidentiality can be broken….</vt:lpstr>
      <vt:lpstr>   Activity </vt:lpstr>
      <vt:lpstr>   Discuss </vt:lpstr>
      <vt:lpstr>Watch the video on data protection and confidentiality</vt:lpstr>
      <vt:lpstr>Why is record keeping important?</vt:lpstr>
      <vt:lpstr>PowerPoint Presentation</vt:lpstr>
      <vt:lpstr>Case Recording Principles</vt:lpstr>
      <vt:lpstr>PowerPoint Presentation</vt:lpstr>
      <vt:lpstr>PowerPoint Presentation</vt:lpstr>
      <vt:lpstr>The importance of keeping good records</vt:lpstr>
      <vt:lpstr>The importance of Record-Keeping </vt:lpstr>
      <vt:lpstr>   Discuss </vt:lpstr>
      <vt:lpstr>Characteristics of record-keeping </vt:lpstr>
      <vt:lpstr>PowerPoint Presentation</vt:lpstr>
      <vt:lpstr>Data Protection Act 2018</vt:lpstr>
      <vt:lpstr>PowerPoint Presentation</vt:lpstr>
      <vt:lpstr>Core principles of the Data Protection Act 2018</vt:lpstr>
      <vt:lpstr>UK Implementation of the GDPR</vt:lpstr>
      <vt:lpstr>GDPR – personal and sensitive data</vt:lpstr>
      <vt:lpstr>Integrated Care Records Video A Case Study Example</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Muhammad Aliyu</cp:lastModifiedBy>
  <cp:revision>8</cp:revision>
  <dcterms:created xsi:type="dcterms:W3CDTF">2022-11-21T15:21:44Z</dcterms:created>
  <dcterms:modified xsi:type="dcterms:W3CDTF">2025-11-23T11:11:54Z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2022-10-21T00:00:00Z</vt:filetime>
  </property>
  <property fmtid="{D5CDD505-2E9C-101B-9397-08002B2CF9AE}" pid="3" name="Creator">
    <vt:lpwstr>Microsoft® PowerPoint® for Microsoft 365</vt:lpwstr>
  </property>
  <property fmtid="{D5CDD505-2E9C-101B-9397-08002B2CF9AE}" pid="4" name="LastSaved">
    <vt:filetime>2022-11-21T00:00:00Z</vt:filetime>
  </property>
  <property fmtid="{D5CDD505-2E9C-101B-9397-08002B2CF9AE}" pid="5" name="Producer">
    <vt:lpwstr>Microsoft® PowerPoint® for Microsoft 365</vt:lpwstr>
  </property>
  <property fmtid="{D5CDD505-2E9C-101B-9397-08002B2CF9AE}" pid="6" name="ContentTypeId">
    <vt:lpwstr>0x01010007410AC8C6F95F4D9E71F942A85CABE2</vt:lpwstr>
  </property>
</Properties>
</file>