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4"/>
  </p:sldMasterIdLst>
  <p:notesMasterIdLst>
    <p:notesMasterId r:id="rId15"/>
  </p:notesMasterIdLst>
  <p:sldIdLst>
    <p:sldId id="256" r:id="rId5"/>
    <p:sldId id="258" r:id="rId6"/>
    <p:sldId id="260" r:id="rId7"/>
    <p:sldId id="261" r:id="rId8"/>
    <p:sldId id="262" r:id="rId9"/>
    <p:sldId id="269" r:id="rId10"/>
    <p:sldId id="264" r:id="rId11"/>
    <p:sldId id="271" r:id="rId12"/>
    <p:sldId id="284" r:id="rId13"/>
    <p:sldId id="283" r:id="rId14"/>
  </p:sldIdLst>
  <p:sldSz cx="9144000" cy="5143500" type="screen16x9"/>
  <p:notesSz cx="6858000" cy="9144000"/>
  <p:embeddedFontLst>
    <p:embeddedFont>
      <p:font typeface="Bodoni Moda" panose="020B0604020202020204" charset="0"/>
      <p:regular r:id="rId16"/>
      <p:bold r:id="rId17"/>
      <p:italic r:id="rId18"/>
      <p:boldItalic r:id="rId19"/>
    </p:embeddedFont>
    <p:embeddedFont>
      <p:font typeface="Proxima Nova" panose="020B0604020202020204" charset="0"/>
      <p:regular r:id="rId20"/>
      <p:bold r:id="rId21"/>
      <p:italic r:id="rId22"/>
      <p:boldItalic r:id="rId23"/>
    </p:embeddedFont>
    <p:embeddedFont>
      <p:font typeface="Public Sans" panose="020B0604020202020204" charset="0"/>
      <p:regular r:id="rId24"/>
      <p:bold r:id="rId25"/>
      <p:italic r:id="rId26"/>
      <p:boldItalic r:id="rId27"/>
    </p:embeddedFont>
    <p:embeddedFont>
      <p:font typeface="Ubuntu" panose="020F0502020204030204" pitchFamily="34"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77C96DE-6117-4A27-B068-9A928ADFD39A}">
  <a:tblStyle styleId="{277C96DE-6117-4A27-B068-9A928ADFD39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49" autoAdjust="0"/>
  </p:normalViewPr>
  <p:slideViewPr>
    <p:cSldViewPr snapToGrid="0">
      <p:cViewPr varScale="1">
        <p:scale>
          <a:sx n="119" d="100"/>
          <a:sy n="119" d="100"/>
        </p:scale>
        <p:origin x="41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customXml" Target="../customXml/item3.xml"/><Relationship Id="rId21" Type="http://schemas.openxmlformats.org/officeDocument/2006/relationships/font" Target="fonts/font6.fntdata"/><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9.fntdata"/><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10" Type="http://schemas.openxmlformats.org/officeDocument/2006/relationships/slide" Target="slides/slide6.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doi.org/10.2147/PRBM.S384247"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doi.org/10.1016/B978-0-12-814276-9.00006-4" TargetMode="External"/><Relationship Id="rId5" Type="http://schemas.openxmlformats.org/officeDocument/2006/relationships/hyperlink" Target="https://doi.org/10.1080/11038128.2020.1831060" TargetMode="External"/><Relationship Id="rId4" Type="http://schemas.openxmlformats.org/officeDocument/2006/relationships/hyperlink" Target="https://doi.org/10.5281/zenodo.807585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d1f05a9946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d1f05a9946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d1efcbe020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d1efcbe020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ensure my professional and educational development in the UK Health and Social Care sector, a SWOT analysis will provide me with the information regarding the ways I can utilise my strengths to capitalise on my weaknesses, minimise the effects of threats, and use the available opportunities. I will break the analysis into a number of elements that I will discuss below, providing practice examples to guide my strategic planning.</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113da5fe3b5_0_175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113da5fe3b5_0_175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Strengths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Good Educational History in Medical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an Occupational Therapy student, I have an in-depth experience of patient care, rehabilitation and health outcomes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Hoffmann, Gustafsson and Di Tommaso,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Examples: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My robust theoretical and practical knowledge of healthcare practices will put me in a scenario where I will be able to understand complex patient needs.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Exemplary Interpersonal Skills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possess good verbal and written skills in communication, which are required when handling patients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Lee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Example: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These skills will come in handy in the instance of the multi-disciplinary teams, effective communication with patients and stakeholders.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Adaptability and Lifelong Learning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will also be able to adapt to a new environment and continue learning new systems, tools and techniques in the health and social care sector.</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Example: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 am able to transfer new knowledge into practice quickly, as I am made aware of the latest trends in healthcare and regulations.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Empathy and Patient-</a:t>
            </a:r>
            <a:r>
              <a:rPr lang="en-US" sz="1800" b="1"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am usually empathetic, which helps me to establish meaningful relationships with patients and ensure that the surroundings are conducive to the treatment.</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Examples: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Empathy has assisted me in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empathising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with patients and making some adjustments to the care plans, leading to higher patient satisfaction and compliance.</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d1efcbe020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d1efcbe020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Weaknesses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Poor Introduction to the UK Health and Social Care System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could have a problem with the initial orientation in the local healthcare policies and practices. This, however, is distracted by means of involvement in internships or volunteering in order to get exposure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Glasby, 2017)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Making Time Management Work</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Occasionally, I am not completely time-managed in high-pressure situations, such as visiting patients or exams. I can address this by using time-blocking techniques or using electronic applications so as to be more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Need to expand Networking and Industry Relations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Without networking, there is no way to develop a career and stay up to date with the events in the industry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Powles and Hodson, 2017)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overcome this, I will be capable of attending conferences, participating in other seminars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utilising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professionals through LinkedIn.</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p:cNvGrpSpPr/>
        <p:nvPr/>
      </p:nvGrpSpPr>
      <p:grpSpPr>
        <a:xfrm>
          <a:off x="0" y="0"/>
          <a:ext cx="0" cy="0"/>
          <a:chOff x="0" y="0"/>
          <a:chExt cx="0" cy="0"/>
        </a:xfrm>
      </p:grpSpPr>
      <p:sp>
        <p:nvSpPr>
          <p:cNvPr id="384" name="Google Shape;384;g113da5fe3b5_0_186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5" name="Google Shape;385;g113da5fe3b5_0_186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Opportunities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Expanding the Nursing Workforce in the UK</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Labor market of healthcare workers also provides an opportunity for stable employment and career development. In order to be niche experts, I can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such acutely demanded areas as old age care or mental health services.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Telemedical and Technological Advancements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will be able to capitalise on technological advances by following the current trends in my practice to apply digital devices to improve my experience and work with patients more effectively, in addition to diversifying my range of skills in the new healthcare fields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George and George, 2023)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Training and Certification, and Education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UK is full of professional development opportunities, such as training programs and certifications related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health and social care. I can use these by enrolling in courses to gain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qualifications that will make me stand out in a competitive employment environment in the healthcare field.</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Joint Healthcare Projects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will have the opportunity to take advantage of collaborative projects and research and enhance my knowledge, and expand my professional network within the field.</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113da5fe3b5_0_184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113da5fe3b5_0_184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Threats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Competition in the Health and Social Care Sector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UK healthcare is highly competitive, and it has many professionals who are competing to take the same jobs in the constantly growing but certainly overcrowded industry.</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Strategy: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 can be resolved by getting new qualifications and building my network in the industry, which may be a challenge considering that I have to stand out among other job applicants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Erickson, 2017)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Healthcare Financing and Policy Reforms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Stability of the sector may be affected through a reduction in policies and expenditure by the government or alteration of healthcare priorities.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Strategy: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 can respond to this threat by making sure that I am knowledgeable of all the healthcare policies, and I advocate patient-</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practices to ensure that I am versatile in a dynamic industry.</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Stress of Healthcare Emotional and Psychological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Additional negative consequences are burnout and job dissatisfaction caused by the occupational stress of a healthcare worker, particularly in the direct care of the patient.</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Strategy: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 can manage this menace through exercising my effective self-care plans, seeking assistance from my colleagues and mentors, and maintaining a balance between work and personal life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Seaward,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g113da5fe3b5_0_176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9" name="Google Shape;419;g113da5fe3b5_0_176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r>
              <a:rPr lang="en-US" sz="1800" b="1" kern="0" dirty="0" err="1">
                <a:effectLst/>
                <a:latin typeface="Times New Roman" panose="02020603050405020304" pitchFamily="18" charset="0"/>
                <a:ea typeface="Times New Roman" panose="02020603050405020304" pitchFamily="18" charset="0"/>
                <a:cs typeface="Times New Roman" panose="02020603050405020304" pitchFamily="18" charset="0"/>
              </a:rPr>
              <a:t>Utilising</a:t>
            </a: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 Strengths to Take Control Over Weaknesses and Curtail Threats</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Gaining Experience through Communication Skills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My communication skills will enable me to engage more during networking and seek the guidance of the experienced practitioners within the UK healthcare system. This will put me in a position to bridge the local experience gap on my part.</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Empathy to Build Good Relationships and Decrease Burnout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Empathy is a trait that will enable me to build positive relationships with my colleagues and patients, which will reduce the chances of burnout. The skill of building meaningful relationships will enable me to manage the emotional demands of healthcare.</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Adapting to the Technological Change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will apply adaptability in the healthcare sector so that I remain at the edge with the introduction of new technologies. The ability to be flexible can be applied to gain new systems and tools that will allow me to introduce telemedicine and digital health into my practice.</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Seizing Networking Opportunities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is a need to overcome the lack of industry relationships through networking. By leveraging my communication strengths, I will be capable of attending the corresponding conferences and seeking career development possibilities.</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g113da5fe3b5_0_176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9" name="Google Shape;419;g113da5fe3b5_0_176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600"/>
              </a:spcAft>
              <a:buNone/>
            </a:pPr>
            <a:r>
              <a:rPr lang="en-US" sz="11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indent="0" algn="just">
              <a:lnSpc>
                <a:spcPct val="150000"/>
              </a:lnSpc>
              <a:spcBef>
                <a:spcPts val="600"/>
              </a:spcBef>
              <a:spcAft>
                <a:spcPts val="6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Concisely, my SWOT analysis will enable me to devise a concise blueprint of my personal growth in the area of the UK Health and Social Care. By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utilising</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the existing opportunities, I would be able to work on my weaknesses,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threats, and exploit the opportunities by concentrating on my strengths.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655480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5"/>
        <p:cNvGrpSpPr/>
        <p:nvPr/>
      </p:nvGrpSpPr>
      <p:grpSpPr>
        <a:xfrm>
          <a:off x="0" y="0"/>
          <a:ext cx="0" cy="0"/>
          <a:chOff x="0" y="0"/>
          <a:chExt cx="0" cy="0"/>
        </a:xfrm>
      </p:grpSpPr>
      <p:sp>
        <p:nvSpPr>
          <p:cNvPr id="716" name="Google Shape;716;g113da5fe3b5_0_174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7" name="Google Shape;717;g113da5fe3b5_0_17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r>
              <a:rPr lang="en-US" sz="1800" b="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Delgado, N., Delgado, J.,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Betancort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Bonache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and Harris, L.T., (2023). What is the link between different components of empathy and burnout in healthcare professionals? A systematic review and meta-analysis.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Psychology research and behavior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pp.447-463.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https://doi.org/10.2147/PRBM.S384247</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Erickson, B.H., (2017). Good networks and good jobs: The value of social capital to employers and employees. In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Social capital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127-158). Routledge.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George, A.S. and George, A.H., (2023). Telemedicine: a new way to provide healthcare.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Partners Universal International Innovation Journal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pp.98-129.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https://doi.org/10.5281/zenodo.8075850</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Glasby, J., (2017).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Understanding health and social care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Policy Press.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Hoffmann, M., Gustafsson, L. and Di Tommaso, A., (2022). Exploring stroke survivors’ experiences and understandings of occupational therapy.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Scandinavian Journal of Occupational Therapy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29</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pp.165-174.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https://doi.org/10.1080/11038128.2020.1831060</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Lee, S.W.H., Thomas, D., Zachariah, S. and Cooper, J.C., (2019). Communication skills and patient history interview. In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Clinical Pharmacy Education, Practice and Research</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79-89). Elsevier.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https://doi.org/10.1016/B978-0-12-814276-9.00006-4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Powles, J. and Hodson, H., (2017). Google DeepMind and healthcare in an age of algorithms.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Health and technology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pp.351-367.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Seaward, B.L., (2020).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Managing stress: skills for self-care, personal resiliency and work-life balance in a rapidly changing world: skills for self-care, personal resiliency and work-life balance in a rapidly changing world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Jones &amp; Bartlett Learning.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310750" y="305100"/>
            <a:ext cx="8536852" cy="4533246"/>
          </a:xfrm>
          <a:custGeom>
            <a:avLst/>
            <a:gdLst/>
            <a:ahLst/>
            <a:cxnLst/>
            <a:rect l="l" t="t" r="r" b="b"/>
            <a:pathLst>
              <a:path w="94904" h="50396" extrusionOk="0">
                <a:moveTo>
                  <a:pt x="89279" y="0"/>
                </a:moveTo>
                <a:lnTo>
                  <a:pt x="89279" y="9"/>
                </a:lnTo>
                <a:lnTo>
                  <a:pt x="5626" y="9"/>
                </a:lnTo>
                <a:lnTo>
                  <a:pt x="5626" y="0"/>
                </a:lnTo>
                <a:lnTo>
                  <a:pt x="1" y="0"/>
                </a:lnTo>
                <a:lnTo>
                  <a:pt x="1" y="50395"/>
                </a:lnTo>
                <a:lnTo>
                  <a:pt x="94904" y="50395"/>
                </a:lnTo>
                <a:lnTo>
                  <a:pt x="94904" y="0"/>
                </a:lnTo>
                <a:close/>
                <a:moveTo>
                  <a:pt x="14368" y="42288"/>
                </a:moveTo>
                <a:lnTo>
                  <a:pt x="5626" y="33478"/>
                </a:lnTo>
                <a:lnTo>
                  <a:pt x="5626" y="24016"/>
                </a:lnTo>
                <a:lnTo>
                  <a:pt x="41425" y="24016"/>
                </a:lnTo>
                <a:lnTo>
                  <a:pt x="41425" y="23745"/>
                </a:lnTo>
                <a:lnTo>
                  <a:pt x="54852" y="8082"/>
                </a:lnTo>
                <a:lnTo>
                  <a:pt x="75776" y="8082"/>
                </a:lnTo>
                <a:lnTo>
                  <a:pt x="89279" y="23838"/>
                </a:lnTo>
                <a:lnTo>
                  <a:pt x="89279" y="42288"/>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715542" y="612425"/>
            <a:ext cx="4225800" cy="1553100"/>
          </a:xfrm>
          <a:prstGeom prst="rect">
            <a:avLst/>
          </a:prstGeom>
        </p:spPr>
        <p:txBody>
          <a:bodyPr spcFirstLastPara="1" wrap="square" lIns="91425" tIns="91425" rIns="91425" bIns="91425" anchor="t" anchorCtr="0">
            <a:noAutofit/>
          </a:bodyPr>
          <a:lstStyle>
            <a:lvl1pPr lvl="0">
              <a:lnSpc>
                <a:spcPct val="90000"/>
              </a:lnSpc>
              <a:spcBef>
                <a:spcPts val="0"/>
              </a:spcBef>
              <a:spcAft>
                <a:spcPts val="0"/>
              </a:spcAft>
              <a:buSzPts val="5200"/>
              <a:buNone/>
              <a:defRPr sz="4800">
                <a:solidFill>
                  <a:srgbClr val="212529"/>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1544250" y="4250050"/>
            <a:ext cx="6055500" cy="3552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6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715550" y="593725"/>
            <a:ext cx="7713000" cy="533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3400" b="1">
                <a:solidFill>
                  <a:schemeClr val="lt1"/>
                </a:solidFill>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30" name="Google Shape;30;p6"/>
          <p:cNvSpPr/>
          <p:nvPr/>
        </p:nvSpPr>
        <p:spPr>
          <a:xfrm flipH="1">
            <a:off x="0" y="-8325"/>
            <a:ext cx="9158917" cy="5151932"/>
          </a:xfrm>
          <a:custGeom>
            <a:avLst/>
            <a:gdLst/>
            <a:ahLst/>
            <a:cxnLst/>
            <a:rect l="l" t="t" r="r" b="b"/>
            <a:pathLst>
              <a:path w="181051" h="101842" extrusionOk="0">
                <a:moveTo>
                  <a:pt x="1" y="1"/>
                </a:moveTo>
                <a:lnTo>
                  <a:pt x="1" y="101841"/>
                </a:lnTo>
                <a:lnTo>
                  <a:pt x="181051" y="101841"/>
                </a:lnTo>
                <a:lnTo>
                  <a:pt x="181051" y="1"/>
                </a:lnTo>
                <a:close/>
                <a:moveTo>
                  <a:pt x="175076" y="95867"/>
                </a:moveTo>
                <a:lnTo>
                  <a:pt x="5975" y="95867"/>
                </a:lnTo>
                <a:lnTo>
                  <a:pt x="5975" y="20821"/>
                </a:lnTo>
                <a:lnTo>
                  <a:pt x="20716" y="5975"/>
                </a:lnTo>
                <a:lnTo>
                  <a:pt x="175076" y="5975"/>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316050" y="320050"/>
            <a:ext cx="8513051" cy="4521791"/>
          </a:xfrm>
          <a:custGeom>
            <a:avLst/>
            <a:gdLst/>
            <a:ahLst/>
            <a:cxnLst/>
            <a:rect l="l" t="t" r="r" b="b"/>
            <a:pathLst>
              <a:path w="97048" h="51548" extrusionOk="0">
                <a:moveTo>
                  <a:pt x="96320" y="0"/>
                </a:moveTo>
                <a:lnTo>
                  <a:pt x="0" y="0"/>
                </a:lnTo>
                <a:lnTo>
                  <a:pt x="0" y="46349"/>
                </a:lnTo>
                <a:lnTo>
                  <a:pt x="0" y="46349"/>
                </a:lnTo>
                <a:lnTo>
                  <a:pt x="0" y="51539"/>
                </a:lnTo>
                <a:lnTo>
                  <a:pt x="0" y="51539"/>
                </a:lnTo>
                <a:lnTo>
                  <a:pt x="0" y="51547"/>
                </a:lnTo>
                <a:lnTo>
                  <a:pt x="5753" y="51547"/>
                </a:lnTo>
                <a:lnTo>
                  <a:pt x="5753" y="51539"/>
                </a:lnTo>
                <a:lnTo>
                  <a:pt x="91304" y="51539"/>
                </a:lnTo>
                <a:lnTo>
                  <a:pt x="91304" y="51547"/>
                </a:lnTo>
                <a:lnTo>
                  <a:pt x="97047" y="51547"/>
                </a:lnTo>
                <a:lnTo>
                  <a:pt x="97047" y="0"/>
                </a:lnTo>
                <a:close/>
                <a:moveTo>
                  <a:pt x="5753" y="13169"/>
                </a:moveTo>
                <a:lnTo>
                  <a:pt x="14200" y="5190"/>
                </a:lnTo>
                <a:lnTo>
                  <a:pt x="91304" y="5190"/>
                </a:lnTo>
                <a:lnTo>
                  <a:pt x="91304" y="24587"/>
                </a:lnTo>
                <a:lnTo>
                  <a:pt x="44903" y="24587"/>
                </a:lnTo>
                <a:lnTo>
                  <a:pt x="24344" y="46349"/>
                </a:lnTo>
                <a:lnTo>
                  <a:pt x="5753" y="4634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9"/>
          <p:cNvSpPr txBox="1">
            <a:spLocks noGrp="1"/>
          </p:cNvSpPr>
          <p:nvPr>
            <p:ph type="title"/>
          </p:nvPr>
        </p:nvSpPr>
        <p:spPr>
          <a:xfrm>
            <a:off x="4001950" y="2755900"/>
            <a:ext cx="4426500" cy="647700"/>
          </a:xfrm>
          <a:prstGeom prst="rect">
            <a:avLst/>
          </a:prstGeom>
        </p:spPr>
        <p:txBody>
          <a:bodyPr spcFirstLastPara="1" wrap="square" lIns="91425" tIns="91425" rIns="91425" bIns="91425" anchor="t" anchorCtr="0">
            <a:noAutofit/>
          </a:bodyPr>
          <a:lstStyle>
            <a:lvl1pPr lvl="0" algn="r">
              <a:spcBef>
                <a:spcPts val="0"/>
              </a:spcBef>
              <a:spcAft>
                <a:spcPts val="0"/>
              </a:spcAft>
              <a:buSzPts val="4200"/>
              <a:buNone/>
              <a:defRPr sz="4200" b="1"/>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1" name="Google Shape;41;p9"/>
          <p:cNvSpPr txBox="1">
            <a:spLocks noGrp="1"/>
          </p:cNvSpPr>
          <p:nvPr>
            <p:ph type="subTitle" idx="1"/>
          </p:nvPr>
        </p:nvSpPr>
        <p:spPr>
          <a:xfrm>
            <a:off x="3479800" y="3394075"/>
            <a:ext cx="4948200" cy="10383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9"/>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2117100" y="1838250"/>
            <a:ext cx="2355600" cy="342000"/>
          </a:xfrm>
          <a:prstGeom prst="rect">
            <a:avLst/>
          </a:prstGeom>
        </p:spPr>
        <p:txBody>
          <a:bodyPr spcFirstLastPara="1" wrap="square" lIns="91425" tIns="91425" rIns="91425" bIns="91425" anchor="t" anchorCtr="0">
            <a:noAutofit/>
          </a:bodyPr>
          <a:lstStyle>
            <a:lvl1pPr lvl="0">
              <a:spcBef>
                <a:spcPts val="0"/>
              </a:spcBef>
              <a:spcAft>
                <a:spcPts val="0"/>
              </a:spcAft>
              <a:buSzPts val="3400"/>
              <a:buNone/>
              <a:defRPr sz="2200" b="1"/>
            </a:lvl1pPr>
            <a:lvl2pPr lvl="1">
              <a:spcBef>
                <a:spcPts val="0"/>
              </a:spcBef>
              <a:spcAft>
                <a:spcPts val="0"/>
              </a:spcAft>
              <a:buSzPts val="3400"/>
              <a:buNone/>
              <a:defRPr/>
            </a:lvl2pPr>
            <a:lvl3pPr lvl="2">
              <a:spcBef>
                <a:spcPts val="0"/>
              </a:spcBef>
              <a:spcAft>
                <a:spcPts val="0"/>
              </a:spcAft>
              <a:buSzPts val="3400"/>
              <a:buNone/>
              <a:defRPr/>
            </a:lvl3pPr>
            <a:lvl4pPr lvl="3">
              <a:spcBef>
                <a:spcPts val="0"/>
              </a:spcBef>
              <a:spcAft>
                <a:spcPts val="0"/>
              </a:spcAft>
              <a:buSzPts val="3400"/>
              <a:buNone/>
              <a:defRPr/>
            </a:lvl4pPr>
            <a:lvl5pPr lvl="4">
              <a:spcBef>
                <a:spcPts val="0"/>
              </a:spcBef>
              <a:spcAft>
                <a:spcPts val="0"/>
              </a:spcAft>
              <a:buSzPts val="3400"/>
              <a:buNone/>
              <a:defRPr/>
            </a:lvl5pPr>
            <a:lvl6pPr lvl="5">
              <a:spcBef>
                <a:spcPts val="0"/>
              </a:spcBef>
              <a:spcAft>
                <a:spcPts val="0"/>
              </a:spcAft>
              <a:buSzPts val="3400"/>
              <a:buNone/>
              <a:defRPr/>
            </a:lvl6pPr>
            <a:lvl7pPr lvl="6">
              <a:spcBef>
                <a:spcPts val="0"/>
              </a:spcBef>
              <a:spcAft>
                <a:spcPts val="0"/>
              </a:spcAft>
              <a:buSzPts val="3400"/>
              <a:buNone/>
              <a:defRPr/>
            </a:lvl7pPr>
            <a:lvl8pPr lvl="7">
              <a:spcBef>
                <a:spcPts val="0"/>
              </a:spcBef>
              <a:spcAft>
                <a:spcPts val="0"/>
              </a:spcAft>
              <a:buSzPts val="3400"/>
              <a:buNone/>
              <a:defRPr/>
            </a:lvl8pPr>
            <a:lvl9pPr lvl="8">
              <a:spcBef>
                <a:spcPts val="0"/>
              </a:spcBef>
              <a:spcAft>
                <a:spcPts val="0"/>
              </a:spcAft>
              <a:buSzPts val="3400"/>
              <a:buNone/>
              <a:defRPr/>
            </a:lvl9pPr>
          </a:lstStyle>
          <a:p>
            <a:endParaRPr/>
          </a:p>
        </p:txBody>
      </p:sp>
      <p:sp>
        <p:nvSpPr>
          <p:cNvPr id="52" name="Google Shape;52;p13"/>
          <p:cNvSpPr txBox="1">
            <a:spLocks noGrp="1"/>
          </p:cNvSpPr>
          <p:nvPr>
            <p:ph type="subTitle" idx="1"/>
          </p:nvPr>
        </p:nvSpPr>
        <p:spPr>
          <a:xfrm>
            <a:off x="2117100" y="2141791"/>
            <a:ext cx="2197500" cy="490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 name="Google Shape;53;p13"/>
          <p:cNvSpPr txBox="1">
            <a:spLocks noGrp="1"/>
          </p:cNvSpPr>
          <p:nvPr>
            <p:ph type="title" idx="2" hasCustomPrompt="1"/>
          </p:nvPr>
        </p:nvSpPr>
        <p:spPr>
          <a:xfrm>
            <a:off x="1053212" y="1814758"/>
            <a:ext cx="911400" cy="533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4400" b="1">
                <a:solidFill>
                  <a:srgbClr val="80D8EB"/>
                </a:solidFill>
              </a:defRPr>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r>
              <a:t>xx%</a:t>
            </a:r>
          </a:p>
        </p:txBody>
      </p:sp>
      <p:sp>
        <p:nvSpPr>
          <p:cNvPr id="54" name="Google Shape;54;p13"/>
          <p:cNvSpPr txBox="1">
            <a:spLocks noGrp="1"/>
          </p:cNvSpPr>
          <p:nvPr>
            <p:ph type="title" idx="3"/>
          </p:nvPr>
        </p:nvSpPr>
        <p:spPr>
          <a:xfrm>
            <a:off x="2117099" y="3179338"/>
            <a:ext cx="2355600" cy="3420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2200" b="1"/>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55" name="Google Shape;55;p13"/>
          <p:cNvSpPr txBox="1">
            <a:spLocks noGrp="1"/>
          </p:cNvSpPr>
          <p:nvPr>
            <p:ph type="subTitle" idx="4"/>
          </p:nvPr>
        </p:nvSpPr>
        <p:spPr>
          <a:xfrm>
            <a:off x="2117075" y="3487366"/>
            <a:ext cx="2197500" cy="490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6" name="Google Shape;56;p13"/>
          <p:cNvSpPr txBox="1">
            <a:spLocks noGrp="1"/>
          </p:cNvSpPr>
          <p:nvPr>
            <p:ph type="title" idx="5" hasCustomPrompt="1"/>
          </p:nvPr>
        </p:nvSpPr>
        <p:spPr>
          <a:xfrm>
            <a:off x="1053212" y="3155858"/>
            <a:ext cx="911400" cy="533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4400" b="1">
                <a:solidFill>
                  <a:srgbClr val="80D8EB"/>
                </a:solidFill>
              </a:defRPr>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r>
              <a:t>xx%</a:t>
            </a:r>
          </a:p>
        </p:txBody>
      </p:sp>
      <p:sp>
        <p:nvSpPr>
          <p:cNvPr id="57" name="Google Shape;57;p13"/>
          <p:cNvSpPr txBox="1">
            <a:spLocks noGrp="1"/>
          </p:cNvSpPr>
          <p:nvPr>
            <p:ph type="title" idx="6"/>
          </p:nvPr>
        </p:nvSpPr>
        <p:spPr>
          <a:xfrm>
            <a:off x="5893274" y="1838250"/>
            <a:ext cx="2355600" cy="3420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2200" b="1"/>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58" name="Google Shape;58;p13"/>
          <p:cNvSpPr txBox="1">
            <a:spLocks noGrp="1"/>
          </p:cNvSpPr>
          <p:nvPr>
            <p:ph type="subTitle" idx="7"/>
          </p:nvPr>
        </p:nvSpPr>
        <p:spPr>
          <a:xfrm>
            <a:off x="5893300" y="2141866"/>
            <a:ext cx="2197500" cy="490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9" name="Google Shape;59;p13"/>
          <p:cNvSpPr txBox="1">
            <a:spLocks noGrp="1"/>
          </p:cNvSpPr>
          <p:nvPr>
            <p:ph type="title" idx="8" hasCustomPrompt="1"/>
          </p:nvPr>
        </p:nvSpPr>
        <p:spPr>
          <a:xfrm>
            <a:off x="4828138" y="1814758"/>
            <a:ext cx="911400" cy="533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4400" b="1">
                <a:solidFill>
                  <a:srgbClr val="80D8EB"/>
                </a:solidFill>
              </a:defRPr>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r>
              <a:t>xx%</a:t>
            </a:r>
          </a:p>
        </p:txBody>
      </p:sp>
      <p:sp>
        <p:nvSpPr>
          <p:cNvPr id="60" name="Google Shape;60;p13"/>
          <p:cNvSpPr txBox="1">
            <a:spLocks noGrp="1"/>
          </p:cNvSpPr>
          <p:nvPr>
            <p:ph type="title" idx="9"/>
          </p:nvPr>
        </p:nvSpPr>
        <p:spPr>
          <a:xfrm>
            <a:off x="5893274" y="3179350"/>
            <a:ext cx="2355600" cy="3420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2200" b="1"/>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61" name="Google Shape;61;p13"/>
          <p:cNvSpPr txBox="1">
            <a:spLocks noGrp="1"/>
          </p:cNvSpPr>
          <p:nvPr>
            <p:ph type="subTitle" idx="13"/>
          </p:nvPr>
        </p:nvSpPr>
        <p:spPr>
          <a:xfrm>
            <a:off x="5893300" y="3487366"/>
            <a:ext cx="2197500" cy="490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2" name="Google Shape;62;p13"/>
          <p:cNvSpPr txBox="1">
            <a:spLocks noGrp="1"/>
          </p:cNvSpPr>
          <p:nvPr>
            <p:ph type="title" idx="14" hasCustomPrompt="1"/>
          </p:nvPr>
        </p:nvSpPr>
        <p:spPr>
          <a:xfrm>
            <a:off x="4828138" y="3155858"/>
            <a:ext cx="911400" cy="533400"/>
          </a:xfrm>
          <a:prstGeom prst="rect">
            <a:avLst/>
          </a:prstGeom>
        </p:spPr>
        <p:txBody>
          <a:bodyPr spcFirstLastPara="1" wrap="square" lIns="91425" tIns="91425" rIns="91425" bIns="91425" anchor="t" anchorCtr="0">
            <a:noAutofit/>
          </a:bodyPr>
          <a:lstStyle>
            <a:lvl1pPr lvl="0" rtl="0">
              <a:spcBef>
                <a:spcPts val="0"/>
              </a:spcBef>
              <a:spcAft>
                <a:spcPts val="0"/>
              </a:spcAft>
              <a:buSzPts val="3900"/>
              <a:buNone/>
              <a:defRPr sz="4400" b="1">
                <a:solidFill>
                  <a:srgbClr val="80D8EB"/>
                </a:solidFill>
              </a:defRPr>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r>
              <a:t>xx%</a:t>
            </a:r>
          </a:p>
        </p:txBody>
      </p:sp>
      <p:sp>
        <p:nvSpPr>
          <p:cNvPr id="63" name="Google Shape;63;p13"/>
          <p:cNvSpPr/>
          <p:nvPr/>
        </p:nvSpPr>
        <p:spPr>
          <a:xfrm flipH="1">
            <a:off x="0" y="0"/>
            <a:ext cx="9144121" cy="5144383"/>
          </a:xfrm>
          <a:custGeom>
            <a:avLst/>
            <a:gdLst/>
            <a:ahLst/>
            <a:cxnLst/>
            <a:rect l="l" t="t" r="r" b="b"/>
            <a:pathLst>
              <a:path w="101655" h="57190" extrusionOk="0">
                <a:moveTo>
                  <a:pt x="0" y="0"/>
                </a:moveTo>
                <a:lnTo>
                  <a:pt x="0" y="57189"/>
                </a:lnTo>
                <a:lnTo>
                  <a:pt x="101654" y="57189"/>
                </a:lnTo>
                <a:lnTo>
                  <a:pt x="101654" y="0"/>
                </a:lnTo>
                <a:close/>
                <a:moveTo>
                  <a:pt x="3355" y="23118"/>
                </a:moveTo>
                <a:lnTo>
                  <a:pt x="20297" y="3355"/>
                </a:lnTo>
                <a:lnTo>
                  <a:pt x="98300" y="3355"/>
                </a:lnTo>
                <a:lnTo>
                  <a:pt x="98300" y="45499"/>
                </a:lnTo>
                <a:lnTo>
                  <a:pt x="90023" y="53826"/>
                </a:lnTo>
                <a:lnTo>
                  <a:pt x="3355" y="5382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13"/>
          <p:cNvSpPr txBox="1">
            <a:spLocks noGrp="1"/>
          </p:cNvSpPr>
          <p:nvPr>
            <p:ph type="title" idx="15"/>
          </p:nvPr>
        </p:nvSpPr>
        <p:spPr>
          <a:xfrm>
            <a:off x="715550" y="538250"/>
            <a:ext cx="7713000" cy="567600"/>
          </a:xfrm>
          <a:prstGeom prst="rect">
            <a:avLst/>
          </a:prstGeom>
        </p:spPr>
        <p:txBody>
          <a:bodyPr spcFirstLastPara="1" wrap="square" lIns="91425" tIns="0" rIns="91425" bIns="91425" anchor="t" anchorCtr="0">
            <a:noAutofit/>
          </a:bodyPr>
          <a:lstStyle>
            <a:lvl1pPr lvl="0" algn="r" rtl="0">
              <a:spcBef>
                <a:spcPts val="0"/>
              </a:spcBef>
              <a:spcAft>
                <a:spcPts val="0"/>
              </a:spcAft>
              <a:buSzPts val="3400"/>
              <a:buNone/>
              <a:defRPr sz="3400" b="1"/>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CUSTOM_2">
    <p:spTree>
      <p:nvGrpSpPr>
        <p:cNvPr id="1" name="Shape 80"/>
        <p:cNvGrpSpPr/>
        <p:nvPr/>
      </p:nvGrpSpPr>
      <p:grpSpPr>
        <a:xfrm>
          <a:off x="0" y="0"/>
          <a:ext cx="0" cy="0"/>
          <a:chOff x="0" y="0"/>
          <a:chExt cx="0" cy="0"/>
        </a:xfrm>
      </p:grpSpPr>
      <p:sp>
        <p:nvSpPr>
          <p:cNvPr id="81" name="Google Shape;81;p16"/>
          <p:cNvSpPr txBox="1">
            <a:spLocks noGrp="1"/>
          </p:cNvSpPr>
          <p:nvPr>
            <p:ph type="title"/>
          </p:nvPr>
        </p:nvSpPr>
        <p:spPr>
          <a:xfrm>
            <a:off x="2191023" y="2435325"/>
            <a:ext cx="2956200" cy="342000"/>
          </a:xfrm>
          <a:prstGeom prst="rect">
            <a:avLst/>
          </a:prstGeom>
          <a:ln w="9525" cap="flat" cmpd="sng">
            <a:solidFill>
              <a:srgbClr val="FF00FF"/>
            </a:solidFill>
            <a:prstDash val="solid"/>
            <a:round/>
            <a:headEnd type="none" w="sm" len="sm"/>
            <a:tailEnd type="none" w="sm" len="sm"/>
          </a:ln>
        </p:spPr>
        <p:txBody>
          <a:bodyPr spcFirstLastPara="1" wrap="square" lIns="91425" tIns="91425" rIns="91425" bIns="91425" anchor="t" anchorCtr="0">
            <a:noAutofit/>
          </a:bodyPr>
          <a:lstStyle>
            <a:lvl1pPr lvl="0"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82" name="Google Shape;82;p16"/>
          <p:cNvSpPr txBox="1">
            <a:spLocks noGrp="1"/>
          </p:cNvSpPr>
          <p:nvPr>
            <p:ph type="subTitle" idx="1"/>
          </p:nvPr>
        </p:nvSpPr>
        <p:spPr>
          <a:xfrm>
            <a:off x="2191028" y="2831619"/>
            <a:ext cx="2956200" cy="453900"/>
          </a:xfrm>
          <a:prstGeom prst="rect">
            <a:avLst/>
          </a:prstGeom>
          <a:ln w="9525" cap="flat" cmpd="sng">
            <a:solidFill>
              <a:srgbClr val="FF00FF"/>
            </a:solidFill>
            <a:prstDash val="solid"/>
            <a:round/>
            <a:headEnd type="none" w="sm" len="sm"/>
            <a:tailEnd type="none" w="sm" len="sm"/>
          </a:ln>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83" name="Google Shape;83;p16"/>
          <p:cNvSpPr txBox="1">
            <a:spLocks noGrp="1"/>
          </p:cNvSpPr>
          <p:nvPr>
            <p:ph type="title" idx="2"/>
          </p:nvPr>
        </p:nvSpPr>
        <p:spPr>
          <a:xfrm>
            <a:off x="4008623" y="3482250"/>
            <a:ext cx="2956200" cy="342000"/>
          </a:xfrm>
          <a:prstGeom prst="rect">
            <a:avLst/>
          </a:prstGeom>
          <a:ln w="9525" cap="flat" cmpd="sng">
            <a:solidFill>
              <a:srgbClr val="FF00FF"/>
            </a:solidFill>
            <a:prstDash val="solid"/>
            <a:round/>
            <a:headEnd type="none" w="sm" len="sm"/>
            <a:tailEnd type="none" w="sm" len="sm"/>
          </a:ln>
        </p:spPr>
        <p:txBody>
          <a:bodyPr spcFirstLastPara="1" wrap="square" lIns="91425" tIns="91425" rIns="91425" bIns="91425" anchor="t" anchorCtr="0">
            <a:noAutofit/>
          </a:bodyPr>
          <a:lstStyle>
            <a:lvl1pPr lvl="0" algn="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84" name="Google Shape;84;p16"/>
          <p:cNvSpPr txBox="1">
            <a:spLocks noGrp="1"/>
          </p:cNvSpPr>
          <p:nvPr>
            <p:ph type="subTitle" idx="3"/>
          </p:nvPr>
        </p:nvSpPr>
        <p:spPr>
          <a:xfrm>
            <a:off x="4008628" y="3878557"/>
            <a:ext cx="2956200" cy="453900"/>
          </a:xfrm>
          <a:prstGeom prst="rect">
            <a:avLst/>
          </a:prstGeom>
          <a:ln w="9525" cap="flat" cmpd="sng">
            <a:solidFill>
              <a:srgbClr val="FF00FF"/>
            </a:solidFill>
            <a:prstDash val="solid"/>
            <a:round/>
            <a:headEnd type="none" w="sm" len="sm"/>
            <a:tailEnd type="none" w="sm" len="sm"/>
          </a:ln>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85" name="Google Shape;85;p16"/>
          <p:cNvSpPr txBox="1">
            <a:spLocks noGrp="1"/>
          </p:cNvSpPr>
          <p:nvPr>
            <p:ph type="title" idx="4"/>
          </p:nvPr>
        </p:nvSpPr>
        <p:spPr>
          <a:xfrm>
            <a:off x="4008623" y="1388375"/>
            <a:ext cx="2956200" cy="342000"/>
          </a:xfrm>
          <a:prstGeom prst="rect">
            <a:avLst/>
          </a:prstGeom>
          <a:ln w="9525" cap="flat" cmpd="sng">
            <a:solidFill>
              <a:srgbClr val="FF00FF"/>
            </a:solidFill>
            <a:prstDash val="solid"/>
            <a:round/>
            <a:headEnd type="none" w="sm" len="sm"/>
            <a:tailEnd type="none" w="sm" len="sm"/>
          </a:ln>
        </p:spPr>
        <p:txBody>
          <a:bodyPr spcFirstLastPara="1" wrap="square" lIns="91425" tIns="91425" rIns="91425" bIns="91425" anchor="t" anchorCtr="0">
            <a:noAutofit/>
          </a:bodyPr>
          <a:lstStyle>
            <a:lvl1pPr lvl="0" algn="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86" name="Google Shape;86;p16"/>
          <p:cNvSpPr txBox="1">
            <a:spLocks noGrp="1"/>
          </p:cNvSpPr>
          <p:nvPr>
            <p:ph type="subTitle" idx="5"/>
          </p:nvPr>
        </p:nvSpPr>
        <p:spPr>
          <a:xfrm>
            <a:off x="4008628" y="1784682"/>
            <a:ext cx="2956200" cy="453900"/>
          </a:xfrm>
          <a:prstGeom prst="rect">
            <a:avLst/>
          </a:prstGeom>
          <a:ln w="9525" cap="flat" cmpd="sng">
            <a:solidFill>
              <a:srgbClr val="FF00FF"/>
            </a:solidFill>
            <a:prstDash val="solid"/>
            <a:round/>
            <a:headEnd type="none" w="sm" len="sm"/>
            <a:tailEnd type="none" w="sm" len="sm"/>
          </a:ln>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87" name="Google Shape;87;p16"/>
          <p:cNvSpPr/>
          <p:nvPr/>
        </p:nvSpPr>
        <p:spPr>
          <a:xfrm rot="10800000" flipH="1">
            <a:off x="0" y="0"/>
            <a:ext cx="9144121" cy="5144383"/>
          </a:xfrm>
          <a:custGeom>
            <a:avLst/>
            <a:gdLst/>
            <a:ahLst/>
            <a:cxnLst/>
            <a:rect l="l" t="t" r="r" b="b"/>
            <a:pathLst>
              <a:path w="101655" h="57190" extrusionOk="0">
                <a:moveTo>
                  <a:pt x="0" y="0"/>
                </a:moveTo>
                <a:lnTo>
                  <a:pt x="0" y="57189"/>
                </a:lnTo>
                <a:lnTo>
                  <a:pt x="101654" y="57189"/>
                </a:lnTo>
                <a:lnTo>
                  <a:pt x="101654" y="0"/>
                </a:lnTo>
                <a:close/>
                <a:moveTo>
                  <a:pt x="3355" y="23118"/>
                </a:moveTo>
                <a:lnTo>
                  <a:pt x="20297" y="3355"/>
                </a:lnTo>
                <a:lnTo>
                  <a:pt x="98300" y="3355"/>
                </a:lnTo>
                <a:lnTo>
                  <a:pt x="98300" y="45499"/>
                </a:lnTo>
                <a:lnTo>
                  <a:pt x="90023" y="53826"/>
                </a:lnTo>
                <a:lnTo>
                  <a:pt x="3355" y="5382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16"/>
          <p:cNvSpPr txBox="1">
            <a:spLocks noGrp="1"/>
          </p:cNvSpPr>
          <p:nvPr>
            <p:ph type="title" idx="6"/>
          </p:nvPr>
        </p:nvSpPr>
        <p:spPr>
          <a:xfrm>
            <a:off x="715550" y="538250"/>
            <a:ext cx="7713000" cy="567600"/>
          </a:xfrm>
          <a:prstGeom prst="rect">
            <a:avLst/>
          </a:prstGeom>
        </p:spPr>
        <p:txBody>
          <a:bodyPr spcFirstLastPara="1" wrap="square" lIns="91425" tIns="0" rIns="91425" bIns="91425" anchor="t" anchorCtr="0">
            <a:noAutofit/>
          </a:bodyPr>
          <a:lstStyle>
            <a:lvl1pPr lvl="0" rtl="0">
              <a:spcBef>
                <a:spcPts val="0"/>
              </a:spcBef>
              <a:spcAft>
                <a:spcPts val="0"/>
              </a:spcAft>
              <a:buSzPts val="3400"/>
              <a:buNone/>
              <a:defRPr sz="3400" b="1"/>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six columns">
  <p:cSld name="CUSTOM_2_1">
    <p:spTree>
      <p:nvGrpSpPr>
        <p:cNvPr id="1" name="Shape 98"/>
        <p:cNvGrpSpPr/>
        <p:nvPr/>
      </p:nvGrpSpPr>
      <p:grpSpPr>
        <a:xfrm>
          <a:off x="0" y="0"/>
          <a:ext cx="0" cy="0"/>
          <a:chOff x="0" y="0"/>
          <a:chExt cx="0" cy="0"/>
        </a:xfrm>
      </p:grpSpPr>
      <p:sp>
        <p:nvSpPr>
          <p:cNvPr id="99" name="Google Shape;99;p18"/>
          <p:cNvSpPr txBox="1">
            <a:spLocks noGrp="1"/>
          </p:cNvSpPr>
          <p:nvPr>
            <p:ph type="title"/>
          </p:nvPr>
        </p:nvSpPr>
        <p:spPr>
          <a:xfrm>
            <a:off x="1063300" y="1765000"/>
            <a:ext cx="1993500" cy="34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00" name="Google Shape;100;p18"/>
          <p:cNvSpPr txBox="1">
            <a:spLocks noGrp="1"/>
          </p:cNvSpPr>
          <p:nvPr>
            <p:ph type="subTitle" idx="1"/>
          </p:nvPr>
        </p:nvSpPr>
        <p:spPr>
          <a:xfrm>
            <a:off x="1063300" y="2126000"/>
            <a:ext cx="1993500" cy="576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01" name="Google Shape;101;p18"/>
          <p:cNvSpPr txBox="1">
            <a:spLocks noGrp="1"/>
          </p:cNvSpPr>
          <p:nvPr>
            <p:ph type="title" idx="2"/>
          </p:nvPr>
        </p:nvSpPr>
        <p:spPr>
          <a:xfrm>
            <a:off x="3575250" y="1765000"/>
            <a:ext cx="1993500" cy="34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02" name="Google Shape;102;p18"/>
          <p:cNvSpPr txBox="1">
            <a:spLocks noGrp="1"/>
          </p:cNvSpPr>
          <p:nvPr>
            <p:ph type="subTitle" idx="3"/>
          </p:nvPr>
        </p:nvSpPr>
        <p:spPr>
          <a:xfrm>
            <a:off x="3575250" y="2126000"/>
            <a:ext cx="1993500" cy="576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03" name="Google Shape;103;p18"/>
          <p:cNvSpPr txBox="1">
            <a:spLocks noGrp="1"/>
          </p:cNvSpPr>
          <p:nvPr>
            <p:ph type="title" idx="4"/>
          </p:nvPr>
        </p:nvSpPr>
        <p:spPr>
          <a:xfrm>
            <a:off x="6087200" y="1765000"/>
            <a:ext cx="1993500" cy="34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04" name="Google Shape;104;p18"/>
          <p:cNvSpPr txBox="1">
            <a:spLocks noGrp="1"/>
          </p:cNvSpPr>
          <p:nvPr>
            <p:ph type="subTitle" idx="5"/>
          </p:nvPr>
        </p:nvSpPr>
        <p:spPr>
          <a:xfrm>
            <a:off x="6087200" y="2126000"/>
            <a:ext cx="1993500" cy="576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05" name="Google Shape;105;p18"/>
          <p:cNvSpPr txBox="1">
            <a:spLocks noGrp="1"/>
          </p:cNvSpPr>
          <p:nvPr>
            <p:ph type="title" idx="6"/>
          </p:nvPr>
        </p:nvSpPr>
        <p:spPr>
          <a:xfrm>
            <a:off x="1063350" y="3154350"/>
            <a:ext cx="1993500" cy="34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06" name="Google Shape;106;p18"/>
          <p:cNvSpPr txBox="1">
            <a:spLocks noGrp="1"/>
          </p:cNvSpPr>
          <p:nvPr>
            <p:ph type="subTitle" idx="7"/>
          </p:nvPr>
        </p:nvSpPr>
        <p:spPr>
          <a:xfrm>
            <a:off x="1063350" y="3515350"/>
            <a:ext cx="1993500" cy="576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07" name="Google Shape;107;p18"/>
          <p:cNvSpPr txBox="1">
            <a:spLocks noGrp="1"/>
          </p:cNvSpPr>
          <p:nvPr>
            <p:ph type="title" idx="8"/>
          </p:nvPr>
        </p:nvSpPr>
        <p:spPr>
          <a:xfrm>
            <a:off x="3575300" y="3154350"/>
            <a:ext cx="1993500" cy="34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08" name="Google Shape;108;p18"/>
          <p:cNvSpPr txBox="1">
            <a:spLocks noGrp="1"/>
          </p:cNvSpPr>
          <p:nvPr>
            <p:ph type="subTitle" idx="9"/>
          </p:nvPr>
        </p:nvSpPr>
        <p:spPr>
          <a:xfrm>
            <a:off x="3575300" y="3515350"/>
            <a:ext cx="1993500" cy="576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09" name="Google Shape;109;p18"/>
          <p:cNvSpPr txBox="1">
            <a:spLocks noGrp="1"/>
          </p:cNvSpPr>
          <p:nvPr>
            <p:ph type="title" idx="13"/>
          </p:nvPr>
        </p:nvSpPr>
        <p:spPr>
          <a:xfrm>
            <a:off x="6087250" y="3154350"/>
            <a:ext cx="1993500" cy="34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10" name="Google Shape;110;p18"/>
          <p:cNvSpPr txBox="1">
            <a:spLocks noGrp="1"/>
          </p:cNvSpPr>
          <p:nvPr>
            <p:ph type="subTitle" idx="14"/>
          </p:nvPr>
        </p:nvSpPr>
        <p:spPr>
          <a:xfrm>
            <a:off x="6087250" y="3515350"/>
            <a:ext cx="1993500" cy="576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11" name="Google Shape;111;p18"/>
          <p:cNvSpPr/>
          <p:nvPr/>
        </p:nvSpPr>
        <p:spPr>
          <a:xfrm>
            <a:off x="-14333" y="0"/>
            <a:ext cx="9172331" cy="5159532"/>
          </a:xfrm>
          <a:custGeom>
            <a:avLst/>
            <a:gdLst/>
            <a:ahLst/>
            <a:cxnLst/>
            <a:rect l="l" t="t" r="r" b="b"/>
            <a:pathLst>
              <a:path w="101655" h="57182" extrusionOk="0">
                <a:moveTo>
                  <a:pt x="0" y="1"/>
                </a:moveTo>
                <a:lnTo>
                  <a:pt x="0" y="57181"/>
                </a:lnTo>
                <a:lnTo>
                  <a:pt x="101655" y="57181"/>
                </a:lnTo>
                <a:lnTo>
                  <a:pt x="101655" y="1"/>
                </a:lnTo>
                <a:close/>
                <a:moveTo>
                  <a:pt x="3355" y="11691"/>
                </a:moveTo>
                <a:lnTo>
                  <a:pt x="11631" y="3355"/>
                </a:lnTo>
                <a:lnTo>
                  <a:pt x="98300" y="3355"/>
                </a:lnTo>
                <a:lnTo>
                  <a:pt x="98300" y="47761"/>
                </a:lnTo>
                <a:lnTo>
                  <a:pt x="92277" y="53827"/>
                </a:lnTo>
                <a:lnTo>
                  <a:pt x="3355" y="53827"/>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8"/>
          <p:cNvSpPr txBox="1">
            <a:spLocks noGrp="1"/>
          </p:cNvSpPr>
          <p:nvPr>
            <p:ph type="title" idx="15"/>
          </p:nvPr>
        </p:nvSpPr>
        <p:spPr>
          <a:xfrm>
            <a:off x="715550" y="538250"/>
            <a:ext cx="7713000" cy="567600"/>
          </a:xfrm>
          <a:prstGeom prst="rect">
            <a:avLst/>
          </a:prstGeom>
        </p:spPr>
        <p:txBody>
          <a:bodyPr spcFirstLastPara="1" wrap="square" lIns="91425" tIns="0" rIns="91425" bIns="91425" anchor="t" anchorCtr="0">
            <a:noAutofit/>
          </a:bodyPr>
          <a:lstStyle>
            <a:lvl1pPr lvl="0" algn="r" rtl="0">
              <a:spcBef>
                <a:spcPts val="0"/>
              </a:spcBef>
              <a:spcAft>
                <a:spcPts val="0"/>
              </a:spcAft>
              <a:buSzPts val="3400"/>
              <a:buNone/>
              <a:defRPr sz="3400" b="1"/>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Numbers and text 1">
  <p:cSld name="CUSTOM_7_1">
    <p:spTree>
      <p:nvGrpSpPr>
        <p:cNvPr id="1" name="Shape 121"/>
        <p:cNvGrpSpPr/>
        <p:nvPr/>
      </p:nvGrpSpPr>
      <p:grpSpPr>
        <a:xfrm>
          <a:off x="0" y="0"/>
          <a:ext cx="0" cy="0"/>
          <a:chOff x="0" y="0"/>
          <a:chExt cx="0" cy="0"/>
        </a:xfrm>
      </p:grpSpPr>
      <p:sp>
        <p:nvSpPr>
          <p:cNvPr id="122" name="Google Shape;122;p20"/>
          <p:cNvSpPr txBox="1">
            <a:spLocks noGrp="1"/>
          </p:cNvSpPr>
          <p:nvPr>
            <p:ph type="title" hasCustomPrompt="1"/>
          </p:nvPr>
        </p:nvSpPr>
        <p:spPr>
          <a:xfrm flipH="1">
            <a:off x="1279504" y="3030375"/>
            <a:ext cx="2168100" cy="702300"/>
          </a:xfrm>
          <a:prstGeom prst="rect">
            <a:avLst/>
          </a:prstGeom>
        </p:spPr>
        <p:txBody>
          <a:bodyPr spcFirstLastPara="1" wrap="square" lIns="91425" tIns="0" rIns="91425" bIns="91425" anchor="t" anchorCtr="0">
            <a:noAutofit/>
          </a:bodyPr>
          <a:lstStyle>
            <a:lvl1pPr lvl="0" algn="r" rtl="0">
              <a:spcBef>
                <a:spcPts val="0"/>
              </a:spcBef>
              <a:spcAft>
                <a:spcPts val="0"/>
              </a:spcAft>
              <a:buSzPts val="7200"/>
              <a:buNone/>
              <a:defRPr sz="4600" b="1"/>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sp>
        <p:nvSpPr>
          <p:cNvPr id="123" name="Google Shape;123;p20"/>
          <p:cNvSpPr txBox="1">
            <a:spLocks noGrp="1"/>
          </p:cNvSpPr>
          <p:nvPr>
            <p:ph type="subTitle" idx="1"/>
          </p:nvPr>
        </p:nvSpPr>
        <p:spPr>
          <a:xfrm flipH="1">
            <a:off x="1279515" y="4142675"/>
            <a:ext cx="2168100" cy="42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24" name="Google Shape;124;p20"/>
          <p:cNvSpPr txBox="1">
            <a:spLocks noGrp="1"/>
          </p:cNvSpPr>
          <p:nvPr>
            <p:ph type="title" idx="2" hasCustomPrompt="1"/>
          </p:nvPr>
        </p:nvSpPr>
        <p:spPr>
          <a:xfrm flipH="1">
            <a:off x="1279504" y="1287489"/>
            <a:ext cx="2168100" cy="702300"/>
          </a:xfrm>
          <a:prstGeom prst="rect">
            <a:avLst/>
          </a:prstGeom>
        </p:spPr>
        <p:txBody>
          <a:bodyPr spcFirstLastPara="1" wrap="square" lIns="91425" tIns="0" rIns="91425" bIns="91425" anchor="t" anchorCtr="0">
            <a:noAutofit/>
          </a:bodyPr>
          <a:lstStyle>
            <a:lvl1pPr lvl="0" algn="r" rtl="0">
              <a:spcBef>
                <a:spcPts val="0"/>
              </a:spcBef>
              <a:spcAft>
                <a:spcPts val="0"/>
              </a:spcAft>
              <a:buSzPts val="7200"/>
              <a:buNone/>
              <a:defRPr sz="4600" b="1"/>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sp>
        <p:nvSpPr>
          <p:cNvPr id="125" name="Google Shape;125;p20"/>
          <p:cNvSpPr txBox="1">
            <a:spLocks noGrp="1"/>
          </p:cNvSpPr>
          <p:nvPr>
            <p:ph type="subTitle" idx="3"/>
          </p:nvPr>
        </p:nvSpPr>
        <p:spPr>
          <a:xfrm flipH="1">
            <a:off x="1279515" y="2400554"/>
            <a:ext cx="2168100" cy="42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26" name="Google Shape;126;p20"/>
          <p:cNvSpPr txBox="1">
            <a:spLocks noGrp="1"/>
          </p:cNvSpPr>
          <p:nvPr>
            <p:ph type="title" idx="4" hasCustomPrompt="1"/>
          </p:nvPr>
        </p:nvSpPr>
        <p:spPr>
          <a:xfrm flipH="1">
            <a:off x="5325938" y="3030375"/>
            <a:ext cx="2168100" cy="702300"/>
          </a:xfrm>
          <a:prstGeom prst="rect">
            <a:avLst/>
          </a:prstGeom>
        </p:spPr>
        <p:txBody>
          <a:bodyPr spcFirstLastPara="1" wrap="square" lIns="91425" tIns="0" rIns="91425" bIns="91425" anchor="t" anchorCtr="0">
            <a:noAutofit/>
          </a:bodyPr>
          <a:lstStyle>
            <a:lvl1pPr lvl="0" algn="r" rtl="0">
              <a:spcBef>
                <a:spcPts val="0"/>
              </a:spcBef>
              <a:spcAft>
                <a:spcPts val="0"/>
              </a:spcAft>
              <a:buSzPts val="7200"/>
              <a:buNone/>
              <a:defRPr sz="4600" b="1"/>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sp>
        <p:nvSpPr>
          <p:cNvPr id="127" name="Google Shape;127;p20"/>
          <p:cNvSpPr txBox="1">
            <a:spLocks noGrp="1"/>
          </p:cNvSpPr>
          <p:nvPr>
            <p:ph type="subTitle" idx="5"/>
          </p:nvPr>
        </p:nvSpPr>
        <p:spPr>
          <a:xfrm flipH="1">
            <a:off x="5325943" y="4142675"/>
            <a:ext cx="2168100" cy="42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28" name="Google Shape;128;p20"/>
          <p:cNvSpPr txBox="1">
            <a:spLocks noGrp="1"/>
          </p:cNvSpPr>
          <p:nvPr>
            <p:ph type="title" idx="6"/>
          </p:nvPr>
        </p:nvSpPr>
        <p:spPr>
          <a:xfrm flipH="1">
            <a:off x="4766738" y="3732675"/>
            <a:ext cx="2727300" cy="342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29" name="Google Shape;129;p20"/>
          <p:cNvSpPr txBox="1">
            <a:spLocks noGrp="1"/>
          </p:cNvSpPr>
          <p:nvPr>
            <p:ph type="title" idx="7"/>
          </p:nvPr>
        </p:nvSpPr>
        <p:spPr>
          <a:xfrm flipH="1">
            <a:off x="720315" y="3732675"/>
            <a:ext cx="2727300" cy="342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30" name="Google Shape;130;p20"/>
          <p:cNvSpPr txBox="1">
            <a:spLocks noGrp="1"/>
          </p:cNvSpPr>
          <p:nvPr>
            <p:ph type="title" idx="8"/>
          </p:nvPr>
        </p:nvSpPr>
        <p:spPr>
          <a:xfrm flipH="1">
            <a:off x="720312" y="1989791"/>
            <a:ext cx="2727300" cy="342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31" name="Google Shape;131;p20"/>
          <p:cNvSpPr txBox="1">
            <a:spLocks noGrp="1"/>
          </p:cNvSpPr>
          <p:nvPr>
            <p:ph type="title" idx="9" hasCustomPrompt="1"/>
          </p:nvPr>
        </p:nvSpPr>
        <p:spPr>
          <a:xfrm flipH="1">
            <a:off x="5325938" y="1287489"/>
            <a:ext cx="2168100" cy="702300"/>
          </a:xfrm>
          <a:prstGeom prst="rect">
            <a:avLst/>
          </a:prstGeom>
        </p:spPr>
        <p:txBody>
          <a:bodyPr spcFirstLastPara="1" wrap="square" lIns="91425" tIns="0" rIns="91425" bIns="91425" anchor="t" anchorCtr="0">
            <a:noAutofit/>
          </a:bodyPr>
          <a:lstStyle>
            <a:lvl1pPr lvl="0" algn="r" rtl="0">
              <a:spcBef>
                <a:spcPts val="0"/>
              </a:spcBef>
              <a:spcAft>
                <a:spcPts val="0"/>
              </a:spcAft>
              <a:buSzPts val="7200"/>
              <a:buNone/>
              <a:defRPr sz="4600" b="1"/>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sp>
        <p:nvSpPr>
          <p:cNvPr id="132" name="Google Shape;132;p20"/>
          <p:cNvSpPr txBox="1">
            <a:spLocks noGrp="1"/>
          </p:cNvSpPr>
          <p:nvPr>
            <p:ph type="title" idx="13"/>
          </p:nvPr>
        </p:nvSpPr>
        <p:spPr>
          <a:xfrm flipH="1">
            <a:off x="4766738" y="1989791"/>
            <a:ext cx="2727300" cy="342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400"/>
              <a:buNone/>
              <a:defRPr sz="2200" b="1"/>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33" name="Google Shape;133;p20"/>
          <p:cNvSpPr txBox="1">
            <a:spLocks noGrp="1"/>
          </p:cNvSpPr>
          <p:nvPr>
            <p:ph type="subTitle" idx="14"/>
          </p:nvPr>
        </p:nvSpPr>
        <p:spPr>
          <a:xfrm flipH="1">
            <a:off x="5325923" y="2400554"/>
            <a:ext cx="2168100" cy="42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34" name="Google Shape;134;p20"/>
          <p:cNvSpPr/>
          <p:nvPr/>
        </p:nvSpPr>
        <p:spPr>
          <a:xfrm>
            <a:off x="0" y="-8325"/>
            <a:ext cx="9158917" cy="5151932"/>
          </a:xfrm>
          <a:custGeom>
            <a:avLst/>
            <a:gdLst/>
            <a:ahLst/>
            <a:cxnLst/>
            <a:rect l="l" t="t" r="r" b="b"/>
            <a:pathLst>
              <a:path w="181051" h="101842" extrusionOk="0">
                <a:moveTo>
                  <a:pt x="1" y="1"/>
                </a:moveTo>
                <a:lnTo>
                  <a:pt x="1" y="101841"/>
                </a:lnTo>
                <a:lnTo>
                  <a:pt x="181051" y="101841"/>
                </a:lnTo>
                <a:lnTo>
                  <a:pt x="181051" y="1"/>
                </a:lnTo>
                <a:close/>
                <a:moveTo>
                  <a:pt x="175076" y="95867"/>
                </a:moveTo>
                <a:lnTo>
                  <a:pt x="5975" y="95867"/>
                </a:lnTo>
                <a:lnTo>
                  <a:pt x="5975" y="20821"/>
                </a:lnTo>
                <a:lnTo>
                  <a:pt x="20716" y="5975"/>
                </a:lnTo>
                <a:lnTo>
                  <a:pt x="175076" y="5975"/>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0"/>
          <p:cNvSpPr txBox="1">
            <a:spLocks noGrp="1"/>
          </p:cNvSpPr>
          <p:nvPr>
            <p:ph type="title" idx="15"/>
          </p:nvPr>
        </p:nvSpPr>
        <p:spPr>
          <a:xfrm>
            <a:off x="715550" y="538250"/>
            <a:ext cx="7713000" cy="567600"/>
          </a:xfrm>
          <a:prstGeom prst="rect">
            <a:avLst/>
          </a:prstGeom>
        </p:spPr>
        <p:txBody>
          <a:bodyPr spcFirstLastPara="1" wrap="square" lIns="91425" tIns="0" rIns="91425" bIns="91425" anchor="t" anchorCtr="0">
            <a:noAutofit/>
          </a:bodyPr>
          <a:lstStyle>
            <a:lvl1pPr lvl="0" algn="r" rtl="0">
              <a:spcBef>
                <a:spcPts val="0"/>
              </a:spcBef>
              <a:spcAft>
                <a:spcPts val="0"/>
              </a:spcAft>
              <a:buSzPts val="3400"/>
              <a:buNone/>
              <a:defRPr sz="3400" b="1"/>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1">
  <p:cSld name="CUSTOM_3">
    <p:spTree>
      <p:nvGrpSpPr>
        <p:cNvPr id="1" name="Shape 148"/>
        <p:cNvGrpSpPr/>
        <p:nvPr/>
      </p:nvGrpSpPr>
      <p:grpSpPr>
        <a:xfrm>
          <a:off x="0" y="0"/>
          <a:ext cx="0" cy="0"/>
          <a:chOff x="0" y="0"/>
          <a:chExt cx="0" cy="0"/>
        </a:xfrm>
      </p:grpSpPr>
      <p:sp>
        <p:nvSpPr>
          <p:cNvPr id="149" name="Google Shape;149;p24"/>
          <p:cNvSpPr/>
          <p:nvPr/>
        </p:nvSpPr>
        <p:spPr>
          <a:xfrm flipH="1">
            <a:off x="0" y="0"/>
            <a:ext cx="9144121" cy="5144383"/>
          </a:xfrm>
          <a:custGeom>
            <a:avLst/>
            <a:gdLst/>
            <a:ahLst/>
            <a:cxnLst/>
            <a:rect l="l" t="t" r="r" b="b"/>
            <a:pathLst>
              <a:path w="101655" h="57190" extrusionOk="0">
                <a:moveTo>
                  <a:pt x="0" y="0"/>
                </a:moveTo>
                <a:lnTo>
                  <a:pt x="0" y="57189"/>
                </a:lnTo>
                <a:lnTo>
                  <a:pt x="101654" y="57189"/>
                </a:lnTo>
                <a:lnTo>
                  <a:pt x="101654" y="0"/>
                </a:lnTo>
                <a:close/>
                <a:moveTo>
                  <a:pt x="3355" y="23118"/>
                </a:moveTo>
                <a:lnTo>
                  <a:pt x="20297" y="3355"/>
                </a:lnTo>
                <a:lnTo>
                  <a:pt x="98300" y="3355"/>
                </a:lnTo>
                <a:lnTo>
                  <a:pt x="98300" y="45499"/>
                </a:lnTo>
                <a:lnTo>
                  <a:pt x="90023" y="53826"/>
                </a:lnTo>
                <a:lnTo>
                  <a:pt x="3355" y="5382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4"/>
          <p:cNvSpPr txBox="1">
            <a:spLocks noGrp="1"/>
          </p:cNvSpPr>
          <p:nvPr>
            <p:ph type="title"/>
          </p:nvPr>
        </p:nvSpPr>
        <p:spPr>
          <a:xfrm>
            <a:off x="715550" y="538250"/>
            <a:ext cx="7713000" cy="567600"/>
          </a:xfrm>
          <a:prstGeom prst="rect">
            <a:avLst/>
          </a:prstGeom>
        </p:spPr>
        <p:txBody>
          <a:bodyPr spcFirstLastPara="1" wrap="square" lIns="91425" tIns="0" rIns="91425" bIns="91425" anchor="t" anchorCtr="0">
            <a:noAutofit/>
          </a:bodyPr>
          <a:lstStyle>
            <a:lvl1pPr lvl="0" rtl="0">
              <a:spcBef>
                <a:spcPts val="0"/>
              </a:spcBef>
              <a:spcAft>
                <a:spcPts val="0"/>
              </a:spcAft>
              <a:buSzPts val="3400"/>
              <a:buNone/>
              <a:defRPr sz="3400" b="1"/>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3">
  <p:cSld name="CUSTOM_3_1_1">
    <p:spTree>
      <p:nvGrpSpPr>
        <p:cNvPr id="1" name="Shape 154"/>
        <p:cNvGrpSpPr/>
        <p:nvPr/>
      </p:nvGrpSpPr>
      <p:grpSpPr>
        <a:xfrm>
          <a:off x="0" y="0"/>
          <a:ext cx="0" cy="0"/>
          <a:chOff x="0" y="0"/>
          <a:chExt cx="0" cy="0"/>
        </a:xfrm>
      </p:grpSpPr>
      <p:sp>
        <p:nvSpPr>
          <p:cNvPr id="155" name="Google Shape;155;p26"/>
          <p:cNvSpPr/>
          <p:nvPr/>
        </p:nvSpPr>
        <p:spPr>
          <a:xfrm>
            <a:off x="-14333" y="0"/>
            <a:ext cx="9172331" cy="5159532"/>
          </a:xfrm>
          <a:custGeom>
            <a:avLst/>
            <a:gdLst/>
            <a:ahLst/>
            <a:cxnLst/>
            <a:rect l="l" t="t" r="r" b="b"/>
            <a:pathLst>
              <a:path w="101655" h="57182" extrusionOk="0">
                <a:moveTo>
                  <a:pt x="0" y="1"/>
                </a:moveTo>
                <a:lnTo>
                  <a:pt x="0" y="57181"/>
                </a:lnTo>
                <a:lnTo>
                  <a:pt x="101655" y="57181"/>
                </a:lnTo>
                <a:lnTo>
                  <a:pt x="101655" y="1"/>
                </a:lnTo>
                <a:close/>
                <a:moveTo>
                  <a:pt x="3355" y="11691"/>
                </a:moveTo>
                <a:lnTo>
                  <a:pt x="11631" y="3355"/>
                </a:lnTo>
                <a:lnTo>
                  <a:pt x="98300" y="3355"/>
                </a:lnTo>
                <a:lnTo>
                  <a:pt x="98300" y="47761"/>
                </a:lnTo>
                <a:lnTo>
                  <a:pt x="92277" y="53827"/>
                </a:lnTo>
                <a:lnTo>
                  <a:pt x="3355" y="53827"/>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6"/>
          <p:cNvSpPr txBox="1">
            <a:spLocks noGrp="1"/>
          </p:cNvSpPr>
          <p:nvPr>
            <p:ph type="title"/>
          </p:nvPr>
        </p:nvSpPr>
        <p:spPr>
          <a:xfrm>
            <a:off x="715550" y="538250"/>
            <a:ext cx="7713000" cy="567600"/>
          </a:xfrm>
          <a:prstGeom prst="rect">
            <a:avLst/>
          </a:prstGeom>
        </p:spPr>
        <p:txBody>
          <a:bodyPr spcFirstLastPara="1" wrap="square" lIns="91425" tIns="0" rIns="91425" bIns="91425" anchor="t" anchorCtr="0">
            <a:noAutofit/>
          </a:bodyPr>
          <a:lstStyle>
            <a:lvl1pPr lvl="0" algn="r" rtl="0">
              <a:spcBef>
                <a:spcPts val="0"/>
              </a:spcBef>
              <a:spcAft>
                <a:spcPts val="0"/>
              </a:spcAft>
              <a:buSzPts val="3400"/>
              <a:buNone/>
              <a:defRPr sz="3400" b="1"/>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168"/>
        <p:cNvGrpSpPr/>
        <p:nvPr/>
      </p:nvGrpSpPr>
      <p:grpSpPr>
        <a:xfrm>
          <a:off x="0" y="0"/>
          <a:ext cx="0" cy="0"/>
          <a:chOff x="0" y="0"/>
          <a:chExt cx="0" cy="0"/>
        </a:xfrm>
      </p:grpSpPr>
      <p:sp>
        <p:nvSpPr>
          <p:cNvPr id="169" name="Google Shape;169;p30"/>
          <p:cNvSpPr/>
          <p:nvPr/>
        </p:nvSpPr>
        <p:spPr>
          <a:xfrm flipH="1">
            <a:off x="0" y="-8325"/>
            <a:ext cx="9158917" cy="5151932"/>
          </a:xfrm>
          <a:custGeom>
            <a:avLst/>
            <a:gdLst/>
            <a:ahLst/>
            <a:cxnLst/>
            <a:rect l="l" t="t" r="r" b="b"/>
            <a:pathLst>
              <a:path w="181051" h="101842" extrusionOk="0">
                <a:moveTo>
                  <a:pt x="1" y="1"/>
                </a:moveTo>
                <a:lnTo>
                  <a:pt x="1" y="101841"/>
                </a:lnTo>
                <a:lnTo>
                  <a:pt x="181051" y="101841"/>
                </a:lnTo>
                <a:lnTo>
                  <a:pt x="181051" y="1"/>
                </a:lnTo>
                <a:close/>
                <a:moveTo>
                  <a:pt x="175076" y="95867"/>
                </a:moveTo>
                <a:lnTo>
                  <a:pt x="5975" y="95867"/>
                </a:lnTo>
                <a:lnTo>
                  <a:pt x="5975" y="20821"/>
                </a:lnTo>
                <a:lnTo>
                  <a:pt x="20716" y="5975"/>
                </a:lnTo>
                <a:lnTo>
                  <a:pt x="175076" y="5975"/>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170"/>
        <p:cNvGrpSpPr/>
        <p:nvPr/>
      </p:nvGrpSpPr>
      <p:grpSpPr>
        <a:xfrm>
          <a:off x="0" y="0"/>
          <a:ext cx="0" cy="0"/>
          <a:chOff x="0" y="0"/>
          <a:chExt cx="0" cy="0"/>
        </a:xfrm>
      </p:grpSpPr>
      <p:sp>
        <p:nvSpPr>
          <p:cNvPr id="171" name="Google Shape;171;p31"/>
          <p:cNvSpPr/>
          <p:nvPr/>
        </p:nvSpPr>
        <p:spPr>
          <a:xfrm rot="10800000" flipH="1">
            <a:off x="0" y="0"/>
            <a:ext cx="9144121" cy="5144383"/>
          </a:xfrm>
          <a:custGeom>
            <a:avLst/>
            <a:gdLst/>
            <a:ahLst/>
            <a:cxnLst/>
            <a:rect l="l" t="t" r="r" b="b"/>
            <a:pathLst>
              <a:path w="101655" h="57190" extrusionOk="0">
                <a:moveTo>
                  <a:pt x="0" y="0"/>
                </a:moveTo>
                <a:lnTo>
                  <a:pt x="0" y="57189"/>
                </a:lnTo>
                <a:lnTo>
                  <a:pt x="101654" y="57189"/>
                </a:lnTo>
                <a:lnTo>
                  <a:pt x="101654" y="0"/>
                </a:lnTo>
                <a:close/>
                <a:moveTo>
                  <a:pt x="3355" y="23118"/>
                </a:moveTo>
                <a:lnTo>
                  <a:pt x="20297" y="3355"/>
                </a:lnTo>
                <a:lnTo>
                  <a:pt x="98300" y="3355"/>
                </a:lnTo>
                <a:lnTo>
                  <a:pt x="98300" y="45499"/>
                </a:lnTo>
                <a:lnTo>
                  <a:pt x="90023" y="53826"/>
                </a:lnTo>
                <a:lnTo>
                  <a:pt x="3355" y="53826"/>
                </a:lnTo>
                <a:close/>
              </a:path>
            </a:pathLst>
          </a:custGeom>
          <a:solidFill>
            <a:schemeClr val="dk2"/>
          </a:solidFill>
          <a:ln>
            <a:noFill/>
          </a:ln>
        </p:spPr>
        <p:txBody>
          <a:bodyPr spcFirstLastPara="1" wrap="square" lIns="274300"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2">
  <p:cSld name="CUSTOM_6_1_1">
    <p:spTree>
      <p:nvGrpSpPr>
        <p:cNvPr id="1" name="Shape 172"/>
        <p:cNvGrpSpPr/>
        <p:nvPr/>
      </p:nvGrpSpPr>
      <p:grpSpPr>
        <a:xfrm>
          <a:off x="0" y="0"/>
          <a:ext cx="0" cy="0"/>
          <a:chOff x="0" y="0"/>
          <a:chExt cx="0" cy="0"/>
        </a:xfrm>
      </p:grpSpPr>
      <p:sp>
        <p:nvSpPr>
          <p:cNvPr id="173" name="Google Shape;173;p32"/>
          <p:cNvSpPr/>
          <p:nvPr/>
        </p:nvSpPr>
        <p:spPr>
          <a:xfrm>
            <a:off x="310750" y="310100"/>
            <a:ext cx="8527335" cy="4533148"/>
          </a:xfrm>
          <a:custGeom>
            <a:avLst/>
            <a:gdLst/>
            <a:ahLst/>
            <a:cxnLst/>
            <a:rect l="l" t="t" r="r" b="b"/>
            <a:pathLst>
              <a:path w="266771" h="141816" extrusionOk="0">
                <a:moveTo>
                  <a:pt x="0" y="1"/>
                </a:moveTo>
                <a:lnTo>
                  <a:pt x="0" y="141815"/>
                </a:lnTo>
                <a:lnTo>
                  <a:pt x="15789" y="141815"/>
                </a:lnTo>
                <a:lnTo>
                  <a:pt x="15789" y="141791"/>
                </a:lnTo>
                <a:lnTo>
                  <a:pt x="250957" y="141791"/>
                </a:lnTo>
                <a:lnTo>
                  <a:pt x="250957" y="141815"/>
                </a:lnTo>
                <a:lnTo>
                  <a:pt x="266770" y="141815"/>
                </a:lnTo>
                <a:lnTo>
                  <a:pt x="266770" y="1"/>
                </a:lnTo>
                <a:close/>
                <a:moveTo>
                  <a:pt x="37889" y="119096"/>
                </a:moveTo>
                <a:lnTo>
                  <a:pt x="15789" y="95711"/>
                </a:lnTo>
                <a:lnTo>
                  <a:pt x="15789" y="14242"/>
                </a:lnTo>
                <a:lnTo>
                  <a:pt x="229882" y="14242"/>
                </a:lnTo>
                <a:lnTo>
                  <a:pt x="250981" y="35484"/>
                </a:lnTo>
                <a:lnTo>
                  <a:pt x="250981" y="74301"/>
                </a:lnTo>
                <a:lnTo>
                  <a:pt x="142721" y="74301"/>
                </a:lnTo>
                <a:lnTo>
                  <a:pt x="100402" y="11909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3">
  <p:cSld name="CUSTOM_6_1_1_1">
    <p:spTree>
      <p:nvGrpSpPr>
        <p:cNvPr id="1" name="Shape 174"/>
        <p:cNvGrpSpPr/>
        <p:nvPr/>
      </p:nvGrpSpPr>
      <p:grpSpPr>
        <a:xfrm>
          <a:off x="0" y="0"/>
          <a:ext cx="0" cy="0"/>
          <a:chOff x="0" y="0"/>
          <a:chExt cx="0" cy="0"/>
        </a:xfrm>
      </p:grpSpPr>
      <p:sp>
        <p:nvSpPr>
          <p:cNvPr id="175" name="Google Shape;175;p33"/>
          <p:cNvSpPr/>
          <p:nvPr/>
        </p:nvSpPr>
        <p:spPr>
          <a:xfrm>
            <a:off x="0" y="-8325"/>
            <a:ext cx="9158917" cy="5151932"/>
          </a:xfrm>
          <a:custGeom>
            <a:avLst/>
            <a:gdLst/>
            <a:ahLst/>
            <a:cxnLst/>
            <a:rect l="l" t="t" r="r" b="b"/>
            <a:pathLst>
              <a:path w="181051" h="101842" extrusionOk="0">
                <a:moveTo>
                  <a:pt x="1" y="1"/>
                </a:moveTo>
                <a:lnTo>
                  <a:pt x="1" y="101841"/>
                </a:lnTo>
                <a:lnTo>
                  <a:pt x="181051" y="101841"/>
                </a:lnTo>
                <a:lnTo>
                  <a:pt x="181051" y="1"/>
                </a:lnTo>
                <a:close/>
                <a:moveTo>
                  <a:pt x="175076" y="95867"/>
                </a:moveTo>
                <a:lnTo>
                  <a:pt x="5975" y="95867"/>
                </a:lnTo>
                <a:lnTo>
                  <a:pt x="5975" y="20821"/>
                </a:lnTo>
                <a:lnTo>
                  <a:pt x="20716" y="5975"/>
                </a:lnTo>
                <a:lnTo>
                  <a:pt x="175076" y="5975"/>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550" y="538250"/>
            <a:ext cx="7713000" cy="5649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400"/>
              <a:buFont typeface="Bodoni Moda"/>
              <a:buNone/>
              <a:defRPr sz="3400" b="1">
                <a:solidFill>
                  <a:schemeClr val="dk1"/>
                </a:solidFill>
                <a:latin typeface="Bodoni Moda"/>
                <a:ea typeface="Bodoni Moda"/>
                <a:cs typeface="Bodoni Moda"/>
                <a:sym typeface="Bodoni Moda"/>
              </a:defRPr>
            </a:lvl1pPr>
            <a:lvl2pPr lvl="1">
              <a:spcBef>
                <a:spcPts val="0"/>
              </a:spcBef>
              <a:spcAft>
                <a:spcPts val="0"/>
              </a:spcAft>
              <a:buClr>
                <a:schemeClr val="dk1"/>
              </a:buClr>
              <a:buSzPts val="3400"/>
              <a:buFont typeface="Bodoni Moda"/>
              <a:buNone/>
              <a:defRPr sz="3400" b="1">
                <a:solidFill>
                  <a:schemeClr val="dk1"/>
                </a:solidFill>
                <a:latin typeface="Bodoni Moda"/>
                <a:ea typeface="Bodoni Moda"/>
                <a:cs typeface="Bodoni Moda"/>
                <a:sym typeface="Bodoni Moda"/>
              </a:defRPr>
            </a:lvl2pPr>
            <a:lvl3pPr lvl="2">
              <a:spcBef>
                <a:spcPts val="0"/>
              </a:spcBef>
              <a:spcAft>
                <a:spcPts val="0"/>
              </a:spcAft>
              <a:buClr>
                <a:schemeClr val="dk1"/>
              </a:buClr>
              <a:buSzPts val="3400"/>
              <a:buFont typeface="Bodoni Moda"/>
              <a:buNone/>
              <a:defRPr sz="3400" b="1">
                <a:solidFill>
                  <a:schemeClr val="dk1"/>
                </a:solidFill>
                <a:latin typeface="Bodoni Moda"/>
                <a:ea typeface="Bodoni Moda"/>
                <a:cs typeface="Bodoni Moda"/>
                <a:sym typeface="Bodoni Moda"/>
              </a:defRPr>
            </a:lvl3pPr>
            <a:lvl4pPr lvl="3">
              <a:spcBef>
                <a:spcPts val="0"/>
              </a:spcBef>
              <a:spcAft>
                <a:spcPts val="0"/>
              </a:spcAft>
              <a:buClr>
                <a:schemeClr val="dk1"/>
              </a:buClr>
              <a:buSzPts val="3400"/>
              <a:buFont typeface="Bodoni Moda"/>
              <a:buNone/>
              <a:defRPr sz="3400" b="1">
                <a:solidFill>
                  <a:schemeClr val="dk1"/>
                </a:solidFill>
                <a:latin typeface="Bodoni Moda"/>
                <a:ea typeface="Bodoni Moda"/>
                <a:cs typeface="Bodoni Moda"/>
                <a:sym typeface="Bodoni Moda"/>
              </a:defRPr>
            </a:lvl4pPr>
            <a:lvl5pPr lvl="4">
              <a:spcBef>
                <a:spcPts val="0"/>
              </a:spcBef>
              <a:spcAft>
                <a:spcPts val="0"/>
              </a:spcAft>
              <a:buClr>
                <a:schemeClr val="dk1"/>
              </a:buClr>
              <a:buSzPts val="3400"/>
              <a:buFont typeface="Bodoni Moda"/>
              <a:buNone/>
              <a:defRPr sz="3400" b="1">
                <a:solidFill>
                  <a:schemeClr val="dk1"/>
                </a:solidFill>
                <a:latin typeface="Bodoni Moda"/>
                <a:ea typeface="Bodoni Moda"/>
                <a:cs typeface="Bodoni Moda"/>
                <a:sym typeface="Bodoni Moda"/>
              </a:defRPr>
            </a:lvl5pPr>
            <a:lvl6pPr lvl="5">
              <a:spcBef>
                <a:spcPts val="0"/>
              </a:spcBef>
              <a:spcAft>
                <a:spcPts val="0"/>
              </a:spcAft>
              <a:buClr>
                <a:schemeClr val="dk1"/>
              </a:buClr>
              <a:buSzPts val="3400"/>
              <a:buFont typeface="Bodoni Moda"/>
              <a:buNone/>
              <a:defRPr sz="3400" b="1">
                <a:solidFill>
                  <a:schemeClr val="dk1"/>
                </a:solidFill>
                <a:latin typeface="Bodoni Moda"/>
                <a:ea typeface="Bodoni Moda"/>
                <a:cs typeface="Bodoni Moda"/>
                <a:sym typeface="Bodoni Moda"/>
              </a:defRPr>
            </a:lvl6pPr>
            <a:lvl7pPr lvl="6">
              <a:spcBef>
                <a:spcPts val="0"/>
              </a:spcBef>
              <a:spcAft>
                <a:spcPts val="0"/>
              </a:spcAft>
              <a:buClr>
                <a:schemeClr val="dk1"/>
              </a:buClr>
              <a:buSzPts val="3400"/>
              <a:buFont typeface="Bodoni Moda"/>
              <a:buNone/>
              <a:defRPr sz="3400" b="1">
                <a:solidFill>
                  <a:schemeClr val="dk1"/>
                </a:solidFill>
                <a:latin typeface="Bodoni Moda"/>
                <a:ea typeface="Bodoni Moda"/>
                <a:cs typeface="Bodoni Moda"/>
                <a:sym typeface="Bodoni Moda"/>
              </a:defRPr>
            </a:lvl7pPr>
            <a:lvl8pPr lvl="7">
              <a:spcBef>
                <a:spcPts val="0"/>
              </a:spcBef>
              <a:spcAft>
                <a:spcPts val="0"/>
              </a:spcAft>
              <a:buClr>
                <a:schemeClr val="dk1"/>
              </a:buClr>
              <a:buSzPts val="3400"/>
              <a:buFont typeface="Bodoni Moda"/>
              <a:buNone/>
              <a:defRPr sz="3400" b="1">
                <a:solidFill>
                  <a:schemeClr val="dk1"/>
                </a:solidFill>
                <a:latin typeface="Bodoni Moda"/>
                <a:ea typeface="Bodoni Moda"/>
                <a:cs typeface="Bodoni Moda"/>
                <a:sym typeface="Bodoni Moda"/>
              </a:defRPr>
            </a:lvl8pPr>
            <a:lvl9pPr lvl="8">
              <a:spcBef>
                <a:spcPts val="0"/>
              </a:spcBef>
              <a:spcAft>
                <a:spcPts val="0"/>
              </a:spcAft>
              <a:buClr>
                <a:schemeClr val="dk1"/>
              </a:buClr>
              <a:buSzPts val="3400"/>
              <a:buFont typeface="Bodoni Moda"/>
              <a:buNone/>
              <a:defRPr sz="3400" b="1">
                <a:solidFill>
                  <a:schemeClr val="dk1"/>
                </a:solidFill>
                <a:latin typeface="Bodoni Moda"/>
                <a:ea typeface="Bodoni Moda"/>
                <a:cs typeface="Bodoni Moda"/>
                <a:sym typeface="Bodoni Moda"/>
              </a:defRPr>
            </a:lvl9pPr>
          </a:lstStyle>
          <a:p>
            <a:endParaRPr/>
          </a:p>
        </p:txBody>
      </p:sp>
      <p:sp>
        <p:nvSpPr>
          <p:cNvPr id="7" name="Google Shape;7;p1"/>
          <p:cNvSpPr txBox="1">
            <a:spLocks noGrp="1"/>
          </p:cNvSpPr>
          <p:nvPr>
            <p:ph type="body" idx="1"/>
          </p:nvPr>
        </p:nvSpPr>
        <p:spPr>
          <a:xfrm>
            <a:off x="715550" y="1235924"/>
            <a:ext cx="7713000" cy="33693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Public Sans"/>
              <a:buChar char="●"/>
              <a:defRPr sz="1800">
                <a:solidFill>
                  <a:schemeClr val="dk1"/>
                </a:solidFill>
                <a:latin typeface="Public Sans"/>
                <a:ea typeface="Public Sans"/>
                <a:cs typeface="Public Sans"/>
                <a:sym typeface="Public Sans"/>
              </a:defRPr>
            </a:lvl1pPr>
            <a:lvl2pPr marL="914400" lvl="1" indent="-317500">
              <a:lnSpc>
                <a:spcPct val="115000"/>
              </a:lnSpc>
              <a:spcBef>
                <a:spcPts val="0"/>
              </a:spcBef>
              <a:spcAft>
                <a:spcPts val="0"/>
              </a:spcAft>
              <a:buClr>
                <a:schemeClr val="dk1"/>
              </a:buClr>
              <a:buSzPts val="1400"/>
              <a:buFont typeface="Public Sans"/>
              <a:buChar char="○"/>
              <a:defRPr>
                <a:solidFill>
                  <a:schemeClr val="dk1"/>
                </a:solidFill>
                <a:latin typeface="Public Sans"/>
                <a:ea typeface="Public Sans"/>
                <a:cs typeface="Public Sans"/>
                <a:sym typeface="Public Sans"/>
              </a:defRPr>
            </a:lvl2pPr>
            <a:lvl3pPr marL="1371600" lvl="2" indent="-317500">
              <a:lnSpc>
                <a:spcPct val="115000"/>
              </a:lnSpc>
              <a:spcBef>
                <a:spcPts val="0"/>
              </a:spcBef>
              <a:spcAft>
                <a:spcPts val="0"/>
              </a:spcAft>
              <a:buClr>
                <a:schemeClr val="dk1"/>
              </a:buClr>
              <a:buSzPts val="1400"/>
              <a:buFont typeface="Public Sans"/>
              <a:buChar char="■"/>
              <a:defRPr>
                <a:solidFill>
                  <a:schemeClr val="dk1"/>
                </a:solidFill>
                <a:latin typeface="Public Sans"/>
                <a:ea typeface="Public Sans"/>
                <a:cs typeface="Public Sans"/>
                <a:sym typeface="Public Sans"/>
              </a:defRPr>
            </a:lvl3pPr>
            <a:lvl4pPr marL="1828800" lvl="3" indent="-317500">
              <a:lnSpc>
                <a:spcPct val="115000"/>
              </a:lnSpc>
              <a:spcBef>
                <a:spcPts val="0"/>
              </a:spcBef>
              <a:spcAft>
                <a:spcPts val="0"/>
              </a:spcAft>
              <a:buClr>
                <a:schemeClr val="dk1"/>
              </a:buClr>
              <a:buSzPts val="1400"/>
              <a:buFont typeface="Public Sans"/>
              <a:buChar char="●"/>
              <a:defRPr>
                <a:solidFill>
                  <a:schemeClr val="dk1"/>
                </a:solidFill>
                <a:latin typeface="Public Sans"/>
                <a:ea typeface="Public Sans"/>
                <a:cs typeface="Public Sans"/>
                <a:sym typeface="Public Sans"/>
              </a:defRPr>
            </a:lvl4pPr>
            <a:lvl5pPr marL="2286000" lvl="4" indent="-317500">
              <a:lnSpc>
                <a:spcPct val="115000"/>
              </a:lnSpc>
              <a:spcBef>
                <a:spcPts val="0"/>
              </a:spcBef>
              <a:spcAft>
                <a:spcPts val="0"/>
              </a:spcAft>
              <a:buClr>
                <a:schemeClr val="dk1"/>
              </a:buClr>
              <a:buSzPts val="1400"/>
              <a:buFont typeface="Public Sans"/>
              <a:buChar char="○"/>
              <a:defRPr>
                <a:solidFill>
                  <a:schemeClr val="dk1"/>
                </a:solidFill>
                <a:latin typeface="Public Sans"/>
                <a:ea typeface="Public Sans"/>
                <a:cs typeface="Public Sans"/>
                <a:sym typeface="Public Sans"/>
              </a:defRPr>
            </a:lvl5pPr>
            <a:lvl6pPr marL="2743200" lvl="5" indent="-317500">
              <a:lnSpc>
                <a:spcPct val="115000"/>
              </a:lnSpc>
              <a:spcBef>
                <a:spcPts val="0"/>
              </a:spcBef>
              <a:spcAft>
                <a:spcPts val="0"/>
              </a:spcAft>
              <a:buClr>
                <a:schemeClr val="dk1"/>
              </a:buClr>
              <a:buSzPts val="1400"/>
              <a:buFont typeface="Public Sans"/>
              <a:buChar char="■"/>
              <a:defRPr>
                <a:solidFill>
                  <a:schemeClr val="dk1"/>
                </a:solidFill>
                <a:latin typeface="Public Sans"/>
                <a:ea typeface="Public Sans"/>
                <a:cs typeface="Public Sans"/>
                <a:sym typeface="Public Sans"/>
              </a:defRPr>
            </a:lvl6pPr>
            <a:lvl7pPr marL="3200400" lvl="6" indent="-317500">
              <a:lnSpc>
                <a:spcPct val="115000"/>
              </a:lnSpc>
              <a:spcBef>
                <a:spcPts val="0"/>
              </a:spcBef>
              <a:spcAft>
                <a:spcPts val="0"/>
              </a:spcAft>
              <a:buClr>
                <a:schemeClr val="dk1"/>
              </a:buClr>
              <a:buSzPts val="1400"/>
              <a:buFont typeface="Public Sans"/>
              <a:buChar char="●"/>
              <a:defRPr>
                <a:solidFill>
                  <a:schemeClr val="dk1"/>
                </a:solidFill>
                <a:latin typeface="Public Sans"/>
                <a:ea typeface="Public Sans"/>
                <a:cs typeface="Public Sans"/>
                <a:sym typeface="Public Sans"/>
              </a:defRPr>
            </a:lvl7pPr>
            <a:lvl8pPr marL="3657600" lvl="7" indent="-317500">
              <a:lnSpc>
                <a:spcPct val="115000"/>
              </a:lnSpc>
              <a:spcBef>
                <a:spcPts val="0"/>
              </a:spcBef>
              <a:spcAft>
                <a:spcPts val="0"/>
              </a:spcAft>
              <a:buClr>
                <a:schemeClr val="dk1"/>
              </a:buClr>
              <a:buSzPts val="1400"/>
              <a:buFont typeface="Public Sans"/>
              <a:buChar char="○"/>
              <a:defRPr>
                <a:solidFill>
                  <a:schemeClr val="dk1"/>
                </a:solidFill>
                <a:latin typeface="Public Sans"/>
                <a:ea typeface="Public Sans"/>
                <a:cs typeface="Public Sans"/>
                <a:sym typeface="Public Sans"/>
              </a:defRPr>
            </a:lvl8pPr>
            <a:lvl9pPr marL="4114800" lvl="8" indent="-317500">
              <a:lnSpc>
                <a:spcPct val="115000"/>
              </a:lnSpc>
              <a:spcBef>
                <a:spcPts val="0"/>
              </a:spcBef>
              <a:spcAft>
                <a:spcPts val="0"/>
              </a:spcAft>
              <a:buClr>
                <a:schemeClr val="dk1"/>
              </a:buClr>
              <a:buSzPts val="1400"/>
              <a:buFont typeface="Public Sans"/>
              <a:buChar char="■"/>
              <a:defRPr>
                <a:solidFill>
                  <a:schemeClr val="dk1"/>
                </a:solidFill>
                <a:latin typeface="Public Sans"/>
                <a:ea typeface="Public Sans"/>
                <a:cs typeface="Public Sans"/>
                <a:sym typeface="Public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5" r:id="rId3"/>
    <p:sldLayoutId id="2147483658" r:id="rId4"/>
    <p:sldLayoutId id="2147483659" r:id="rId5"/>
    <p:sldLayoutId id="2147483662" r:id="rId6"/>
    <p:sldLayoutId id="2147483664" r:id="rId7"/>
    <p:sldLayoutId id="2147483666" r:id="rId8"/>
    <p:sldLayoutId id="2147483670" r:id="rId9"/>
    <p:sldLayoutId id="2147483672" r:id="rId10"/>
    <p:sldLayoutId id="2147483676" r:id="rId11"/>
    <p:sldLayoutId id="2147483677" r:id="rId12"/>
    <p:sldLayoutId id="2147483678" r:id="rId13"/>
    <p:sldLayoutId id="2147483679"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image" Target="../media/image5.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Shape 185"/>
        <p:cNvGrpSpPr/>
        <p:nvPr/>
      </p:nvGrpSpPr>
      <p:grpSpPr>
        <a:xfrm>
          <a:off x="0" y="0"/>
          <a:ext cx="0" cy="0"/>
          <a:chOff x="0" y="0"/>
          <a:chExt cx="0" cy="0"/>
        </a:xfrm>
      </p:grpSpPr>
      <p:sp>
        <p:nvSpPr>
          <p:cNvPr id="186" name="Google Shape;186;p37"/>
          <p:cNvSpPr txBox="1">
            <a:spLocks noGrp="1"/>
          </p:cNvSpPr>
          <p:nvPr>
            <p:ph type="ctrTitle"/>
          </p:nvPr>
        </p:nvSpPr>
        <p:spPr>
          <a:xfrm>
            <a:off x="346200" y="431671"/>
            <a:ext cx="4225800" cy="1553100"/>
          </a:xfrm>
          <a:prstGeom prst="rect">
            <a:avLst/>
          </a:prstGeom>
        </p:spPr>
        <p:txBody>
          <a:bodyPr spcFirstLastPara="1" wrap="square" lIns="91425" tIns="0" rIns="91425" bIns="91425" anchor="t" anchorCtr="0">
            <a:noAutofit/>
          </a:bodyPr>
          <a:lstStyle/>
          <a:p>
            <a:pPr marL="0" lvl="0" indent="0" algn="l" rtl="0">
              <a:spcBef>
                <a:spcPts val="0"/>
              </a:spcBef>
              <a:spcAft>
                <a:spcPts val="200"/>
              </a:spcAft>
              <a:buNone/>
            </a:pPr>
            <a:r>
              <a:rPr lang="en-US" sz="2800" dirty="0">
                <a:solidFill>
                  <a:schemeClr val="dk1"/>
                </a:solidFill>
                <a:latin typeface="Times New Roman" panose="02020603050405020304" pitchFamily="18" charset="0"/>
                <a:cs typeface="Times New Roman" panose="02020603050405020304" pitchFamily="18" charset="0"/>
              </a:rPr>
              <a:t>SWOT Analysis for Professional and Educational Growth in the UK Health and Social Care Sector</a:t>
            </a:r>
            <a:endParaRPr sz="2800" dirty="0">
              <a:solidFill>
                <a:schemeClr val="lt1"/>
              </a:solidFill>
              <a:latin typeface="Times New Roman" panose="02020603050405020304" pitchFamily="18" charset="0"/>
              <a:cs typeface="Times New Roman" panose="02020603050405020304" pitchFamily="18" charset="0"/>
            </a:endParaRPr>
          </a:p>
        </p:txBody>
      </p:sp>
      <p:sp>
        <p:nvSpPr>
          <p:cNvPr id="7" name="Google Shape;217;p39">
            <a:extLst>
              <a:ext uri="{FF2B5EF4-FFF2-40B4-BE49-F238E27FC236}">
                <a16:creationId xmlns:a16="http://schemas.microsoft.com/office/drawing/2014/main" id="{C0BE9A50-EB2B-4440-8FF0-D50C94924682}"/>
              </a:ext>
            </a:extLst>
          </p:cNvPr>
          <p:cNvSpPr txBox="1"/>
          <p:nvPr/>
        </p:nvSpPr>
        <p:spPr>
          <a:xfrm rot="2988647">
            <a:off x="7117203" y="1640488"/>
            <a:ext cx="1755425" cy="316976"/>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000" b="1" dirty="0">
                <a:solidFill>
                  <a:schemeClr val="dk1"/>
                </a:solidFill>
                <a:latin typeface="Bodoni Moda"/>
                <a:ea typeface="Bodoni Moda"/>
                <a:cs typeface="Bodoni Moda"/>
                <a:sym typeface="Bodoni Moda"/>
              </a:rPr>
              <a:t>Health  and Social Care</a:t>
            </a:r>
            <a:endParaRPr sz="1000" dirty="0">
              <a:latin typeface="Ubuntu"/>
              <a:ea typeface="Ubuntu"/>
              <a:cs typeface="Ubuntu"/>
              <a:sym typeface="Ubuntu"/>
            </a:endParaRPr>
          </a:p>
        </p:txBody>
      </p:sp>
      <p:pic>
        <p:nvPicPr>
          <p:cNvPr id="1026" name="Picture 2" descr="Health And Social Care: Understanding Modern Health And Social Care">
            <a:extLst>
              <a:ext uri="{FF2B5EF4-FFF2-40B4-BE49-F238E27FC236}">
                <a16:creationId xmlns:a16="http://schemas.microsoft.com/office/drawing/2014/main" id="{95198A3D-D31C-4946-82E5-85171ED438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1686" y="2446030"/>
            <a:ext cx="2506904" cy="167126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Shape 199"/>
        <p:cNvGrpSpPr/>
        <p:nvPr/>
      </p:nvGrpSpPr>
      <p:grpSpPr>
        <a:xfrm>
          <a:off x="0" y="0"/>
          <a:ext cx="0" cy="0"/>
          <a:chOff x="0" y="0"/>
          <a:chExt cx="0" cy="0"/>
        </a:xfrm>
      </p:grpSpPr>
      <p:sp>
        <p:nvSpPr>
          <p:cNvPr id="200" name="Google Shape;200;p39"/>
          <p:cNvSpPr txBox="1">
            <a:spLocks noGrp="1"/>
          </p:cNvSpPr>
          <p:nvPr>
            <p:ph type="title" idx="15"/>
          </p:nvPr>
        </p:nvSpPr>
        <p:spPr>
          <a:xfrm>
            <a:off x="715550" y="538250"/>
            <a:ext cx="7713000" cy="567600"/>
          </a:xfrm>
          <a:prstGeom prst="rect">
            <a:avLst/>
          </a:prstGeom>
        </p:spPr>
        <p:txBody>
          <a:bodyPr spcFirstLastPara="1" wrap="square" lIns="91425" tIns="0" rIns="91425" bIns="91425" anchor="t" anchorCtr="0">
            <a:noAutofit/>
          </a:bodyPr>
          <a:lstStyle/>
          <a:p>
            <a:pPr marL="0" lvl="0" indent="0" algn="l" rtl="0">
              <a:spcBef>
                <a:spcPts val="0"/>
              </a:spcBef>
              <a:spcAft>
                <a:spcPts val="0"/>
              </a:spcAft>
              <a:buNone/>
            </a:pPr>
            <a:r>
              <a:rPr lang="en">
                <a:solidFill>
                  <a:schemeClr val="dk1"/>
                </a:solidFill>
                <a:latin typeface="Times New Roman" panose="02020603050405020304" pitchFamily="18" charset="0"/>
                <a:cs typeface="Times New Roman" panose="02020603050405020304" pitchFamily="18" charset="0"/>
                <a:sym typeface="Bodoni Moda"/>
              </a:rPr>
              <a:t>Table of contents</a:t>
            </a:r>
            <a:endParaRPr>
              <a:solidFill>
                <a:schemeClr val="dk1"/>
              </a:solidFill>
              <a:latin typeface="Times New Roman" panose="02020603050405020304" pitchFamily="18" charset="0"/>
              <a:cs typeface="Times New Roman" panose="02020603050405020304" pitchFamily="18" charset="0"/>
              <a:sym typeface="Bodoni Moda"/>
            </a:endParaRPr>
          </a:p>
        </p:txBody>
      </p:sp>
      <p:sp>
        <p:nvSpPr>
          <p:cNvPr id="202" name="Google Shape;202;p39"/>
          <p:cNvSpPr txBox="1">
            <a:spLocks noGrp="1"/>
          </p:cNvSpPr>
          <p:nvPr>
            <p:ph type="title"/>
          </p:nvPr>
        </p:nvSpPr>
        <p:spPr>
          <a:xfrm>
            <a:off x="1964612" y="1328894"/>
            <a:ext cx="2355600" cy="342000"/>
          </a:xfrm>
          <a:prstGeom prst="rect">
            <a:avLst/>
          </a:prstGeom>
        </p:spPr>
        <p:txBody>
          <a:bodyPr spcFirstLastPara="1" wrap="square" lIns="0" tIns="0" rIns="91425" bIns="91425" anchor="t" anchorCtr="0">
            <a:noAutofit/>
          </a:bodyPr>
          <a:lstStyle/>
          <a:p>
            <a:pPr marL="0" lvl="0" indent="0" algn="l" rtl="0">
              <a:spcBef>
                <a:spcPts val="0"/>
              </a:spcBef>
              <a:spcAft>
                <a:spcPts val="0"/>
              </a:spcAft>
              <a:buNone/>
            </a:pPr>
            <a:r>
              <a:rPr lang="en"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203" name="Google Shape;203;p39"/>
          <p:cNvSpPr txBox="1">
            <a:spLocks noGrp="1"/>
          </p:cNvSpPr>
          <p:nvPr>
            <p:ph type="title" idx="2"/>
          </p:nvPr>
        </p:nvSpPr>
        <p:spPr>
          <a:xfrm>
            <a:off x="1053212" y="1137494"/>
            <a:ext cx="911400" cy="533400"/>
          </a:xfrm>
          <a:prstGeom prst="rect">
            <a:avLst/>
          </a:prstGeom>
        </p:spPr>
        <p:txBody>
          <a:bodyPr spcFirstLastPara="1" wrap="square" lIns="91425" tIns="0"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01</a:t>
            </a:r>
            <a:endParaRPr dirty="0">
              <a:latin typeface="Times New Roman" panose="02020603050405020304" pitchFamily="18" charset="0"/>
              <a:cs typeface="Times New Roman" panose="02020603050405020304" pitchFamily="18" charset="0"/>
            </a:endParaRPr>
          </a:p>
        </p:txBody>
      </p:sp>
      <p:sp>
        <p:nvSpPr>
          <p:cNvPr id="204" name="Google Shape;204;p39"/>
          <p:cNvSpPr txBox="1">
            <a:spLocks noGrp="1"/>
          </p:cNvSpPr>
          <p:nvPr>
            <p:ph type="title" idx="3"/>
          </p:nvPr>
        </p:nvSpPr>
        <p:spPr>
          <a:xfrm>
            <a:off x="2042671" y="2111462"/>
            <a:ext cx="2355600" cy="342000"/>
          </a:xfrm>
          <a:prstGeom prst="rect">
            <a:avLst/>
          </a:prstGeom>
        </p:spPr>
        <p:txBody>
          <a:bodyPr spcFirstLastPara="1" wrap="square" lIns="0" tIns="0" rIns="91425" bIns="91425" anchor="t" anchorCtr="0">
            <a:noAutofit/>
          </a:bodyPr>
          <a:lstStyle/>
          <a:p>
            <a:pPr marL="0" lvl="0" indent="0" algn="l" rtl="0">
              <a:spcBef>
                <a:spcPts val="0"/>
              </a:spcBef>
              <a:spcAft>
                <a:spcPts val="0"/>
              </a:spcAft>
              <a:buNone/>
            </a:pPr>
            <a:r>
              <a:rPr lang="en" dirty="0">
                <a:latin typeface="Times New Roman" panose="02020603050405020304" pitchFamily="18" charset="0"/>
                <a:cs typeface="Times New Roman" panose="02020603050405020304" pitchFamily="18" charset="0"/>
              </a:rPr>
              <a:t>Weaknesses</a:t>
            </a:r>
            <a:endParaRPr dirty="0">
              <a:latin typeface="Times New Roman" panose="02020603050405020304" pitchFamily="18" charset="0"/>
              <a:cs typeface="Times New Roman" panose="02020603050405020304" pitchFamily="18" charset="0"/>
            </a:endParaRPr>
          </a:p>
        </p:txBody>
      </p:sp>
      <p:sp>
        <p:nvSpPr>
          <p:cNvPr id="206" name="Google Shape;206;p39"/>
          <p:cNvSpPr txBox="1">
            <a:spLocks noGrp="1"/>
          </p:cNvSpPr>
          <p:nvPr>
            <p:ph type="title" idx="5"/>
          </p:nvPr>
        </p:nvSpPr>
        <p:spPr>
          <a:xfrm>
            <a:off x="1014518" y="2015762"/>
            <a:ext cx="911400" cy="533400"/>
          </a:xfrm>
          <a:prstGeom prst="rect">
            <a:avLst/>
          </a:prstGeom>
        </p:spPr>
        <p:txBody>
          <a:bodyPr spcFirstLastPara="1" wrap="square" lIns="91425" tIns="0"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03</a:t>
            </a:r>
            <a:endParaRPr dirty="0">
              <a:latin typeface="Times New Roman" panose="02020603050405020304" pitchFamily="18" charset="0"/>
              <a:cs typeface="Times New Roman" panose="02020603050405020304" pitchFamily="18" charset="0"/>
            </a:endParaRPr>
          </a:p>
        </p:txBody>
      </p:sp>
      <p:sp>
        <p:nvSpPr>
          <p:cNvPr id="207" name="Google Shape;207;p39"/>
          <p:cNvSpPr txBox="1">
            <a:spLocks noGrp="1"/>
          </p:cNvSpPr>
          <p:nvPr>
            <p:ph type="title" idx="6"/>
          </p:nvPr>
        </p:nvSpPr>
        <p:spPr>
          <a:xfrm>
            <a:off x="5893274" y="1233194"/>
            <a:ext cx="2355600" cy="342000"/>
          </a:xfrm>
          <a:prstGeom prst="rect">
            <a:avLst/>
          </a:prstGeom>
        </p:spPr>
        <p:txBody>
          <a:bodyPr spcFirstLastPara="1" wrap="square" lIns="0" tIns="0" rIns="91425" bIns="91425" anchor="t" anchorCtr="0">
            <a:noAutofit/>
          </a:bodyPr>
          <a:lstStyle/>
          <a:p>
            <a:pPr marL="0" lvl="0" indent="0" algn="l" rtl="0">
              <a:spcBef>
                <a:spcPts val="0"/>
              </a:spcBef>
              <a:spcAft>
                <a:spcPts val="0"/>
              </a:spcAft>
              <a:buNone/>
            </a:pPr>
            <a:r>
              <a:rPr lang="en-US" dirty="0">
                <a:latin typeface="Times New Roman" panose="02020603050405020304" pitchFamily="18" charset="0"/>
                <a:cs typeface="Times New Roman" panose="02020603050405020304" pitchFamily="18" charset="0"/>
              </a:rPr>
              <a:t>Strength</a:t>
            </a:r>
          </a:p>
        </p:txBody>
      </p:sp>
      <p:sp>
        <p:nvSpPr>
          <p:cNvPr id="209" name="Google Shape;209;p39"/>
          <p:cNvSpPr txBox="1">
            <a:spLocks noGrp="1"/>
          </p:cNvSpPr>
          <p:nvPr>
            <p:ph type="title" idx="9"/>
          </p:nvPr>
        </p:nvSpPr>
        <p:spPr>
          <a:xfrm>
            <a:off x="5893274" y="2161571"/>
            <a:ext cx="2355600" cy="342000"/>
          </a:xfrm>
          <a:prstGeom prst="rect">
            <a:avLst/>
          </a:prstGeom>
        </p:spPr>
        <p:txBody>
          <a:bodyPr spcFirstLastPara="1" wrap="square" lIns="0" tIns="0" rIns="91425" bIns="91425" anchor="t" anchorCtr="0">
            <a:noAutofit/>
          </a:bodyPr>
          <a:lstStyle/>
          <a:p>
            <a:pPr marL="0" lvl="0" indent="0" algn="l" rtl="0">
              <a:spcBef>
                <a:spcPts val="0"/>
              </a:spcBef>
              <a:spcAft>
                <a:spcPts val="0"/>
              </a:spcAft>
              <a:buNone/>
            </a:pPr>
            <a:r>
              <a:rPr lang="en" dirty="0">
                <a:latin typeface="Times New Roman" panose="02020603050405020304" pitchFamily="18" charset="0"/>
                <a:cs typeface="Times New Roman" panose="02020603050405020304" pitchFamily="18" charset="0"/>
              </a:rPr>
              <a:t>Opportunities</a:t>
            </a:r>
            <a:endParaRPr dirty="0">
              <a:latin typeface="Times New Roman" panose="02020603050405020304" pitchFamily="18" charset="0"/>
              <a:cs typeface="Times New Roman" panose="02020603050405020304" pitchFamily="18" charset="0"/>
            </a:endParaRPr>
          </a:p>
        </p:txBody>
      </p:sp>
      <p:sp>
        <p:nvSpPr>
          <p:cNvPr id="211" name="Google Shape;211;p39"/>
          <p:cNvSpPr txBox="1">
            <a:spLocks noGrp="1"/>
          </p:cNvSpPr>
          <p:nvPr>
            <p:ph type="title" idx="14"/>
          </p:nvPr>
        </p:nvSpPr>
        <p:spPr>
          <a:xfrm>
            <a:off x="4828200" y="2111462"/>
            <a:ext cx="911400" cy="533400"/>
          </a:xfrm>
          <a:prstGeom prst="rect">
            <a:avLst/>
          </a:prstGeom>
        </p:spPr>
        <p:txBody>
          <a:bodyPr spcFirstLastPara="1" wrap="square" lIns="91425" tIns="0" rIns="91425" bIns="91425" anchor="t" anchorCtr="0">
            <a:noAutofit/>
          </a:bodyPr>
          <a:lstStyle/>
          <a:p>
            <a:pPr marL="0" lvl="0" indent="0" algn="l" rtl="0">
              <a:spcBef>
                <a:spcPts val="0"/>
              </a:spcBef>
              <a:spcAft>
                <a:spcPts val="0"/>
              </a:spcAft>
              <a:buNone/>
            </a:pPr>
            <a:r>
              <a:rPr lang="en" dirty="0">
                <a:latin typeface="Times New Roman" panose="02020603050405020304" pitchFamily="18" charset="0"/>
                <a:cs typeface="Times New Roman" panose="02020603050405020304" pitchFamily="18" charset="0"/>
              </a:rPr>
              <a:t>04</a:t>
            </a:r>
            <a:endParaRPr dirty="0">
              <a:latin typeface="Times New Roman" panose="02020603050405020304" pitchFamily="18" charset="0"/>
              <a:cs typeface="Times New Roman" panose="02020603050405020304" pitchFamily="18" charset="0"/>
            </a:endParaRPr>
          </a:p>
        </p:txBody>
      </p:sp>
      <p:sp>
        <p:nvSpPr>
          <p:cNvPr id="212" name="Google Shape;212;p39"/>
          <p:cNvSpPr txBox="1">
            <a:spLocks noGrp="1"/>
          </p:cNvSpPr>
          <p:nvPr>
            <p:ph type="title" idx="8"/>
          </p:nvPr>
        </p:nvSpPr>
        <p:spPr>
          <a:xfrm>
            <a:off x="4739700" y="1137495"/>
            <a:ext cx="911400" cy="533400"/>
          </a:xfrm>
          <a:prstGeom prst="rect">
            <a:avLst/>
          </a:prstGeom>
        </p:spPr>
        <p:txBody>
          <a:bodyPr spcFirstLastPara="1" wrap="square" lIns="91425" tIns="0"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02</a:t>
            </a:r>
            <a:endParaRPr dirty="0">
              <a:latin typeface="Times New Roman" panose="02020603050405020304" pitchFamily="18" charset="0"/>
              <a:cs typeface="Times New Roman" panose="02020603050405020304" pitchFamily="18" charset="0"/>
            </a:endParaRPr>
          </a:p>
        </p:txBody>
      </p:sp>
      <p:cxnSp>
        <p:nvCxnSpPr>
          <p:cNvPr id="213" name="Google Shape;213;p39"/>
          <p:cNvCxnSpPr/>
          <p:nvPr/>
        </p:nvCxnSpPr>
        <p:spPr>
          <a:xfrm>
            <a:off x="1141700" y="1686990"/>
            <a:ext cx="734400" cy="0"/>
          </a:xfrm>
          <a:prstGeom prst="straightConnector1">
            <a:avLst/>
          </a:prstGeom>
          <a:noFill/>
          <a:ln w="9525" cap="flat" cmpd="sng">
            <a:solidFill>
              <a:srgbClr val="212529"/>
            </a:solidFill>
            <a:prstDash val="solid"/>
            <a:round/>
            <a:headEnd type="none" w="med" len="med"/>
            <a:tailEnd type="none" w="med" len="med"/>
          </a:ln>
        </p:spPr>
      </p:cxnSp>
      <p:cxnSp>
        <p:nvCxnSpPr>
          <p:cNvPr id="214" name="Google Shape;214;p39"/>
          <p:cNvCxnSpPr/>
          <p:nvPr/>
        </p:nvCxnSpPr>
        <p:spPr>
          <a:xfrm>
            <a:off x="4916700" y="1703086"/>
            <a:ext cx="734400" cy="0"/>
          </a:xfrm>
          <a:prstGeom prst="straightConnector1">
            <a:avLst/>
          </a:prstGeom>
          <a:noFill/>
          <a:ln w="9525" cap="flat" cmpd="sng">
            <a:solidFill>
              <a:srgbClr val="212529"/>
            </a:solidFill>
            <a:prstDash val="solid"/>
            <a:round/>
            <a:headEnd type="none" w="med" len="med"/>
            <a:tailEnd type="none" w="med" len="med"/>
          </a:ln>
        </p:spPr>
      </p:cxnSp>
      <p:cxnSp>
        <p:nvCxnSpPr>
          <p:cNvPr id="215" name="Google Shape;215;p39"/>
          <p:cNvCxnSpPr/>
          <p:nvPr/>
        </p:nvCxnSpPr>
        <p:spPr>
          <a:xfrm>
            <a:off x="1141700" y="2571750"/>
            <a:ext cx="734400" cy="0"/>
          </a:xfrm>
          <a:prstGeom prst="straightConnector1">
            <a:avLst/>
          </a:prstGeom>
          <a:noFill/>
          <a:ln w="9525" cap="flat" cmpd="sng">
            <a:solidFill>
              <a:srgbClr val="212529"/>
            </a:solidFill>
            <a:prstDash val="solid"/>
            <a:round/>
            <a:headEnd type="none" w="med" len="med"/>
            <a:tailEnd type="none" w="med" len="med"/>
          </a:ln>
        </p:spPr>
      </p:cxnSp>
      <p:cxnSp>
        <p:nvCxnSpPr>
          <p:cNvPr id="216" name="Google Shape;216;p39"/>
          <p:cNvCxnSpPr/>
          <p:nvPr/>
        </p:nvCxnSpPr>
        <p:spPr>
          <a:xfrm>
            <a:off x="5005200" y="2764519"/>
            <a:ext cx="734400" cy="0"/>
          </a:xfrm>
          <a:prstGeom prst="straightConnector1">
            <a:avLst/>
          </a:prstGeom>
          <a:noFill/>
          <a:ln w="9525" cap="flat" cmpd="sng">
            <a:solidFill>
              <a:srgbClr val="212529"/>
            </a:solidFill>
            <a:prstDash val="solid"/>
            <a:round/>
            <a:headEnd type="none" w="med" len="med"/>
            <a:tailEnd type="none" w="med" len="med"/>
          </a:ln>
        </p:spPr>
      </p:cxnSp>
      <p:sp>
        <p:nvSpPr>
          <p:cNvPr id="217" name="Google Shape;217;p39"/>
          <p:cNvSpPr txBox="1"/>
          <p:nvPr/>
        </p:nvSpPr>
        <p:spPr>
          <a:xfrm rot="2988647">
            <a:off x="7319222" y="913974"/>
            <a:ext cx="1755425" cy="316976"/>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000" b="1" dirty="0">
                <a:solidFill>
                  <a:schemeClr val="dk1"/>
                </a:solidFill>
                <a:latin typeface="Times New Roman" panose="02020603050405020304" pitchFamily="18" charset="0"/>
                <a:ea typeface="Bodoni Moda"/>
                <a:cs typeface="Times New Roman" panose="02020603050405020304" pitchFamily="18" charset="0"/>
                <a:sym typeface="Bodoni Moda"/>
              </a:rPr>
              <a:t>Health  and Social Care</a:t>
            </a:r>
            <a:endParaRPr sz="1000" dirty="0">
              <a:latin typeface="Times New Roman" panose="02020603050405020304" pitchFamily="18" charset="0"/>
              <a:ea typeface="Ubuntu"/>
              <a:cs typeface="Times New Roman" panose="02020603050405020304" pitchFamily="18" charset="0"/>
              <a:sym typeface="Ubuntu"/>
            </a:endParaRPr>
          </a:p>
        </p:txBody>
      </p:sp>
      <p:sp>
        <p:nvSpPr>
          <p:cNvPr id="30" name="Google Shape;203;p39">
            <a:extLst>
              <a:ext uri="{FF2B5EF4-FFF2-40B4-BE49-F238E27FC236}">
                <a16:creationId xmlns:a16="http://schemas.microsoft.com/office/drawing/2014/main" id="{65C4F8EA-5D86-4940-9C1F-A6EF5DB40AD2}"/>
              </a:ext>
            </a:extLst>
          </p:cNvPr>
          <p:cNvSpPr txBox="1">
            <a:spLocks/>
          </p:cNvSpPr>
          <p:nvPr/>
        </p:nvSpPr>
        <p:spPr>
          <a:xfrm>
            <a:off x="1053212" y="2877933"/>
            <a:ext cx="911400" cy="533400"/>
          </a:xfrm>
          <a:prstGeom prst="rect">
            <a:avLst/>
          </a:prstGeom>
          <a:noFill/>
          <a:ln>
            <a:noFill/>
          </a:ln>
        </p:spPr>
        <p:txBody>
          <a:bodyPr spcFirstLastPara="1" wrap="square" lIns="91425" tIns="0"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900"/>
              <a:buFont typeface="Bodoni Moda"/>
              <a:buNone/>
              <a:defRPr sz="4400" b="1" i="0" u="none" strike="noStrike" cap="none">
                <a:solidFill>
                  <a:srgbClr val="80D8EB"/>
                </a:solidFill>
                <a:latin typeface="Bodoni Moda"/>
                <a:ea typeface="Bodoni Moda"/>
                <a:cs typeface="Bodoni Moda"/>
                <a:sym typeface="Bodoni Moda"/>
              </a:defRPr>
            </a:lvl1pPr>
            <a:lvl2pPr marR="0" lvl="1"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2pPr>
            <a:lvl3pPr marR="0" lvl="2"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3pPr>
            <a:lvl4pPr marR="0" lvl="3"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4pPr>
            <a:lvl5pPr marR="0" lvl="4"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5pPr>
            <a:lvl6pPr marR="0" lvl="5"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6pPr>
            <a:lvl7pPr marR="0" lvl="6"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7pPr>
            <a:lvl8pPr marR="0" lvl="7"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8pPr>
            <a:lvl9pPr marR="0" lvl="8"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9pPr>
          </a:lstStyle>
          <a:p>
            <a:r>
              <a:rPr lang="en">
                <a:latin typeface="Times New Roman" panose="02020603050405020304" pitchFamily="18" charset="0"/>
                <a:cs typeface="Times New Roman" panose="02020603050405020304" pitchFamily="18" charset="0"/>
              </a:rPr>
              <a:t>05</a:t>
            </a:r>
            <a:endParaRPr lang="en" dirty="0">
              <a:latin typeface="Times New Roman" panose="02020603050405020304" pitchFamily="18" charset="0"/>
              <a:cs typeface="Times New Roman" panose="02020603050405020304" pitchFamily="18" charset="0"/>
            </a:endParaRPr>
          </a:p>
        </p:txBody>
      </p:sp>
      <p:cxnSp>
        <p:nvCxnSpPr>
          <p:cNvPr id="31" name="Google Shape;213;p39">
            <a:extLst>
              <a:ext uri="{FF2B5EF4-FFF2-40B4-BE49-F238E27FC236}">
                <a16:creationId xmlns:a16="http://schemas.microsoft.com/office/drawing/2014/main" id="{3DC14A23-4A06-4390-96F9-C779CC0A6701}"/>
              </a:ext>
            </a:extLst>
          </p:cNvPr>
          <p:cNvCxnSpPr/>
          <p:nvPr/>
        </p:nvCxnSpPr>
        <p:spPr>
          <a:xfrm>
            <a:off x="1191518" y="3452439"/>
            <a:ext cx="734400" cy="0"/>
          </a:xfrm>
          <a:prstGeom prst="straightConnector1">
            <a:avLst/>
          </a:prstGeom>
          <a:noFill/>
          <a:ln w="9525" cap="flat" cmpd="sng">
            <a:solidFill>
              <a:srgbClr val="212529"/>
            </a:solidFill>
            <a:prstDash val="solid"/>
            <a:round/>
            <a:headEnd type="none" w="med" len="med"/>
            <a:tailEnd type="none" w="med" len="med"/>
          </a:ln>
        </p:spPr>
      </p:cxnSp>
      <p:sp>
        <p:nvSpPr>
          <p:cNvPr id="32" name="Google Shape;202;p39">
            <a:extLst>
              <a:ext uri="{FF2B5EF4-FFF2-40B4-BE49-F238E27FC236}">
                <a16:creationId xmlns:a16="http://schemas.microsoft.com/office/drawing/2014/main" id="{F07BE8B3-A51D-41E2-B36B-361439087B30}"/>
              </a:ext>
            </a:extLst>
          </p:cNvPr>
          <p:cNvSpPr txBox="1">
            <a:spLocks/>
          </p:cNvSpPr>
          <p:nvPr/>
        </p:nvSpPr>
        <p:spPr>
          <a:xfrm>
            <a:off x="2042671" y="3049511"/>
            <a:ext cx="2355600" cy="34200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400"/>
              <a:buFont typeface="Bodoni Moda"/>
              <a:buNone/>
              <a:defRPr sz="2200" b="1" i="0" u="none" strike="noStrike" cap="none">
                <a:solidFill>
                  <a:schemeClr val="dk1"/>
                </a:solidFill>
                <a:latin typeface="Bodoni Moda"/>
                <a:ea typeface="Bodoni Moda"/>
                <a:cs typeface="Bodoni Moda"/>
                <a:sym typeface="Bodoni Moda"/>
              </a:defRPr>
            </a:lvl1pPr>
            <a:lvl2pPr marR="0" lvl="1"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2pPr>
            <a:lvl3pPr marR="0" lvl="2"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3pPr>
            <a:lvl4pPr marR="0" lvl="3"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4pPr>
            <a:lvl5pPr marR="0" lvl="4"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5pPr>
            <a:lvl6pPr marR="0" lvl="5"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6pPr>
            <a:lvl7pPr marR="0" lvl="6"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7pPr>
            <a:lvl8pPr marR="0" lvl="7"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8pPr>
            <a:lvl9pPr marR="0" lvl="8"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9pPr>
          </a:lstStyle>
          <a:p>
            <a:r>
              <a:rPr lang="en-US">
                <a:latin typeface="Times New Roman" panose="02020603050405020304" pitchFamily="18" charset="0"/>
                <a:cs typeface="Times New Roman" panose="02020603050405020304" pitchFamily="18" charset="0"/>
              </a:rPr>
              <a:t>Threats</a:t>
            </a:r>
            <a:endParaRPr lang="en-US" dirty="0">
              <a:latin typeface="Times New Roman" panose="02020603050405020304" pitchFamily="18" charset="0"/>
              <a:cs typeface="Times New Roman" panose="02020603050405020304" pitchFamily="18" charset="0"/>
            </a:endParaRPr>
          </a:p>
        </p:txBody>
      </p:sp>
      <p:sp>
        <p:nvSpPr>
          <p:cNvPr id="33" name="Google Shape;212;p39">
            <a:extLst>
              <a:ext uri="{FF2B5EF4-FFF2-40B4-BE49-F238E27FC236}">
                <a16:creationId xmlns:a16="http://schemas.microsoft.com/office/drawing/2014/main" id="{3811B470-6D38-4C1E-929C-4F8008332EDD}"/>
              </a:ext>
            </a:extLst>
          </p:cNvPr>
          <p:cNvSpPr txBox="1">
            <a:spLocks/>
          </p:cNvSpPr>
          <p:nvPr/>
        </p:nvSpPr>
        <p:spPr>
          <a:xfrm>
            <a:off x="4886574" y="2858111"/>
            <a:ext cx="911400" cy="533400"/>
          </a:xfrm>
          <a:prstGeom prst="rect">
            <a:avLst/>
          </a:prstGeom>
          <a:noFill/>
          <a:ln>
            <a:noFill/>
          </a:ln>
        </p:spPr>
        <p:txBody>
          <a:bodyPr spcFirstLastPara="1" wrap="square" lIns="91425" tIns="0"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900"/>
              <a:buFont typeface="Bodoni Moda"/>
              <a:buNone/>
              <a:defRPr sz="4400" b="1" i="0" u="none" strike="noStrike" cap="none">
                <a:solidFill>
                  <a:srgbClr val="80D8EB"/>
                </a:solidFill>
                <a:latin typeface="Bodoni Moda"/>
                <a:ea typeface="Bodoni Moda"/>
                <a:cs typeface="Bodoni Moda"/>
                <a:sym typeface="Bodoni Moda"/>
              </a:defRPr>
            </a:lvl1pPr>
            <a:lvl2pPr marR="0" lvl="1"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2pPr>
            <a:lvl3pPr marR="0" lvl="2"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3pPr>
            <a:lvl4pPr marR="0" lvl="3"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4pPr>
            <a:lvl5pPr marR="0" lvl="4"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5pPr>
            <a:lvl6pPr marR="0" lvl="5"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6pPr>
            <a:lvl7pPr marR="0" lvl="6"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7pPr>
            <a:lvl8pPr marR="0" lvl="7"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8pPr>
            <a:lvl9pPr marR="0" lvl="8"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9pPr>
          </a:lstStyle>
          <a:p>
            <a:r>
              <a:rPr lang="en" dirty="0">
                <a:latin typeface="Times New Roman" panose="02020603050405020304" pitchFamily="18" charset="0"/>
                <a:cs typeface="Times New Roman" panose="02020603050405020304" pitchFamily="18" charset="0"/>
              </a:rPr>
              <a:t>06</a:t>
            </a:r>
          </a:p>
        </p:txBody>
      </p:sp>
      <p:cxnSp>
        <p:nvCxnSpPr>
          <p:cNvPr id="34" name="Google Shape;214;p39">
            <a:extLst>
              <a:ext uri="{FF2B5EF4-FFF2-40B4-BE49-F238E27FC236}">
                <a16:creationId xmlns:a16="http://schemas.microsoft.com/office/drawing/2014/main" id="{0C25EE38-9C32-4422-B4AF-F0301B9D9255}"/>
              </a:ext>
            </a:extLst>
          </p:cNvPr>
          <p:cNvCxnSpPr/>
          <p:nvPr/>
        </p:nvCxnSpPr>
        <p:spPr>
          <a:xfrm>
            <a:off x="5005200" y="3438061"/>
            <a:ext cx="734400" cy="0"/>
          </a:xfrm>
          <a:prstGeom prst="straightConnector1">
            <a:avLst/>
          </a:prstGeom>
          <a:noFill/>
          <a:ln w="9525" cap="flat" cmpd="sng">
            <a:solidFill>
              <a:srgbClr val="212529"/>
            </a:solidFill>
            <a:prstDash val="solid"/>
            <a:round/>
            <a:headEnd type="none" w="med" len="med"/>
            <a:tailEnd type="none" w="med" len="med"/>
          </a:ln>
        </p:spPr>
      </p:cxnSp>
      <p:sp>
        <p:nvSpPr>
          <p:cNvPr id="35" name="Google Shape;207;p39">
            <a:extLst>
              <a:ext uri="{FF2B5EF4-FFF2-40B4-BE49-F238E27FC236}">
                <a16:creationId xmlns:a16="http://schemas.microsoft.com/office/drawing/2014/main" id="{5F081272-3BA3-46A4-A324-B68D1EF3E15A}"/>
              </a:ext>
            </a:extLst>
          </p:cNvPr>
          <p:cNvSpPr txBox="1">
            <a:spLocks/>
          </p:cNvSpPr>
          <p:nvPr/>
        </p:nvSpPr>
        <p:spPr>
          <a:xfrm>
            <a:off x="5841334" y="3031408"/>
            <a:ext cx="2355600" cy="34200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400"/>
              <a:buFont typeface="Bodoni Moda"/>
              <a:buNone/>
              <a:defRPr sz="2200" b="1" i="0" u="none" strike="noStrike" cap="none">
                <a:solidFill>
                  <a:schemeClr val="dk1"/>
                </a:solidFill>
                <a:latin typeface="Bodoni Moda"/>
                <a:ea typeface="Bodoni Moda"/>
                <a:cs typeface="Bodoni Moda"/>
                <a:sym typeface="Bodoni Moda"/>
              </a:defRPr>
            </a:lvl1pPr>
            <a:lvl2pPr marR="0" lvl="1"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2pPr>
            <a:lvl3pPr marR="0" lvl="2"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3pPr>
            <a:lvl4pPr marR="0" lvl="3"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4pPr>
            <a:lvl5pPr marR="0" lvl="4"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5pPr>
            <a:lvl6pPr marR="0" lvl="5"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6pPr>
            <a:lvl7pPr marR="0" lvl="6"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7pPr>
            <a:lvl8pPr marR="0" lvl="7"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8pPr>
            <a:lvl9pPr marR="0" lvl="8"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9pPr>
          </a:lstStyle>
          <a:p>
            <a:r>
              <a:rPr lang="en-US" dirty="0">
                <a:latin typeface="Times New Roman" panose="02020603050405020304" pitchFamily="18" charset="0"/>
                <a:cs typeface="Times New Roman" panose="02020603050405020304" pitchFamily="18" charset="0"/>
              </a:rPr>
              <a:t>Threat Control</a:t>
            </a:r>
          </a:p>
        </p:txBody>
      </p:sp>
      <p:sp>
        <p:nvSpPr>
          <p:cNvPr id="36" name="Google Shape;206;p39">
            <a:extLst>
              <a:ext uri="{FF2B5EF4-FFF2-40B4-BE49-F238E27FC236}">
                <a16:creationId xmlns:a16="http://schemas.microsoft.com/office/drawing/2014/main" id="{FE6EAA99-4CA9-46AB-8108-F7354AE1E71B}"/>
              </a:ext>
            </a:extLst>
          </p:cNvPr>
          <p:cNvSpPr txBox="1">
            <a:spLocks/>
          </p:cNvSpPr>
          <p:nvPr/>
        </p:nvSpPr>
        <p:spPr>
          <a:xfrm>
            <a:off x="1014518" y="3778790"/>
            <a:ext cx="911400" cy="533400"/>
          </a:xfrm>
          <a:prstGeom prst="rect">
            <a:avLst/>
          </a:prstGeom>
          <a:noFill/>
          <a:ln>
            <a:noFill/>
          </a:ln>
        </p:spPr>
        <p:txBody>
          <a:bodyPr spcFirstLastPara="1" wrap="square" lIns="91425" tIns="0"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900"/>
              <a:buFont typeface="Bodoni Moda"/>
              <a:buNone/>
              <a:defRPr sz="4400" b="1" i="0" u="none" strike="noStrike" cap="none">
                <a:solidFill>
                  <a:srgbClr val="80D8EB"/>
                </a:solidFill>
                <a:latin typeface="Bodoni Moda"/>
                <a:ea typeface="Bodoni Moda"/>
                <a:cs typeface="Bodoni Moda"/>
                <a:sym typeface="Bodoni Moda"/>
              </a:defRPr>
            </a:lvl1pPr>
            <a:lvl2pPr marR="0" lvl="1"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2pPr>
            <a:lvl3pPr marR="0" lvl="2"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3pPr>
            <a:lvl4pPr marR="0" lvl="3"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4pPr>
            <a:lvl5pPr marR="0" lvl="4"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5pPr>
            <a:lvl6pPr marR="0" lvl="5"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6pPr>
            <a:lvl7pPr marR="0" lvl="6"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7pPr>
            <a:lvl8pPr marR="0" lvl="7"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8pPr>
            <a:lvl9pPr marR="0" lvl="8"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9pPr>
          </a:lstStyle>
          <a:p>
            <a:r>
              <a:rPr lang="en">
                <a:latin typeface="Times New Roman" panose="02020603050405020304" pitchFamily="18" charset="0"/>
                <a:cs typeface="Times New Roman" panose="02020603050405020304" pitchFamily="18" charset="0"/>
              </a:rPr>
              <a:t>07</a:t>
            </a:r>
            <a:endParaRPr lang="en" dirty="0">
              <a:latin typeface="Times New Roman" panose="02020603050405020304" pitchFamily="18" charset="0"/>
              <a:cs typeface="Times New Roman" panose="02020603050405020304" pitchFamily="18" charset="0"/>
            </a:endParaRPr>
          </a:p>
        </p:txBody>
      </p:sp>
      <p:cxnSp>
        <p:nvCxnSpPr>
          <p:cNvPr id="37" name="Google Shape;215;p39">
            <a:extLst>
              <a:ext uri="{FF2B5EF4-FFF2-40B4-BE49-F238E27FC236}">
                <a16:creationId xmlns:a16="http://schemas.microsoft.com/office/drawing/2014/main" id="{0A978D4F-B4D1-471F-827C-BFF445197696}"/>
              </a:ext>
            </a:extLst>
          </p:cNvPr>
          <p:cNvCxnSpPr/>
          <p:nvPr/>
        </p:nvCxnSpPr>
        <p:spPr>
          <a:xfrm>
            <a:off x="1141700" y="4344142"/>
            <a:ext cx="734400" cy="0"/>
          </a:xfrm>
          <a:prstGeom prst="straightConnector1">
            <a:avLst/>
          </a:prstGeom>
          <a:noFill/>
          <a:ln w="9525" cap="flat" cmpd="sng">
            <a:solidFill>
              <a:srgbClr val="212529"/>
            </a:solidFill>
            <a:prstDash val="solid"/>
            <a:round/>
            <a:headEnd type="none" w="med" len="med"/>
            <a:tailEnd type="none" w="med" len="med"/>
          </a:ln>
        </p:spPr>
      </p:cxnSp>
      <p:sp>
        <p:nvSpPr>
          <p:cNvPr id="38" name="Google Shape;204;p39">
            <a:extLst>
              <a:ext uri="{FF2B5EF4-FFF2-40B4-BE49-F238E27FC236}">
                <a16:creationId xmlns:a16="http://schemas.microsoft.com/office/drawing/2014/main" id="{D5993697-81F9-4D00-A97C-28A184B62EB7}"/>
              </a:ext>
            </a:extLst>
          </p:cNvPr>
          <p:cNvSpPr txBox="1">
            <a:spLocks/>
          </p:cNvSpPr>
          <p:nvPr/>
        </p:nvSpPr>
        <p:spPr>
          <a:xfrm>
            <a:off x="2042671" y="3970087"/>
            <a:ext cx="2355600" cy="34200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400"/>
              <a:buFont typeface="Bodoni Moda"/>
              <a:buNone/>
              <a:defRPr sz="2200" b="1" i="0" u="none" strike="noStrike" cap="none">
                <a:solidFill>
                  <a:schemeClr val="dk1"/>
                </a:solidFill>
                <a:latin typeface="Bodoni Moda"/>
                <a:ea typeface="Bodoni Moda"/>
                <a:cs typeface="Bodoni Moda"/>
                <a:sym typeface="Bodoni Moda"/>
              </a:defRPr>
            </a:lvl1pPr>
            <a:lvl2pPr marR="0" lvl="1"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2pPr>
            <a:lvl3pPr marR="0" lvl="2"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3pPr>
            <a:lvl4pPr marR="0" lvl="3"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4pPr>
            <a:lvl5pPr marR="0" lvl="4"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5pPr>
            <a:lvl6pPr marR="0" lvl="5"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6pPr>
            <a:lvl7pPr marR="0" lvl="6"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7pPr>
            <a:lvl8pPr marR="0" lvl="7"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8pPr>
            <a:lvl9pPr marR="0" lvl="8"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9pPr>
          </a:lstStyle>
          <a:p>
            <a:r>
              <a:rPr lang="en-US">
                <a:latin typeface="Times New Roman" panose="02020603050405020304" pitchFamily="18" charset="0"/>
                <a:cs typeface="Times New Roman" panose="02020603050405020304" pitchFamily="18" charset="0"/>
              </a:rPr>
              <a:t>Conclusions</a:t>
            </a:r>
            <a:endParaRPr lang="en-US" dirty="0">
              <a:latin typeface="Times New Roman" panose="02020603050405020304" pitchFamily="18" charset="0"/>
              <a:cs typeface="Times New Roman" panose="02020603050405020304" pitchFamily="18" charset="0"/>
            </a:endParaRPr>
          </a:p>
        </p:txBody>
      </p:sp>
      <p:sp>
        <p:nvSpPr>
          <p:cNvPr id="39" name="Google Shape;211;p39">
            <a:extLst>
              <a:ext uri="{FF2B5EF4-FFF2-40B4-BE49-F238E27FC236}">
                <a16:creationId xmlns:a16="http://schemas.microsoft.com/office/drawing/2014/main" id="{8782E6B8-0EF1-4489-842A-768F86DFCEF4}"/>
              </a:ext>
            </a:extLst>
          </p:cNvPr>
          <p:cNvSpPr txBox="1">
            <a:spLocks/>
          </p:cNvSpPr>
          <p:nvPr/>
        </p:nvSpPr>
        <p:spPr>
          <a:xfrm>
            <a:off x="4886574" y="3703387"/>
            <a:ext cx="911400" cy="533400"/>
          </a:xfrm>
          <a:prstGeom prst="rect">
            <a:avLst/>
          </a:prstGeom>
          <a:noFill/>
          <a:ln>
            <a:noFill/>
          </a:ln>
        </p:spPr>
        <p:txBody>
          <a:bodyPr spcFirstLastPara="1" wrap="square" lIns="91425" tIns="0"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900"/>
              <a:buFont typeface="Bodoni Moda"/>
              <a:buNone/>
              <a:defRPr sz="4400" b="1" i="0" u="none" strike="noStrike" cap="none">
                <a:solidFill>
                  <a:srgbClr val="80D8EB"/>
                </a:solidFill>
                <a:latin typeface="Bodoni Moda"/>
                <a:ea typeface="Bodoni Moda"/>
                <a:cs typeface="Bodoni Moda"/>
                <a:sym typeface="Bodoni Moda"/>
              </a:defRPr>
            </a:lvl1pPr>
            <a:lvl2pPr marR="0" lvl="1"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2pPr>
            <a:lvl3pPr marR="0" lvl="2"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3pPr>
            <a:lvl4pPr marR="0" lvl="3"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4pPr>
            <a:lvl5pPr marR="0" lvl="4"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5pPr>
            <a:lvl6pPr marR="0" lvl="5"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6pPr>
            <a:lvl7pPr marR="0" lvl="6"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7pPr>
            <a:lvl8pPr marR="0" lvl="7"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8pPr>
            <a:lvl9pPr marR="0" lvl="8" algn="ctr" rtl="0">
              <a:lnSpc>
                <a:spcPct val="100000"/>
              </a:lnSpc>
              <a:spcBef>
                <a:spcPts val="0"/>
              </a:spcBef>
              <a:spcAft>
                <a:spcPts val="0"/>
              </a:spcAft>
              <a:buClr>
                <a:schemeClr val="dk1"/>
              </a:buClr>
              <a:buSzPts val="3900"/>
              <a:buFont typeface="Bodoni Moda"/>
              <a:buNone/>
              <a:defRPr sz="3900" b="1" i="0" u="none" strike="noStrike" cap="none">
                <a:solidFill>
                  <a:schemeClr val="dk1"/>
                </a:solidFill>
                <a:latin typeface="Bodoni Moda"/>
                <a:ea typeface="Bodoni Moda"/>
                <a:cs typeface="Bodoni Moda"/>
                <a:sym typeface="Bodoni Moda"/>
              </a:defRPr>
            </a:lvl9pPr>
          </a:lstStyle>
          <a:p>
            <a:r>
              <a:rPr lang="en">
                <a:latin typeface="Times New Roman" panose="02020603050405020304" pitchFamily="18" charset="0"/>
                <a:cs typeface="Times New Roman" panose="02020603050405020304" pitchFamily="18" charset="0"/>
              </a:rPr>
              <a:t>08</a:t>
            </a:r>
            <a:endParaRPr lang="en" dirty="0">
              <a:latin typeface="Times New Roman" panose="02020603050405020304" pitchFamily="18" charset="0"/>
              <a:cs typeface="Times New Roman" panose="02020603050405020304" pitchFamily="18" charset="0"/>
            </a:endParaRPr>
          </a:p>
        </p:txBody>
      </p:sp>
      <p:cxnSp>
        <p:nvCxnSpPr>
          <p:cNvPr id="40" name="Google Shape;216;p39">
            <a:extLst>
              <a:ext uri="{FF2B5EF4-FFF2-40B4-BE49-F238E27FC236}">
                <a16:creationId xmlns:a16="http://schemas.microsoft.com/office/drawing/2014/main" id="{B93A7C0E-7BED-4662-AAA8-ECA883441BC3}"/>
              </a:ext>
            </a:extLst>
          </p:cNvPr>
          <p:cNvCxnSpPr/>
          <p:nvPr/>
        </p:nvCxnSpPr>
        <p:spPr>
          <a:xfrm>
            <a:off x="5005200" y="4312087"/>
            <a:ext cx="734400" cy="0"/>
          </a:xfrm>
          <a:prstGeom prst="straightConnector1">
            <a:avLst/>
          </a:prstGeom>
          <a:noFill/>
          <a:ln w="9525" cap="flat" cmpd="sng">
            <a:solidFill>
              <a:srgbClr val="212529"/>
            </a:solidFill>
            <a:prstDash val="solid"/>
            <a:round/>
            <a:headEnd type="none" w="med" len="med"/>
            <a:tailEnd type="none" w="med" len="med"/>
          </a:ln>
        </p:spPr>
      </p:cxnSp>
      <p:sp>
        <p:nvSpPr>
          <p:cNvPr id="41" name="Google Shape;209;p39">
            <a:extLst>
              <a:ext uri="{FF2B5EF4-FFF2-40B4-BE49-F238E27FC236}">
                <a16:creationId xmlns:a16="http://schemas.microsoft.com/office/drawing/2014/main" id="{396EEF2A-2EAD-4856-A753-65F572D691DE}"/>
              </a:ext>
            </a:extLst>
          </p:cNvPr>
          <p:cNvSpPr txBox="1">
            <a:spLocks/>
          </p:cNvSpPr>
          <p:nvPr/>
        </p:nvSpPr>
        <p:spPr>
          <a:xfrm>
            <a:off x="5923529" y="3959785"/>
            <a:ext cx="2355600" cy="342000"/>
          </a:xfrm>
          <a:prstGeom prst="rect">
            <a:avLst/>
          </a:prstGeom>
          <a:noFill/>
          <a:ln>
            <a:noFill/>
          </a:ln>
        </p:spPr>
        <p:txBody>
          <a:bodyPr spcFirstLastPara="1" wrap="square" lIns="0" tIns="0"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400"/>
              <a:buFont typeface="Bodoni Moda"/>
              <a:buNone/>
              <a:defRPr sz="2200" b="1" i="0" u="none" strike="noStrike" cap="none">
                <a:solidFill>
                  <a:schemeClr val="dk1"/>
                </a:solidFill>
                <a:latin typeface="Bodoni Moda"/>
                <a:ea typeface="Bodoni Moda"/>
                <a:cs typeface="Bodoni Moda"/>
                <a:sym typeface="Bodoni Moda"/>
              </a:defRPr>
            </a:lvl1pPr>
            <a:lvl2pPr marR="0" lvl="1"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2pPr>
            <a:lvl3pPr marR="0" lvl="2"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3pPr>
            <a:lvl4pPr marR="0" lvl="3"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4pPr>
            <a:lvl5pPr marR="0" lvl="4"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5pPr>
            <a:lvl6pPr marR="0" lvl="5"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6pPr>
            <a:lvl7pPr marR="0" lvl="6"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7pPr>
            <a:lvl8pPr marR="0" lvl="7"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8pPr>
            <a:lvl9pPr marR="0" lvl="8"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9pPr>
          </a:lstStyle>
          <a:p>
            <a:r>
              <a:rPr lang="en-US" dirty="0">
                <a:latin typeface="Times New Roman" panose="02020603050405020304" pitchFamily="18" charset="0"/>
                <a:cs typeface="Times New Roman" panose="02020603050405020304" pitchFamily="18" charset="0"/>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Shape 229"/>
        <p:cNvGrpSpPr/>
        <p:nvPr/>
      </p:nvGrpSpPr>
      <p:grpSpPr>
        <a:xfrm>
          <a:off x="0" y="0"/>
          <a:ext cx="0" cy="0"/>
          <a:chOff x="0" y="0"/>
          <a:chExt cx="0" cy="0"/>
        </a:xfrm>
      </p:grpSpPr>
      <p:sp>
        <p:nvSpPr>
          <p:cNvPr id="230" name="Google Shape;230;p41"/>
          <p:cNvSpPr txBox="1">
            <a:spLocks noGrp="1"/>
          </p:cNvSpPr>
          <p:nvPr>
            <p:ph type="title"/>
          </p:nvPr>
        </p:nvSpPr>
        <p:spPr>
          <a:xfrm>
            <a:off x="4001500" y="2454792"/>
            <a:ext cx="4426500" cy="647700"/>
          </a:xfrm>
          <a:prstGeom prst="rect">
            <a:avLst/>
          </a:prstGeom>
        </p:spPr>
        <p:txBody>
          <a:bodyPr spcFirstLastPara="1" wrap="square" lIns="91425" tIns="0" rIns="91425" bIns="91425" anchor="t" anchorCtr="0">
            <a:noAutofit/>
          </a:bodyPr>
          <a:lstStyle/>
          <a:p>
            <a:pPr marL="0" lvl="0" indent="0" algn="r" rtl="0">
              <a:spcBef>
                <a:spcPts val="0"/>
              </a:spcBef>
              <a:spcAft>
                <a:spcPts val="0"/>
              </a:spcAft>
              <a:buClr>
                <a:schemeClr val="dk1"/>
              </a:buClr>
              <a:buSzPts val="1100"/>
              <a:buFont typeface="Arial"/>
              <a:buNone/>
            </a:pPr>
            <a:r>
              <a:rPr lang="en"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231" name="Google Shape;231;p41"/>
          <p:cNvSpPr txBox="1">
            <a:spLocks noGrp="1"/>
          </p:cNvSpPr>
          <p:nvPr>
            <p:ph type="subTitle" idx="1"/>
          </p:nvPr>
        </p:nvSpPr>
        <p:spPr>
          <a:xfrm>
            <a:off x="3479800" y="3102492"/>
            <a:ext cx="4948200" cy="1038300"/>
          </a:xfrm>
          <a:prstGeom prst="rect">
            <a:avLst/>
          </a:prstGeom>
        </p:spPr>
        <p:txBody>
          <a:bodyPr spcFirstLastPara="1" wrap="square" lIns="91425" tIns="91425" rIns="91425" bIns="91425" anchor="t" anchorCtr="0">
            <a:noAutofit/>
          </a:bodyPr>
          <a:lstStyle/>
          <a:p>
            <a:pPr marL="0" lvl="0" indent="0" algn="just" rtl="0">
              <a:buClr>
                <a:schemeClr val="dk1"/>
              </a:buClr>
              <a:buSzPts val="1100"/>
              <a:buFont typeface="Arial"/>
              <a:buNone/>
            </a:pPr>
            <a:r>
              <a:rPr lang="en-US" dirty="0">
                <a:solidFill>
                  <a:schemeClr val="tx1"/>
                </a:solidFill>
                <a:latin typeface="Times New Roman" panose="02020603050405020304" pitchFamily="18" charset="0"/>
                <a:cs typeface="Times New Roman" panose="02020603050405020304" pitchFamily="18" charset="0"/>
              </a:rPr>
              <a:t>To ensure my professional and educational development in the UK Health and Social Care sector, a SWOT analysis will provide me with the information regarding the ways I can utilise my strengths to capitalise on my weaknesses, minimise the effects of threats, and use the available opportunities</a:t>
            </a:r>
            <a:r>
              <a:rPr lang="en-US" dirty="0">
                <a:latin typeface="Times New Roman" panose="02020603050405020304" pitchFamily="18" charset="0"/>
                <a:cs typeface="Times New Roman" panose="02020603050405020304" pitchFamily="18" charset="0"/>
              </a:rPr>
              <a:t>.</a:t>
            </a:r>
            <a:endParaRPr dirty="0">
              <a:latin typeface="Times New Roman" panose="02020603050405020304" pitchFamily="18" charset="0"/>
              <a:cs typeface="Times New Roman" panose="02020603050405020304" pitchFamily="18" charset="0"/>
            </a:endParaRPr>
          </a:p>
        </p:txBody>
      </p:sp>
      <p:pic>
        <p:nvPicPr>
          <p:cNvPr id="2050" name="Picture 2" descr="Women leaders and the health &amp; social care sector - ACEVO">
            <a:extLst>
              <a:ext uri="{FF2B5EF4-FFF2-40B4-BE49-F238E27FC236}">
                <a16:creationId xmlns:a16="http://schemas.microsoft.com/office/drawing/2014/main" id="{A0C6B9C7-3368-4002-BA30-973A9C8D6B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5000" y="749817"/>
            <a:ext cx="2476500" cy="18478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Shape 235"/>
        <p:cNvGrpSpPr/>
        <p:nvPr/>
      </p:nvGrpSpPr>
      <p:grpSpPr>
        <a:xfrm>
          <a:off x="0" y="0"/>
          <a:ext cx="0" cy="0"/>
          <a:chOff x="0" y="0"/>
          <a:chExt cx="0" cy="0"/>
        </a:xfrm>
      </p:grpSpPr>
      <p:sp>
        <p:nvSpPr>
          <p:cNvPr id="236" name="Google Shape;236;p42"/>
          <p:cNvSpPr txBox="1">
            <a:spLocks noGrp="1"/>
          </p:cNvSpPr>
          <p:nvPr>
            <p:ph type="title"/>
          </p:nvPr>
        </p:nvSpPr>
        <p:spPr>
          <a:xfrm>
            <a:off x="715500" y="197870"/>
            <a:ext cx="7713000" cy="567600"/>
          </a:xfrm>
          <a:prstGeom prst="rect">
            <a:avLst/>
          </a:prstGeom>
        </p:spPr>
        <p:txBody>
          <a:bodyPr spcFirstLastPara="1" wrap="square" lIns="91425" tIns="0"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STRENGTH</a:t>
            </a:r>
            <a:endParaRPr dirty="0">
              <a:latin typeface="Times New Roman" panose="02020603050405020304" pitchFamily="18" charset="0"/>
              <a:cs typeface="Times New Roman" panose="02020603050405020304" pitchFamily="18" charset="0"/>
            </a:endParaRPr>
          </a:p>
        </p:txBody>
      </p:sp>
      <p:sp>
        <p:nvSpPr>
          <p:cNvPr id="237" name="Google Shape;237;p42"/>
          <p:cNvSpPr txBox="1"/>
          <p:nvPr/>
        </p:nvSpPr>
        <p:spPr>
          <a:xfrm>
            <a:off x="1901244" y="1539244"/>
            <a:ext cx="2670756" cy="468000"/>
          </a:xfrm>
          <a:prstGeom prst="rect">
            <a:avLst/>
          </a:prstGeom>
          <a:noFill/>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My robust theoretical and practical knowledge of healthcare practices will put me in a scenario where I will be able to understand complex patient needs.</a:t>
            </a:r>
            <a:endParaRPr dirty="0">
              <a:solidFill>
                <a:schemeClr val="dk1"/>
              </a:solidFill>
              <a:latin typeface="Times New Roman" panose="02020603050405020304" pitchFamily="18" charset="0"/>
              <a:ea typeface="Public Sans"/>
              <a:cs typeface="Times New Roman" panose="02020603050405020304" pitchFamily="18" charset="0"/>
              <a:sym typeface="Public Sans"/>
            </a:endParaRPr>
          </a:p>
        </p:txBody>
      </p:sp>
      <p:sp>
        <p:nvSpPr>
          <p:cNvPr id="238" name="Google Shape;238;p42"/>
          <p:cNvSpPr txBox="1"/>
          <p:nvPr/>
        </p:nvSpPr>
        <p:spPr>
          <a:xfrm>
            <a:off x="5061566" y="835267"/>
            <a:ext cx="1906200" cy="310200"/>
          </a:xfrm>
          <a:prstGeom prst="rect">
            <a:avLst/>
          </a:prstGeom>
          <a:noFill/>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sz="1600" b="1" dirty="0">
                <a:solidFill>
                  <a:schemeClr val="dk1"/>
                </a:solidFill>
                <a:latin typeface="Times New Roman" panose="02020603050405020304" pitchFamily="18" charset="0"/>
                <a:ea typeface="Bodoni Moda"/>
                <a:cs typeface="Times New Roman" panose="02020603050405020304" pitchFamily="18" charset="0"/>
                <a:sym typeface="Bodoni Moda"/>
              </a:rPr>
              <a:t>Exemplary Interpersonal Skills</a:t>
            </a:r>
            <a:endParaRPr sz="1600" b="1" dirty="0">
              <a:solidFill>
                <a:schemeClr val="dk1"/>
              </a:solidFill>
              <a:latin typeface="Times New Roman" panose="02020603050405020304" pitchFamily="18" charset="0"/>
              <a:ea typeface="Bodoni Moda"/>
              <a:cs typeface="Times New Roman" panose="02020603050405020304" pitchFamily="18" charset="0"/>
              <a:sym typeface="Bodoni Moda"/>
            </a:endParaRPr>
          </a:p>
        </p:txBody>
      </p:sp>
      <p:sp>
        <p:nvSpPr>
          <p:cNvPr id="239" name="Google Shape;239;p42"/>
          <p:cNvSpPr txBox="1"/>
          <p:nvPr/>
        </p:nvSpPr>
        <p:spPr>
          <a:xfrm>
            <a:off x="5083701" y="1358838"/>
            <a:ext cx="1906200" cy="468000"/>
          </a:xfrm>
          <a:prstGeom prst="rect">
            <a:avLst/>
          </a:prstGeom>
          <a:noFill/>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I possess good verbal and written skills in communication, which are required when handling patients (Lee </a:t>
            </a:r>
            <a:r>
              <a:rPr lang="en-US" i="1" dirty="0">
                <a:solidFill>
                  <a:schemeClr val="dk1"/>
                </a:solidFill>
                <a:latin typeface="Times New Roman" panose="02020603050405020304" pitchFamily="18" charset="0"/>
                <a:ea typeface="Public Sans"/>
                <a:cs typeface="Times New Roman" panose="02020603050405020304" pitchFamily="18" charset="0"/>
                <a:sym typeface="Public Sans"/>
              </a:rPr>
              <a:t>et al</a:t>
            </a: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 2019).</a:t>
            </a:r>
            <a:endParaRPr dirty="0">
              <a:solidFill>
                <a:schemeClr val="dk1"/>
              </a:solidFill>
              <a:latin typeface="Times New Roman" panose="02020603050405020304" pitchFamily="18" charset="0"/>
              <a:ea typeface="Public Sans"/>
              <a:cs typeface="Times New Roman" panose="02020603050405020304" pitchFamily="18" charset="0"/>
              <a:sym typeface="Public Sans"/>
            </a:endParaRPr>
          </a:p>
        </p:txBody>
      </p:sp>
      <p:sp>
        <p:nvSpPr>
          <p:cNvPr id="240" name="Google Shape;240;p42"/>
          <p:cNvSpPr txBox="1"/>
          <p:nvPr/>
        </p:nvSpPr>
        <p:spPr>
          <a:xfrm>
            <a:off x="2050100" y="2705228"/>
            <a:ext cx="1906200" cy="310200"/>
          </a:xfrm>
          <a:prstGeom prst="rect">
            <a:avLst/>
          </a:prstGeom>
          <a:noFill/>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sz="1600" b="1" dirty="0">
                <a:solidFill>
                  <a:schemeClr val="dk1"/>
                </a:solidFill>
                <a:latin typeface="Times New Roman" panose="02020603050405020304" pitchFamily="18" charset="0"/>
                <a:ea typeface="Bodoni Moda"/>
                <a:cs typeface="Times New Roman" panose="02020603050405020304" pitchFamily="18" charset="0"/>
                <a:sym typeface="Bodoni Moda"/>
              </a:rPr>
              <a:t>Adaptability and Lifelong Learning</a:t>
            </a:r>
            <a:endParaRPr sz="1600" b="1" dirty="0">
              <a:solidFill>
                <a:schemeClr val="dk1"/>
              </a:solidFill>
              <a:latin typeface="Times New Roman" panose="02020603050405020304" pitchFamily="18" charset="0"/>
              <a:ea typeface="Bodoni Moda"/>
              <a:cs typeface="Times New Roman" panose="02020603050405020304" pitchFamily="18" charset="0"/>
              <a:sym typeface="Bodoni Moda"/>
            </a:endParaRPr>
          </a:p>
        </p:txBody>
      </p:sp>
      <p:sp>
        <p:nvSpPr>
          <p:cNvPr id="241" name="Google Shape;241;p42"/>
          <p:cNvSpPr txBox="1"/>
          <p:nvPr/>
        </p:nvSpPr>
        <p:spPr>
          <a:xfrm>
            <a:off x="2050100" y="3344463"/>
            <a:ext cx="1906200" cy="468000"/>
          </a:xfrm>
          <a:prstGeom prst="rect">
            <a:avLst/>
          </a:prstGeom>
          <a:noFill/>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I am able to transfer new knowledge into practice quickly, as I am made aware of the latest trends in healthcare and regulations.</a:t>
            </a:r>
            <a:endParaRPr dirty="0">
              <a:solidFill>
                <a:schemeClr val="dk1"/>
              </a:solidFill>
              <a:latin typeface="Times New Roman" panose="02020603050405020304" pitchFamily="18" charset="0"/>
              <a:ea typeface="Public Sans"/>
              <a:cs typeface="Times New Roman" panose="02020603050405020304" pitchFamily="18" charset="0"/>
              <a:sym typeface="Public Sans"/>
            </a:endParaRPr>
          </a:p>
        </p:txBody>
      </p:sp>
      <p:sp>
        <p:nvSpPr>
          <p:cNvPr id="242" name="Google Shape;242;p42"/>
          <p:cNvSpPr txBox="1"/>
          <p:nvPr/>
        </p:nvSpPr>
        <p:spPr>
          <a:xfrm>
            <a:off x="1942486" y="789313"/>
            <a:ext cx="1906200" cy="310200"/>
          </a:xfrm>
          <a:prstGeom prst="rect">
            <a:avLst/>
          </a:prstGeom>
          <a:noFill/>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sz="1600" b="1" dirty="0">
                <a:solidFill>
                  <a:schemeClr val="dk1"/>
                </a:solidFill>
                <a:latin typeface="Times New Roman" panose="02020603050405020304" pitchFamily="18" charset="0"/>
                <a:ea typeface="Bodoni Moda"/>
                <a:cs typeface="Times New Roman" panose="02020603050405020304" pitchFamily="18" charset="0"/>
                <a:sym typeface="Bodoni Moda"/>
              </a:rPr>
              <a:t>Good Educational History in Medical Care</a:t>
            </a:r>
            <a:endParaRPr sz="1600" b="1" dirty="0">
              <a:solidFill>
                <a:schemeClr val="dk1"/>
              </a:solidFill>
              <a:latin typeface="Times New Roman" panose="02020603050405020304" pitchFamily="18" charset="0"/>
              <a:ea typeface="Bodoni Moda"/>
              <a:cs typeface="Times New Roman" panose="02020603050405020304" pitchFamily="18" charset="0"/>
              <a:sym typeface="Bodoni Moda"/>
            </a:endParaRPr>
          </a:p>
        </p:txBody>
      </p:sp>
      <p:sp>
        <p:nvSpPr>
          <p:cNvPr id="243" name="Google Shape;243;p42"/>
          <p:cNvSpPr txBox="1"/>
          <p:nvPr/>
        </p:nvSpPr>
        <p:spPr>
          <a:xfrm>
            <a:off x="5087631" y="2783438"/>
            <a:ext cx="1906200" cy="310200"/>
          </a:xfrm>
          <a:prstGeom prst="rect">
            <a:avLst/>
          </a:prstGeom>
          <a:noFill/>
          <a:ln>
            <a:noFill/>
          </a:ln>
        </p:spPr>
        <p:txBody>
          <a:bodyPr spcFirstLastPara="1" wrap="square" lIns="91425" tIns="0" rIns="91425" bIns="91425" anchor="t" anchorCtr="0">
            <a:noAutofit/>
          </a:bodyPr>
          <a:lstStyle/>
          <a:p>
            <a:pPr marL="0" lvl="0" indent="0" algn="l" rtl="0">
              <a:spcBef>
                <a:spcPts val="0"/>
              </a:spcBef>
              <a:spcAft>
                <a:spcPts val="0"/>
              </a:spcAft>
              <a:buNone/>
            </a:pPr>
            <a:r>
              <a:rPr lang="en-US" sz="1600" b="1" dirty="0">
                <a:solidFill>
                  <a:schemeClr val="dk1"/>
                </a:solidFill>
                <a:latin typeface="Times New Roman" panose="02020603050405020304" pitchFamily="18" charset="0"/>
                <a:ea typeface="Bodoni Moda"/>
                <a:cs typeface="Times New Roman" panose="02020603050405020304" pitchFamily="18" charset="0"/>
                <a:sym typeface="Bodoni Moda"/>
              </a:rPr>
              <a:t>Empathy and Patient-</a:t>
            </a:r>
            <a:r>
              <a:rPr lang="en-US" sz="1600" b="1" dirty="0" err="1">
                <a:solidFill>
                  <a:schemeClr val="dk1"/>
                </a:solidFill>
                <a:latin typeface="Times New Roman" panose="02020603050405020304" pitchFamily="18" charset="0"/>
                <a:ea typeface="Bodoni Moda"/>
                <a:cs typeface="Times New Roman" panose="02020603050405020304" pitchFamily="18" charset="0"/>
                <a:sym typeface="Bodoni Moda"/>
              </a:rPr>
              <a:t>Centred</a:t>
            </a:r>
            <a:r>
              <a:rPr lang="en-US" sz="1600" b="1" dirty="0">
                <a:solidFill>
                  <a:schemeClr val="dk1"/>
                </a:solidFill>
                <a:latin typeface="Times New Roman" panose="02020603050405020304" pitchFamily="18" charset="0"/>
                <a:ea typeface="Bodoni Moda"/>
                <a:cs typeface="Times New Roman" panose="02020603050405020304" pitchFamily="18" charset="0"/>
                <a:sym typeface="Bodoni Moda"/>
              </a:rPr>
              <a:t> Care</a:t>
            </a:r>
            <a:endParaRPr sz="1600" b="1" dirty="0">
              <a:solidFill>
                <a:schemeClr val="dk1"/>
              </a:solidFill>
              <a:latin typeface="Times New Roman" panose="02020603050405020304" pitchFamily="18" charset="0"/>
              <a:ea typeface="Bodoni Moda"/>
              <a:cs typeface="Times New Roman" panose="02020603050405020304" pitchFamily="18" charset="0"/>
              <a:sym typeface="Bodoni Moda"/>
            </a:endParaRPr>
          </a:p>
        </p:txBody>
      </p:sp>
      <p:sp>
        <p:nvSpPr>
          <p:cNvPr id="244" name="Google Shape;244;p42"/>
          <p:cNvSpPr txBox="1"/>
          <p:nvPr/>
        </p:nvSpPr>
        <p:spPr>
          <a:xfrm>
            <a:off x="5087631" y="3526817"/>
            <a:ext cx="2680368" cy="285646"/>
          </a:xfrm>
          <a:prstGeom prst="rect">
            <a:avLst/>
          </a:prstGeom>
          <a:noFill/>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Empathy has assisted me in </a:t>
            </a:r>
            <a:r>
              <a:rPr lang="en-US" dirty="0" err="1">
                <a:solidFill>
                  <a:schemeClr val="dk1"/>
                </a:solidFill>
                <a:latin typeface="Times New Roman" panose="02020603050405020304" pitchFamily="18" charset="0"/>
                <a:ea typeface="Public Sans"/>
                <a:cs typeface="Times New Roman" panose="02020603050405020304" pitchFamily="18" charset="0"/>
                <a:sym typeface="Public Sans"/>
              </a:rPr>
              <a:t>empathising</a:t>
            </a: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 with patients and making some adjustments to the care plans, leading to higher patient satisfaction and compliance.</a:t>
            </a:r>
            <a:endParaRPr dirty="0">
              <a:solidFill>
                <a:schemeClr val="dk1"/>
              </a:solidFill>
              <a:latin typeface="Times New Roman" panose="02020603050405020304" pitchFamily="18" charset="0"/>
              <a:ea typeface="Public Sans"/>
              <a:cs typeface="Times New Roman" panose="02020603050405020304" pitchFamily="18" charset="0"/>
              <a:sym typeface="Public Sans"/>
            </a:endParaRPr>
          </a:p>
        </p:txBody>
      </p:sp>
      <p:pic>
        <p:nvPicPr>
          <p:cNvPr id="2058" name="Picture 10" descr="Medical Services Vector Art, Icons, and Graphics for Free Download">
            <a:extLst>
              <a:ext uri="{FF2B5EF4-FFF2-40B4-BE49-F238E27FC236}">
                <a16:creationId xmlns:a16="http://schemas.microsoft.com/office/drawing/2014/main" id="{D9FC804B-41F2-410A-AA09-1C662EDBE1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726" b="1285"/>
          <a:stretch/>
        </p:blipFill>
        <p:spPr bwMode="auto">
          <a:xfrm>
            <a:off x="307912" y="765470"/>
            <a:ext cx="1356673" cy="1412839"/>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Interpersonal Skills In The Workplace: Importance And Ways To Improve">
            <a:extLst>
              <a:ext uri="{FF2B5EF4-FFF2-40B4-BE49-F238E27FC236}">
                <a16:creationId xmlns:a16="http://schemas.microsoft.com/office/drawing/2014/main" id="{3002B4BC-F3DA-450D-9BEE-D91E661193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6056" y="2058488"/>
            <a:ext cx="1744071" cy="1408225"/>
          </a:xfrm>
          <a:prstGeom prst="rect">
            <a:avLst/>
          </a:prstGeom>
          <a:noFill/>
          <a:extLst>
            <a:ext uri="{909E8E84-426E-40DD-AFC4-6F175D3DCCD1}">
              <a14:hiddenFill xmlns:a14="http://schemas.microsoft.com/office/drawing/2010/main">
                <a:solidFill>
                  <a:srgbClr val="FFFFFF"/>
                </a:solidFill>
              </a14:hiddenFill>
            </a:ext>
          </a:extLst>
        </p:spPr>
      </p:pic>
      <p:sp>
        <p:nvSpPr>
          <p:cNvPr id="50" name="Google Shape;217;p39">
            <a:extLst>
              <a:ext uri="{FF2B5EF4-FFF2-40B4-BE49-F238E27FC236}">
                <a16:creationId xmlns:a16="http://schemas.microsoft.com/office/drawing/2014/main" id="{BE122079-0EB7-446A-AC29-2582CF581F07}"/>
              </a:ext>
            </a:extLst>
          </p:cNvPr>
          <p:cNvSpPr txBox="1"/>
          <p:nvPr/>
        </p:nvSpPr>
        <p:spPr>
          <a:xfrm rot="2988647">
            <a:off x="7319222" y="913974"/>
            <a:ext cx="1755425" cy="316976"/>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000" b="1" dirty="0">
                <a:solidFill>
                  <a:schemeClr val="dk1"/>
                </a:solidFill>
                <a:latin typeface="Times New Roman" panose="02020603050405020304" pitchFamily="18" charset="0"/>
                <a:ea typeface="Bodoni Moda"/>
                <a:cs typeface="Times New Roman" panose="02020603050405020304" pitchFamily="18" charset="0"/>
                <a:sym typeface="Bodoni Moda"/>
              </a:rPr>
              <a:t>Health  and Social Care</a:t>
            </a:r>
            <a:endParaRPr sz="1000" dirty="0">
              <a:latin typeface="Times New Roman" panose="02020603050405020304" pitchFamily="18" charset="0"/>
              <a:ea typeface="Ubuntu"/>
              <a:cs typeface="Times New Roman" panose="02020603050405020304" pitchFamily="18" charset="0"/>
              <a:sym typeface="Ubuntu"/>
            </a:endParaRPr>
          </a:p>
        </p:txBody>
      </p:sp>
      <p:pic>
        <p:nvPicPr>
          <p:cNvPr id="2062" name="Picture 14" descr="Designing for adaptability: Pursue growth through continuous learning">
            <a:extLst>
              <a:ext uri="{FF2B5EF4-FFF2-40B4-BE49-F238E27FC236}">
                <a16:creationId xmlns:a16="http://schemas.microsoft.com/office/drawing/2014/main" id="{A388F2DB-0522-4AFA-9B4F-5FCC3F3B14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3873" y="2745909"/>
            <a:ext cx="1462520" cy="13257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Shape 281"/>
        <p:cNvGrpSpPr/>
        <p:nvPr/>
      </p:nvGrpSpPr>
      <p:grpSpPr>
        <a:xfrm>
          <a:off x="0" y="0"/>
          <a:ext cx="0" cy="0"/>
          <a:chOff x="0" y="0"/>
          <a:chExt cx="0" cy="0"/>
        </a:xfrm>
      </p:grpSpPr>
      <p:sp>
        <p:nvSpPr>
          <p:cNvPr id="282" name="Google Shape;282;p43"/>
          <p:cNvSpPr txBox="1">
            <a:spLocks noGrp="1"/>
          </p:cNvSpPr>
          <p:nvPr>
            <p:ph type="title" idx="6"/>
          </p:nvPr>
        </p:nvSpPr>
        <p:spPr>
          <a:xfrm>
            <a:off x="715500" y="293665"/>
            <a:ext cx="7713000" cy="567600"/>
          </a:xfrm>
          <a:prstGeom prst="rect">
            <a:avLst/>
          </a:prstGeom>
        </p:spPr>
        <p:txBody>
          <a:bodyPr spcFirstLastPara="1" wrap="square" lIns="91425" tIns="0" rIns="91425" bIns="91425" anchor="t" anchorCtr="0">
            <a:noAutofit/>
          </a:bodyPr>
          <a:lstStyle/>
          <a:p>
            <a:pPr marL="0" lvl="0" indent="0" algn="l" rtl="0">
              <a:spcBef>
                <a:spcPts val="0"/>
              </a:spcBef>
              <a:spcAft>
                <a:spcPts val="0"/>
              </a:spcAft>
              <a:buNone/>
            </a:pPr>
            <a:r>
              <a:rPr lang="en-US" dirty="0">
                <a:latin typeface="Times New Roman" panose="02020603050405020304" pitchFamily="18" charset="0"/>
                <a:cs typeface="Times New Roman" panose="02020603050405020304" pitchFamily="18" charset="0"/>
              </a:rPr>
              <a:t>Weaknesses</a:t>
            </a:r>
            <a:endParaRPr dirty="0">
              <a:latin typeface="Times New Roman" panose="02020603050405020304" pitchFamily="18" charset="0"/>
              <a:cs typeface="Times New Roman" panose="02020603050405020304" pitchFamily="18" charset="0"/>
            </a:endParaRPr>
          </a:p>
        </p:txBody>
      </p:sp>
      <p:sp>
        <p:nvSpPr>
          <p:cNvPr id="283" name="Google Shape;283;p43"/>
          <p:cNvSpPr txBox="1">
            <a:spLocks noGrp="1"/>
          </p:cNvSpPr>
          <p:nvPr>
            <p:ph type="title"/>
          </p:nvPr>
        </p:nvSpPr>
        <p:spPr>
          <a:xfrm>
            <a:off x="805081" y="2000865"/>
            <a:ext cx="2956200" cy="342000"/>
          </a:xfrm>
          <a:prstGeom prst="rect">
            <a:avLst/>
          </a:prstGeom>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Making Time Management Work</a:t>
            </a:r>
            <a:endParaRPr sz="1600" dirty="0">
              <a:latin typeface="Times New Roman" panose="02020603050405020304" pitchFamily="18" charset="0"/>
              <a:cs typeface="Times New Roman" panose="02020603050405020304" pitchFamily="18" charset="0"/>
            </a:endParaRPr>
          </a:p>
        </p:txBody>
      </p:sp>
      <p:sp>
        <p:nvSpPr>
          <p:cNvPr id="284" name="Google Shape;284;p43"/>
          <p:cNvSpPr txBox="1">
            <a:spLocks noGrp="1"/>
          </p:cNvSpPr>
          <p:nvPr>
            <p:ph type="subTitle" idx="1"/>
          </p:nvPr>
        </p:nvSpPr>
        <p:spPr>
          <a:xfrm>
            <a:off x="805081" y="2563270"/>
            <a:ext cx="2956200" cy="453900"/>
          </a:xfrm>
          <a:prstGeom prst="rect">
            <a:avLst/>
          </a:prstGeom>
          <a:ln>
            <a:noFill/>
          </a:ln>
        </p:spPr>
        <p:txBody>
          <a:bodyPr spcFirstLastPara="1" wrap="square" lIns="91425" tIns="0" rIns="91425" bIns="91425" anchor="t" anchorCtr="0">
            <a:noAutofit/>
          </a:bodyPr>
          <a:lstStyle/>
          <a:p>
            <a:pPr marL="0" lvl="0" indent="0" algn="just" rtl="0">
              <a:spcBef>
                <a:spcPts val="0"/>
              </a:spcBef>
              <a:buNone/>
            </a:pPr>
            <a:r>
              <a:rPr lang="en-US" dirty="0">
                <a:latin typeface="Times New Roman" panose="02020603050405020304" pitchFamily="18" charset="0"/>
                <a:cs typeface="Times New Roman" panose="02020603050405020304" pitchFamily="18" charset="0"/>
              </a:rPr>
              <a:t>Occasionally, I am not completely time-managed in high-pressure situations, such as visiting patients or exams. </a:t>
            </a:r>
            <a:endParaRPr dirty="0">
              <a:latin typeface="Times New Roman" panose="02020603050405020304" pitchFamily="18" charset="0"/>
              <a:cs typeface="Times New Roman" panose="02020603050405020304" pitchFamily="18" charset="0"/>
            </a:endParaRPr>
          </a:p>
        </p:txBody>
      </p:sp>
      <p:sp>
        <p:nvSpPr>
          <p:cNvPr id="285" name="Google Shape;285;p43"/>
          <p:cNvSpPr txBox="1">
            <a:spLocks noGrp="1"/>
          </p:cNvSpPr>
          <p:nvPr>
            <p:ph type="title" idx="2"/>
          </p:nvPr>
        </p:nvSpPr>
        <p:spPr>
          <a:xfrm>
            <a:off x="4030510" y="2943520"/>
            <a:ext cx="2956200" cy="342000"/>
          </a:xfrm>
          <a:prstGeom prst="rect">
            <a:avLst/>
          </a:prstGeom>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Need to expand Networking and Industry Relations</a:t>
            </a:r>
            <a:endParaRPr sz="1600" dirty="0">
              <a:latin typeface="Times New Roman" panose="02020603050405020304" pitchFamily="18" charset="0"/>
              <a:cs typeface="Times New Roman" panose="02020603050405020304" pitchFamily="18" charset="0"/>
            </a:endParaRPr>
          </a:p>
        </p:txBody>
      </p:sp>
      <p:sp>
        <p:nvSpPr>
          <p:cNvPr id="286" name="Google Shape;286;p43"/>
          <p:cNvSpPr txBox="1">
            <a:spLocks noGrp="1"/>
          </p:cNvSpPr>
          <p:nvPr>
            <p:ph type="subTitle" idx="3"/>
          </p:nvPr>
        </p:nvSpPr>
        <p:spPr>
          <a:xfrm>
            <a:off x="4022445" y="3518325"/>
            <a:ext cx="3091425" cy="342000"/>
          </a:xfrm>
          <a:prstGeom prst="rect">
            <a:avLst/>
          </a:prstGeom>
          <a:ln>
            <a:noFill/>
          </a:ln>
        </p:spPr>
        <p:txBody>
          <a:bodyPr spcFirstLastPara="1" wrap="square" lIns="91425" tIns="0" rIns="91425" bIns="91425" anchor="t" anchorCtr="0">
            <a:noAutofit/>
          </a:bodyPr>
          <a:lstStyle/>
          <a:p>
            <a:pPr marL="0" lvl="0" indent="0" algn="just" rtl="0">
              <a:spcBef>
                <a:spcPts val="0"/>
              </a:spcBef>
              <a:buNone/>
            </a:pPr>
            <a:r>
              <a:rPr lang="en-US" dirty="0">
                <a:latin typeface="Times New Roman" panose="02020603050405020304" pitchFamily="18" charset="0"/>
                <a:cs typeface="Times New Roman" panose="02020603050405020304" pitchFamily="18" charset="0"/>
              </a:rPr>
              <a:t>Without networking, there is no way to develop a career and stay up to date with the events in the industry (Powles and Hodson, 2017). </a:t>
            </a:r>
            <a:endParaRPr dirty="0">
              <a:latin typeface="Times New Roman" panose="02020603050405020304" pitchFamily="18" charset="0"/>
              <a:cs typeface="Times New Roman" panose="02020603050405020304" pitchFamily="18" charset="0"/>
            </a:endParaRPr>
          </a:p>
        </p:txBody>
      </p:sp>
      <p:sp>
        <p:nvSpPr>
          <p:cNvPr id="287" name="Google Shape;287;p43"/>
          <p:cNvSpPr txBox="1">
            <a:spLocks noGrp="1"/>
          </p:cNvSpPr>
          <p:nvPr>
            <p:ph type="title" idx="4"/>
          </p:nvPr>
        </p:nvSpPr>
        <p:spPr>
          <a:xfrm>
            <a:off x="4090058" y="980973"/>
            <a:ext cx="2956200" cy="342000"/>
          </a:xfrm>
          <a:prstGeom prst="rect">
            <a:avLst/>
          </a:prstGeom>
          <a:ln>
            <a:noFill/>
          </a:ln>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Poor Introduction to the UK Health and Social Care System</a:t>
            </a:r>
            <a:endParaRPr sz="1600" dirty="0">
              <a:latin typeface="Times New Roman" panose="02020603050405020304" pitchFamily="18" charset="0"/>
              <a:cs typeface="Times New Roman" panose="02020603050405020304" pitchFamily="18" charset="0"/>
            </a:endParaRPr>
          </a:p>
        </p:txBody>
      </p:sp>
      <p:sp>
        <p:nvSpPr>
          <p:cNvPr id="288" name="Google Shape;288;p43"/>
          <p:cNvSpPr txBox="1">
            <a:spLocks noGrp="1"/>
          </p:cNvSpPr>
          <p:nvPr>
            <p:ph type="subTitle" idx="5"/>
          </p:nvPr>
        </p:nvSpPr>
        <p:spPr>
          <a:xfrm>
            <a:off x="4030510" y="1618473"/>
            <a:ext cx="4571846" cy="342000"/>
          </a:xfrm>
          <a:prstGeom prst="rect">
            <a:avLst/>
          </a:prstGeom>
          <a:ln>
            <a:noFill/>
          </a:ln>
        </p:spPr>
        <p:txBody>
          <a:bodyPr spcFirstLastPara="1" wrap="square" lIns="91425" tIns="0" rIns="91425" bIns="91425" anchor="t" anchorCtr="0">
            <a:noAutofit/>
          </a:bodyPr>
          <a:lstStyle/>
          <a:p>
            <a:pPr marL="0" lvl="0" indent="0" algn="just" rtl="0">
              <a:spcBef>
                <a:spcPts val="0"/>
              </a:spcBef>
              <a:buNone/>
            </a:pPr>
            <a:r>
              <a:rPr lang="en-US" dirty="0">
                <a:latin typeface="Times New Roman" panose="02020603050405020304" pitchFamily="18" charset="0"/>
                <a:cs typeface="Times New Roman" panose="02020603050405020304" pitchFamily="18" charset="0"/>
              </a:rPr>
              <a:t>I could have a problem with the initial orientation in the local healthcare policies and practices. This, however, is distracted by means of involvement in internships or volunteering in order to get exposure (Glasby, 2017).</a:t>
            </a:r>
            <a:endParaRPr dirty="0">
              <a:latin typeface="Times New Roman" panose="02020603050405020304" pitchFamily="18" charset="0"/>
              <a:cs typeface="Times New Roman" panose="02020603050405020304" pitchFamily="18" charset="0"/>
            </a:endParaRPr>
          </a:p>
        </p:txBody>
      </p:sp>
      <p:sp>
        <p:nvSpPr>
          <p:cNvPr id="36" name="Google Shape;217;p39">
            <a:extLst>
              <a:ext uri="{FF2B5EF4-FFF2-40B4-BE49-F238E27FC236}">
                <a16:creationId xmlns:a16="http://schemas.microsoft.com/office/drawing/2014/main" id="{D4BB87E0-EA79-47A0-92DC-B01449755747}"/>
              </a:ext>
            </a:extLst>
          </p:cNvPr>
          <p:cNvSpPr txBox="1"/>
          <p:nvPr/>
        </p:nvSpPr>
        <p:spPr>
          <a:xfrm rot="2988647">
            <a:off x="4021" y="3899807"/>
            <a:ext cx="1755425" cy="316976"/>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000" b="1" dirty="0">
                <a:solidFill>
                  <a:schemeClr val="dk1"/>
                </a:solidFill>
                <a:latin typeface="Times New Roman" panose="02020603050405020304" pitchFamily="18" charset="0"/>
                <a:ea typeface="Bodoni Moda"/>
                <a:cs typeface="Times New Roman" panose="02020603050405020304" pitchFamily="18" charset="0"/>
                <a:sym typeface="Bodoni Moda"/>
              </a:rPr>
              <a:t>Health  and Social Care</a:t>
            </a:r>
            <a:endParaRPr sz="1000" dirty="0">
              <a:latin typeface="Times New Roman" panose="02020603050405020304" pitchFamily="18" charset="0"/>
              <a:ea typeface="Ubuntu"/>
              <a:cs typeface="Times New Roman" panose="02020603050405020304" pitchFamily="18" charset="0"/>
              <a:sym typeface="Ubuntu"/>
            </a:endParaRPr>
          </a:p>
        </p:txBody>
      </p:sp>
      <p:pic>
        <p:nvPicPr>
          <p:cNvPr id="3074" name="Picture 2" descr="All about UK- Part 10. Health and Social Care System in the United Kingdom  - YouTube">
            <a:extLst>
              <a:ext uri="{FF2B5EF4-FFF2-40B4-BE49-F238E27FC236}">
                <a16:creationId xmlns:a16="http://schemas.microsoft.com/office/drawing/2014/main" id="{838E80D0-FC4D-49CE-8FC0-D4151046F2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412" b="11889"/>
          <a:stretch/>
        </p:blipFill>
        <p:spPr bwMode="auto">
          <a:xfrm>
            <a:off x="900774" y="873201"/>
            <a:ext cx="1901735" cy="106541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ime management Images - Free Download on Freepik">
            <a:extLst>
              <a:ext uri="{FF2B5EF4-FFF2-40B4-BE49-F238E27FC236}">
                <a16:creationId xmlns:a16="http://schemas.microsoft.com/office/drawing/2014/main" id="{B224EE3E-BED2-4D2A-A526-3EC4A2B64E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6562" y="3027586"/>
            <a:ext cx="1551327" cy="13234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Shape 386"/>
        <p:cNvGrpSpPr/>
        <p:nvPr/>
      </p:nvGrpSpPr>
      <p:grpSpPr>
        <a:xfrm>
          <a:off x="0" y="0"/>
          <a:ext cx="0" cy="0"/>
          <a:chOff x="0" y="0"/>
          <a:chExt cx="0" cy="0"/>
        </a:xfrm>
      </p:grpSpPr>
      <p:sp>
        <p:nvSpPr>
          <p:cNvPr id="399" name="Google Shape;399;p50"/>
          <p:cNvSpPr txBox="1">
            <a:spLocks noGrp="1"/>
          </p:cNvSpPr>
          <p:nvPr>
            <p:ph type="title"/>
          </p:nvPr>
        </p:nvSpPr>
        <p:spPr>
          <a:xfrm flipH="1">
            <a:off x="581688" y="2807205"/>
            <a:ext cx="2168100" cy="7023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Telemedical and Technological Advancements</a:t>
            </a:r>
            <a:endParaRPr lang="en" sz="1600" dirty="0">
              <a:latin typeface="Times New Roman" panose="02020603050405020304" pitchFamily="18" charset="0"/>
              <a:cs typeface="Times New Roman" panose="02020603050405020304" pitchFamily="18" charset="0"/>
            </a:endParaRPr>
          </a:p>
        </p:txBody>
      </p:sp>
      <p:sp>
        <p:nvSpPr>
          <p:cNvPr id="400" name="Google Shape;400;p50"/>
          <p:cNvSpPr txBox="1">
            <a:spLocks noGrp="1"/>
          </p:cNvSpPr>
          <p:nvPr>
            <p:ph type="subTitle" idx="1"/>
          </p:nvPr>
        </p:nvSpPr>
        <p:spPr>
          <a:xfrm flipH="1">
            <a:off x="581688" y="3582212"/>
            <a:ext cx="3075363" cy="97742"/>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dirty="0">
                <a:latin typeface="Times New Roman" panose="02020603050405020304" pitchFamily="18" charset="0"/>
                <a:cs typeface="Times New Roman" panose="02020603050405020304" pitchFamily="18" charset="0"/>
              </a:rPr>
              <a:t>I will be able to capitalise on technological advances by following the current trends in my practice to apply digital devices to improve my experience (George and George, 2023). </a:t>
            </a:r>
            <a:endParaRPr dirty="0">
              <a:latin typeface="Times New Roman" panose="02020603050405020304" pitchFamily="18" charset="0"/>
              <a:cs typeface="Times New Roman" panose="02020603050405020304" pitchFamily="18" charset="0"/>
            </a:endParaRPr>
          </a:p>
        </p:txBody>
      </p:sp>
      <p:sp>
        <p:nvSpPr>
          <p:cNvPr id="401" name="Google Shape;401;p50"/>
          <p:cNvSpPr txBox="1">
            <a:spLocks noGrp="1"/>
          </p:cNvSpPr>
          <p:nvPr>
            <p:ph type="title" idx="2"/>
          </p:nvPr>
        </p:nvSpPr>
        <p:spPr>
          <a:xfrm flipH="1">
            <a:off x="581688" y="904725"/>
            <a:ext cx="2168100" cy="7023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Expanding the Nursing Workforce in the UK</a:t>
            </a:r>
            <a:endParaRPr sz="1600" dirty="0">
              <a:latin typeface="Times New Roman" panose="02020603050405020304" pitchFamily="18" charset="0"/>
              <a:cs typeface="Times New Roman" panose="02020603050405020304" pitchFamily="18" charset="0"/>
            </a:endParaRPr>
          </a:p>
        </p:txBody>
      </p:sp>
      <p:sp>
        <p:nvSpPr>
          <p:cNvPr id="403" name="Google Shape;403;p50"/>
          <p:cNvSpPr txBox="1">
            <a:spLocks noGrp="1"/>
          </p:cNvSpPr>
          <p:nvPr>
            <p:ph type="title" idx="4"/>
          </p:nvPr>
        </p:nvSpPr>
        <p:spPr>
          <a:xfrm flipH="1">
            <a:off x="5517234" y="2945955"/>
            <a:ext cx="2168100" cy="4248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Joint Healthcare Projects</a:t>
            </a:r>
            <a:endParaRPr sz="1600" dirty="0">
              <a:latin typeface="Times New Roman" panose="02020603050405020304" pitchFamily="18" charset="0"/>
              <a:cs typeface="Times New Roman" panose="02020603050405020304" pitchFamily="18" charset="0"/>
            </a:endParaRPr>
          </a:p>
        </p:txBody>
      </p:sp>
      <p:sp>
        <p:nvSpPr>
          <p:cNvPr id="404" name="Google Shape;404;p50"/>
          <p:cNvSpPr txBox="1">
            <a:spLocks noGrp="1"/>
          </p:cNvSpPr>
          <p:nvPr>
            <p:ph type="subTitle" idx="5"/>
          </p:nvPr>
        </p:nvSpPr>
        <p:spPr>
          <a:xfrm flipH="1">
            <a:off x="5517234" y="3498706"/>
            <a:ext cx="3056726" cy="645401"/>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dirty="0">
                <a:solidFill>
                  <a:schemeClr val="bg1">
                    <a:lumMod val="10000"/>
                  </a:schemeClr>
                </a:solidFill>
                <a:latin typeface="Times New Roman" panose="02020603050405020304" pitchFamily="18" charset="0"/>
                <a:cs typeface="Times New Roman" panose="02020603050405020304" pitchFamily="18" charset="0"/>
              </a:rPr>
              <a:t>I will have the opportunity to take advantage of collaborative projects and research and enhance my knowledge, and expand my professional network within the field.</a:t>
            </a:r>
            <a:endParaRPr dirty="0">
              <a:solidFill>
                <a:schemeClr val="bg1">
                  <a:lumMod val="10000"/>
                </a:schemeClr>
              </a:solidFill>
              <a:latin typeface="Times New Roman" panose="02020603050405020304" pitchFamily="18" charset="0"/>
              <a:cs typeface="Times New Roman" panose="02020603050405020304" pitchFamily="18" charset="0"/>
            </a:endParaRPr>
          </a:p>
        </p:txBody>
      </p:sp>
      <p:sp>
        <p:nvSpPr>
          <p:cNvPr id="405" name="Google Shape;405;p50"/>
          <p:cNvSpPr txBox="1">
            <a:spLocks noGrp="1"/>
          </p:cNvSpPr>
          <p:nvPr>
            <p:ph type="title" idx="15"/>
          </p:nvPr>
        </p:nvSpPr>
        <p:spPr>
          <a:xfrm>
            <a:off x="712745" y="305593"/>
            <a:ext cx="7713000" cy="567600"/>
          </a:xfrm>
          <a:prstGeom prst="rect">
            <a:avLst/>
          </a:prstGeom>
        </p:spPr>
        <p:txBody>
          <a:bodyPr spcFirstLastPara="1" wrap="square" lIns="91425" tIns="0"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Opportunities</a:t>
            </a:r>
            <a:endParaRPr dirty="0">
              <a:latin typeface="Times New Roman" panose="02020603050405020304" pitchFamily="18" charset="0"/>
              <a:cs typeface="Times New Roman" panose="02020603050405020304" pitchFamily="18" charset="0"/>
            </a:endParaRPr>
          </a:p>
        </p:txBody>
      </p:sp>
      <p:sp>
        <p:nvSpPr>
          <p:cNvPr id="408" name="Google Shape;408;p50"/>
          <p:cNvSpPr txBox="1">
            <a:spLocks noGrp="1"/>
          </p:cNvSpPr>
          <p:nvPr>
            <p:ph type="title" idx="8"/>
          </p:nvPr>
        </p:nvSpPr>
        <p:spPr>
          <a:xfrm flipH="1">
            <a:off x="581688" y="1735991"/>
            <a:ext cx="2727300" cy="3420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400" b="0" dirty="0">
                <a:latin typeface="Times New Roman" panose="02020603050405020304" pitchFamily="18" charset="0"/>
                <a:cs typeface="Times New Roman" panose="02020603050405020304" pitchFamily="18" charset="0"/>
              </a:rPr>
              <a:t>Labor market of healthcare workers also provides an opportunity for stable employment and career development. </a:t>
            </a:r>
            <a:endParaRPr sz="1400" b="0" dirty="0">
              <a:latin typeface="Times New Roman" panose="02020603050405020304" pitchFamily="18" charset="0"/>
              <a:cs typeface="Times New Roman" panose="02020603050405020304" pitchFamily="18" charset="0"/>
            </a:endParaRPr>
          </a:p>
        </p:txBody>
      </p:sp>
      <p:sp>
        <p:nvSpPr>
          <p:cNvPr id="409" name="Google Shape;409;p50"/>
          <p:cNvSpPr txBox="1">
            <a:spLocks noGrp="1"/>
          </p:cNvSpPr>
          <p:nvPr>
            <p:ph type="title" idx="9"/>
          </p:nvPr>
        </p:nvSpPr>
        <p:spPr>
          <a:xfrm flipH="1">
            <a:off x="5419942" y="908484"/>
            <a:ext cx="2168100" cy="7023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Training and Certification, and Education</a:t>
            </a:r>
            <a:endParaRPr sz="1600" dirty="0">
              <a:latin typeface="Times New Roman" panose="02020603050405020304" pitchFamily="18" charset="0"/>
              <a:cs typeface="Times New Roman" panose="02020603050405020304" pitchFamily="18" charset="0"/>
            </a:endParaRPr>
          </a:p>
        </p:txBody>
      </p:sp>
      <p:sp>
        <p:nvSpPr>
          <p:cNvPr id="411" name="Google Shape;411;p50"/>
          <p:cNvSpPr txBox="1">
            <a:spLocks noGrp="1"/>
          </p:cNvSpPr>
          <p:nvPr>
            <p:ph type="subTitle" idx="14"/>
          </p:nvPr>
        </p:nvSpPr>
        <p:spPr>
          <a:xfrm flipH="1">
            <a:off x="5456572" y="1750966"/>
            <a:ext cx="3056726" cy="869967"/>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dirty="0">
                <a:latin typeface="Times New Roman" panose="02020603050405020304" pitchFamily="18" charset="0"/>
                <a:cs typeface="Times New Roman" panose="02020603050405020304" pitchFamily="18" charset="0"/>
              </a:rPr>
              <a:t>The UK is full of professional development opportunities, such as training programs and certifications related to </a:t>
            </a:r>
            <a:r>
              <a:rPr lang="en-US" dirty="0" err="1">
                <a:latin typeface="Times New Roman" panose="02020603050405020304" pitchFamily="18" charset="0"/>
                <a:cs typeface="Times New Roman" panose="02020603050405020304" pitchFamily="18" charset="0"/>
              </a:rPr>
              <a:t>specialisation</a:t>
            </a:r>
            <a:r>
              <a:rPr lang="en-US" dirty="0">
                <a:latin typeface="Times New Roman" panose="02020603050405020304" pitchFamily="18" charset="0"/>
                <a:cs typeface="Times New Roman" panose="02020603050405020304" pitchFamily="18" charset="0"/>
              </a:rPr>
              <a:t> in health and social care. </a:t>
            </a:r>
          </a:p>
        </p:txBody>
      </p:sp>
      <p:pic>
        <p:nvPicPr>
          <p:cNvPr id="4098" name="Picture 2" descr="The Nursing Workforce in Scotland 2025 | News | Royal College of Nursing">
            <a:extLst>
              <a:ext uri="{FF2B5EF4-FFF2-40B4-BE49-F238E27FC236}">
                <a16:creationId xmlns:a16="http://schemas.microsoft.com/office/drawing/2014/main" id="{1C9DEA1B-BDF0-463C-9A5D-ADA51B0C9D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6254" y="1430773"/>
            <a:ext cx="1333052" cy="110006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Future of Telemedicine: 7 Telemedicine Trends for 2025">
            <a:extLst>
              <a:ext uri="{FF2B5EF4-FFF2-40B4-BE49-F238E27FC236}">
                <a16:creationId xmlns:a16="http://schemas.microsoft.com/office/drawing/2014/main" id="{6974C40F-9EC0-40E8-B1C8-53671140E4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16255" y="3084705"/>
            <a:ext cx="1352740" cy="111153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Shape 333"/>
        <p:cNvGrpSpPr/>
        <p:nvPr/>
      </p:nvGrpSpPr>
      <p:grpSpPr>
        <a:xfrm>
          <a:off x="0" y="0"/>
          <a:ext cx="0" cy="0"/>
          <a:chOff x="0" y="0"/>
          <a:chExt cx="0" cy="0"/>
        </a:xfrm>
      </p:grpSpPr>
      <p:sp>
        <p:nvSpPr>
          <p:cNvPr id="334" name="Google Shape;334;p45"/>
          <p:cNvSpPr txBox="1">
            <a:spLocks noGrp="1"/>
          </p:cNvSpPr>
          <p:nvPr>
            <p:ph type="title"/>
          </p:nvPr>
        </p:nvSpPr>
        <p:spPr>
          <a:xfrm>
            <a:off x="715450" y="554532"/>
            <a:ext cx="1993500" cy="3420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Competition in the Health and Social Care Sector</a:t>
            </a:r>
            <a:endParaRPr sz="1600" dirty="0">
              <a:latin typeface="Times New Roman" panose="02020603050405020304" pitchFamily="18" charset="0"/>
              <a:cs typeface="Times New Roman" panose="02020603050405020304" pitchFamily="18" charset="0"/>
            </a:endParaRPr>
          </a:p>
        </p:txBody>
      </p:sp>
      <p:sp>
        <p:nvSpPr>
          <p:cNvPr id="335" name="Google Shape;335;p45"/>
          <p:cNvSpPr txBox="1">
            <a:spLocks noGrp="1"/>
          </p:cNvSpPr>
          <p:nvPr>
            <p:ph type="subTitle" idx="1"/>
          </p:nvPr>
        </p:nvSpPr>
        <p:spPr>
          <a:xfrm>
            <a:off x="616688" y="1223687"/>
            <a:ext cx="2440012" cy="571886"/>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latin typeface="Times New Roman" panose="02020603050405020304" pitchFamily="18" charset="0"/>
                <a:cs typeface="Times New Roman" panose="02020603050405020304" pitchFamily="18" charset="0"/>
              </a:rPr>
              <a:t>The UK healthcare is highly competitive, and it has many professionals who are competing to take the same jobs in the constantly growing but certainly overcrowded industry.</a:t>
            </a:r>
            <a:endParaRPr dirty="0">
              <a:latin typeface="Times New Roman" panose="02020603050405020304" pitchFamily="18" charset="0"/>
              <a:cs typeface="Times New Roman" panose="02020603050405020304" pitchFamily="18" charset="0"/>
            </a:endParaRPr>
          </a:p>
        </p:txBody>
      </p:sp>
      <p:sp>
        <p:nvSpPr>
          <p:cNvPr id="336" name="Google Shape;336;p45"/>
          <p:cNvSpPr txBox="1">
            <a:spLocks noGrp="1"/>
          </p:cNvSpPr>
          <p:nvPr>
            <p:ph type="title" idx="2"/>
          </p:nvPr>
        </p:nvSpPr>
        <p:spPr>
          <a:xfrm>
            <a:off x="3575200" y="535196"/>
            <a:ext cx="1993500" cy="3420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Healthcare Financing and Policy Reforms</a:t>
            </a:r>
            <a:endParaRPr sz="1600" dirty="0">
              <a:latin typeface="Times New Roman" panose="02020603050405020304" pitchFamily="18" charset="0"/>
              <a:cs typeface="Times New Roman" panose="02020603050405020304" pitchFamily="18" charset="0"/>
            </a:endParaRPr>
          </a:p>
        </p:txBody>
      </p:sp>
      <p:sp>
        <p:nvSpPr>
          <p:cNvPr id="337" name="Google Shape;337;p45"/>
          <p:cNvSpPr txBox="1">
            <a:spLocks noGrp="1"/>
          </p:cNvSpPr>
          <p:nvPr>
            <p:ph type="subTitle" idx="3"/>
          </p:nvPr>
        </p:nvSpPr>
        <p:spPr>
          <a:xfrm>
            <a:off x="3575200" y="1219273"/>
            <a:ext cx="1993500" cy="5763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latin typeface="Times New Roman" panose="02020603050405020304" pitchFamily="18" charset="0"/>
                <a:cs typeface="Times New Roman" panose="02020603050405020304" pitchFamily="18" charset="0"/>
              </a:rPr>
              <a:t>Stability of the sector may be affected through a reduction in policies and expenditure by the government or alteration of healthcare priorities.</a:t>
            </a:r>
            <a:endParaRPr dirty="0">
              <a:latin typeface="Times New Roman" panose="02020603050405020304" pitchFamily="18" charset="0"/>
              <a:cs typeface="Times New Roman" panose="02020603050405020304" pitchFamily="18" charset="0"/>
            </a:endParaRPr>
          </a:p>
        </p:txBody>
      </p:sp>
      <p:sp>
        <p:nvSpPr>
          <p:cNvPr id="338" name="Google Shape;338;p45"/>
          <p:cNvSpPr txBox="1">
            <a:spLocks noGrp="1"/>
          </p:cNvSpPr>
          <p:nvPr>
            <p:ph type="title" idx="15"/>
          </p:nvPr>
        </p:nvSpPr>
        <p:spPr>
          <a:xfrm>
            <a:off x="715450" y="22480"/>
            <a:ext cx="7713000" cy="336252"/>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 sz="3200" dirty="0">
                <a:latin typeface="Times New Roman" panose="02020603050405020304" pitchFamily="18" charset="0"/>
                <a:cs typeface="Times New Roman" panose="02020603050405020304" pitchFamily="18" charset="0"/>
              </a:rPr>
              <a:t>THREATS</a:t>
            </a:r>
            <a:endParaRPr sz="3200" dirty="0">
              <a:latin typeface="Times New Roman" panose="02020603050405020304" pitchFamily="18" charset="0"/>
              <a:cs typeface="Times New Roman" panose="02020603050405020304" pitchFamily="18" charset="0"/>
            </a:endParaRPr>
          </a:p>
        </p:txBody>
      </p:sp>
      <p:sp>
        <p:nvSpPr>
          <p:cNvPr id="339" name="Google Shape;339;p45"/>
          <p:cNvSpPr txBox="1">
            <a:spLocks noGrp="1"/>
          </p:cNvSpPr>
          <p:nvPr>
            <p:ph type="title" idx="4"/>
          </p:nvPr>
        </p:nvSpPr>
        <p:spPr>
          <a:xfrm>
            <a:off x="6087200" y="554532"/>
            <a:ext cx="1993500" cy="3420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Stress of Healthcare Emotional and Psychological</a:t>
            </a:r>
            <a:endParaRPr sz="1600" dirty="0">
              <a:latin typeface="Times New Roman" panose="02020603050405020304" pitchFamily="18" charset="0"/>
              <a:cs typeface="Times New Roman" panose="02020603050405020304" pitchFamily="18" charset="0"/>
            </a:endParaRPr>
          </a:p>
        </p:txBody>
      </p:sp>
      <p:sp>
        <p:nvSpPr>
          <p:cNvPr id="340" name="Google Shape;340;p45"/>
          <p:cNvSpPr txBox="1">
            <a:spLocks noGrp="1"/>
          </p:cNvSpPr>
          <p:nvPr>
            <p:ph type="subTitle" idx="5"/>
          </p:nvPr>
        </p:nvSpPr>
        <p:spPr>
          <a:xfrm>
            <a:off x="6087200" y="1265725"/>
            <a:ext cx="2642130" cy="336252"/>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latin typeface="Times New Roman" panose="02020603050405020304" pitchFamily="18" charset="0"/>
                <a:cs typeface="Times New Roman" panose="02020603050405020304" pitchFamily="18" charset="0"/>
              </a:rPr>
              <a:t>Additional negative consequences are burnout and job dissatisfaction caused by the occupational stress of a healthcare worker, particularly in the direct care of the patient.</a:t>
            </a:r>
            <a:endParaRPr dirty="0">
              <a:latin typeface="Times New Roman" panose="02020603050405020304" pitchFamily="18" charset="0"/>
              <a:cs typeface="Times New Roman" panose="02020603050405020304" pitchFamily="18" charset="0"/>
            </a:endParaRPr>
          </a:p>
        </p:txBody>
      </p:sp>
      <p:sp>
        <p:nvSpPr>
          <p:cNvPr id="341" name="Google Shape;341;p45"/>
          <p:cNvSpPr txBox="1">
            <a:spLocks noGrp="1"/>
          </p:cNvSpPr>
          <p:nvPr>
            <p:ph type="title" idx="6"/>
          </p:nvPr>
        </p:nvSpPr>
        <p:spPr>
          <a:xfrm>
            <a:off x="616688" y="2913084"/>
            <a:ext cx="1993500" cy="3420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Strategy</a:t>
            </a:r>
            <a:endParaRPr sz="1600" dirty="0">
              <a:latin typeface="Times New Roman" panose="02020603050405020304" pitchFamily="18" charset="0"/>
              <a:cs typeface="Times New Roman" panose="02020603050405020304" pitchFamily="18" charset="0"/>
            </a:endParaRPr>
          </a:p>
        </p:txBody>
      </p:sp>
      <p:sp>
        <p:nvSpPr>
          <p:cNvPr id="342" name="Google Shape;342;p45"/>
          <p:cNvSpPr txBox="1">
            <a:spLocks noGrp="1"/>
          </p:cNvSpPr>
          <p:nvPr>
            <p:ph type="subTitle" idx="7"/>
          </p:nvPr>
        </p:nvSpPr>
        <p:spPr>
          <a:xfrm>
            <a:off x="616688" y="3177823"/>
            <a:ext cx="2440012" cy="72518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latin typeface="Times New Roman" panose="02020603050405020304" pitchFamily="18" charset="0"/>
                <a:cs typeface="Times New Roman" panose="02020603050405020304" pitchFamily="18" charset="0"/>
              </a:rPr>
              <a:t>It can be resolved by getting new qualifications and building my network in the industry, which may be a challenge (Erickson, 2017).</a:t>
            </a:r>
            <a:endParaRPr dirty="0">
              <a:latin typeface="Times New Roman" panose="02020603050405020304" pitchFamily="18" charset="0"/>
              <a:cs typeface="Times New Roman" panose="02020603050405020304" pitchFamily="18" charset="0"/>
            </a:endParaRPr>
          </a:p>
        </p:txBody>
      </p:sp>
      <p:sp>
        <p:nvSpPr>
          <p:cNvPr id="343" name="Google Shape;343;p45"/>
          <p:cNvSpPr txBox="1">
            <a:spLocks noGrp="1"/>
          </p:cNvSpPr>
          <p:nvPr>
            <p:ph type="title" idx="8"/>
          </p:nvPr>
        </p:nvSpPr>
        <p:spPr>
          <a:xfrm>
            <a:off x="3575200" y="2899407"/>
            <a:ext cx="1993500" cy="3420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Strategy</a:t>
            </a:r>
            <a:endParaRPr sz="1600" dirty="0">
              <a:latin typeface="Times New Roman" panose="02020603050405020304" pitchFamily="18" charset="0"/>
              <a:cs typeface="Times New Roman" panose="02020603050405020304" pitchFamily="18" charset="0"/>
            </a:endParaRPr>
          </a:p>
        </p:txBody>
      </p:sp>
      <p:sp>
        <p:nvSpPr>
          <p:cNvPr id="344" name="Google Shape;344;p45"/>
          <p:cNvSpPr txBox="1">
            <a:spLocks noGrp="1"/>
          </p:cNvSpPr>
          <p:nvPr>
            <p:ph type="subTitle" idx="9"/>
          </p:nvPr>
        </p:nvSpPr>
        <p:spPr>
          <a:xfrm>
            <a:off x="3575200" y="3177823"/>
            <a:ext cx="1993500" cy="5763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latin typeface="Times New Roman" panose="02020603050405020304" pitchFamily="18" charset="0"/>
                <a:cs typeface="Times New Roman" panose="02020603050405020304" pitchFamily="18" charset="0"/>
              </a:rPr>
              <a:t>I can respond to this threat by making sure that I am knowledgeable of all the healthcare policies.</a:t>
            </a:r>
            <a:endParaRPr dirty="0">
              <a:latin typeface="Times New Roman" panose="02020603050405020304" pitchFamily="18" charset="0"/>
              <a:cs typeface="Times New Roman" panose="02020603050405020304" pitchFamily="18" charset="0"/>
            </a:endParaRPr>
          </a:p>
        </p:txBody>
      </p:sp>
      <p:sp>
        <p:nvSpPr>
          <p:cNvPr id="345" name="Google Shape;345;p45"/>
          <p:cNvSpPr txBox="1">
            <a:spLocks noGrp="1"/>
          </p:cNvSpPr>
          <p:nvPr>
            <p:ph type="title" idx="13"/>
          </p:nvPr>
        </p:nvSpPr>
        <p:spPr>
          <a:xfrm>
            <a:off x="6087200" y="2835823"/>
            <a:ext cx="1993500" cy="342000"/>
          </a:xfrm>
          <a:prstGeom prst="rect">
            <a:avLst/>
          </a:prstGeom>
        </p:spPr>
        <p:txBody>
          <a:bodyPr spcFirstLastPara="1" wrap="square" lIns="91425" tIns="0" rIns="91425" bIns="91425" anchor="t" anchorCtr="0">
            <a:noAutofit/>
          </a:bodyPr>
          <a:lstStyle/>
          <a:p>
            <a:pPr marL="0" lvl="0" indent="0" algn="just" rtl="0">
              <a:spcBef>
                <a:spcPts val="0"/>
              </a:spcBef>
              <a:spcAft>
                <a:spcPts val="0"/>
              </a:spcAft>
              <a:buNone/>
            </a:pPr>
            <a:r>
              <a:rPr lang="en-US" sz="1600" dirty="0">
                <a:latin typeface="Times New Roman" panose="02020603050405020304" pitchFamily="18" charset="0"/>
                <a:cs typeface="Times New Roman" panose="02020603050405020304" pitchFamily="18" charset="0"/>
              </a:rPr>
              <a:t>Strategy</a:t>
            </a:r>
            <a:endParaRPr sz="1600" dirty="0">
              <a:latin typeface="Times New Roman" panose="02020603050405020304" pitchFamily="18" charset="0"/>
              <a:cs typeface="Times New Roman" panose="02020603050405020304" pitchFamily="18" charset="0"/>
            </a:endParaRPr>
          </a:p>
        </p:txBody>
      </p:sp>
      <p:sp>
        <p:nvSpPr>
          <p:cNvPr id="346" name="Google Shape;346;p45"/>
          <p:cNvSpPr txBox="1">
            <a:spLocks noGrp="1"/>
          </p:cNvSpPr>
          <p:nvPr>
            <p:ph type="subTitle" idx="14"/>
          </p:nvPr>
        </p:nvSpPr>
        <p:spPr>
          <a:xfrm>
            <a:off x="6087200" y="3152594"/>
            <a:ext cx="2759088" cy="601529"/>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latin typeface="Times New Roman" panose="02020603050405020304" pitchFamily="18" charset="0"/>
                <a:cs typeface="Times New Roman" panose="02020603050405020304" pitchFamily="18" charset="0"/>
              </a:rPr>
              <a:t>I can manage this menace through exercising my effective self-care plans, seeking assistance from my colleagues and mentors (Seaward, 2020).</a:t>
            </a:r>
            <a:endParaRPr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Shape 420"/>
        <p:cNvGrpSpPr/>
        <p:nvPr/>
      </p:nvGrpSpPr>
      <p:grpSpPr>
        <a:xfrm>
          <a:off x="0" y="0"/>
          <a:ext cx="0" cy="0"/>
          <a:chOff x="0" y="0"/>
          <a:chExt cx="0" cy="0"/>
        </a:xfrm>
      </p:grpSpPr>
      <p:sp>
        <p:nvSpPr>
          <p:cNvPr id="421" name="Google Shape;421;p52"/>
          <p:cNvSpPr txBox="1">
            <a:spLocks noGrp="1"/>
          </p:cNvSpPr>
          <p:nvPr>
            <p:ph type="title"/>
          </p:nvPr>
        </p:nvSpPr>
        <p:spPr>
          <a:xfrm>
            <a:off x="715550" y="538250"/>
            <a:ext cx="7713000" cy="567600"/>
          </a:xfrm>
          <a:prstGeom prst="rect">
            <a:avLst/>
          </a:prstGeom>
        </p:spPr>
        <p:txBody>
          <a:bodyPr spcFirstLastPara="1" wrap="square" lIns="91425" tIns="0" rIns="91425" bIns="91425" anchor="t" anchorCtr="0">
            <a:noAutofit/>
          </a:bodyPr>
          <a:lstStyle/>
          <a:p>
            <a:pPr marL="0" lvl="0" indent="0" algn="r" rtl="0">
              <a:spcBef>
                <a:spcPts val="0"/>
              </a:spcBef>
              <a:spcAft>
                <a:spcPts val="0"/>
              </a:spcAft>
              <a:buNone/>
            </a:pPr>
            <a:r>
              <a:rPr lang="en-US" dirty="0">
                <a:latin typeface="Times New Roman" panose="02020603050405020304" pitchFamily="18" charset="0"/>
                <a:cs typeface="Times New Roman" panose="02020603050405020304" pitchFamily="18" charset="0"/>
              </a:rPr>
              <a:t>Threat Control</a:t>
            </a:r>
          </a:p>
        </p:txBody>
      </p:sp>
      <p:sp>
        <p:nvSpPr>
          <p:cNvPr id="422" name="Google Shape;422;p52"/>
          <p:cNvSpPr txBox="1"/>
          <p:nvPr/>
        </p:nvSpPr>
        <p:spPr>
          <a:xfrm>
            <a:off x="3107125" y="1299336"/>
            <a:ext cx="5371246" cy="3124746"/>
          </a:xfrm>
          <a:prstGeom prst="rect">
            <a:avLst/>
          </a:prstGeom>
          <a:noFill/>
          <a:ln>
            <a:noFill/>
          </a:ln>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My communication skills will enable me to engage more during networking and seek the guidance of the experienced practitioners within the UK healthcare system. </a:t>
            </a:r>
          </a:p>
          <a:p>
            <a:pPr marL="171450" lvl="0" indent="-171450" algn="just" rtl="0">
              <a:spcBef>
                <a:spcPts val="0"/>
              </a:spcBef>
              <a:spcAft>
                <a:spcPts val="0"/>
              </a:spcAft>
              <a:buFont typeface="Arial" panose="020B0604020202020204" pitchFamily="34" charset="0"/>
              <a:buChar char="•"/>
            </a:pPr>
            <a:endParaRPr lang="en-US" dirty="0">
              <a:solidFill>
                <a:schemeClr val="dk1"/>
              </a:solidFill>
              <a:latin typeface="Times New Roman" panose="02020603050405020304" pitchFamily="18" charset="0"/>
              <a:ea typeface="Public Sans"/>
              <a:cs typeface="Times New Roman" panose="02020603050405020304" pitchFamily="18" charset="0"/>
              <a:sym typeface="Public Sans"/>
            </a:endParaRPr>
          </a:p>
          <a:p>
            <a:pPr marL="171450" indent="-171450" algn="just">
              <a:buFont typeface="Arial" panose="020B0604020202020204" pitchFamily="34" charset="0"/>
              <a:buChar char="•"/>
            </a:pP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Empathy is a trait that will enable me to build positive relationships with my colleagues and patients, which will reduce the chances of burnout. </a:t>
            </a:r>
          </a:p>
          <a:p>
            <a:pPr marL="171450" indent="-171450" algn="just">
              <a:buFont typeface="Arial" panose="020B0604020202020204" pitchFamily="34" charset="0"/>
              <a:buChar char="•"/>
            </a:pPr>
            <a:endParaRPr lang="en-US" dirty="0">
              <a:solidFill>
                <a:schemeClr val="dk1"/>
              </a:solidFill>
              <a:latin typeface="Times New Roman" panose="02020603050405020304" pitchFamily="18" charset="0"/>
              <a:ea typeface="Public Sans"/>
              <a:cs typeface="Times New Roman" panose="02020603050405020304" pitchFamily="18" charset="0"/>
              <a:sym typeface="Public Sans"/>
            </a:endParaRPr>
          </a:p>
          <a:p>
            <a:pPr marL="171450" indent="-171450" algn="just">
              <a:buFont typeface="Arial" panose="020B0604020202020204" pitchFamily="34" charset="0"/>
              <a:buChar char="•"/>
            </a:pP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I will apply adaptability in the healthcare sector so that I remain at the edge with the introduction of new technologies. </a:t>
            </a:r>
          </a:p>
          <a:p>
            <a:pPr marL="171450" indent="-171450" algn="just">
              <a:buFont typeface="Arial" panose="020B0604020202020204" pitchFamily="34" charset="0"/>
              <a:buChar char="•"/>
            </a:pPr>
            <a:endParaRPr lang="en-US" dirty="0">
              <a:solidFill>
                <a:schemeClr val="dk1"/>
              </a:solidFill>
              <a:latin typeface="Times New Roman" panose="02020603050405020304" pitchFamily="18" charset="0"/>
              <a:ea typeface="Public Sans"/>
              <a:cs typeface="Times New Roman" panose="02020603050405020304" pitchFamily="18" charset="0"/>
              <a:sym typeface="Public Sans"/>
            </a:endParaRPr>
          </a:p>
          <a:p>
            <a:pPr marL="171450" indent="-171450" algn="just">
              <a:buFont typeface="Arial" panose="020B0604020202020204" pitchFamily="34" charset="0"/>
              <a:buChar char="•"/>
            </a:pPr>
            <a:r>
              <a:rPr lang="en-US" dirty="0">
                <a:solidFill>
                  <a:schemeClr val="dk1"/>
                </a:solidFill>
                <a:latin typeface="Times New Roman" panose="02020603050405020304" pitchFamily="18" charset="0"/>
                <a:ea typeface="Public Sans"/>
                <a:cs typeface="Times New Roman" panose="02020603050405020304" pitchFamily="18" charset="0"/>
                <a:sym typeface="Public Sans"/>
              </a:rPr>
              <a:t>By leveraging my communication strengths, I will be capable of attending the corresponding conferences and seeking career development possibilities.</a:t>
            </a:r>
          </a:p>
          <a:p>
            <a:endParaRPr lang="en-US" dirty="0">
              <a:solidFill>
                <a:schemeClr val="dk1"/>
              </a:solidFill>
              <a:latin typeface="Times New Roman" panose="02020603050405020304" pitchFamily="18" charset="0"/>
              <a:ea typeface="Public Sans"/>
              <a:cs typeface="Times New Roman" panose="02020603050405020304" pitchFamily="18" charset="0"/>
              <a:sym typeface="Public Sans"/>
            </a:endParaRPr>
          </a:p>
          <a:p>
            <a:endParaRPr lang="en-US" dirty="0">
              <a:solidFill>
                <a:schemeClr val="dk1"/>
              </a:solidFill>
              <a:latin typeface="Times New Roman" panose="02020603050405020304" pitchFamily="18" charset="0"/>
              <a:ea typeface="Public Sans"/>
              <a:cs typeface="Times New Roman" panose="02020603050405020304" pitchFamily="18" charset="0"/>
              <a:sym typeface="Public Sans"/>
            </a:endParaRPr>
          </a:p>
          <a:p>
            <a:pPr marL="0" lvl="0" indent="0" algn="l" rtl="0">
              <a:spcBef>
                <a:spcPts val="0"/>
              </a:spcBef>
              <a:spcAft>
                <a:spcPts val="0"/>
              </a:spcAft>
              <a:buNone/>
            </a:pPr>
            <a:endParaRPr lang="en-US" sz="1200" dirty="0">
              <a:solidFill>
                <a:schemeClr val="dk1"/>
              </a:solidFill>
              <a:latin typeface="Times New Roman" panose="02020603050405020304" pitchFamily="18" charset="0"/>
              <a:ea typeface="Public Sans"/>
              <a:cs typeface="Times New Roman" panose="02020603050405020304" pitchFamily="18" charset="0"/>
              <a:sym typeface="Public Sans"/>
            </a:endParaRPr>
          </a:p>
        </p:txBody>
      </p:sp>
      <p:sp>
        <p:nvSpPr>
          <p:cNvPr id="45" name="Google Shape;334;p45">
            <a:extLst>
              <a:ext uri="{FF2B5EF4-FFF2-40B4-BE49-F238E27FC236}">
                <a16:creationId xmlns:a16="http://schemas.microsoft.com/office/drawing/2014/main" id="{123C9928-EBC5-4F27-810D-D3133C9A54E2}"/>
              </a:ext>
            </a:extLst>
          </p:cNvPr>
          <p:cNvSpPr txBox="1">
            <a:spLocks/>
          </p:cNvSpPr>
          <p:nvPr/>
        </p:nvSpPr>
        <p:spPr>
          <a:xfrm>
            <a:off x="340241" y="1365587"/>
            <a:ext cx="2894474" cy="230727"/>
          </a:xfrm>
          <a:prstGeom prst="rect">
            <a:avLst/>
          </a:prstGeom>
          <a:noFill/>
          <a:ln>
            <a:noFill/>
          </a:ln>
        </p:spPr>
        <p:txBody>
          <a:bodyPr spcFirstLastPara="1" wrap="square" lIns="91425" tIns="0" rIns="91425" bIns="91425" anchor="t"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1pPr>
            <a:lvl2pPr marR="0" lvl="1"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2pPr>
            <a:lvl3pPr marR="0" lvl="2"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3pPr>
            <a:lvl4pPr marR="0" lvl="3"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4pPr>
            <a:lvl5pPr marR="0" lvl="4"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5pPr>
            <a:lvl6pPr marR="0" lvl="5"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6pPr>
            <a:lvl7pPr marR="0" lvl="6"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7pPr>
            <a:lvl8pPr marR="0" lvl="7"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8pPr>
            <a:lvl9pPr marR="0" lvl="8"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9pPr>
          </a:lstStyle>
          <a:p>
            <a:pPr algn="just"/>
            <a:r>
              <a:rPr lang="en-US" sz="1600" dirty="0">
                <a:latin typeface="Times New Roman" panose="02020603050405020304" pitchFamily="18" charset="0"/>
                <a:cs typeface="Times New Roman" panose="02020603050405020304" pitchFamily="18" charset="0"/>
              </a:rPr>
              <a:t>Gaining Experience through Communication Skills</a:t>
            </a:r>
          </a:p>
        </p:txBody>
      </p:sp>
      <p:sp>
        <p:nvSpPr>
          <p:cNvPr id="46" name="Google Shape;334;p45">
            <a:extLst>
              <a:ext uri="{FF2B5EF4-FFF2-40B4-BE49-F238E27FC236}">
                <a16:creationId xmlns:a16="http://schemas.microsoft.com/office/drawing/2014/main" id="{937F9F90-2681-40EB-911D-8CB3E6685439}"/>
              </a:ext>
            </a:extLst>
          </p:cNvPr>
          <p:cNvSpPr txBox="1">
            <a:spLocks/>
          </p:cNvSpPr>
          <p:nvPr/>
        </p:nvSpPr>
        <p:spPr>
          <a:xfrm>
            <a:off x="276446" y="2201622"/>
            <a:ext cx="2894474" cy="230727"/>
          </a:xfrm>
          <a:prstGeom prst="rect">
            <a:avLst/>
          </a:prstGeom>
          <a:noFill/>
          <a:ln>
            <a:noFill/>
          </a:ln>
        </p:spPr>
        <p:txBody>
          <a:bodyPr spcFirstLastPara="1" wrap="square" lIns="91425" tIns="0" rIns="91425" bIns="91425" anchor="t"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1pPr>
            <a:lvl2pPr marR="0" lvl="1"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2pPr>
            <a:lvl3pPr marR="0" lvl="2"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3pPr>
            <a:lvl4pPr marR="0" lvl="3"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4pPr>
            <a:lvl5pPr marR="0" lvl="4"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5pPr>
            <a:lvl6pPr marR="0" lvl="5"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6pPr>
            <a:lvl7pPr marR="0" lvl="6"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7pPr>
            <a:lvl8pPr marR="0" lvl="7"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8pPr>
            <a:lvl9pPr marR="0" lvl="8"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9pPr>
          </a:lstStyle>
          <a:p>
            <a:pPr algn="just"/>
            <a:r>
              <a:rPr lang="en-US" sz="1600" dirty="0">
                <a:latin typeface="Times New Roman" panose="02020603050405020304" pitchFamily="18" charset="0"/>
                <a:cs typeface="Times New Roman" panose="02020603050405020304" pitchFamily="18" charset="0"/>
              </a:rPr>
              <a:t>Empathy to Build Good Relationships and Decrease Burnout</a:t>
            </a:r>
          </a:p>
        </p:txBody>
      </p:sp>
      <p:sp>
        <p:nvSpPr>
          <p:cNvPr id="47" name="Google Shape;334;p45">
            <a:extLst>
              <a:ext uri="{FF2B5EF4-FFF2-40B4-BE49-F238E27FC236}">
                <a16:creationId xmlns:a16="http://schemas.microsoft.com/office/drawing/2014/main" id="{6345B081-4373-44E1-8CE5-D584526C147C}"/>
              </a:ext>
            </a:extLst>
          </p:cNvPr>
          <p:cNvSpPr txBox="1">
            <a:spLocks/>
          </p:cNvSpPr>
          <p:nvPr/>
        </p:nvSpPr>
        <p:spPr>
          <a:xfrm>
            <a:off x="244549" y="3103148"/>
            <a:ext cx="2894474" cy="230727"/>
          </a:xfrm>
          <a:prstGeom prst="rect">
            <a:avLst/>
          </a:prstGeom>
          <a:noFill/>
          <a:ln>
            <a:noFill/>
          </a:ln>
        </p:spPr>
        <p:txBody>
          <a:bodyPr spcFirstLastPara="1" wrap="square" lIns="91425" tIns="0" rIns="91425" bIns="91425" anchor="t"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1pPr>
            <a:lvl2pPr marR="0" lvl="1"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2pPr>
            <a:lvl3pPr marR="0" lvl="2"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3pPr>
            <a:lvl4pPr marR="0" lvl="3"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4pPr>
            <a:lvl5pPr marR="0" lvl="4"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5pPr>
            <a:lvl6pPr marR="0" lvl="5"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6pPr>
            <a:lvl7pPr marR="0" lvl="6"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7pPr>
            <a:lvl8pPr marR="0" lvl="7"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8pPr>
            <a:lvl9pPr marR="0" lvl="8"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9pPr>
          </a:lstStyle>
          <a:p>
            <a:pPr algn="just"/>
            <a:r>
              <a:rPr lang="en-US" sz="1600" dirty="0">
                <a:latin typeface="Times New Roman" panose="02020603050405020304" pitchFamily="18" charset="0"/>
                <a:cs typeface="Times New Roman" panose="02020603050405020304" pitchFamily="18" charset="0"/>
              </a:rPr>
              <a:t>Adapting to the Technological Change</a:t>
            </a:r>
          </a:p>
        </p:txBody>
      </p:sp>
      <p:sp>
        <p:nvSpPr>
          <p:cNvPr id="48" name="Google Shape;334;p45">
            <a:extLst>
              <a:ext uri="{FF2B5EF4-FFF2-40B4-BE49-F238E27FC236}">
                <a16:creationId xmlns:a16="http://schemas.microsoft.com/office/drawing/2014/main" id="{71F2E795-5B7F-4C1A-89A6-F020BD3BE815}"/>
              </a:ext>
            </a:extLst>
          </p:cNvPr>
          <p:cNvSpPr txBox="1">
            <a:spLocks/>
          </p:cNvSpPr>
          <p:nvPr/>
        </p:nvSpPr>
        <p:spPr>
          <a:xfrm>
            <a:off x="340241" y="3773947"/>
            <a:ext cx="2894474" cy="230727"/>
          </a:xfrm>
          <a:prstGeom prst="rect">
            <a:avLst/>
          </a:prstGeom>
          <a:noFill/>
          <a:ln>
            <a:noFill/>
          </a:ln>
        </p:spPr>
        <p:txBody>
          <a:bodyPr spcFirstLastPara="1" wrap="square" lIns="91425" tIns="0" rIns="91425" bIns="91425" anchor="t"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1pPr>
            <a:lvl2pPr marR="0" lvl="1"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2pPr>
            <a:lvl3pPr marR="0" lvl="2"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3pPr>
            <a:lvl4pPr marR="0" lvl="3"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4pPr>
            <a:lvl5pPr marR="0" lvl="4"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5pPr>
            <a:lvl6pPr marR="0" lvl="5"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6pPr>
            <a:lvl7pPr marR="0" lvl="6"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7pPr>
            <a:lvl8pPr marR="0" lvl="7"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8pPr>
            <a:lvl9pPr marR="0" lvl="8" algn="l" rtl="0">
              <a:lnSpc>
                <a:spcPct val="100000"/>
              </a:lnSpc>
              <a:spcBef>
                <a:spcPts val="0"/>
              </a:spcBef>
              <a:spcAft>
                <a:spcPts val="0"/>
              </a:spcAft>
              <a:buClr>
                <a:schemeClr val="dk1"/>
              </a:buClr>
              <a:buSzPts val="3400"/>
              <a:buFont typeface="Bodoni Moda"/>
              <a:buNone/>
              <a:defRPr sz="3400" b="1" i="0" u="none" strike="noStrike" cap="none">
                <a:solidFill>
                  <a:schemeClr val="dk1"/>
                </a:solidFill>
                <a:latin typeface="Bodoni Moda"/>
                <a:ea typeface="Bodoni Moda"/>
                <a:cs typeface="Bodoni Moda"/>
                <a:sym typeface="Bodoni Moda"/>
              </a:defRPr>
            </a:lvl9pPr>
          </a:lstStyle>
          <a:p>
            <a:pPr algn="just"/>
            <a:r>
              <a:rPr lang="en-US" sz="1600" dirty="0">
                <a:latin typeface="Times New Roman" panose="02020603050405020304" pitchFamily="18" charset="0"/>
                <a:cs typeface="Times New Roman" panose="02020603050405020304" pitchFamily="18" charset="0"/>
              </a:rPr>
              <a:t>Seizing Networking Opportunities</a:t>
            </a:r>
          </a:p>
        </p:txBody>
      </p:sp>
      <p:pic>
        <p:nvPicPr>
          <p:cNvPr id="5" name="Picture 4">
            <a:extLst>
              <a:ext uri="{FF2B5EF4-FFF2-40B4-BE49-F238E27FC236}">
                <a16:creationId xmlns:a16="http://schemas.microsoft.com/office/drawing/2014/main" id="{CAB3DB0E-9316-424D-873E-3700222F273B}"/>
              </a:ext>
            </a:extLst>
          </p:cNvPr>
          <p:cNvPicPr>
            <a:picLocks noChangeAspect="1"/>
          </p:cNvPicPr>
          <p:nvPr/>
        </p:nvPicPr>
        <p:blipFill>
          <a:blip r:embed="rId3"/>
          <a:stretch>
            <a:fillRect/>
          </a:stretch>
        </p:blipFill>
        <p:spPr>
          <a:xfrm>
            <a:off x="0" y="0"/>
            <a:ext cx="1127051" cy="126091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Shape 420"/>
        <p:cNvGrpSpPr/>
        <p:nvPr/>
      </p:nvGrpSpPr>
      <p:grpSpPr>
        <a:xfrm>
          <a:off x="0" y="0"/>
          <a:ext cx="0" cy="0"/>
          <a:chOff x="0" y="0"/>
          <a:chExt cx="0" cy="0"/>
        </a:xfrm>
      </p:grpSpPr>
      <p:sp>
        <p:nvSpPr>
          <p:cNvPr id="421" name="Google Shape;421;p52"/>
          <p:cNvSpPr txBox="1">
            <a:spLocks noGrp="1"/>
          </p:cNvSpPr>
          <p:nvPr>
            <p:ph type="title"/>
          </p:nvPr>
        </p:nvSpPr>
        <p:spPr>
          <a:xfrm>
            <a:off x="715550" y="538250"/>
            <a:ext cx="7713000" cy="567600"/>
          </a:xfrm>
          <a:prstGeom prst="rect">
            <a:avLst/>
          </a:prstGeom>
        </p:spPr>
        <p:txBody>
          <a:bodyPr spcFirstLastPara="1" wrap="square" lIns="91425" tIns="0" rIns="91425" bIns="91425" anchor="t" anchorCtr="0">
            <a:noAutofit/>
          </a:bodyPr>
          <a:lstStyle/>
          <a:p>
            <a:pPr marL="0" lvl="0" indent="0" algn="r" rtl="0">
              <a:spcBef>
                <a:spcPts val="0"/>
              </a:spcBef>
              <a:spcAft>
                <a:spcPts val="0"/>
              </a:spcAft>
              <a:buNone/>
            </a:pPr>
            <a:r>
              <a:rPr lang="en" sz="3600" dirty="0">
                <a:latin typeface="Times New Roman" panose="02020603050405020304" pitchFamily="18" charset="0"/>
                <a:cs typeface="Times New Roman" panose="02020603050405020304" pitchFamily="18" charset="0"/>
              </a:rPr>
              <a:t>Conclusion</a:t>
            </a:r>
            <a:endParaRPr lang="en-US" dirty="0">
              <a:latin typeface="Times New Roman" panose="02020603050405020304" pitchFamily="18" charset="0"/>
              <a:cs typeface="Times New Roman" panose="02020603050405020304" pitchFamily="18" charset="0"/>
            </a:endParaRPr>
          </a:p>
        </p:txBody>
      </p:sp>
      <p:sp>
        <p:nvSpPr>
          <p:cNvPr id="422" name="Google Shape;422;p52"/>
          <p:cNvSpPr txBox="1"/>
          <p:nvPr/>
        </p:nvSpPr>
        <p:spPr>
          <a:xfrm>
            <a:off x="3107124" y="1299336"/>
            <a:ext cx="5505247" cy="1390701"/>
          </a:xfrm>
          <a:prstGeom prst="rect">
            <a:avLst/>
          </a:prstGeom>
          <a:noFill/>
          <a:ln>
            <a:noFill/>
          </a:ln>
        </p:spPr>
        <p:txBody>
          <a:bodyPr spcFirstLastPara="1" wrap="square" lIns="91425" tIns="91425" rIns="91425" bIns="91425" anchor="t" anchorCtr="0">
            <a:noAutofit/>
          </a:bodyPr>
          <a:lstStyle/>
          <a:p>
            <a:pPr algn="just"/>
            <a:r>
              <a:rPr lang="en-US" sz="1400" b="0" dirty="0">
                <a:latin typeface="Times New Roman" panose="02020603050405020304" pitchFamily="18" charset="0"/>
                <a:cs typeface="Times New Roman" panose="02020603050405020304" pitchFamily="18" charset="0"/>
              </a:rPr>
              <a:t>Concisely, my SWOT analysis will enable me to devise a concise blueprint of my personal growth in the area of the UK Health and Social Care. By </a:t>
            </a:r>
            <a:r>
              <a:rPr lang="en-US" sz="1400" b="0" dirty="0" err="1">
                <a:latin typeface="Times New Roman" panose="02020603050405020304" pitchFamily="18" charset="0"/>
                <a:cs typeface="Times New Roman" panose="02020603050405020304" pitchFamily="18" charset="0"/>
              </a:rPr>
              <a:t>utilising</a:t>
            </a:r>
            <a:r>
              <a:rPr lang="en-US" sz="1400" b="0" dirty="0">
                <a:latin typeface="Times New Roman" panose="02020603050405020304" pitchFamily="18" charset="0"/>
                <a:cs typeface="Times New Roman" panose="02020603050405020304" pitchFamily="18" charset="0"/>
              </a:rPr>
              <a:t> the existing opportunities, I would be able to work on my weaknesses, </a:t>
            </a:r>
            <a:r>
              <a:rPr lang="en-US" sz="1400" b="0" dirty="0" err="1">
                <a:latin typeface="Times New Roman" panose="02020603050405020304" pitchFamily="18" charset="0"/>
                <a:cs typeface="Times New Roman" panose="02020603050405020304" pitchFamily="18" charset="0"/>
              </a:rPr>
              <a:t>minimise</a:t>
            </a:r>
            <a:r>
              <a:rPr lang="en-US" sz="1400" b="0" dirty="0">
                <a:latin typeface="Times New Roman" panose="02020603050405020304" pitchFamily="18" charset="0"/>
                <a:cs typeface="Times New Roman" panose="02020603050405020304" pitchFamily="18" charset="0"/>
              </a:rPr>
              <a:t> threats, and exploit the opportunities by concentrating on my strengths.</a:t>
            </a:r>
            <a:endParaRPr lang="en-US" sz="1200" dirty="0">
              <a:solidFill>
                <a:schemeClr val="dk1"/>
              </a:solidFill>
              <a:latin typeface="Times New Roman" panose="02020603050405020304" pitchFamily="18" charset="0"/>
              <a:ea typeface="Public Sans"/>
              <a:cs typeface="Times New Roman" panose="02020603050405020304" pitchFamily="18" charset="0"/>
              <a:sym typeface="Public Sans"/>
            </a:endParaRPr>
          </a:p>
        </p:txBody>
      </p:sp>
      <p:pic>
        <p:nvPicPr>
          <p:cNvPr id="9" name="Picture 2" descr="What Is Health and Social Care exactly? | Stonebridge Associated Colleges  Blog">
            <a:extLst>
              <a:ext uri="{FF2B5EF4-FFF2-40B4-BE49-F238E27FC236}">
                <a16:creationId xmlns:a16="http://schemas.microsoft.com/office/drawing/2014/main" id="{10015C77-BBBF-486D-B682-76CF39F16C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924493" cy="128299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Structure and Overview of the Health and Social Care Sector – One Education">
            <a:extLst>
              <a:ext uri="{FF2B5EF4-FFF2-40B4-BE49-F238E27FC236}">
                <a16:creationId xmlns:a16="http://schemas.microsoft.com/office/drawing/2014/main" id="{8F171EF1-5CA8-46C2-B082-E6F0E96FF0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6163" y="3752798"/>
            <a:ext cx="2317837" cy="1390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6466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Shape 718"/>
        <p:cNvGrpSpPr/>
        <p:nvPr/>
      </p:nvGrpSpPr>
      <p:grpSpPr>
        <a:xfrm>
          <a:off x="0" y="0"/>
          <a:ext cx="0" cy="0"/>
          <a:chOff x="0" y="0"/>
          <a:chExt cx="0" cy="0"/>
        </a:xfrm>
      </p:grpSpPr>
      <p:sp>
        <p:nvSpPr>
          <p:cNvPr id="719" name="Google Shape;719;p64"/>
          <p:cNvSpPr txBox="1">
            <a:spLocks noGrp="1"/>
          </p:cNvSpPr>
          <p:nvPr>
            <p:ph type="title"/>
          </p:nvPr>
        </p:nvSpPr>
        <p:spPr>
          <a:xfrm>
            <a:off x="322146" y="243878"/>
            <a:ext cx="7713000" cy="533400"/>
          </a:xfrm>
          <a:prstGeom prst="rect">
            <a:avLst/>
          </a:prstGeom>
        </p:spPr>
        <p:txBody>
          <a:bodyPr spcFirstLastPara="1" wrap="square" lIns="91425" tIns="0" rIns="91425" bIns="91425" anchor="t" anchorCtr="0">
            <a:noAutofit/>
          </a:bodyPr>
          <a:lstStyle/>
          <a:p>
            <a:pPr marL="0" lvl="0" indent="0" algn="l" rtl="0">
              <a:spcBef>
                <a:spcPts val="0"/>
              </a:spcBef>
              <a:spcAft>
                <a:spcPts val="0"/>
              </a:spcAft>
              <a:buNone/>
            </a:pPr>
            <a:r>
              <a:rPr lang="en" dirty="0">
                <a:solidFill>
                  <a:schemeClr val="dk1"/>
                </a:solidFill>
                <a:latin typeface="Times New Roman" panose="02020603050405020304" pitchFamily="18" charset="0"/>
                <a:cs typeface="Times New Roman" panose="02020603050405020304" pitchFamily="18" charset="0"/>
              </a:rPr>
              <a:t>References</a:t>
            </a:r>
            <a:endParaRPr dirty="0">
              <a:solidFill>
                <a:schemeClr val="dk1"/>
              </a:solidFill>
              <a:latin typeface="Times New Roman" panose="02020603050405020304" pitchFamily="18" charset="0"/>
              <a:cs typeface="Times New Roman" panose="02020603050405020304" pitchFamily="18" charset="0"/>
            </a:endParaRPr>
          </a:p>
        </p:txBody>
      </p:sp>
      <p:sp>
        <p:nvSpPr>
          <p:cNvPr id="720" name="Google Shape;720;p64"/>
          <p:cNvSpPr txBox="1"/>
          <p:nvPr/>
        </p:nvSpPr>
        <p:spPr>
          <a:xfrm>
            <a:off x="322146" y="912512"/>
            <a:ext cx="8128518" cy="2865668"/>
          </a:xfrm>
          <a:prstGeom prst="rect">
            <a:avLst/>
          </a:prstGeom>
          <a:noFill/>
          <a:ln>
            <a:noFill/>
          </a:ln>
        </p:spPr>
        <p:txBody>
          <a:bodyPr spcFirstLastPara="1" wrap="square" lIns="91425" tIns="91425" rIns="91425" bIns="91425" anchor="t" anchorCtr="0">
            <a:noAutofit/>
          </a:bodyPr>
          <a:lstStyle/>
          <a:p>
            <a:pPr lvl="0" algn="just" rtl="0">
              <a:lnSpc>
                <a:spcPct val="150000"/>
              </a:lnSpc>
            </a:pPr>
            <a:r>
              <a:rPr lang="en-US" sz="1100" dirty="0">
                <a:solidFill>
                  <a:schemeClr val="tx1"/>
                </a:solidFill>
                <a:latin typeface="Times New Roman" panose="02020603050405020304" pitchFamily="18" charset="0"/>
                <a:ea typeface="Public Sans"/>
                <a:cs typeface="Times New Roman" panose="02020603050405020304" pitchFamily="18" charset="0"/>
                <a:sym typeface="Public Sans"/>
              </a:rPr>
              <a:t>Delgado, N., Delgado, J., </a:t>
            </a:r>
            <a:r>
              <a:rPr lang="en-US" sz="1100" dirty="0" err="1">
                <a:solidFill>
                  <a:schemeClr val="tx1"/>
                </a:solidFill>
                <a:latin typeface="Times New Roman" panose="02020603050405020304" pitchFamily="18" charset="0"/>
                <a:ea typeface="Public Sans"/>
                <a:cs typeface="Times New Roman" panose="02020603050405020304" pitchFamily="18" charset="0"/>
                <a:sym typeface="Public Sans"/>
              </a:rPr>
              <a:t>Betancort</a:t>
            </a:r>
            <a:r>
              <a:rPr lang="en-US" sz="1100" dirty="0">
                <a:solidFill>
                  <a:schemeClr val="tx1"/>
                </a:solidFill>
                <a:latin typeface="Times New Roman" panose="02020603050405020304" pitchFamily="18" charset="0"/>
                <a:ea typeface="Public Sans"/>
                <a:cs typeface="Times New Roman" panose="02020603050405020304" pitchFamily="18" charset="0"/>
                <a:sym typeface="Public Sans"/>
              </a:rPr>
              <a:t>, M., </a:t>
            </a:r>
            <a:r>
              <a:rPr lang="en-US" sz="1100" dirty="0" err="1">
                <a:solidFill>
                  <a:schemeClr val="tx1"/>
                </a:solidFill>
                <a:latin typeface="Times New Roman" panose="02020603050405020304" pitchFamily="18" charset="0"/>
                <a:ea typeface="Public Sans"/>
                <a:cs typeface="Times New Roman" panose="02020603050405020304" pitchFamily="18" charset="0"/>
                <a:sym typeface="Public Sans"/>
              </a:rPr>
              <a:t>Bonache</a:t>
            </a:r>
            <a:r>
              <a:rPr lang="en-US" sz="1100" dirty="0">
                <a:solidFill>
                  <a:schemeClr val="tx1"/>
                </a:solidFill>
                <a:latin typeface="Times New Roman" panose="02020603050405020304" pitchFamily="18" charset="0"/>
                <a:ea typeface="Public Sans"/>
                <a:cs typeface="Times New Roman" panose="02020603050405020304" pitchFamily="18" charset="0"/>
                <a:sym typeface="Public Sans"/>
              </a:rPr>
              <a:t>, H. and Harris, L.T., (2023). What is the link between different components of empathy and burnout in healthcare professionals? A systematic review and meta-analysis. Psychology research and </a:t>
            </a:r>
            <a:r>
              <a:rPr lang="en-US" sz="1100" dirty="0" err="1">
                <a:solidFill>
                  <a:schemeClr val="tx1"/>
                </a:solidFill>
                <a:latin typeface="Times New Roman" panose="02020603050405020304" pitchFamily="18" charset="0"/>
                <a:ea typeface="Public Sans"/>
                <a:cs typeface="Times New Roman" panose="02020603050405020304" pitchFamily="18" charset="0"/>
                <a:sym typeface="Public Sans"/>
              </a:rPr>
              <a:t>behaviour</a:t>
            </a:r>
            <a:r>
              <a:rPr lang="en-US" sz="1100" dirty="0">
                <a:solidFill>
                  <a:schemeClr val="tx1"/>
                </a:solidFill>
                <a:latin typeface="Times New Roman" panose="02020603050405020304" pitchFamily="18" charset="0"/>
                <a:ea typeface="Public Sans"/>
                <a:cs typeface="Times New Roman" panose="02020603050405020304" pitchFamily="18" charset="0"/>
                <a:sym typeface="Public Sans"/>
              </a:rPr>
              <a:t> management, pp.447-463. https://doi.org/10.2147/PRBM.S384247 </a:t>
            </a:r>
          </a:p>
          <a:p>
            <a:pPr lvl="0" algn="just" rtl="0">
              <a:lnSpc>
                <a:spcPct val="150000"/>
              </a:lnSpc>
            </a:pPr>
            <a:r>
              <a:rPr lang="en-US" sz="1100" dirty="0">
                <a:solidFill>
                  <a:schemeClr val="tx1"/>
                </a:solidFill>
                <a:latin typeface="Times New Roman" panose="02020603050405020304" pitchFamily="18" charset="0"/>
                <a:ea typeface="Public Sans"/>
                <a:cs typeface="Times New Roman" panose="02020603050405020304" pitchFamily="18" charset="0"/>
                <a:sym typeface="Public Sans"/>
              </a:rPr>
              <a:t>Erickson, B.H., (2017). Good networks and good jobs: The value of social capital to employers and employees. In Social capital (pp. 127-158). Routledge. </a:t>
            </a:r>
          </a:p>
          <a:p>
            <a:pPr lvl="0" algn="just" rtl="0">
              <a:lnSpc>
                <a:spcPct val="150000"/>
              </a:lnSpc>
            </a:pPr>
            <a:r>
              <a:rPr lang="en-US" sz="1100" dirty="0">
                <a:solidFill>
                  <a:schemeClr val="tx1"/>
                </a:solidFill>
                <a:latin typeface="Times New Roman" panose="02020603050405020304" pitchFamily="18" charset="0"/>
                <a:ea typeface="Public Sans"/>
                <a:cs typeface="Times New Roman" panose="02020603050405020304" pitchFamily="18" charset="0"/>
                <a:sym typeface="Public Sans"/>
              </a:rPr>
              <a:t>George, A.S. and George, A.H., (2023). Telemedicine: a new way to provide healthcare. Partners Universal International Innovation Journal, 1(3), pp.98-129.  https://doi.org/10.5281/zenodo.8075850 </a:t>
            </a:r>
          </a:p>
          <a:p>
            <a:pPr lvl="0" algn="just" rtl="0">
              <a:lnSpc>
                <a:spcPct val="150000"/>
              </a:lnSpc>
            </a:pPr>
            <a:r>
              <a:rPr lang="en-US" sz="1100" dirty="0">
                <a:solidFill>
                  <a:schemeClr val="tx1"/>
                </a:solidFill>
                <a:latin typeface="Times New Roman" panose="02020603050405020304" pitchFamily="18" charset="0"/>
                <a:ea typeface="Public Sans"/>
                <a:cs typeface="Times New Roman" panose="02020603050405020304" pitchFamily="18" charset="0"/>
                <a:sym typeface="Public Sans"/>
              </a:rPr>
              <a:t>Glasby, J., (2017). Understanding health and social care. Policy Press.</a:t>
            </a:r>
          </a:p>
          <a:p>
            <a:pPr lvl="0" algn="just" rtl="0">
              <a:lnSpc>
                <a:spcPct val="150000"/>
              </a:lnSpc>
            </a:pPr>
            <a:r>
              <a:rPr lang="en-US" sz="1100" dirty="0">
                <a:solidFill>
                  <a:schemeClr val="tx1"/>
                </a:solidFill>
                <a:latin typeface="Times New Roman" panose="02020603050405020304" pitchFamily="18" charset="0"/>
                <a:ea typeface="Public Sans"/>
                <a:cs typeface="Times New Roman" panose="02020603050405020304" pitchFamily="18" charset="0"/>
                <a:sym typeface="Public Sans"/>
              </a:rPr>
              <a:t>Hoffmann, M., Gustafsson, L. and Di Tommaso, A., (2022). Exploring stroke survivors’ experiences and understandings of occupational therapy. Scandinavian Journal of Occupational Therapy, 29(2), pp.165-174. https://doi.org/10.1080/11038128.2020.1831060 </a:t>
            </a:r>
          </a:p>
          <a:p>
            <a:pPr lvl="0" algn="just" rtl="0">
              <a:lnSpc>
                <a:spcPct val="150000"/>
              </a:lnSpc>
            </a:pPr>
            <a:r>
              <a:rPr lang="en-US" sz="1100" dirty="0">
                <a:solidFill>
                  <a:schemeClr val="tx1"/>
                </a:solidFill>
                <a:latin typeface="Times New Roman" panose="02020603050405020304" pitchFamily="18" charset="0"/>
                <a:ea typeface="Public Sans"/>
                <a:cs typeface="Times New Roman" panose="02020603050405020304" pitchFamily="18" charset="0"/>
                <a:sym typeface="Public Sans"/>
              </a:rPr>
              <a:t>Lee, S.W.H., Thomas, D., Zachariah, S. and Cooper, J.C., (2019). Communication skills and patient history interview. In Clinical Pharmacy Education, Practice and Research (pp. 79-89). Elsevier. https://doi.org/10.1016/B978-0-12-814276-9.00006-4</a:t>
            </a:r>
          </a:p>
          <a:p>
            <a:pPr lvl="0" algn="just" rtl="0">
              <a:lnSpc>
                <a:spcPct val="150000"/>
              </a:lnSpc>
            </a:pPr>
            <a:r>
              <a:rPr lang="en-US" sz="1100" dirty="0">
                <a:solidFill>
                  <a:schemeClr val="dk1"/>
                </a:solidFill>
                <a:latin typeface="Times New Roman" panose="02020603050405020304" pitchFamily="18" charset="0"/>
                <a:ea typeface="Public Sans"/>
                <a:cs typeface="Times New Roman" panose="02020603050405020304" pitchFamily="18" charset="0"/>
                <a:sym typeface="Public Sans"/>
              </a:rPr>
              <a:t>Powles, J. and Hodson, H., (2017). Google DeepMind and healthcare in an age of algorithms. Health and technology, 7(4), pp.351-367.</a:t>
            </a:r>
          </a:p>
          <a:p>
            <a:pPr lvl="0" algn="just" rtl="0">
              <a:lnSpc>
                <a:spcPct val="150000"/>
              </a:lnSpc>
            </a:pPr>
            <a:r>
              <a:rPr lang="en-US" sz="1100" dirty="0">
                <a:solidFill>
                  <a:schemeClr val="dk1"/>
                </a:solidFill>
                <a:latin typeface="Times New Roman" panose="02020603050405020304" pitchFamily="18" charset="0"/>
                <a:ea typeface="Public Sans"/>
                <a:cs typeface="Times New Roman" panose="02020603050405020304" pitchFamily="18" charset="0"/>
                <a:sym typeface="Public Sans"/>
              </a:rPr>
              <a:t>Seaward, B.L., (2020). Managing stress: skills for self-care, personal resiliency and work-life balance in a rapidly changing world: skills for self-care, personal resiliency and work-life balance in a rapidly changing world. Jones &amp; Bartlett Learning.</a:t>
            </a:r>
          </a:p>
          <a:p>
            <a:pPr marL="171450" marR="50800" lvl="0" indent="-171450" algn="l" rtl="0">
              <a:lnSpc>
                <a:spcPct val="150000"/>
              </a:lnSpc>
              <a:spcBef>
                <a:spcPts val="0"/>
              </a:spcBef>
              <a:spcAft>
                <a:spcPts val="0"/>
              </a:spcAft>
              <a:buClr>
                <a:schemeClr val="dk1"/>
              </a:buClr>
              <a:buSzPts val="1100"/>
              <a:buFont typeface="Arial" panose="020B0604020202020204" pitchFamily="34" charset="0"/>
              <a:buChar char="•"/>
            </a:pPr>
            <a:endParaRPr sz="1100" dirty="0">
              <a:solidFill>
                <a:srgbClr val="374957"/>
              </a:solidFill>
              <a:highlight>
                <a:srgbClr val="FFFFFF"/>
              </a:highlight>
              <a:latin typeface="Proxima Nova"/>
              <a:ea typeface="Proxima Nova"/>
              <a:cs typeface="Proxima Nova"/>
              <a:sym typeface="Proxima Nova"/>
            </a:endParaRPr>
          </a:p>
          <a:p>
            <a:pPr marL="0" lvl="0" indent="0" algn="l" rtl="0">
              <a:spcBef>
                <a:spcPts val="0"/>
              </a:spcBef>
              <a:spcAft>
                <a:spcPts val="0"/>
              </a:spcAft>
              <a:buNone/>
            </a:pPr>
            <a:endParaRPr dirty="0"/>
          </a:p>
        </p:txBody>
      </p:sp>
    </p:spTree>
  </p:cSld>
  <p:clrMapOvr>
    <a:masterClrMapping/>
  </p:clrMapOvr>
</p:sld>
</file>

<file path=ppt/theme/theme1.xml><?xml version="1.0" encoding="utf-8"?>
<a:theme xmlns:a="http://schemas.openxmlformats.org/drawingml/2006/main" name="Social Issues Thesis: Health Care Accessibility by Slidesgo">
  <a:themeElements>
    <a:clrScheme name="Simple Light">
      <a:dk1>
        <a:srgbClr val="151314"/>
      </a:dk1>
      <a:lt1>
        <a:srgbClr val="ECE8ED"/>
      </a:lt1>
      <a:dk2>
        <a:srgbClr val="80D8EB"/>
      </a:dk2>
      <a:lt2>
        <a:srgbClr val="6BBBCC"/>
      </a:lt2>
      <a:accent1>
        <a:srgbClr val="488491"/>
      </a:accent1>
      <a:accent2>
        <a:srgbClr val="FFFFFF"/>
      </a:accent2>
      <a:accent3>
        <a:srgbClr val="FFFFFF"/>
      </a:accent3>
      <a:accent4>
        <a:srgbClr val="FFFFFF"/>
      </a:accent4>
      <a:accent5>
        <a:srgbClr val="FFFFFF"/>
      </a:accent5>
      <a:accent6>
        <a:srgbClr val="FFFFFF"/>
      </a:accent6>
      <a:hlink>
        <a:srgbClr val="15131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5EE879502A9D4DADA33D6549DBA247" ma:contentTypeVersion="6" ma:contentTypeDescription="Create a new document." ma:contentTypeScope="" ma:versionID="da7c0ffe8b98e8f149d6b6b07cb0c52d">
  <xsd:schema xmlns:xsd="http://www.w3.org/2001/XMLSchema" xmlns:xs="http://www.w3.org/2001/XMLSchema" xmlns:p="http://schemas.microsoft.com/office/2006/metadata/properties" xmlns:ns3="da69d5cf-6f67-4dd8-895c-7d8e0160c443" targetNamespace="http://schemas.microsoft.com/office/2006/metadata/properties" ma:root="true" ma:fieldsID="56862a9c24a24f0f3e4ebf10a3ceeea1" ns3:_="">
    <xsd:import namespace="da69d5cf-6f67-4dd8-895c-7d8e0160c44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69d5cf-6f67-4dd8-895c-7d8e0160c44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69d5cf-6f67-4dd8-895c-7d8e0160c443" xsi:nil="true"/>
  </documentManagement>
</p:properties>
</file>

<file path=customXml/itemProps1.xml><?xml version="1.0" encoding="utf-8"?>
<ds:datastoreItem xmlns:ds="http://schemas.openxmlformats.org/officeDocument/2006/customXml" ds:itemID="{94F2121F-1995-4A35-B408-B747D25B6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69d5cf-6f67-4dd8-895c-7d8e0160c4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D48792-DA68-4E64-8629-F5F86C5EC263}">
  <ds:schemaRefs>
    <ds:schemaRef ds:uri="http://schemas.microsoft.com/sharepoint/v3/contenttype/forms"/>
  </ds:schemaRefs>
</ds:datastoreItem>
</file>

<file path=customXml/itemProps3.xml><?xml version="1.0" encoding="utf-8"?>
<ds:datastoreItem xmlns:ds="http://schemas.openxmlformats.org/officeDocument/2006/customXml" ds:itemID="{2607A304-D0BD-4DEB-B317-BB3E0C09D64B}">
  <ds:schemaRefs>
    <ds:schemaRef ds:uri="http://purl.org/dc/dcmitype/"/>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http://schemas.microsoft.com/office/2006/documentManagement/types"/>
    <ds:schemaRef ds:uri="da69d5cf-6f67-4dd8-895c-7d8e0160c443"/>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119</TotalTime>
  <Words>2616</Words>
  <Application>Microsoft Office PowerPoint</Application>
  <PresentationFormat>On-screen Show (16:9)</PresentationFormat>
  <Paragraphs>147</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Ubuntu</vt:lpstr>
      <vt:lpstr>Bodoni Moda</vt:lpstr>
      <vt:lpstr>Proxima Nova</vt:lpstr>
      <vt:lpstr>Times New Roman</vt:lpstr>
      <vt:lpstr>Arial</vt:lpstr>
      <vt:lpstr>Public Sans</vt:lpstr>
      <vt:lpstr>Social Issues Thesis: Health Care Accessibility by Slidesgo</vt:lpstr>
      <vt:lpstr>SWOT Analysis for Professional and Educational Growth in the UK Health and Social Care Sector</vt:lpstr>
      <vt:lpstr>Table of contents</vt:lpstr>
      <vt:lpstr>Introduction</vt:lpstr>
      <vt:lpstr>STRENGTH</vt:lpstr>
      <vt:lpstr>Weaknesses</vt:lpstr>
      <vt:lpstr>Telemedical and Technological Advancements</vt:lpstr>
      <vt:lpstr>Competition in the Health and Social Care Sector</vt:lpstr>
      <vt:lpstr>Threat Control</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Fatou Chuba (2421797)</cp:lastModifiedBy>
  <cp:revision>1</cp:revision>
  <dcterms:modified xsi:type="dcterms:W3CDTF">2025-10-17T23:01:39Z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0x0101003F5EE879502A9D4DADA33D6549DBA247</vt:lpwstr>
  </property>
</Properties>
</file>