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22"/>
  </p:notesMasterIdLst>
  <p:handoutMasterIdLst>
    <p:handoutMasterId r:id="rId23"/>
  </p:handoutMasterIdLst>
  <p:sldIdLst>
    <p:sldId id="308" r:id="rId2"/>
    <p:sldId id="362" r:id="rId3"/>
    <p:sldId id="353" r:id="rId4"/>
    <p:sldId id="350" r:id="rId5"/>
    <p:sldId id="349" r:id="rId6"/>
    <p:sldId id="365" r:id="rId7"/>
    <p:sldId id="348" r:id="rId8"/>
    <p:sldId id="366" r:id="rId9"/>
    <p:sldId id="336" r:id="rId10"/>
    <p:sldId id="356" r:id="rId11"/>
    <p:sldId id="368" r:id="rId12"/>
    <p:sldId id="367" r:id="rId13"/>
    <p:sldId id="340" r:id="rId14"/>
    <p:sldId id="363" r:id="rId15"/>
    <p:sldId id="364" r:id="rId16"/>
    <p:sldId id="369" r:id="rId17"/>
    <p:sldId id="341" r:id="rId18"/>
    <p:sldId id="346" r:id="rId19"/>
    <p:sldId id="371" r:id="rId20"/>
    <p:sldId id="372" r:id="rId21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43A2C"/>
    <a:srgbClr val="054333"/>
    <a:srgbClr val="360000"/>
    <a:srgbClr val="032B21"/>
    <a:srgbClr val="500000"/>
    <a:srgbClr val="420000"/>
    <a:srgbClr val="663300"/>
    <a:srgbClr val="0029AC"/>
    <a:srgbClr val="0D7AFF"/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770" autoAdjust="0"/>
    <p:restoredTop sz="96357" autoAdjust="0"/>
  </p:normalViewPr>
  <p:slideViewPr>
    <p:cSldViewPr>
      <p:cViewPr varScale="1">
        <p:scale>
          <a:sx n="106" d="100"/>
          <a:sy n="106" d="100"/>
        </p:scale>
        <p:origin x="1008" y="108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25" d="100"/>
        <a:sy n="12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FB849-7F70-4A0D-93E1-189BEB683C9E}" type="datetimeFigureOut">
              <a:rPr lang="en-GB" smtClean="0"/>
              <a:pPr/>
              <a:t>07/11/2020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CD7D07-1FB9-4CF0-A32D-43BF7841150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273492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B94752-3182-4E62-B85E-DD79C2A265D0}" type="datetimeFigureOut">
              <a:rPr lang="en-GB" smtClean="0"/>
              <a:t>07/11/2020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9F1D13-A0AF-4F6A-A5B7-176957C9024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18552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1" y="0"/>
            <a:ext cx="12191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3355848"/>
            <a:ext cx="107696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1828800"/>
            <a:ext cx="107696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15A7-251F-483B-A5FD-D73E062179C9}" type="datetimeFigureOut">
              <a:rPr lang="en-GB" smtClean="0"/>
              <a:pPr/>
              <a:t>07/11/2020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12192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55448"/>
            <a:ext cx="109728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15A7-251F-483B-A5FD-D73E062179C9}" type="datetimeFigureOut">
              <a:rPr lang="en-GB" smtClean="0"/>
              <a:pPr/>
              <a:t>07/11/2020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12192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12192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9744" y="118872"/>
            <a:ext cx="10684256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7552" y="1828800"/>
            <a:ext cx="10696448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15A7-251F-483B-A5FD-D73E062179C9}" type="datetimeFigureOut">
              <a:rPr lang="en-GB" smtClean="0"/>
              <a:pPr/>
              <a:t>07/11/2020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773936"/>
            <a:ext cx="53848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773936"/>
            <a:ext cx="53848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15A7-251F-483B-A5FD-D73E062179C9}" type="datetimeFigureOut">
              <a:rPr lang="en-GB" smtClean="0"/>
              <a:pPr/>
              <a:t>07/11/2020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98988"/>
            <a:ext cx="5386917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449512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698988"/>
            <a:ext cx="5389033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449512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15A7-251F-483B-A5FD-D73E062179C9}" type="datetimeFigureOut">
              <a:rPr lang="en-GB" smtClean="0"/>
              <a:pPr/>
              <a:t>07/11/2020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15A7-251F-483B-A5FD-D73E062179C9}" type="datetimeFigureOut">
              <a:rPr lang="en-GB" smtClean="0"/>
              <a:pPr/>
              <a:t>07/11/2020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15A7-251F-483B-A5FD-D73E062179C9}" type="datetimeFigureOut">
              <a:rPr lang="en-GB" smtClean="0"/>
              <a:pPr/>
              <a:t>07/11/2020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784" y="152400"/>
            <a:ext cx="3364992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5837" y="1743134"/>
            <a:ext cx="7894188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3784" y="1730018"/>
            <a:ext cx="329184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15A7-251F-483B-A5FD-D73E062179C9}" type="datetimeFigureOut">
              <a:rPr lang="en-GB" smtClean="0"/>
              <a:pPr/>
              <a:t>07/11/2020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3807649" y="0"/>
            <a:ext cx="6096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3807649" y="0"/>
            <a:ext cx="6096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155448"/>
            <a:ext cx="3366867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71741" y="1484808"/>
            <a:ext cx="8329863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728216"/>
            <a:ext cx="329184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219456" y="1170432"/>
            <a:ext cx="3364992" cy="201168"/>
          </a:xfrm>
        </p:spPr>
        <p:txBody>
          <a:bodyPr/>
          <a:lstStyle/>
          <a:p>
            <a:fld id="{A15A15A7-251F-483B-A5FD-D73E062179C9}" type="datetimeFigureOut">
              <a:rPr lang="en-GB" smtClean="0"/>
              <a:pPr/>
              <a:t>07/11/2020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3807649" y="0"/>
            <a:ext cx="6096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3807649" y="0"/>
            <a:ext cx="6096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47744" y="1170432"/>
            <a:ext cx="6925056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119104" y="1170432"/>
            <a:ext cx="978485" cy="201168"/>
          </a:xfrm>
        </p:spPr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15A7-251F-483B-A5FD-D73E062179C9}" type="datetimeFigureOut">
              <a:rPr lang="en-GB" smtClean="0"/>
              <a:pPr/>
              <a:t>07/11/2020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8798560" y="0"/>
            <a:ext cx="6096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8863584" y="0"/>
            <a:ext cx="33528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274641"/>
            <a:ext cx="2540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304801"/>
            <a:ext cx="80264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A15A7-251F-483B-A5FD-D73E062179C9}" type="datetimeFigureOut">
              <a:rPr lang="en-GB" smtClean="0"/>
              <a:pPr/>
              <a:t>07/11/2020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520796" y="6377460"/>
            <a:ext cx="5115205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43A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12192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1" y="1"/>
            <a:ext cx="12191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152400"/>
            <a:ext cx="109728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775192"/>
            <a:ext cx="109728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476999"/>
            <a:ext cx="28448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15A15A7-251F-483B-A5FD-D73E062179C9}" type="datetimeFigureOut">
              <a:rPr lang="en-GB" smtClean="0"/>
              <a:pPr/>
              <a:t>07/11/2020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20796" y="6476999"/>
            <a:ext cx="7343625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39195" y="6476999"/>
            <a:ext cx="978485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FCE325C-99EB-41B2-8FEA-F9AC7927B7E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microsoft.com/office/2007/relationships/hdphoto" Target="../media/hdphoto6.wdp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microsoft.com/office/2007/relationships/hdphoto" Target="../media/hdphoto7.wdp"/><Relationship Id="rId7" Type="http://schemas.microsoft.com/office/2007/relationships/hdphoto" Target="../media/hdphoto9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microsoft.com/office/2007/relationships/hdphoto" Target="../media/hdphoto8.wdp"/><Relationship Id="rId4" Type="http://schemas.openxmlformats.org/officeDocument/2006/relationships/image" Target="../media/image9.png"/><Relationship Id="rId9" Type="http://schemas.microsoft.com/office/2007/relationships/hdphoto" Target="../media/hdphoto10.wdp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microsoft.com/office/2007/relationships/hdphoto" Target="../media/hdphoto13.wdp"/><Relationship Id="rId4" Type="http://schemas.openxmlformats.org/officeDocument/2006/relationships/image" Target="../media/image20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45975E-36F4-46DA-B77A-68BD7244F0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72264" y="6021288"/>
            <a:ext cx="3443318" cy="691253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en-GB" sz="2000" i="0" u="none" strike="noStrik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</a:rPr>
              <a:t>Janet Frame</a:t>
            </a:r>
            <a:endParaRPr lang="en-GB" sz="2000" i="1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DCB8A8-892B-4DA5-9722-5A9652628169}"/>
              </a:ext>
            </a:extLst>
          </p:cNvPr>
          <p:cNvSpPr txBox="1"/>
          <p:nvPr/>
        </p:nvSpPr>
        <p:spPr>
          <a:xfrm>
            <a:off x="535061" y="3717032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111111"/>
                </a:solidFill>
                <a:effectLst/>
                <a:latin typeface="Alegreya Sans"/>
              </a:rPr>
              <a:t>.</a:t>
            </a:r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EF19F3B-5FE7-49B6-9B9E-53C764DC05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340" y="0"/>
            <a:ext cx="11881320" cy="1081877"/>
          </a:xfrm>
        </p:spPr>
        <p:txBody>
          <a:bodyPr>
            <a:normAutofit fontScale="90000"/>
          </a:bodyPr>
          <a:lstStyle/>
          <a:p>
            <a:pPr marL="118872" algn="ctr"/>
            <a:br>
              <a:rPr lang="en-GB" sz="1050" b="0" i="0" u="none" strike="noStrike" dirty="0">
                <a:solidFill>
                  <a:srgbClr val="003E5A"/>
                </a:solidFill>
                <a:effectLst/>
                <a:latin typeface="-apple-system"/>
              </a:rPr>
            </a:br>
            <a:r>
              <a:rPr lang="en-GB" sz="2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HPEN7018 Writing </a:t>
            </a:r>
            <a:r>
              <a:rPr lang="en-GB" sz="2400" i="0" u="none" strike="noStrik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</a:rPr>
              <a:t>Workshop: Researching and writing to a single focus</a:t>
            </a:r>
            <a:br>
              <a:rPr lang="en-GB" sz="2400" i="0" u="none" strike="noStrik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</a:rPr>
            </a:br>
            <a:r>
              <a:rPr lang="en-GB" sz="2400" i="0" u="none" strike="noStrik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</a:rPr>
              <a:t>transforming trauma/ the personal</a:t>
            </a:r>
            <a:br>
              <a:rPr lang="en-GB" sz="2400" i="0" u="none" strike="noStrik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</a:rPr>
            </a:br>
            <a:endParaRPr lang="en-GB" sz="24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B508B518-E011-4F2C-A28B-E9A9AC77476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91696" y="1231615"/>
            <a:ext cx="1427840" cy="5340165"/>
          </a:xfrm>
          <a:prstGeom prst="rect">
            <a:avLst/>
          </a:prstGeom>
        </p:spPr>
      </p:pic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D7C8345D-260B-4AA4-B766-F25E9F1C950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26782"/>
          <a:stretch/>
        </p:blipFill>
        <p:spPr>
          <a:xfrm>
            <a:off x="1415480" y="1231614"/>
            <a:ext cx="5112568" cy="5340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63745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01F00-E371-43CA-B00E-81FDEAEE38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  </a:t>
            </a:r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7B9B0E75-70A8-43FC-97B8-2CB0E2D6BEA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66342" y="270320"/>
            <a:ext cx="4752528" cy="6267743"/>
          </a:xfrm>
          <a:prstGeom prst="rect">
            <a:avLst/>
          </a:prstGeom>
        </p:spPr>
      </p:pic>
      <p:pic>
        <p:nvPicPr>
          <p:cNvPr id="9" name="Picture 8" descr="Text&#10;&#10;Description automatically generated">
            <a:extLst>
              <a:ext uri="{FF2B5EF4-FFF2-40B4-BE49-F238E27FC236}">
                <a16:creationId xmlns:a16="http://schemas.microsoft.com/office/drawing/2014/main" id="{603FB679-EC5A-40D6-B2AA-CC13FA27FB1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249" r="1249" b="6349"/>
          <a:stretch/>
        </p:blipFill>
        <p:spPr>
          <a:xfrm>
            <a:off x="6801690" y="295128"/>
            <a:ext cx="4536504" cy="626774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24060BE-D8A3-4D87-BE79-28CBE027CB09}"/>
              </a:ext>
            </a:extLst>
          </p:cNvPr>
          <p:cNvSpPr txBox="1"/>
          <p:nvPr/>
        </p:nvSpPr>
        <p:spPr>
          <a:xfrm>
            <a:off x="7320136" y="6141884"/>
            <a:ext cx="389135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John Powell Ward, ‘The Party,’ 1988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71446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5745C19-2FF2-4E33-86EF-7C80B23A2D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5480" y="1919208"/>
            <a:ext cx="8294712" cy="1509792"/>
          </a:xfrm>
        </p:spPr>
        <p:txBody>
          <a:bodyPr/>
          <a:lstStyle/>
          <a:p>
            <a:pPr marL="118872" indent="0" algn="ctr">
              <a:buNone/>
            </a:pPr>
            <a:r>
              <a:rPr lang="en-GB" dirty="0">
                <a:solidFill>
                  <a:srgbClr val="00B050"/>
                </a:solidFill>
                <a:latin typeface="+mj-lt"/>
              </a:rPr>
              <a:t> ordering memories</a:t>
            </a:r>
          </a:p>
        </p:txBody>
      </p:sp>
    </p:spTree>
    <p:extLst>
      <p:ext uri="{BB962C8B-B14F-4D97-AF65-F5344CB8AC3E}">
        <p14:creationId xmlns:p14="http://schemas.microsoft.com/office/powerpoint/2010/main" val="40416279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6FEB27-0EBA-4262-B9EE-293C442309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530" y="1066303"/>
            <a:ext cx="5119465" cy="5693866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When all the rooms of the house</a:t>
            </a:r>
          </a:p>
          <a:p>
            <a:pPr marL="118872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fill with smoke, it’s not enough</a:t>
            </a:r>
          </a:p>
          <a:p>
            <a:pPr marL="118872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to say an angel is sleeping on the chimney.</a:t>
            </a:r>
          </a:p>
          <a:p>
            <a:pPr marL="118872" indent="0">
              <a:buNone/>
            </a:pPr>
            <a:endParaRPr lang="en-GB" sz="1800" dirty="0">
              <a:solidFill>
                <a:schemeClr val="bg1"/>
              </a:solidFill>
            </a:endParaRPr>
          </a:p>
          <a:p>
            <a:pPr marL="118872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1. a night in the barn</a:t>
            </a:r>
          </a:p>
          <a:p>
            <a:pPr marL="118872" indent="0">
              <a:buNone/>
            </a:pPr>
            <a:endParaRPr lang="en-GB" sz="1800" dirty="0">
              <a:solidFill>
                <a:schemeClr val="bg1"/>
              </a:solidFill>
            </a:endParaRPr>
          </a:p>
          <a:p>
            <a:pPr marL="118872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The deer carcass hangs from a rafter.</a:t>
            </a:r>
          </a:p>
          <a:p>
            <a:pPr marL="118872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Wrapped in blankets, a boy keeps watch</a:t>
            </a:r>
          </a:p>
          <a:p>
            <a:pPr marL="118872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from a pile of loose hay. Then he sleeps</a:t>
            </a:r>
          </a:p>
          <a:p>
            <a:pPr marL="118872" indent="0">
              <a:buNone/>
            </a:pPr>
            <a:endParaRPr lang="en-GB" sz="1800" dirty="0">
              <a:solidFill>
                <a:schemeClr val="bg1"/>
              </a:solidFill>
            </a:endParaRPr>
          </a:p>
          <a:p>
            <a:pPr marL="118872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and dreams about a death that is coming:</a:t>
            </a:r>
          </a:p>
          <a:p>
            <a:pPr marL="118872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Inside him, there are small bones</a:t>
            </a:r>
          </a:p>
          <a:p>
            <a:pPr marL="118872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scattered in a field among burdocks and dead grass.</a:t>
            </a:r>
          </a:p>
          <a:p>
            <a:pPr marL="118872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He will spend his life walking there,</a:t>
            </a:r>
          </a:p>
          <a:p>
            <a:pPr marL="118872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gathering the bones together.</a:t>
            </a:r>
          </a:p>
          <a:p>
            <a:pPr marL="118872" indent="0">
              <a:buNone/>
            </a:pPr>
            <a:endParaRPr lang="en-GB" sz="1800" dirty="0">
              <a:solidFill>
                <a:schemeClr val="bg1"/>
              </a:solidFill>
            </a:endParaRPr>
          </a:p>
          <a:p>
            <a:pPr marL="118872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Pigeons rustle in the eaves.</a:t>
            </a:r>
          </a:p>
          <a:p>
            <a:pPr marL="118872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At his feet, the German shepherd</a:t>
            </a:r>
          </a:p>
          <a:p>
            <a:pPr marL="118872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snaps its jaws in its sleep.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BF05633-A9D5-491B-803B-0EB6B4C5C736}"/>
              </a:ext>
            </a:extLst>
          </p:cNvPr>
          <p:cNvSpPr txBox="1">
            <a:spLocks/>
          </p:cNvSpPr>
          <p:nvPr/>
        </p:nvSpPr>
        <p:spPr>
          <a:xfrm>
            <a:off x="8621540" y="0"/>
            <a:ext cx="3359696" cy="7019267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lvl1pPr marL="438912" indent="-320040" algn="l" rtl="0" eaLnBrk="1" latinLnBrk="0" hangingPunct="1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52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90000"/>
              <a:buFont typeface="Wingdings"/>
              <a:buChar char="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96696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/>
              <a:buChar char="▪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161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/>
              <a:buChar char="▪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3"/>
              <a:buChar char=""/>
              <a:defRPr kumimoji="0" lang="en-US" sz="20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27632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31136" indent="-18288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 pitchFamily="18" charset="2"/>
              <a:buChar char="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118872" indent="0">
              <a:buFont typeface="Wingdings 2"/>
              <a:buNone/>
            </a:pPr>
            <a:endParaRPr lang="en-GB" sz="4800" dirty="0">
              <a:solidFill>
                <a:schemeClr val="bg1"/>
              </a:solidFill>
            </a:endParaRPr>
          </a:p>
          <a:p>
            <a:pPr marL="118872" indent="0">
              <a:buFont typeface="Wingdings 2"/>
              <a:buNone/>
            </a:pPr>
            <a:endParaRPr lang="en-GB" sz="5600" dirty="0">
              <a:solidFill>
                <a:schemeClr val="bg1"/>
              </a:solidFill>
            </a:endParaRPr>
          </a:p>
          <a:p>
            <a:pPr marL="118872" indent="0">
              <a:buFont typeface="Wingdings 2"/>
              <a:buNone/>
            </a:pP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0DE072-AB50-43B8-B245-94D71BD93D0D}"/>
              </a:ext>
            </a:extLst>
          </p:cNvPr>
          <p:cNvSpPr txBox="1"/>
          <p:nvPr/>
        </p:nvSpPr>
        <p:spPr>
          <a:xfrm>
            <a:off x="479376" y="97831"/>
            <a:ext cx="424847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18872" indent="0">
              <a:buNone/>
            </a:pPr>
            <a:r>
              <a:rPr lang="en-GB" sz="2000" dirty="0">
                <a:solidFill>
                  <a:srgbClr val="00B050"/>
                </a:solidFill>
              </a:rPr>
              <a:t>Gathering the Bones Together</a:t>
            </a:r>
          </a:p>
          <a:p>
            <a:pPr marL="118872" indent="0">
              <a:buNone/>
            </a:pPr>
            <a:r>
              <a:rPr lang="en-GB" sz="2000" i="1" dirty="0">
                <a:solidFill>
                  <a:srgbClr val="00B050"/>
                </a:solidFill>
              </a:rPr>
              <a:t>for Peter Orr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FA6B19-C278-4BAE-BB68-EA04055D022A}"/>
              </a:ext>
            </a:extLst>
          </p:cNvPr>
          <p:cNvSpPr txBox="1"/>
          <p:nvPr/>
        </p:nvSpPr>
        <p:spPr>
          <a:xfrm>
            <a:off x="6496192" y="97831"/>
            <a:ext cx="5741220" cy="73866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18872" indent="0">
              <a:buNone/>
            </a:pPr>
            <a:r>
              <a:rPr lang="en-GB" dirty="0">
                <a:solidFill>
                  <a:schemeClr val="bg1"/>
                </a:solidFill>
              </a:rPr>
              <a:t> 2</a:t>
            </a:r>
          </a:p>
          <a:p>
            <a:pPr marL="118872" indent="0">
              <a:buNone/>
            </a:pPr>
            <a:r>
              <a:rPr lang="en-GB" dirty="0">
                <a:solidFill>
                  <a:schemeClr val="bg1"/>
                </a:solidFill>
              </a:rPr>
              <a:t>A father and his four sons</a:t>
            </a:r>
          </a:p>
          <a:p>
            <a:pPr marL="118872" indent="0">
              <a:buNone/>
            </a:pPr>
            <a:r>
              <a:rPr lang="en-GB" dirty="0">
                <a:solidFill>
                  <a:schemeClr val="bg1"/>
                </a:solidFill>
              </a:rPr>
              <a:t>run down a slope toward</a:t>
            </a:r>
          </a:p>
          <a:p>
            <a:pPr marL="118872" indent="0">
              <a:buNone/>
            </a:pPr>
            <a:r>
              <a:rPr lang="en-GB" dirty="0">
                <a:solidFill>
                  <a:schemeClr val="bg1"/>
                </a:solidFill>
              </a:rPr>
              <a:t>a deer they just killed.</a:t>
            </a:r>
          </a:p>
          <a:p>
            <a:pPr marL="118872" indent="0">
              <a:buNone/>
            </a:pPr>
            <a:r>
              <a:rPr lang="en-GB" dirty="0">
                <a:solidFill>
                  <a:schemeClr val="bg1"/>
                </a:solidFill>
              </a:rPr>
              <a:t>The father and two sons carry</a:t>
            </a:r>
          </a:p>
          <a:p>
            <a:pPr marL="118872" indent="0">
              <a:buNone/>
            </a:pPr>
            <a:r>
              <a:rPr lang="en-GB" dirty="0">
                <a:solidFill>
                  <a:schemeClr val="bg1"/>
                </a:solidFill>
              </a:rPr>
              <a:t>rifles. They laugh, jostle,</a:t>
            </a:r>
          </a:p>
          <a:p>
            <a:pPr marL="118872" indent="0">
              <a:buNone/>
            </a:pPr>
            <a:r>
              <a:rPr lang="en-GB" dirty="0">
                <a:solidFill>
                  <a:schemeClr val="bg1"/>
                </a:solidFill>
              </a:rPr>
              <a:t>and chatter together.</a:t>
            </a:r>
          </a:p>
          <a:p>
            <a:pPr marL="118872" indent="0">
              <a:buNone/>
            </a:pPr>
            <a:r>
              <a:rPr lang="en-GB" dirty="0">
                <a:solidFill>
                  <a:schemeClr val="bg1"/>
                </a:solidFill>
              </a:rPr>
              <a:t>A gun goes off</a:t>
            </a:r>
          </a:p>
          <a:p>
            <a:pPr marL="118872" indent="0">
              <a:buNone/>
            </a:pPr>
            <a:r>
              <a:rPr lang="en-GB" dirty="0">
                <a:solidFill>
                  <a:schemeClr val="bg1"/>
                </a:solidFill>
              </a:rPr>
              <a:t>and the youngest brother</a:t>
            </a:r>
          </a:p>
          <a:p>
            <a:pPr marL="118872" indent="0">
              <a:buNone/>
            </a:pPr>
            <a:r>
              <a:rPr lang="en-GB" dirty="0">
                <a:solidFill>
                  <a:schemeClr val="bg1"/>
                </a:solidFill>
              </a:rPr>
              <a:t>falls to the ground.</a:t>
            </a:r>
          </a:p>
          <a:p>
            <a:pPr marL="118872" indent="0">
              <a:buNone/>
            </a:pPr>
            <a:r>
              <a:rPr lang="en-GB" dirty="0">
                <a:solidFill>
                  <a:schemeClr val="bg1"/>
                </a:solidFill>
              </a:rPr>
              <a:t>A boy with a rifle</a:t>
            </a:r>
          </a:p>
          <a:p>
            <a:pPr marL="118872" indent="0">
              <a:buNone/>
            </a:pPr>
            <a:r>
              <a:rPr lang="en-GB" dirty="0">
                <a:solidFill>
                  <a:schemeClr val="bg1"/>
                </a:solidFill>
              </a:rPr>
              <a:t>stands beside him,</a:t>
            </a:r>
          </a:p>
          <a:p>
            <a:pPr marL="118872" indent="0">
              <a:buNone/>
            </a:pPr>
            <a:r>
              <a:rPr lang="en-GB" dirty="0">
                <a:solidFill>
                  <a:schemeClr val="bg1"/>
                </a:solidFill>
              </a:rPr>
              <a:t>screaming.</a:t>
            </a:r>
          </a:p>
          <a:p>
            <a:pPr marL="118872" indent="0">
              <a:buNone/>
            </a:pPr>
            <a:endParaRPr lang="en-GB" sz="1200" dirty="0">
              <a:solidFill>
                <a:schemeClr val="bg1"/>
              </a:solidFill>
            </a:endParaRPr>
          </a:p>
          <a:p>
            <a:pPr marL="118872" indent="0">
              <a:buNone/>
            </a:pPr>
            <a:r>
              <a:rPr lang="en-GB" dirty="0">
                <a:solidFill>
                  <a:schemeClr val="bg1"/>
                </a:solidFill>
              </a:rPr>
              <a:t>3</a:t>
            </a:r>
          </a:p>
          <a:p>
            <a:pPr marL="118872" indent="0">
              <a:buNone/>
            </a:pPr>
            <a:r>
              <a:rPr lang="en-GB" dirty="0">
                <a:solidFill>
                  <a:schemeClr val="bg1"/>
                </a:solidFill>
              </a:rPr>
              <a:t>I crouch in the corner of my room,</a:t>
            </a:r>
          </a:p>
          <a:p>
            <a:pPr marL="118872" indent="0">
              <a:buNone/>
            </a:pPr>
            <a:r>
              <a:rPr lang="en-GB" dirty="0">
                <a:solidFill>
                  <a:schemeClr val="bg1"/>
                </a:solidFill>
              </a:rPr>
              <a:t>staring into the glass well</a:t>
            </a:r>
          </a:p>
          <a:p>
            <a:pPr marL="118872" indent="0">
              <a:buNone/>
            </a:pPr>
            <a:r>
              <a:rPr lang="en-GB" dirty="0">
                <a:solidFill>
                  <a:schemeClr val="bg1"/>
                </a:solidFill>
              </a:rPr>
              <a:t>of my hands; far down</a:t>
            </a:r>
          </a:p>
          <a:p>
            <a:pPr marL="118872" indent="0">
              <a:buNone/>
            </a:pPr>
            <a:r>
              <a:rPr lang="en-GB" dirty="0">
                <a:solidFill>
                  <a:schemeClr val="bg1"/>
                </a:solidFill>
              </a:rPr>
              <a:t>I see him drowning in air.</a:t>
            </a:r>
          </a:p>
          <a:p>
            <a:pPr marL="118872" indent="0">
              <a:buNone/>
            </a:pPr>
            <a:endParaRPr lang="en-GB" sz="1200" dirty="0">
              <a:solidFill>
                <a:schemeClr val="bg1"/>
              </a:solidFill>
            </a:endParaRPr>
          </a:p>
          <a:p>
            <a:pPr marL="118872" indent="0">
              <a:buNone/>
            </a:pPr>
            <a:r>
              <a:rPr lang="en-GB" dirty="0">
                <a:solidFill>
                  <a:schemeClr val="bg1"/>
                </a:solidFill>
              </a:rPr>
              <a:t>Outside, leaves shaped like mouths</a:t>
            </a:r>
          </a:p>
          <a:p>
            <a:pPr marL="118872" indent="0">
              <a:buNone/>
            </a:pPr>
            <a:r>
              <a:rPr lang="en-GB" dirty="0">
                <a:solidFill>
                  <a:schemeClr val="bg1"/>
                </a:solidFill>
              </a:rPr>
              <a:t>make a black pool</a:t>
            </a:r>
          </a:p>
          <a:p>
            <a:pPr marL="118872" indent="0">
              <a:buNone/>
            </a:pPr>
            <a:r>
              <a:rPr lang="en-GB" dirty="0">
                <a:solidFill>
                  <a:schemeClr val="bg1"/>
                </a:solidFill>
              </a:rPr>
              <a:t>under a tree. Snails glide</a:t>
            </a:r>
          </a:p>
          <a:p>
            <a:pPr marL="118872" indent="0">
              <a:buNone/>
            </a:pPr>
            <a:r>
              <a:rPr lang="en-GB" dirty="0">
                <a:solidFill>
                  <a:schemeClr val="bg1"/>
                </a:solidFill>
              </a:rPr>
              <a:t>there, little death-swans.</a:t>
            </a:r>
          </a:p>
          <a:p>
            <a:pPr marL="118872" indent="0">
              <a:buNone/>
            </a:pPr>
            <a:endParaRPr lang="en-GB" sz="1400" dirty="0">
              <a:solidFill>
                <a:schemeClr val="bg1"/>
              </a:solidFill>
            </a:endParaRPr>
          </a:p>
          <a:p>
            <a:pPr marL="118872" indent="0">
              <a:buNone/>
            </a:pPr>
            <a:endParaRPr lang="en-GB" sz="1400" dirty="0">
              <a:solidFill>
                <a:schemeClr val="bg1"/>
              </a:solidFill>
            </a:endParaRPr>
          </a:p>
          <a:p>
            <a:pPr marL="118872" indent="0">
              <a:buNone/>
            </a:pPr>
            <a:endParaRPr lang="en-GB" sz="1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D6F58C8-DE55-4B52-9DA9-0AA2CBBB3285}"/>
              </a:ext>
            </a:extLst>
          </p:cNvPr>
          <p:cNvSpPr txBox="1"/>
          <p:nvPr/>
        </p:nvSpPr>
        <p:spPr>
          <a:xfrm rot="16200000">
            <a:off x="9239539" y="3763832"/>
            <a:ext cx="532859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18872"/>
            <a:r>
              <a:rPr lang="en-GB" dirty="0">
                <a:solidFill>
                  <a:srgbClr val="00B0F0"/>
                </a:solidFill>
              </a:rPr>
              <a:t>Gregory Orr from </a:t>
            </a:r>
            <a:r>
              <a:rPr lang="en-GB" i="1" dirty="0">
                <a:solidFill>
                  <a:srgbClr val="00B0F0"/>
                </a:solidFill>
              </a:rPr>
              <a:t>The Caged Owl: New and Selected Poems  </a:t>
            </a:r>
            <a:r>
              <a:rPr lang="en-GB" dirty="0">
                <a:solidFill>
                  <a:srgbClr val="00B0F0"/>
                </a:solidFill>
              </a:rPr>
              <a:t>: Copper Canyon Press, 2002   </a:t>
            </a:r>
          </a:p>
          <a:p>
            <a:pPr marL="118872" indent="0">
              <a:buNone/>
            </a:pPr>
            <a:endParaRPr lang="en-GB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15277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5E5BA-DC8C-4EC5-A779-EA84594F9D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2250" y="116632"/>
            <a:ext cx="5558406" cy="6984776"/>
          </a:xfrm>
        </p:spPr>
        <p:txBody>
          <a:bodyPr>
            <a:normAutofit fontScale="47500" lnSpcReduction="20000"/>
          </a:bodyPr>
          <a:lstStyle/>
          <a:p>
            <a:pPr marL="118872" indent="0">
              <a:lnSpc>
                <a:spcPct val="120000"/>
              </a:lnSpc>
              <a:buFont typeface="Wingdings 2"/>
              <a:buNone/>
            </a:pPr>
            <a:r>
              <a:rPr lang="en-GB" sz="3400" dirty="0">
                <a:solidFill>
                  <a:schemeClr val="bg1"/>
                </a:solidFill>
              </a:rPr>
              <a:t>and carried him with me,</a:t>
            </a:r>
          </a:p>
          <a:p>
            <a:pPr marL="118872" indent="0">
              <a:lnSpc>
                <a:spcPct val="120000"/>
              </a:lnSpc>
              <a:buFont typeface="Wingdings 2"/>
              <a:buNone/>
            </a:pPr>
            <a:r>
              <a:rPr lang="en-GB" sz="3400" dirty="0">
                <a:solidFill>
                  <a:schemeClr val="bg1"/>
                </a:solidFill>
              </a:rPr>
              <a:t>though I didn’t know where I was going.</a:t>
            </a:r>
            <a:endParaRPr lang="en-GB" sz="3400" dirty="0"/>
          </a:p>
          <a:p>
            <a:pPr marL="118872" indent="0">
              <a:lnSpc>
                <a:spcPct val="120000"/>
              </a:lnSpc>
              <a:buFont typeface="Wingdings 2"/>
              <a:buNone/>
            </a:pPr>
            <a:endParaRPr lang="en-GB" sz="3400" dirty="0">
              <a:solidFill>
                <a:schemeClr val="bg1"/>
              </a:solidFill>
            </a:endParaRPr>
          </a:p>
          <a:p>
            <a:pPr marL="118872" indent="0">
              <a:lnSpc>
                <a:spcPct val="120000"/>
              </a:lnSpc>
              <a:buFont typeface="Wingdings 2"/>
              <a:buNone/>
            </a:pPr>
            <a:r>
              <a:rPr lang="en-GB" sz="3400" dirty="0">
                <a:solidFill>
                  <a:schemeClr val="bg1"/>
                </a:solidFill>
              </a:rPr>
              <a:t> 6. the journey</a:t>
            </a:r>
          </a:p>
          <a:p>
            <a:pPr marL="118872" indent="0">
              <a:lnSpc>
                <a:spcPct val="120000"/>
              </a:lnSpc>
              <a:buFont typeface="Wingdings 2"/>
              <a:buNone/>
            </a:pPr>
            <a:r>
              <a:rPr lang="en-GB" sz="3400" dirty="0">
                <a:solidFill>
                  <a:schemeClr val="bg1"/>
                </a:solidFill>
              </a:rPr>
              <a:t>Each night, I knelt on a marble slab</a:t>
            </a:r>
          </a:p>
          <a:p>
            <a:pPr marL="118872" indent="0">
              <a:lnSpc>
                <a:spcPct val="120000"/>
              </a:lnSpc>
              <a:buFont typeface="Wingdings 2"/>
              <a:buNone/>
            </a:pPr>
            <a:r>
              <a:rPr lang="en-GB" sz="3400" dirty="0">
                <a:solidFill>
                  <a:schemeClr val="bg1"/>
                </a:solidFill>
              </a:rPr>
              <a:t>and scrubbed at the blood.</a:t>
            </a:r>
          </a:p>
          <a:p>
            <a:pPr marL="118872" indent="0">
              <a:lnSpc>
                <a:spcPct val="120000"/>
              </a:lnSpc>
              <a:buFont typeface="Wingdings 2"/>
              <a:buNone/>
            </a:pPr>
            <a:r>
              <a:rPr lang="en-GB" sz="3400" dirty="0">
                <a:solidFill>
                  <a:schemeClr val="bg1"/>
                </a:solidFill>
              </a:rPr>
              <a:t>I scrubbed for years and still it was there.</a:t>
            </a:r>
          </a:p>
          <a:p>
            <a:pPr marL="118872" indent="0">
              <a:lnSpc>
                <a:spcPct val="120000"/>
              </a:lnSpc>
              <a:buFont typeface="Wingdings 2"/>
              <a:buNone/>
            </a:pPr>
            <a:r>
              <a:rPr lang="en-GB" sz="3400" dirty="0">
                <a:solidFill>
                  <a:schemeClr val="bg1"/>
                </a:solidFill>
              </a:rPr>
              <a:t>But tonight the bones in my feet</a:t>
            </a:r>
          </a:p>
          <a:p>
            <a:pPr marL="118872" indent="0">
              <a:lnSpc>
                <a:spcPct val="120000"/>
              </a:lnSpc>
              <a:buFont typeface="Wingdings 2"/>
              <a:buNone/>
            </a:pPr>
            <a:r>
              <a:rPr lang="en-GB" sz="3400" dirty="0">
                <a:solidFill>
                  <a:schemeClr val="bg1"/>
                </a:solidFill>
              </a:rPr>
              <a:t>begin to burn. I stand up</a:t>
            </a:r>
          </a:p>
          <a:p>
            <a:pPr marL="118872" indent="0">
              <a:lnSpc>
                <a:spcPct val="120000"/>
              </a:lnSpc>
              <a:buFont typeface="Wingdings 2"/>
              <a:buNone/>
            </a:pPr>
            <a:r>
              <a:rPr lang="en-GB" sz="3400" dirty="0">
                <a:solidFill>
                  <a:schemeClr val="bg1"/>
                </a:solidFill>
              </a:rPr>
              <a:t>and start walking, and the slab</a:t>
            </a:r>
          </a:p>
          <a:p>
            <a:pPr marL="118872" indent="0">
              <a:lnSpc>
                <a:spcPct val="120000"/>
              </a:lnSpc>
              <a:buFont typeface="Wingdings 2"/>
              <a:buNone/>
            </a:pPr>
            <a:r>
              <a:rPr lang="en-GB" sz="3400" dirty="0">
                <a:solidFill>
                  <a:schemeClr val="bg1"/>
                </a:solidFill>
              </a:rPr>
              <a:t>appears under my feet with each step,</a:t>
            </a:r>
          </a:p>
          <a:p>
            <a:pPr marL="118872" indent="0">
              <a:lnSpc>
                <a:spcPct val="120000"/>
              </a:lnSpc>
              <a:buFont typeface="Wingdings 2"/>
              <a:buNone/>
            </a:pPr>
            <a:r>
              <a:rPr lang="en-GB" sz="3400" dirty="0">
                <a:solidFill>
                  <a:schemeClr val="bg1"/>
                </a:solidFill>
              </a:rPr>
              <a:t>a white road only as long as your body.</a:t>
            </a:r>
          </a:p>
          <a:p>
            <a:pPr marL="118872" indent="0">
              <a:lnSpc>
                <a:spcPct val="120000"/>
              </a:lnSpc>
              <a:buFont typeface="Wingdings 2"/>
              <a:buNone/>
            </a:pPr>
            <a:endParaRPr lang="en-GB" sz="3400" dirty="0">
              <a:solidFill>
                <a:schemeClr val="bg1"/>
              </a:solidFill>
            </a:endParaRPr>
          </a:p>
          <a:p>
            <a:pPr marL="118872" indent="0">
              <a:lnSpc>
                <a:spcPct val="120000"/>
              </a:lnSpc>
              <a:buFont typeface="Wingdings 2"/>
              <a:buNone/>
            </a:pPr>
            <a:r>
              <a:rPr lang="en-GB" sz="3400" dirty="0">
                <a:solidFill>
                  <a:schemeClr val="bg1"/>
                </a:solidFill>
              </a:rPr>
              <a:t>          7. the distance</a:t>
            </a:r>
          </a:p>
          <a:p>
            <a:pPr marL="118872" indent="0">
              <a:lnSpc>
                <a:spcPct val="120000"/>
              </a:lnSpc>
              <a:buFont typeface="Wingdings 2"/>
              <a:buNone/>
            </a:pPr>
            <a:r>
              <a:rPr lang="en-GB" sz="3400" dirty="0">
                <a:solidFill>
                  <a:schemeClr val="bg1"/>
                </a:solidFill>
              </a:rPr>
              <a:t>The winter I was eight, a horse</a:t>
            </a:r>
          </a:p>
          <a:p>
            <a:pPr marL="118872" indent="0">
              <a:lnSpc>
                <a:spcPct val="120000"/>
              </a:lnSpc>
              <a:buFont typeface="Wingdings 2"/>
              <a:buNone/>
            </a:pPr>
            <a:r>
              <a:rPr lang="en-GB" sz="3400" dirty="0">
                <a:solidFill>
                  <a:schemeClr val="bg1"/>
                </a:solidFill>
              </a:rPr>
              <a:t>slipped on the ice, breaking its leg.</a:t>
            </a:r>
          </a:p>
          <a:p>
            <a:pPr marL="118872" indent="0">
              <a:lnSpc>
                <a:spcPct val="120000"/>
              </a:lnSpc>
              <a:buFont typeface="Wingdings 2"/>
              <a:buNone/>
            </a:pPr>
            <a:r>
              <a:rPr lang="en-GB" sz="3400" dirty="0">
                <a:solidFill>
                  <a:schemeClr val="bg1"/>
                </a:solidFill>
              </a:rPr>
              <a:t>Father took a rifle, a can of gasoline.</a:t>
            </a:r>
          </a:p>
          <a:p>
            <a:pPr marL="118872" indent="0">
              <a:lnSpc>
                <a:spcPct val="120000"/>
              </a:lnSpc>
              <a:buFont typeface="Wingdings 2"/>
              <a:buNone/>
            </a:pPr>
            <a:r>
              <a:rPr lang="en-GB" sz="3400" dirty="0">
                <a:solidFill>
                  <a:schemeClr val="bg1"/>
                </a:solidFill>
              </a:rPr>
              <a:t>I stood by the road at dusk and watched</a:t>
            </a:r>
          </a:p>
          <a:p>
            <a:pPr marL="118872" indent="0">
              <a:lnSpc>
                <a:spcPct val="120000"/>
              </a:lnSpc>
              <a:buFont typeface="Wingdings 2"/>
              <a:buNone/>
            </a:pPr>
            <a:r>
              <a:rPr lang="en-GB" sz="3400" dirty="0">
                <a:solidFill>
                  <a:schemeClr val="bg1"/>
                </a:solidFill>
              </a:rPr>
              <a:t>the carcass burning in the far pasture.</a:t>
            </a:r>
          </a:p>
          <a:p>
            <a:pPr marL="118872" indent="0">
              <a:lnSpc>
                <a:spcPct val="120000"/>
              </a:lnSpc>
              <a:buFont typeface="Wingdings 2"/>
              <a:buNone/>
            </a:pPr>
            <a:endParaRPr lang="en-GB" sz="3400" dirty="0">
              <a:solidFill>
                <a:schemeClr val="bg1"/>
              </a:solidFill>
            </a:endParaRPr>
          </a:p>
          <a:p>
            <a:pPr marL="118872" indent="0">
              <a:lnSpc>
                <a:spcPct val="120000"/>
              </a:lnSpc>
              <a:buFont typeface="Wingdings 2"/>
              <a:buNone/>
            </a:pPr>
            <a:r>
              <a:rPr lang="en-GB" sz="3400" dirty="0">
                <a:solidFill>
                  <a:schemeClr val="bg1"/>
                </a:solidFill>
              </a:rPr>
              <a:t>I was twelve when I killed him;</a:t>
            </a:r>
          </a:p>
          <a:p>
            <a:pPr marL="118872" indent="0">
              <a:lnSpc>
                <a:spcPct val="120000"/>
              </a:lnSpc>
              <a:buFont typeface="Wingdings 2"/>
              <a:buNone/>
            </a:pPr>
            <a:r>
              <a:rPr lang="en-GB" sz="3400" dirty="0">
                <a:solidFill>
                  <a:schemeClr val="bg1"/>
                </a:solidFill>
              </a:rPr>
              <a:t>I felt my own bones wrench from my body.</a:t>
            </a:r>
          </a:p>
          <a:p>
            <a:pPr marL="118872" indent="0">
              <a:lnSpc>
                <a:spcPct val="120000"/>
              </a:lnSpc>
              <a:buFont typeface="Wingdings 2"/>
              <a:buNone/>
            </a:pPr>
            <a:r>
              <a:rPr lang="en-GB" sz="3400" dirty="0">
                <a:solidFill>
                  <a:schemeClr val="bg1"/>
                </a:solidFill>
              </a:rPr>
              <a:t>Now I am twenty-seven and walk</a:t>
            </a:r>
          </a:p>
          <a:p>
            <a:pPr marL="118872" indent="0">
              <a:lnSpc>
                <a:spcPct val="120000"/>
              </a:lnSpc>
              <a:buFont typeface="Wingdings 2"/>
              <a:buNone/>
            </a:pPr>
            <a:r>
              <a:rPr lang="en-GB" sz="3400" dirty="0">
                <a:solidFill>
                  <a:schemeClr val="bg1"/>
                </a:solidFill>
              </a:rPr>
              <a:t>beside </a:t>
            </a:r>
            <a:r>
              <a:rPr lang="en-GB" sz="3800" dirty="0">
                <a:solidFill>
                  <a:schemeClr val="bg1"/>
                </a:solidFill>
              </a:rPr>
              <a:t>this river, looking for them.</a:t>
            </a:r>
          </a:p>
          <a:p>
            <a:pPr marL="118872" indent="0">
              <a:lnSpc>
                <a:spcPct val="120000"/>
              </a:lnSpc>
              <a:buFont typeface="Wingdings 2"/>
              <a:buNone/>
            </a:pPr>
            <a:r>
              <a:rPr lang="en-GB" sz="3800" dirty="0">
                <a:solidFill>
                  <a:schemeClr val="bg1"/>
                </a:solidFill>
              </a:rPr>
              <a:t>They have become a bridge</a:t>
            </a:r>
          </a:p>
          <a:p>
            <a:pPr marL="118872" indent="0">
              <a:lnSpc>
                <a:spcPct val="120000"/>
              </a:lnSpc>
              <a:buFont typeface="Wingdings 2"/>
              <a:buNone/>
            </a:pPr>
            <a:r>
              <a:rPr lang="en-GB" sz="3800" dirty="0">
                <a:solidFill>
                  <a:schemeClr val="bg1"/>
                </a:solidFill>
              </a:rPr>
              <a:t>that arches toward the other shore</a:t>
            </a:r>
            <a:r>
              <a:rPr lang="en-GB" sz="33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E1FDE9-8C60-44EB-A1AB-D65DCECC01EE}"/>
              </a:ext>
            </a:extLst>
          </p:cNvPr>
          <p:cNvSpPr txBox="1"/>
          <p:nvPr/>
        </p:nvSpPr>
        <p:spPr>
          <a:xfrm>
            <a:off x="479376" y="116632"/>
            <a:ext cx="5126360" cy="66787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18872" indent="0">
              <a:buNone/>
            </a:pP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800" dirty="0">
                <a:solidFill>
                  <a:schemeClr val="bg1"/>
                </a:solidFill>
              </a:rPr>
              <a:t> 4. smoke</a:t>
            </a:r>
          </a:p>
          <a:p>
            <a:pPr marL="118872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Something has covered the chimney</a:t>
            </a:r>
          </a:p>
          <a:p>
            <a:pPr marL="118872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and the whole house fills with smoke.</a:t>
            </a:r>
          </a:p>
          <a:p>
            <a:pPr marL="118872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I go outside and look up at the roof,</a:t>
            </a:r>
          </a:p>
          <a:p>
            <a:pPr marL="118872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but I can’t see anything.</a:t>
            </a:r>
          </a:p>
          <a:p>
            <a:pPr marL="118872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I go back inside. Everyone weeps,</a:t>
            </a:r>
          </a:p>
          <a:p>
            <a:pPr marL="118872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walking from room to room.</a:t>
            </a:r>
          </a:p>
          <a:p>
            <a:pPr marL="118872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Their eyes ache. This smoke</a:t>
            </a:r>
          </a:p>
          <a:p>
            <a:pPr marL="118872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turns people into shadows.</a:t>
            </a:r>
          </a:p>
          <a:p>
            <a:pPr marL="118872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Even after it is gone</a:t>
            </a:r>
          </a:p>
          <a:p>
            <a:pPr marL="118872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and the tears are gone,</a:t>
            </a:r>
          </a:p>
          <a:p>
            <a:pPr marL="118872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we will smell it in pillows</a:t>
            </a:r>
          </a:p>
          <a:p>
            <a:pPr marL="118872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when we lie down to sleep.</a:t>
            </a:r>
          </a:p>
          <a:p>
            <a:pPr marL="118872" indent="0">
              <a:buNone/>
            </a:pPr>
            <a:endParaRPr lang="en-GB" sz="1800" dirty="0">
              <a:solidFill>
                <a:schemeClr val="bg1"/>
              </a:solidFill>
            </a:endParaRPr>
          </a:p>
          <a:p>
            <a:pPr marL="118872" indent="0">
              <a:buNone/>
            </a:pPr>
            <a:r>
              <a:rPr lang="en-GB" sz="1800" dirty="0">
                <a:solidFill>
                  <a:schemeClr val="bg1"/>
                </a:solidFill>
              </a:rPr>
              <a:t>5 He lives in a house of black glass.</a:t>
            </a:r>
          </a:p>
          <a:p>
            <a:pPr marL="118872" indent="0">
              <a:buFont typeface="Wingdings 2"/>
              <a:buNone/>
            </a:pPr>
            <a:r>
              <a:rPr lang="en-GB" sz="1800" dirty="0">
                <a:solidFill>
                  <a:schemeClr val="bg1"/>
                </a:solidFill>
              </a:rPr>
              <a:t>Sometimes I visit him, and we talk.</a:t>
            </a:r>
          </a:p>
          <a:p>
            <a:pPr marL="118872" indent="0">
              <a:buFont typeface="Wingdings 2"/>
              <a:buNone/>
            </a:pPr>
            <a:r>
              <a:rPr lang="en-GB" sz="1800" dirty="0">
                <a:solidFill>
                  <a:schemeClr val="bg1"/>
                </a:solidFill>
              </a:rPr>
              <a:t>My father says he is dead,</a:t>
            </a:r>
          </a:p>
          <a:p>
            <a:pPr marL="118872" indent="0">
              <a:buFont typeface="Wingdings 2"/>
              <a:buNone/>
            </a:pPr>
            <a:r>
              <a:rPr lang="en-GB" sz="1800" dirty="0">
                <a:solidFill>
                  <a:schemeClr val="bg1"/>
                </a:solidFill>
              </a:rPr>
              <a:t>but what does that mean?</a:t>
            </a:r>
          </a:p>
          <a:p>
            <a:pPr marL="118872" indent="0">
              <a:buFont typeface="Wingdings 2"/>
              <a:buNone/>
            </a:pPr>
            <a:r>
              <a:rPr lang="en-GB" sz="1800" dirty="0">
                <a:solidFill>
                  <a:schemeClr val="bg1"/>
                </a:solidFill>
              </a:rPr>
              <a:t>Last night I found a child</a:t>
            </a:r>
          </a:p>
          <a:p>
            <a:pPr marL="118872" indent="0">
              <a:buFont typeface="Wingdings 2"/>
              <a:buNone/>
            </a:pPr>
            <a:r>
              <a:rPr lang="en-GB" sz="1800" dirty="0">
                <a:solidFill>
                  <a:schemeClr val="bg1"/>
                </a:solidFill>
              </a:rPr>
              <a:t>sleeping on a nest of bones.</a:t>
            </a:r>
          </a:p>
          <a:p>
            <a:pPr marL="118872" indent="0">
              <a:buFont typeface="Wingdings 2"/>
              <a:buNone/>
            </a:pPr>
            <a:r>
              <a:rPr lang="en-GB" sz="1800" dirty="0">
                <a:solidFill>
                  <a:schemeClr val="bg1"/>
                </a:solidFill>
              </a:rPr>
              <a:t>He had a red, leaf-shaped</a:t>
            </a:r>
          </a:p>
          <a:p>
            <a:pPr marL="118872"/>
            <a:r>
              <a:rPr lang="en-GB" sz="1800" dirty="0">
                <a:solidFill>
                  <a:schemeClr val="bg1"/>
                </a:solidFill>
              </a:rPr>
              <a:t>scar on his cheek</a:t>
            </a:r>
            <a:r>
              <a:rPr lang="en-GB" dirty="0">
                <a:solidFill>
                  <a:schemeClr val="bg1"/>
                </a:solidFill>
              </a:rPr>
              <a:t>. </a:t>
            </a:r>
          </a:p>
          <a:p>
            <a:pPr marL="118872"/>
            <a:r>
              <a:rPr lang="en-GB" dirty="0">
                <a:solidFill>
                  <a:schemeClr val="bg1"/>
                </a:solidFill>
              </a:rPr>
              <a:t>I lifted him up</a:t>
            </a:r>
          </a:p>
          <a:p>
            <a:pPr marL="118872" indent="0">
              <a:buFont typeface="Wingdings 2"/>
              <a:buNone/>
            </a:pPr>
            <a:endParaRPr lang="en-GB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03721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74396-4B6F-4EF1-B89B-A3E564338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408" y="2149547"/>
            <a:ext cx="10972800" cy="1252728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00B050"/>
                </a:solidFill>
              </a:rPr>
              <a:t>Translating memories </a:t>
            </a:r>
          </a:p>
        </p:txBody>
      </p:sp>
    </p:spTree>
    <p:extLst>
      <p:ext uri="{BB962C8B-B14F-4D97-AF65-F5344CB8AC3E}">
        <p14:creationId xmlns:p14="http://schemas.microsoft.com/office/powerpoint/2010/main" val="30346363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3F0538C-99DD-4728-9085-D253EF226BFE}"/>
              </a:ext>
            </a:extLst>
          </p:cNvPr>
          <p:cNvSpPr txBox="1"/>
          <p:nvPr/>
        </p:nvSpPr>
        <p:spPr>
          <a:xfrm>
            <a:off x="8328248" y="6327566"/>
            <a:ext cx="381642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18872" indent="0">
              <a:buNone/>
            </a:pPr>
            <a:r>
              <a:rPr lang="en-GB" sz="2000" b="0" i="0" dirty="0">
                <a:solidFill>
                  <a:srgbClr val="00B0F0"/>
                </a:solidFill>
                <a:effectLst/>
                <a:latin typeface="times new roman" panose="02020603050405020304" pitchFamily="18" charset="0"/>
              </a:rPr>
              <a:t>Pascal Petit, </a:t>
            </a:r>
            <a:r>
              <a:rPr lang="en-GB" sz="2000" b="0" i="1" dirty="0">
                <a:solidFill>
                  <a:srgbClr val="00B0F0"/>
                </a:solidFill>
                <a:effectLst/>
                <a:latin typeface="times new roman" panose="02020603050405020304" pitchFamily="18" charset="0"/>
              </a:rPr>
              <a:t>The Zoo Father,</a:t>
            </a:r>
            <a:endParaRPr lang="en-GB" sz="2000" dirty="0">
              <a:solidFill>
                <a:srgbClr val="00B0F0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8B65E0-1ED8-4E9F-BB22-DB7853EACD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130324"/>
            <a:ext cx="7128792" cy="6727676"/>
          </a:xfrm>
        </p:spPr>
        <p:txBody>
          <a:bodyPr>
            <a:normAutofit fontScale="77500" lnSpcReduction="20000"/>
          </a:bodyPr>
          <a:lstStyle/>
          <a:p>
            <a:pPr marL="118872" indent="0">
              <a:buNone/>
            </a:pPr>
            <a:r>
              <a:rPr lang="en-GB" b="1" dirty="0">
                <a:solidFill>
                  <a:srgbClr val="00B050"/>
                </a:solidFill>
              </a:rPr>
              <a:t>The Strait-Jackets</a:t>
            </a:r>
          </a:p>
          <a:p>
            <a:pPr marL="118872" indent="0">
              <a:buNone/>
            </a:pPr>
            <a:endParaRPr lang="en-GB" dirty="0">
              <a:solidFill>
                <a:srgbClr val="00B0F0"/>
              </a:solidFill>
            </a:endParaRPr>
          </a:p>
          <a:p>
            <a:pPr marL="118872" indent="0">
              <a:lnSpc>
                <a:spcPct val="120000"/>
              </a:lnSpc>
              <a:buNone/>
            </a:pPr>
            <a:r>
              <a:rPr lang="en-GB" sz="2800" dirty="0">
                <a:solidFill>
                  <a:schemeClr val="bg1"/>
                </a:solidFill>
              </a:rPr>
              <a:t>I lay the suitcase on Father’s bed</a:t>
            </a:r>
          </a:p>
          <a:p>
            <a:pPr marL="118872" indent="0">
              <a:lnSpc>
                <a:spcPct val="120000"/>
              </a:lnSpc>
              <a:buNone/>
            </a:pPr>
            <a:r>
              <a:rPr lang="en-GB" sz="2800" dirty="0">
                <a:solidFill>
                  <a:schemeClr val="bg1"/>
                </a:solidFill>
              </a:rPr>
              <a:t>and unzip it slowly, gently.</a:t>
            </a:r>
          </a:p>
          <a:p>
            <a:pPr marL="118872" indent="0">
              <a:lnSpc>
                <a:spcPct val="120000"/>
              </a:lnSpc>
              <a:buNone/>
            </a:pPr>
            <a:r>
              <a:rPr lang="en-GB" sz="2800" dirty="0">
                <a:solidFill>
                  <a:schemeClr val="bg1"/>
                </a:solidFill>
              </a:rPr>
              <a:t>Inside, packed in cloth strait-jackets</a:t>
            </a:r>
          </a:p>
          <a:p>
            <a:pPr marL="118872" indent="0">
              <a:lnSpc>
                <a:spcPct val="120000"/>
              </a:lnSpc>
              <a:buNone/>
            </a:pPr>
            <a:r>
              <a:rPr lang="en-GB" sz="2800" dirty="0">
                <a:solidFill>
                  <a:schemeClr val="bg1"/>
                </a:solidFill>
              </a:rPr>
              <a:t>lie forty live hummingbirds</a:t>
            </a:r>
          </a:p>
          <a:p>
            <a:pPr marL="118872" indent="0">
              <a:lnSpc>
                <a:spcPct val="120000"/>
              </a:lnSpc>
              <a:buNone/>
            </a:pPr>
            <a:r>
              <a:rPr lang="en-GB" sz="2800" dirty="0">
                <a:solidFill>
                  <a:schemeClr val="bg1"/>
                </a:solidFill>
              </a:rPr>
              <a:t>tied down in rows, each tiny head</a:t>
            </a:r>
          </a:p>
          <a:p>
            <a:pPr marL="118872" indent="0">
              <a:lnSpc>
                <a:spcPct val="120000"/>
              </a:lnSpc>
              <a:buNone/>
            </a:pPr>
            <a:r>
              <a:rPr lang="en-GB" sz="2800" dirty="0">
                <a:solidFill>
                  <a:schemeClr val="bg1"/>
                </a:solidFill>
              </a:rPr>
              <a:t>cushioned on a swaddled body.</a:t>
            </a:r>
          </a:p>
          <a:p>
            <a:pPr marL="118872" indent="0">
              <a:lnSpc>
                <a:spcPct val="120000"/>
              </a:lnSpc>
              <a:buNone/>
            </a:pPr>
            <a:r>
              <a:rPr lang="en-GB" sz="2800" dirty="0">
                <a:solidFill>
                  <a:schemeClr val="bg1"/>
                </a:solidFill>
              </a:rPr>
              <a:t>I feed them from a flask of sugar water,</a:t>
            </a:r>
          </a:p>
          <a:p>
            <a:pPr marL="118872" indent="0">
              <a:lnSpc>
                <a:spcPct val="120000"/>
              </a:lnSpc>
              <a:buNone/>
            </a:pPr>
            <a:r>
              <a:rPr lang="en-GB" sz="2800" dirty="0">
                <a:solidFill>
                  <a:schemeClr val="bg1"/>
                </a:solidFill>
              </a:rPr>
              <a:t>inserting every bill into the pipette,</a:t>
            </a:r>
          </a:p>
          <a:p>
            <a:pPr marL="118872" indent="0">
              <a:lnSpc>
                <a:spcPct val="120000"/>
              </a:lnSpc>
              <a:buNone/>
            </a:pPr>
            <a:r>
              <a:rPr lang="en-GB" sz="2800" dirty="0">
                <a:solidFill>
                  <a:schemeClr val="bg1"/>
                </a:solidFill>
              </a:rPr>
              <a:t>then unwind their bindings</a:t>
            </a:r>
          </a:p>
          <a:p>
            <a:pPr marL="118872" indent="0">
              <a:lnSpc>
                <a:spcPct val="120000"/>
              </a:lnSpc>
              <a:buNone/>
            </a:pPr>
            <a:r>
              <a:rPr lang="en-GB" sz="2800" dirty="0">
                <a:solidFill>
                  <a:schemeClr val="bg1"/>
                </a:solidFill>
              </a:rPr>
              <a:t>so Father can see their changing colours</a:t>
            </a:r>
          </a:p>
          <a:p>
            <a:pPr marL="118872" indent="0">
              <a:lnSpc>
                <a:spcPct val="120000"/>
              </a:lnSpc>
              <a:buNone/>
            </a:pPr>
            <a:r>
              <a:rPr lang="en-GB" sz="2800" dirty="0">
                <a:solidFill>
                  <a:schemeClr val="bg1"/>
                </a:solidFill>
              </a:rPr>
              <a:t>as they dart around his room.</a:t>
            </a:r>
          </a:p>
          <a:p>
            <a:pPr marL="118872" indent="0">
              <a:lnSpc>
                <a:spcPct val="120000"/>
              </a:lnSpc>
              <a:buNone/>
            </a:pPr>
            <a:r>
              <a:rPr lang="en-GB" sz="2800" dirty="0">
                <a:solidFill>
                  <a:schemeClr val="bg1"/>
                </a:solidFill>
              </a:rPr>
              <a:t>They hover inches from his face</a:t>
            </a:r>
          </a:p>
          <a:p>
            <a:pPr marL="118872" indent="0">
              <a:lnSpc>
                <a:spcPct val="120000"/>
              </a:lnSpc>
              <a:buNone/>
            </a:pPr>
            <a:r>
              <a:rPr lang="en-GB" sz="2800" dirty="0">
                <a:solidFill>
                  <a:schemeClr val="bg1"/>
                </a:solidFill>
              </a:rPr>
              <a:t>as if he’s a flower, their humming</a:t>
            </a:r>
          </a:p>
          <a:p>
            <a:pPr marL="118872" indent="0">
              <a:lnSpc>
                <a:spcPct val="120000"/>
              </a:lnSpc>
              <a:buNone/>
            </a:pPr>
            <a:r>
              <a:rPr lang="en-GB" sz="2800" dirty="0">
                <a:solidFill>
                  <a:schemeClr val="bg1"/>
                </a:solidFill>
              </a:rPr>
              <a:t>just audible above the oxygen recycler.</a:t>
            </a:r>
          </a:p>
          <a:p>
            <a:pPr marL="118872" indent="0">
              <a:lnSpc>
                <a:spcPct val="120000"/>
              </a:lnSpc>
              <a:buNone/>
            </a:pPr>
            <a:r>
              <a:rPr lang="en-GB" sz="2800" dirty="0">
                <a:solidFill>
                  <a:schemeClr val="bg1"/>
                </a:solidFill>
              </a:rPr>
              <a:t>For the first time since I’ve arrived</a:t>
            </a:r>
          </a:p>
          <a:p>
            <a:pPr marL="118872" indent="0">
              <a:lnSpc>
                <a:spcPct val="120000"/>
              </a:lnSpc>
              <a:buNone/>
            </a:pPr>
            <a:r>
              <a:rPr lang="en-GB" sz="2800" dirty="0">
                <a:solidFill>
                  <a:schemeClr val="bg1"/>
                </a:solidFill>
              </a:rPr>
              <a:t>he’s breathing easily, the cannula</a:t>
            </a:r>
          </a:p>
          <a:p>
            <a:pPr marL="118872" indent="0">
              <a:lnSpc>
                <a:spcPct val="120000"/>
              </a:lnSpc>
              <a:buNone/>
            </a:pPr>
            <a:r>
              <a:rPr lang="en-GB" sz="2800" dirty="0">
                <a:solidFill>
                  <a:schemeClr val="bg1"/>
                </a:solidFill>
              </a:rPr>
              <a:t>attached to his nostrils almost slips out.</a:t>
            </a:r>
          </a:p>
          <a:p>
            <a:pPr marL="118872" indent="0">
              <a:lnSpc>
                <a:spcPct val="120000"/>
              </a:lnSpc>
              <a:buNone/>
            </a:pPr>
            <a:endParaRPr lang="en-GB" sz="2800" dirty="0">
              <a:solidFill>
                <a:schemeClr val="bg1"/>
              </a:solidFill>
            </a:endParaRPr>
          </a:p>
          <a:p>
            <a:pPr marL="118872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FED46DA-FC7A-4FB6-B0BB-18B4C18B9ECE}"/>
              </a:ext>
            </a:extLst>
          </p:cNvPr>
          <p:cNvSpPr txBox="1"/>
          <p:nvPr/>
        </p:nvSpPr>
        <p:spPr>
          <a:xfrm>
            <a:off x="6456040" y="692696"/>
            <a:ext cx="5400600" cy="33159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18872" indent="0">
              <a:lnSpc>
                <a:spcPct val="120000"/>
              </a:lnSpc>
              <a:buNone/>
            </a:pPr>
            <a:r>
              <a:rPr lang="en-GB" sz="2200" dirty="0">
                <a:solidFill>
                  <a:schemeClr val="bg1"/>
                </a:solidFill>
              </a:rPr>
              <a:t>I don’t know how long we sit there</a:t>
            </a:r>
          </a:p>
          <a:p>
            <a:pPr marL="118872" indent="0">
              <a:lnSpc>
                <a:spcPct val="120000"/>
              </a:lnSpc>
              <a:buNone/>
            </a:pPr>
            <a:r>
              <a:rPr lang="en-GB" sz="2200" dirty="0">
                <a:solidFill>
                  <a:schemeClr val="bg1"/>
                </a:solidFill>
              </a:rPr>
              <a:t>but when I next glance at his face</a:t>
            </a:r>
          </a:p>
          <a:p>
            <a:pPr marL="118872" indent="0">
              <a:lnSpc>
                <a:spcPct val="120000"/>
              </a:lnSpc>
              <a:buNone/>
            </a:pPr>
            <a:r>
              <a:rPr lang="en-GB" sz="2200" dirty="0">
                <a:solidFill>
                  <a:schemeClr val="bg1"/>
                </a:solidFill>
              </a:rPr>
              <a:t>he’s asleep, lights from their feathers</a:t>
            </a:r>
          </a:p>
          <a:p>
            <a:pPr marL="118872" indent="0">
              <a:lnSpc>
                <a:spcPct val="120000"/>
              </a:lnSpc>
              <a:buNone/>
            </a:pPr>
            <a:r>
              <a:rPr lang="en-GB" sz="2200" dirty="0">
                <a:solidFill>
                  <a:schemeClr val="bg1"/>
                </a:solidFill>
              </a:rPr>
              <a:t>still playing on his eyelids and cheeks.</a:t>
            </a:r>
          </a:p>
          <a:p>
            <a:pPr marL="118872" indent="0">
              <a:lnSpc>
                <a:spcPct val="120000"/>
              </a:lnSpc>
              <a:buNone/>
            </a:pPr>
            <a:r>
              <a:rPr lang="en-GB" sz="2200" dirty="0">
                <a:solidFill>
                  <a:schemeClr val="bg1"/>
                </a:solidFill>
              </a:rPr>
              <a:t>It takes me hours to catch them all</a:t>
            </a:r>
          </a:p>
          <a:p>
            <a:pPr marL="118872" indent="0">
              <a:lnSpc>
                <a:spcPct val="120000"/>
              </a:lnSpc>
              <a:buNone/>
            </a:pPr>
            <a:r>
              <a:rPr lang="en-GB" sz="2200" dirty="0">
                <a:solidFill>
                  <a:schemeClr val="bg1"/>
                </a:solidFill>
              </a:rPr>
              <a:t>and wrap them in their strait-jackets.</a:t>
            </a:r>
          </a:p>
          <a:p>
            <a:pPr marL="118872">
              <a:lnSpc>
                <a:spcPct val="120000"/>
              </a:lnSpc>
            </a:pPr>
            <a:r>
              <a:rPr lang="en-GB" sz="2200" dirty="0">
                <a:solidFill>
                  <a:schemeClr val="bg1"/>
                </a:solidFill>
              </a:rPr>
              <a:t>I work quietly, he’s in such</a:t>
            </a:r>
          </a:p>
          <a:p>
            <a:pPr marL="118872">
              <a:lnSpc>
                <a:spcPct val="120000"/>
              </a:lnSpc>
            </a:pPr>
            <a:r>
              <a:rPr lang="en-GB" sz="2200" dirty="0">
                <a:solidFill>
                  <a:schemeClr val="bg1"/>
                </a:solidFill>
              </a:rPr>
              <a:t>a deep sleep he doesn’t wake once.</a:t>
            </a:r>
          </a:p>
        </p:txBody>
      </p:sp>
    </p:spTree>
    <p:extLst>
      <p:ext uri="{BB962C8B-B14F-4D97-AF65-F5344CB8AC3E}">
        <p14:creationId xmlns:p14="http://schemas.microsoft.com/office/powerpoint/2010/main" val="19907805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19CA465-A240-4631-BCB6-0F56874562DB}"/>
              </a:ext>
            </a:extLst>
          </p:cNvPr>
          <p:cNvSpPr txBox="1"/>
          <p:nvPr/>
        </p:nvSpPr>
        <p:spPr>
          <a:xfrm>
            <a:off x="767408" y="404664"/>
            <a:ext cx="6912768" cy="62478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18872" indent="0">
              <a:buNone/>
            </a:pPr>
            <a:r>
              <a:rPr lang="en-GB" sz="2400" b="1" dirty="0">
                <a:solidFill>
                  <a:srgbClr val="00B050"/>
                </a:solidFill>
              </a:rPr>
              <a:t>Self-Portrait with Fire Ants</a:t>
            </a:r>
          </a:p>
          <a:p>
            <a:pPr marL="118872" indent="0">
              <a:buNone/>
            </a:pPr>
            <a:endParaRPr lang="en-GB" sz="1400" dirty="0">
              <a:solidFill>
                <a:schemeClr val="bg1"/>
              </a:solidFill>
            </a:endParaRPr>
          </a:p>
          <a:p>
            <a:pPr marL="118872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To visit you Father, I wear a mask of fire ants.</a:t>
            </a:r>
          </a:p>
          <a:p>
            <a:pPr marL="118872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When I sit waiting for you to explain</a:t>
            </a:r>
          </a:p>
          <a:p>
            <a:pPr marL="118872" indent="0">
              <a:buNone/>
            </a:pPr>
            <a:endParaRPr lang="en-GB" sz="1600" dirty="0">
              <a:solidFill>
                <a:schemeClr val="bg1"/>
              </a:solidFill>
            </a:endParaRPr>
          </a:p>
          <a:p>
            <a:pPr marL="118872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why you abandoned me when I was eight</a:t>
            </a:r>
          </a:p>
          <a:p>
            <a:pPr marL="118872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they file in, their red bodies</a:t>
            </a:r>
          </a:p>
          <a:p>
            <a:pPr marL="118872" indent="0">
              <a:buNone/>
            </a:pPr>
            <a:endParaRPr lang="en-GB" sz="1600" dirty="0">
              <a:solidFill>
                <a:schemeClr val="bg1"/>
              </a:solidFill>
            </a:endParaRPr>
          </a:p>
          <a:p>
            <a:pPr marL="118872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massing around my eyes, stinging my pupils white</a:t>
            </a:r>
          </a:p>
          <a:p>
            <a:pPr marL="118872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until I’m blind. Then they attack my mouth.</a:t>
            </a:r>
          </a:p>
          <a:p>
            <a:pPr marL="118872" indent="0">
              <a:buNone/>
            </a:pPr>
            <a:endParaRPr lang="en-GB" sz="1600" dirty="0">
              <a:solidFill>
                <a:schemeClr val="bg1"/>
              </a:solidFill>
            </a:endParaRPr>
          </a:p>
          <a:p>
            <a:pPr marL="118872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I try to lick them but they climb down my gullet</a:t>
            </a:r>
          </a:p>
          <a:p>
            <a:pPr marL="118872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until an entire swarm stings my stomach,</a:t>
            </a:r>
          </a:p>
          <a:p>
            <a:pPr marL="118872" indent="0">
              <a:buNone/>
            </a:pPr>
            <a:endParaRPr lang="en-GB" sz="1600" dirty="0">
              <a:solidFill>
                <a:schemeClr val="bg1"/>
              </a:solidFill>
            </a:endParaRPr>
          </a:p>
          <a:p>
            <a:pPr marL="118872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while you must become a giant anteater,</a:t>
            </a:r>
          </a:p>
          <a:p>
            <a:pPr marL="118872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push your long sticky tongue down my throat,</a:t>
            </a:r>
          </a:p>
          <a:p>
            <a:pPr marL="118872" indent="0">
              <a:buNone/>
            </a:pPr>
            <a:endParaRPr lang="en-GB" sz="1600" dirty="0">
              <a:solidFill>
                <a:schemeClr val="bg1"/>
              </a:solidFill>
            </a:endParaRPr>
          </a:p>
          <a:p>
            <a:pPr marL="118872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as you once did to my baby brother,</a:t>
            </a:r>
          </a:p>
          <a:p>
            <a:pPr marL="118872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French-kissing him while he pretended to sleep.</a:t>
            </a:r>
          </a:p>
          <a:p>
            <a:pPr marL="118872" indent="0">
              <a:buNone/>
            </a:pPr>
            <a:endParaRPr lang="en-GB" sz="1600" dirty="0">
              <a:solidFill>
                <a:schemeClr val="bg1"/>
              </a:solidFill>
            </a:endParaRPr>
          </a:p>
          <a:p>
            <a:pPr marL="118872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I can’t remember what you did to me, but the ants know.</a:t>
            </a: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7113975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BBFC4-C75D-4996-BF1C-43BFC2F9D2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376" y="2204864"/>
            <a:ext cx="10972800" cy="1368152"/>
          </a:xfrm>
        </p:spPr>
        <p:txBody>
          <a:bodyPr/>
          <a:lstStyle/>
          <a:p>
            <a:pPr marL="118872" indent="0" algn="ctr">
              <a:buNone/>
            </a:pPr>
            <a:r>
              <a:rPr lang="en-GB" dirty="0">
                <a:solidFill>
                  <a:schemeClr val="bg1"/>
                </a:solidFill>
                <a:latin typeface="+mj-lt"/>
              </a:rPr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1704017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FF6E40F-B214-4133-9CA2-7A8CF4F44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032" y="620688"/>
            <a:ext cx="5060766" cy="1252728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00B050"/>
                </a:solidFill>
              </a:rPr>
              <a:t>Lists / anecdotes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7C57AD0-A2C7-4657-8CFF-BAE1A0B0B770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 cstate="screen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saturation sat="2000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6915" r="9524" b="2739"/>
          <a:stretch/>
        </p:blipFill>
        <p:spPr bwMode="auto">
          <a:xfrm>
            <a:off x="327984" y="1124744"/>
            <a:ext cx="5342384" cy="532859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BC27AEF-7508-4AF5-8F2C-90CA0B87338D}"/>
              </a:ext>
            </a:extLst>
          </p:cNvPr>
          <p:cNvPicPr/>
          <p:nvPr/>
        </p:nvPicPr>
        <p:blipFill rotWithShape="1">
          <a:blip r:embed="rId4" cstate="screen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saturation sat="2000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0179" r="7115" b="6819"/>
          <a:stretch/>
        </p:blipFill>
        <p:spPr bwMode="auto">
          <a:xfrm>
            <a:off x="6240016" y="3104964"/>
            <a:ext cx="5675021" cy="334837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9663917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303955B-7B71-4D60-80A9-0C1B3BF24B86}"/>
              </a:ext>
            </a:extLst>
          </p:cNvPr>
          <p:cNvPicPr/>
          <p:nvPr/>
        </p:nvPicPr>
        <p:blipFill rotWithShape="1">
          <a:blip r:embed="rId2" cstate="screen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saturation sat="2000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348" r="2824"/>
          <a:stretch/>
        </p:blipFill>
        <p:spPr bwMode="auto">
          <a:xfrm>
            <a:off x="335361" y="116633"/>
            <a:ext cx="4615088" cy="410445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CF8161B-9B9D-4A4D-9C40-5AF3E0F93070}"/>
              </a:ext>
            </a:extLst>
          </p:cNvPr>
          <p:cNvPicPr/>
          <p:nvPr/>
        </p:nvPicPr>
        <p:blipFill rotWithShape="1">
          <a:blip r:embed="rId4" cstate="screen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saturation sat="2000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r="6937"/>
          <a:stretch/>
        </p:blipFill>
        <p:spPr bwMode="auto">
          <a:xfrm>
            <a:off x="335361" y="4221089"/>
            <a:ext cx="4619625" cy="229552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C96B43F-B94B-44EA-9C44-8CD0C82ED574}"/>
              </a:ext>
            </a:extLst>
          </p:cNvPr>
          <p:cNvPicPr/>
          <p:nvPr/>
        </p:nvPicPr>
        <p:blipFill rotWithShape="1">
          <a:blip r:embed="rId6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  <a14:imgEffect>
                      <a14:saturation sat="2000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-1" b="12056"/>
          <a:stretch/>
        </p:blipFill>
        <p:spPr bwMode="auto">
          <a:xfrm>
            <a:off x="6672064" y="332656"/>
            <a:ext cx="4543425" cy="350774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EE0C582-DA90-48A4-A91D-39D62E9B013A}"/>
              </a:ext>
            </a:extLst>
          </p:cNvPr>
          <p:cNvPicPr/>
          <p:nvPr/>
        </p:nvPicPr>
        <p:blipFill rotWithShape="1">
          <a:blip r:embed="rId8" cstate="screen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25000"/>
                    </a14:imgEffect>
                    <a14:imgEffect>
                      <a14:saturation sat="2000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109" t="16725" r="2610"/>
          <a:stretch/>
        </p:blipFill>
        <p:spPr bwMode="auto">
          <a:xfrm>
            <a:off x="6670284" y="3840542"/>
            <a:ext cx="4519612" cy="287274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1205651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3545C-B680-464B-9DF4-F404C1052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772816"/>
            <a:ext cx="10972800" cy="1252728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00B050"/>
                </a:solidFill>
              </a:rPr>
              <a:t>Documenting &amp; wondering</a:t>
            </a:r>
          </a:p>
        </p:txBody>
      </p:sp>
    </p:spTree>
    <p:extLst>
      <p:ext uri="{BB962C8B-B14F-4D97-AF65-F5344CB8AC3E}">
        <p14:creationId xmlns:p14="http://schemas.microsoft.com/office/powerpoint/2010/main" val="26594042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 descr="Text&#10;&#10;Description automatically generated">
            <a:extLst>
              <a:ext uri="{FF2B5EF4-FFF2-40B4-BE49-F238E27FC236}">
                <a16:creationId xmlns:a16="http://schemas.microsoft.com/office/drawing/2014/main" id="{098CDA24-0E3F-43B8-8674-15DA94C979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570"/>
          <a:stretch/>
        </p:blipFill>
        <p:spPr>
          <a:xfrm>
            <a:off x="407368" y="281101"/>
            <a:ext cx="5082785" cy="6295797"/>
          </a:xfrm>
        </p:spPr>
      </p:pic>
      <p:pic>
        <p:nvPicPr>
          <p:cNvPr id="5" name="Content Placeholder 2" descr="Text&#10;&#10;Description automatically generated">
            <a:extLst>
              <a:ext uri="{FF2B5EF4-FFF2-40B4-BE49-F238E27FC236}">
                <a16:creationId xmlns:a16="http://schemas.microsoft.com/office/drawing/2014/main" id="{9CCD518E-89D1-4C4D-BED3-34893A0BE1E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05774" y="0"/>
            <a:ext cx="5090826" cy="6749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35779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923FF5B0-ED47-4386-9A97-39472C5E35B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" t="6842"/>
          <a:stretch/>
        </p:blipFill>
        <p:spPr>
          <a:xfrm>
            <a:off x="551384" y="53106"/>
            <a:ext cx="4824536" cy="6751787"/>
          </a:xfrm>
          <a:prstGeom prst="rect">
            <a:avLst/>
          </a:prstGeo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4F17A23C-E412-4631-84A4-D5E0BA9B03F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96000" y="-109208"/>
            <a:ext cx="5040560" cy="6914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2500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, letter&#10;&#10;Description automatically generated">
            <a:extLst>
              <a:ext uri="{FF2B5EF4-FFF2-40B4-BE49-F238E27FC236}">
                <a16:creationId xmlns:a16="http://schemas.microsoft.com/office/drawing/2014/main" id="{C7F68614-050D-4930-84E6-E1E9D744A1E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15459" r="-652"/>
          <a:stretch/>
        </p:blipFill>
        <p:spPr>
          <a:xfrm>
            <a:off x="191344" y="44624"/>
            <a:ext cx="5088565" cy="3456384"/>
          </a:xfrm>
          <a:prstGeom prst="rect">
            <a:avLst/>
          </a:prstGeom>
        </p:spPr>
      </p:pic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656F8CD7-F104-4B71-97E7-756D4BB580FE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2998" y="1533803"/>
            <a:ext cx="5779002" cy="5324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34348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3B22F-C84A-4D5A-A304-976E9444C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76" y="1988840"/>
            <a:ext cx="10972800" cy="1252728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00B050"/>
                </a:solidFill>
              </a:rPr>
              <a:t>Learning to disappear</a:t>
            </a:r>
          </a:p>
        </p:txBody>
      </p:sp>
    </p:spTree>
    <p:extLst>
      <p:ext uri="{BB962C8B-B14F-4D97-AF65-F5344CB8AC3E}">
        <p14:creationId xmlns:p14="http://schemas.microsoft.com/office/powerpoint/2010/main" val="11391429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6016D72-6A7E-451A-9607-63012615BF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D3F76F5-E6CF-4C52-A82F-9882D088E08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991"/>
          <a:stretch/>
        </p:blipFill>
        <p:spPr>
          <a:xfrm>
            <a:off x="551384" y="188640"/>
            <a:ext cx="11510976" cy="6624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62381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0D93B6B-FBB1-474E-9410-8847A40F7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416" y="2348880"/>
            <a:ext cx="10972800" cy="1252728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00B050"/>
                </a:solidFill>
              </a:rPr>
              <a:t>Managing loss</a:t>
            </a:r>
          </a:p>
        </p:txBody>
      </p:sp>
    </p:spTree>
    <p:extLst>
      <p:ext uri="{BB962C8B-B14F-4D97-AF65-F5344CB8AC3E}">
        <p14:creationId xmlns:p14="http://schemas.microsoft.com/office/powerpoint/2010/main" val="26327809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301AE33-356B-4D16-A26E-095A7DF90BE4}"/>
              </a:ext>
            </a:extLst>
          </p:cNvPr>
          <p:cNvPicPr/>
          <p:nvPr/>
        </p:nvPicPr>
        <p:blipFill rotWithShape="1"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35360" y="836712"/>
            <a:ext cx="5112568" cy="489654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4540128-73A9-47A8-A054-CF2232B83F07}"/>
              </a:ext>
            </a:extLst>
          </p:cNvPr>
          <p:cNvPicPr/>
          <p:nvPr/>
        </p:nvPicPr>
        <p:blipFill rotWithShape="1">
          <a:blip r:embed="rId4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-11"/>
          <a:stretch/>
        </p:blipFill>
        <p:spPr bwMode="auto">
          <a:xfrm>
            <a:off x="6096000" y="980728"/>
            <a:ext cx="5616624" cy="475252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2348326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87E34-1094-4089-AD11-00DCC31C0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55448"/>
            <a:ext cx="10972800" cy="897288"/>
          </a:xfrm>
        </p:spPr>
        <p:txBody>
          <a:bodyPr>
            <a:normAutofit fontScale="90000"/>
          </a:bodyPr>
          <a:lstStyle/>
          <a:p>
            <a:pPr algn="ctr"/>
            <a:r>
              <a:rPr lang="en-GB" b="0" dirty="0">
                <a:solidFill>
                  <a:srgbClr val="00B050"/>
                </a:solidFill>
              </a:rPr>
              <a:t>WRITING PROMPT</a:t>
            </a:r>
            <a:br>
              <a:rPr lang="en-GB" b="0" dirty="0">
                <a:solidFill>
                  <a:srgbClr val="00B050"/>
                </a:solidFill>
              </a:rPr>
            </a:b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88A14C-2365-4806-93E8-5F2E07921D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 algn="l">
              <a:buNone/>
            </a:pPr>
            <a:r>
              <a:rPr lang="en-GB" b="0" i="0" dirty="0">
                <a:solidFill>
                  <a:schemeClr val="bg1"/>
                </a:solidFill>
                <a:effectLst/>
              </a:rPr>
              <a:t>- Write a list of 10 examples of loss - anything from a grandmother, a piece of clothing, to a beloved toy (</a:t>
            </a:r>
            <a:r>
              <a:rPr lang="en-GB" b="0" i="1" dirty="0">
                <a:solidFill>
                  <a:schemeClr val="bg1"/>
                </a:solidFill>
                <a:effectLst/>
              </a:rPr>
              <a:t> When Hitler stole Pink Rabbit </a:t>
            </a:r>
            <a:r>
              <a:rPr lang="en-GB" b="0" i="0" dirty="0">
                <a:solidFill>
                  <a:schemeClr val="bg1"/>
                </a:solidFill>
                <a:effectLst/>
              </a:rPr>
              <a:t>) 3 minutes </a:t>
            </a:r>
          </a:p>
          <a:p>
            <a:pPr marL="118872" indent="0" algn="l">
              <a:buNone/>
            </a:pPr>
            <a:r>
              <a:rPr lang="en-GB" b="0" i="0" dirty="0">
                <a:solidFill>
                  <a:schemeClr val="bg1"/>
                </a:solidFill>
                <a:effectLst/>
              </a:rPr>
              <a:t>- exchange with someone else </a:t>
            </a:r>
          </a:p>
          <a:p>
            <a:pPr marL="118872" indent="0" algn="l">
              <a:buNone/>
            </a:pPr>
            <a:r>
              <a:rPr lang="en-GB" b="0" i="0" dirty="0">
                <a:solidFill>
                  <a:schemeClr val="bg1"/>
                </a:solidFill>
                <a:effectLst/>
              </a:rPr>
              <a:t>- Choose one</a:t>
            </a:r>
          </a:p>
          <a:p>
            <a:pPr marL="118872" indent="0" algn="l">
              <a:buNone/>
            </a:pPr>
            <a:r>
              <a:rPr lang="en-GB" b="0" i="0" dirty="0">
                <a:solidFill>
                  <a:schemeClr val="bg1"/>
                </a:solidFill>
                <a:effectLst/>
              </a:rPr>
              <a:t>- write for 15 minutes </a:t>
            </a:r>
          </a:p>
          <a:p>
            <a:pPr marL="118872" indent="0" algn="l">
              <a:buNone/>
            </a:pPr>
            <a:endParaRPr lang="en-GB" b="0" i="0">
              <a:solidFill>
                <a:schemeClr val="bg1"/>
              </a:solidFill>
              <a:effectLst/>
            </a:endParaRPr>
          </a:p>
          <a:p>
            <a:pPr marL="118872" indent="0" algn="l">
              <a:buNone/>
            </a:pPr>
            <a:r>
              <a:rPr lang="en-GB" b="0" i="0">
                <a:solidFill>
                  <a:schemeClr val="bg1"/>
                </a:solidFill>
                <a:effectLst/>
              </a:rPr>
              <a:t>Discuss </a:t>
            </a:r>
            <a:r>
              <a:rPr lang="en-GB" b="0" i="0" dirty="0">
                <a:solidFill>
                  <a:schemeClr val="bg1"/>
                </a:solidFill>
                <a:effectLst/>
              </a:rPr>
              <a:t>briefly and take home to polish before posting </a:t>
            </a:r>
          </a:p>
          <a:p>
            <a:pPr marL="118872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86624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Custom 2">
      <a:majorFont>
        <a:latin typeface="Felix Titling"/>
        <a:ea typeface=""/>
        <a:cs typeface=""/>
      </a:majorFont>
      <a:minorFont>
        <a:latin typeface="Palatino Linotype"/>
        <a:ea typeface=""/>
        <a:cs typeface="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5168</TotalTime>
  <Words>986</Words>
  <Application>Microsoft Office PowerPoint</Application>
  <PresentationFormat>Widescreen</PresentationFormat>
  <Paragraphs>165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31" baseType="lpstr">
      <vt:lpstr>Alegreya Sans</vt:lpstr>
      <vt:lpstr>-apple-system</vt:lpstr>
      <vt:lpstr>Arial</vt:lpstr>
      <vt:lpstr>Calibri</vt:lpstr>
      <vt:lpstr>Felix Titling</vt:lpstr>
      <vt:lpstr>Palatino Linotype</vt:lpstr>
      <vt:lpstr>times new roman</vt:lpstr>
      <vt:lpstr>Wingdings</vt:lpstr>
      <vt:lpstr>Wingdings 2</vt:lpstr>
      <vt:lpstr>Wingdings 3</vt:lpstr>
      <vt:lpstr>Module</vt:lpstr>
      <vt:lpstr> HPEN7018 Writing Workshop: Researching and writing to a single focus transforming trauma/ the personal </vt:lpstr>
      <vt:lpstr>  </vt:lpstr>
      <vt:lpstr>PowerPoint Presentation</vt:lpstr>
      <vt:lpstr>PowerPoint Presentation</vt:lpstr>
      <vt:lpstr>PowerPoint Presentation</vt:lpstr>
      <vt:lpstr>Translating memories </vt:lpstr>
      <vt:lpstr>PowerPoint Presentation</vt:lpstr>
      <vt:lpstr>PowerPoint Presentation</vt:lpstr>
      <vt:lpstr>PowerPoint Presentation</vt:lpstr>
      <vt:lpstr>Lists / anecdotes</vt:lpstr>
      <vt:lpstr>PowerPoint Presentation</vt:lpstr>
      <vt:lpstr>Documenting &amp; wondering</vt:lpstr>
      <vt:lpstr>PowerPoint Presentation</vt:lpstr>
      <vt:lpstr>PowerPoint Presentation</vt:lpstr>
      <vt:lpstr>PowerPoint Presentation</vt:lpstr>
      <vt:lpstr>Learning to disappear</vt:lpstr>
      <vt:lpstr>PowerPoint Presentation</vt:lpstr>
      <vt:lpstr>Managing loss</vt:lpstr>
      <vt:lpstr>PowerPoint Presentation</vt:lpstr>
      <vt:lpstr>WRITING PROMPT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CSEN 4011:WAYS OF READING</dc:title>
  <dc:creator>sh095</dc:creator>
  <cp:lastModifiedBy>Jeni Williams</cp:lastModifiedBy>
  <cp:revision>172</cp:revision>
  <dcterms:created xsi:type="dcterms:W3CDTF">2013-10-15T14:59:08Z</dcterms:created>
  <dcterms:modified xsi:type="dcterms:W3CDTF">2020-11-07T11:25:41Z</dcterms:modified>
</cp:coreProperties>
</file>