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73" r:id="rId5"/>
    <p:sldId id="274" r:id="rId6"/>
    <p:sldId id="271" r:id="rId7"/>
    <p:sldId id="265" r:id="rId8"/>
    <p:sldId id="259" r:id="rId9"/>
    <p:sldId id="269" r:id="rId10"/>
    <p:sldId id="258" r:id="rId11"/>
    <p:sldId id="272"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1" d="100"/>
          <a:sy n="81" d="100"/>
        </p:scale>
        <p:origin x="1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C35D3C-5296-4B71-BE74-7B2A6531BA1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525E7BA-3848-443C-8531-0E098FE10BD2}">
      <dgm:prSet/>
      <dgm:spPr/>
      <dgm:t>
        <a:bodyPr/>
        <a:lstStyle/>
        <a:p>
          <a:r>
            <a:rPr lang="en-GB"/>
            <a:t>Initial phase:</a:t>
          </a:r>
          <a:endParaRPr lang="en-US"/>
        </a:p>
      </dgm:t>
    </dgm:pt>
    <dgm:pt modelId="{C64E58BA-9C80-4046-A935-096363BA7C09}" type="parTrans" cxnId="{319EE46F-B725-4B01-A65A-A3641520F237}">
      <dgm:prSet/>
      <dgm:spPr/>
      <dgm:t>
        <a:bodyPr/>
        <a:lstStyle/>
        <a:p>
          <a:endParaRPr lang="en-US"/>
        </a:p>
      </dgm:t>
    </dgm:pt>
    <dgm:pt modelId="{ED3C29F7-533A-4D30-AAB5-E280EA71BD8A}" type="sibTrans" cxnId="{319EE46F-B725-4B01-A65A-A3641520F237}">
      <dgm:prSet/>
      <dgm:spPr/>
      <dgm:t>
        <a:bodyPr/>
        <a:lstStyle/>
        <a:p>
          <a:endParaRPr lang="en-US"/>
        </a:p>
      </dgm:t>
    </dgm:pt>
    <dgm:pt modelId="{67ECECC7-C4FF-402A-98ED-68B0C94891CB}">
      <dgm:prSet/>
      <dgm:spPr/>
      <dgm:t>
        <a:bodyPr/>
        <a:lstStyle/>
        <a:p>
          <a:r>
            <a:rPr lang="en-GB" dirty="0"/>
            <a:t>Definition Phase:</a:t>
          </a:r>
          <a:endParaRPr lang="en-US" dirty="0"/>
        </a:p>
      </dgm:t>
    </dgm:pt>
    <dgm:pt modelId="{EA59F493-5DEF-488C-8129-7733BB78F374}" type="parTrans" cxnId="{8D36CE3E-DC3E-4926-9969-C66BD864B4B3}">
      <dgm:prSet/>
      <dgm:spPr/>
      <dgm:t>
        <a:bodyPr/>
        <a:lstStyle/>
        <a:p>
          <a:endParaRPr lang="en-US"/>
        </a:p>
      </dgm:t>
    </dgm:pt>
    <dgm:pt modelId="{750CC76B-4374-4992-A09B-87415E7F67B9}" type="sibTrans" cxnId="{8D36CE3E-DC3E-4926-9969-C66BD864B4B3}">
      <dgm:prSet/>
      <dgm:spPr/>
      <dgm:t>
        <a:bodyPr/>
        <a:lstStyle/>
        <a:p>
          <a:endParaRPr lang="en-US"/>
        </a:p>
      </dgm:t>
    </dgm:pt>
    <dgm:pt modelId="{1B1E6374-ECD4-4A64-8E32-7AAA334778E0}">
      <dgm:prSet/>
      <dgm:spPr/>
      <dgm:t>
        <a:bodyPr/>
        <a:lstStyle/>
        <a:p>
          <a:r>
            <a:rPr lang="en-GB"/>
            <a:t>Planning Phase:</a:t>
          </a:r>
          <a:endParaRPr lang="en-US"/>
        </a:p>
      </dgm:t>
    </dgm:pt>
    <dgm:pt modelId="{3241A8E5-ECBC-47B5-968D-3B8601C2D7EB}" type="parTrans" cxnId="{8C7E0022-07CF-4EC3-9A97-8EFB197685C6}">
      <dgm:prSet/>
      <dgm:spPr/>
      <dgm:t>
        <a:bodyPr/>
        <a:lstStyle/>
        <a:p>
          <a:endParaRPr lang="en-US"/>
        </a:p>
      </dgm:t>
    </dgm:pt>
    <dgm:pt modelId="{E625B99C-42E9-4E95-8AAC-40BE4E835242}" type="sibTrans" cxnId="{8C7E0022-07CF-4EC3-9A97-8EFB197685C6}">
      <dgm:prSet/>
      <dgm:spPr/>
      <dgm:t>
        <a:bodyPr/>
        <a:lstStyle/>
        <a:p>
          <a:endParaRPr lang="en-US"/>
        </a:p>
      </dgm:t>
    </dgm:pt>
    <dgm:pt modelId="{CC676741-B114-49E8-B535-E551BD7EAA73}">
      <dgm:prSet/>
      <dgm:spPr/>
      <dgm:t>
        <a:bodyPr/>
        <a:lstStyle/>
        <a:p>
          <a:r>
            <a:rPr lang="en-GB"/>
            <a:t>Evaluation phase:</a:t>
          </a:r>
          <a:endParaRPr lang="en-US"/>
        </a:p>
      </dgm:t>
    </dgm:pt>
    <dgm:pt modelId="{98C2ED23-C2D4-4105-A7C8-A99F2EF5E83C}" type="parTrans" cxnId="{D0B86630-2084-460E-845B-20FCB36BA0C3}">
      <dgm:prSet/>
      <dgm:spPr/>
      <dgm:t>
        <a:bodyPr/>
        <a:lstStyle/>
        <a:p>
          <a:endParaRPr lang="en-US"/>
        </a:p>
      </dgm:t>
    </dgm:pt>
    <dgm:pt modelId="{C065A676-7776-4D4E-B8E1-2926602902EA}" type="sibTrans" cxnId="{D0B86630-2084-460E-845B-20FCB36BA0C3}">
      <dgm:prSet/>
      <dgm:spPr/>
      <dgm:t>
        <a:bodyPr/>
        <a:lstStyle/>
        <a:p>
          <a:endParaRPr lang="en-US"/>
        </a:p>
      </dgm:t>
    </dgm:pt>
    <dgm:pt modelId="{B83A56DF-7D3E-4D01-B2B2-B3469FC1948B}">
      <dgm:prSet/>
      <dgm:spPr/>
      <dgm:t>
        <a:bodyPr/>
        <a:lstStyle/>
        <a:p>
          <a:r>
            <a:rPr lang="en-GB"/>
            <a:t>Delivery Phase:</a:t>
          </a:r>
          <a:endParaRPr lang="en-US"/>
        </a:p>
      </dgm:t>
    </dgm:pt>
    <dgm:pt modelId="{F78D71E0-B1EB-4EBC-99A2-966403CD3632}" type="parTrans" cxnId="{D86DBA9D-7172-43B5-BC2C-1AFA9BA4BF1E}">
      <dgm:prSet/>
      <dgm:spPr/>
      <dgm:t>
        <a:bodyPr/>
        <a:lstStyle/>
        <a:p>
          <a:endParaRPr lang="en-US"/>
        </a:p>
      </dgm:t>
    </dgm:pt>
    <dgm:pt modelId="{7D815F8C-3EE2-418E-8617-6076616A36A3}" type="sibTrans" cxnId="{D86DBA9D-7172-43B5-BC2C-1AFA9BA4BF1E}">
      <dgm:prSet/>
      <dgm:spPr/>
      <dgm:t>
        <a:bodyPr/>
        <a:lstStyle/>
        <a:p>
          <a:endParaRPr lang="en-US"/>
        </a:p>
      </dgm:t>
    </dgm:pt>
    <dgm:pt modelId="{D76E8532-264E-47A4-A51F-F98E5C6C435E}" type="pres">
      <dgm:prSet presAssocID="{E6C35D3C-5296-4B71-BE74-7B2A6531BA15}" presName="diagram" presStyleCnt="0">
        <dgm:presLayoutVars>
          <dgm:dir/>
          <dgm:resizeHandles val="exact"/>
        </dgm:presLayoutVars>
      </dgm:prSet>
      <dgm:spPr/>
    </dgm:pt>
    <dgm:pt modelId="{2AF2C18E-339B-44FC-B982-FE6B7563458E}" type="pres">
      <dgm:prSet presAssocID="{C525E7BA-3848-443C-8531-0E098FE10BD2}" presName="node" presStyleLbl="node1" presStyleIdx="0" presStyleCnt="5">
        <dgm:presLayoutVars>
          <dgm:bulletEnabled val="1"/>
        </dgm:presLayoutVars>
      </dgm:prSet>
      <dgm:spPr/>
    </dgm:pt>
    <dgm:pt modelId="{B8F89311-132E-4E51-80D9-303A6FE40B96}" type="pres">
      <dgm:prSet presAssocID="{ED3C29F7-533A-4D30-AAB5-E280EA71BD8A}" presName="sibTrans" presStyleCnt="0"/>
      <dgm:spPr/>
    </dgm:pt>
    <dgm:pt modelId="{72A81831-72E9-4492-98EB-1D4BB27C4ADD}" type="pres">
      <dgm:prSet presAssocID="{67ECECC7-C4FF-402A-98ED-68B0C94891CB}" presName="node" presStyleLbl="node1" presStyleIdx="1" presStyleCnt="5">
        <dgm:presLayoutVars>
          <dgm:bulletEnabled val="1"/>
        </dgm:presLayoutVars>
      </dgm:prSet>
      <dgm:spPr/>
    </dgm:pt>
    <dgm:pt modelId="{B1FF2DC1-251C-464C-B133-55568A703DB8}" type="pres">
      <dgm:prSet presAssocID="{750CC76B-4374-4992-A09B-87415E7F67B9}" presName="sibTrans" presStyleCnt="0"/>
      <dgm:spPr/>
    </dgm:pt>
    <dgm:pt modelId="{C86043EB-B559-4165-843B-6DAD31434FD3}" type="pres">
      <dgm:prSet presAssocID="{1B1E6374-ECD4-4A64-8E32-7AAA334778E0}" presName="node" presStyleLbl="node1" presStyleIdx="2" presStyleCnt="5">
        <dgm:presLayoutVars>
          <dgm:bulletEnabled val="1"/>
        </dgm:presLayoutVars>
      </dgm:prSet>
      <dgm:spPr/>
    </dgm:pt>
    <dgm:pt modelId="{31442D50-6279-4C69-B4D6-7A346970C519}" type="pres">
      <dgm:prSet presAssocID="{E625B99C-42E9-4E95-8AAC-40BE4E835242}" presName="sibTrans" presStyleCnt="0"/>
      <dgm:spPr/>
    </dgm:pt>
    <dgm:pt modelId="{4D426B97-078F-4031-A8DF-6918D23708C8}" type="pres">
      <dgm:prSet presAssocID="{CC676741-B114-49E8-B535-E551BD7EAA73}" presName="node" presStyleLbl="node1" presStyleIdx="3" presStyleCnt="5">
        <dgm:presLayoutVars>
          <dgm:bulletEnabled val="1"/>
        </dgm:presLayoutVars>
      </dgm:prSet>
      <dgm:spPr/>
    </dgm:pt>
    <dgm:pt modelId="{4438CCFB-C33B-4E60-B0BB-7465D773AEA7}" type="pres">
      <dgm:prSet presAssocID="{C065A676-7776-4D4E-B8E1-2926602902EA}" presName="sibTrans" presStyleCnt="0"/>
      <dgm:spPr/>
    </dgm:pt>
    <dgm:pt modelId="{0D7A17DF-2963-4FF5-887A-032D335252F6}" type="pres">
      <dgm:prSet presAssocID="{B83A56DF-7D3E-4D01-B2B2-B3469FC1948B}" presName="node" presStyleLbl="node1" presStyleIdx="4" presStyleCnt="5">
        <dgm:presLayoutVars>
          <dgm:bulletEnabled val="1"/>
        </dgm:presLayoutVars>
      </dgm:prSet>
      <dgm:spPr/>
    </dgm:pt>
  </dgm:ptLst>
  <dgm:cxnLst>
    <dgm:cxn modelId="{55278E00-06CE-4032-ACCB-F8A57CADFA03}" type="presOf" srcId="{1B1E6374-ECD4-4A64-8E32-7AAA334778E0}" destId="{C86043EB-B559-4165-843B-6DAD31434FD3}" srcOrd="0" destOrd="0" presId="urn:microsoft.com/office/officeart/2005/8/layout/default"/>
    <dgm:cxn modelId="{8C7E0022-07CF-4EC3-9A97-8EFB197685C6}" srcId="{E6C35D3C-5296-4B71-BE74-7B2A6531BA15}" destId="{1B1E6374-ECD4-4A64-8E32-7AAA334778E0}" srcOrd="2" destOrd="0" parTransId="{3241A8E5-ECBC-47B5-968D-3B8601C2D7EB}" sibTransId="{E625B99C-42E9-4E95-8AAC-40BE4E835242}"/>
    <dgm:cxn modelId="{D0B86630-2084-460E-845B-20FCB36BA0C3}" srcId="{E6C35D3C-5296-4B71-BE74-7B2A6531BA15}" destId="{CC676741-B114-49E8-B535-E551BD7EAA73}" srcOrd="3" destOrd="0" parTransId="{98C2ED23-C2D4-4105-A7C8-A99F2EF5E83C}" sibTransId="{C065A676-7776-4D4E-B8E1-2926602902EA}"/>
    <dgm:cxn modelId="{8D36CE3E-DC3E-4926-9969-C66BD864B4B3}" srcId="{E6C35D3C-5296-4B71-BE74-7B2A6531BA15}" destId="{67ECECC7-C4FF-402A-98ED-68B0C94891CB}" srcOrd="1" destOrd="0" parTransId="{EA59F493-5DEF-488C-8129-7733BB78F374}" sibTransId="{750CC76B-4374-4992-A09B-87415E7F67B9}"/>
    <dgm:cxn modelId="{074D3C6B-E7B4-4F62-9026-743F1CAA99A5}" type="presOf" srcId="{CC676741-B114-49E8-B535-E551BD7EAA73}" destId="{4D426B97-078F-4031-A8DF-6918D23708C8}" srcOrd="0" destOrd="0" presId="urn:microsoft.com/office/officeart/2005/8/layout/default"/>
    <dgm:cxn modelId="{319EE46F-B725-4B01-A65A-A3641520F237}" srcId="{E6C35D3C-5296-4B71-BE74-7B2A6531BA15}" destId="{C525E7BA-3848-443C-8531-0E098FE10BD2}" srcOrd="0" destOrd="0" parTransId="{C64E58BA-9C80-4046-A935-096363BA7C09}" sibTransId="{ED3C29F7-533A-4D30-AAB5-E280EA71BD8A}"/>
    <dgm:cxn modelId="{11809054-F2C4-4552-A372-02384760AB9B}" type="presOf" srcId="{B83A56DF-7D3E-4D01-B2B2-B3469FC1948B}" destId="{0D7A17DF-2963-4FF5-887A-032D335252F6}" srcOrd="0" destOrd="0" presId="urn:microsoft.com/office/officeart/2005/8/layout/default"/>
    <dgm:cxn modelId="{D86DBA9D-7172-43B5-BC2C-1AFA9BA4BF1E}" srcId="{E6C35D3C-5296-4B71-BE74-7B2A6531BA15}" destId="{B83A56DF-7D3E-4D01-B2B2-B3469FC1948B}" srcOrd="4" destOrd="0" parTransId="{F78D71E0-B1EB-4EBC-99A2-966403CD3632}" sibTransId="{7D815F8C-3EE2-418E-8617-6076616A36A3}"/>
    <dgm:cxn modelId="{9B3D15B7-5486-4246-9F86-68C6E144DBBD}" type="presOf" srcId="{E6C35D3C-5296-4B71-BE74-7B2A6531BA15}" destId="{D76E8532-264E-47A4-A51F-F98E5C6C435E}" srcOrd="0" destOrd="0" presId="urn:microsoft.com/office/officeart/2005/8/layout/default"/>
    <dgm:cxn modelId="{3F470ECA-9015-434C-B018-D9AB3037ED70}" type="presOf" srcId="{C525E7BA-3848-443C-8531-0E098FE10BD2}" destId="{2AF2C18E-339B-44FC-B982-FE6B7563458E}" srcOrd="0" destOrd="0" presId="urn:microsoft.com/office/officeart/2005/8/layout/default"/>
    <dgm:cxn modelId="{3B040DE2-4D33-41B7-B239-3E2509BDA7B6}" type="presOf" srcId="{67ECECC7-C4FF-402A-98ED-68B0C94891CB}" destId="{72A81831-72E9-4492-98EB-1D4BB27C4ADD}" srcOrd="0" destOrd="0" presId="urn:microsoft.com/office/officeart/2005/8/layout/default"/>
    <dgm:cxn modelId="{18AB010F-255D-4CEE-96F1-0D3F73DBA373}" type="presParOf" srcId="{D76E8532-264E-47A4-A51F-F98E5C6C435E}" destId="{2AF2C18E-339B-44FC-B982-FE6B7563458E}" srcOrd="0" destOrd="0" presId="urn:microsoft.com/office/officeart/2005/8/layout/default"/>
    <dgm:cxn modelId="{EB6D7838-7E57-4C57-ACE9-99487F4CF6B2}" type="presParOf" srcId="{D76E8532-264E-47A4-A51F-F98E5C6C435E}" destId="{B8F89311-132E-4E51-80D9-303A6FE40B96}" srcOrd="1" destOrd="0" presId="urn:microsoft.com/office/officeart/2005/8/layout/default"/>
    <dgm:cxn modelId="{2988B493-56D3-4C4D-AE81-2FC49AFDAB27}" type="presParOf" srcId="{D76E8532-264E-47A4-A51F-F98E5C6C435E}" destId="{72A81831-72E9-4492-98EB-1D4BB27C4ADD}" srcOrd="2" destOrd="0" presId="urn:microsoft.com/office/officeart/2005/8/layout/default"/>
    <dgm:cxn modelId="{243604C8-9303-4130-9008-3EDCE41B5D31}" type="presParOf" srcId="{D76E8532-264E-47A4-A51F-F98E5C6C435E}" destId="{B1FF2DC1-251C-464C-B133-55568A703DB8}" srcOrd="3" destOrd="0" presId="urn:microsoft.com/office/officeart/2005/8/layout/default"/>
    <dgm:cxn modelId="{E3EDA3CC-8AC1-4EEC-B3C2-31C1B82E4530}" type="presParOf" srcId="{D76E8532-264E-47A4-A51F-F98E5C6C435E}" destId="{C86043EB-B559-4165-843B-6DAD31434FD3}" srcOrd="4" destOrd="0" presId="urn:microsoft.com/office/officeart/2005/8/layout/default"/>
    <dgm:cxn modelId="{678F1247-418C-4E1C-8908-E744F544B55F}" type="presParOf" srcId="{D76E8532-264E-47A4-A51F-F98E5C6C435E}" destId="{31442D50-6279-4C69-B4D6-7A346970C519}" srcOrd="5" destOrd="0" presId="urn:microsoft.com/office/officeart/2005/8/layout/default"/>
    <dgm:cxn modelId="{115898F4-7C84-413B-8B03-DBEFCD0D46BE}" type="presParOf" srcId="{D76E8532-264E-47A4-A51F-F98E5C6C435E}" destId="{4D426B97-078F-4031-A8DF-6918D23708C8}" srcOrd="6" destOrd="0" presId="urn:microsoft.com/office/officeart/2005/8/layout/default"/>
    <dgm:cxn modelId="{640A6EB8-E472-4C31-98EA-5519B414CF87}" type="presParOf" srcId="{D76E8532-264E-47A4-A51F-F98E5C6C435E}" destId="{4438CCFB-C33B-4E60-B0BB-7465D773AEA7}" srcOrd="7" destOrd="0" presId="urn:microsoft.com/office/officeart/2005/8/layout/default"/>
    <dgm:cxn modelId="{339C47B8-C117-4A0F-9460-CB1668BE3B42}" type="presParOf" srcId="{D76E8532-264E-47A4-A51F-F98E5C6C435E}" destId="{0D7A17DF-2963-4FF5-887A-032D335252F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F2C18E-339B-44FC-B982-FE6B7563458E}">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Initial phase:</a:t>
          </a:r>
          <a:endParaRPr lang="en-US" sz="4400" kern="1200"/>
        </a:p>
      </dsp:txBody>
      <dsp:txXfrm>
        <a:off x="0" y="93057"/>
        <a:ext cx="3005666" cy="1803399"/>
      </dsp:txXfrm>
    </dsp:sp>
    <dsp:sp modelId="{72A81831-72E9-4492-98EB-1D4BB27C4ADD}">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Definition Phase:</a:t>
          </a:r>
          <a:endParaRPr lang="en-US" sz="4400" kern="1200" dirty="0"/>
        </a:p>
      </dsp:txBody>
      <dsp:txXfrm>
        <a:off x="3306233" y="93057"/>
        <a:ext cx="3005666" cy="1803399"/>
      </dsp:txXfrm>
    </dsp:sp>
    <dsp:sp modelId="{C86043EB-B559-4165-843B-6DAD31434FD3}">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Planning Phase:</a:t>
          </a:r>
          <a:endParaRPr lang="en-US" sz="4400" kern="1200"/>
        </a:p>
      </dsp:txBody>
      <dsp:txXfrm>
        <a:off x="6612466" y="93057"/>
        <a:ext cx="3005666" cy="1803399"/>
      </dsp:txXfrm>
    </dsp:sp>
    <dsp:sp modelId="{4D426B97-078F-4031-A8DF-6918D23708C8}">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Evaluation phase:</a:t>
          </a:r>
          <a:endParaRPr lang="en-US" sz="4400" kern="1200"/>
        </a:p>
      </dsp:txBody>
      <dsp:txXfrm>
        <a:off x="1653116" y="2197024"/>
        <a:ext cx="3005666" cy="1803399"/>
      </dsp:txXfrm>
    </dsp:sp>
    <dsp:sp modelId="{0D7A17DF-2963-4FF5-887A-032D335252F6}">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Delivery Phase:</a:t>
          </a:r>
          <a:endParaRPr lang="en-US" sz="4400" kern="1200"/>
        </a:p>
      </dsp:txBody>
      <dsp:txXfrm>
        <a:off x="4959349"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1964972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2294985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381327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940210-FD9B-4823-862E-29E20CA83460}"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1456915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940210-FD9B-4823-862E-29E20CA83460}" type="datetimeFigureOut">
              <a:rPr lang="en-GB" smtClean="0"/>
              <a:t>26/06/2019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2637619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940210-FD9B-4823-862E-29E20CA83460}" type="datetimeFigureOut">
              <a:rPr lang="en-GB" smtClean="0"/>
              <a:t>26/06/2019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1333178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940210-FD9B-4823-862E-29E20CA83460}" type="datetimeFigureOut">
              <a:rPr lang="en-GB" smtClean="0"/>
              <a:t>26/06/2019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819697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940210-FD9B-4823-862E-29E20CA83460}"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2835704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A940210-FD9B-4823-862E-29E20CA83460}" type="datetimeFigureOut">
              <a:rPr lang="en-GB" smtClean="0"/>
              <a:t>26/06/2019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203063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971484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51951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4183709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76786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348416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2747410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940210-FD9B-4823-862E-29E20CA83460}" type="datetimeFigureOut">
              <a:rPr lang="en-GB" smtClean="0"/>
              <a:t>26/06/2019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243C68-3EAA-409C-AD66-CFEF667ED7B2}" type="slidenum">
              <a:rPr lang="en-GB" smtClean="0"/>
              <a:t>‹#›</a:t>
            </a:fld>
            <a:endParaRPr lang="en-GB"/>
          </a:p>
        </p:txBody>
      </p:sp>
    </p:spTree>
    <p:extLst>
      <p:ext uri="{BB962C8B-B14F-4D97-AF65-F5344CB8AC3E}">
        <p14:creationId xmlns:p14="http://schemas.microsoft.com/office/powerpoint/2010/main" val="3817300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940210-FD9B-4823-862E-29E20CA83460}" type="datetimeFigureOut">
              <a:rPr lang="en-GB" smtClean="0"/>
              <a:t>26/06/2019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2243C68-3EAA-409C-AD66-CFEF667ED7B2}" type="slidenum">
              <a:rPr lang="en-GB" smtClean="0"/>
              <a:t>‹#›</a:t>
            </a:fld>
            <a:endParaRPr lang="en-GB"/>
          </a:p>
        </p:txBody>
      </p:sp>
    </p:spTree>
    <p:extLst>
      <p:ext uri="{BB962C8B-B14F-4D97-AF65-F5344CB8AC3E}">
        <p14:creationId xmlns:p14="http://schemas.microsoft.com/office/powerpoint/2010/main" val="10185283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ceweb.sce.uhcl.edu/helm/SWEN-SoftwareEngineeringConcepts/my_files/TableContents/Module-4/software_project_management.html"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g-daar.blogspot.com/#!" TargetMode="Externa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mjopenquality.bmj.com/content/6/2/e000153" TargetMode="External"/><Relationship Id="rId7" Type="http://schemas.openxmlformats.org/officeDocument/2006/relationships/hyperlink" Target="https://creativecommons.org/licenses/by-nc/3.0/"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opentextbc.ca/selfpublishguide/chapter/project-timeline/" TargetMode="Externa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hyperlink" Target="https://csnm.kku.ac.th/learning/course/36-project-cycle-management-pcm"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lideplayer.com/slide/7793397/" TargetMode="Externa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50458-6A84-478A-878F-7811BCAAE89A}"/>
              </a:ext>
            </a:extLst>
          </p:cNvPr>
          <p:cNvSpPr>
            <a:spLocks noGrp="1"/>
          </p:cNvSpPr>
          <p:nvPr>
            <p:ph type="ctrTitle"/>
          </p:nvPr>
        </p:nvSpPr>
        <p:spPr>
          <a:xfrm>
            <a:off x="1524000" y="1122363"/>
            <a:ext cx="9144000" cy="1359580"/>
          </a:xfrm>
        </p:spPr>
        <p:txBody>
          <a:bodyPr/>
          <a:lstStyle/>
          <a:p>
            <a:r>
              <a:rPr lang="en-GB" b="1"/>
              <a:t>Project Management</a:t>
            </a:r>
            <a:endParaRPr lang="en-GB" b="1" dirty="0"/>
          </a:p>
        </p:txBody>
      </p:sp>
      <p:sp>
        <p:nvSpPr>
          <p:cNvPr id="3" name="Subtitle 2">
            <a:extLst>
              <a:ext uri="{FF2B5EF4-FFF2-40B4-BE49-F238E27FC236}">
                <a16:creationId xmlns:a16="http://schemas.microsoft.com/office/drawing/2014/main" id="{8E96231F-BC63-4473-9473-712BE199DF0E}"/>
              </a:ext>
            </a:extLst>
          </p:cNvPr>
          <p:cNvSpPr>
            <a:spLocks noGrp="1"/>
          </p:cNvSpPr>
          <p:nvPr>
            <p:ph type="subTitle" idx="1"/>
          </p:nvPr>
        </p:nvSpPr>
        <p:spPr>
          <a:xfrm>
            <a:off x="1507067" y="4050833"/>
            <a:ext cx="7766936" cy="1233686"/>
          </a:xfrm>
        </p:spPr>
        <p:txBody>
          <a:bodyPr>
            <a:normAutofit fontScale="25000" lnSpcReduction="20000"/>
          </a:bodyPr>
          <a:lstStyle/>
          <a:p>
            <a:r>
              <a:rPr lang="en-GB" sz="11200" b="1" dirty="0"/>
              <a:t> </a:t>
            </a:r>
            <a:r>
              <a:rPr lang="en-GB" sz="11200" b="1" dirty="0">
                <a:solidFill>
                  <a:schemeClr val="accent4"/>
                </a:solidFill>
              </a:rPr>
              <a:t>Skills for the workplace student recruitment</a:t>
            </a:r>
          </a:p>
          <a:p>
            <a:endParaRPr lang="en-GB" sz="11200" b="1" dirty="0"/>
          </a:p>
          <a:p>
            <a:r>
              <a:rPr lang="en-GB" sz="8000" b="1" dirty="0">
                <a:solidFill>
                  <a:schemeClr val="accent2">
                    <a:lumMod val="75000"/>
                  </a:schemeClr>
                </a:solidFill>
              </a:rPr>
              <a:t>Presentation:</a:t>
            </a:r>
          </a:p>
          <a:p>
            <a:r>
              <a:rPr lang="en-GB" sz="9600" b="1" dirty="0"/>
              <a:t>( </a:t>
            </a:r>
            <a:r>
              <a:rPr lang="en-GB" sz="9600" b="1" dirty="0" err="1">
                <a:solidFill>
                  <a:schemeClr val="tx1"/>
                </a:solidFill>
              </a:rPr>
              <a:t>Anila</a:t>
            </a:r>
            <a:r>
              <a:rPr lang="en-GB" sz="9600" b="1" dirty="0">
                <a:solidFill>
                  <a:schemeClr val="tx1"/>
                </a:solidFill>
              </a:rPr>
              <a:t>, Laba, </a:t>
            </a:r>
            <a:r>
              <a:rPr lang="en-GB" sz="9600" b="1" dirty="0" err="1">
                <a:solidFill>
                  <a:schemeClr val="tx1"/>
                </a:solidFill>
              </a:rPr>
              <a:t>Merliena</a:t>
            </a:r>
            <a:r>
              <a:rPr lang="en-GB" sz="9600" b="1" dirty="0">
                <a:solidFill>
                  <a:schemeClr val="tx1"/>
                </a:solidFill>
              </a:rPr>
              <a:t> and  </a:t>
            </a:r>
            <a:r>
              <a:rPr lang="en-GB" sz="9600" b="1" dirty="0" err="1">
                <a:solidFill>
                  <a:schemeClr val="tx1"/>
                </a:solidFill>
              </a:rPr>
              <a:t>Lubna</a:t>
            </a:r>
            <a:r>
              <a:rPr lang="en-GB" sz="9600" b="1" dirty="0">
                <a:solidFill>
                  <a:schemeClr val="tx1"/>
                </a:solidFill>
              </a:rPr>
              <a:t> </a:t>
            </a:r>
            <a:r>
              <a:rPr lang="en-GB" sz="9600" b="1" dirty="0"/>
              <a:t>)</a:t>
            </a:r>
          </a:p>
          <a:p>
            <a:r>
              <a:rPr lang="en-GB" sz="9600" b="1" dirty="0">
                <a:solidFill>
                  <a:schemeClr val="accent5"/>
                </a:solidFill>
              </a:rPr>
              <a:t>26 June 2019.</a:t>
            </a:r>
          </a:p>
        </p:txBody>
      </p:sp>
    </p:spTree>
    <p:extLst>
      <p:ext uri="{BB962C8B-B14F-4D97-AF65-F5344CB8AC3E}">
        <p14:creationId xmlns:p14="http://schemas.microsoft.com/office/powerpoint/2010/main" val="3732924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B12CA-FB50-4DCE-B8C7-59A1B874495C}"/>
              </a:ext>
            </a:extLst>
          </p:cNvPr>
          <p:cNvSpPr>
            <a:spLocks noGrp="1"/>
          </p:cNvSpPr>
          <p:nvPr>
            <p:ph type="title"/>
          </p:nvPr>
        </p:nvSpPr>
        <p:spPr>
          <a:xfrm>
            <a:off x="838200" y="243445"/>
            <a:ext cx="10515600" cy="991589"/>
          </a:xfrm>
        </p:spPr>
        <p:txBody>
          <a:bodyPr>
            <a:normAutofit/>
          </a:bodyPr>
          <a:lstStyle/>
          <a:p>
            <a:pPr marL="228600" lvl="0" indent="-228600">
              <a:spcBef>
                <a:spcPts val="1000"/>
              </a:spcBef>
              <a:buFont typeface="Arial" panose="020B0604020202020204" pitchFamily="34" charset="0"/>
              <a:buChar char="•"/>
            </a:pPr>
            <a:r>
              <a:rPr lang="en-GB" sz="3200" b="1" dirty="0">
                <a:latin typeface="+mn-lt"/>
              </a:rPr>
              <a:t>What is a Project ?</a:t>
            </a:r>
          </a:p>
        </p:txBody>
      </p:sp>
      <p:sp>
        <p:nvSpPr>
          <p:cNvPr id="3" name="Content Placeholder 2">
            <a:extLst>
              <a:ext uri="{FF2B5EF4-FFF2-40B4-BE49-F238E27FC236}">
                <a16:creationId xmlns:a16="http://schemas.microsoft.com/office/drawing/2014/main" id="{518C5753-DA4D-46DB-9006-60752F5F9373}"/>
              </a:ext>
            </a:extLst>
          </p:cNvPr>
          <p:cNvSpPr>
            <a:spLocks noGrp="1"/>
          </p:cNvSpPr>
          <p:nvPr>
            <p:ph idx="1"/>
          </p:nvPr>
        </p:nvSpPr>
        <p:spPr>
          <a:xfrm>
            <a:off x="838200" y="2208809"/>
            <a:ext cx="9422081" cy="4405746"/>
          </a:xfrm>
        </p:spPr>
        <p:txBody>
          <a:bodyPr>
            <a:normAutofit/>
          </a:bodyPr>
          <a:lstStyle/>
          <a:p>
            <a:r>
              <a:rPr lang="en-GB" sz="2600" b="1" dirty="0">
                <a:solidFill>
                  <a:prstClr val="black"/>
                </a:solidFill>
              </a:rPr>
              <a:t>Definitions:</a:t>
            </a:r>
          </a:p>
          <a:p>
            <a:r>
              <a:rPr lang="en-GB" sz="2000" b="1" dirty="0">
                <a:solidFill>
                  <a:prstClr val="black"/>
                </a:solidFill>
              </a:rPr>
              <a:t> </a:t>
            </a:r>
            <a:r>
              <a:rPr lang="en-GB" sz="2000" dirty="0">
                <a:solidFill>
                  <a:prstClr val="black"/>
                </a:solidFill>
                <a:cs typeface="Calibri" panose="020F0502020204030204" pitchFamily="34" charset="0"/>
              </a:rPr>
              <a:t>Buchanan and Boddy</a:t>
            </a:r>
            <a:r>
              <a:rPr lang="en-GB" sz="2000" dirty="0">
                <a:solidFill>
                  <a:prstClr val="black"/>
                </a:solidFill>
                <a:latin typeface="Calibri" panose="020F0502020204030204" pitchFamily="34" charset="0"/>
                <a:cs typeface="Calibri" panose="020F0502020204030204" pitchFamily="34" charset="0"/>
              </a:rPr>
              <a:t>(1992), defined, “</a:t>
            </a:r>
            <a:r>
              <a:rPr lang="en-GB" sz="2000" dirty="0">
                <a:latin typeface="Calibri" panose="020F0502020204030204" pitchFamily="34" charset="0"/>
                <a:cs typeface="Calibri" panose="020F0502020204030204" pitchFamily="34" charset="0"/>
              </a:rPr>
              <a:t>A project is a unique venture with a beginning and an end, conducted by people to meet established goals within parameters of cost, schedule and quality”.        (Field, M. and Keller, L. 2007).</a:t>
            </a:r>
          </a:p>
          <a:p>
            <a:r>
              <a:rPr lang="en-GB" sz="2000" dirty="0">
                <a:latin typeface="Calibri" panose="020F0502020204030204" pitchFamily="34" charset="0"/>
                <a:cs typeface="Calibri" panose="020F0502020204030204" pitchFamily="34" charset="0"/>
              </a:rPr>
              <a:t> According to Graham(1985),”A project is a set of people and other resources temporarily assembled to reach a specified objectives, normally with a fixed budget and with a fixed time period. Project are generally associated with products or procedures that are being done for the first time or with known procedures that being altered”.</a:t>
            </a:r>
            <a:r>
              <a:rPr lang="en-GB" sz="2000" dirty="0">
                <a:solidFill>
                  <a:prstClr val="black"/>
                </a:solidFill>
                <a:latin typeface="Calibri" panose="020F0502020204030204" pitchFamily="34" charset="0"/>
                <a:cs typeface="Calibri" panose="020F0502020204030204" pitchFamily="34" charset="0"/>
              </a:rPr>
              <a:t> (Field, M. and Keller, L. 2007).</a:t>
            </a:r>
          </a:p>
          <a:p>
            <a:endParaRPr lang="en-GB" sz="2000" dirty="0">
              <a:solidFill>
                <a:prstClr val="black"/>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105505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13A2E-4F4A-4273-8E0C-27BF84530B34}"/>
              </a:ext>
            </a:extLst>
          </p:cNvPr>
          <p:cNvSpPr>
            <a:spLocks noGrp="1"/>
          </p:cNvSpPr>
          <p:nvPr>
            <p:ph type="title"/>
          </p:nvPr>
        </p:nvSpPr>
        <p:spPr/>
        <p:txBody>
          <a:bodyPr/>
          <a:lstStyle/>
          <a:p>
            <a:r>
              <a:rPr lang="en-US"/>
              <a:t>Project includes time, cost and quality.</a:t>
            </a:r>
          </a:p>
        </p:txBody>
      </p:sp>
      <p:sp>
        <p:nvSpPr>
          <p:cNvPr id="4" name="Content Placeholder 3">
            <a:extLst>
              <a:ext uri="{FF2B5EF4-FFF2-40B4-BE49-F238E27FC236}">
                <a16:creationId xmlns:a16="http://schemas.microsoft.com/office/drawing/2014/main" id="{C6803F39-B5CC-445D-A572-2ACAAC6D662F}"/>
              </a:ext>
            </a:extLst>
          </p:cNvPr>
          <p:cNvSpPr>
            <a:spLocks noGrp="1"/>
          </p:cNvSpPr>
          <p:nvPr>
            <p:ph idx="1"/>
          </p:nvPr>
        </p:nvSpPr>
        <p:spPr/>
        <p:txBody>
          <a:bodyPr/>
          <a:lstStyle/>
          <a:p>
            <a:endParaRPr lang="en-GB" dirty="0"/>
          </a:p>
        </p:txBody>
      </p:sp>
      <p:pic>
        <p:nvPicPr>
          <p:cNvPr id="11" name="Content Placeholder 6">
            <a:extLst>
              <a:ext uri="{FF2B5EF4-FFF2-40B4-BE49-F238E27FC236}">
                <a16:creationId xmlns:a16="http://schemas.microsoft.com/office/drawing/2014/main" id="{0FB1508D-8B1F-495B-8CCC-D980B4624F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231" y="2795617"/>
            <a:ext cx="3669164" cy="3005292"/>
          </a:xfrm>
          <a:prstGeom prst="rect">
            <a:avLst/>
          </a:prstGeom>
        </p:spPr>
      </p:pic>
      <p:pic>
        <p:nvPicPr>
          <p:cNvPr id="8" name="Content Placeholder 4">
            <a:extLst>
              <a:ext uri="{FF2B5EF4-FFF2-40B4-BE49-F238E27FC236}">
                <a16:creationId xmlns:a16="http://schemas.microsoft.com/office/drawing/2014/main" id="{372B6D3F-9A5F-4989-95F0-14DA4101C3A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20661" y="2260011"/>
            <a:ext cx="3994005" cy="3574634"/>
          </a:xfrm>
          <a:prstGeom prst="rect">
            <a:avLst/>
          </a:prstGeom>
        </p:spPr>
      </p:pic>
    </p:spTree>
    <p:extLst>
      <p:ext uri="{BB962C8B-B14F-4D97-AF65-F5344CB8AC3E}">
        <p14:creationId xmlns:p14="http://schemas.microsoft.com/office/powerpoint/2010/main" val="3863855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AFC8B-B168-4E78-B2BC-42034FFF05C8}"/>
              </a:ext>
            </a:extLst>
          </p:cNvPr>
          <p:cNvSpPr>
            <a:spLocks noGrp="1"/>
          </p:cNvSpPr>
          <p:nvPr>
            <p:ph type="title"/>
          </p:nvPr>
        </p:nvSpPr>
        <p:spPr>
          <a:xfrm>
            <a:off x="1286933" y="609600"/>
            <a:ext cx="10197494" cy="1099457"/>
          </a:xfrm>
        </p:spPr>
        <p:txBody>
          <a:bodyPr>
            <a:normAutofit/>
          </a:bodyPr>
          <a:lstStyle/>
          <a:p>
            <a:r>
              <a:rPr lang="en-GB" dirty="0"/>
              <a:t>Project cycle </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DF02FF0-660B-43F2-8184-11324542A3F0}"/>
              </a:ext>
            </a:extLst>
          </p:cNvPr>
          <p:cNvGraphicFramePr>
            <a:graphicFrameLocks noGrp="1"/>
          </p:cNvGraphicFramePr>
          <p:nvPr>
            <p:ph idx="1"/>
            <p:extLst>
              <p:ext uri="{D42A27DB-BD31-4B8C-83A1-F6EECF244321}">
                <p14:modId xmlns:p14="http://schemas.microsoft.com/office/powerpoint/2010/main" val="1833603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8277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151B-AC00-4EB2-AF0A-AE8D58521B6E}"/>
              </a:ext>
            </a:extLst>
          </p:cNvPr>
          <p:cNvSpPr>
            <a:spLocks noGrp="1"/>
          </p:cNvSpPr>
          <p:nvPr>
            <p:ph type="title"/>
          </p:nvPr>
        </p:nvSpPr>
        <p:spPr/>
        <p:txBody>
          <a:bodyPr/>
          <a:lstStyle/>
          <a:p>
            <a:r>
              <a:rPr lang="en-GB" dirty="0"/>
              <a:t>Project life cycle:</a:t>
            </a:r>
          </a:p>
        </p:txBody>
      </p:sp>
      <p:sp>
        <p:nvSpPr>
          <p:cNvPr id="3" name="Content Placeholder 2">
            <a:extLst>
              <a:ext uri="{FF2B5EF4-FFF2-40B4-BE49-F238E27FC236}">
                <a16:creationId xmlns:a16="http://schemas.microsoft.com/office/drawing/2014/main" id="{FA52683B-91BB-425C-B37A-5A61D1B46C35}"/>
              </a:ext>
            </a:extLst>
          </p:cNvPr>
          <p:cNvSpPr>
            <a:spLocks noGrp="1"/>
          </p:cNvSpPr>
          <p:nvPr>
            <p:ph idx="1"/>
          </p:nvPr>
        </p:nvSpPr>
        <p:spPr/>
        <p:txBody>
          <a:bodyPr>
            <a:normAutofit/>
          </a:bodyPr>
          <a:lstStyle/>
          <a:p>
            <a:r>
              <a:rPr lang="en-GB" sz="2400" dirty="0"/>
              <a:t>Project Initiation</a:t>
            </a:r>
          </a:p>
          <a:p>
            <a:r>
              <a:rPr lang="en-GB" sz="2400" dirty="0"/>
              <a:t>Project Plan.</a:t>
            </a:r>
          </a:p>
          <a:p>
            <a:r>
              <a:rPr lang="en-GB" sz="2400" dirty="0"/>
              <a:t>Project Execution.</a:t>
            </a:r>
          </a:p>
          <a:p>
            <a:r>
              <a:rPr lang="en-GB" sz="2400" dirty="0"/>
              <a:t>Project completion.</a:t>
            </a:r>
          </a:p>
        </p:txBody>
      </p:sp>
    </p:spTree>
    <p:extLst>
      <p:ext uri="{BB962C8B-B14F-4D97-AF65-F5344CB8AC3E}">
        <p14:creationId xmlns:p14="http://schemas.microsoft.com/office/powerpoint/2010/main" val="1892115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3">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4">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EBD9CC0-A8BA-49BC-B013-0AD64C76F71B}"/>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lgn="ctr"/>
            <a:r>
              <a:rPr lang="en-US" sz="4800" dirty="0"/>
              <a:t>Project cycle:</a:t>
            </a:r>
          </a:p>
        </p:txBody>
      </p:sp>
      <p:pic>
        <p:nvPicPr>
          <p:cNvPr id="41" name="Content Placeholder 7">
            <a:extLst>
              <a:ext uri="{FF2B5EF4-FFF2-40B4-BE49-F238E27FC236}">
                <a16:creationId xmlns:a16="http://schemas.microsoft.com/office/drawing/2014/main" id="{339A62D1-5F95-48F6-830F-2E46537852D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12408" y="934221"/>
            <a:ext cx="3376830" cy="3317736"/>
          </a:xfrm>
          <a:prstGeom prst="rect">
            <a:avLst/>
          </a:prstGeom>
        </p:spPr>
      </p:pic>
      <p:pic>
        <p:nvPicPr>
          <p:cNvPr id="9" name="Content Placeholder 4" descr="A close up of text on a white background&#10;&#10;Description automatically generated">
            <a:extLst>
              <a:ext uri="{FF2B5EF4-FFF2-40B4-BE49-F238E27FC236}">
                <a16:creationId xmlns:a16="http://schemas.microsoft.com/office/drawing/2014/main" id="{1B99808C-C126-46A9-912C-F7E8405F9A4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44284" y="1253208"/>
            <a:ext cx="4029717" cy="2679761"/>
          </a:xfrm>
          <a:prstGeom prst="rect">
            <a:avLst/>
          </a:prstGeom>
        </p:spPr>
      </p:pic>
      <p:sp>
        <p:nvSpPr>
          <p:cNvPr id="6" name="TextBox 5">
            <a:extLst>
              <a:ext uri="{FF2B5EF4-FFF2-40B4-BE49-F238E27FC236}">
                <a16:creationId xmlns:a16="http://schemas.microsoft.com/office/drawing/2014/main" id="{7367859B-00E0-43F7-BF6F-68D7DB309465}"/>
              </a:ext>
            </a:extLst>
          </p:cNvPr>
          <p:cNvSpPr txBox="1"/>
          <p:nvPr/>
        </p:nvSpPr>
        <p:spPr>
          <a:xfrm>
            <a:off x="6877191" y="3732914"/>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opentextbc.ca/selfpublishguide/chapter/project-timel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0" name="TextBox 9">
            <a:extLst>
              <a:ext uri="{FF2B5EF4-FFF2-40B4-BE49-F238E27FC236}">
                <a16:creationId xmlns:a16="http://schemas.microsoft.com/office/drawing/2014/main" id="{9E49682C-8081-4B31-ACF9-C564D8121957}"/>
              </a:ext>
            </a:extLst>
          </p:cNvPr>
          <p:cNvSpPr txBox="1"/>
          <p:nvPr/>
        </p:nvSpPr>
        <p:spPr>
          <a:xfrm>
            <a:off x="2148158" y="4051902"/>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mjopenquality.bmj.com/content/6/2/e00015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832706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26D6E-4E93-4837-93A2-93C0D1D25577}"/>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Project cycle:</a:t>
            </a:r>
          </a:p>
        </p:txBody>
      </p:sp>
      <p:pic>
        <p:nvPicPr>
          <p:cNvPr id="26" name="Content Placeholder 6">
            <a:extLst>
              <a:ext uri="{FF2B5EF4-FFF2-40B4-BE49-F238E27FC236}">
                <a16:creationId xmlns:a16="http://schemas.microsoft.com/office/drawing/2014/main" id="{5AABC871-DD3C-4A49-923C-51F6F7A2086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6209" y="2415141"/>
            <a:ext cx="4466633" cy="3997637"/>
          </a:xfrm>
          <a:prstGeom prst="rect">
            <a:avLst/>
          </a:prstGeom>
        </p:spPr>
      </p:pic>
      <p:pic>
        <p:nvPicPr>
          <p:cNvPr id="8" name="Content Placeholder 4">
            <a:extLst>
              <a:ext uri="{FF2B5EF4-FFF2-40B4-BE49-F238E27FC236}">
                <a16:creationId xmlns:a16="http://schemas.microsoft.com/office/drawing/2014/main" id="{D26F66CD-C1B5-48C9-8CA0-1A6CA40D957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86070" y="2426818"/>
            <a:ext cx="5330182" cy="3997637"/>
          </a:xfrm>
          <a:prstGeom prst="rect">
            <a:avLst/>
          </a:prstGeom>
        </p:spPr>
      </p:pic>
      <p:sp>
        <p:nvSpPr>
          <p:cNvPr id="9" name="TextBox 8">
            <a:extLst>
              <a:ext uri="{FF2B5EF4-FFF2-40B4-BE49-F238E27FC236}">
                <a16:creationId xmlns:a16="http://schemas.microsoft.com/office/drawing/2014/main" id="{5EFBC82E-8D3B-4B75-8273-ACF68FC90D93}"/>
              </a:ext>
            </a:extLst>
          </p:cNvPr>
          <p:cNvSpPr txBox="1"/>
          <p:nvPr/>
        </p:nvSpPr>
        <p:spPr>
          <a:xfrm>
            <a:off x="3106025" y="62244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snm.kku.ac.th/learning/course/36-project-cycle-management-pc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134068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44F2-0732-4567-A067-9FA45B4EFA94}"/>
              </a:ext>
            </a:extLst>
          </p:cNvPr>
          <p:cNvSpPr>
            <a:spLocks noGrp="1"/>
          </p:cNvSpPr>
          <p:nvPr>
            <p:ph type="title"/>
          </p:nvPr>
        </p:nvSpPr>
        <p:spPr/>
        <p:txBody>
          <a:bodyPr/>
          <a:lstStyle/>
          <a:p>
            <a:r>
              <a:rPr lang="en-GB" b="1" dirty="0"/>
              <a:t>UWTSD</a:t>
            </a:r>
          </a:p>
        </p:txBody>
      </p:sp>
      <p:sp>
        <p:nvSpPr>
          <p:cNvPr id="3" name="Content Placeholder 2">
            <a:extLst>
              <a:ext uri="{FF2B5EF4-FFF2-40B4-BE49-F238E27FC236}">
                <a16:creationId xmlns:a16="http://schemas.microsoft.com/office/drawing/2014/main" id="{67E231B7-B28E-48ED-AE09-DEFAA5FF640C}"/>
              </a:ext>
            </a:extLst>
          </p:cNvPr>
          <p:cNvSpPr>
            <a:spLocks noGrp="1"/>
          </p:cNvSpPr>
          <p:nvPr>
            <p:ph idx="1"/>
          </p:nvPr>
        </p:nvSpPr>
        <p:spPr/>
        <p:txBody>
          <a:bodyPr/>
          <a:lstStyle/>
          <a:p>
            <a:pPr algn="just"/>
            <a:r>
              <a:rPr lang="en-GB" sz="2000" b="1" dirty="0">
                <a:solidFill>
                  <a:srgbClr val="000000"/>
                </a:solidFill>
                <a:latin typeface="Arial" panose="020B0604020202020204" pitchFamily="34" charset="0"/>
                <a:ea typeface="Times New Roman" panose="02020603050405020304" pitchFamily="18" charset="0"/>
              </a:rPr>
              <a:t>Introduction: </a:t>
            </a:r>
            <a:r>
              <a:rPr lang="en-GB" sz="2000" dirty="0">
                <a:solidFill>
                  <a:srgbClr val="000000"/>
                </a:solidFill>
                <a:latin typeface="Arial" panose="020B0604020202020204" pitchFamily="34" charset="0"/>
                <a:ea typeface="Times New Roman" panose="02020603050405020304" pitchFamily="18" charset="0"/>
              </a:rPr>
              <a:t>Swansea metropolitan University became a part of UWTSD, on the 1</a:t>
            </a:r>
            <a:r>
              <a:rPr lang="en-GB" sz="2000" baseline="30000" dirty="0">
                <a:solidFill>
                  <a:srgbClr val="000000"/>
                </a:solidFill>
                <a:latin typeface="Arial" panose="020B0604020202020204" pitchFamily="34" charset="0"/>
                <a:ea typeface="Times New Roman" panose="02020603050405020304" pitchFamily="18" charset="0"/>
              </a:rPr>
              <a:t>st</a:t>
            </a:r>
            <a:r>
              <a:rPr lang="en-GB" sz="2000" dirty="0">
                <a:solidFill>
                  <a:srgbClr val="000000"/>
                </a:solidFill>
                <a:latin typeface="Arial" panose="020B0604020202020204" pitchFamily="34" charset="0"/>
                <a:ea typeface="Times New Roman" panose="02020603050405020304" pitchFamily="18" charset="0"/>
              </a:rPr>
              <a:t> August 2013, when The University of wales trinity Saint David was formed after on 16 November 2019 through  the merger of the university of </a:t>
            </a:r>
            <a:r>
              <a:rPr lang="en-GB" sz="2000" b="1" dirty="0">
                <a:solidFill>
                  <a:srgbClr val="000000"/>
                </a:solidFill>
                <a:latin typeface="Arial" panose="020B0604020202020204" pitchFamily="34" charset="0"/>
                <a:ea typeface="Times New Roman" panose="02020603050405020304" pitchFamily="18" charset="0"/>
              </a:rPr>
              <a:t>Wales Lampeter </a:t>
            </a:r>
            <a:r>
              <a:rPr lang="en-GB" sz="2000" dirty="0">
                <a:solidFill>
                  <a:srgbClr val="000000"/>
                </a:solidFill>
                <a:latin typeface="Arial" panose="020B0604020202020204" pitchFamily="34" charset="0"/>
                <a:ea typeface="Times New Roman" panose="02020603050405020304" pitchFamily="18" charset="0"/>
              </a:rPr>
              <a:t>and Trinity university college, Carmarthen, under Lampeter’s Royal Charter of 1828. The University’s Royal Charter is the oldest University in the wales HRH the prince of wales is the patron of it since 2011.</a:t>
            </a:r>
            <a:endParaRPr lang="en-GB" sz="2000" dirty="0">
              <a:latin typeface="Times New Roman" panose="02020603050405020304" pitchFamily="18" charset="0"/>
              <a:ea typeface="Times New Roman" panose="02020603050405020304" pitchFamily="18" charset="0"/>
            </a:endParaRPr>
          </a:p>
          <a:p>
            <a:pPr algn="just"/>
            <a:r>
              <a:rPr lang="en-GB" sz="2000" dirty="0">
                <a:solidFill>
                  <a:srgbClr val="000000"/>
                </a:solidFill>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52609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9994-4515-418D-B425-E6869C4901CA}"/>
              </a:ext>
            </a:extLst>
          </p:cNvPr>
          <p:cNvSpPr>
            <a:spLocks noGrp="1"/>
          </p:cNvSpPr>
          <p:nvPr>
            <p:ph type="title"/>
          </p:nvPr>
        </p:nvSpPr>
        <p:spPr/>
        <p:txBody>
          <a:bodyPr/>
          <a:lstStyle/>
          <a:p>
            <a:pPr>
              <a:spcBef>
                <a:spcPts val="1000"/>
              </a:spcBef>
            </a:pPr>
            <a:r>
              <a:rPr lang="en-GB" b="1" dirty="0">
                <a:solidFill>
                  <a:srgbClr val="000000"/>
                </a:solidFill>
                <a:latin typeface="Arial" panose="020B0604020202020204" pitchFamily="34" charset="0"/>
                <a:ea typeface="Times New Roman" panose="02020603050405020304" pitchFamily="18" charset="0"/>
              </a:rPr>
              <a:t>Mission of UWTSD:</a:t>
            </a:r>
            <a:br>
              <a:rPr lang="en-GB" sz="4800" dirty="0">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0F0E413-7371-4A86-B659-4978BF54F8CE}"/>
              </a:ext>
            </a:extLst>
          </p:cNvPr>
          <p:cNvSpPr>
            <a:spLocks noGrp="1"/>
          </p:cNvSpPr>
          <p:nvPr>
            <p:ph idx="1"/>
          </p:nvPr>
        </p:nvSpPr>
        <p:spPr>
          <a:xfrm>
            <a:off x="819837" y="2136839"/>
            <a:ext cx="8596668" cy="3880773"/>
          </a:xfrm>
        </p:spPr>
        <p:txBody>
          <a:bodyPr/>
          <a:lstStyle/>
          <a:p>
            <a:pPr marL="342900" lvl="0" indent="-342900">
              <a:tabLst>
                <a:tab pos="457200" algn="l"/>
              </a:tabLst>
            </a:pPr>
            <a:r>
              <a:rPr lang="en-GB" sz="2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Transforming Education; Transforming Lives</a:t>
            </a:r>
            <a:endParaRPr lang="en-GB" sz="2800" dirty="0">
              <a:cs typeface="Times New Roman" panose="02020603050405020304" pitchFamily="18" charset="0"/>
            </a:endParaRPr>
          </a:p>
          <a:p>
            <a:pPr marL="342900" lvl="0" indent="-342900">
              <a:tabLst>
                <a:tab pos="457200" algn="l"/>
              </a:tabLst>
            </a:pPr>
            <a:r>
              <a:rPr lang="en-GB" sz="2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learner is central to the University and the wider Group.</a:t>
            </a:r>
            <a:endParaRPr lang="en-GB" sz="2800" dirty="0">
              <a:cs typeface="Times New Roman" panose="02020603050405020304" pitchFamily="18" charset="0"/>
            </a:endParaRPr>
          </a:p>
          <a:p>
            <a:pPr marL="342900" lvl="0" indent="-342900">
              <a:tabLst>
                <a:tab pos="457200" algn="l"/>
              </a:tabLst>
            </a:pPr>
            <a:r>
              <a:rPr lang="en-GB" sz="2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education we deliver, underpinned by high quality research, will be distinctive; it will develop the minds and skills of our students, and also be inclusive, professional and employment-focused.</a:t>
            </a:r>
            <a:endParaRPr lang="en-GB" sz="2800" dirty="0">
              <a:cs typeface="Times New Roman" panose="02020603050405020304" pitchFamily="18" charset="0"/>
            </a:endParaRPr>
          </a:p>
          <a:p>
            <a:endParaRPr lang="en-GB" dirty="0"/>
          </a:p>
        </p:txBody>
      </p:sp>
    </p:spTree>
    <p:extLst>
      <p:ext uri="{BB962C8B-B14F-4D97-AF65-F5344CB8AC3E}">
        <p14:creationId xmlns:p14="http://schemas.microsoft.com/office/powerpoint/2010/main" val="578398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0BC85-BC9A-469C-A6FE-26F191BC9581}"/>
              </a:ext>
            </a:extLst>
          </p:cNvPr>
          <p:cNvSpPr>
            <a:spLocks noGrp="1"/>
          </p:cNvSpPr>
          <p:nvPr>
            <p:ph type="title"/>
          </p:nvPr>
        </p:nvSpPr>
        <p:spPr/>
        <p:txBody>
          <a:bodyPr/>
          <a:lstStyle/>
          <a:p>
            <a:r>
              <a:rPr lang="en-GB" b="1" dirty="0"/>
              <a:t>Skills for the workplace: Mission.</a:t>
            </a:r>
          </a:p>
        </p:txBody>
      </p:sp>
      <p:sp>
        <p:nvSpPr>
          <p:cNvPr id="3" name="Content Placeholder 2">
            <a:extLst>
              <a:ext uri="{FF2B5EF4-FFF2-40B4-BE49-F238E27FC236}">
                <a16:creationId xmlns:a16="http://schemas.microsoft.com/office/drawing/2014/main" id="{4D3B0028-D1E1-45BB-9E28-21E14C6F7F18}"/>
              </a:ext>
            </a:extLst>
          </p:cNvPr>
          <p:cNvSpPr>
            <a:spLocks noGrp="1"/>
          </p:cNvSpPr>
          <p:nvPr>
            <p:ph idx="1"/>
          </p:nvPr>
        </p:nvSpPr>
        <p:spPr/>
        <p:txBody>
          <a:bodyPr/>
          <a:lstStyle/>
          <a:p>
            <a:r>
              <a:rPr lang="en-GB" sz="2400" b="1" dirty="0"/>
              <a:t>Innovative course to get back into employment or move up the career ladder.</a:t>
            </a:r>
          </a:p>
          <a:p>
            <a:r>
              <a:rPr lang="en-GB" sz="2400" b="1" dirty="0"/>
              <a:t>Helps in improving skills, confidence and restart your career.</a:t>
            </a:r>
          </a:p>
          <a:p>
            <a:endParaRPr lang="en-GB" dirty="0"/>
          </a:p>
        </p:txBody>
      </p:sp>
    </p:spTree>
    <p:extLst>
      <p:ext uri="{BB962C8B-B14F-4D97-AF65-F5344CB8AC3E}">
        <p14:creationId xmlns:p14="http://schemas.microsoft.com/office/powerpoint/2010/main" val="244769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40BF-AD09-4201-A87D-22FAECD3E4ED}"/>
              </a:ext>
            </a:extLst>
          </p:cNvPr>
          <p:cNvSpPr>
            <a:spLocks noGrp="1"/>
          </p:cNvSpPr>
          <p:nvPr>
            <p:ph type="title"/>
          </p:nvPr>
        </p:nvSpPr>
        <p:spPr>
          <a:xfrm>
            <a:off x="677334" y="609600"/>
            <a:ext cx="8596667" cy="1320800"/>
          </a:xfrm>
        </p:spPr>
        <p:txBody>
          <a:bodyPr vert="horz" lIns="91440" tIns="45720" rIns="91440" bIns="45720" rtlCol="0">
            <a:normAutofit/>
          </a:bodyPr>
          <a:lstStyle/>
          <a:p>
            <a:endParaRPr lang="en-US" dirty="0"/>
          </a:p>
        </p:txBody>
      </p:sp>
      <p:sp>
        <p:nvSpPr>
          <p:cNvPr id="93" name="Isosceles Triangle 8">
            <a:extLst>
              <a:ext uri="{FF2B5EF4-FFF2-40B4-BE49-F238E27FC236}">
                <a16:creationId xmlns:a16="http://schemas.microsoft.com/office/drawing/2014/main" id="{339B2E5C-7D38-46FD-A927-39796E8F9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701F00A1-0CD1-4A07-8C57-6DAA063CFB0D}"/>
              </a:ext>
            </a:extLst>
          </p:cNvPr>
          <p:cNvPicPr/>
          <p:nvPr/>
        </p:nvPicPr>
        <p:blipFill rotWithShape="1">
          <a:blip r:embed="rId2" cstate="print">
            <a:extLst>
              <a:ext uri="{28A0092B-C50C-407E-A947-70E740481C1C}">
                <a14:useLocalDpi xmlns:a14="http://schemas.microsoft.com/office/drawing/2010/main" val="0"/>
              </a:ext>
            </a:extLst>
          </a:blip>
          <a:srcRect r="1" b="4562"/>
          <a:stretch/>
        </p:blipFill>
        <p:spPr bwMode="auto">
          <a:xfrm>
            <a:off x="671646" y="2158073"/>
            <a:ext cx="2601968" cy="1862468"/>
          </a:xfrm>
          <a:prstGeom prst="rect">
            <a:avLst/>
          </a:prstGeom>
          <a:noFill/>
        </p:spPr>
      </p:pic>
      <p:pic>
        <p:nvPicPr>
          <p:cNvPr id="88" name="Content Placeholder 6" descr="A group of people in a room&#10;&#10;Description automatically generated">
            <a:extLst>
              <a:ext uri="{FF2B5EF4-FFF2-40B4-BE49-F238E27FC236}">
                <a16:creationId xmlns:a16="http://schemas.microsoft.com/office/drawing/2014/main" id="{B7AA67BF-9DAD-42EB-ABB0-7745BC0E8D71}"/>
              </a:ext>
            </a:extLst>
          </p:cNvPr>
          <p:cNvPicPr>
            <a:picLocks noChangeAspect="1"/>
          </p:cNvPicPr>
          <p:nvPr/>
        </p:nvPicPr>
        <p:blipFill rotWithShape="1">
          <a:blip r:embed="rId3">
            <a:extLst>
              <a:ext uri="{28A0092B-C50C-407E-A947-70E740481C1C}">
                <a14:useLocalDpi xmlns:a14="http://schemas.microsoft.com/office/drawing/2010/main" val="0"/>
              </a:ext>
            </a:extLst>
          </a:blip>
          <a:srcRect t="6571" r="-6" b="-6"/>
          <a:stretch/>
        </p:blipFill>
        <p:spPr>
          <a:xfrm>
            <a:off x="3435519" y="2159331"/>
            <a:ext cx="2660172" cy="1864029"/>
          </a:xfrm>
          <a:prstGeom prst="rect">
            <a:avLst/>
          </a:prstGeom>
        </p:spPr>
      </p:pic>
      <p:pic>
        <p:nvPicPr>
          <p:cNvPr id="12" name="Picture 11" descr="A group of people sitting at a table in a room&#10;&#10;Description automatically generated">
            <a:extLst>
              <a:ext uri="{FF2B5EF4-FFF2-40B4-BE49-F238E27FC236}">
                <a16:creationId xmlns:a16="http://schemas.microsoft.com/office/drawing/2014/main" id="{7321C760-C29F-460E-BE91-CC373D8F9938}"/>
              </a:ext>
            </a:extLst>
          </p:cNvPr>
          <p:cNvPicPr>
            <a:picLocks noChangeAspect="1"/>
          </p:cNvPicPr>
          <p:nvPr/>
        </p:nvPicPr>
        <p:blipFill rotWithShape="1">
          <a:blip r:embed="rId4">
            <a:extLst>
              <a:ext uri="{28A0092B-C50C-407E-A947-70E740481C1C}">
                <a14:useLocalDpi xmlns:a14="http://schemas.microsoft.com/office/drawing/2010/main" val="0"/>
              </a:ext>
            </a:extLst>
          </a:blip>
          <a:srcRect r="-2" b="5073"/>
          <a:stretch/>
        </p:blipFill>
        <p:spPr>
          <a:xfrm>
            <a:off x="671647" y="4177967"/>
            <a:ext cx="2616049" cy="1862468"/>
          </a:xfrm>
          <a:prstGeom prst="rect">
            <a:avLst/>
          </a:prstGeom>
        </p:spPr>
      </p:pic>
      <p:pic>
        <p:nvPicPr>
          <p:cNvPr id="10" name="Picture 9" descr="A group of people sitting at a table in a room&#10;&#10;Description automatically generated">
            <a:extLst>
              <a:ext uri="{FF2B5EF4-FFF2-40B4-BE49-F238E27FC236}">
                <a16:creationId xmlns:a16="http://schemas.microsoft.com/office/drawing/2014/main" id="{99263390-1F77-4819-A8D9-39222DB8045F}"/>
              </a:ext>
            </a:extLst>
          </p:cNvPr>
          <p:cNvPicPr>
            <a:picLocks noChangeAspect="1"/>
          </p:cNvPicPr>
          <p:nvPr/>
        </p:nvPicPr>
        <p:blipFill rotWithShape="1">
          <a:blip r:embed="rId5">
            <a:extLst>
              <a:ext uri="{28A0092B-C50C-407E-A947-70E740481C1C}">
                <a14:useLocalDpi xmlns:a14="http://schemas.microsoft.com/office/drawing/2010/main" val="0"/>
              </a:ext>
            </a:extLst>
          </a:blip>
          <a:srcRect r="-3" b="6750"/>
          <a:stretch/>
        </p:blipFill>
        <p:spPr>
          <a:xfrm>
            <a:off x="3381689" y="4177967"/>
            <a:ext cx="2658891" cy="1859490"/>
          </a:xfrm>
          <a:prstGeom prst="rect">
            <a:avLst/>
          </a:prstGeom>
        </p:spPr>
      </p:pic>
      <p:sp>
        <p:nvSpPr>
          <p:cNvPr id="90" name="Content Placeholder 89">
            <a:extLst>
              <a:ext uri="{FF2B5EF4-FFF2-40B4-BE49-F238E27FC236}">
                <a16:creationId xmlns:a16="http://schemas.microsoft.com/office/drawing/2014/main" id="{BE773C21-597C-44D6-B198-E85B22739A87}"/>
              </a:ext>
            </a:extLst>
          </p:cNvPr>
          <p:cNvSpPr>
            <a:spLocks noGrp="1"/>
          </p:cNvSpPr>
          <p:nvPr>
            <p:ph idx="1"/>
          </p:nvPr>
        </p:nvSpPr>
        <p:spPr>
          <a:xfrm>
            <a:off x="6325880" y="2160589"/>
            <a:ext cx="2948121" cy="3880773"/>
          </a:xfrm>
        </p:spPr>
        <p:txBody>
          <a:bodyPr>
            <a:normAutofit/>
          </a:bodyPr>
          <a:lstStyle/>
          <a:p>
            <a:endParaRPr lang="en-US" dirty="0"/>
          </a:p>
        </p:txBody>
      </p:sp>
    </p:spTree>
    <p:extLst>
      <p:ext uri="{BB962C8B-B14F-4D97-AF65-F5344CB8AC3E}">
        <p14:creationId xmlns:p14="http://schemas.microsoft.com/office/powerpoint/2010/main" val="1489880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4FFB09D-46D6-4E50-9402-5A2097CEB3CA}"/>
              </a:ext>
            </a:extLst>
          </p:cNvPr>
          <p:cNvSpPr>
            <a:spLocks noGrp="1"/>
          </p:cNvSpPr>
          <p:nvPr>
            <p:ph type="title"/>
          </p:nvPr>
        </p:nvSpPr>
        <p:spPr>
          <a:xfrm>
            <a:off x="677334" y="609600"/>
            <a:ext cx="8596668" cy="1320800"/>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EF2B1C94-4517-4217-A164-FA7E9EAE6D27}"/>
              </a:ext>
            </a:extLst>
          </p:cNvPr>
          <p:cNvSpPr>
            <a:spLocks noGrp="1"/>
          </p:cNvSpPr>
          <p:nvPr>
            <p:ph idx="1"/>
          </p:nvPr>
        </p:nvSpPr>
        <p:spPr>
          <a:xfrm>
            <a:off x="677334" y="2160589"/>
            <a:ext cx="8596668" cy="3880773"/>
          </a:xfrm>
        </p:spPr>
        <p:txBody>
          <a:bodyPr>
            <a:normAutofit/>
          </a:bodyPr>
          <a:lstStyle/>
          <a:p>
            <a:endParaRPr lang="en-GB" dirty="0">
              <a:latin typeface="Calibri" panose="020F0502020204030204" pitchFamily="34" charset="0"/>
              <a:cs typeface="Calibri" panose="020F0502020204030204" pitchFamily="34" charset="0"/>
            </a:endParaRPr>
          </a:p>
          <a:p>
            <a:pPr algn="just"/>
            <a:r>
              <a:rPr lang="en-GB" dirty="0">
                <a:latin typeface="Calibri" panose="020F0502020204030204" pitchFamily="34" charset="0"/>
                <a:ea typeface="Calibri" panose="020F0502020204030204" pitchFamily="34" charset="0"/>
                <a:cs typeface="Times New Roman" panose="02020603050405020304" pitchFamily="18" charset="0"/>
              </a:rPr>
              <a:t>Bakers &amp;k, and Campbell G. M.(2003). ‘Project Management’ (Third edition), ALPHA, New York.</a:t>
            </a:r>
          </a:p>
          <a:p>
            <a:pPr algn="just"/>
            <a:r>
              <a:rPr lang="en-GB" dirty="0">
                <a:latin typeface="Calibri" panose="020F0502020204030204" pitchFamily="34" charset="0"/>
                <a:ea typeface="Calibri" panose="020F0502020204030204" pitchFamily="34" charset="0"/>
                <a:cs typeface="Times New Roman" panose="02020603050405020304" pitchFamily="18" charset="0"/>
              </a:rPr>
              <a:t>Billingham, V.(2008). Project Management, Study matters Limited; UK.</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r>
              <a:rPr lang="en-GB" dirty="0">
                <a:latin typeface="Calibri" panose="020F0502020204030204" pitchFamily="34" charset="0"/>
                <a:ea typeface="Calibri" panose="020F0502020204030204" pitchFamily="34" charset="0"/>
                <a:cs typeface="Times New Roman" panose="02020603050405020304" pitchFamily="18" charset="0"/>
              </a:rPr>
              <a:t>Billingham, V. (2008). ’ Project Management, How to plan and deliver a successful project’. </a:t>
            </a:r>
            <a:r>
              <a:rPr lang="en-GB" dirty="0" err="1">
                <a:latin typeface="Calibri" panose="020F0502020204030204" pitchFamily="34" charset="0"/>
                <a:ea typeface="Calibri" panose="020F0502020204030204" pitchFamily="34" charset="0"/>
                <a:cs typeface="Times New Roman" panose="02020603050405020304" pitchFamily="18" charset="0"/>
              </a:rPr>
              <a:t>Studymates</a:t>
            </a:r>
            <a:r>
              <a:rPr lang="en-GB" dirty="0">
                <a:latin typeface="Calibri" panose="020F0502020204030204" pitchFamily="34" charset="0"/>
                <a:ea typeface="Calibri" panose="020F0502020204030204" pitchFamily="34" charset="0"/>
                <a:cs typeface="Times New Roman" panose="02020603050405020304" pitchFamily="18" charset="0"/>
              </a:rPr>
              <a:t>:  UK.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r>
              <a:rPr lang="en-GB" sz="1600" dirty="0">
                <a:latin typeface="Calibri" panose="020F0502020204030204" pitchFamily="34" charset="0"/>
                <a:cs typeface="Calibri" panose="020F0502020204030204" pitchFamily="34" charset="0"/>
              </a:rPr>
              <a:t>Field, M. and Keller, L. (2007). ‘Project Management’`	THOMSON The open university, London, UK.</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r>
              <a:rPr lang="en-GB" dirty="0">
                <a:latin typeface="Calibri" panose="020F0502020204030204" pitchFamily="34" charset="0"/>
                <a:ea typeface="Calibri" panose="020F0502020204030204" pitchFamily="34" charset="0"/>
                <a:cs typeface="Times New Roman" panose="02020603050405020304" pitchFamily="18" charset="0"/>
              </a:rPr>
              <a:t>sunny, et. Al, (2014). Project Management, (third, edition), ALPHA; USA.</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5481249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0</TotalTime>
  <Words>481</Words>
  <Application>Microsoft Office PowerPoint</Application>
  <PresentationFormat>Widescreen</PresentationFormat>
  <Paragraphs>44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Project Management</vt:lpstr>
      <vt:lpstr>What is a Project ?</vt:lpstr>
      <vt:lpstr>Project includes time, cost and quality.</vt:lpstr>
      <vt:lpstr>Project cycle </vt:lpstr>
      <vt:lpstr>Project life cycle:</vt:lpstr>
      <vt:lpstr>Project cycle:</vt:lpstr>
      <vt:lpstr>Project cycle:</vt:lpstr>
      <vt:lpstr>UWTSD</vt:lpstr>
      <vt:lpstr>Mission of UWTSD: </vt:lpstr>
      <vt:lpstr>Skills for the workplace: Mission.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Laba Maharjan (1705167)</dc:creator>
  <cp:lastModifiedBy>Laba Maharjan (1705167)</cp:lastModifiedBy>
  <cp:revision>3</cp:revision>
  <dcterms:created xsi:type="dcterms:W3CDTF">2019-06-26T09:07:13Z</dcterms:created>
  <dcterms:modified xsi:type="dcterms:W3CDTF">2019-06-26T09:35:26Z</dcterms:modified>
</cp:coreProperties>
</file>