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72" r:id="rId2"/>
    <p:sldId id="284" r:id="rId3"/>
    <p:sldId id="273" r:id="rId4"/>
    <p:sldId id="274" r:id="rId5"/>
    <p:sldId id="275" r:id="rId6"/>
    <p:sldId id="276" r:id="rId7"/>
    <p:sldId id="277" r:id="rId8"/>
    <p:sldId id="278" r:id="rId9"/>
    <p:sldId id="279" r:id="rId10"/>
    <p:sldId id="280" r:id="rId11"/>
    <p:sldId id="281" r:id="rId12"/>
    <p:sldId id="282" r:id="rId13"/>
    <p:sldId id="283" r:id="rId14"/>
    <p:sldId id="28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F51ACA-88C8-4C1F-8158-B76C9ACD710F}" v="176" dt="2023-03-22T07:23:32.023"/>
    <p1510:client id="{930E3EDE-5E06-4AD9-ABFA-AC9008646FE0}" v="170" dt="2023-03-22T13:11:02.576"/>
    <p1510:client id="{BF29724D-D061-4CFE-8626-19018144D787}" v="54" dt="2023-04-01T08:20:28.6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oleta Madalina Rusu (2121755)" userId="S::2121755@student.uwtsd.ac.uk::b5c00191-9f40-41d0-8487-2b2f4bd374b6" providerId="AD" clId="Web-{BF29724D-D061-4CFE-8626-19018144D787}"/>
    <pc:docChg chg="modSld">
      <pc:chgData name="Nicoleta Madalina Rusu (2121755)" userId="S::2121755@student.uwtsd.ac.uk::b5c00191-9f40-41d0-8487-2b2f4bd374b6" providerId="AD" clId="Web-{BF29724D-D061-4CFE-8626-19018144D787}" dt="2023-04-01T08:20:28.643" v="58" actId="20577"/>
      <pc:docMkLst>
        <pc:docMk/>
      </pc:docMkLst>
      <pc:sldChg chg="modSp">
        <pc:chgData name="Nicoleta Madalina Rusu (2121755)" userId="S::2121755@student.uwtsd.ac.uk::b5c00191-9f40-41d0-8487-2b2f4bd374b6" providerId="AD" clId="Web-{BF29724D-D061-4CFE-8626-19018144D787}" dt="2023-04-01T08:13:36.734" v="50" actId="20577"/>
        <pc:sldMkLst>
          <pc:docMk/>
          <pc:sldMk cId="3307552508" sldId="272"/>
        </pc:sldMkLst>
        <pc:spChg chg="mod">
          <ac:chgData name="Nicoleta Madalina Rusu (2121755)" userId="S::2121755@student.uwtsd.ac.uk::b5c00191-9f40-41d0-8487-2b2f4bd374b6" providerId="AD" clId="Web-{BF29724D-D061-4CFE-8626-19018144D787}" dt="2023-04-01T08:13:36.734" v="50" actId="20577"/>
          <ac:spMkLst>
            <pc:docMk/>
            <pc:sldMk cId="3307552508" sldId="272"/>
            <ac:spMk id="3" creationId="{7DEB190D-09E7-DC80-755B-7EE8713FFB90}"/>
          </ac:spMkLst>
        </pc:spChg>
      </pc:sldChg>
      <pc:sldChg chg="modSp">
        <pc:chgData name="Nicoleta Madalina Rusu (2121755)" userId="S::2121755@student.uwtsd.ac.uk::b5c00191-9f40-41d0-8487-2b2f4bd374b6" providerId="AD" clId="Web-{BF29724D-D061-4CFE-8626-19018144D787}" dt="2023-04-01T08:20:28.643" v="58" actId="20577"/>
        <pc:sldMkLst>
          <pc:docMk/>
          <pc:sldMk cId="3013486879" sldId="275"/>
        </pc:sldMkLst>
        <pc:spChg chg="mod">
          <ac:chgData name="Nicoleta Madalina Rusu (2121755)" userId="S::2121755@student.uwtsd.ac.uk::b5c00191-9f40-41d0-8487-2b2f4bd374b6" providerId="AD" clId="Web-{BF29724D-D061-4CFE-8626-19018144D787}" dt="2023-04-01T08:20:28.643" v="58" actId="20577"/>
          <ac:spMkLst>
            <pc:docMk/>
            <pc:sldMk cId="3013486879" sldId="275"/>
            <ac:spMk id="3" creationId="{06A9E85D-509E-59E0-5094-70375434FD83}"/>
          </ac:spMkLst>
        </pc:spChg>
      </pc:sldChg>
      <pc:sldChg chg="modSp">
        <pc:chgData name="Nicoleta Madalina Rusu (2121755)" userId="S::2121755@student.uwtsd.ac.uk::b5c00191-9f40-41d0-8487-2b2f4bd374b6" providerId="AD" clId="Web-{BF29724D-D061-4CFE-8626-19018144D787}" dt="2023-04-01T08:11:43.821" v="34" actId="20577"/>
        <pc:sldMkLst>
          <pc:docMk/>
          <pc:sldMk cId="3886532727" sldId="276"/>
        </pc:sldMkLst>
        <pc:spChg chg="mod">
          <ac:chgData name="Nicoleta Madalina Rusu (2121755)" userId="S::2121755@student.uwtsd.ac.uk::b5c00191-9f40-41d0-8487-2b2f4bd374b6" providerId="AD" clId="Web-{BF29724D-D061-4CFE-8626-19018144D787}" dt="2023-04-01T08:11:43.821" v="34" actId="20577"/>
          <ac:spMkLst>
            <pc:docMk/>
            <pc:sldMk cId="3886532727" sldId="276"/>
            <ac:spMk id="3" creationId="{6DCCC254-3425-505B-3A87-C50210FE1048}"/>
          </ac:spMkLst>
        </pc:spChg>
      </pc:sldChg>
      <pc:sldChg chg="modSp">
        <pc:chgData name="Nicoleta Madalina Rusu (2121755)" userId="S::2121755@student.uwtsd.ac.uk::b5c00191-9f40-41d0-8487-2b2f4bd374b6" providerId="AD" clId="Web-{BF29724D-D061-4CFE-8626-19018144D787}" dt="2023-04-01T08:12:21.104" v="39" actId="20577"/>
        <pc:sldMkLst>
          <pc:docMk/>
          <pc:sldMk cId="2072232812" sldId="281"/>
        </pc:sldMkLst>
        <pc:spChg chg="mod">
          <ac:chgData name="Nicoleta Madalina Rusu (2121755)" userId="S::2121755@student.uwtsd.ac.uk::b5c00191-9f40-41d0-8487-2b2f4bd374b6" providerId="AD" clId="Web-{BF29724D-D061-4CFE-8626-19018144D787}" dt="2023-04-01T08:12:21.104" v="39" actId="20577"/>
          <ac:spMkLst>
            <pc:docMk/>
            <pc:sldMk cId="2072232812" sldId="281"/>
            <ac:spMk id="3" creationId="{51619F65-DC75-FEE9-EA50-93A676363833}"/>
          </ac:spMkLst>
        </pc:spChg>
      </pc:sldChg>
      <pc:sldChg chg="modSp">
        <pc:chgData name="Nicoleta Madalina Rusu (2121755)" userId="S::2121755@student.uwtsd.ac.uk::b5c00191-9f40-41d0-8487-2b2f4bd374b6" providerId="AD" clId="Web-{BF29724D-D061-4CFE-8626-19018144D787}" dt="2023-04-01T08:12:36.480" v="42" actId="20577"/>
        <pc:sldMkLst>
          <pc:docMk/>
          <pc:sldMk cId="4080122166" sldId="282"/>
        </pc:sldMkLst>
        <pc:spChg chg="mod">
          <ac:chgData name="Nicoleta Madalina Rusu (2121755)" userId="S::2121755@student.uwtsd.ac.uk::b5c00191-9f40-41d0-8487-2b2f4bd374b6" providerId="AD" clId="Web-{BF29724D-D061-4CFE-8626-19018144D787}" dt="2023-04-01T08:12:36.480" v="42" actId="20577"/>
          <ac:spMkLst>
            <pc:docMk/>
            <pc:sldMk cId="4080122166" sldId="282"/>
            <ac:spMk id="3" creationId="{A52F0DA8-F289-1CC3-EDA3-AC2D8B033740}"/>
          </ac:spMkLst>
        </pc:spChg>
      </pc:sldChg>
      <pc:sldChg chg="modSp">
        <pc:chgData name="Nicoleta Madalina Rusu (2121755)" userId="S::2121755@student.uwtsd.ac.uk::b5c00191-9f40-41d0-8487-2b2f4bd374b6" providerId="AD" clId="Web-{BF29724D-D061-4CFE-8626-19018144D787}" dt="2023-04-01T08:16:38.879" v="54" actId="20577"/>
        <pc:sldMkLst>
          <pc:docMk/>
          <pc:sldMk cId="3677539703" sldId="284"/>
        </pc:sldMkLst>
        <pc:spChg chg="mod">
          <ac:chgData name="Nicoleta Madalina Rusu (2121755)" userId="S::2121755@student.uwtsd.ac.uk::b5c00191-9f40-41d0-8487-2b2f4bd374b6" providerId="AD" clId="Web-{BF29724D-D061-4CFE-8626-19018144D787}" dt="2023-04-01T08:16:38.879" v="54" actId="20577"/>
          <ac:spMkLst>
            <pc:docMk/>
            <pc:sldMk cId="3677539703" sldId="284"/>
            <ac:spMk id="3" creationId="{12785224-771F-61C1-EEF3-79AB82EE429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3479B2-08A6-41DB-B2FE-EA787E02B058}" type="datetimeFigureOut">
              <a:t>4/1/2023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C7E1E5F-99F2-4F27-8F48-C5005328A214}" type="slidenum">
              <a:t>‹#›</a:t>
            </a:fld>
            <a:endParaRPr lang="en-US"/>
          </a:p>
        </p:txBody>
      </p:sp>
    </p:spTree>
    <p:extLst>
      <p:ext uri="{BB962C8B-B14F-4D97-AF65-F5344CB8AC3E}">
        <p14:creationId xmlns:p14="http://schemas.microsoft.com/office/powerpoint/2010/main" val="42011387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report is going to rectify as well as illustrate six multiple talent acquisition tactics with the intention to seek the attention of the job seekers of restaurants in which includes three short-term talent acquisition along with three long-term acquisition tactics. In accordance with that, the report will also demonstrate four various incentives approaches that have been identified as well as remain responsible for influencing their potential candidates during the restaurant operations. Two non-monetary and two monetary methods will be explained in demonstrating four incentive talent acquisition strategies that will be found helpful for them.</a:t>
            </a:r>
          </a:p>
        </p:txBody>
      </p:sp>
      <p:sp>
        <p:nvSpPr>
          <p:cNvPr id="4" name="Slide Number Placeholder 3"/>
          <p:cNvSpPr>
            <a:spLocks noGrp="1"/>
          </p:cNvSpPr>
          <p:nvPr>
            <p:ph type="sldNum" sz="quarter" idx="5"/>
          </p:nvPr>
        </p:nvSpPr>
        <p:spPr/>
        <p:txBody>
          <a:bodyPr/>
          <a:lstStyle/>
          <a:p>
            <a:fld id="{AC7E1E5F-99F2-4F27-8F48-C5005328A214}" type="slidenum">
              <a:t>2</a:t>
            </a:fld>
            <a:endParaRPr lang="en-US"/>
          </a:p>
        </p:txBody>
      </p:sp>
    </p:spTree>
    <p:extLst>
      <p:ext uri="{BB962C8B-B14F-4D97-AF65-F5344CB8AC3E}">
        <p14:creationId xmlns:p14="http://schemas.microsoft.com/office/powerpoint/2010/main" val="40707278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Posting jobs in both the online and offline platforms is considered as one of the short-term talent acquisition tactics to find required candidates. However, the managers always be careful about understanding whether the applicants are recurrent or one-time, rectify the skill demands, and therefore address them to HR before formulating this strategy. As a result,  the managers are able to take a call to state that they are recruiting on a temporary, contractual, or permanent basis. Whereas the advertisements published offline or on a particular job boards will arise in a more streamlined group as digital job posting on general sites are preferred to influence a wide number of candidates.   </a:t>
            </a:r>
          </a:p>
        </p:txBody>
      </p:sp>
      <p:sp>
        <p:nvSpPr>
          <p:cNvPr id="4" name="Slide Number Placeholder 3"/>
          <p:cNvSpPr>
            <a:spLocks noGrp="1"/>
          </p:cNvSpPr>
          <p:nvPr>
            <p:ph type="sldNum" sz="quarter" idx="5"/>
          </p:nvPr>
        </p:nvSpPr>
        <p:spPr/>
        <p:txBody>
          <a:bodyPr/>
          <a:lstStyle/>
          <a:p>
            <a:fld id="{AC7E1E5F-99F2-4F27-8F48-C5005328A214}" type="slidenum">
              <a:t>3</a:t>
            </a:fld>
            <a:endParaRPr lang="en-US"/>
          </a:p>
        </p:txBody>
      </p:sp>
    </p:spTree>
    <p:extLst>
      <p:ext uri="{BB962C8B-B14F-4D97-AF65-F5344CB8AC3E}">
        <p14:creationId xmlns:p14="http://schemas.microsoft.com/office/powerpoint/2010/main" val="41713389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Programs, campaigns, or events regarding career are also one of the most useful strategies that proves helpful for the restaurant group to find their essential employees for operation. According to some study, it has been found that sometimes some groups are able to connect with the highest talent at the events like conferences and tradeshows that help them to choose those candidates. Generally, the short-term talent assumption occurs for a quick replacement for a former staff or because of a sudden requirement to reach the demands for the project. In short-term talent employment, the recruiting procedures can be faster through setting a time limit without delays in projects. </a:t>
            </a:r>
          </a:p>
        </p:txBody>
      </p:sp>
      <p:sp>
        <p:nvSpPr>
          <p:cNvPr id="4" name="Slide Number Placeholder 3"/>
          <p:cNvSpPr>
            <a:spLocks noGrp="1"/>
          </p:cNvSpPr>
          <p:nvPr>
            <p:ph type="sldNum" sz="quarter" idx="5"/>
          </p:nvPr>
        </p:nvSpPr>
        <p:spPr/>
        <p:txBody>
          <a:bodyPr/>
          <a:lstStyle/>
          <a:p>
            <a:fld id="{AC7E1E5F-99F2-4F27-8F48-C5005328A214}" type="slidenum">
              <a:t>4</a:t>
            </a:fld>
            <a:endParaRPr lang="en-US"/>
          </a:p>
        </p:txBody>
      </p:sp>
    </p:spTree>
    <p:extLst>
      <p:ext uri="{BB962C8B-B14F-4D97-AF65-F5344CB8AC3E}">
        <p14:creationId xmlns:p14="http://schemas.microsoft.com/office/powerpoint/2010/main" val="2514278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Another tactic that finds most beneficials to achieve short-term acquisition for seeking talented candidates for the restaurant operation is using the help of networking meetings. The restaurant groups also ask their current workers to suggest potential candidates from their network that fits for their operations of restaurant business. The existing workers are able to easily refer to their known persons who are eligible for the position that the restaurant groups are seeking now as they are already aware about the culture, vision, and mission of their respective enterprises. As a result, this also saves extra time for the groups along with the efforts of shortlisting resumes as well as recruiting costs. </a:t>
            </a:r>
          </a:p>
        </p:txBody>
      </p:sp>
      <p:sp>
        <p:nvSpPr>
          <p:cNvPr id="4" name="Slide Number Placeholder 3"/>
          <p:cNvSpPr>
            <a:spLocks noGrp="1"/>
          </p:cNvSpPr>
          <p:nvPr>
            <p:ph type="sldNum" sz="quarter" idx="5"/>
          </p:nvPr>
        </p:nvSpPr>
        <p:spPr/>
        <p:txBody>
          <a:bodyPr/>
          <a:lstStyle/>
          <a:p>
            <a:fld id="{AC7E1E5F-99F2-4F27-8F48-C5005328A214}" type="slidenum">
              <a:t>5</a:t>
            </a:fld>
            <a:endParaRPr lang="en-US"/>
          </a:p>
        </p:txBody>
      </p:sp>
    </p:spTree>
    <p:extLst>
      <p:ext uri="{BB962C8B-B14F-4D97-AF65-F5344CB8AC3E}">
        <p14:creationId xmlns:p14="http://schemas.microsoft.com/office/powerpoint/2010/main" val="31488370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restaurant groups concentrate to envisage their business aims for the coming next 1 to 5 years, as well as utilize those goals to follow their acquisition techniques for reaching their demands. The workflows of the recruiters become more influential and streamlines after involving automation to long-term talent assumption. The talent acquisition software has a wealth on the relevant marketplace that proves beneficial for refining the talent procedures of the employers like the restaurant groups. There are many software that provide clear as well as quickly generalized functionality along with the opportunities like auto job postings to the job boards and real-time association of potential candidates. </a:t>
            </a:r>
            <a:endParaRPr lang="en-US"/>
          </a:p>
        </p:txBody>
      </p:sp>
      <p:sp>
        <p:nvSpPr>
          <p:cNvPr id="4" name="Slide Number Placeholder 3"/>
          <p:cNvSpPr>
            <a:spLocks noGrp="1"/>
          </p:cNvSpPr>
          <p:nvPr>
            <p:ph type="sldNum" sz="quarter" idx="5"/>
          </p:nvPr>
        </p:nvSpPr>
        <p:spPr/>
        <p:txBody>
          <a:bodyPr/>
          <a:lstStyle/>
          <a:p>
            <a:fld id="{AC7E1E5F-99F2-4F27-8F48-C5005328A214}" type="slidenum">
              <a:t>6</a:t>
            </a:fld>
            <a:endParaRPr lang="en-US"/>
          </a:p>
        </p:txBody>
      </p:sp>
    </p:spTree>
    <p:extLst>
      <p:ext uri="{BB962C8B-B14F-4D97-AF65-F5344CB8AC3E}">
        <p14:creationId xmlns:p14="http://schemas.microsoft.com/office/powerpoint/2010/main" val="35258267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They also give more focus on the fact that the strategy is buy-in from the stakeholders throughout the business, from the recruiting managers and leadership teams to the external partners like hiring agencies. The restaurant also assured about the solid pipeline of talent for addressing proactively the future skills gaps through involving with the job seekers as well as making connections to fit for the future roles. </a:t>
            </a:r>
          </a:p>
        </p:txBody>
      </p:sp>
      <p:sp>
        <p:nvSpPr>
          <p:cNvPr id="4" name="Slide Number Placeholder 3"/>
          <p:cNvSpPr>
            <a:spLocks noGrp="1"/>
          </p:cNvSpPr>
          <p:nvPr>
            <p:ph type="sldNum" sz="quarter" idx="5"/>
          </p:nvPr>
        </p:nvSpPr>
        <p:spPr/>
        <p:txBody>
          <a:bodyPr/>
          <a:lstStyle/>
          <a:p>
            <a:fld id="{AC7E1E5F-99F2-4F27-8F48-C5005328A214}" type="slidenum">
              <a:t>7</a:t>
            </a:fld>
            <a:endParaRPr lang="en-US"/>
          </a:p>
        </p:txBody>
      </p:sp>
    </p:spTree>
    <p:extLst>
      <p:ext uri="{BB962C8B-B14F-4D97-AF65-F5344CB8AC3E}">
        <p14:creationId xmlns:p14="http://schemas.microsoft.com/office/powerpoint/2010/main" val="34956331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Branding of the recruiter is an integral part in the process of talent acquisition as it helps to motivate the potential job seekers about the reputation of the brands for which they are applying. In accordance with that, the respective restaurant group conduct a survey on their present workers as well as draw conclusions as per their recommendations or feedback on social media platforms and also in various job portals. Moreover, they all the time illustrate their work culture along with posting their testimonials relevant to their staff on the digital platforms. As a result, candidates will influence the group if they find a positive work atmosphere in that venture.</a:t>
            </a:r>
          </a:p>
        </p:txBody>
      </p:sp>
      <p:sp>
        <p:nvSpPr>
          <p:cNvPr id="4" name="Slide Number Placeholder 3"/>
          <p:cNvSpPr>
            <a:spLocks noGrp="1"/>
          </p:cNvSpPr>
          <p:nvPr>
            <p:ph type="sldNum" sz="quarter" idx="5"/>
          </p:nvPr>
        </p:nvSpPr>
        <p:spPr/>
        <p:txBody>
          <a:bodyPr/>
          <a:lstStyle/>
          <a:p>
            <a:fld id="{AC7E1E5F-99F2-4F27-8F48-C5005328A214}" type="slidenum">
              <a:t>8</a:t>
            </a:fld>
            <a:endParaRPr lang="en-US"/>
          </a:p>
        </p:txBody>
      </p:sp>
    </p:spTree>
    <p:extLst>
      <p:ext uri="{BB962C8B-B14F-4D97-AF65-F5344CB8AC3E}">
        <p14:creationId xmlns:p14="http://schemas.microsoft.com/office/powerpoint/2010/main" val="9651814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recruiters provide spot bonuses such a way for giving special acknowledgment to the staff who take the responsibility of working on the challenging tasks or adopting extra efforts across the opportunity of their position. The restaurant groups have made a fund in order to provide spot bonuses to their efficient workers as well as use discretionary funds for providing them occasionally relying on the incentives that they offer to others. Moreover, the spot bonuses are generally unable to set any criteria other than being a reply to the exceptional task. Another benefit of using this tactic is that a worker can get a positive reinforcement through getting a small amount of cash immediately if he or she gets an annual bonus according to their performance.  </a:t>
            </a:r>
          </a:p>
        </p:txBody>
      </p:sp>
      <p:sp>
        <p:nvSpPr>
          <p:cNvPr id="4" name="Slide Number Placeholder 3"/>
          <p:cNvSpPr>
            <a:spLocks noGrp="1"/>
          </p:cNvSpPr>
          <p:nvPr>
            <p:ph type="sldNum" sz="quarter" idx="5"/>
          </p:nvPr>
        </p:nvSpPr>
        <p:spPr/>
        <p:txBody>
          <a:bodyPr/>
          <a:lstStyle/>
          <a:p>
            <a:fld id="{AC7E1E5F-99F2-4F27-8F48-C5005328A214}" type="slidenum">
              <a:t>9</a:t>
            </a:fld>
            <a:endParaRPr lang="en-US"/>
          </a:p>
        </p:txBody>
      </p:sp>
    </p:spTree>
    <p:extLst>
      <p:ext uri="{BB962C8B-B14F-4D97-AF65-F5344CB8AC3E}">
        <p14:creationId xmlns:p14="http://schemas.microsoft.com/office/powerpoint/2010/main" val="14155378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managers of this restaurant firm often provide a certain amount to all in the condition if they fulfill all the deliverables as well as get the approval of their customers. Project bonus is another incentive method of the respective restaurant groups that helps them to satisfy their employees as well as attract others who want to recruit as their staff. They make a clear list of all the conditions that the workers need to reach for getting the rewards before applying a project-based compensation incentive among which includes milestones and budgetary obstacles.</a:t>
            </a:r>
          </a:p>
        </p:txBody>
      </p:sp>
      <p:sp>
        <p:nvSpPr>
          <p:cNvPr id="4" name="Slide Number Placeholder 3"/>
          <p:cNvSpPr>
            <a:spLocks noGrp="1"/>
          </p:cNvSpPr>
          <p:nvPr>
            <p:ph type="sldNum" sz="quarter" idx="5"/>
          </p:nvPr>
        </p:nvSpPr>
        <p:spPr/>
        <p:txBody>
          <a:bodyPr/>
          <a:lstStyle/>
          <a:p>
            <a:fld id="{AC7E1E5F-99F2-4F27-8F48-C5005328A214}" type="slidenum">
              <a:t>10</a:t>
            </a:fld>
            <a:endParaRPr lang="en-US"/>
          </a:p>
        </p:txBody>
      </p:sp>
    </p:spTree>
    <p:extLst>
      <p:ext uri="{BB962C8B-B14F-4D97-AF65-F5344CB8AC3E}">
        <p14:creationId xmlns:p14="http://schemas.microsoft.com/office/powerpoint/2010/main" val="245373731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raises based on the merit of the employees that the organization provides helps them to concentrate more specifically on the long-term retention of their workers. Through this compensation, their staff remain more efficient for the merit-oriented pay raises as per their performance reviews and reaching accurate benchmarks. Apart from that, the chosen firm also accurately outlines their policies for merit-based raise in their worker’s handbook so that they can become sure about their equal scopes and fair compensation for the development. </a:t>
            </a:r>
          </a:p>
        </p:txBody>
      </p:sp>
      <p:sp>
        <p:nvSpPr>
          <p:cNvPr id="4" name="Slide Number Placeholder 3"/>
          <p:cNvSpPr>
            <a:spLocks noGrp="1"/>
          </p:cNvSpPr>
          <p:nvPr>
            <p:ph type="sldNum" sz="quarter" idx="5"/>
          </p:nvPr>
        </p:nvSpPr>
        <p:spPr/>
        <p:txBody>
          <a:bodyPr/>
          <a:lstStyle/>
          <a:p>
            <a:fld id="{AC7E1E5F-99F2-4F27-8F48-C5005328A214}" type="slidenum">
              <a:t>11</a:t>
            </a:fld>
            <a:endParaRPr lang="en-US"/>
          </a:p>
        </p:txBody>
      </p:sp>
    </p:spTree>
    <p:extLst>
      <p:ext uri="{BB962C8B-B14F-4D97-AF65-F5344CB8AC3E}">
        <p14:creationId xmlns:p14="http://schemas.microsoft.com/office/powerpoint/2010/main" val="39499780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One of the best non-monetary methods that the mentioned restaurant organization follows is to open the scope of flexible working during an emergency or for their personal reasons. As a result, the staff can switch their working hours as per their flexibility and it helps them to pay attention or involve more accurately towards their responsibility. This is one of the reasons for which their potential candidates can feel attracted towards their firm. In addition to that, they provide the time to their staff to complete their work as a standard part of their recruitment that proves one of the effective non-monetary rewards for them. </a:t>
            </a:r>
          </a:p>
        </p:txBody>
      </p:sp>
      <p:sp>
        <p:nvSpPr>
          <p:cNvPr id="4" name="Slide Number Placeholder 3"/>
          <p:cNvSpPr>
            <a:spLocks noGrp="1"/>
          </p:cNvSpPr>
          <p:nvPr>
            <p:ph type="sldNum" sz="quarter" idx="5"/>
          </p:nvPr>
        </p:nvSpPr>
        <p:spPr/>
        <p:txBody>
          <a:bodyPr/>
          <a:lstStyle/>
          <a:p>
            <a:fld id="{AC7E1E5F-99F2-4F27-8F48-C5005328A214}" type="slidenum">
              <a:t>12</a:t>
            </a:fld>
            <a:endParaRPr lang="en-US"/>
          </a:p>
        </p:txBody>
      </p:sp>
    </p:spTree>
    <p:extLst>
      <p:ext uri="{BB962C8B-B14F-4D97-AF65-F5344CB8AC3E}">
        <p14:creationId xmlns:p14="http://schemas.microsoft.com/office/powerpoint/2010/main" val="157059926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Through the report, six various strategies for talent acquisition were illustrated among which three short-term and three long-term strategies belong. Moreover, the report also discusses four incentives approaches including monetary and non-monetary methods that help them to find their desired employee for operating their restaurant business operations.  </a:t>
            </a:r>
          </a:p>
        </p:txBody>
      </p:sp>
      <p:sp>
        <p:nvSpPr>
          <p:cNvPr id="4" name="Slide Number Placeholder 3"/>
          <p:cNvSpPr>
            <a:spLocks noGrp="1"/>
          </p:cNvSpPr>
          <p:nvPr>
            <p:ph type="sldNum" sz="quarter" idx="5"/>
          </p:nvPr>
        </p:nvSpPr>
        <p:spPr/>
        <p:txBody>
          <a:bodyPr/>
          <a:lstStyle/>
          <a:p>
            <a:fld id="{AC7E1E5F-99F2-4F27-8F48-C5005328A214}" type="slidenum">
              <a:t>13</a:t>
            </a:fld>
            <a:endParaRPr lang="en-US"/>
          </a:p>
        </p:txBody>
      </p:sp>
    </p:spTree>
    <p:extLst>
      <p:ext uri="{BB962C8B-B14F-4D97-AF65-F5344CB8AC3E}">
        <p14:creationId xmlns:p14="http://schemas.microsoft.com/office/powerpoint/2010/main" val="7355829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Kaleem, M., (2019). The influence of talent management on performance of employee in public sector institutions of the UAE. Public Administration Research, 8(2), pp.8-23.</a:t>
            </a:r>
          </a:p>
          <a:p>
            <a:pPr algn="just"/>
            <a:r>
              <a:rPr lang="en-US" dirty="0" err="1"/>
              <a:t>Kravariti</a:t>
            </a:r>
            <a:r>
              <a:rPr lang="en-US" dirty="0"/>
              <a:t>, F., </a:t>
            </a:r>
            <a:r>
              <a:rPr lang="en-US" dirty="0" err="1"/>
              <a:t>Voutsina</a:t>
            </a:r>
            <a:r>
              <a:rPr lang="en-US" dirty="0"/>
              <a:t>, K., </a:t>
            </a:r>
            <a:r>
              <a:rPr lang="en-US" dirty="0" err="1"/>
              <a:t>Tasoulis</a:t>
            </a:r>
            <a:r>
              <a:rPr lang="en-US" dirty="0"/>
              <a:t>, K., Dibia, C. and Johnston, K., (2022). Talent management in hospitality and tourism: a systematic literature review and research agenda. International Journal of Contemporary Hospitality Management, 34(1), pp.321-360.</a:t>
            </a:r>
            <a:endParaRPr lang="en-US" dirty="0">
              <a:cs typeface="Calibri"/>
            </a:endParaRPr>
          </a:p>
          <a:p>
            <a:pPr algn="just"/>
            <a:r>
              <a:rPr lang="en-US" dirty="0"/>
              <a:t>Liebe, U., Gewinner, J. and Diekmann, A., (2021). Large and persistent effects of green energy defaults in the household and business sectors. Nature Human </a:t>
            </a:r>
            <a:r>
              <a:rPr lang="en-US" dirty="0" err="1"/>
              <a:t>Behaviour</a:t>
            </a:r>
            <a:r>
              <a:rPr lang="en-US" dirty="0"/>
              <a:t>, 5(5), pp.576-585.</a:t>
            </a:r>
            <a:endParaRPr lang="en-US" dirty="0">
              <a:cs typeface="Calibri"/>
            </a:endParaRPr>
          </a:p>
          <a:p>
            <a:pPr algn="just"/>
            <a:r>
              <a:rPr lang="en-US" dirty="0"/>
              <a:t>Liu-Farrer, G., Yeoh, B.S. and Baas, M., (2021). Social construction of skill: An analytical approach toward the question of skill in cross-border </a:t>
            </a:r>
            <a:r>
              <a:rPr lang="en-US" dirty="0" err="1"/>
              <a:t>labour</a:t>
            </a:r>
            <a:r>
              <a:rPr lang="en-US" dirty="0"/>
              <a:t> mobilities. Journal of Ethnic and Migration Studies, 47(10), pp.2237-2251.</a:t>
            </a:r>
            <a:endParaRPr lang="en-US" dirty="0">
              <a:cs typeface="Calibri"/>
            </a:endParaRPr>
          </a:p>
          <a:p>
            <a:pPr algn="just"/>
            <a:r>
              <a:rPr lang="en-US" dirty="0"/>
              <a:t>López, M., Sicilia, M. and </a:t>
            </a:r>
            <a:r>
              <a:rPr lang="en-US" dirty="0" err="1"/>
              <a:t>Verlegh</a:t>
            </a:r>
            <a:r>
              <a:rPr lang="en-US" dirty="0"/>
              <a:t>, P.W., (2022). How to motivate opinion leaders to spread e-</a:t>
            </a:r>
            <a:r>
              <a:rPr lang="en-US" dirty="0" err="1"/>
              <a:t>WoM</a:t>
            </a:r>
            <a:r>
              <a:rPr lang="en-US" dirty="0"/>
              <a:t> on social media: monetary vs non-monetary incentives. Journal of Research in Interactive Marketing, 16(1), pp.154-171.</a:t>
            </a:r>
            <a:endParaRPr lang="en-US" dirty="0">
              <a:cs typeface="Calibri"/>
            </a:endParaRPr>
          </a:p>
          <a:p>
            <a:pPr algn="just"/>
            <a:r>
              <a:rPr lang="en-US" dirty="0"/>
              <a:t>Myers, E. and Souza, M., (2020). Social comparison nudges without monetary incentives: Evidence from home energy reports. Journal of Environmental Economics and Management, 101, p.102315.</a:t>
            </a:r>
            <a:endParaRPr lang="en-US" dirty="0">
              <a:cs typeface="Calibri"/>
            </a:endParaRPr>
          </a:p>
          <a:p>
            <a:pPr algn="just"/>
            <a:r>
              <a:rPr lang="en-US" dirty="0"/>
              <a:t>Ndomo, Q. and Lillie, N., (2022). Resistance is useless!(and so are resilience and reworking): migrants in the Finnish </a:t>
            </a:r>
            <a:r>
              <a:rPr lang="en-US" dirty="0" err="1"/>
              <a:t>labour</a:t>
            </a:r>
            <a:r>
              <a:rPr lang="en-US" dirty="0"/>
              <a:t> market. in Immigrant and Asylum Seekers Labour Market Integration upon Arrival: </a:t>
            </a:r>
            <a:r>
              <a:rPr lang="en-US" dirty="0" err="1"/>
              <a:t>NowHereLand</a:t>
            </a:r>
            <a:r>
              <a:rPr lang="en-US" dirty="0"/>
              <a:t>, Springer, Cham, pp.161-184.</a:t>
            </a:r>
            <a:endParaRPr lang="en-US" dirty="0">
              <a:cs typeface="Calibri"/>
            </a:endParaRPr>
          </a:p>
          <a:p>
            <a:pPr algn="just"/>
            <a:r>
              <a:rPr lang="en-US" dirty="0"/>
              <a:t>Schoenmaker, D., (2021). Greening monetary policy. Climate Policy, 21(4), pp.581-592.</a:t>
            </a:r>
            <a:endParaRPr lang="en-US" dirty="0">
              <a:cs typeface="Calibri"/>
            </a:endParaRPr>
          </a:p>
          <a:p>
            <a:pPr algn="just"/>
            <a:r>
              <a:rPr lang="en-US" dirty="0"/>
              <a:t>Tabesh, P., </a:t>
            </a:r>
            <a:r>
              <a:rPr lang="en-US" dirty="0" err="1"/>
              <a:t>Mousavidin</a:t>
            </a:r>
            <a:r>
              <a:rPr lang="en-US" dirty="0"/>
              <a:t>, E. and Hasani, S., (2019). Implementing big data strategies: A managerial perspective. Business Horizons, 62(3), pp.347-358.</a:t>
            </a:r>
            <a:endParaRPr lang="en-US" dirty="0">
              <a:cs typeface="Calibri"/>
            </a:endParaRPr>
          </a:p>
          <a:p>
            <a:pPr algn="just"/>
            <a:r>
              <a:rPr lang="en-US" dirty="0" err="1"/>
              <a:t>Tiefenbeck</a:t>
            </a:r>
            <a:r>
              <a:rPr lang="en-US" dirty="0"/>
              <a:t>, V., Wörner, A., </a:t>
            </a:r>
            <a:r>
              <a:rPr lang="en-US" dirty="0" err="1"/>
              <a:t>Schöb</a:t>
            </a:r>
            <a:r>
              <a:rPr lang="en-US" dirty="0"/>
              <a:t>, S., Fleisch, E. and Staake, T., (2019). Real-time feedback promotes energy conservation in the absence of volunteer selection bias and monetary incentives. Nature Energy, 4(1), pp.35-41.</a:t>
            </a:r>
            <a:endParaRPr lang="en-US" dirty="0">
              <a:cs typeface="Calibri"/>
            </a:endParaRPr>
          </a:p>
          <a:p>
            <a:br>
              <a:rPr lang="en-US" dirty="0"/>
            </a:br>
            <a:endParaRPr lang="en-US" dirty="0"/>
          </a:p>
        </p:txBody>
      </p:sp>
      <p:sp>
        <p:nvSpPr>
          <p:cNvPr id="4" name="Slide Number Placeholder 3"/>
          <p:cNvSpPr>
            <a:spLocks noGrp="1"/>
          </p:cNvSpPr>
          <p:nvPr>
            <p:ph type="sldNum" sz="quarter" idx="5"/>
          </p:nvPr>
        </p:nvSpPr>
        <p:spPr/>
        <p:txBody>
          <a:bodyPr/>
          <a:lstStyle/>
          <a:p>
            <a:fld id="{AC7E1E5F-99F2-4F27-8F48-C5005328A214}" type="slidenum">
              <a:t>14</a:t>
            </a:fld>
            <a:endParaRPr lang="en-US"/>
          </a:p>
        </p:txBody>
      </p:sp>
    </p:spTree>
    <p:extLst>
      <p:ext uri="{BB962C8B-B14F-4D97-AF65-F5344CB8AC3E}">
        <p14:creationId xmlns:p14="http://schemas.microsoft.com/office/powerpoint/2010/main" val="3419676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4/1/2023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4/1/2023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4/1/2023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4/1/2023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4/1/2023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4/1/2023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4/1/2023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tpn10.co.id/blog/membuat-bayi-enero-mengaum-menggali-potensi-dan-kinerja-karyawan-melalui-talent-management-2" TargetMode="Externa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article/hr-insights/contextualizing-talent-acquisition-11986"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nc/3.0/" TargetMode="External"/><Relationship Id="rId4" Type="http://schemas.openxmlformats.org/officeDocument/2006/relationships/hyperlink" Target="https://blog.roboforex.com/blog/2019/11/04/what-do-you-know-about-forex-trading-system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video/talent-acquisition/future-talent-acquisition-building-talent-communities-10938"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s://www.hrbartender.com/2020/training/talent-acquisition-learnin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aloe-vera-store.&#945;&#955;&#959;&#951;.gr/flp-marketing-plan-and-bonus.html" TargetMode="External"/><Relationship Id="rId4" Type="http://schemas.openxmlformats.org/officeDocument/2006/relationships/hyperlink" Target="http://aloe-vera-store.xn--mxamlq.gr/flp-marketing-plan-and-bonus.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researchleap.com/impact-economic-regulation-monetary-policy-impact-analysis-monetary-policy-tools-economic-stability-uzbekistan/"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eoi.es/blogs/josemanueldomingo/page/9/"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s://www.peoplematters.in/article/talent-management/things-to-consider-while-deciding-flexible-work-timings-17479"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31BF440-39FA-4087-84CC-2EEC0BBDAF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outdoor&#10;&#10;Description automatically generated">
            <a:extLst>
              <a:ext uri="{FF2B5EF4-FFF2-40B4-BE49-F238E27FC236}">
                <a16:creationId xmlns:a16="http://schemas.microsoft.com/office/drawing/2014/main" id="{F4DA2B99-A4E9-2D24-65FB-F3E4384175B8}"/>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r="3966" b="1"/>
          <a:stretch/>
        </p:blipFill>
        <p:spPr>
          <a:xfrm>
            <a:off x="4883025" y="10"/>
            <a:ext cx="7308975" cy="3364982"/>
          </a:xfrm>
          <a:custGeom>
            <a:avLst/>
            <a:gdLst/>
            <a:ahLst/>
            <a:cxnLst/>
            <a:rect l="l" t="t" r="r" b="b"/>
            <a:pathLst>
              <a:path w="7308975" h="3364992">
                <a:moveTo>
                  <a:pt x="0" y="0"/>
                </a:moveTo>
                <a:lnTo>
                  <a:pt x="7308975" y="0"/>
                </a:lnTo>
                <a:lnTo>
                  <a:pt x="7308975" y="3364992"/>
                </a:lnTo>
                <a:lnTo>
                  <a:pt x="1210305" y="3364992"/>
                </a:lnTo>
                <a:lnTo>
                  <a:pt x="1192705" y="2943200"/>
                </a:lnTo>
                <a:cubicBezTo>
                  <a:pt x="1098874" y="1825108"/>
                  <a:pt x="684692" y="821621"/>
                  <a:pt x="62981" y="69271"/>
                </a:cubicBezTo>
                <a:close/>
              </a:path>
            </a:pathLst>
          </a:custGeom>
        </p:spPr>
      </p:pic>
      <p:pic>
        <p:nvPicPr>
          <p:cNvPr id="4" name="Picture 4" descr="Free Images : job, search, hr, cv, opportunity, recruitment, employment ...">
            <a:extLst>
              <a:ext uri="{FF2B5EF4-FFF2-40B4-BE49-F238E27FC236}">
                <a16:creationId xmlns:a16="http://schemas.microsoft.com/office/drawing/2014/main" id="{81529D10-AEC0-570A-11A1-55A93E5593B4}"/>
              </a:ext>
            </a:extLst>
          </p:cNvPr>
          <p:cNvPicPr>
            <a:picLocks noChangeAspect="1"/>
          </p:cNvPicPr>
          <p:nvPr/>
        </p:nvPicPr>
        <p:blipFill rotWithShape="1">
          <a:blip r:embed="rId4"/>
          <a:srcRect t="14814" r="-2" b="21463"/>
          <a:stretch/>
        </p:blipFill>
        <p:spPr>
          <a:xfrm>
            <a:off x="4883025" y="3493008"/>
            <a:ext cx="7308975" cy="3364992"/>
          </a:xfrm>
          <a:custGeom>
            <a:avLst/>
            <a:gdLst/>
            <a:ahLst/>
            <a:cxnLst/>
            <a:rect l="l" t="t" r="r" b="b"/>
            <a:pathLst>
              <a:path w="7308975" h="3364992">
                <a:moveTo>
                  <a:pt x="1210305" y="0"/>
                </a:moveTo>
                <a:lnTo>
                  <a:pt x="7308975" y="0"/>
                </a:lnTo>
                <a:lnTo>
                  <a:pt x="7308975" y="3364992"/>
                </a:lnTo>
                <a:lnTo>
                  <a:pt x="0" y="3364992"/>
                </a:lnTo>
                <a:lnTo>
                  <a:pt x="62981" y="3295722"/>
                </a:lnTo>
                <a:cubicBezTo>
                  <a:pt x="684692" y="2543371"/>
                  <a:pt x="1098874" y="1539884"/>
                  <a:pt x="1192705" y="421793"/>
                </a:cubicBezTo>
                <a:close/>
              </a:path>
            </a:pathLst>
          </a:custGeom>
        </p:spPr>
      </p:pic>
      <p:sp useBgFill="1">
        <p:nvSpPr>
          <p:cNvPr id="15" name="Freeform: Shape 14">
            <a:extLst>
              <a:ext uri="{FF2B5EF4-FFF2-40B4-BE49-F238E27FC236}">
                <a16:creationId xmlns:a16="http://schemas.microsoft.com/office/drawing/2014/main" id="{F04E4CBA-303B-48BD-8451-C2701CB0EE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1" cy="6858000"/>
          </a:xfrm>
          <a:custGeom>
            <a:avLst/>
            <a:gdLst>
              <a:gd name="connsiteX0" fmla="*/ 0 w 6096001"/>
              <a:gd name="connsiteY0" fmla="*/ 0 h 6858000"/>
              <a:gd name="connsiteX1" fmla="*/ 4883024 w 6096001"/>
              <a:gd name="connsiteY1" fmla="*/ 0 h 6858000"/>
              <a:gd name="connsiteX2" fmla="*/ 4946006 w 6096001"/>
              <a:gd name="connsiteY2" fmla="*/ 69271 h 6858000"/>
              <a:gd name="connsiteX3" fmla="*/ 6096001 w 6096001"/>
              <a:gd name="connsiteY3" fmla="*/ 3429000 h 6858000"/>
              <a:gd name="connsiteX4" fmla="*/ 4946006 w 6096001"/>
              <a:gd name="connsiteY4" fmla="*/ 6788730 h 6858000"/>
              <a:gd name="connsiteX5" fmla="*/ 4883024 w 6096001"/>
              <a:gd name="connsiteY5" fmla="*/ 6858000 h 6858000"/>
              <a:gd name="connsiteX6" fmla="*/ 0 w 609600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6001" h="6858000">
                <a:moveTo>
                  <a:pt x="0" y="0"/>
                </a:moveTo>
                <a:lnTo>
                  <a:pt x="4883024" y="0"/>
                </a:lnTo>
                <a:lnTo>
                  <a:pt x="4946006" y="69271"/>
                </a:lnTo>
                <a:cubicBezTo>
                  <a:pt x="5656532" y="929100"/>
                  <a:pt x="6096001" y="2116944"/>
                  <a:pt x="6096001" y="3429000"/>
                </a:cubicBezTo>
                <a:cubicBezTo>
                  <a:pt x="6096001" y="4741056"/>
                  <a:pt x="5656532" y="5928900"/>
                  <a:pt x="4946006" y="6788730"/>
                </a:cubicBezTo>
                <a:lnTo>
                  <a:pt x="4883024" y="6858000"/>
                </a:lnTo>
                <a:lnTo>
                  <a:pt x="0" y="6858000"/>
                </a:lnTo>
                <a:close/>
              </a:path>
            </a:pathLst>
          </a:custGeom>
          <a:ln w="9525">
            <a:solidFill>
              <a:srgbClr val="EFEFEF"/>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7" name="Freeform: Shape 16">
            <a:extLst>
              <a:ext uri="{FF2B5EF4-FFF2-40B4-BE49-F238E27FC236}">
                <a16:creationId xmlns:a16="http://schemas.microsoft.com/office/drawing/2014/main" id="{F6CA58B3-AFCC-4A40-9882-50D5080879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7332" cy="6858000"/>
          </a:xfrm>
          <a:custGeom>
            <a:avLst/>
            <a:gdLst>
              <a:gd name="connsiteX0" fmla="*/ 0 w 6087332"/>
              <a:gd name="connsiteY0" fmla="*/ 0 h 6858000"/>
              <a:gd name="connsiteX1" fmla="*/ 4874355 w 6087332"/>
              <a:gd name="connsiteY1" fmla="*/ 0 h 6858000"/>
              <a:gd name="connsiteX2" fmla="*/ 4937337 w 6087332"/>
              <a:gd name="connsiteY2" fmla="*/ 69271 h 6858000"/>
              <a:gd name="connsiteX3" fmla="*/ 6087332 w 6087332"/>
              <a:gd name="connsiteY3" fmla="*/ 3429000 h 6858000"/>
              <a:gd name="connsiteX4" fmla="*/ 4937337 w 6087332"/>
              <a:gd name="connsiteY4" fmla="*/ 6788730 h 6858000"/>
              <a:gd name="connsiteX5" fmla="*/ 4874355 w 6087332"/>
              <a:gd name="connsiteY5" fmla="*/ 6858000 h 6858000"/>
              <a:gd name="connsiteX6" fmla="*/ 0 w 6087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7332" h="6858000">
                <a:moveTo>
                  <a:pt x="0" y="0"/>
                </a:moveTo>
                <a:lnTo>
                  <a:pt x="4874355" y="0"/>
                </a:lnTo>
                <a:lnTo>
                  <a:pt x="4937337" y="69271"/>
                </a:lnTo>
                <a:cubicBezTo>
                  <a:pt x="5647863" y="929100"/>
                  <a:pt x="6087332" y="2116944"/>
                  <a:pt x="6087332" y="3429000"/>
                </a:cubicBezTo>
                <a:cubicBezTo>
                  <a:pt x="6087332" y="4741056"/>
                  <a:pt x="5647863" y="5928900"/>
                  <a:pt x="4937337" y="6788730"/>
                </a:cubicBezTo>
                <a:lnTo>
                  <a:pt x="4874355" y="6858000"/>
                </a:ln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FAB48F0A-D0A6-39BD-8F9D-0880DC1B324E}"/>
              </a:ext>
            </a:extLst>
          </p:cNvPr>
          <p:cNvSpPr>
            <a:spLocks noGrp="1"/>
          </p:cNvSpPr>
          <p:nvPr>
            <p:ph type="title"/>
          </p:nvPr>
        </p:nvSpPr>
        <p:spPr>
          <a:xfrm>
            <a:off x="448056" y="859536"/>
            <a:ext cx="4832802" cy="1243584"/>
          </a:xfrm>
        </p:spPr>
        <p:txBody>
          <a:bodyPr>
            <a:normAutofit/>
          </a:bodyPr>
          <a:lstStyle/>
          <a:p>
            <a:br>
              <a:rPr lang="en-US" sz="2600" b="1">
                <a:cs typeface="Calibri Light"/>
              </a:rPr>
            </a:br>
            <a:br>
              <a:rPr lang="en-US" sz="2600" b="1">
                <a:cs typeface="Calibri Light"/>
              </a:rPr>
            </a:br>
            <a:endParaRPr lang="en-US" sz="2600" b="1">
              <a:cs typeface="Calibri Light"/>
            </a:endParaRPr>
          </a:p>
        </p:txBody>
      </p:sp>
      <p:sp>
        <p:nvSpPr>
          <p:cNvPr id="19" name="Rectangle 18">
            <a:extLst>
              <a:ext uri="{FF2B5EF4-FFF2-40B4-BE49-F238E27FC236}">
                <a16:creationId xmlns:a16="http://schemas.microsoft.com/office/drawing/2014/main" id="{75C56826-D4E5-42ED-8529-079651CB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5214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21" name="Rectangle 20">
            <a:extLst>
              <a:ext uri="{FF2B5EF4-FFF2-40B4-BE49-F238E27FC236}">
                <a16:creationId xmlns:a16="http://schemas.microsoft.com/office/drawing/2014/main" id="{82095FCE-EF05-4443-B97A-85DEE3A5CA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2">
            <a:extLst>
              <a:ext uri="{FF2B5EF4-FFF2-40B4-BE49-F238E27FC236}">
                <a16:creationId xmlns:a16="http://schemas.microsoft.com/office/drawing/2014/main" id="{CA00AE6B-AA30-4CF8-BA6F-339B780AD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9544" y="2194560"/>
            <a:ext cx="4892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7DEB190D-09E7-DC80-755B-7EE8713FFB90}"/>
              </a:ext>
            </a:extLst>
          </p:cNvPr>
          <p:cNvSpPr>
            <a:spLocks noGrp="1"/>
          </p:cNvSpPr>
          <p:nvPr>
            <p:ph idx="1"/>
          </p:nvPr>
        </p:nvSpPr>
        <p:spPr>
          <a:xfrm>
            <a:off x="448056" y="2512611"/>
            <a:ext cx="4832803" cy="3664351"/>
          </a:xfrm>
        </p:spPr>
        <p:txBody>
          <a:bodyPr vert="horz" lIns="91440" tIns="45720" rIns="91440" bIns="45720" rtlCol="0" anchor="t">
            <a:normAutofit/>
          </a:bodyPr>
          <a:lstStyle/>
          <a:p>
            <a:pPr>
              <a:buNone/>
            </a:pPr>
            <a:r>
              <a:rPr lang="en-US" sz="2000" b="1" dirty="0">
                <a:ea typeface="+mn-lt"/>
                <a:cs typeface="+mn-lt"/>
              </a:rPr>
              <a:t>Topic Name- Individual Presentation </a:t>
            </a:r>
            <a:endParaRPr lang="en-US" sz="2000" dirty="0"/>
          </a:p>
          <a:p>
            <a:pPr>
              <a:buNone/>
            </a:pPr>
            <a:r>
              <a:rPr lang="en-US" sz="2000" dirty="0">
                <a:ea typeface="+mn-lt"/>
                <a:cs typeface="+mn-lt"/>
              </a:rPr>
              <a:t>Student Name-Nicoleta-Madalina Rusu</a:t>
            </a:r>
            <a:endParaRPr lang="en-US" sz="2000" dirty="0"/>
          </a:p>
          <a:p>
            <a:pPr>
              <a:buNone/>
            </a:pPr>
            <a:r>
              <a:rPr lang="en-US" sz="2000" dirty="0">
                <a:ea typeface="+mn-lt"/>
                <a:cs typeface="+mn-lt"/>
              </a:rPr>
              <a:t>Student ID-2121755</a:t>
            </a:r>
            <a:endParaRPr lang="en-US" sz="2000" dirty="0"/>
          </a:p>
          <a:p>
            <a:pPr>
              <a:buNone/>
            </a:pPr>
            <a:r>
              <a:rPr lang="en-US" sz="2000" dirty="0">
                <a:ea typeface="+mn-lt"/>
                <a:cs typeface="+mn-lt"/>
              </a:rPr>
              <a:t>University Name-The University of Wales Trinity Saint David</a:t>
            </a:r>
            <a:endParaRPr lang="en-US" sz="1700" dirty="0">
              <a:cs typeface="Calibri" panose="020F0502020204030204"/>
            </a:endParaRPr>
          </a:p>
          <a:p>
            <a:pPr>
              <a:buNone/>
            </a:pPr>
            <a:endParaRPr lang="en-US" sz="2000" dirty="0">
              <a:ea typeface="+mn-lt"/>
              <a:cs typeface="+mn-lt"/>
            </a:endParaRPr>
          </a:p>
          <a:p>
            <a:pPr marL="0" indent="0">
              <a:buNone/>
            </a:pPr>
            <a:br>
              <a:rPr lang="en-US" sz="2000" dirty="0"/>
            </a:br>
            <a:endParaRPr lang="en-US" sz="2000"/>
          </a:p>
        </p:txBody>
      </p:sp>
      <p:sp>
        <p:nvSpPr>
          <p:cNvPr id="6" name="TextBox 5">
            <a:extLst>
              <a:ext uri="{FF2B5EF4-FFF2-40B4-BE49-F238E27FC236}">
                <a16:creationId xmlns:a16="http://schemas.microsoft.com/office/drawing/2014/main" id="{4049FF17-F9A9-B10F-64A3-33AD07423DF7}"/>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33075525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Background pattern&#10;&#10;Description automatically generated">
            <a:extLst>
              <a:ext uri="{FF2B5EF4-FFF2-40B4-BE49-F238E27FC236}">
                <a16:creationId xmlns:a16="http://schemas.microsoft.com/office/drawing/2014/main" id="{2C6D83A0-7484-7B69-8DD8-70C49F389D9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0688"/>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58112D-F7FC-C0C1-8B36-786DCBBED08F}"/>
              </a:ext>
            </a:extLst>
          </p:cNvPr>
          <p:cNvSpPr>
            <a:spLocks noGrp="1"/>
          </p:cNvSpPr>
          <p:nvPr>
            <p:ph type="title"/>
          </p:nvPr>
        </p:nvSpPr>
        <p:spPr>
          <a:xfrm>
            <a:off x="838200" y="365125"/>
            <a:ext cx="3822189" cy="1899912"/>
          </a:xfrm>
        </p:spPr>
        <p:txBody>
          <a:bodyPr>
            <a:normAutofit/>
          </a:bodyPr>
          <a:lstStyle/>
          <a:p>
            <a:r>
              <a:rPr lang="en-US" sz="4000" b="1">
                <a:ea typeface="+mj-lt"/>
                <a:cs typeface="+mj-lt"/>
              </a:rPr>
              <a:t>Introduction</a:t>
            </a:r>
            <a:endParaRPr lang="en-US" sz="4000"/>
          </a:p>
        </p:txBody>
      </p:sp>
      <p:sp>
        <p:nvSpPr>
          <p:cNvPr id="3" name="Content Placeholder 2">
            <a:extLst>
              <a:ext uri="{FF2B5EF4-FFF2-40B4-BE49-F238E27FC236}">
                <a16:creationId xmlns:a16="http://schemas.microsoft.com/office/drawing/2014/main" id="{12785224-771F-61C1-EEF3-79AB82EE429C}"/>
              </a:ext>
            </a:extLst>
          </p:cNvPr>
          <p:cNvSpPr>
            <a:spLocks noGrp="1"/>
          </p:cNvSpPr>
          <p:nvPr>
            <p:ph idx="1"/>
          </p:nvPr>
        </p:nvSpPr>
        <p:spPr>
          <a:xfrm>
            <a:off x="838200" y="2013096"/>
            <a:ext cx="5406346" cy="4163867"/>
          </a:xfrm>
        </p:spPr>
        <p:txBody>
          <a:bodyPr vert="horz" lIns="91440" tIns="45720" rIns="91440" bIns="45720" rtlCol="0" anchor="t">
            <a:normAutofit/>
          </a:bodyPr>
          <a:lstStyle/>
          <a:p>
            <a:r>
              <a:rPr lang="en-US" sz="1400" dirty="0">
                <a:ea typeface="+mn-lt"/>
                <a:cs typeface="+mn-lt"/>
              </a:rPr>
              <a:t>The aim of writing this report is to provide some talent acquisition strategies for a restaurant group located in the UK.</a:t>
            </a:r>
            <a:endParaRPr lang="en-US" sz="1400" dirty="0">
              <a:cs typeface="Calibri" panose="020F0502020204030204"/>
            </a:endParaRPr>
          </a:p>
          <a:p>
            <a:endParaRPr lang="en-US" sz="1400" dirty="0">
              <a:ea typeface="+mn-lt"/>
              <a:cs typeface="+mn-lt"/>
            </a:endParaRPr>
          </a:p>
          <a:p>
            <a:r>
              <a:rPr lang="en-US" sz="1400" dirty="0">
                <a:ea typeface="+mn-lt"/>
                <a:cs typeface="+mn-lt"/>
              </a:rPr>
              <a:t>The strategic procedures through which recruiters evaluate their long-term talent demands based on business goals and implement it through hiring, onboarding candidates (</a:t>
            </a:r>
            <a:r>
              <a:rPr lang="en-US" sz="1400" dirty="0" err="1">
                <a:ea typeface="+mn-lt"/>
                <a:cs typeface="+mn-lt"/>
              </a:rPr>
              <a:t>Anlesinya</a:t>
            </a:r>
            <a:r>
              <a:rPr lang="en-US" sz="1400" dirty="0">
                <a:ea typeface="+mn-lt"/>
                <a:cs typeface="+mn-lt"/>
              </a:rPr>
              <a:t> ,</a:t>
            </a:r>
            <a:r>
              <a:rPr lang="en-US" sz="1400" dirty="0" err="1">
                <a:ea typeface="+mn-lt"/>
                <a:cs typeface="+mn-lt"/>
              </a:rPr>
              <a:t>Dartey</a:t>
            </a:r>
            <a:r>
              <a:rPr lang="en-US" sz="1400" dirty="0">
                <a:ea typeface="+mn-lt"/>
                <a:cs typeface="+mn-lt"/>
              </a:rPr>
              <a:t>-Baah and Amponsah-Tawiah 2019).</a:t>
            </a:r>
            <a:endParaRPr lang="en-US" sz="1400" dirty="0"/>
          </a:p>
          <a:p>
            <a:endParaRPr lang="en-US" sz="1400" dirty="0">
              <a:ea typeface="+mn-lt"/>
              <a:cs typeface="+mn-lt"/>
            </a:endParaRPr>
          </a:p>
          <a:p>
            <a:r>
              <a:rPr lang="en-US" sz="1400" dirty="0">
                <a:ea typeface="+mn-lt"/>
                <a:cs typeface="+mn-lt"/>
              </a:rPr>
              <a:t>The report will discuss and find six several talent acquisition tactics that prove effective for the group to attract candidates.</a:t>
            </a:r>
          </a:p>
          <a:p>
            <a:endParaRPr lang="en-US" sz="1400" dirty="0">
              <a:cs typeface="Calibri" panose="020F0502020204030204"/>
            </a:endParaRPr>
          </a:p>
          <a:p>
            <a:r>
              <a:rPr lang="en-US" sz="1400" dirty="0">
                <a:ea typeface="+mn-lt"/>
                <a:cs typeface="+mn-lt"/>
              </a:rPr>
              <a:t>Four various incentives approaches will be included in this report to gain the attention of potential employees for restaurant business.</a:t>
            </a:r>
            <a:endParaRPr lang="en-US" sz="1400" dirty="0"/>
          </a:p>
          <a:p>
            <a:endParaRPr lang="en-US" sz="1400">
              <a:cs typeface="Calibri"/>
            </a:endParaRPr>
          </a:p>
        </p:txBody>
      </p:sp>
      <p:sp>
        <p:nvSpPr>
          <p:cNvPr id="5" name="TextBox 4">
            <a:extLst>
              <a:ext uri="{FF2B5EF4-FFF2-40B4-BE49-F238E27FC236}">
                <a16:creationId xmlns:a16="http://schemas.microsoft.com/office/drawing/2014/main" id="{7CA15C45-31BD-2ACF-8BF7-5BFC19490EA8}"/>
              </a:ext>
            </a:extLst>
          </p:cNvPr>
          <p:cNvSpPr txBox="1"/>
          <p:nvPr/>
        </p:nvSpPr>
        <p:spPr>
          <a:xfrm>
            <a:off x="9737480"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6775397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D23DD8-78B0-4981-924E-BF00CCAA3B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a:extLst>
              <a:ext uri="{FF2B5EF4-FFF2-40B4-BE49-F238E27FC236}">
                <a16:creationId xmlns:a16="http://schemas.microsoft.com/office/drawing/2014/main" id="{0FFE21DE-9F8D-4C6D-983A-68AFCC9294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EC064992-1944-74D2-7B70-54F53618A06C}"/>
              </a:ext>
            </a:extLst>
          </p:cNvPr>
          <p:cNvPicPr>
            <a:picLocks noChangeAspect="1"/>
          </p:cNvPicPr>
          <p:nvPr/>
        </p:nvPicPr>
        <p:blipFill rotWithShape="1">
          <a:blip r:embed="rId3">
            <a:duotone>
              <a:schemeClr val="accent1">
                <a:shade val="45000"/>
                <a:satMod val="135000"/>
              </a:schemeClr>
              <a:prstClr val="white"/>
            </a:duotone>
            <a:alphaModFix amt="35000"/>
          </a:blip>
          <a:srcRect r="6250" b="6250"/>
          <a:stretch/>
        </p:blipFill>
        <p:spPr>
          <a:xfrm>
            <a:off x="20" y="10"/>
            <a:ext cx="12191981" cy="6857989"/>
          </a:xfrm>
          <a:prstGeom prst="rect">
            <a:avLst/>
          </a:prstGeom>
        </p:spPr>
      </p:pic>
      <p:sp>
        <p:nvSpPr>
          <p:cNvPr id="2" name="Title 1">
            <a:extLst>
              <a:ext uri="{FF2B5EF4-FFF2-40B4-BE49-F238E27FC236}">
                <a16:creationId xmlns:a16="http://schemas.microsoft.com/office/drawing/2014/main" id="{96C4B72C-DAD0-CE3A-B9E4-8F7D2906C7B0}"/>
              </a:ext>
            </a:extLst>
          </p:cNvPr>
          <p:cNvSpPr>
            <a:spLocks noGrp="1"/>
          </p:cNvSpPr>
          <p:nvPr>
            <p:ph type="title"/>
          </p:nvPr>
        </p:nvSpPr>
        <p:spPr>
          <a:xfrm>
            <a:off x="5846617" y="381935"/>
            <a:ext cx="5366040" cy="2344840"/>
          </a:xfrm>
        </p:spPr>
        <p:txBody>
          <a:bodyPr anchor="b">
            <a:normAutofit/>
          </a:bodyPr>
          <a:lstStyle/>
          <a:p>
            <a:r>
              <a:rPr lang="en-US" sz="5000" b="1">
                <a:solidFill>
                  <a:srgbClr val="FFFFFF"/>
                </a:solidFill>
                <a:ea typeface="+mj-lt"/>
                <a:cs typeface="+mj-lt"/>
              </a:rPr>
              <a:t>Short term talent acquisition strategies</a:t>
            </a:r>
            <a:endParaRPr lang="en-US" sz="5000">
              <a:solidFill>
                <a:srgbClr val="FFFFFF"/>
              </a:solidFill>
            </a:endParaRPr>
          </a:p>
        </p:txBody>
      </p:sp>
      <p:sp>
        <p:nvSpPr>
          <p:cNvPr id="13"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9609" y="554152"/>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rgbClr val="FFFFFF"/>
          </a:solidFill>
          <a:ln w="77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5"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96116" y="837005"/>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rgbClr val="FFFFFF"/>
          </a:solidFill>
          <a:ln w="516"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7"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2748" y="1472473"/>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rgbClr val="FFFFFF"/>
          </a:solidFill>
          <a:ln w="751"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6CE7BA5B-20D3-3A95-A4BD-BD1BF3F1F7E2}"/>
              </a:ext>
            </a:extLst>
          </p:cNvPr>
          <p:cNvSpPr>
            <a:spLocks noGrp="1"/>
          </p:cNvSpPr>
          <p:nvPr>
            <p:ph idx="1"/>
          </p:nvPr>
        </p:nvSpPr>
        <p:spPr>
          <a:xfrm>
            <a:off x="5846617" y="3175552"/>
            <a:ext cx="5366041" cy="2809114"/>
          </a:xfrm>
        </p:spPr>
        <p:txBody>
          <a:bodyPr vert="horz" lIns="91440" tIns="45720" rIns="91440" bIns="45720" rtlCol="0" anchor="t">
            <a:normAutofit/>
          </a:bodyPr>
          <a:lstStyle/>
          <a:p>
            <a:r>
              <a:rPr lang="en-US" sz="1400">
                <a:solidFill>
                  <a:srgbClr val="FFFFFF"/>
                </a:solidFill>
                <a:ea typeface="+mn-lt"/>
                <a:cs typeface="+mn-lt"/>
              </a:rPr>
              <a:t>Job posting is one of the most effective short-term strategies that help them to connect with the external candidates.</a:t>
            </a:r>
            <a:endParaRPr lang="en-US" sz="1400">
              <a:solidFill>
                <a:srgbClr val="FFFFFF"/>
              </a:solidFill>
              <a:cs typeface="Calibri" panose="020F0502020204030204"/>
            </a:endParaRPr>
          </a:p>
          <a:p>
            <a:r>
              <a:rPr lang="en-US" sz="1400">
                <a:solidFill>
                  <a:srgbClr val="FFFFFF"/>
                </a:solidFill>
                <a:ea typeface="+mn-lt"/>
                <a:cs typeface="+mn-lt"/>
              </a:rPr>
              <a:t>Digital platforms prove the most effective platform for posting job requirements through different web portals (Dawwas 2022).</a:t>
            </a:r>
            <a:endParaRPr lang="en-US" sz="1400">
              <a:solidFill>
                <a:srgbClr val="FFFFFF"/>
              </a:solidFill>
            </a:endParaRPr>
          </a:p>
          <a:p>
            <a:r>
              <a:rPr lang="en-US" sz="1400">
                <a:solidFill>
                  <a:srgbClr val="FFFFFF"/>
                </a:solidFill>
                <a:ea typeface="+mn-lt"/>
                <a:cs typeface="+mn-lt"/>
              </a:rPr>
              <a:t>Online advertisements are able to connect quickly with the potential job seekers for operating restaurant business.</a:t>
            </a:r>
            <a:endParaRPr lang="en-US" sz="1400">
              <a:solidFill>
                <a:srgbClr val="FFFFFF"/>
              </a:solidFill>
            </a:endParaRPr>
          </a:p>
          <a:p>
            <a:r>
              <a:rPr lang="en-US" sz="1400">
                <a:solidFill>
                  <a:srgbClr val="FFFFFF"/>
                </a:solidFill>
                <a:ea typeface="+mn-lt"/>
                <a:cs typeface="+mn-lt"/>
              </a:rPr>
              <a:t>Managers are required to analyze the gap between the demand and capacity during formulating short-term talent acquisition strategy (Liu-Farrer, Yeoh and Baas 2021).</a:t>
            </a:r>
            <a:endParaRPr lang="en-US" sz="1400">
              <a:solidFill>
                <a:srgbClr val="FFFFFF"/>
              </a:solidFill>
            </a:endParaRPr>
          </a:p>
          <a:p>
            <a:endParaRPr lang="en-US" sz="1400">
              <a:solidFill>
                <a:srgbClr val="FFFFFF"/>
              </a:solidFill>
              <a:cs typeface="Calibri"/>
            </a:endParaRPr>
          </a:p>
        </p:txBody>
      </p:sp>
      <p:cxnSp>
        <p:nvCxnSpPr>
          <p:cNvPr id="19" name="Straight Connector 18">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68377" y="3610394"/>
            <a:ext cx="0" cy="3238728"/>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54630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A3EB9A-C5CC-B1D4-8008-78BF402AC919}"/>
              </a:ext>
            </a:extLst>
          </p:cNvPr>
          <p:cNvSpPr>
            <a:spLocks noGrp="1"/>
          </p:cNvSpPr>
          <p:nvPr>
            <p:ph type="title"/>
          </p:nvPr>
        </p:nvSpPr>
        <p:spPr>
          <a:xfrm>
            <a:off x="640080" y="325369"/>
            <a:ext cx="4368602" cy="1956841"/>
          </a:xfrm>
        </p:spPr>
        <p:txBody>
          <a:bodyPr anchor="b">
            <a:normAutofit/>
          </a:bodyPr>
          <a:lstStyle/>
          <a:p>
            <a:r>
              <a:rPr lang="en-US" sz="4200" b="1">
                <a:ea typeface="+mj-lt"/>
                <a:cs typeface="+mj-lt"/>
              </a:rPr>
              <a:t> Short term talent acquisition strategies</a:t>
            </a:r>
            <a:endParaRPr lang="en-US" sz="4200"/>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BE6F66A-D304-9724-86CC-2A844E42B030}"/>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1500">
                <a:ea typeface="+mn-lt"/>
                <a:cs typeface="+mn-lt"/>
              </a:rPr>
              <a:t>Events or programs related to career remain helpful for a recruiter to reach with the potential applicants in a personal or face-to-face setting.</a:t>
            </a:r>
            <a:endParaRPr lang="en-US" sz="1500">
              <a:cs typeface="Calibri" panose="020F0502020204030204"/>
            </a:endParaRPr>
          </a:p>
          <a:p>
            <a:r>
              <a:rPr lang="en-US" sz="1500">
                <a:ea typeface="+mn-lt"/>
                <a:cs typeface="+mn-lt"/>
              </a:rPr>
              <a:t>Restaurant groups also meet a particular group of highly eligible job seekers who show interest to take a position in restaurant operation (Hardman 2019).</a:t>
            </a:r>
            <a:endParaRPr lang="en-US" sz="1500"/>
          </a:p>
          <a:p>
            <a:r>
              <a:rPr lang="en-US" sz="1500">
                <a:ea typeface="+mn-lt"/>
                <a:cs typeface="+mn-lt"/>
              </a:rPr>
              <a:t>Various job fairs that arrange different industry groups and universities, both for companies and candidates get the opportunities to choose their potential ones.</a:t>
            </a:r>
            <a:endParaRPr lang="en-US" sz="1500"/>
          </a:p>
          <a:p>
            <a:endParaRPr lang="en-US" sz="1500">
              <a:cs typeface="Calibri"/>
            </a:endParaRPr>
          </a:p>
        </p:txBody>
      </p:sp>
      <p:pic>
        <p:nvPicPr>
          <p:cNvPr id="4" name="Picture 4" descr="A picture containing person&#10;&#10;Description automatically generated">
            <a:extLst>
              <a:ext uri="{FF2B5EF4-FFF2-40B4-BE49-F238E27FC236}">
                <a16:creationId xmlns:a16="http://schemas.microsoft.com/office/drawing/2014/main" id="{E4E2613D-DC9A-F138-3B4E-8D567B748F3A}"/>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4600" r="42991"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TextBox 4">
            <a:extLst>
              <a:ext uri="{FF2B5EF4-FFF2-40B4-BE49-F238E27FC236}">
                <a16:creationId xmlns:a16="http://schemas.microsoft.com/office/drawing/2014/main" id="{36F8087D-05BA-727E-1168-BEE997BFF33C}"/>
              </a:ext>
            </a:extLst>
          </p:cNvPr>
          <p:cNvSpPr txBox="1"/>
          <p:nvPr/>
        </p:nvSpPr>
        <p:spPr>
          <a:xfrm>
            <a:off x="9857708" y="6657945"/>
            <a:ext cx="2334292"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a:t>
            </a:r>
            <a:r>
              <a:rPr lang="en-US" sz="700">
                <a:solidFill>
                  <a:srgbClr val="FFFFFF"/>
                </a:solidFill>
              </a:rPr>
              <a:t>.</a:t>
            </a:r>
          </a:p>
        </p:txBody>
      </p:sp>
    </p:spTree>
    <p:extLst>
      <p:ext uri="{BB962C8B-B14F-4D97-AF65-F5344CB8AC3E}">
        <p14:creationId xmlns:p14="http://schemas.microsoft.com/office/powerpoint/2010/main" val="8911959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3B3271-99FB-11AE-9062-258061D00F4A}"/>
              </a:ext>
            </a:extLst>
          </p:cNvPr>
          <p:cNvSpPr>
            <a:spLocks noGrp="1"/>
          </p:cNvSpPr>
          <p:nvPr>
            <p:ph type="title"/>
          </p:nvPr>
        </p:nvSpPr>
        <p:spPr>
          <a:xfrm>
            <a:off x="836679" y="723898"/>
            <a:ext cx="6002110" cy="1495425"/>
          </a:xfrm>
        </p:spPr>
        <p:txBody>
          <a:bodyPr>
            <a:normAutofit/>
          </a:bodyPr>
          <a:lstStyle/>
          <a:p>
            <a:r>
              <a:rPr lang="en-US" sz="4000" b="1">
                <a:ea typeface="+mj-lt"/>
                <a:cs typeface="+mj-lt"/>
              </a:rPr>
              <a:t>Short term talent acquisition strategies</a:t>
            </a:r>
            <a:endParaRPr lang="en-US" sz="4000"/>
          </a:p>
        </p:txBody>
      </p:sp>
      <p:sp>
        <p:nvSpPr>
          <p:cNvPr id="3" name="Content Placeholder 2">
            <a:extLst>
              <a:ext uri="{FF2B5EF4-FFF2-40B4-BE49-F238E27FC236}">
                <a16:creationId xmlns:a16="http://schemas.microsoft.com/office/drawing/2014/main" id="{06A9E85D-509E-59E0-5094-70375434FD83}"/>
              </a:ext>
            </a:extLst>
          </p:cNvPr>
          <p:cNvSpPr>
            <a:spLocks noGrp="1"/>
          </p:cNvSpPr>
          <p:nvPr>
            <p:ph idx="1"/>
          </p:nvPr>
        </p:nvSpPr>
        <p:spPr>
          <a:xfrm>
            <a:off x="836680" y="2405067"/>
            <a:ext cx="6002110" cy="3729034"/>
          </a:xfrm>
        </p:spPr>
        <p:txBody>
          <a:bodyPr vert="horz" lIns="91440" tIns="45720" rIns="91440" bIns="45720" rtlCol="0" anchor="t">
            <a:normAutofit/>
          </a:bodyPr>
          <a:lstStyle/>
          <a:p>
            <a:r>
              <a:rPr lang="en-US" sz="2000" dirty="0">
                <a:ea typeface="+mn-lt"/>
                <a:cs typeface="+mn-lt"/>
              </a:rPr>
              <a:t>Networking meetings are also included in short-term talent assumption tactics where making off of events and fairs for careers (</a:t>
            </a:r>
            <a:r>
              <a:rPr lang="en-US" sz="2000" dirty="0" err="1">
                <a:ea typeface="+mn-lt"/>
                <a:cs typeface="+mn-lt"/>
              </a:rPr>
              <a:t>Hongal</a:t>
            </a:r>
            <a:r>
              <a:rPr lang="en-US" sz="2000" dirty="0">
                <a:ea typeface="+mn-lt"/>
                <a:cs typeface="+mn-lt"/>
              </a:rPr>
              <a:t> and </a:t>
            </a:r>
            <a:r>
              <a:rPr lang="en-US" sz="2000" dirty="0" err="1">
                <a:ea typeface="+mn-lt"/>
                <a:cs typeface="+mn-lt"/>
              </a:rPr>
              <a:t>Kinange</a:t>
            </a:r>
            <a:r>
              <a:rPr lang="en-US" sz="2000" dirty="0">
                <a:ea typeface="+mn-lt"/>
                <a:cs typeface="+mn-lt"/>
              </a:rPr>
              <a:t> 2020).</a:t>
            </a:r>
            <a:endParaRPr lang="en-US" sz="2000" dirty="0">
              <a:cs typeface="Calibri" panose="020F0502020204030204"/>
            </a:endParaRPr>
          </a:p>
          <a:p>
            <a:r>
              <a:rPr lang="en-US" sz="2000" dirty="0">
                <a:ea typeface="+mn-lt"/>
                <a:cs typeface="+mn-lt"/>
              </a:rPr>
              <a:t>This also helps them in conducting external hiring for the best employees through enquiring for the referrals from others belonging to the same industry or network.</a:t>
            </a:r>
            <a:endParaRPr lang="en-US" sz="2000" dirty="0"/>
          </a:p>
          <a:p>
            <a:r>
              <a:rPr lang="en-US" sz="2000" dirty="0">
                <a:ea typeface="+mn-lt"/>
                <a:cs typeface="+mn-lt"/>
              </a:rPr>
              <a:t>Hosting phone calls, online video meetings, or coffee meetings becomes beneficial to get a realization for the goals regarding candidates along with job search (Ndomo and Lillie 2022).</a:t>
            </a:r>
            <a:endParaRPr lang="en-US" sz="2000" dirty="0"/>
          </a:p>
          <a:p>
            <a:endParaRPr lang="en-US" sz="2000">
              <a:cs typeface="Calibri"/>
            </a:endParaRPr>
          </a:p>
        </p:txBody>
      </p:sp>
      <p:pic>
        <p:nvPicPr>
          <p:cNvPr id="5" name="Picture 4" descr="Top shot of a representation of networks with stick figures.">
            <a:extLst>
              <a:ext uri="{FF2B5EF4-FFF2-40B4-BE49-F238E27FC236}">
                <a16:creationId xmlns:a16="http://schemas.microsoft.com/office/drawing/2014/main" id="{9383C289-DD7C-B9BF-FABA-BC14C4C5A7DE}"/>
              </a:ext>
            </a:extLst>
          </p:cNvPr>
          <p:cNvPicPr>
            <a:picLocks noChangeAspect="1"/>
          </p:cNvPicPr>
          <p:nvPr/>
        </p:nvPicPr>
        <p:blipFill rotWithShape="1">
          <a:blip r:embed="rId3"/>
          <a:srcRect l="33769" r="17786" b="9"/>
          <a:stretch/>
        </p:blipFill>
        <p:spPr>
          <a:xfrm>
            <a:off x="7199440" y="10"/>
            <a:ext cx="4992560" cy="6857990"/>
          </a:xfrm>
          <a:prstGeom prst="rect">
            <a:avLst/>
          </a:prstGeom>
          <a:effectLst/>
        </p:spPr>
      </p:pic>
    </p:spTree>
    <p:extLst>
      <p:ext uri="{BB962C8B-B14F-4D97-AF65-F5344CB8AC3E}">
        <p14:creationId xmlns:p14="http://schemas.microsoft.com/office/powerpoint/2010/main" val="3013486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042FE1-D4FC-7687-ED5D-ED22812ED22B}"/>
              </a:ext>
            </a:extLst>
          </p:cNvPr>
          <p:cNvSpPr>
            <a:spLocks noGrp="1"/>
          </p:cNvSpPr>
          <p:nvPr>
            <p:ph type="title"/>
          </p:nvPr>
        </p:nvSpPr>
        <p:spPr>
          <a:xfrm>
            <a:off x="838201" y="365125"/>
            <a:ext cx="5251316" cy="1807305"/>
          </a:xfrm>
        </p:spPr>
        <p:txBody>
          <a:bodyPr>
            <a:normAutofit/>
          </a:bodyPr>
          <a:lstStyle/>
          <a:p>
            <a:r>
              <a:rPr lang="en-US" b="1" dirty="0">
                <a:ea typeface="+mj-lt"/>
                <a:cs typeface="+mj-lt"/>
              </a:rPr>
              <a:t> Long term talent acquisition strategies</a:t>
            </a:r>
            <a:endParaRPr lang="en-US" dirty="0"/>
          </a:p>
        </p:txBody>
      </p:sp>
      <p:sp>
        <p:nvSpPr>
          <p:cNvPr id="3" name="Content Placeholder 2">
            <a:extLst>
              <a:ext uri="{FF2B5EF4-FFF2-40B4-BE49-F238E27FC236}">
                <a16:creationId xmlns:a16="http://schemas.microsoft.com/office/drawing/2014/main" id="{6DCCC254-3425-505B-3A87-C50210FE1048}"/>
              </a:ext>
            </a:extLst>
          </p:cNvPr>
          <p:cNvSpPr>
            <a:spLocks noGrp="1"/>
          </p:cNvSpPr>
          <p:nvPr>
            <p:ph idx="1"/>
          </p:nvPr>
        </p:nvSpPr>
        <p:spPr>
          <a:xfrm>
            <a:off x="838200" y="2333297"/>
            <a:ext cx="4619621" cy="3843666"/>
          </a:xfrm>
        </p:spPr>
        <p:txBody>
          <a:bodyPr vert="horz" lIns="91440" tIns="45720" rIns="91440" bIns="45720" rtlCol="0" anchor="t">
            <a:normAutofit/>
          </a:bodyPr>
          <a:lstStyle/>
          <a:p>
            <a:r>
              <a:rPr lang="en-US" sz="1700" dirty="0">
                <a:ea typeface="+mn-lt"/>
                <a:cs typeface="+mn-lt"/>
              </a:rPr>
              <a:t>The restaurant groups focus to connect their talent acquisition tactics with the goals of their business.</a:t>
            </a:r>
            <a:endParaRPr lang="en-US" sz="1700" dirty="0">
              <a:cs typeface="Calibri" panose="020F0502020204030204"/>
            </a:endParaRPr>
          </a:p>
          <a:p>
            <a:r>
              <a:rPr lang="en-US" sz="1700" dirty="0">
                <a:ea typeface="+mn-lt"/>
                <a:cs typeface="+mn-lt"/>
              </a:rPr>
              <a:t>They also concern themselves with fulfilling the openings for their operation during recruiting (Johnson, Stone and Lukaszewski 2020).</a:t>
            </a:r>
            <a:endParaRPr lang="en-US" sz="1700" dirty="0"/>
          </a:p>
          <a:p>
            <a:r>
              <a:rPr lang="en-US" sz="1700" dirty="0">
                <a:ea typeface="+mn-lt"/>
                <a:cs typeface="+mn-lt"/>
              </a:rPr>
              <a:t>They get advantages from the talent acquisition tools and software or including automation to the talent acquisition workflows is a great tactic. </a:t>
            </a:r>
            <a:endParaRPr lang="en-US" sz="1700" dirty="0"/>
          </a:p>
          <a:p>
            <a:r>
              <a:rPr lang="en-US" sz="1700" dirty="0">
                <a:ea typeface="+mn-lt"/>
                <a:cs typeface="+mn-lt"/>
              </a:rPr>
              <a:t>Made a long-term recruiting plan along with the recruitment calendar as it is a constant procedure that needs extra preparation and planning.</a:t>
            </a:r>
            <a:endParaRPr lang="en-US" sz="1700" dirty="0"/>
          </a:p>
          <a:p>
            <a:endParaRPr lang="en-US" sz="1700">
              <a:cs typeface="Calibri"/>
            </a:endParaRPr>
          </a:p>
        </p:txBody>
      </p:sp>
      <p:pic>
        <p:nvPicPr>
          <p:cNvPr id="4" name="Picture 4">
            <a:extLst>
              <a:ext uri="{FF2B5EF4-FFF2-40B4-BE49-F238E27FC236}">
                <a16:creationId xmlns:a16="http://schemas.microsoft.com/office/drawing/2014/main" id="{48FE578B-0D49-1FA3-201C-30B572699A55}"/>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939" r="2415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5" name="TextBox 4">
            <a:extLst>
              <a:ext uri="{FF2B5EF4-FFF2-40B4-BE49-F238E27FC236}">
                <a16:creationId xmlns:a16="http://schemas.microsoft.com/office/drawing/2014/main" id="{3C17C00C-6467-FC49-E920-DE52C74354AC}"/>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3886532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3" name="Rectangle 12">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0C2341-AE7D-6B4A-676B-69509F1835A1}"/>
              </a:ext>
            </a:extLst>
          </p:cNvPr>
          <p:cNvSpPr>
            <a:spLocks noGrp="1"/>
          </p:cNvSpPr>
          <p:nvPr>
            <p:ph type="title"/>
          </p:nvPr>
        </p:nvSpPr>
        <p:spPr>
          <a:xfrm>
            <a:off x="1099425" y="1238081"/>
            <a:ext cx="4709345" cy="962953"/>
          </a:xfrm>
        </p:spPr>
        <p:txBody>
          <a:bodyPr anchor="b">
            <a:normAutofit/>
          </a:bodyPr>
          <a:lstStyle/>
          <a:p>
            <a:r>
              <a:rPr lang="en-US" sz="2900" b="1">
                <a:ea typeface="+mj-lt"/>
                <a:cs typeface="+mj-lt"/>
              </a:rPr>
              <a:t>Long term talent acquisition strategies</a:t>
            </a:r>
            <a:endParaRPr lang="en-US" sz="2900"/>
          </a:p>
        </p:txBody>
      </p:sp>
      <p:sp>
        <p:nvSpPr>
          <p:cNvPr id="18" name="Rectangle 17">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7FB396-8595-4A9E-4BB0-8D10C529A81C}"/>
              </a:ext>
            </a:extLst>
          </p:cNvPr>
          <p:cNvSpPr>
            <a:spLocks noGrp="1"/>
          </p:cNvSpPr>
          <p:nvPr>
            <p:ph idx="1"/>
          </p:nvPr>
        </p:nvSpPr>
        <p:spPr>
          <a:xfrm>
            <a:off x="1100736" y="2508105"/>
            <a:ext cx="4709345" cy="3632493"/>
          </a:xfrm>
        </p:spPr>
        <p:txBody>
          <a:bodyPr vert="horz" lIns="91440" tIns="45720" rIns="91440" bIns="45720" rtlCol="0" anchor="ctr">
            <a:normAutofit/>
          </a:bodyPr>
          <a:lstStyle/>
          <a:p>
            <a:r>
              <a:rPr lang="en-US" sz="1600">
                <a:ea typeface="+mn-lt"/>
                <a:cs typeface="+mn-lt"/>
              </a:rPr>
              <a:t>Creating future proof pipelines regarding talent is also one of the long-term tactics for talent acquisition (Kaleem 2019).</a:t>
            </a:r>
            <a:endParaRPr lang="en-US" sz="1600">
              <a:cs typeface="Calibri" panose="020F0502020204030204"/>
            </a:endParaRPr>
          </a:p>
          <a:p>
            <a:r>
              <a:rPr lang="en-US" sz="1600">
                <a:ea typeface="+mn-lt"/>
                <a:cs typeface="+mn-lt"/>
              </a:rPr>
              <a:t>They also involve with potential job seekers in making relationships to prepare for the future responsibilities.</a:t>
            </a:r>
            <a:endParaRPr lang="en-US" sz="1600"/>
          </a:p>
          <a:p>
            <a:r>
              <a:rPr lang="en-US" sz="1600">
                <a:ea typeface="+mn-lt"/>
                <a:cs typeface="+mn-lt"/>
              </a:rPr>
              <a:t>The recruiting groups are always concerned that the talent acquisition can be merged with their organizational tactics to make it effective (Hetrick </a:t>
            </a:r>
            <a:r>
              <a:rPr lang="en-US" sz="1600" i="1">
                <a:ea typeface="+mn-lt"/>
                <a:cs typeface="+mn-lt"/>
              </a:rPr>
              <a:t>et al.</a:t>
            </a:r>
            <a:r>
              <a:rPr lang="en-US" sz="1600">
                <a:ea typeface="+mn-lt"/>
                <a:cs typeface="+mn-lt"/>
              </a:rPr>
              <a:t> 2021). </a:t>
            </a:r>
            <a:endParaRPr lang="en-US" sz="1600"/>
          </a:p>
          <a:p>
            <a:r>
              <a:rPr lang="en-US" sz="1600">
                <a:ea typeface="+mn-lt"/>
                <a:cs typeface="+mn-lt"/>
              </a:rPr>
              <a:t>The restaurant groups are aware of avoiding hiring reactively to reach present business requirements and concern on the demands of the firm in future. </a:t>
            </a:r>
            <a:endParaRPr lang="en-US" sz="1600"/>
          </a:p>
          <a:p>
            <a:endParaRPr lang="en-US" sz="1600">
              <a:cs typeface="Calibri"/>
            </a:endParaRPr>
          </a:p>
        </p:txBody>
      </p:sp>
      <p:pic>
        <p:nvPicPr>
          <p:cNvPr id="4" name="Picture 4" descr="A picture containing graphical user interface&#10;&#10;Description automatically generated">
            <a:extLst>
              <a:ext uri="{FF2B5EF4-FFF2-40B4-BE49-F238E27FC236}">
                <a16:creationId xmlns:a16="http://schemas.microsoft.com/office/drawing/2014/main" id="{D48A6627-B3A9-FFB6-4157-CB63956CAC33}"/>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600" r="15115" b="2"/>
          <a:stretch/>
        </p:blipFill>
        <p:spPr>
          <a:xfrm>
            <a:off x="6538366" y="1383738"/>
            <a:ext cx="4929098" cy="4756870"/>
          </a:xfrm>
          <a:prstGeom prst="rect">
            <a:avLst/>
          </a:prstGeom>
        </p:spPr>
      </p:pic>
      <p:sp>
        <p:nvSpPr>
          <p:cNvPr id="5" name="TextBox 4">
            <a:extLst>
              <a:ext uri="{FF2B5EF4-FFF2-40B4-BE49-F238E27FC236}">
                <a16:creationId xmlns:a16="http://schemas.microsoft.com/office/drawing/2014/main" id="{B484FF66-5675-F394-7D00-D7E29864823F}"/>
              </a:ext>
            </a:extLst>
          </p:cNvPr>
          <p:cNvSpPr txBox="1"/>
          <p:nvPr/>
        </p:nvSpPr>
        <p:spPr>
          <a:xfrm>
            <a:off x="8993710" y="5940553"/>
            <a:ext cx="247375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BY-NC-ND</a:t>
            </a:r>
            <a:r>
              <a:rPr lang="en-US" sz="700">
                <a:solidFill>
                  <a:srgbClr val="FFFFFF"/>
                </a:solidFill>
              </a:rPr>
              <a:t>.</a:t>
            </a:r>
          </a:p>
        </p:txBody>
      </p:sp>
    </p:spTree>
    <p:extLst>
      <p:ext uri="{BB962C8B-B14F-4D97-AF65-F5344CB8AC3E}">
        <p14:creationId xmlns:p14="http://schemas.microsoft.com/office/powerpoint/2010/main" val="12172408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8C70F6-CB46-FC45-FB7A-D8C48B908EF4}"/>
              </a:ext>
            </a:extLst>
          </p:cNvPr>
          <p:cNvSpPr>
            <a:spLocks noGrp="1"/>
          </p:cNvSpPr>
          <p:nvPr>
            <p:ph type="title"/>
          </p:nvPr>
        </p:nvSpPr>
        <p:spPr>
          <a:xfrm>
            <a:off x="710388" y="891540"/>
            <a:ext cx="5224523" cy="1578308"/>
          </a:xfrm>
        </p:spPr>
        <p:txBody>
          <a:bodyPr>
            <a:normAutofit/>
          </a:bodyPr>
          <a:lstStyle/>
          <a:p>
            <a:r>
              <a:rPr lang="en-US" sz="4000" b="1">
                <a:ea typeface="+mj-lt"/>
                <a:cs typeface="+mj-lt"/>
              </a:rPr>
              <a:t>Long term talent acquisition strategies</a:t>
            </a:r>
            <a:endParaRPr lang="en-US" sz="4000"/>
          </a:p>
        </p:txBody>
      </p:sp>
      <p:sp>
        <p:nvSpPr>
          <p:cNvPr id="3" name="Content Placeholder 2">
            <a:extLst>
              <a:ext uri="{FF2B5EF4-FFF2-40B4-BE49-F238E27FC236}">
                <a16:creationId xmlns:a16="http://schemas.microsoft.com/office/drawing/2014/main" id="{C2168FBF-9D0D-E2B6-750A-E155F798D3AD}"/>
              </a:ext>
            </a:extLst>
          </p:cNvPr>
          <p:cNvSpPr>
            <a:spLocks noGrp="1"/>
          </p:cNvSpPr>
          <p:nvPr>
            <p:ph idx="1"/>
          </p:nvPr>
        </p:nvSpPr>
        <p:spPr>
          <a:xfrm>
            <a:off x="710390" y="2630161"/>
            <a:ext cx="5224521" cy="3332489"/>
          </a:xfrm>
        </p:spPr>
        <p:txBody>
          <a:bodyPr vert="horz" lIns="91440" tIns="45720" rIns="91440" bIns="45720" rtlCol="0">
            <a:normAutofit/>
          </a:bodyPr>
          <a:lstStyle/>
          <a:p>
            <a:r>
              <a:rPr lang="en-US" sz="1900">
                <a:ea typeface="+mn-lt"/>
                <a:cs typeface="+mn-lt"/>
              </a:rPr>
              <a:t>Employer branding has a great contribution in seeking the results of a talent acquisition tactic due to its effects on a firm’s reputation in front of candidates.</a:t>
            </a:r>
            <a:endParaRPr lang="en-US" sz="1900">
              <a:cs typeface="Calibri" panose="020F0502020204030204"/>
            </a:endParaRPr>
          </a:p>
          <a:p>
            <a:r>
              <a:rPr lang="en-US" sz="1900">
                <a:ea typeface="+mn-lt"/>
                <a:cs typeface="+mn-lt"/>
              </a:rPr>
              <a:t>Focusing to make the employer branding better remains helpful for achieving a competitive edge for them (Kravariti </a:t>
            </a:r>
            <a:r>
              <a:rPr lang="en-US" sz="1900" i="1">
                <a:ea typeface="+mn-lt"/>
                <a:cs typeface="+mn-lt"/>
              </a:rPr>
              <a:t>et al.</a:t>
            </a:r>
            <a:r>
              <a:rPr lang="en-US" sz="1900">
                <a:ea typeface="+mn-lt"/>
                <a:cs typeface="+mn-lt"/>
              </a:rPr>
              <a:t> 2022).</a:t>
            </a:r>
            <a:endParaRPr lang="en-US" sz="1900"/>
          </a:p>
          <a:p>
            <a:r>
              <a:rPr lang="en-US" sz="1900">
                <a:ea typeface="+mn-lt"/>
                <a:cs typeface="+mn-lt"/>
              </a:rPr>
              <a:t>The respective groups are remembered for making an authentic and unique brand that always helps them to attract the top talented employees.</a:t>
            </a:r>
            <a:endParaRPr lang="en-US" sz="1900"/>
          </a:p>
          <a:p>
            <a:endParaRPr lang="en-US" sz="1900">
              <a:cs typeface="Calibri"/>
            </a:endParaRPr>
          </a:p>
        </p:txBody>
      </p:sp>
      <p:pic>
        <p:nvPicPr>
          <p:cNvPr id="5" name="Picture 4" descr="Large skydiving group mid-air">
            <a:extLst>
              <a:ext uri="{FF2B5EF4-FFF2-40B4-BE49-F238E27FC236}">
                <a16:creationId xmlns:a16="http://schemas.microsoft.com/office/drawing/2014/main" id="{00C105E2-865D-322B-8438-4F99B97801A5}"/>
              </a:ext>
            </a:extLst>
          </p:cNvPr>
          <p:cNvPicPr>
            <a:picLocks noChangeAspect="1"/>
          </p:cNvPicPr>
          <p:nvPr/>
        </p:nvPicPr>
        <p:blipFill rotWithShape="1">
          <a:blip r:embed="rId3"/>
          <a:srcRect l="12910" r="11233" b="5"/>
          <a:stretch/>
        </p:blipFill>
        <p:spPr>
          <a:xfrm>
            <a:off x="6415922" y="891540"/>
            <a:ext cx="5776079" cy="5071110"/>
          </a:xfrm>
          <a:prstGeom prst="rect">
            <a:avLst/>
          </a:prstGeom>
          <a:effectLst>
            <a:outerShdw blurRad="406400" dist="317500" dir="5400000" sx="89000" sy="89000" rotWithShape="0">
              <a:prstClr val="black">
                <a:alpha val="15000"/>
              </a:prstClr>
            </a:outerShdw>
          </a:effectLst>
        </p:spPr>
      </p:pic>
    </p:spTree>
    <p:extLst>
      <p:ext uri="{BB962C8B-B14F-4D97-AF65-F5344CB8AC3E}">
        <p14:creationId xmlns:p14="http://schemas.microsoft.com/office/powerpoint/2010/main" val="24305278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3DB034-985F-A8F7-3CE7-A0B53A45A11B}"/>
              </a:ext>
            </a:extLst>
          </p:cNvPr>
          <p:cNvSpPr>
            <a:spLocks noGrp="1"/>
          </p:cNvSpPr>
          <p:nvPr>
            <p:ph type="title"/>
          </p:nvPr>
        </p:nvSpPr>
        <p:spPr>
          <a:xfrm>
            <a:off x="6513788" y="365125"/>
            <a:ext cx="4840010" cy="1807305"/>
          </a:xfrm>
        </p:spPr>
        <p:txBody>
          <a:bodyPr>
            <a:normAutofit/>
          </a:bodyPr>
          <a:lstStyle/>
          <a:p>
            <a:r>
              <a:rPr lang="en-US" b="1" dirty="0">
                <a:ea typeface="+mj-lt"/>
                <a:cs typeface="+mj-lt"/>
              </a:rPr>
              <a:t> Monetary methods</a:t>
            </a:r>
            <a:endParaRPr lang="en-US" dirty="0"/>
          </a:p>
        </p:txBody>
      </p:sp>
      <p:pic>
        <p:nvPicPr>
          <p:cNvPr id="4" name="Picture 4" descr="A picture containing LEGO, toy&#10;&#10;Description automatically generated">
            <a:extLst>
              <a:ext uri="{FF2B5EF4-FFF2-40B4-BE49-F238E27FC236}">
                <a16:creationId xmlns:a16="http://schemas.microsoft.com/office/drawing/2014/main" id="{5A900C4A-87CB-10A0-FFBC-27288C4D6D3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7837" r="18169" b="-2"/>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9DB51BDF-F4ED-4723-FEF6-02C184FDC647}"/>
              </a:ext>
            </a:extLst>
          </p:cNvPr>
          <p:cNvSpPr>
            <a:spLocks noGrp="1"/>
          </p:cNvSpPr>
          <p:nvPr>
            <p:ph idx="1"/>
          </p:nvPr>
        </p:nvSpPr>
        <p:spPr>
          <a:xfrm>
            <a:off x="6513788" y="2333297"/>
            <a:ext cx="4840010" cy="3843666"/>
          </a:xfrm>
        </p:spPr>
        <p:txBody>
          <a:bodyPr vert="horz" lIns="91440" tIns="45720" rIns="91440" bIns="45720" rtlCol="0">
            <a:normAutofit/>
          </a:bodyPr>
          <a:lstStyle/>
          <a:p>
            <a:r>
              <a:rPr lang="en-US" sz="2000">
                <a:ea typeface="+mn-lt"/>
                <a:cs typeface="+mn-lt"/>
              </a:rPr>
              <a:t>Spot bonuses or compensation is one of the most effective monetary incentives that the respective restaurant group follows for their recruitment incentive program.</a:t>
            </a:r>
            <a:endParaRPr lang="en-US" sz="2000">
              <a:cs typeface="Calibri" panose="020F0502020204030204"/>
            </a:endParaRPr>
          </a:p>
          <a:p>
            <a:r>
              <a:rPr lang="en-US" sz="2000">
                <a:ea typeface="+mn-lt"/>
                <a:cs typeface="+mn-lt"/>
              </a:rPr>
              <a:t>Spot awards or bonuses are small cash rewards that the workers get in response to their contribution towards the firm.</a:t>
            </a:r>
            <a:endParaRPr lang="en-US" sz="2000"/>
          </a:p>
          <a:p>
            <a:r>
              <a:rPr lang="en-US" sz="2000">
                <a:ea typeface="+mn-lt"/>
                <a:cs typeface="+mn-lt"/>
              </a:rPr>
              <a:t>Through offering spot bonuses to the employees the groups give a quick reply to the positive behavior of their workers (Liebe, Gewinner and Diekmann 2021). </a:t>
            </a:r>
            <a:endParaRPr lang="en-US" sz="2000"/>
          </a:p>
          <a:p>
            <a:endParaRPr lang="en-US" sz="2000">
              <a:cs typeface="Calibri"/>
            </a:endParaRPr>
          </a:p>
        </p:txBody>
      </p:sp>
      <p:sp>
        <p:nvSpPr>
          <p:cNvPr id="5" name="TextBox 4">
            <a:extLst>
              <a:ext uri="{FF2B5EF4-FFF2-40B4-BE49-F238E27FC236}">
                <a16:creationId xmlns:a16="http://schemas.microsoft.com/office/drawing/2014/main" id="{3E39C03B-A79B-521C-534B-F2EA3A9C2A88}"/>
              </a:ext>
            </a:extLst>
          </p:cNvPr>
          <p:cNvSpPr txBox="1"/>
          <p:nvPr/>
        </p:nvSpPr>
        <p:spPr>
          <a:xfrm>
            <a:off x="9870532" y="6870700"/>
            <a:ext cx="232146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a:extLst>
                    <a:ext uri="{A12FA001-AC4F-418D-AE19-62706E023703}">
                      <ahyp:hlinkClr xmlns:ahyp="http://schemas.microsoft.com/office/drawing/2018/hyperlinkcolor" val="tx"/>
                    </a:ext>
                  </a:extLst>
                </a:hlinkClick>
              </a:rPr>
              <a:t>CC BY-SA</a:t>
            </a:r>
            <a:r>
              <a:rPr lang="en-US" sz="700">
                <a:solidFill>
                  <a:srgbClr val="FFFFFF"/>
                </a:solidFill>
              </a:rPr>
              <a:t>.</a:t>
            </a:r>
          </a:p>
        </p:txBody>
      </p:sp>
    </p:spTree>
    <p:extLst>
      <p:ext uri="{BB962C8B-B14F-4D97-AF65-F5344CB8AC3E}">
        <p14:creationId xmlns:p14="http://schemas.microsoft.com/office/powerpoint/2010/main" val="1373487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43D97-6400-53DC-5714-B10DC96ADFB2}"/>
              </a:ext>
            </a:extLst>
          </p:cNvPr>
          <p:cNvSpPr>
            <a:spLocks noGrp="1"/>
          </p:cNvSpPr>
          <p:nvPr>
            <p:ph type="title"/>
          </p:nvPr>
        </p:nvSpPr>
        <p:spPr>
          <a:xfrm>
            <a:off x="481013" y="3752849"/>
            <a:ext cx="3290887" cy="2452687"/>
          </a:xfrm>
        </p:spPr>
        <p:txBody>
          <a:bodyPr anchor="ctr">
            <a:normAutofit/>
          </a:bodyPr>
          <a:lstStyle/>
          <a:p>
            <a:r>
              <a:rPr lang="en-US" sz="3600" b="1">
                <a:ea typeface="+mj-lt"/>
                <a:cs typeface="+mj-lt"/>
              </a:rPr>
              <a:t>Monetary methods</a:t>
            </a:r>
            <a:endParaRPr lang="en-US" sz="3600"/>
          </a:p>
        </p:txBody>
      </p:sp>
      <p:pic>
        <p:nvPicPr>
          <p:cNvPr id="4" name="Picture 4" descr="Diagram&#10;&#10;Description automatically generated">
            <a:extLst>
              <a:ext uri="{FF2B5EF4-FFF2-40B4-BE49-F238E27FC236}">
                <a16:creationId xmlns:a16="http://schemas.microsoft.com/office/drawing/2014/main" id="{D3F2D5F2-7922-BAFB-D682-6E4652900E8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t="54405"/>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A3505AB9-6154-6DED-DF9A-8A4426EC96E2}"/>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700">
                <a:ea typeface="+mn-lt"/>
                <a:cs typeface="+mn-lt"/>
              </a:rPr>
              <a:t>Project bonus is another monetary incentive method of this restaurant group in which they reward and celebrate the project completion.</a:t>
            </a:r>
            <a:endParaRPr lang="en-US" sz="1700">
              <a:cs typeface="Calibri" panose="020F0502020204030204"/>
            </a:endParaRPr>
          </a:p>
          <a:p>
            <a:r>
              <a:rPr lang="en-US" sz="1700">
                <a:ea typeface="+mn-lt"/>
                <a:cs typeface="+mn-lt"/>
              </a:rPr>
              <a:t>Through the project bonus, a specific deadline is highlighted that the workers have to reach for getting a cash award (López, Sicilia and Verlegh 2022).</a:t>
            </a:r>
            <a:endParaRPr lang="en-US" sz="1700"/>
          </a:p>
          <a:p>
            <a:r>
              <a:rPr lang="en-US" sz="1700">
                <a:ea typeface="+mn-lt"/>
                <a:cs typeface="+mn-lt"/>
              </a:rPr>
              <a:t>The employees get extra motivation through the project bonus and get more focused after being involved in the projects.</a:t>
            </a:r>
            <a:endParaRPr lang="en-US" sz="1700"/>
          </a:p>
          <a:p>
            <a:r>
              <a:rPr lang="en-US" sz="1700">
                <a:ea typeface="+mn-lt"/>
                <a:cs typeface="+mn-lt"/>
              </a:rPr>
              <a:t>The respective group is able to motivate the teamwork of their teams because all the employees on the project team can have a stake in.</a:t>
            </a:r>
            <a:endParaRPr lang="en-US" sz="1700"/>
          </a:p>
          <a:p>
            <a:endParaRPr lang="en-US" sz="1700">
              <a:cs typeface="Calibri"/>
            </a:endParaRPr>
          </a:p>
        </p:txBody>
      </p:sp>
      <p:sp>
        <p:nvSpPr>
          <p:cNvPr id="5" name="TextBox 4">
            <a:extLst>
              <a:ext uri="{FF2B5EF4-FFF2-40B4-BE49-F238E27FC236}">
                <a16:creationId xmlns:a16="http://schemas.microsoft.com/office/drawing/2014/main" id="{EDEEC785-5CC6-1FB1-80EC-3DC6CC1E3B70}"/>
              </a:ext>
            </a:extLst>
          </p:cNvPr>
          <p:cNvSpPr txBox="1"/>
          <p:nvPr/>
        </p:nvSpPr>
        <p:spPr>
          <a:xfrm>
            <a:off x="9990756" y="6657945"/>
            <a:ext cx="2201244"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a:t>
            </a:r>
            <a:r>
              <a:rPr lang="en-US" sz="700">
                <a:solidFill>
                  <a:srgbClr val="FFFFFF"/>
                </a:solidFill>
              </a:rPr>
              <a:t>.</a:t>
            </a:r>
          </a:p>
        </p:txBody>
      </p:sp>
    </p:spTree>
    <p:extLst>
      <p:ext uri="{BB962C8B-B14F-4D97-AF65-F5344CB8AC3E}">
        <p14:creationId xmlns:p14="http://schemas.microsoft.com/office/powerpoint/2010/main" val="2022671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ight Triangle 11">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D476A7-D59A-F6F6-2AFA-C9236B9E290E}"/>
              </a:ext>
            </a:extLst>
          </p:cNvPr>
          <p:cNvSpPr>
            <a:spLocks noGrp="1"/>
          </p:cNvSpPr>
          <p:nvPr>
            <p:ph type="title"/>
          </p:nvPr>
        </p:nvSpPr>
        <p:spPr>
          <a:xfrm>
            <a:off x="1123356" y="1188637"/>
            <a:ext cx="9984615" cy="1597228"/>
          </a:xfrm>
        </p:spPr>
        <p:txBody>
          <a:bodyPr>
            <a:normAutofit/>
          </a:bodyPr>
          <a:lstStyle/>
          <a:p>
            <a:r>
              <a:rPr lang="en-US" sz="6000" b="1">
                <a:ea typeface="+mj-lt"/>
                <a:cs typeface="+mj-lt"/>
              </a:rPr>
              <a:t>Non-monetary methods</a:t>
            </a:r>
            <a:endParaRPr lang="en-US" sz="6000"/>
          </a:p>
        </p:txBody>
      </p:sp>
      <p:pic>
        <p:nvPicPr>
          <p:cNvPr id="4" name="Picture 4">
            <a:extLst>
              <a:ext uri="{FF2B5EF4-FFF2-40B4-BE49-F238E27FC236}">
                <a16:creationId xmlns:a16="http://schemas.microsoft.com/office/drawing/2014/main" id="{6EEE4894-C8BB-794A-BFA8-200D11410260}"/>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123357" y="3295726"/>
            <a:ext cx="3533985" cy="2173400"/>
          </a:xfrm>
          <a:prstGeom prst="rect">
            <a:avLst/>
          </a:prstGeom>
        </p:spPr>
      </p:pic>
      <p:sp>
        <p:nvSpPr>
          <p:cNvPr id="3" name="Content Placeholder 2">
            <a:extLst>
              <a:ext uri="{FF2B5EF4-FFF2-40B4-BE49-F238E27FC236}">
                <a16:creationId xmlns:a16="http://schemas.microsoft.com/office/drawing/2014/main" id="{51619F65-DC75-FEE9-EA50-93A676363833}"/>
              </a:ext>
            </a:extLst>
          </p:cNvPr>
          <p:cNvSpPr>
            <a:spLocks noGrp="1"/>
          </p:cNvSpPr>
          <p:nvPr>
            <p:ph idx="1"/>
          </p:nvPr>
        </p:nvSpPr>
        <p:spPr>
          <a:xfrm>
            <a:off x="5255260" y="2537068"/>
            <a:ext cx="5631914" cy="3189408"/>
          </a:xfrm>
        </p:spPr>
        <p:txBody>
          <a:bodyPr vert="horz" lIns="91440" tIns="45720" rIns="91440" bIns="45720" rtlCol="0" anchor="t">
            <a:normAutofit/>
          </a:bodyPr>
          <a:lstStyle/>
          <a:p>
            <a:r>
              <a:rPr lang="en-US" sz="1400" dirty="0">
                <a:ea typeface="+mn-lt"/>
                <a:cs typeface="+mn-lt"/>
              </a:rPr>
              <a:t>Standardized raise technique also proves a great compensation incentive method that the relevant groups always follow (Myers and Souza 2020).</a:t>
            </a:r>
            <a:endParaRPr lang="en-US" sz="1400">
              <a:cs typeface="Calibri" panose="020F0502020204030204"/>
            </a:endParaRPr>
          </a:p>
          <a:p>
            <a:r>
              <a:rPr lang="en-US" sz="1400" dirty="0">
                <a:ea typeface="+mn-lt"/>
                <a:cs typeface="+mn-lt"/>
              </a:rPr>
              <a:t>The restaurant group provides living adjustment costs for the employees that raises per year along reward them who reach or exceed their expectation level.</a:t>
            </a:r>
            <a:endParaRPr lang="en-US" sz="1400">
              <a:cs typeface="Calibri"/>
            </a:endParaRPr>
          </a:p>
          <a:p>
            <a:r>
              <a:rPr lang="en-US" sz="1400" dirty="0">
                <a:ea typeface="+mn-lt"/>
                <a:cs typeface="+mn-lt"/>
              </a:rPr>
              <a:t>Merit-based compensation awards workers with their long-term salary improvement unlike performance bonuses that are provided as one lump incentive (Schoenmaker 2021).</a:t>
            </a:r>
            <a:endParaRPr lang="en-US" sz="1400">
              <a:cs typeface="Calibri"/>
            </a:endParaRPr>
          </a:p>
          <a:p>
            <a:r>
              <a:rPr lang="en-US" sz="1400" dirty="0">
                <a:ea typeface="+mn-lt"/>
                <a:cs typeface="+mn-lt"/>
              </a:rPr>
              <a:t>The respective groups included the merit-oriented increment to provide their staff a strong raise amount that helped them continue work for them. </a:t>
            </a:r>
            <a:endParaRPr lang="en-US" sz="1200" dirty="0">
              <a:cs typeface="Calibri" panose="020F0502020204030204"/>
            </a:endParaRPr>
          </a:p>
          <a:p>
            <a:endParaRPr lang="en-US" sz="1100">
              <a:cs typeface="Calibri"/>
            </a:endParaRPr>
          </a:p>
        </p:txBody>
      </p:sp>
      <p:sp>
        <p:nvSpPr>
          <p:cNvPr id="5" name="TextBox 4">
            <a:extLst>
              <a:ext uri="{FF2B5EF4-FFF2-40B4-BE49-F238E27FC236}">
                <a16:creationId xmlns:a16="http://schemas.microsoft.com/office/drawing/2014/main" id="{730A7BD6-C108-7A07-EF20-31D47E987B9C}"/>
              </a:ext>
            </a:extLst>
          </p:cNvPr>
          <p:cNvSpPr txBox="1"/>
          <p:nvPr/>
        </p:nvSpPr>
        <p:spPr>
          <a:xfrm>
            <a:off x="2202824" y="5269071"/>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2072232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EA6928-6604-34C4-DE95-8406AF4D3BBC}"/>
              </a:ext>
            </a:extLst>
          </p:cNvPr>
          <p:cNvSpPr>
            <a:spLocks noGrp="1"/>
          </p:cNvSpPr>
          <p:nvPr>
            <p:ph type="title"/>
          </p:nvPr>
        </p:nvSpPr>
        <p:spPr>
          <a:xfrm>
            <a:off x="7320466" y="609600"/>
            <a:ext cx="4140014" cy="1330839"/>
          </a:xfrm>
        </p:spPr>
        <p:txBody>
          <a:bodyPr>
            <a:normAutofit/>
          </a:bodyPr>
          <a:lstStyle/>
          <a:p>
            <a:r>
              <a:rPr lang="en-US" b="1" dirty="0">
                <a:ea typeface="+mj-lt"/>
                <a:cs typeface="+mj-lt"/>
              </a:rPr>
              <a:t>Non-monetary methods</a:t>
            </a:r>
            <a:endParaRPr lang="en-US" dirty="0"/>
          </a:p>
        </p:txBody>
      </p:sp>
      <p:pic>
        <p:nvPicPr>
          <p:cNvPr id="4" name="Picture 4" descr="A picture containing sky&#10;&#10;Description automatically generated">
            <a:extLst>
              <a:ext uri="{FF2B5EF4-FFF2-40B4-BE49-F238E27FC236}">
                <a16:creationId xmlns:a16="http://schemas.microsoft.com/office/drawing/2014/main" id="{D3D99BDE-E49F-2CED-A7E0-EA2091B26E76}"/>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6938" r="16453"/>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A52F0DA8-F289-1CC3-EDA3-AC2D8B033740}"/>
              </a:ext>
            </a:extLst>
          </p:cNvPr>
          <p:cNvSpPr>
            <a:spLocks noGrp="1"/>
          </p:cNvSpPr>
          <p:nvPr>
            <p:ph idx="1"/>
          </p:nvPr>
        </p:nvSpPr>
        <p:spPr>
          <a:xfrm>
            <a:off x="7320465" y="2194102"/>
            <a:ext cx="4140013" cy="3908586"/>
          </a:xfrm>
        </p:spPr>
        <p:txBody>
          <a:bodyPr vert="horz" lIns="91440" tIns="45720" rIns="91440" bIns="45720" rtlCol="0" anchor="t">
            <a:normAutofit/>
          </a:bodyPr>
          <a:lstStyle/>
          <a:p>
            <a:r>
              <a:rPr lang="en-US" sz="1700" dirty="0">
                <a:ea typeface="+mn-lt"/>
                <a:cs typeface="+mn-lt"/>
              </a:rPr>
              <a:t>The following restaurant groups implement is they provide the opportunity of working flexibly in their experience and efficient employees.</a:t>
            </a:r>
            <a:endParaRPr lang="en-US" sz="1700">
              <a:cs typeface="Calibri" panose="020F0502020204030204"/>
            </a:endParaRPr>
          </a:p>
          <a:p>
            <a:r>
              <a:rPr lang="en-US" sz="1700" dirty="0">
                <a:ea typeface="+mn-lt"/>
                <a:cs typeface="+mn-lt"/>
              </a:rPr>
              <a:t>During the pandemic, natural disaster, or any other personal issues, the relevant firm has explored the option to work from home for the staff (Tabesh, </a:t>
            </a:r>
            <a:r>
              <a:rPr lang="en-US" sz="1700" dirty="0" err="1">
                <a:ea typeface="+mn-lt"/>
                <a:cs typeface="+mn-lt"/>
              </a:rPr>
              <a:t>Mousavidin</a:t>
            </a:r>
            <a:r>
              <a:rPr lang="en-US" sz="1700" dirty="0">
                <a:ea typeface="+mn-lt"/>
                <a:cs typeface="+mn-lt"/>
              </a:rPr>
              <a:t> and Hasani 2019).</a:t>
            </a:r>
            <a:endParaRPr lang="en-US" sz="1700" dirty="0"/>
          </a:p>
          <a:p>
            <a:r>
              <a:rPr lang="en-US" sz="1700" dirty="0">
                <a:ea typeface="+mn-lt"/>
                <a:cs typeface="+mn-lt"/>
              </a:rPr>
              <a:t>They also provide sufficient time to their workers for working on their projects so that they feel comfortable to finish their tasks more efficiently.</a:t>
            </a:r>
            <a:endParaRPr lang="en-US" sz="1700"/>
          </a:p>
          <a:p>
            <a:endParaRPr lang="en-US" sz="1700">
              <a:cs typeface="Calibri"/>
            </a:endParaRPr>
          </a:p>
        </p:txBody>
      </p:sp>
      <p:sp>
        <p:nvSpPr>
          <p:cNvPr id="5" name="TextBox 4">
            <a:extLst>
              <a:ext uri="{FF2B5EF4-FFF2-40B4-BE49-F238E27FC236}">
                <a16:creationId xmlns:a16="http://schemas.microsoft.com/office/drawing/2014/main" id="{0C91C8C6-8818-0393-7301-69A39C461379}"/>
              </a:ext>
            </a:extLst>
          </p:cNvPr>
          <p:cNvSpPr txBox="1"/>
          <p:nvPr/>
        </p:nvSpPr>
        <p:spPr>
          <a:xfrm>
            <a:off x="9737482" y="6657945"/>
            <a:ext cx="2454518" cy="200055"/>
          </a:xfrm>
          <a:prstGeom prst="rect">
            <a:avLst/>
          </a:prstGeom>
          <a:solidFill>
            <a:srgbClr val="000000"/>
          </a:solidFill>
        </p:spPr>
        <p:txBody>
          <a:bodyPr wrap="none">
            <a:spAutoFit/>
          </a:bodyPr>
          <a:lstStyle/>
          <a:p>
            <a:pPr algn="r">
              <a:spcAft>
                <a:spcPts val="600"/>
              </a:spcAft>
            </a:pPr>
            <a:r>
              <a:rPr lang="en-US" sz="700">
                <a:solidFill>
                  <a:srgbClr val="FFFFFF"/>
                </a:solidFill>
                <a:hlinkClick r:id="rId4">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5">
                  <a:extLst>
                    <a:ext uri="{A12FA001-AC4F-418D-AE19-62706E023703}">
                      <ahyp:hlinkClr xmlns:ahyp="http://schemas.microsoft.com/office/drawing/2018/hyperlinkcolor" val="tx"/>
                    </a:ext>
                  </a:extLst>
                </a:hlinkClick>
              </a:rPr>
              <a:t>CC BY-SA-NC</a:t>
            </a:r>
            <a:r>
              <a:rPr lang="en-US" sz="700">
                <a:solidFill>
                  <a:srgbClr val="FFFFFF"/>
                </a:solidFill>
              </a:rPr>
              <a:t>.</a:t>
            </a:r>
          </a:p>
        </p:txBody>
      </p:sp>
    </p:spTree>
    <p:extLst>
      <p:ext uri="{BB962C8B-B14F-4D97-AF65-F5344CB8AC3E}">
        <p14:creationId xmlns:p14="http://schemas.microsoft.com/office/powerpoint/2010/main" val="40801221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998E5B-F989-6BB3-0F24-AB4DA2B99B95}"/>
              </a:ext>
            </a:extLst>
          </p:cNvPr>
          <p:cNvSpPr>
            <a:spLocks noGrp="1"/>
          </p:cNvSpPr>
          <p:nvPr>
            <p:ph type="title"/>
          </p:nvPr>
        </p:nvSpPr>
        <p:spPr>
          <a:xfrm>
            <a:off x="710388" y="891540"/>
            <a:ext cx="5224523" cy="1578308"/>
          </a:xfrm>
        </p:spPr>
        <p:txBody>
          <a:bodyPr>
            <a:normAutofit/>
          </a:bodyPr>
          <a:lstStyle/>
          <a:p>
            <a:r>
              <a:rPr lang="en-US" sz="4000" b="1">
                <a:ea typeface="+mj-lt"/>
                <a:cs typeface="+mj-lt"/>
              </a:rPr>
              <a:t> Conclusion</a:t>
            </a:r>
            <a:endParaRPr lang="en-US" sz="4000"/>
          </a:p>
        </p:txBody>
      </p:sp>
      <p:sp>
        <p:nvSpPr>
          <p:cNvPr id="3" name="Content Placeholder 2">
            <a:extLst>
              <a:ext uri="{FF2B5EF4-FFF2-40B4-BE49-F238E27FC236}">
                <a16:creationId xmlns:a16="http://schemas.microsoft.com/office/drawing/2014/main" id="{F17EEEB0-D1AD-FF46-3FF6-6499F04F2275}"/>
              </a:ext>
            </a:extLst>
          </p:cNvPr>
          <p:cNvSpPr>
            <a:spLocks noGrp="1"/>
          </p:cNvSpPr>
          <p:nvPr>
            <p:ph idx="1"/>
          </p:nvPr>
        </p:nvSpPr>
        <p:spPr>
          <a:xfrm>
            <a:off x="710390" y="2630161"/>
            <a:ext cx="5224521" cy="3332489"/>
          </a:xfrm>
        </p:spPr>
        <p:txBody>
          <a:bodyPr vert="horz" lIns="91440" tIns="45720" rIns="91440" bIns="45720" rtlCol="0">
            <a:normAutofit/>
          </a:bodyPr>
          <a:lstStyle/>
          <a:p>
            <a:r>
              <a:rPr lang="en-US" sz="1700">
                <a:ea typeface="+mn-lt"/>
                <a:cs typeface="+mn-lt"/>
              </a:rPr>
              <a:t>The report has successfully provided and identified three short-term and three long-term strategies for talent acquisition of the restaurant group.</a:t>
            </a:r>
            <a:endParaRPr lang="en-US" sz="1700">
              <a:cs typeface="Calibri" panose="020F0502020204030204"/>
            </a:endParaRPr>
          </a:p>
          <a:p>
            <a:r>
              <a:rPr lang="en-US" sz="1700">
                <a:ea typeface="+mn-lt"/>
                <a:cs typeface="+mn-lt"/>
              </a:rPr>
              <a:t>Two monetary as well as two non-monetary methods that included in the incentive approaches were explained in detail (Tiefenbeck </a:t>
            </a:r>
            <a:r>
              <a:rPr lang="en-US" sz="1700" i="1">
                <a:ea typeface="+mn-lt"/>
                <a:cs typeface="+mn-lt"/>
              </a:rPr>
              <a:t>et al.</a:t>
            </a:r>
            <a:r>
              <a:rPr lang="en-US" sz="1700">
                <a:ea typeface="+mn-lt"/>
                <a:cs typeface="+mn-lt"/>
              </a:rPr>
              <a:t> 2019).</a:t>
            </a:r>
            <a:endParaRPr lang="en-US" sz="1700"/>
          </a:p>
          <a:p>
            <a:r>
              <a:rPr lang="en-US" sz="1700">
                <a:ea typeface="+mn-lt"/>
                <a:cs typeface="+mn-lt"/>
              </a:rPr>
              <a:t>Through the overall discussion, it is concluded that the respective firm has strong acquisition and incentives tactics for attracting potential candidates.</a:t>
            </a:r>
            <a:endParaRPr lang="en-US" sz="1700"/>
          </a:p>
          <a:p>
            <a:endParaRPr lang="en-US" sz="1700">
              <a:cs typeface="Calibri"/>
            </a:endParaRPr>
          </a:p>
        </p:txBody>
      </p:sp>
      <p:pic>
        <p:nvPicPr>
          <p:cNvPr id="5" name="Picture 4">
            <a:extLst>
              <a:ext uri="{FF2B5EF4-FFF2-40B4-BE49-F238E27FC236}">
                <a16:creationId xmlns:a16="http://schemas.microsoft.com/office/drawing/2014/main" id="{41221E6B-606C-94AC-A289-5A0CA1C0F0AC}"/>
              </a:ext>
            </a:extLst>
          </p:cNvPr>
          <p:cNvPicPr>
            <a:picLocks noChangeAspect="1"/>
          </p:cNvPicPr>
          <p:nvPr/>
        </p:nvPicPr>
        <p:blipFill rotWithShape="1">
          <a:blip r:embed="rId3"/>
          <a:srcRect l="6021" r="33908" b="6241"/>
          <a:stretch/>
        </p:blipFill>
        <p:spPr>
          <a:xfrm>
            <a:off x="6415922" y="891540"/>
            <a:ext cx="5776079" cy="5071110"/>
          </a:xfrm>
          <a:prstGeom prst="rect">
            <a:avLst/>
          </a:prstGeom>
          <a:effectLst>
            <a:outerShdw blurRad="406400" dist="317500" dir="5400000" sx="89000" sy="89000" rotWithShape="0">
              <a:prstClr val="black">
                <a:alpha val="15000"/>
              </a:prstClr>
            </a:outerShdw>
          </a:effectLst>
        </p:spPr>
      </p:pic>
    </p:spTree>
    <p:extLst>
      <p:ext uri="{BB962C8B-B14F-4D97-AF65-F5344CB8AC3E}">
        <p14:creationId xmlns:p14="http://schemas.microsoft.com/office/powerpoint/2010/main" val="29349087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69BF70-2AC2-BEBE-CEB7-704A5349C4AE}"/>
              </a:ext>
            </a:extLst>
          </p:cNvPr>
          <p:cNvSpPr>
            <a:spLocks noGrp="1"/>
          </p:cNvSpPr>
          <p:nvPr>
            <p:ph type="title"/>
          </p:nvPr>
        </p:nvSpPr>
        <p:spPr>
          <a:xfrm>
            <a:off x="1245072" y="1289765"/>
            <a:ext cx="3651101" cy="4270963"/>
          </a:xfrm>
        </p:spPr>
        <p:txBody>
          <a:bodyPr anchor="ctr">
            <a:normAutofit/>
          </a:bodyPr>
          <a:lstStyle/>
          <a:p>
            <a:pPr algn="ctr"/>
            <a:r>
              <a:rPr lang="en-US" sz="5600" b="1">
                <a:solidFill>
                  <a:srgbClr val="FFFFFF"/>
                </a:solidFill>
                <a:ea typeface="+mj-lt"/>
                <a:cs typeface="+mj-lt"/>
              </a:rPr>
              <a:t>References</a:t>
            </a:r>
            <a:endParaRPr lang="en-US" sz="56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087E2AF4-06E7-FC90-D5C8-6B6111553AD3}"/>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US" sz="1400">
                <a:solidFill>
                  <a:schemeClr val="tx1">
                    <a:alpha val="80000"/>
                  </a:schemeClr>
                </a:solidFill>
                <a:ea typeface="+mn-lt"/>
                <a:cs typeface="+mn-lt"/>
              </a:rPr>
              <a:t>Anlesinya, A., Dartey-Baah, K. and Amponsah-Tawiah, K., (2019). Strategic talent management scholarship: a review of current foci and future directions. Industrial and Commercial Training.</a:t>
            </a:r>
            <a:endParaRPr lang="en-US" sz="1400">
              <a:solidFill>
                <a:schemeClr val="tx1">
                  <a:alpha val="80000"/>
                </a:schemeClr>
              </a:solidFill>
              <a:cs typeface="Calibri" panose="020F0502020204030204"/>
            </a:endParaRPr>
          </a:p>
          <a:p>
            <a:r>
              <a:rPr lang="en-US" sz="1400">
                <a:solidFill>
                  <a:schemeClr val="tx1">
                    <a:alpha val="80000"/>
                  </a:schemeClr>
                </a:solidFill>
                <a:ea typeface="+mn-lt"/>
                <a:cs typeface="+mn-lt"/>
              </a:rPr>
              <a:t>Dawwas, M.I., (2022). Employee perception of Talent Management Practices and Employee Engagement: A Multiple Mediator Model. Specialusis Ugdymas, 1(43), pp.2105-2134.</a:t>
            </a:r>
            <a:endParaRPr lang="en-US" sz="1400">
              <a:solidFill>
                <a:schemeClr val="tx1">
                  <a:alpha val="80000"/>
                </a:schemeClr>
              </a:solidFill>
            </a:endParaRPr>
          </a:p>
          <a:p>
            <a:r>
              <a:rPr lang="en-US" sz="1400">
                <a:solidFill>
                  <a:schemeClr val="tx1">
                    <a:alpha val="80000"/>
                  </a:schemeClr>
                </a:solidFill>
                <a:ea typeface="+mn-lt"/>
                <a:cs typeface="+mn-lt"/>
              </a:rPr>
              <a:t>Hardman, S., (2019). Understanding the impact of reoccurring and non-financial incentives on plug-in electric vehicle adoption–a review. Transportation Research Part A: Policy and Practice, 119, pp.1-14.</a:t>
            </a:r>
            <a:endParaRPr lang="en-US" sz="1400">
              <a:solidFill>
                <a:schemeClr val="tx1">
                  <a:alpha val="80000"/>
                </a:schemeClr>
              </a:solidFill>
            </a:endParaRPr>
          </a:p>
          <a:p>
            <a:r>
              <a:rPr lang="en-US" sz="1400">
                <a:solidFill>
                  <a:schemeClr val="tx1">
                    <a:alpha val="80000"/>
                  </a:schemeClr>
                </a:solidFill>
                <a:ea typeface="+mn-lt"/>
                <a:cs typeface="+mn-lt"/>
              </a:rPr>
              <a:t>Hetrick, R., Grieser, H., Sentz, R., Coffey, C., Burrow, G. and Botkin, D., (2021). The Demographic Drought. Emsi.</a:t>
            </a:r>
            <a:endParaRPr lang="en-US" sz="1400">
              <a:solidFill>
                <a:schemeClr val="tx1">
                  <a:alpha val="80000"/>
                </a:schemeClr>
              </a:solidFill>
            </a:endParaRPr>
          </a:p>
          <a:p>
            <a:r>
              <a:rPr lang="en-US" sz="1400">
                <a:solidFill>
                  <a:schemeClr val="tx1">
                    <a:alpha val="80000"/>
                  </a:schemeClr>
                </a:solidFill>
                <a:ea typeface="+mn-lt"/>
                <a:cs typeface="+mn-lt"/>
              </a:rPr>
              <a:t>Hongal, P. and Kinange, U., (2020). A study on talent management and its impact on organization performance-an empirical review. International Journal of Engineering and Management Research, 10.</a:t>
            </a:r>
            <a:endParaRPr lang="en-US" sz="1400">
              <a:solidFill>
                <a:schemeClr val="tx1">
                  <a:alpha val="80000"/>
                </a:schemeClr>
              </a:solidFill>
            </a:endParaRPr>
          </a:p>
          <a:p>
            <a:r>
              <a:rPr lang="en-US" sz="1400">
                <a:solidFill>
                  <a:schemeClr val="tx1">
                    <a:alpha val="80000"/>
                  </a:schemeClr>
                </a:solidFill>
                <a:ea typeface="+mn-lt"/>
                <a:cs typeface="+mn-lt"/>
              </a:rPr>
              <a:t>Johnson, R.D., Stone, D.L. and Lukaszewski, K.M., (2020). The benefits of eHRM and AI for talent acquisition. Journal of Tourism Futures, 7(1), pp.40-52.</a:t>
            </a:r>
            <a:endParaRPr lang="en-US" sz="1400">
              <a:solidFill>
                <a:schemeClr val="tx1">
                  <a:alpha val="80000"/>
                </a:schemeClr>
              </a:solidFill>
            </a:endParaRPr>
          </a:p>
          <a:p>
            <a:br>
              <a:rPr lang="en-US" sz="1400">
                <a:solidFill>
                  <a:schemeClr val="tx1">
                    <a:alpha val="80000"/>
                  </a:schemeClr>
                </a:solidFill>
              </a:rPr>
            </a:br>
            <a:endParaRPr lang="en-US" sz="1400">
              <a:solidFill>
                <a:schemeClr val="tx1">
                  <a:alpha val="80000"/>
                </a:schemeClr>
              </a:solidFill>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6685376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13</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vt:lpstr>
      <vt:lpstr>Introduction</vt:lpstr>
      <vt:lpstr>Short term talent acquisition strategies</vt:lpstr>
      <vt:lpstr> Short term talent acquisition strategies</vt:lpstr>
      <vt:lpstr>Short term talent acquisition strategies</vt:lpstr>
      <vt:lpstr> Long term talent acquisition strategies</vt:lpstr>
      <vt:lpstr>Long term talent acquisition strategies</vt:lpstr>
      <vt:lpstr>Long term talent acquisition strategies</vt:lpstr>
      <vt:lpstr> Monetary methods</vt:lpstr>
      <vt:lpstr>Monetary methods</vt:lpstr>
      <vt:lpstr>Non-monetary methods</vt:lpstr>
      <vt:lpstr>Non-monetary methods</vt:lpstr>
      <vt:lpstr> 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185</cp:revision>
  <dcterms:created xsi:type="dcterms:W3CDTF">2023-01-21T11:37:06Z</dcterms:created>
  <dcterms:modified xsi:type="dcterms:W3CDTF">2023-04-01T08:20:29Z</dcterms:modified>
</cp:coreProperties>
</file>