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038F45-339D-47BB-B31A-2438AB3BDB03}" v="9" dt="2020-08-22T21:34:50.8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23/08/2020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www.kildare.ie/news/news-detail.asp?NewsID=4709" TargetMode="External"/><Relationship Id="rId3" Type="http://schemas.openxmlformats.org/officeDocument/2006/relationships/hyperlink" Target="https://wiserd.ac.uk/research/research-projects/evaluation-pupil-deprivation-grant" TargetMode="External"/><Relationship Id="rId7" Type="http://schemas.openxmlformats.org/officeDocument/2006/relationships/hyperlink" Target="https://www.simplypsychology.org/maslow.html" TargetMode="External"/><Relationship Id="rId2" Type="http://schemas.openxmlformats.org/officeDocument/2006/relationships/hyperlink" Target="http://clipart-library.com/education-cliparts.html" TargetMode="External"/><Relationship Id="rId1" Type="http://schemas.openxmlformats.org/officeDocument/2006/relationships/slideLayout" Target="../slideLayouts/slideLayout7.xml"/><Relationship Id="rId6" Type="http://schemas.openxmlformats.org/officeDocument/2006/relationships/hyperlink" Target="https://gov.wales/sites/default/files/publications/2018-03/pupil-deprivation-grant-essential-guidance.pdf" TargetMode="External"/><Relationship Id="rId5" Type="http://schemas.openxmlformats.org/officeDocument/2006/relationships/hyperlink" Target="https://gov.wales/pupil-development-grant-access" TargetMode="External"/><Relationship Id="rId4" Type="http://schemas.openxmlformats.org/officeDocument/2006/relationships/hyperlink" Target="https://www.researchgate.net/profile/Russell_Grigg2/publication/283259444_The_Good_NewsWhat_schools_in_Wales_are_doing_to_reduce_the_impact_of_poverty_on_pupils'_achievement/links/562f6daf08ae0077ccc9966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4B5353-6C17-4236-B936-7A15D40A8B60}"/>
              </a:ext>
            </a:extLst>
          </p:cNvPr>
          <p:cNvSpPr/>
          <p:nvPr/>
        </p:nvSpPr>
        <p:spPr>
          <a:xfrm>
            <a:off x="4475730" y="131370"/>
            <a:ext cx="3873567" cy="400110"/>
          </a:xfrm>
          <a:prstGeom prst="rect">
            <a:avLst/>
          </a:prstGeom>
          <a:noFill/>
          <a:ln w="38100">
            <a:solidFill>
              <a:srgbClr val="FF0000"/>
            </a:solidFill>
            <a:prstDash val="sysDot"/>
          </a:ln>
        </p:spPr>
        <p:txBody>
          <a:bodyPr wrap="square" lIns="91440" tIns="45720" rIns="91440" bIns="45720">
            <a:spAutoFit/>
          </a:bodyPr>
          <a:lstStyle/>
          <a:p>
            <a:pPr algn="ctr"/>
            <a:r>
              <a:rPr lang="en-US" sz="2000" b="0" cap="none" spc="0" dirty="0">
                <a:ln w="0"/>
                <a:solidFill>
                  <a:schemeClr val="tx1"/>
                </a:solidFill>
                <a:latin typeface="Arial" panose="020B0604020202020204" pitchFamily="34" charset="0"/>
                <a:cs typeface="Arial" panose="020B0604020202020204" pitchFamily="34" charset="0"/>
              </a:rPr>
              <a:t>Social Inclusion in Practice</a:t>
            </a:r>
          </a:p>
        </p:txBody>
      </p:sp>
      <p:sp>
        <p:nvSpPr>
          <p:cNvPr id="3" name="Rectangle 2">
            <a:extLst>
              <a:ext uri="{FF2B5EF4-FFF2-40B4-BE49-F238E27FC236}">
                <a16:creationId xmlns:a16="http://schemas.microsoft.com/office/drawing/2014/main" id="{278627B3-E6A9-4B8F-9940-99013B235314}"/>
              </a:ext>
            </a:extLst>
          </p:cNvPr>
          <p:cNvSpPr/>
          <p:nvPr/>
        </p:nvSpPr>
        <p:spPr>
          <a:xfrm>
            <a:off x="38161" y="441886"/>
            <a:ext cx="2579571" cy="307777"/>
          </a:xfrm>
          <a:prstGeom prst="rect">
            <a:avLst/>
          </a:prstGeom>
          <a:noFill/>
          <a:ln w="38100">
            <a:solidFill>
              <a:srgbClr val="7030A0"/>
            </a:solidFill>
            <a:prstDash val="sysDot"/>
          </a:ln>
        </p:spPr>
        <p:txBody>
          <a:bodyPr wrap="square" lIns="91440" tIns="45720" rIns="91440" bIns="45720">
            <a:spAutoFit/>
          </a:bodyPr>
          <a:lstStyle/>
          <a:p>
            <a:pPr algn="ctr"/>
            <a:r>
              <a:rPr lang="en-US"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PDG in Education Settings</a:t>
            </a:r>
            <a:endParaRPr lang="en-US"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5FC95AEB-4A7C-4F5E-819B-331E9E79E801}"/>
              </a:ext>
            </a:extLst>
          </p:cNvPr>
          <p:cNvSpPr/>
          <p:nvPr/>
        </p:nvSpPr>
        <p:spPr>
          <a:xfrm>
            <a:off x="8773561" y="71862"/>
            <a:ext cx="3282681" cy="307777"/>
          </a:xfrm>
          <a:prstGeom prst="rect">
            <a:avLst/>
          </a:prstGeom>
          <a:noFill/>
          <a:ln w="38100">
            <a:solidFill>
              <a:srgbClr val="92D050"/>
            </a:solidFill>
            <a:prstDash val="sysDot"/>
          </a:ln>
        </p:spPr>
        <p:txBody>
          <a:bodyPr wrap="square" lIns="91440" tIns="45720" rIns="91440" bIns="45720">
            <a:spAutoFit/>
          </a:bodyPr>
          <a:lstStyle/>
          <a:p>
            <a:pPr algn="ctr"/>
            <a:r>
              <a:rPr lang="en-US"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Maslow’s Hierarchy of Needs</a:t>
            </a:r>
          </a:p>
        </p:txBody>
      </p:sp>
      <p:sp>
        <p:nvSpPr>
          <p:cNvPr id="11" name="Rectangle 10">
            <a:extLst>
              <a:ext uri="{FF2B5EF4-FFF2-40B4-BE49-F238E27FC236}">
                <a16:creationId xmlns:a16="http://schemas.microsoft.com/office/drawing/2014/main" id="{20B2AD5F-6A4D-4A2F-B05E-76F91672EA6C}"/>
              </a:ext>
            </a:extLst>
          </p:cNvPr>
          <p:cNvSpPr/>
          <p:nvPr/>
        </p:nvSpPr>
        <p:spPr>
          <a:xfrm>
            <a:off x="4700781" y="704833"/>
            <a:ext cx="3062539" cy="523220"/>
          </a:xfrm>
          <a:prstGeom prst="rect">
            <a:avLst/>
          </a:prstGeom>
          <a:noFill/>
          <a:ln w="38100">
            <a:solidFill>
              <a:schemeClr val="accent1"/>
            </a:solidFill>
            <a:prstDash val="sysDot"/>
          </a:ln>
        </p:spPr>
        <p:txBody>
          <a:bodyPr wrap="square" lIns="91440" tIns="45720" rIns="91440" bIns="45720">
            <a:spAutoFit/>
          </a:bodyPr>
          <a:lstStyle/>
          <a:p>
            <a:pPr algn="ctr"/>
            <a:r>
              <a:rPr lang="en-US"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What is the Pupil Development Grant (PDG)? </a:t>
            </a:r>
          </a:p>
        </p:txBody>
      </p:sp>
      <p:sp>
        <p:nvSpPr>
          <p:cNvPr id="13" name="Rectangle 12">
            <a:extLst>
              <a:ext uri="{FF2B5EF4-FFF2-40B4-BE49-F238E27FC236}">
                <a16:creationId xmlns:a16="http://schemas.microsoft.com/office/drawing/2014/main" id="{6F12855B-423B-45FC-9FC7-E16B30BDEDB9}"/>
              </a:ext>
            </a:extLst>
          </p:cNvPr>
          <p:cNvSpPr/>
          <p:nvPr/>
        </p:nvSpPr>
        <p:spPr>
          <a:xfrm>
            <a:off x="15849" y="4036715"/>
            <a:ext cx="1942303" cy="307777"/>
          </a:xfrm>
          <a:prstGeom prst="rect">
            <a:avLst/>
          </a:prstGeom>
          <a:noFill/>
          <a:ln w="38100">
            <a:solidFill>
              <a:srgbClr val="FF6699"/>
            </a:solidFill>
            <a:prstDash val="sysDot"/>
          </a:ln>
        </p:spPr>
        <p:txBody>
          <a:bodyPr wrap="square" lIns="91440" tIns="45720" rIns="91440" bIns="45720">
            <a:spAutoFit/>
          </a:bodyPr>
          <a:lstStyle/>
          <a:p>
            <a:pPr algn="ctr"/>
            <a:r>
              <a:rPr lang="en-US"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How is it spent?</a:t>
            </a:r>
          </a:p>
        </p:txBody>
      </p:sp>
      <p:sp>
        <p:nvSpPr>
          <p:cNvPr id="15" name="Rectangle 14">
            <a:extLst>
              <a:ext uri="{FF2B5EF4-FFF2-40B4-BE49-F238E27FC236}">
                <a16:creationId xmlns:a16="http://schemas.microsoft.com/office/drawing/2014/main" id="{BE969A36-4767-4394-A371-D62CDAD33336}"/>
              </a:ext>
            </a:extLst>
          </p:cNvPr>
          <p:cNvSpPr/>
          <p:nvPr/>
        </p:nvSpPr>
        <p:spPr>
          <a:xfrm>
            <a:off x="8555763" y="3260365"/>
            <a:ext cx="1904149" cy="523220"/>
          </a:xfrm>
          <a:prstGeom prst="rect">
            <a:avLst/>
          </a:prstGeom>
          <a:noFill/>
          <a:ln w="38100">
            <a:solidFill>
              <a:srgbClr val="FFFF00"/>
            </a:solidFill>
            <a:prstDash val="sysDot"/>
          </a:ln>
        </p:spPr>
        <p:txBody>
          <a:bodyPr wrap="square" lIns="91440" tIns="45720" rIns="91440" bIns="45720">
            <a:spAutoFit/>
          </a:bodyPr>
          <a:lstStyle/>
          <a:p>
            <a:pPr algn="ctr"/>
            <a:r>
              <a:rPr lang="en-US"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Why was it introduced?</a:t>
            </a:r>
          </a:p>
        </p:txBody>
      </p:sp>
      <p:sp>
        <p:nvSpPr>
          <p:cNvPr id="4" name="TextBox 3">
            <a:extLst>
              <a:ext uri="{FF2B5EF4-FFF2-40B4-BE49-F238E27FC236}">
                <a16:creationId xmlns:a16="http://schemas.microsoft.com/office/drawing/2014/main" id="{540AC517-7EFE-4082-8182-C6D53FE48C75}"/>
              </a:ext>
            </a:extLst>
          </p:cNvPr>
          <p:cNvSpPr txBox="1"/>
          <p:nvPr/>
        </p:nvSpPr>
        <p:spPr>
          <a:xfrm>
            <a:off x="4330672" y="1315817"/>
            <a:ext cx="4154329" cy="1692771"/>
          </a:xfrm>
          <a:prstGeom prst="rect">
            <a:avLst/>
          </a:prstGeom>
          <a:noFill/>
          <a:ln>
            <a:solidFill>
              <a:schemeClr val="accent1"/>
            </a:solidFill>
          </a:ln>
        </p:spPr>
        <p:txBody>
          <a:bodyPr wrap="square" rtlCol="0">
            <a:spAutoFit/>
          </a:bodyPr>
          <a:lstStyle/>
          <a:p>
            <a:r>
              <a:rPr lang="en-GB" sz="1300" dirty="0"/>
              <a:t>The Pupil Development Grant is there to fund and support schools and parents/guardians with resources, training staff, free school meals, equipment and uniform. The purpose of the grant according to </a:t>
            </a:r>
            <a:r>
              <a:rPr lang="en-GB" sz="1300" dirty="0" err="1"/>
              <a:t>Gov.Wales</a:t>
            </a:r>
            <a:r>
              <a:rPr lang="en-GB" sz="1300" dirty="0"/>
              <a:t> is </a:t>
            </a:r>
            <a:r>
              <a:rPr lang="en-GB" sz="1300" i="1" dirty="0"/>
              <a:t>“to improve outcomes for learners eligible for free school meals (eFSM) and looked after children (LAC). It is intended to overcome the additional barriers that prevent learners from disadvantaged backgrounds achieving their full potential.” </a:t>
            </a:r>
            <a:endParaRPr lang="en-GB" sz="1300" dirty="0"/>
          </a:p>
        </p:txBody>
      </p:sp>
      <p:sp>
        <p:nvSpPr>
          <p:cNvPr id="5" name="TextBox 4">
            <a:extLst>
              <a:ext uri="{FF2B5EF4-FFF2-40B4-BE49-F238E27FC236}">
                <a16:creationId xmlns:a16="http://schemas.microsoft.com/office/drawing/2014/main" id="{BCE65FAE-314F-4ED3-A361-C1A2525F8AA1}"/>
              </a:ext>
            </a:extLst>
          </p:cNvPr>
          <p:cNvSpPr txBox="1"/>
          <p:nvPr/>
        </p:nvSpPr>
        <p:spPr>
          <a:xfrm>
            <a:off x="4399764" y="3134607"/>
            <a:ext cx="4016147" cy="3493264"/>
          </a:xfrm>
          <a:prstGeom prst="rect">
            <a:avLst/>
          </a:prstGeom>
          <a:noFill/>
          <a:ln>
            <a:solidFill>
              <a:schemeClr val="accent1"/>
            </a:solidFill>
          </a:ln>
        </p:spPr>
        <p:txBody>
          <a:bodyPr wrap="square" rtlCol="0">
            <a:spAutoFit/>
          </a:bodyPr>
          <a:lstStyle/>
          <a:p>
            <a:r>
              <a:rPr lang="en-GB" sz="1300" dirty="0"/>
              <a:t>The Welsh Government offers a grant of £125 which is offered to learners who are eFSM and LAC. This grant supports funds for school uniform, sports kit, uniform for enrichment activities, school bags and stationery. </a:t>
            </a:r>
          </a:p>
          <a:p>
            <a:r>
              <a:rPr lang="en-GB" sz="1300" dirty="0" err="1"/>
              <a:t>Gov.Wales</a:t>
            </a:r>
            <a:r>
              <a:rPr lang="en-GB" sz="1300" dirty="0"/>
              <a:t> explains that if the learner is in the following category and are eligible for free school meals, they are able to apply for the PDG;</a:t>
            </a:r>
          </a:p>
          <a:p>
            <a:pPr marL="285750" indent="-285750">
              <a:buFont typeface="Arial" panose="020B0604020202020204" pitchFamily="34" charset="0"/>
              <a:buChar char="•"/>
            </a:pPr>
            <a:r>
              <a:rPr lang="en-GB" sz="1300" i="1" dirty="0"/>
              <a:t>“Entering reception class or year 3 in primary school,</a:t>
            </a:r>
          </a:p>
          <a:p>
            <a:pPr marL="285750" indent="-285750">
              <a:buFont typeface="Arial" panose="020B0604020202020204" pitchFamily="34" charset="0"/>
              <a:buChar char="•"/>
            </a:pPr>
            <a:r>
              <a:rPr lang="en-GB" sz="1300" i="1" dirty="0"/>
              <a:t>Entering year 7 or year 10 in secondary school,</a:t>
            </a:r>
          </a:p>
          <a:p>
            <a:pPr marL="285750" indent="-285750">
              <a:buFont typeface="Arial" panose="020B0604020202020204" pitchFamily="34" charset="0"/>
              <a:buChar char="•"/>
            </a:pPr>
            <a:r>
              <a:rPr lang="en-GB" sz="1300" i="1" dirty="0"/>
              <a:t>Aged 4, 7, 11 or 14 in special schools, special needs resource bases or pupil referral units” </a:t>
            </a:r>
            <a:r>
              <a:rPr lang="en-GB" sz="1300" dirty="0"/>
              <a:t>(</a:t>
            </a:r>
            <a:r>
              <a:rPr lang="en-GB" sz="1300" dirty="0" err="1"/>
              <a:t>Gov.Wales</a:t>
            </a:r>
            <a:r>
              <a:rPr lang="en-GB" sz="1300" dirty="0"/>
              <a:t>)</a:t>
            </a:r>
          </a:p>
          <a:p>
            <a:r>
              <a:rPr lang="en-GB" sz="1300" dirty="0"/>
              <a:t>It also states that pupils who are starting secondary school in year 7 are entitled to an increased amount of £200 to cover the increased costs of equipment that is needed. Although learners must fall in the categories to be eligible, it states looked-after children are able to get funding in every school year.</a:t>
            </a:r>
          </a:p>
        </p:txBody>
      </p:sp>
      <p:sp>
        <p:nvSpPr>
          <p:cNvPr id="6" name="TextBox 5">
            <a:extLst>
              <a:ext uri="{FF2B5EF4-FFF2-40B4-BE49-F238E27FC236}">
                <a16:creationId xmlns:a16="http://schemas.microsoft.com/office/drawing/2014/main" id="{F91798E5-81E0-4A12-8992-F2A8A7CA160E}"/>
              </a:ext>
            </a:extLst>
          </p:cNvPr>
          <p:cNvSpPr txBox="1"/>
          <p:nvPr/>
        </p:nvSpPr>
        <p:spPr>
          <a:xfrm>
            <a:off x="8555763" y="429411"/>
            <a:ext cx="3556977" cy="2492990"/>
          </a:xfrm>
          <a:prstGeom prst="rect">
            <a:avLst/>
          </a:prstGeom>
          <a:noFill/>
          <a:ln>
            <a:solidFill>
              <a:srgbClr val="92D050"/>
            </a:solidFill>
          </a:ln>
        </p:spPr>
        <p:txBody>
          <a:bodyPr wrap="square" rtlCol="0">
            <a:spAutoFit/>
          </a:bodyPr>
          <a:lstStyle/>
          <a:p>
            <a:r>
              <a:rPr lang="en-GB" sz="1300" dirty="0"/>
              <a:t>Maslow’s Hierarchy of Needs shows that in order for an individual to achieve psychological and self fulfilment needs, the individual must meet the basic needs which involves food, water, warmth, rest, security and safety. This explains why having access to funding is important to be able to meet basic needs which develops and progresses to psychological needs and self fulfilment. These need to be met for personal accomplishment. SimplyPsychology.org  suggests that </a:t>
            </a:r>
            <a:r>
              <a:rPr lang="en-GB" sz="1300" i="1" dirty="0"/>
              <a:t>“Needs lower down the hierarchy must be satisfied before individuals can attend to needs higher up.”</a:t>
            </a:r>
            <a:endParaRPr lang="en-GB" sz="1300" dirty="0"/>
          </a:p>
        </p:txBody>
      </p:sp>
      <p:sp>
        <p:nvSpPr>
          <p:cNvPr id="14" name="TextBox 13">
            <a:extLst>
              <a:ext uri="{FF2B5EF4-FFF2-40B4-BE49-F238E27FC236}">
                <a16:creationId xmlns:a16="http://schemas.microsoft.com/office/drawing/2014/main" id="{BB050EA7-0523-4509-AC9A-8AB47338FA3D}"/>
              </a:ext>
            </a:extLst>
          </p:cNvPr>
          <p:cNvSpPr txBox="1"/>
          <p:nvPr/>
        </p:nvSpPr>
        <p:spPr>
          <a:xfrm>
            <a:off x="15849" y="823377"/>
            <a:ext cx="4201860" cy="2893100"/>
          </a:xfrm>
          <a:prstGeom prst="rect">
            <a:avLst/>
          </a:prstGeom>
          <a:noFill/>
          <a:ln>
            <a:solidFill>
              <a:srgbClr val="7030A0"/>
            </a:solidFill>
          </a:ln>
        </p:spPr>
        <p:txBody>
          <a:bodyPr wrap="square" rtlCol="0">
            <a:spAutoFit/>
          </a:bodyPr>
          <a:lstStyle/>
          <a:p>
            <a:r>
              <a:rPr lang="en-GB" sz="1300" dirty="0">
                <a:latin typeface="Calibri" panose="020F0502020204030204" pitchFamily="34" charset="0"/>
                <a:ea typeface="Calibri" panose="020F0502020204030204" pitchFamily="34" charset="0"/>
                <a:cs typeface="Times New Roman" panose="02020603050405020304" pitchFamily="18" charset="0"/>
              </a:rPr>
              <a:t>In my school setting, t</a:t>
            </a:r>
            <a:r>
              <a:rPr lang="en-GB" sz="1300" dirty="0">
                <a:effectLst/>
                <a:latin typeface="Calibri" panose="020F0502020204030204" pitchFamily="34" charset="0"/>
                <a:ea typeface="Calibri" panose="020F0502020204030204" pitchFamily="34" charset="0"/>
                <a:cs typeface="Times New Roman" panose="02020603050405020304" pitchFamily="18" charset="0"/>
              </a:rPr>
              <a:t>he grant of nearly £40,000 is used to become a total communicative school. This means it’s used to train staff in communication programmes to ensure all staff are fully trained in order to communicate effectively with pupils with communication difficulties and additional needs. The funds are used to keep staff up to date with various communication programmes, speech and language programmes and resources. In comparison with another special school in </a:t>
            </a:r>
            <a:r>
              <a:rPr lang="en-GB" sz="1300" dirty="0">
                <a:latin typeface="Calibri" panose="020F0502020204030204" pitchFamily="34" charset="0"/>
                <a:ea typeface="Calibri" panose="020F0502020204030204" pitchFamily="34" charset="0"/>
                <a:cs typeface="Times New Roman" panose="02020603050405020304" pitchFamily="18" charset="0"/>
              </a:rPr>
              <a:t>a similar</a:t>
            </a:r>
            <a:r>
              <a:rPr lang="en-GB" sz="1300" dirty="0">
                <a:effectLst/>
                <a:latin typeface="Calibri" panose="020F0502020204030204" pitchFamily="34" charset="0"/>
                <a:ea typeface="Calibri" panose="020F0502020204030204" pitchFamily="34" charset="0"/>
                <a:cs typeface="Times New Roman" panose="02020603050405020304" pitchFamily="18" charset="0"/>
              </a:rPr>
              <a:t> area who have a total of over £16,000, the majority of their funds are used for pupils who are entitled to free school meals and for training staff in behaviour management. There is a big difference in the amount of the grant, this may be due to the number of pupils and staff in the school and area.</a:t>
            </a:r>
            <a:endParaRPr lang="en-GB" sz="1300" dirty="0"/>
          </a:p>
        </p:txBody>
      </p:sp>
      <p:sp>
        <p:nvSpPr>
          <p:cNvPr id="19" name="TextBox 18">
            <a:extLst>
              <a:ext uri="{FF2B5EF4-FFF2-40B4-BE49-F238E27FC236}">
                <a16:creationId xmlns:a16="http://schemas.microsoft.com/office/drawing/2014/main" id="{E66F352B-939C-48BA-A15C-666F067356C1}"/>
              </a:ext>
            </a:extLst>
          </p:cNvPr>
          <p:cNvSpPr txBox="1"/>
          <p:nvPr/>
        </p:nvSpPr>
        <p:spPr>
          <a:xfrm>
            <a:off x="29357" y="4452653"/>
            <a:ext cx="4188352" cy="2292935"/>
          </a:xfrm>
          <a:prstGeom prst="rect">
            <a:avLst/>
          </a:prstGeom>
          <a:noFill/>
          <a:ln>
            <a:solidFill>
              <a:srgbClr val="FF6699"/>
            </a:solidFill>
          </a:ln>
        </p:spPr>
        <p:txBody>
          <a:bodyPr wrap="square" rtlCol="0">
            <a:spAutoFit/>
          </a:bodyPr>
          <a:lstStyle/>
          <a:p>
            <a:r>
              <a:rPr lang="en-GB" sz="1300" dirty="0"/>
              <a:t>Every school has a different amount depending on the number of pupils and of which are eligible for Free School Meals (eFSM) and looked after children (LAC). Each individual setting decide what they spend their pupil development grant on. </a:t>
            </a:r>
            <a:r>
              <a:rPr lang="en-GB" sz="1300" dirty="0">
                <a:effectLst/>
                <a:latin typeface="Calibri" panose="020F0502020204030204" pitchFamily="34" charset="0"/>
                <a:ea typeface="Calibri" panose="020F0502020204030204" pitchFamily="34" charset="0"/>
                <a:cs typeface="Times New Roman" panose="02020603050405020304" pitchFamily="18" charset="0"/>
              </a:rPr>
              <a:t>Although the PDG must be used to support learners who are (eFSM) and who are (LAC), the funds do not have to be tracked to those learners. The PDG funded support is only offered to those learners who eFSM and who are LAC but the grant may also be used for whole school strategies which benefit all learners, but massively benefit eFSM and LAC learners. </a:t>
            </a:r>
            <a:endParaRPr lang="en-GB" sz="1300" dirty="0"/>
          </a:p>
        </p:txBody>
      </p:sp>
      <p:sp>
        <p:nvSpPr>
          <p:cNvPr id="21" name="TextBox 20">
            <a:extLst>
              <a:ext uri="{FF2B5EF4-FFF2-40B4-BE49-F238E27FC236}">
                <a16:creationId xmlns:a16="http://schemas.microsoft.com/office/drawing/2014/main" id="{F41BD95B-FE5A-4407-A3EC-9A223F37CA57}"/>
              </a:ext>
            </a:extLst>
          </p:cNvPr>
          <p:cNvSpPr txBox="1"/>
          <p:nvPr/>
        </p:nvSpPr>
        <p:spPr>
          <a:xfrm>
            <a:off x="8555765" y="3848148"/>
            <a:ext cx="3556978" cy="2893100"/>
          </a:xfrm>
          <a:prstGeom prst="rect">
            <a:avLst/>
          </a:prstGeom>
          <a:noFill/>
          <a:ln>
            <a:solidFill>
              <a:srgbClr val="FFFF00"/>
            </a:solidFill>
          </a:ln>
        </p:spPr>
        <p:txBody>
          <a:bodyPr wrap="square" rtlCol="0">
            <a:spAutoFit/>
          </a:bodyPr>
          <a:lstStyle/>
          <a:p>
            <a:r>
              <a:rPr lang="en-GB" sz="1300" dirty="0"/>
              <a:t>According to Wiserd.ac.uk </a:t>
            </a:r>
            <a:r>
              <a:rPr lang="en-GB" sz="1300" i="1" dirty="0"/>
              <a:t>“The pupil development grant was introduced in 2012-13 and provides schools with additional resource to raise levels of achievement of a particular group of economically disadvantaged learners”</a:t>
            </a:r>
            <a:endParaRPr lang="en-GB" sz="1300" dirty="0"/>
          </a:p>
          <a:p>
            <a:r>
              <a:rPr lang="en-GB" sz="1300" dirty="0"/>
              <a:t>It is important to have funds to be able to:</a:t>
            </a:r>
          </a:p>
          <a:p>
            <a:pPr marL="285750" indent="-285750">
              <a:buFont typeface="Arial" panose="020B0604020202020204" pitchFamily="34" charset="0"/>
              <a:buChar char="•"/>
            </a:pPr>
            <a:r>
              <a:rPr lang="en-GB" sz="1300" dirty="0"/>
              <a:t>keep staff training up to date with various training programmes and resources,</a:t>
            </a:r>
          </a:p>
          <a:p>
            <a:pPr marL="285750" indent="-285750">
              <a:buFont typeface="Arial" panose="020B0604020202020204" pitchFamily="34" charset="0"/>
              <a:buChar char="•"/>
            </a:pPr>
            <a:r>
              <a:rPr lang="en-GB" sz="1300" dirty="0"/>
              <a:t>to be able to purchase appropriate resources to be used in schools,</a:t>
            </a:r>
          </a:p>
          <a:p>
            <a:pPr marL="285750" indent="-285750">
              <a:buFont typeface="Arial" panose="020B0604020202020204" pitchFamily="34" charset="0"/>
              <a:buChar char="•"/>
            </a:pPr>
            <a:r>
              <a:rPr lang="en-GB" sz="1300" dirty="0"/>
              <a:t>To support pupils and families with regards to food, equipment and uniforms,</a:t>
            </a:r>
          </a:p>
          <a:p>
            <a:pPr marL="285750" indent="-285750">
              <a:buFont typeface="Arial" panose="020B0604020202020204" pitchFamily="34" charset="0"/>
              <a:buChar char="•"/>
            </a:pPr>
            <a:r>
              <a:rPr lang="en-GB" sz="1300" dirty="0"/>
              <a:t>To offer extra support to looked after children and their carers.</a:t>
            </a:r>
          </a:p>
        </p:txBody>
      </p:sp>
      <p:pic>
        <p:nvPicPr>
          <p:cNvPr id="7" name="Picture 6" descr="A close up of a piece of paper&#10;&#10;Description automatically generated">
            <a:extLst>
              <a:ext uri="{FF2B5EF4-FFF2-40B4-BE49-F238E27FC236}">
                <a16:creationId xmlns:a16="http://schemas.microsoft.com/office/drawing/2014/main" id="{9721EA7D-C111-4B05-935E-B032CD4DD3A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2791" r="12964"/>
          <a:stretch/>
        </p:blipFill>
        <p:spPr>
          <a:xfrm rot="21268816">
            <a:off x="7768664" y="348115"/>
            <a:ext cx="948393" cy="958044"/>
          </a:xfrm>
          <a:prstGeom prst="rect">
            <a:avLst/>
          </a:prstGeom>
          <a:ln>
            <a:noFill/>
          </a:ln>
          <a:effectLst>
            <a:softEdge rad="112500"/>
          </a:effectLst>
        </p:spPr>
      </p:pic>
      <p:pic>
        <p:nvPicPr>
          <p:cNvPr id="10" name="Picture 9" descr="A picture containing tool, drawing&#10;&#10;Description automatically generated">
            <a:extLst>
              <a:ext uri="{FF2B5EF4-FFF2-40B4-BE49-F238E27FC236}">
                <a16:creationId xmlns:a16="http://schemas.microsoft.com/office/drawing/2014/main" id="{EC632365-29FE-40FC-A279-766BD276424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63518" y="230129"/>
            <a:ext cx="1797880" cy="515847"/>
          </a:xfrm>
          <a:prstGeom prst="rect">
            <a:avLst/>
          </a:prstGeom>
          <a:ln>
            <a:noFill/>
          </a:ln>
          <a:effectLst>
            <a:outerShdw blurRad="190500" algn="tl" rotWithShape="0">
              <a:srgbClr val="000000">
                <a:alpha val="70000"/>
              </a:srgbClr>
            </a:outerShdw>
          </a:effectLst>
        </p:spPr>
      </p:pic>
      <p:pic>
        <p:nvPicPr>
          <p:cNvPr id="16" name="Picture 15">
            <a:extLst>
              <a:ext uri="{FF2B5EF4-FFF2-40B4-BE49-F238E27FC236}">
                <a16:creationId xmlns:a16="http://schemas.microsoft.com/office/drawing/2014/main" id="{DB18E16A-C265-4485-8AF1-042E4D4C6E76}"/>
              </a:ext>
            </a:extLst>
          </p:cNvPr>
          <p:cNvPicPr>
            <a:picLocks noChangeAspect="1"/>
          </p:cNvPicPr>
          <p:nvPr/>
        </p:nvPicPr>
        <p:blipFill rotWithShape="1">
          <a:blip r:embed="rId4"/>
          <a:srcRect l="33246" r="15744"/>
          <a:stretch/>
        </p:blipFill>
        <p:spPr>
          <a:xfrm>
            <a:off x="3360592" y="3536766"/>
            <a:ext cx="879053" cy="904724"/>
          </a:xfrm>
          <a:prstGeom prst="rect">
            <a:avLst/>
          </a:prstGeom>
          <a:ln>
            <a:noFill/>
          </a:ln>
          <a:effectLst>
            <a:outerShdw blurRad="190500" algn="tl" rotWithShape="0">
              <a:srgbClr val="000000">
                <a:alpha val="70000"/>
              </a:srgbClr>
            </a:outerShdw>
          </a:effectLst>
        </p:spPr>
      </p:pic>
      <p:pic>
        <p:nvPicPr>
          <p:cNvPr id="17" name="Picture 16">
            <a:extLst>
              <a:ext uri="{FF2B5EF4-FFF2-40B4-BE49-F238E27FC236}">
                <a16:creationId xmlns:a16="http://schemas.microsoft.com/office/drawing/2014/main" id="{E3C04072-760A-48CA-9E4A-836580092F40}"/>
              </a:ext>
            </a:extLst>
          </p:cNvPr>
          <p:cNvPicPr>
            <a:picLocks noChangeAspect="1"/>
          </p:cNvPicPr>
          <p:nvPr/>
        </p:nvPicPr>
        <p:blipFill>
          <a:blip r:embed="rId5"/>
          <a:stretch>
            <a:fillRect/>
          </a:stretch>
        </p:blipFill>
        <p:spPr>
          <a:xfrm>
            <a:off x="10780151" y="2866347"/>
            <a:ext cx="1332590" cy="99204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5EF0963-AAD5-4BBE-ABA4-E83421AAFAAB}"/>
              </a:ext>
            </a:extLst>
          </p:cNvPr>
          <p:cNvSpPr txBox="1"/>
          <p:nvPr/>
        </p:nvSpPr>
        <p:spPr>
          <a:xfrm>
            <a:off x="477077" y="1028343"/>
            <a:ext cx="10614992" cy="553997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Clipart Images. Available at: </a:t>
            </a:r>
            <a:r>
              <a:rPr lang="en-GB" sz="1600" dirty="0">
                <a:latin typeface="Arial" panose="020B0604020202020204" pitchFamily="34" charset="0"/>
                <a:cs typeface="Arial" panose="020B0604020202020204" pitchFamily="34" charset="0"/>
                <a:hlinkClick r:id="rId2"/>
              </a:rPr>
              <a:t>http://clipart-library.com/education-cliparts.html</a:t>
            </a:r>
            <a:r>
              <a:rPr lang="en-GB" sz="1600" dirty="0">
                <a:latin typeface="Arial" panose="020B0604020202020204" pitchFamily="34" charset="0"/>
                <a:cs typeface="Arial" panose="020B0604020202020204" pitchFamily="34" charset="0"/>
              </a:rPr>
              <a:t> (Accessed on 22.08.2020)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Evaluation of the Pupil Development Grant. 2015. Available at: </a:t>
            </a:r>
            <a:r>
              <a:rPr lang="en-GB" sz="1600" dirty="0">
                <a:latin typeface="Arial" panose="020B0604020202020204" pitchFamily="34" charset="0"/>
                <a:cs typeface="Arial" panose="020B0604020202020204" pitchFamily="34" charset="0"/>
                <a:hlinkClick r:id="rId3"/>
              </a:rPr>
              <a:t>https://wiserd.ac.uk/research/research-projects/evaluation-pupil-deprivation-grant</a:t>
            </a:r>
            <a:r>
              <a:rPr lang="en-GB" sz="1600" dirty="0">
                <a:latin typeface="Arial" panose="020B0604020202020204" pitchFamily="34" charset="0"/>
                <a:cs typeface="Arial" panose="020B0604020202020204" pitchFamily="34" charset="0"/>
              </a:rPr>
              <a:t> (Accessed on 22.08.2020)</a:t>
            </a:r>
          </a:p>
          <a:p>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Giggs</a:t>
            </a:r>
            <a:r>
              <a:rPr lang="en-GB" sz="1600" dirty="0">
                <a:latin typeface="Arial" panose="020B0604020202020204" pitchFamily="34" charset="0"/>
                <a:cs typeface="Arial" panose="020B0604020202020204" pitchFamily="34" charset="0"/>
              </a:rPr>
              <a:t>, R. 2014. The Good News…What schools in Wales are doing to reduce the impact of poverty on pupils’ achievement. Researchgate.net. </a:t>
            </a:r>
            <a:r>
              <a:rPr lang="en-GB" sz="1600" dirty="0" err="1">
                <a:latin typeface="Arial" panose="020B0604020202020204" pitchFamily="34" charset="0"/>
                <a:cs typeface="Arial" panose="020B0604020202020204" pitchFamily="34" charset="0"/>
              </a:rPr>
              <a:t>Availabe</a:t>
            </a:r>
            <a:r>
              <a:rPr lang="en-GB" sz="1600" dirty="0">
                <a:latin typeface="Arial" panose="020B0604020202020204" pitchFamily="34" charset="0"/>
                <a:cs typeface="Arial" panose="020B0604020202020204" pitchFamily="34" charset="0"/>
              </a:rPr>
              <a:t> at: </a:t>
            </a:r>
            <a:r>
              <a:rPr lang="en-GB" sz="1600" dirty="0">
                <a:latin typeface="Arial" panose="020B0604020202020204" pitchFamily="34" charset="0"/>
                <a:cs typeface="Arial" panose="020B0604020202020204" pitchFamily="34" charset="0"/>
                <a:hlinkClick r:id="rId4"/>
              </a:rPr>
              <a:t>https://www.researchgate.net/profile/Russell_Grigg2/publication/283259444_The_Good_NewsWhat_schools_in_Wales_are_doing_to_reduce_the_impact_of_poverty_on_pupils'_achievement/links/562f6daf08ae0077ccc99668.pdf</a:t>
            </a:r>
            <a:r>
              <a:rPr lang="en-GB" sz="1600" dirty="0">
                <a:latin typeface="Arial" panose="020B0604020202020204" pitchFamily="34" charset="0"/>
                <a:cs typeface="Arial" panose="020B0604020202020204" pitchFamily="34" charset="0"/>
              </a:rPr>
              <a:t>  (Accessed on 21/08/2020)</a:t>
            </a:r>
          </a:p>
          <a:p>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Gov.Wales</a:t>
            </a:r>
            <a:r>
              <a:rPr lang="en-GB" sz="1600" dirty="0">
                <a:latin typeface="Arial" panose="020B0604020202020204" pitchFamily="34" charset="0"/>
                <a:cs typeface="Arial" panose="020B0604020202020204" pitchFamily="34" charset="0"/>
              </a:rPr>
              <a:t> (No date) Available at: </a:t>
            </a:r>
            <a:r>
              <a:rPr lang="en-GB" sz="1600" dirty="0">
                <a:latin typeface="Arial" panose="020B0604020202020204" pitchFamily="34" charset="0"/>
                <a:cs typeface="Arial" panose="020B0604020202020204" pitchFamily="34" charset="0"/>
                <a:hlinkClick r:id="rId5"/>
              </a:rPr>
              <a:t>https://gov.wales/pupil-development-grant-access</a:t>
            </a:r>
            <a:r>
              <a:rPr lang="en-GB" sz="1600" dirty="0">
                <a:latin typeface="Arial" panose="020B0604020202020204" pitchFamily="34" charset="0"/>
                <a:cs typeface="Arial" panose="020B0604020202020204" pitchFamily="34" charset="0"/>
              </a:rPr>
              <a:t> (Accessed on 20.08.2020)</a:t>
            </a:r>
          </a:p>
          <a:p>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Gov.Wales</a:t>
            </a:r>
            <a:r>
              <a:rPr lang="en-GB" sz="1600" dirty="0">
                <a:latin typeface="Arial" panose="020B0604020202020204" pitchFamily="34" charset="0"/>
                <a:cs typeface="Arial" panose="020B0604020202020204" pitchFamily="34" charset="0"/>
              </a:rPr>
              <a:t>. Pupil Deprivation Grant. 2015. Available at: </a:t>
            </a:r>
            <a:r>
              <a:rPr lang="en-GB" sz="1600" dirty="0">
                <a:latin typeface="Arial" panose="020B0604020202020204" pitchFamily="34" charset="0"/>
                <a:cs typeface="Arial" panose="020B0604020202020204" pitchFamily="34" charset="0"/>
                <a:hlinkClick r:id="rId6"/>
              </a:rPr>
              <a:t>https://gov.wales/sites/default/files/publications/2018-03/pupil-deprivation-grant-essential-guidance.pdf</a:t>
            </a:r>
            <a:r>
              <a:rPr lang="en-GB" sz="1600" dirty="0">
                <a:latin typeface="Arial" panose="020B0604020202020204" pitchFamily="34" charset="0"/>
                <a:cs typeface="Arial" panose="020B0604020202020204" pitchFamily="34" charset="0"/>
              </a:rPr>
              <a:t> (Accessed on 21/08/2020)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Maslow’s Hierarchy of Needs. 2020. Available at: </a:t>
            </a:r>
            <a:r>
              <a:rPr lang="en-GB" sz="1600" dirty="0">
                <a:latin typeface="Arial" panose="020B0604020202020204" pitchFamily="34" charset="0"/>
                <a:cs typeface="Arial" panose="020B0604020202020204" pitchFamily="34" charset="0"/>
                <a:hlinkClick r:id="rId7"/>
              </a:rPr>
              <a:t>https://www.simplypsychology.org/maslow.html</a:t>
            </a:r>
            <a:r>
              <a:rPr lang="en-GB" sz="1600" dirty="0">
                <a:latin typeface="Arial" panose="020B0604020202020204" pitchFamily="34" charset="0"/>
                <a:cs typeface="Arial" panose="020B0604020202020204" pitchFamily="34" charset="0"/>
              </a:rPr>
              <a:t> (Accessed on 22.08.2020)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Social Inclusion image. 2018. Available at: </a:t>
            </a:r>
            <a:r>
              <a:rPr lang="en-GB" sz="1600" dirty="0">
                <a:solidFill>
                  <a:srgbClr val="0563C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http://www.kildare.ie/news/news-detail.asp?NewsID=4709</a:t>
            </a:r>
            <a:r>
              <a:rPr lang="en-GB" sz="1600" dirty="0">
                <a:latin typeface="Arial" panose="020B0604020202020204" pitchFamily="34" charset="0"/>
                <a:cs typeface="Arial" panose="020B0604020202020204" pitchFamily="34" charset="0"/>
              </a:rPr>
              <a:t> (Accessed on 10.08.2020)</a:t>
            </a:r>
          </a:p>
          <a:p>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1BC96173-076E-4FD3-85A3-86064975CED0}"/>
              </a:ext>
            </a:extLst>
          </p:cNvPr>
          <p:cNvSpPr/>
          <p:nvPr/>
        </p:nvSpPr>
        <p:spPr>
          <a:xfrm>
            <a:off x="477077" y="329200"/>
            <a:ext cx="1752403" cy="400110"/>
          </a:xfrm>
          <a:prstGeom prst="rect">
            <a:avLst/>
          </a:prstGeom>
          <a:noFill/>
        </p:spPr>
        <p:txBody>
          <a:bodyPr wrap="none" lIns="91440" tIns="45720" rIns="91440" bIns="45720">
            <a:spAutoFit/>
          </a:bodyPr>
          <a:lstStyle/>
          <a:p>
            <a:pPr algn="ctr"/>
            <a:r>
              <a:rPr lang="en-US" sz="2000" b="0" cap="none" spc="0" dirty="0">
                <a:ln w="0">
                  <a:noFill/>
                </a:ln>
                <a:solidFill>
                  <a:sysClr val="windowText" lastClr="00000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8626181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899</TotalTime>
  <Words>1010</Words>
  <Application>Microsoft Office PowerPoint</Application>
  <PresentationFormat>Widescreen</PresentationFormat>
  <Paragraphs>36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Samantha Howell (1805192)</cp:lastModifiedBy>
  <cp:revision>4</cp:revision>
  <dcterms:created xsi:type="dcterms:W3CDTF">2020-08-10T13:06:19Z</dcterms:created>
  <dcterms:modified xsi:type="dcterms:W3CDTF">2020-08-23T12:48:30Z</dcterms:modified>
</cp:coreProperties>
</file>