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0" r:id="rId5"/>
    <p:sldId id="271" r:id="rId6"/>
    <p:sldId id="272" r:id="rId7"/>
    <p:sldId id="274" r:id="rId8"/>
    <p:sldId id="336" r:id="rId9"/>
    <p:sldId id="273" r:id="rId10"/>
    <p:sldId id="261" r:id="rId11"/>
    <p:sldId id="363" r:id="rId12"/>
    <p:sldId id="265" r:id="rId13"/>
    <p:sldId id="263" r:id="rId14"/>
    <p:sldId id="266"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A257AD-C89E-0BCE-7861-20C1643E4977}" v="301" dt="2026-02-15T22:41:58.1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97" d="100"/>
          <a:sy n="97" d="100"/>
        </p:scale>
        <p:origin x="7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ina Albeanu (2247895)" userId="S::2247895@student.uwtsd.ac.uk::86393e50-3790-4125-85d8-66f302294de1" providerId="AD" clId="Web-{61A257AD-C89E-0BCE-7861-20C1643E4977}"/>
    <pc:docChg chg="delSld modSld">
      <pc:chgData name="Irina Albeanu (2247895)" userId="S::2247895@student.uwtsd.ac.uk::86393e50-3790-4125-85d8-66f302294de1" providerId="AD" clId="Web-{61A257AD-C89E-0BCE-7861-20C1643E4977}" dt="2026-02-15T22:41:58.120" v="328" actId="20577"/>
      <pc:docMkLst>
        <pc:docMk/>
      </pc:docMkLst>
      <pc:sldChg chg="modSp">
        <pc:chgData name="Irina Albeanu (2247895)" userId="S::2247895@student.uwtsd.ac.uk::86393e50-3790-4125-85d8-66f302294de1" providerId="AD" clId="Web-{61A257AD-C89E-0BCE-7861-20C1643E4977}" dt="2026-02-15T22:38:30.935" v="303" actId="20577"/>
        <pc:sldMkLst>
          <pc:docMk/>
          <pc:sldMk cId="764605052" sldId="261"/>
        </pc:sldMkLst>
        <pc:spChg chg="mod">
          <ac:chgData name="Irina Albeanu (2247895)" userId="S::2247895@student.uwtsd.ac.uk::86393e50-3790-4125-85d8-66f302294de1" providerId="AD" clId="Web-{61A257AD-C89E-0BCE-7861-20C1643E4977}" dt="2026-02-15T22:38:30.935" v="303" actId="20577"/>
          <ac:spMkLst>
            <pc:docMk/>
            <pc:sldMk cId="764605052" sldId="261"/>
            <ac:spMk id="3" creationId="{E04C29E1-0FF6-7114-4118-5B68E71110F6}"/>
          </ac:spMkLst>
        </pc:spChg>
        <pc:graphicFrameChg chg="mod modGraphic">
          <ac:chgData name="Irina Albeanu (2247895)" userId="S::2247895@student.uwtsd.ac.uk::86393e50-3790-4125-85d8-66f302294de1" providerId="AD" clId="Web-{61A257AD-C89E-0BCE-7861-20C1643E4977}" dt="2026-02-15T22:38:00.605" v="295"/>
          <ac:graphicFrameMkLst>
            <pc:docMk/>
            <pc:sldMk cId="764605052" sldId="261"/>
            <ac:graphicFrameMk id="7" creationId="{108D2D3F-BBD3-F859-AF29-5BEF174F1637}"/>
          </ac:graphicFrameMkLst>
        </pc:graphicFrameChg>
      </pc:sldChg>
      <pc:sldChg chg="modSp">
        <pc:chgData name="Irina Albeanu (2247895)" userId="S::2247895@student.uwtsd.ac.uk::86393e50-3790-4125-85d8-66f302294de1" providerId="AD" clId="Web-{61A257AD-C89E-0BCE-7861-20C1643E4977}" dt="2026-02-15T22:41:58.120" v="328" actId="20577"/>
        <pc:sldMkLst>
          <pc:docMk/>
          <pc:sldMk cId="2451324015" sldId="263"/>
        </pc:sldMkLst>
        <pc:spChg chg="mod">
          <ac:chgData name="Irina Albeanu (2247895)" userId="S::2247895@student.uwtsd.ac.uk::86393e50-3790-4125-85d8-66f302294de1" providerId="AD" clId="Web-{61A257AD-C89E-0BCE-7861-20C1643E4977}" dt="2026-02-15T22:41:58.120" v="328" actId="20577"/>
          <ac:spMkLst>
            <pc:docMk/>
            <pc:sldMk cId="2451324015" sldId="263"/>
            <ac:spMk id="3" creationId="{E04C29E1-0FF6-7114-4118-5B68E71110F6}"/>
          </ac:spMkLst>
        </pc:spChg>
      </pc:sldChg>
      <pc:sldChg chg="modSp">
        <pc:chgData name="Irina Albeanu (2247895)" userId="S::2247895@student.uwtsd.ac.uk::86393e50-3790-4125-85d8-66f302294de1" providerId="AD" clId="Web-{61A257AD-C89E-0BCE-7861-20C1643E4977}" dt="2026-02-15T22:41:36.150" v="325" actId="20577"/>
        <pc:sldMkLst>
          <pc:docMk/>
          <pc:sldMk cId="1037257886" sldId="265"/>
        </pc:sldMkLst>
        <pc:spChg chg="mod">
          <ac:chgData name="Irina Albeanu (2247895)" userId="S::2247895@student.uwtsd.ac.uk::86393e50-3790-4125-85d8-66f302294de1" providerId="AD" clId="Web-{61A257AD-C89E-0BCE-7861-20C1643E4977}" dt="2026-02-15T22:41:36.150" v="325" actId="20577"/>
          <ac:spMkLst>
            <pc:docMk/>
            <pc:sldMk cId="1037257886" sldId="265"/>
            <ac:spMk id="3" creationId="{E04C29E1-0FF6-7114-4118-5B68E71110F6}"/>
          </ac:spMkLst>
        </pc:spChg>
      </pc:sldChg>
      <pc:sldChg chg="modSp">
        <pc:chgData name="Irina Albeanu (2247895)" userId="S::2247895@student.uwtsd.ac.uk::86393e50-3790-4125-85d8-66f302294de1" providerId="AD" clId="Web-{61A257AD-C89E-0BCE-7861-20C1643E4977}" dt="2026-02-15T22:38:52.734" v="305" actId="20577"/>
        <pc:sldMkLst>
          <pc:docMk/>
          <pc:sldMk cId="2661610389" sldId="273"/>
        </pc:sldMkLst>
        <pc:spChg chg="mod">
          <ac:chgData name="Irina Albeanu (2247895)" userId="S::2247895@student.uwtsd.ac.uk::86393e50-3790-4125-85d8-66f302294de1" providerId="AD" clId="Web-{61A257AD-C89E-0BCE-7861-20C1643E4977}" dt="2026-02-15T22:38:52.734" v="305" actId="20577"/>
          <ac:spMkLst>
            <pc:docMk/>
            <pc:sldMk cId="2661610389" sldId="273"/>
            <ac:spMk id="2" creationId="{F1DF348C-F75E-75E9-74BA-22A65FB9E02F}"/>
          </ac:spMkLst>
        </pc:spChg>
        <pc:spChg chg="mod">
          <ac:chgData name="Irina Albeanu (2247895)" userId="S::2247895@student.uwtsd.ac.uk::86393e50-3790-4125-85d8-66f302294de1" providerId="AD" clId="Web-{61A257AD-C89E-0BCE-7861-20C1643E4977}" dt="2026-02-15T22:36:15.487" v="253" actId="20577"/>
          <ac:spMkLst>
            <pc:docMk/>
            <pc:sldMk cId="2661610389" sldId="273"/>
            <ac:spMk id="3" creationId="{881B820E-B9B3-5CF2-E1AE-F54AA3FA003E}"/>
          </ac:spMkLst>
        </pc:spChg>
      </pc:sldChg>
      <pc:sldChg chg="modSp">
        <pc:chgData name="Irina Albeanu (2247895)" userId="S::2247895@student.uwtsd.ac.uk::86393e50-3790-4125-85d8-66f302294de1" providerId="AD" clId="Web-{61A257AD-C89E-0BCE-7861-20C1643E4977}" dt="2026-02-15T22:29:25.890" v="73" actId="20577"/>
        <pc:sldMkLst>
          <pc:docMk/>
          <pc:sldMk cId="860344735" sldId="274"/>
        </pc:sldMkLst>
        <pc:spChg chg="mod">
          <ac:chgData name="Irina Albeanu (2247895)" userId="S::2247895@student.uwtsd.ac.uk::86393e50-3790-4125-85d8-66f302294de1" providerId="AD" clId="Web-{61A257AD-C89E-0BCE-7861-20C1643E4977}" dt="2026-02-15T22:29:25.890" v="73" actId="20577"/>
          <ac:spMkLst>
            <pc:docMk/>
            <pc:sldMk cId="860344735" sldId="274"/>
            <ac:spMk id="3" creationId="{5A83545D-6FBE-2985-5F35-4C84283CFC53}"/>
          </ac:spMkLst>
        </pc:spChg>
      </pc:sldChg>
      <pc:sldChg chg="delSp modSp">
        <pc:chgData name="Irina Albeanu (2247895)" userId="S::2247895@student.uwtsd.ac.uk::86393e50-3790-4125-85d8-66f302294de1" providerId="AD" clId="Web-{61A257AD-C89E-0BCE-7861-20C1643E4977}" dt="2026-02-15T22:33:46.064" v="220"/>
        <pc:sldMkLst>
          <pc:docMk/>
          <pc:sldMk cId="2496961718" sldId="336"/>
        </pc:sldMkLst>
        <pc:spChg chg="del">
          <ac:chgData name="Irina Albeanu (2247895)" userId="S::2247895@student.uwtsd.ac.uk::86393e50-3790-4125-85d8-66f302294de1" providerId="AD" clId="Web-{61A257AD-C89E-0BCE-7861-20C1643E4977}" dt="2026-02-15T22:29:57.569" v="76"/>
          <ac:spMkLst>
            <pc:docMk/>
            <pc:sldMk cId="2496961718" sldId="336"/>
            <ac:spMk id="3" creationId="{FEBB8468-B35F-E392-2801-59B9C39538AD}"/>
          </ac:spMkLst>
        </pc:spChg>
        <pc:graphicFrameChg chg="mod modGraphic">
          <ac:chgData name="Irina Albeanu (2247895)" userId="S::2247895@student.uwtsd.ac.uk::86393e50-3790-4125-85d8-66f302294de1" providerId="AD" clId="Web-{61A257AD-C89E-0BCE-7861-20C1643E4977}" dt="2026-02-15T22:33:46.064" v="220"/>
          <ac:graphicFrameMkLst>
            <pc:docMk/>
            <pc:sldMk cId="2496961718" sldId="336"/>
            <ac:graphicFrameMk id="5" creationId="{A2EE408F-2C4B-7EA4-C94A-EC225621176C}"/>
          </ac:graphicFrameMkLst>
        </pc:graphicFrameChg>
      </pc:sldChg>
      <pc:sldChg chg="del">
        <pc:chgData name="Irina Albeanu (2247895)" userId="S::2247895@student.uwtsd.ac.uk::86393e50-3790-4125-85d8-66f302294de1" providerId="AD" clId="Web-{61A257AD-C89E-0BCE-7861-20C1643E4977}" dt="2026-02-15T22:39:51.770" v="306"/>
        <pc:sldMkLst>
          <pc:docMk/>
          <pc:sldMk cId="2319079123" sldId="337"/>
        </pc:sldMkLst>
      </pc:sldChg>
      <pc:sldChg chg="modSp">
        <pc:chgData name="Irina Albeanu (2247895)" userId="S::2247895@student.uwtsd.ac.uk::86393e50-3790-4125-85d8-66f302294de1" providerId="AD" clId="Web-{61A257AD-C89E-0BCE-7861-20C1643E4977}" dt="2026-02-15T22:40:56.803" v="310" actId="20577"/>
        <pc:sldMkLst>
          <pc:docMk/>
          <pc:sldMk cId="642852813" sldId="363"/>
        </pc:sldMkLst>
        <pc:spChg chg="mod">
          <ac:chgData name="Irina Albeanu (2247895)" userId="S::2247895@student.uwtsd.ac.uk::86393e50-3790-4125-85d8-66f302294de1" providerId="AD" clId="Web-{61A257AD-C89E-0BCE-7861-20C1643E4977}" dt="2026-02-15T22:40:56.803" v="310" actId="20577"/>
          <ac:spMkLst>
            <pc:docMk/>
            <pc:sldMk cId="642852813" sldId="363"/>
            <ac:spMk id="22" creationId="{280A6708-DF3B-47D7-80AD-BED7584E4872}"/>
          </ac:spMkLst>
        </pc:spChg>
        <pc:spChg chg="mod">
          <ac:chgData name="Irina Albeanu (2247895)" userId="S::2247895@student.uwtsd.ac.uk::86393e50-3790-4125-85d8-66f302294de1" providerId="AD" clId="Web-{61A257AD-C89E-0BCE-7861-20C1643E4977}" dt="2026-02-15T22:40:50.850" v="308" actId="20577"/>
          <ac:spMkLst>
            <pc:docMk/>
            <pc:sldMk cId="642852813" sldId="363"/>
            <ac:spMk id="23" creationId="{8F167E83-1CE4-F3CA-7557-1CDDF3628DBE}"/>
          </ac:spMkLst>
        </pc:spChg>
      </pc:sldChg>
    </pc:docChg>
  </pc:docChgLst>
  <pc:docChgLst>
    <pc:chgData name="Irina Albeanu (2247895)" userId="S::2247895@student.uwtsd.ac.uk::86393e50-3790-4125-85d8-66f302294de1" providerId="AD" clId="Web-{D8AF471D-EE1F-7F29-E8E1-533830B1E07F}"/>
    <pc:docChg chg="modSld">
      <pc:chgData name="Irina Albeanu (2247895)" userId="S::2247895@student.uwtsd.ac.uk::86393e50-3790-4125-85d8-66f302294de1" providerId="AD" clId="Web-{D8AF471D-EE1F-7F29-E8E1-533830B1E07F}" dt="2026-02-07T17:24:19.180" v="277" actId="20577"/>
      <pc:docMkLst>
        <pc:docMk/>
      </pc:docMkLst>
      <pc:sldChg chg="modSp">
        <pc:chgData name="Irina Albeanu (2247895)" userId="S::2247895@student.uwtsd.ac.uk::86393e50-3790-4125-85d8-66f302294de1" providerId="AD" clId="Web-{D8AF471D-EE1F-7F29-E8E1-533830B1E07F}" dt="2026-02-07T16:41:09.515" v="3" actId="20577"/>
        <pc:sldMkLst>
          <pc:docMk/>
          <pc:sldMk cId="3321023050" sldId="271"/>
        </pc:sldMkLst>
        <pc:spChg chg="mod">
          <ac:chgData name="Irina Albeanu (2247895)" userId="S::2247895@student.uwtsd.ac.uk::86393e50-3790-4125-85d8-66f302294de1" providerId="AD" clId="Web-{D8AF471D-EE1F-7F29-E8E1-533830B1E07F}" dt="2026-02-07T16:41:09.515" v="3" actId="20577"/>
          <ac:spMkLst>
            <pc:docMk/>
            <pc:sldMk cId="3321023050" sldId="271"/>
            <ac:spMk id="2" creationId="{23379A11-1CF0-5125-F775-02C08085203B}"/>
          </ac:spMkLst>
        </pc:spChg>
      </pc:sldChg>
      <pc:sldChg chg="modSp">
        <pc:chgData name="Irina Albeanu (2247895)" userId="S::2247895@student.uwtsd.ac.uk::86393e50-3790-4125-85d8-66f302294de1" providerId="AD" clId="Web-{D8AF471D-EE1F-7F29-E8E1-533830B1E07F}" dt="2026-02-07T16:41:15.843" v="5" actId="20577"/>
        <pc:sldMkLst>
          <pc:docMk/>
          <pc:sldMk cId="1027608494" sldId="272"/>
        </pc:sldMkLst>
        <pc:spChg chg="mod">
          <ac:chgData name="Irina Albeanu (2247895)" userId="S::2247895@student.uwtsd.ac.uk::86393e50-3790-4125-85d8-66f302294de1" providerId="AD" clId="Web-{D8AF471D-EE1F-7F29-E8E1-533830B1E07F}" dt="2026-02-07T16:41:15.843" v="5" actId="20577"/>
          <ac:spMkLst>
            <pc:docMk/>
            <pc:sldMk cId="1027608494" sldId="272"/>
            <ac:spMk id="2" creationId="{8A50C2D0-4F0F-32FA-368C-29CAACE5786E}"/>
          </ac:spMkLst>
        </pc:spChg>
      </pc:sldChg>
      <pc:sldChg chg="modSp">
        <pc:chgData name="Irina Albeanu (2247895)" userId="S::2247895@student.uwtsd.ac.uk::86393e50-3790-4125-85d8-66f302294de1" providerId="AD" clId="Web-{D8AF471D-EE1F-7F29-E8E1-533830B1E07F}" dt="2026-02-07T16:46:20.006" v="22" actId="20577"/>
        <pc:sldMkLst>
          <pc:docMk/>
          <pc:sldMk cId="860344735" sldId="274"/>
        </pc:sldMkLst>
        <pc:spChg chg="mod">
          <ac:chgData name="Irina Albeanu (2247895)" userId="S::2247895@student.uwtsd.ac.uk::86393e50-3790-4125-85d8-66f302294de1" providerId="AD" clId="Web-{D8AF471D-EE1F-7F29-E8E1-533830B1E07F}" dt="2026-02-07T16:46:20.006" v="22" actId="20577"/>
          <ac:spMkLst>
            <pc:docMk/>
            <pc:sldMk cId="860344735" sldId="274"/>
            <ac:spMk id="3" creationId="{5A83545D-6FBE-2985-5F35-4C84283CFC53}"/>
          </ac:spMkLst>
        </pc:spChg>
      </pc:sldChg>
      <pc:sldChg chg="modSp">
        <pc:chgData name="Irina Albeanu (2247895)" userId="S::2247895@student.uwtsd.ac.uk::86393e50-3790-4125-85d8-66f302294de1" providerId="AD" clId="Web-{D8AF471D-EE1F-7F29-E8E1-533830B1E07F}" dt="2026-02-07T17:24:19.180" v="277" actId="20577"/>
        <pc:sldMkLst>
          <pc:docMk/>
          <pc:sldMk cId="642852813" sldId="363"/>
        </pc:sldMkLst>
        <pc:spChg chg="mod">
          <ac:chgData name="Irina Albeanu (2247895)" userId="S::2247895@student.uwtsd.ac.uk::86393e50-3790-4125-85d8-66f302294de1" providerId="AD" clId="Web-{D8AF471D-EE1F-7F29-E8E1-533830B1E07F}" dt="2026-02-07T17:18:55.730" v="145" actId="20577"/>
          <ac:spMkLst>
            <pc:docMk/>
            <pc:sldMk cId="642852813" sldId="363"/>
            <ac:spMk id="24" creationId="{B2F0A62B-BCD1-8AD8-F315-6F09A31F7FFE}"/>
          </ac:spMkLst>
        </pc:spChg>
        <pc:spChg chg="mod">
          <ac:chgData name="Irina Albeanu (2247895)" userId="S::2247895@student.uwtsd.ac.uk::86393e50-3790-4125-85d8-66f302294de1" providerId="AD" clId="Web-{D8AF471D-EE1F-7F29-E8E1-533830B1E07F}" dt="2026-02-07T17:19:32.389" v="168" actId="20577"/>
          <ac:spMkLst>
            <pc:docMk/>
            <pc:sldMk cId="642852813" sldId="363"/>
            <ac:spMk id="25" creationId="{2A30538D-67ED-A3A1-CFA1-39377D70B9B9}"/>
          </ac:spMkLst>
        </pc:spChg>
        <pc:spChg chg="mod">
          <ac:chgData name="Irina Albeanu (2247895)" userId="S::2247895@student.uwtsd.ac.uk::86393e50-3790-4125-85d8-66f302294de1" providerId="AD" clId="Web-{D8AF471D-EE1F-7F29-E8E1-533830B1E07F}" dt="2026-02-07T17:24:19.180" v="277" actId="20577"/>
          <ac:spMkLst>
            <pc:docMk/>
            <pc:sldMk cId="642852813" sldId="363"/>
            <ac:spMk id="26" creationId="{19E1DBE5-167E-78C1-BCD0-8D2DCE9A4F68}"/>
          </ac:spMkLst>
        </pc:spChg>
        <pc:spChg chg="mod">
          <ac:chgData name="Irina Albeanu (2247895)" userId="S::2247895@student.uwtsd.ac.uk::86393e50-3790-4125-85d8-66f302294de1" providerId="AD" clId="Web-{D8AF471D-EE1F-7F29-E8E1-533830B1E07F}" dt="2026-02-07T17:24:07.055" v="275" actId="20577"/>
          <ac:spMkLst>
            <pc:docMk/>
            <pc:sldMk cId="642852813" sldId="363"/>
            <ac:spMk id="27" creationId="{BDD08689-6B7D-0F8F-480D-F4AAD7FE2D5B}"/>
          </ac:spMkLst>
        </pc:spChg>
        <pc:spChg chg="mod">
          <ac:chgData name="Irina Albeanu (2247895)" userId="S::2247895@student.uwtsd.ac.uk::86393e50-3790-4125-85d8-66f302294de1" providerId="AD" clId="Web-{D8AF471D-EE1F-7F29-E8E1-533830B1E07F}" dt="2026-02-07T17:21:16.299" v="217" actId="20577"/>
          <ac:spMkLst>
            <pc:docMk/>
            <pc:sldMk cId="642852813" sldId="363"/>
            <ac:spMk id="28" creationId="{44AB04F4-8499-0CBD-C2DD-C750D2568FD9}"/>
          </ac:spMkLst>
        </pc:spChg>
        <pc:spChg chg="mod">
          <ac:chgData name="Irina Albeanu (2247895)" userId="S::2247895@student.uwtsd.ac.uk::86393e50-3790-4125-85d8-66f302294de1" providerId="AD" clId="Web-{D8AF471D-EE1F-7F29-E8E1-533830B1E07F}" dt="2026-02-07T17:23:54.739" v="273" actId="20577"/>
          <ac:spMkLst>
            <pc:docMk/>
            <pc:sldMk cId="642852813" sldId="363"/>
            <ac:spMk id="29" creationId="{327A92EC-E2CD-E0BC-131F-C601B5DE7C4F}"/>
          </ac:spMkLst>
        </pc:spChg>
        <pc:spChg chg="mod">
          <ac:chgData name="Irina Albeanu (2247895)" userId="S::2247895@student.uwtsd.ac.uk::86393e50-3790-4125-85d8-66f302294de1" providerId="AD" clId="Web-{D8AF471D-EE1F-7F29-E8E1-533830B1E07F}" dt="2026-02-07T17:16:56.278" v="97" actId="20577"/>
          <ac:spMkLst>
            <pc:docMk/>
            <pc:sldMk cId="642852813" sldId="363"/>
            <ac:spMk id="30" creationId="{93894965-CBAF-C3E0-3A1E-98F25A8DA3BD}"/>
          </ac:spMkLst>
        </pc:spChg>
        <pc:spChg chg="mod">
          <ac:chgData name="Irina Albeanu (2247895)" userId="S::2247895@student.uwtsd.ac.uk::86393e50-3790-4125-85d8-66f302294de1" providerId="AD" clId="Web-{D8AF471D-EE1F-7F29-E8E1-533830B1E07F}" dt="2026-02-07T17:17:59.895" v="125" actId="20577"/>
          <ac:spMkLst>
            <pc:docMk/>
            <pc:sldMk cId="642852813" sldId="363"/>
            <ac:spMk id="37" creationId="{B1E4133F-2751-3952-C07B-9EBB9CE035BD}"/>
          </ac:spMkLst>
        </pc:spChg>
        <pc:spChg chg="mod">
          <ac:chgData name="Irina Albeanu (2247895)" userId="S::2247895@student.uwtsd.ac.uk::86393e50-3790-4125-85d8-66f302294de1" providerId="AD" clId="Web-{D8AF471D-EE1F-7F29-E8E1-533830B1E07F}" dt="2026-02-07T17:23:49.536" v="271" actId="20577"/>
          <ac:spMkLst>
            <pc:docMk/>
            <pc:sldMk cId="642852813" sldId="363"/>
            <ac:spMk id="39" creationId="{D9B946EB-160F-14E8-6E65-A3ACFE53BA8E}"/>
          </ac:spMkLst>
        </pc:spChg>
        <pc:spChg chg="mod">
          <ac:chgData name="Irina Albeanu (2247895)" userId="S::2247895@student.uwtsd.ac.uk::86393e50-3790-4125-85d8-66f302294de1" providerId="AD" clId="Web-{D8AF471D-EE1F-7F29-E8E1-533830B1E07F}" dt="2026-02-07T17:15:44.464" v="63" actId="20577"/>
          <ac:spMkLst>
            <pc:docMk/>
            <pc:sldMk cId="642852813" sldId="363"/>
            <ac:spMk id="40" creationId="{1A129B97-8AB0-A07D-27D5-16E805A4DFB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893647"/>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Student Name:	Irina Albeanu</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2247895</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Chijioke Uba </a:t>
            </a: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Green Haven Florists</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526211" y="227104"/>
            <a:ext cx="11326483" cy="747682"/>
          </a:xfrm>
        </p:spPr>
        <p:txBody>
          <a:bodyPr>
            <a:normAutofit/>
          </a:bodyPr>
          <a:lstStyle/>
          <a:p>
            <a:r>
              <a:rPr lang="en-GB" sz="3200" b="1" u="sng" dirty="0">
                <a:latin typeface="Arial"/>
                <a:cs typeface="Arial"/>
              </a:rPr>
              <a:t>Overview of my presentation (approx. 30 seconds)</a:t>
            </a: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526211" y="1161751"/>
            <a:ext cx="11102197" cy="5451893"/>
          </a:xfrm>
        </p:spPr>
        <p:txBody>
          <a:bodyPr>
            <a:normAutofit/>
          </a:bodyPr>
          <a:lstStyle/>
          <a:p>
            <a:pPr marL="0" indent="0">
              <a:buNone/>
            </a:pPr>
            <a:endParaRPr lang="en-GB" sz="900"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Good afternoon. My name is Irina Albeanu</a:t>
            </a:r>
          </a:p>
          <a:p>
            <a:pPr marL="0" indent="0">
              <a:lnSpc>
                <a:spcPct val="120000"/>
              </a:lnSpc>
              <a:buNone/>
            </a:pPr>
            <a:endParaRPr lang="en-GB" sz="900"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In my presentation I will:</a:t>
            </a:r>
          </a:p>
          <a:p>
            <a:pPr lvl="1">
              <a:lnSpc>
                <a:spcPct val="120000"/>
              </a:lnSpc>
            </a:pPr>
            <a:r>
              <a:rPr lang="en-GB" dirty="0">
                <a:latin typeface="Arial" panose="020B0604020202020204" pitchFamily="34" charset="0"/>
                <a:cs typeface="Arial" panose="020B0604020202020204" pitchFamily="34" charset="0"/>
              </a:rPr>
              <a:t>Provide an overview Green Havan Florists and the nature and scope of the problems they are encountering.</a:t>
            </a:r>
          </a:p>
          <a:p>
            <a:pPr lvl="1">
              <a:lnSpc>
                <a:spcPct val="120000"/>
              </a:lnSpc>
            </a:pPr>
            <a:r>
              <a:rPr lang="en-GB" dirty="0">
                <a:latin typeface="Arial" panose="020B0604020202020204" pitchFamily="34" charset="0"/>
                <a:cs typeface="Arial" panose="020B0604020202020204" pitchFamily="34" charset="0"/>
              </a:rPr>
              <a:t>Provide an application of the 5W2H model that summarises these issues.</a:t>
            </a:r>
          </a:p>
          <a:p>
            <a:pPr lvl="1">
              <a:lnSpc>
                <a:spcPct val="120000"/>
              </a:lnSpc>
            </a:pPr>
            <a:r>
              <a:rPr lang="en-GB" dirty="0">
                <a:latin typeface="Arial" panose="020B0604020202020204" pitchFamily="34" charset="0"/>
                <a:cs typeface="Arial" panose="020B0604020202020204" pitchFamily="34" charset="0"/>
              </a:rPr>
              <a:t>Provide a critique and application of the PESTEL framework.</a:t>
            </a:r>
          </a:p>
          <a:p>
            <a:pPr lvl="1">
              <a:lnSpc>
                <a:spcPct val="120000"/>
              </a:lnSpc>
            </a:pPr>
            <a:r>
              <a:rPr lang="en-GB" dirty="0">
                <a:latin typeface="Arial" panose="020B0604020202020204" pitchFamily="34" charset="0"/>
                <a:cs typeface="Arial" panose="020B0604020202020204" pitchFamily="34" charset="0"/>
              </a:rPr>
              <a:t>Provide a critique and application of the Cause-and-Effect model.</a:t>
            </a:r>
          </a:p>
          <a:p>
            <a:pPr lvl="1">
              <a:lnSpc>
                <a:spcPct val="120000"/>
              </a:lnSpc>
            </a:pPr>
            <a:r>
              <a:rPr lang="en-GB" dirty="0">
                <a:latin typeface="Arial" panose="020B0604020202020204" pitchFamily="34" charset="0"/>
                <a:cs typeface="Arial" panose="020B0604020202020204" pitchFamily="34" charset="0"/>
              </a:rPr>
              <a:t>And, finally, provide a summary of the key findings.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491706" y="408257"/>
            <a:ext cx="11179834" cy="1325563"/>
          </a:xfrm>
        </p:spPr>
        <p:txBody>
          <a:bodyPr>
            <a:normAutofit/>
          </a:bodyPr>
          <a:lstStyle/>
          <a:p>
            <a:r>
              <a:rPr lang="en-GB" sz="3200" b="1" u="sng" dirty="0">
                <a:latin typeface="Arial"/>
                <a:cs typeface="Arial"/>
              </a:rPr>
              <a:t>Overview of Green Havan Florists (approx. 30 seconds).</a:t>
            </a:r>
            <a:endParaRPr lang="en-GB" sz="3200" u="sng" dirty="0">
              <a:latin typeface="Arial"/>
              <a:cs typeface="Arial"/>
            </a:endParaRPr>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838200" y="1989527"/>
            <a:ext cx="10515600" cy="3531379"/>
          </a:xfrm>
        </p:spPr>
        <p:txBody>
          <a:bodyPr/>
          <a:lstStyle/>
          <a:p>
            <a:r>
              <a:rPr lang="en-GB" dirty="0">
                <a:latin typeface="Arial" panose="020B0604020202020204" pitchFamily="34" charset="0"/>
                <a:cs typeface="Arial" panose="020B0604020202020204" pitchFamily="34" charset="0"/>
              </a:rPr>
              <a:t>Assume that the audience does not know anything about Green Havan Florists and has not read the assignment brief.</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Provide a general overview of the Green Havan Florists so that the audience is now familiar with the case-study.</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506083" y="104833"/>
            <a:ext cx="11179834" cy="1325563"/>
          </a:xfrm>
        </p:spPr>
        <p:txBody>
          <a:bodyPr>
            <a:normAutofit/>
          </a:bodyPr>
          <a:lstStyle/>
          <a:p>
            <a:r>
              <a:rPr lang="en-GB" sz="3200" b="1" u="sng" dirty="0">
                <a:latin typeface="Arial" panose="020B0604020202020204" pitchFamily="34" charset="0"/>
                <a:cs typeface="Arial" panose="020B0604020202020204" pitchFamily="34" charset="0"/>
              </a:rPr>
              <a:t>Overview of the issues Green Haven Florists are facing</a:t>
            </a:r>
            <a:endParaRPr lang="en-GB" sz="3200" u="sng" dirty="0"/>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823823" y="1430396"/>
            <a:ext cx="10515600" cy="4976215"/>
          </a:xfrm>
        </p:spPr>
        <p:txBody>
          <a:bodyPr vert="horz" lIns="91440" tIns="45720" rIns="91440" bIns="45720" rtlCol="0" anchor="t">
            <a:normAutofit fontScale="47500" lnSpcReduction="20000"/>
          </a:bodyPr>
          <a:lstStyle/>
          <a:p>
            <a:pPr>
              <a:lnSpc>
                <a:spcPct val="120000"/>
              </a:lnSpc>
            </a:pPr>
            <a:r>
              <a:rPr lang="en-GB" dirty="0">
                <a:latin typeface="Arial"/>
                <a:cs typeface="Arial"/>
              </a:rPr>
              <a:t>Green Haven Florists decline in stores by 30% </a:t>
            </a:r>
            <a:endParaRPr lang="ro-RO" dirty="0">
              <a:latin typeface="Arial"/>
              <a:cs typeface="Arial"/>
            </a:endParaRPr>
          </a:p>
          <a:p>
            <a:r>
              <a:rPr lang="en-GB" dirty="0">
                <a:ea typeface="+mn-lt"/>
                <a:cs typeface="+mn-lt"/>
              </a:rPr>
              <a:t>Reduced foot traffic due to high street decline, shift towards online shopping, increased competition from online retailers and new local competitors, outdated website and weak digital marketing, rising costs of flowers and sustainable materials, limited delivery options and lack of subscription services</a:t>
            </a:r>
            <a:endParaRPr lang="en-GB" dirty="0">
              <a:ea typeface="Calibri" panose="020F0502020204030204"/>
              <a:cs typeface="Calibri" panose="020F0502020204030204"/>
            </a:endParaRPr>
          </a:p>
          <a:p>
            <a:pPr>
              <a:lnSpc>
                <a:spcPct val="120000"/>
              </a:lnSpc>
            </a:pPr>
            <a:endParaRPr lang="en-GB" dirty="0">
              <a:latin typeface="Arial"/>
              <a:ea typeface="Calibri"/>
              <a:cs typeface="Arial"/>
            </a:endParaRPr>
          </a:p>
          <a:p>
            <a:endParaRPr lang="en-GB" sz="900" dirty="0">
              <a:latin typeface="Arial" panose="020B0604020202020204" pitchFamily="34" charset="0"/>
              <a:cs typeface="Arial" panose="020B0604020202020204" pitchFamily="34" charset="0"/>
            </a:endParaRPr>
          </a:p>
          <a:p>
            <a:r>
              <a:rPr lang="en-GB" b="1">
                <a:ea typeface="+mn-lt"/>
                <a:cs typeface="+mn-lt"/>
              </a:rPr>
              <a:t>Internal (high control)</a:t>
            </a:r>
            <a:endParaRPr lang="en-GB" dirty="0">
              <a:latin typeface="Arial"/>
              <a:ea typeface="Calibri"/>
              <a:cs typeface="Arial"/>
            </a:endParaRPr>
          </a:p>
          <a:p>
            <a:r>
              <a:rPr lang="en-GB">
                <a:ea typeface="+mn-lt"/>
                <a:cs typeface="+mn-lt"/>
              </a:rPr>
              <a:t>Outdated website</a:t>
            </a:r>
            <a:endParaRPr lang="en-GB"/>
          </a:p>
          <a:p>
            <a:r>
              <a:rPr lang="en-GB">
                <a:ea typeface="+mn-lt"/>
                <a:cs typeface="+mn-lt"/>
              </a:rPr>
              <a:t>Weak digital marketing</a:t>
            </a:r>
            <a:endParaRPr lang="en-GB"/>
          </a:p>
          <a:p>
            <a:r>
              <a:rPr lang="en-GB">
                <a:ea typeface="+mn-lt"/>
                <a:cs typeface="+mn-lt"/>
              </a:rPr>
              <a:t>Limited delivery and services</a:t>
            </a:r>
            <a:endParaRPr lang="en-GB"/>
          </a:p>
          <a:p>
            <a:r>
              <a:rPr lang="en-GB">
                <a:ea typeface="+mn-lt"/>
                <a:cs typeface="+mn-lt"/>
              </a:rPr>
              <a:t>Slow adaptation to customer needs</a:t>
            </a:r>
            <a:endParaRPr lang="en-GB"/>
          </a:p>
          <a:p>
            <a:r>
              <a:rPr lang="en-GB" b="1">
                <a:ea typeface="+mn-lt"/>
                <a:cs typeface="+mn-lt"/>
              </a:rPr>
              <a:t>External (low control)</a:t>
            </a:r>
            <a:endParaRPr lang="en-GB"/>
          </a:p>
          <a:p>
            <a:r>
              <a:rPr lang="en-GB">
                <a:ea typeface="+mn-lt"/>
                <a:cs typeface="+mn-lt"/>
              </a:rPr>
              <a:t>Increased competition</a:t>
            </a:r>
            <a:endParaRPr lang="en-GB"/>
          </a:p>
          <a:p>
            <a:r>
              <a:rPr lang="en-GB">
                <a:ea typeface="+mn-lt"/>
                <a:cs typeface="+mn-lt"/>
              </a:rPr>
              <a:t>Decline in foot traffic</a:t>
            </a:r>
            <a:endParaRPr lang="en-GB"/>
          </a:p>
          <a:p>
            <a:r>
              <a:rPr lang="en-GB">
                <a:ea typeface="+mn-lt"/>
                <a:cs typeface="+mn-lt"/>
              </a:rPr>
              <a:t>Rising supplier costs</a:t>
            </a:r>
            <a:endParaRPr lang="en-GB"/>
          </a:p>
          <a:p>
            <a:r>
              <a:rPr lang="en-GB">
                <a:ea typeface="+mn-lt"/>
                <a:cs typeface="+mn-lt"/>
              </a:rPr>
              <a:t>Growth of online shopping</a:t>
            </a:r>
            <a:endParaRPr lang="en-GB"/>
          </a:p>
          <a:p>
            <a:r>
              <a:rPr lang="en-GB" b="1">
                <a:ea typeface="+mn-lt"/>
                <a:cs typeface="+mn-lt"/>
              </a:rPr>
              <a:t>Level of control</a:t>
            </a:r>
            <a:br>
              <a:rPr lang="en-GB" b="1" dirty="0">
                <a:ea typeface="+mn-lt"/>
                <a:cs typeface="+mn-lt"/>
              </a:rPr>
            </a:br>
            <a:r>
              <a:rPr lang="en-GB" b="1">
                <a:ea typeface="+mn-lt"/>
                <a:cs typeface="+mn-lt"/>
              </a:rPr>
              <a:t> Green Haven has strong control over internal issues but can only adapt to external factors through strategy changes.</a:t>
            </a:r>
            <a:endParaRPr lang="en-GB"/>
          </a:p>
          <a:p>
            <a:pPr marL="1371600" lvl="3" indent="0">
              <a:buNone/>
            </a:pPr>
            <a:endParaRPr lang="en-GB" sz="2600" dirty="0">
              <a:latin typeface="Arial" panose="020B0604020202020204" pitchFamily="34" charset="0"/>
              <a:ea typeface="Calibri"/>
              <a:cs typeface="Arial" panose="020B0604020202020204" pitchFamily="34" charset="0"/>
            </a:endParaRPr>
          </a:p>
          <a:p>
            <a:pPr lvl="3"/>
            <a:r>
              <a:rPr lang="en-GB" sz="2600" b="1" dirty="0">
                <a:latin typeface="Arial" panose="020B0604020202020204" pitchFamily="34" charset="0"/>
                <a:cs typeface="Arial" panose="020B0604020202020204" pitchFamily="34" charset="0"/>
              </a:rPr>
              <a:t>NOTE: </a:t>
            </a:r>
            <a:r>
              <a:rPr lang="en-GB" sz="2600" dirty="0">
                <a:latin typeface="Arial" panose="020B0604020202020204" pitchFamily="34" charset="0"/>
                <a:cs typeface="Arial" panose="020B0604020202020204" pitchFamily="34" charset="0"/>
              </a:rPr>
              <a:t>Keep focused on the problems…</a:t>
            </a:r>
            <a:r>
              <a:rPr lang="en-GB" sz="2600" b="1" u="sng" dirty="0">
                <a:latin typeface="Arial" panose="020B0604020202020204" pitchFamily="34" charset="0"/>
                <a:cs typeface="Arial" panose="020B0604020202020204" pitchFamily="34" charset="0"/>
              </a:rPr>
              <a:t>NOT</a:t>
            </a:r>
            <a:r>
              <a:rPr lang="en-GB" sz="2600" dirty="0">
                <a:latin typeface="Arial" panose="020B0604020202020204" pitchFamily="34" charset="0"/>
                <a:cs typeface="Arial" panose="020B0604020202020204" pitchFamily="34" charset="0"/>
              </a:rPr>
              <a:t> the solutions.</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1700C-58CD-EBB6-FE17-E01673FE0F5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14F40AF-1DC8-A37F-53F7-202B11A20FAE}"/>
              </a:ext>
            </a:extLst>
          </p:cNvPr>
          <p:cNvSpPr>
            <a:spLocks noGrp="1"/>
          </p:cNvSpPr>
          <p:nvPr>
            <p:ph type="pic" sz="quarter" idx="11"/>
          </p:nvPr>
        </p:nvSpPr>
        <p:spPr>
          <a:xfrm>
            <a:off x="664234" y="2102688"/>
            <a:ext cx="12192000" cy="6858000"/>
          </a:xfrm>
        </p:spPr>
        <p:txBody>
          <a:bodyPr/>
          <a:lstStyle/>
          <a:p>
            <a:pPr marL="0" indent="0">
              <a:buNone/>
            </a:pPr>
            <a:endParaRPr lang="en-GB" dirty="0"/>
          </a:p>
        </p:txBody>
      </p:sp>
      <p:graphicFrame>
        <p:nvGraphicFramePr>
          <p:cNvPr id="5" name="Table 4">
            <a:extLst>
              <a:ext uri="{FF2B5EF4-FFF2-40B4-BE49-F238E27FC236}">
                <a16:creationId xmlns:a16="http://schemas.microsoft.com/office/drawing/2014/main" id="{A2EE408F-2C4B-7EA4-C94A-EC225621176C}"/>
              </a:ext>
            </a:extLst>
          </p:cNvPr>
          <p:cNvGraphicFramePr>
            <a:graphicFrameLocks noGrp="1"/>
          </p:cNvGraphicFramePr>
          <p:nvPr>
            <p:extLst>
              <p:ext uri="{D42A27DB-BD31-4B8C-83A1-F6EECF244321}">
                <p14:modId xmlns:p14="http://schemas.microsoft.com/office/powerpoint/2010/main" val="4052080918"/>
              </p:ext>
            </p:extLst>
          </p:nvPr>
        </p:nvGraphicFramePr>
        <p:xfrm>
          <a:off x="1623210" y="1645488"/>
          <a:ext cx="8722091" cy="4846320"/>
        </p:xfrm>
        <a:graphic>
          <a:graphicData uri="http://schemas.openxmlformats.org/drawingml/2006/table">
            <a:tbl>
              <a:tblPr firstRow="1" bandRow="1">
                <a:tableStyleId>{93296810-A885-4BE3-A3E7-6D5BEEA58F35}</a:tableStyleId>
              </a:tblPr>
              <a:tblGrid>
                <a:gridCol w="1246013">
                  <a:extLst>
                    <a:ext uri="{9D8B030D-6E8A-4147-A177-3AD203B41FA5}">
                      <a16:colId xmlns:a16="http://schemas.microsoft.com/office/drawing/2014/main" val="516700139"/>
                    </a:ext>
                  </a:extLst>
                </a:gridCol>
                <a:gridCol w="1246013">
                  <a:extLst>
                    <a:ext uri="{9D8B030D-6E8A-4147-A177-3AD203B41FA5}">
                      <a16:colId xmlns:a16="http://schemas.microsoft.com/office/drawing/2014/main" val="1482979515"/>
                    </a:ext>
                  </a:extLst>
                </a:gridCol>
                <a:gridCol w="1246013">
                  <a:extLst>
                    <a:ext uri="{9D8B030D-6E8A-4147-A177-3AD203B41FA5}">
                      <a16:colId xmlns:a16="http://schemas.microsoft.com/office/drawing/2014/main" val="1537974666"/>
                    </a:ext>
                  </a:extLst>
                </a:gridCol>
                <a:gridCol w="1246013">
                  <a:extLst>
                    <a:ext uri="{9D8B030D-6E8A-4147-A177-3AD203B41FA5}">
                      <a16:colId xmlns:a16="http://schemas.microsoft.com/office/drawing/2014/main" val="2616223528"/>
                    </a:ext>
                  </a:extLst>
                </a:gridCol>
                <a:gridCol w="1246013">
                  <a:extLst>
                    <a:ext uri="{9D8B030D-6E8A-4147-A177-3AD203B41FA5}">
                      <a16:colId xmlns:a16="http://schemas.microsoft.com/office/drawing/2014/main" val="3425015451"/>
                    </a:ext>
                  </a:extLst>
                </a:gridCol>
                <a:gridCol w="1246013">
                  <a:extLst>
                    <a:ext uri="{9D8B030D-6E8A-4147-A177-3AD203B41FA5}">
                      <a16:colId xmlns:a16="http://schemas.microsoft.com/office/drawing/2014/main" val="1430925739"/>
                    </a:ext>
                  </a:extLst>
                </a:gridCol>
                <a:gridCol w="1246013">
                  <a:extLst>
                    <a:ext uri="{9D8B030D-6E8A-4147-A177-3AD203B41FA5}">
                      <a16:colId xmlns:a16="http://schemas.microsoft.com/office/drawing/2014/main" val="283900714"/>
                    </a:ext>
                  </a:extLst>
                </a:gridCol>
              </a:tblGrid>
              <a:tr h="389467">
                <a:tc gridSpan="7">
                  <a:txBody>
                    <a:bodyPr/>
                    <a:lstStyle/>
                    <a:p>
                      <a:pPr algn="ctr"/>
                      <a:r>
                        <a:rPr lang="en-GB" sz="2400" dirty="0">
                          <a:solidFill>
                            <a:schemeClr val="tx1"/>
                          </a:solidFill>
                        </a:rPr>
                        <a:t>Identify the Root Problem</a:t>
                      </a:r>
                    </a:p>
                  </a:txBody>
                  <a:tcPr>
                    <a:solidFill>
                      <a:schemeClr val="bg2"/>
                    </a:solidFill>
                  </a:tcPr>
                </a:tc>
                <a:tc hMerge="1">
                  <a:txBody>
                    <a:bodyPr/>
                    <a:lstStyle/>
                    <a:p>
                      <a:pPr algn="ctr"/>
                      <a:endParaRPr lang="en-GB" sz="2400" dirty="0">
                        <a:solidFill>
                          <a:schemeClr val="tx1"/>
                        </a:solidFill>
                      </a:endParaRPr>
                    </a:p>
                  </a:txBody>
                  <a:tcPr>
                    <a:solidFill>
                      <a:srgbClr val="FFC000"/>
                    </a:solidFill>
                  </a:tcPr>
                </a:tc>
                <a:tc hMerge="1">
                  <a:txBody>
                    <a:bodyPr/>
                    <a:lstStyle/>
                    <a:p>
                      <a:pPr algn="ctr"/>
                      <a:endParaRPr lang="en-GB" sz="2400" dirty="0">
                        <a:solidFill>
                          <a:schemeClr val="tx1"/>
                        </a:solidFill>
                      </a:endParaRPr>
                    </a:p>
                  </a:txBody>
                  <a:tcPr>
                    <a:solidFill>
                      <a:srgbClr val="FFFF00"/>
                    </a:solidFill>
                  </a:tcPr>
                </a:tc>
                <a:tc hMerge="1">
                  <a:txBody>
                    <a:bodyPr/>
                    <a:lstStyle/>
                    <a:p>
                      <a:pPr algn="ctr"/>
                      <a:endParaRPr lang="en-GB" sz="2400" dirty="0">
                        <a:solidFill>
                          <a:schemeClr val="tx1"/>
                        </a:solidFill>
                      </a:endParaRPr>
                    </a:p>
                  </a:txBody>
                  <a:tcPr>
                    <a:solidFill>
                      <a:srgbClr val="92D050"/>
                    </a:solidFill>
                  </a:tcPr>
                </a:tc>
                <a:tc hMerge="1">
                  <a:txBody>
                    <a:bodyPr/>
                    <a:lstStyle/>
                    <a:p>
                      <a:pPr algn="ctr"/>
                      <a:endParaRPr lang="en-GB" sz="2400" dirty="0">
                        <a:solidFill>
                          <a:schemeClr val="tx1"/>
                        </a:solidFill>
                      </a:endParaRPr>
                    </a:p>
                  </a:txBody>
                  <a:tcPr>
                    <a:solidFill>
                      <a:srgbClr val="00B0F0"/>
                    </a:solidFill>
                  </a:tcPr>
                </a:tc>
                <a:tc hMerge="1">
                  <a:txBody>
                    <a:bodyPr/>
                    <a:lstStyle/>
                    <a:p>
                      <a:pPr algn="ctr"/>
                      <a:endParaRPr lang="en-GB" sz="2400" dirty="0">
                        <a:solidFill>
                          <a:schemeClr val="tx1"/>
                        </a:solidFill>
                      </a:endParaRPr>
                    </a:p>
                  </a:txBody>
                  <a:tcPr>
                    <a:solidFill>
                      <a:srgbClr val="0070C0"/>
                    </a:solidFill>
                  </a:tcPr>
                </a:tc>
                <a:tc hMerge="1">
                  <a:txBody>
                    <a:bodyPr/>
                    <a:lstStyle/>
                    <a:p>
                      <a:pPr algn="ctr"/>
                      <a:endParaRPr lang="en-GB" sz="2400" dirty="0">
                        <a:solidFill>
                          <a:schemeClr val="tx1"/>
                        </a:solidFill>
                      </a:endParaRPr>
                    </a:p>
                  </a:txBody>
                  <a:tcPr>
                    <a:solidFill>
                      <a:srgbClr val="7030A0"/>
                    </a:solidFill>
                  </a:tcPr>
                </a:tc>
                <a:extLst>
                  <a:ext uri="{0D108BD9-81ED-4DB2-BD59-A6C34878D82A}">
                    <a16:rowId xmlns:a16="http://schemas.microsoft.com/office/drawing/2014/main" val="680339614"/>
                  </a:ext>
                </a:extLst>
              </a:tr>
              <a:tr h="685817">
                <a:tc>
                  <a:txBody>
                    <a:bodyPr/>
                    <a:lstStyle/>
                    <a:p>
                      <a:pPr algn="ctr"/>
                      <a:r>
                        <a:rPr lang="en-GB" sz="2400" dirty="0">
                          <a:solidFill>
                            <a:schemeClr val="tx1"/>
                          </a:solidFill>
                        </a:rPr>
                        <a:t>What?</a:t>
                      </a:r>
                    </a:p>
                  </a:txBody>
                  <a:tcPr>
                    <a:solidFill>
                      <a:srgbClr val="FF0000"/>
                    </a:solidFill>
                  </a:tcPr>
                </a:tc>
                <a:tc>
                  <a:txBody>
                    <a:bodyPr/>
                    <a:lstStyle/>
                    <a:p>
                      <a:pPr algn="ctr"/>
                      <a:r>
                        <a:rPr lang="en-GB" sz="2400" dirty="0">
                          <a:solidFill>
                            <a:schemeClr val="tx1"/>
                          </a:solidFill>
                        </a:rPr>
                        <a:t>Where? </a:t>
                      </a:r>
                    </a:p>
                  </a:txBody>
                  <a:tcPr>
                    <a:solidFill>
                      <a:srgbClr val="FFC000"/>
                    </a:solidFill>
                  </a:tcPr>
                </a:tc>
                <a:tc>
                  <a:txBody>
                    <a:bodyPr/>
                    <a:lstStyle/>
                    <a:p>
                      <a:pPr algn="ctr"/>
                      <a:r>
                        <a:rPr lang="en-GB" sz="2400" dirty="0">
                          <a:solidFill>
                            <a:schemeClr val="tx1"/>
                          </a:solidFill>
                        </a:rPr>
                        <a:t>When?</a:t>
                      </a:r>
                    </a:p>
                  </a:txBody>
                  <a:tcPr>
                    <a:solidFill>
                      <a:srgbClr val="FFFF00"/>
                    </a:solidFill>
                  </a:tcPr>
                </a:tc>
                <a:tc>
                  <a:txBody>
                    <a:bodyPr/>
                    <a:lstStyle/>
                    <a:p>
                      <a:pPr algn="ctr"/>
                      <a:r>
                        <a:rPr lang="en-GB" sz="2400" dirty="0">
                          <a:solidFill>
                            <a:schemeClr val="tx1"/>
                          </a:solidFill>
                        </a:rPr>
                        <a:t>Who?</a:t>
                      </a:r>
                    </a:p>
                  </a:txBody>
                  <a:tcPr>
                    <a:solidFill>
                      <a:srgbClr val="92D050"/>
                    </a:solidFill>
                  </a:tcPr>
                </a:tc>
                <a:tc>
                  <a:txBody>
                    <a:bodyPr/>
                    <a:lstStyle/>
                    <a:p>
                      <a:pPr algn="ctr"/>
                      <a:r>
                        <a:rPr lang="en-GB" sz="2400" dirty="0">
                          <a:solidFill>
                            <a:schemeClr val="tx1"/>
                          </a:solidFill>
                        </a:rPr>
                        <a:t>Why?</a:t>
                      </a:r>
                    </a:p>
                  </a:txBody>
                  <a:tcPr>
                    <a:solidFill>
                      <a:srgbClr val="00B0F0"/>
                    </a:solidFill>
                  </a:tcPr>
                </a:tc>
                <a:tc>
                  <a:txBody>
                    <a:bodyPr/>
                    <a:lstStyle/>
                    <a:p>
                      <a:pPr algn="ctr"/>
                      <a:r>
                        <a:rPr lang="en-GB" sz="2400" dirty="0">
                          <a:solidFill>
                            <a:schemeClr val="tx1"/>
                          </a:solidFill>
                        </a:rPr>
                        <a:t>How?</a:t>
                      </a:r>
                    </a:p>
                  </a:txBody>
                  <a:tcPr>
                    <a:solidFill>
                      <a:srgbClr val="0070C0"/>
                    </a:solidFill>
                  </a:tcPr>
                </a:tc>
                <a:tc>
                  <a:txBody>
                    <a:bodyPr/>
                    <a:lstStyle/>
                    <a:p>
                      <a:pPr algn="ctr"/>
                      <a:r>
                        <a:rPr lang="en-GB" sz="2400" dirty="0">
                          <a:solidFill>
                            <a:schemeClr val="tx1"/>
                          </a:solidFill>
                        </a:rPr>
                        <a:t>How much?</a:t>
                      </a:r>
                    </a:p>
                  </a:txBody>
                  <a:tcPr>
                    <a:solidFill>
                      <a:srgbClr val="7030A0"/>
                    </a:solidFill>
                  </a:tcPr>
                </a:tc>
                <a:extLst>
                  <a:ext uri="{0D108BD9-81ED-4DB2-BD59-A6C34878D82A}">
                    <a16:rowId xmlns:a16="http://schemas.microsoft.com/office/drawing/2014/main" val="1480788629"/>
                  </a:ext>
                </a:extLst>
              </a:tr>
              <a:tr h="1206619">
                <a:tc>
                  <a:txBody>
                    <a:bodyPr/>
                    <a:lstStyle/>
                    <a:p>
                      <a:r>
                        <a:rPr lang="en-GB" dirty="0"/>
                        <a:t>What effect is it having?</a:t>
                      </a:r>
                    </a:p>
                  </a:txBody>
                  <a:tcPr>
                    <a:solidFill>
                      <a:srgbClr val="FF0000"/>
                    </a:solidFill>
                  </a:tcPr>
                </a:tc>
                <a:tc>
                  <a:txBody>
                    <a:bodyPr/>
                    <a:lstStyle/>
                    <a:p>
                      <a:r>
                        <a:rPr lang="en-GB" dirty="0"/>
                        <a:t>Where is the problem occurring?</a:t>
                      </a:r>
                    </a:p>
                  </a:txBody>
                  <a:tcPr>
                    <a:solidFill>
                      <a:srgbClr val="FFC000"/>
                    </a:solidFill>
                  </a:tcPr>
                </a:tc>
                <a:tc>
                  <a:txBody>
                    <a:bodyPr/>
                    <a:lstStyle/>
                    <a:p>
                      <a:r>
                        <a:rPr lang="en-GB" dirty="0"/>
                        <a:t>When was the problem first noticed?</a:t>
                      </a:r>
                    </a:p>
                  </a:txBody>
                  <a:tcPr>
                    <a:solidFill>
                      <a:srgbClr val="FFFF00"/>
                    </a:solidFill>
                  </a:tcPr>
                </a:tc>
                <a:tc>
                  <a:txBody>
                    <a:bodyPr/>
                    <a:lstStyle/>
                    <a:p>
                      <a:r>
                        <a:rPr lang="en-GB" dirty="0"/>
                        <a:t>Who is impacted by the problem?</a:t>
                      </a:r>
                    </a:p>
                  </a:txBody>
                  <a:tcPr>
                    <a:solidFill>
                      <a:srgbClr val="92D050"/>
                    </a:solidFill>
                  </a:tcPr>
                </a:tc>
                <a:tc>
                  <a:txBody>
                    <a:bodyPr/>
                    <a:lstStyle/>
                    <a:p>
                      <a:r>
                        <a:rPr lang="en-GB" dirty="0"/>
                        <a:t>Why is the problem happening?</a:t>
                      </a:r>
                    </a:p>
                  </a:txBody>
                  <a:tcPr>
                    <a:solidFill>
                      <a:srgbClr val="00B0F0"/>
                    </a:solidFill>
                  </a:tcPr>
                </a:tc>
                <a:tc>
                  <a:txBody>
                    <a:bodyPr/>
                    <a:lstStyle/>
                    <a:p>
                      <a:r>
                        <a:rPr lang="en-GB" dirty="0"/>
                        <a:t>How serious is the problem?</a:t>
                      </a:r>
                    </a:p>
                  </a:txBody>
                  <a:tcPr>
                    <a:solidFill>
                      <a:srgbClr val="0070C0"/>
                    </a:solidFill>
                  </a:tcPr>
                </a:tc>
                <a:tc>
                  <a:txBody>
                    <a:bodyPr/>
                    <a:lstStyle/>
                    <a:p>
                      <a:r>
                        <a:rPr lang="en-GB" dirty="0"/>
                        <a:t>How much money is being lost?</a:t>
                      </a:r>
                    </a:p>
                  </a:txBody>
                  <a:tcPr>
                    <a:solidFill>
                      <a:srgbClr val="7030A0"/>
                    </a:solidFill>
                  </a:tcPr>
                </a:tc>
                <a:extLst>
                  <a:ext uri="{0D108BD9-81ED-4DB2-BD59-A6C34878D82A}">
                    <a16:rowId xmlns:a16="http://schemas.microsoft.com/office/drawing/2014/main" val="2046650194"/>
                  </a:ext>
                </a:extLst>
              </a:tr>
              <a:tr h="309041">
                <a:tc>
                  <a:txBody>
                    <a:bodyPr/>
                    <a:lstStyle/>
                    <a:p>
                      <a:pPr marL="285750" indent="-285750">
                        <a:buFont typeface="Arial" panose="020B0604020202020204" pitchFamily="34" charset="0"/>
                        <a:buChar char="•"/>
                      </a:pPr>
                      <a:r>
                        <a:rPr lang="en-GB" sz="1800" dirty="0"/>
                        <a:t>Decline Sales</a:t>
                      </a:r>
                    </a:p>
                  </a:txBody>
                  <a:tcPr>
                    <a:solidFill>
                      <a:srgbClr val="FF0000"/>
                    </a:solidFill>
                  </a:tcPr>
                </a:tc>
                <a:tc>
                  <a:txBody>
                    <a:bodyPr/>
                    <a:lstStyle/>
                    <a:p>
                      <a:pPr marL="285750" indent="-285750">
                        <a:buFont typeface="Arial" panose="020B0604020202020204" pitchFamily="34" charset="0"/>
                        <a:buChar char="•"/>
                      </a:pPr>
                      <a:r>
                        <a:rPr lang="en-GB" sz="1600" dirty="0"/>
                        <a:t>Within the company</a:t>
                      </a:r>
                    </a:p>
                  </a:txBody>
                  <a:tcPr>
                    <a:solidFill>
                      <a:srgbClr val="FFC000"/>
                    </a:solidFill>
                  </a:tcPr>
                </a:tc>
                <a:tc>
                  <a:txBody>
                    <a:bodyPr/>
                    <a:lstStyle/>
                    <a:p>
                      <a:pPr marL="285750" indent="-285750">
                        <a:buFont typeface="Arial" panose="020B0604020202020204" pitchFamily="34" charset="0"/>
                        <a:buChar char="•"/>
                      </a:pPr>
                      <a:r>
                        <a:rPr lang="en-GB" sz="1600" dirty="0"/>
                        <a:t>12 months ago</a:t>
                      </a:r>
                    </a:p>
                  </a:txBody>
                  <a:tcPr>
                    <a:solidFill>
                      <a:srgbClr val="FFFF00"/>
                    </a:solidFill>
                  </a:tcPr>
                </a:tc>
                <a:tc>
                  <a:txBody>
                    <a:bodyPr/>
                    <a:lstStyle/>
                    <a:p>
                      <a:pPr marL="285750" indent="-285750">
                        <a:buFont typeface="Arial" panose="020B0604020202020204" pitchFamily="34" charset="0"/>
                        <a:buChar char="•"/>
                      </a:pPr>
                      <a:r>
                        <a:rPr lang="en-GB" sz="1200" dirty="0"/>
                        <a:t>The owners</a:t>
                      </a:r>
                    </a:p>
                  </a:txBody>
                  <a:tcPr>
                    <a:solidFill>
                      <a:srgbClr val="92D050"/>
                    </a:solidFill>
                  </a:tcPr>
                </a:tc>
                <a:tc>
                  <a:txBody>
                    <a:bodyPr/>
                    <a:lstStyle/>
                    <a:p>
                      <a:pPr marL="285750" indent="-285750">
                        <a:buFont typeface="Arial" panose="020B0604020202020204" pitchFamily="34" charset="0"/>
                        <a:buChar char="•"/>
                      </a:pPr>
                      <a:r>
                        <a:rPr lang="en-GB" sz="1200" b="0" i="0" u="none" strike="noStrike" noProof="0">
                          <a:solidFill>
                            <a:srgbClr val="000000"/>
                          </a:solidFill>
                          <a:latin typeface="Calibri"/>
                        </a:rPr>
                        <a:t>Shift to online shopping</a:t>
                      </a:r>
                      <a:endParaRPr lang="en-GB" dirty="0"/>
                    </a:p>
                  </a:txBody>
                  <a:tcPr>
                    <a:solidFill>
                      <a:srgbClr val="00B0F0"/>
                    </a:solidFill>
                  </a:tcPr>
                </a:tc>
                <a:tc>
                  <a:txBody>
                    <a:bodyPr/>
                    <a:lstStyle/>
                    <a:p>
                      <a:pPr marL="285750" indent="-285750">
                        <a:buFont typeface="Arial" panose="020B0604020202020204" pitchFamily="34" charset="0"/>
                        <a:buChar char="•"/>
                      </a:pPr>
                      <a:r>
                        <a:rPr lang="en-GB" sz="1400" b="0" i="0" u="none" strike="noStrike" noProof="0">
                          <a:latin typeface="Calibri"/>
                        </a:rPr>
                        <a:t>Reduced foot traffic</a:t>
                      </a:r>
                      <a:endParaRPr lang="en-GB" sz="1400" dirty="0"/>
                    </a:p>
                  </a:txBody>
                  <a:tcPr>
                    <a:solidFill>
                      <a:srgbClr val="0070C0"/>
                    </a:solidFill>
                  </a:tcPr>
                </a:tc>
                <a:tc>
                  <a:txBody>
                    <a:bodyPr/>
                    <a:lstStyle/>
                    <a:p>
                      <a:pPr marL="285750" indent="-285750">
                        <a:buFont typeface="Arial" panose="020B0604020202020204" pitchFamily="34" charset="0"/>
                        <a:buChar char="•"/>
                      </a:pPr>
                      <a:r>
                        <a:rPr lang="en-GB" sz="1600" dirty="0"/>
                        <a:t>30% decline sales</a:t>
                      </a:r>
                    </a:p>
                  </a:txBody>
                  <a:tcPr>
                    <a:solidFill>
                      <a:srgbClr val="7030A0"/>
                    </a:solidFill>
                  </a:tcPr>
                </a:tc>
                <a:extLst>
                  <a:ext uri="{0D108BD9-81ED-4DB2-BD59-A6C34878D82A}">
                    <a16:rowId xmlns:a16="http://schemas.microsoft.com/office/drawing/2014/main" val="886584623"/>
                  </a:ext>
                </a:extLst>
              </a:tr>
              <a:tr h="309041">
                <a:tc>
                  <a:txBody>
                    <a:bodyPr/>
                    <a:lstStyle/>
                    <a:p>
                      <a:pPr marL="285750" indent="-285750">
                        <a:buFont typeface="Arial" panose="020B0604020202020204" pitchFamily="34" charset="0"/>
                        <a:buChar char="•"/>
                      </a:pPr>
                      <a:r>
                        <a:rPr lang="en-GB" sz="1200" b="0" i="0" u="none" strike="noStrike" noProof="0">
                          <a:latin typeface="Calibri"/>
                        </a:rPr>
                        <a:t>Reduced profitability</a:t>
                      </a:r>
                      <a:endParaRPr lang="en-GB" sz="1200"/>
                    </a:p>
                  </a:txBody>
                  <a:tcPr>
                    <a:solidFill>
                      <a:srgbClr val="FF0000"/>
                    </a:solidFill>
                  </a:tcPr>
                </a:tc>
                <a:tc>
                  <a:txBody>
                    <a:bodyPr/>
                    <a:lstStyle/>
                    <a:p>
                      <a:pPr marL="285750" indent="-285750">
                        <a:buFont typeface="Arial" panose="020B0604020202020204" pitchFamily="34" charset="0"/>
                        <a:buChar char="•"/>
                      </a:pPr>
                      <a:r>
                        <a:rPr lang="en-GB" sz="1200" b="0" i="0" u="none" strike="noStrike" noProof="0"/>
                        <a:t>Physical high street store</a:t>
                      </a:r>
                      <a:endParaRPr lang="en-GB" sz="1200" dirty="0"/>
                    </a:p>
                  </a:txBody>
                  <a:tcPr>
                    <a:solidFill>
                      <a:srgbClr val="FFC000"/>
                    </a:solidFill>
                  </a:tcPr>
                </a:tc>
                <a:tc>
                  <a:txBody>
                    <a:bodyPr/>
                    <a:lstStyle/>
                    <a:p>
                      <a:pPr marL="285750" indent="-285750">
                        <a:buFont typeface="Arial" panose="020B0604020202020204" pitchFamily="34" charset="0"/>
                        <a:buChar char="•"/>
                      </a:pPr>
                      <a:r>
                        <a:rPr lang="en-GB" sz="1100" b="0" i="0" u="none" strike="noStrike" noProof="0">
                          <a:latin typeface="Calibri"/>
                        </a:rPr>
                        <a:t>After nearby business closures</a:t>
                      </a:r>
                      <a:endParaRPr lang="en-GB" sz="1400" dirty="0"/>
                    </a:p>
                  </a:txBody>
                  <a:tcPr>
                    <a:solidFill>
                      <a:srgbClr val="FFFF00"/>
                    </a:solidFill>
                  </a:tcPr>
                </a:tc>
                <a:tc>
                  <a:txBody>
                    <a:bodyPr/>
                    <a:lstStyle/>
                    <a:p>
                      <a:pPr marL="285750" indent="-285750">
                        <a:buFont typeface="Arial" panose="020B0604020202020204" pitchFamily="34" charset="0"/>
                        <a:buChar char="•"/>
                      </a:pPr>
                      <a:r>
                        <a:rPr lang="en-GB" sz="1200" b="0" i="0" u="none" strike="noStrike" noProof="0"/>
                        <a:t>Employees</a:t>
                      </a:r>
                      <a:endParaRPr lang="en-GB" sz="1200" dirty="0"/>
                    </a:p>
                  </a:txBody>
                  <a:tcPr>
                    <a:solidFill>
                      <a:srgbClr val="92D050"/>
                    </a:solidFill>
                  </a:tcPr>
                </a:tc>
                <a:tc>
                  <a:txBody>
                    <a:bodyPr/>
                    <a:lstStyle/>
                    <a:p>
                      <a:pPr marL="285750" indent="-285750">
                        <a:buFont typeface="Arial" panose="020B0604020202020204" pitchFamily="34" charset="0"/>
                        <a:buChar char="•"/>
                      </a:pPr>
                      <a:r>
                        <a:rPr lang="en-GB" sz="1200" b="0" i="0" u="none" strike="noStrike" noProof="0">
                          <a:solidFill>
                            <a:srgbClr val="000000"/>
                          </a:solidFill>
                          <a:latin typeface="Calibri"/>
                        </a:rPr>
                        <a:t>Increased competition</a:t>
                      </a:r>
                      <a:endParaRPr lang="en-GB" dirty="0"/>
                    </a:p>
                  </a:txBody>
                  <a:tcPr>
                    <a:solidFill>
                      <a:srgbClr val="00B0F0"/>
                    </a:solidFill>
                  </a:tcPr>
                </a:tc>
                <a:tc>
                  <a:txBody>
                    <a:bodyPr/>
                    <a:lstStyle/>
                    <a:p>
                      <a:pPr marL="285750" indent="-285750">
                        <a:buFont typeface="Arial" panose="020B0604020202020204" pitchFamily="34" charset="0"/>
                        <a:buChar char="•"/>
                      </a:pPr>
                      <a:r>
                        <a:rPr lang="en-GB" sz="1200" b="0" i="0" u="none" strike="noStrike" noProof="0">
                          <a:latin typeface="Calibri"/>
                        </a:rPr>
                        <a:t>Lower revenue levels</a:t>
                      </a:r>
                      <a:endParaRPr lang="en-GB" sz="1200"/>
                    </a:p>
                  </a:txBody>
                  <a:tcPr>
                    <a:solidFill>
                      <a:srgbClr val="0070C0"/>
                    </a:solidFill>
                  </a:tcPr>
                </a:tc>
                <a:tc>
                  <a:txBody>
                    <a:bodyPr/>
                    <a:lstStyle/>
                    <a:p>
                      <a:pPr marL="285750" indent="-285750">
                        <a:buFont typeface="Arial" panose="020B0604020202020204" pitchFamily="34" charset="0"/>
                        <a:buChar char="•"/>
                      </a:pPr>
                      <a:r>
                        <a:rPr lang="en-GB" sz="1200" b="0" i="0" u="none" strike="noStrike" noProof="0">
                          <a:latin typeface="Calibri"/>
                        </a:rPr>
                        <a:t>Higher supply costs</a:t>
                      </a:r>
                      <a:endParaRPr lang="en-GB" sz="1200" dirty="0"/>
                    </a:p>
                  </a:txBody>
                  <a:tcPr>
                    <a:solidFill>
                      <a:srgbClr val="7030A0"/>
                    </a:solidFill>
                  </a:tcPr>
                </a:tc>
                <a:extLst>
                  <a:ext uri="{0D108BD9-81ED-4DB2-BD59-A6C34878D82A}">
                    <a16:rowId xmlns:a16="http://schemas.microsoft.com/office/drawing/2014/main" val="3439326847"/>
                  </a:ext>
                </a:extLst>
              </a:tr>
              <a:tr h="309041">
                <a:tc>
                  <a:txBody>
                    <a:bodyPr/>
                    <a:lstStyle/>
                    <a:p>
                      <a:pPr marL="285750" indent="-285750">
                        <a:buFont typeface="Arial" panose="020B0604020202020204" pitchFamily="34" charset="0"/>
                        <a:buChar char="•"/>
                      </a:pPr>
                      <a:r>
                        <a:rPr lang="en-GB" sz="1200" b="0" i="0" u="none" strike="noStrike" noProof="0">
                          <a:latin typeface="Calibri"/>
                        </a:rPr>
                        <a:t>Lower customer footfall</a:t>
                      </a:r>
                      <a:endParaRPr lang="en-GB" sz="1200" dirty="0"/>
                    </a:p>
                  </a:txBody>
                  <a:tcPr>
                    <a:solidFill>
                      <a:srgbClr val="FF0000"/>
                    </a:solidFill>
                  </a:tcPr>
                </a:tc>
                <a:tc>
                  <a:txBody>
                    <a:bodyPr/>
                    <a:lstStyle/>
                    <a:p>
                      <a:pPr marL="285750" indent="-285750">
                        <a:buFont typeface="Arial" panose="020B0604020202020204" pitchFamily="34" charset="0"/>
                        <a:buChar char="•"/>
                      </a:pPr>
                      <a:r>
                        <a:rPr lang="en-GB" sz="1200" b="0" i="0" u="none" strike="noStrike" noProof="0"/>
                        <a:t>Overall business operations</a:t>
                      </a:r>
                      <a:endParaRPr lang="en-GB" sz="1200" dirty="0"/>
                    </a:p>
                  </a:txBody>
                  <a:tcPr>
                    <a:solidFill>
                      <a:srgbClr val="FFC000"/>
                    </a:solidFill>
                  </a:tcPr>
                </a:tc>
                <a:tc>
                  <a:txBody>
                    <a:bodyPr/>
                    <a:lstStyle/>
                    <a:p>
                      <a:pPr marL="285750" indent="-285750">
                        <a:buFont typeface="Arial" panose="020B0604020202020204" pitchFamily="34" charset="0"/>
                        <a:buChar char="•"/>
                      </a:pPr>
                      <a:r>
                        <a:rPr lang="en-GB" sz="1100" b="0" i="0" u="none" strike="noStrike" noProof="0">
                          <a:latin typeface="Calibri"/>
                        </a:rPr>
                        <a:t>During rising inflation</a:t>
                      </a:r>
                      <a:endParaRPr lang="en-GB" sz="1100" dirty="0"/>
                    </a:p>
                  </a:txBody>
                  <a:tcPr>
                    <a:solidFill>
                      <a:srgbClr val="FFFF00"/>
                    </a:solidFill>
                  </a:tcPr>
                </a:tc>
                <a:tc>
                  <a:txBody>
                    <a:bodyPr/>
                    <a:lstStyle/>
                    <a:p>
                      <a:pPr marL="285750" indent="-285750">
                        <a:buFont typeface="Arial" panose="020B0604020202020204" pitchFamily="34" charset="0"/>
                        <a:buChar char="•"/>
                      </a:pPr>
                      <a:r>
                        <a:rPr lang="en-GB" sz="1200" b="0" i="0" u="none" strike="noStrike" noProof="0"/>
                        <a:t>Customers</a:t>
                      </a:r>
                      <a:endParaRPr lang="en-GB" sz="1200" dirty="0"/>
                    </a:p>
                  </a:txBody>
                  <a:tcPr>
                    <a:solidFill>
                      <a:srgbClr val="92D050"/>
                    </a:solidFill>
                  </a:tcPr>
                </a:tc>
                <a:tc>
                  <a:txBody>
                    <a:bodyPr/>
                    <a:lstStyle/>
                    <a:p>
                      <a:pPr marL="285750" indent="-285750">
                        <a:buFont typeface="Arial" panose="020B0604020202020204" pitchFamily="34" charset="0"/>
                        <a:buChar char="•"/>
                      </a:pPr>
                      <a:r>
                        <a:rPr lang="en-GB" sz="1200" b="0" i="0" u="none" strike="noStrike" noProof="0">
                          <a:latin typeface="Calibri"/>
                        </a:rPr>
                        <a:t>Rising operational costs</a:t>
                      </a:r>
                      <a:endParaRPr lang="en-GB" sz="1200" dirty="0"/>
                    </a:p>
                  </a:txBody>
                  <a:tcPr>
                    <a:solidFill>
                      <a:srgbClr val="00B0F0"/>
                    </a:solidFill>
                  </a:tcPr>
                </a:tc>
                <a:tc>
                  <a:txBody>
                    <a:bodyPr/>
                    <a:lstStyle/>
                    <a:p>
                      <a:pPr marL="285750" indent="-285750">
                        <a:buFont typeface="Arial" panose="020B0604020202020204" pitchFamily="34" charset="0"/>
                        <a:buChar char="•"/>
                      </a:pPr>
                      <a:r>
                        <a:rPr lang="en-GB" sz="1100" b="0" i="0" u="none" strike="noStrike" noProof="0">
                          <a:latin typeface="Calibri"/>
                        </a:rPr>
                        <a:t>Pressure on profit margins</a:t>
                      </a:r>
                      <a:endParaRPr lang="en-GB" sz="1100" dirty="0"/>
                    </a:p>
                  </a:txBody>
                  <a:tcPr>
                    <a:solidFill>
                      <a:srgbClr val="0070C0"/>
                    </a:solidFill>
                  </a:tcPr>
                </a:tc>
                <a:tc>
                  <a:txBody>
                    <a:bodyPr/>
                    <a:lstStyle/>
                    <a:p>
                      <a:pPr marL="285750" indent="-285750">
                        <a:buFont typeface="Arial" panose="020B0604020202020204" pitchFamily="34" charset="0"/>
                        <a:buChar char="•"/>
                      </a:pPr>
                      <a:r>
                        <a:rPr lang="en-GB" sz="1100" b="0" i="0" u="none" strike="noStrike" noProof="0">
                          <a:latin typeface="Calibri"/>
                        </a:rPr>
                        <a:t>Reduced overall profits</a:t>
                      </a:r>
                      <a:endParaRPr lang="en-GB" sz="1100"/>
                    </a:p>
                  </a:txBody>
                  <a:tcPr>
                    <a:solidFill>
                      <a:srgbClr val="7030A0"/>
                    </a:solidFill>
                  </a:tcPr>
                </a:tc>
                <a:extLst>
                  <a:ext uri="{0D108BD9-81ED-4DB2-BD59-A6C34878D82A}">
                    <a16:rowId xmlns:a16="http://schemas.microsoft.com/office/drawing/2014/main" val="374116045"/>
                  </a:ext>
                </a:extLst>
              </a:tr>
            </a:tbl>
          </a:graphicData>
        </a:graphic>
      </p:graphicFrame>
      <p:sp>
        <p:nvSpPr>
          <p:cNvPr id="6" name="TextBox 5">
            <a:extLst>
              <a:ext uri="{FF2B5EF4-FFF2-40B4-BE49-F238E27FC236}">
                <a16:creationId xmlns:a16="http://schemas.microsoft.com/office/drawing/2014/main" id="{BF06D522-2E79-CDE6-025D-40436EF041A1}"/>
              </a:ext>
            </a:extLst>
          </p:cNvPr>
          <p:cNvSpPr txBox="1"/>
          <p:nvPr/>
        </p:nvSpPr>
        <p:spPr>
          <a:xfrm>
            <a:off x="854015" y="332045"/>
            <a:ext cx="10584611" cy="1446550"/>
          </a:xfrm>
          <a:prstGeom prst="rect">
            <a:avLst/>
          </a:prstGeom>
          <a:noFill/>
        </p:spPr>
        <p:txBody>
          <a:bodyPr wrap="square">
            <a:spAutoFit/>
          </a:bodyPr>
          <a:lstStyle/>
          <a:p>
            <a:r>
              <a:rPr lang="en-GB" sz="2800" b="1" u="sng" dirty="0">
                <a:latin typeface="Arial" panose="020B0604020202020204" pitchFamily="34" charset="0"/>
                <a:cs typeface="Arial" panose="020B0604020202020204" pitchFamily="34" charset="0"/>
              </a:rPr>
              <a:t>Based on your insight, apply a 5W2H model and discuss the information provided in your table (approx. 1 minute).</a:t>
            </a:r>
          </a:p>
          <a:p>
            <a:endParaRPr lang="en-GB" sz="3200" b="1" u="sng" dirty="0"/>
          </a:p>
        </p:txBody>
      </p:sp>
    </p:spTree>
    <p:extLst>
      <p:ext uri="{BB962C8B-B14F-4D97-AF65-F5344CB8AC3E}">
        <p14:creationId xmlns:p14="http://schemas.microsoft.com/office/powerpoint/2010/main" val="2496961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838200" y="244355"/>
            <a:ext cx="10515600" cy="1325563"/>
          </a:xfrm>
        </p:spPr>
        <p:txBody>
          <a:bodyPr>
            <a:normAutofit/>
          </a:bodyPr>
          <a:lstStyle/>
          <a:p>
            <a:r>
              <a:rPr lang="en-GB" sz="3200" b="1" u="sng">
                <a:latin typeface="Arial"/>
                <a:cs typeface="Arial"/>
              </a:rPr>
              <a:t>Critique of the PESTEL Framework (approx. </a:t>
            </a:r>
            <a:r>
              <a:rPr lang="en-GB" sz="3200" b="1" u="sng" dirty="0">
                <a:latin typeface="Arial"/>
                <a:cs typeface="Arial"/>
              </a:rPr>
              <a:t>1 minute).</a:t>
            </a: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p:txBody>
          <a:bodyPr vert="horz" lIns="91440" tIns="45720" rIns="91440" bIns="45720" rtlCol="0" anchor="t">
            <a:normAutofit/>
          </a:bodyPr>
          <a:lstStyle/>
          <a:p>
            <a:pPr marL="0" indent="0">
              <a:lnSpc>
                <a:spcPct val="100000"/>
              </a:lnSpc>
              <a:buNone/>
            </a:pPr>
            <a:endParaRPr lang="en-GB" dirty="0">
              <a:latin typeface="Arial" panose="020B0604020202020204" pitchFamily="34" charset="0"/>
              <a:cs typeface="Arial" panose="020B0604020202020204" pitchFamily="34" charset="0"/>
            </a:endParaRPr>
          </a:p>
          <a:p>
            <a:pPr lvl="1">
              <a:lnSpc>
                <a:spcPct val="100000"/>
              </a:lnSpc>
            </a:pPr>
            <a:r>
              <a:rPr lang="en-GB" sz="1400">
                <a:latin typeface="Arial"/>
                <a:cs typeface="Arial"/>
              </a:rPr>
              <a:t>Explain what a PESTEL Framework is:</a:t>
            </a:r>
            <a:r>
              <a:rPr lang="en-GB" sz="1400" dirty="0">
                <a:latin typeface="Arial"/>
                <a:ea typeface="+mn-lt"/>
                <a:cs typeface="Arial"/>
              </a:rPr>
              <a:t> </a:t>
            </a:r>
            <a:r>
              <a:rPr lang="en-GB" sz="1400">
                <a:ea typeface="+mn-lt"/>
                <a:cs typeface="+mn-lt"/>
              </a:rPr>
              <a:t>PESTEL is a strategic tool used to analyse external factors affecting a business, including political, economic, social, technological, environmental, and legal influences.</a:t>
            </a:r>
            <a:endParaRPr lang="en-GB" sz="1400">
              <a:latin typeface="Arial" panose="020B0604020202020204" pitchFamily="34" charset="0"/>
              <a:cs typeface="Arial" panose="020B0604020202020204" pitchFamily="34" charset="0"/>
            </a:endParaRPr>
          </a:p>
          <a:p>
            <a:pPr lvl="1">
              <a:lnSpc>
                <a:spcPct val="100000"/>
              </a:lnSpc>
            </a:pPr>
            <a:r>
              <a:rPr lang="en-GB" sz="1400" dirty="0">
                <a:latin typeface="Arial"/>
                <a:cs typeface="Arial"/>
              </a:rPr>
              <a:t>Why is it used?: </a:t>
            </a:r>
            <a:r>
              <a:rPr lang="en-GB" sz="1400" dirty="0">
                <a:ea typeface="+mn-lt"/>
                <a:cs typeface="+mn-lt"/>
              </a:rPr>
              <a:t>It is used to identify opportunities and threats and to support strategic decision-making.</a:t>
            </a:r>
            <a:endParaRPr lang="en-GB" sz="1400" dirty="0">
              <a:latin typeface="Arial" panose="020B0604020202020204" pitchFamily="34" charset="0"/>
              <a:cs typeface="Arial" panose="020B0604020202020204" pitchFamily="34" charset="0"/>
            </a:endParaRPr>
          </a:p>
          <a:p>
            <a:pPr lvl="1">
              <a:lnSpc>
                <a:spcPct val="100000"/>
              </a:lnSpc>
            </a:pPr>
            <a:r>
              <a:rPr lang="en-GB" sz="1400">
                <a:latin typeface="Arial"/>
                <a:cs typeface="Arial"/>
              </a:rPr>
              <a:t>Where/how is it used?: </a:t>
            </a:r>
            <a:r>
              <a:rPr lang="en-GB" sz="1400">
                <a:ea typeface="+mn-lt"/>
                <a:cs typeface="+mn-lt"/>
              </a:rPr>
              <a:t>It is commonly used in strategic planning, market analysis, and environmental scanning.</a:t>
            </a:r>
            <a:endParaRPr lang="en-GB" sz="1400">
              <a:latin typeface="Arial" panose="020B0604020202020204" pitchFamily="34" charset="0"/>
              <a:cs typeface="Arial" panose="020B0604020202020204" pitchFamily="34" charset="0"/>
            </a:endParaRPr>
          </a:p>
          <a:p>
            <a:pPr lvl="1">
              <a:lnSpc>
                <a:spcPct val="100000"/>
              </a:lnSpc>
            </a:pPr>
            <a:r>
              <a:rPr lang="en-GB" sz="1400">
                <a:latin typeface="Arial"/>
                <a:cs typeface="Arial"/>
              </a:rPr>
              <a:t>What are the benefits of this framework?: </a:t>
            </a:r>
            <a:r>
              <a:rPr lang="en-GB" sz="1400">
                <a:ea typeface="+mn-lt"/>
                <a:cs typeface="+mn-lt"/>
              </a:rPr>
              <a:t>The framework provides a simple and structured way to understand the external business environment and supports long-term planning.</a:t>
            </a:r>
            <a:endParaRPr lang="en-GB" sz="1400">
              <a:latin typeface="Arial" panose="020B0604020202020204" pitchFamily="34" charset="0"/>
              <a:cs typeface="Arial" panose="020B0604020202020204" pitchFamily="34" charset="0"/>
            </a:endParaRPr>
          </a:p>
          <a:p>
            <a:pPr lvl="1">
              <a:lnSpc>
                <a:spcPct val="100000"/>
              </a:lnSpc>
            </a:pPr>
            <a:r>
              <a:rPr lang="en-GB" sz="1400">
                <a:latin typeface="Arial"/>
                <a:cs typeface="Arial"/>
              </a:rPr>
              <a:t>What are the criticisms of this framework?: </a:t>
            </a:r>
            <a:r>
              <a:rPr lang="en-GB" sz="1400">
                <a:ea typeface="+mn-lt"/>
                <a:cs typeface="+mn-lt"/>
              </a:rPr>
              <a:t>PESTEL can be time-consuming, does not prioritise factors, and may oversimplify complex situations.</a:t>
            </a:r>
          </a:p>
          <a:p>
            <a:r>
              <a:rPr lang="en-GB" sz="1400" dirty="0" err="1">
                <a:latin typeface="Arial"/>
                <a:cs typeface="Arial"/>
              </a:rPr>
              <a:t>Reference:</a:t>
            </a:r>
            <a:r>
              <a:rPr lang="en-GB" sz="1400" dirty="0" err="1">
                <a:ea typeface="+mn-lt"/>
                <a:cs typeface="+mn-lt"/>
              </a:rPr>
              <a:t>ohnson</a:t>
            </a:r>
            <a:r>
              <a:rPr lang="en-GB" sz="1400" dirty="0">
                <a:ea typeface="+mn-lt"/>
                <a:cs typeface="+mn-lt"/>
              </a:rPr>
              <a:t>, G., Scholes, K. and Whittington, R. (2017) </a:t>
            </a:r>
            <a:r>
              <a:rPr lang="en-GB" sz="1400" i="1" dirty="0">
                <a:ea typeface="+mn-lt"/>
                <a:cs typeface="+mn-lt"/>
              </a:rPr>
              <a:t>Exploring Strategy</a:t>
            </a:r>
            <a:r>
              <a:rPr lang="en-GB" sz="1400" dirty="0">
                <a:ea typeface="+mn-lt"/>
                <a:cs typeface="+mn-lt"/>
              </a:rPr>
              <a:t>. 11th </a:t>
            </a:r>
            <a:r>
              <a:rPr lang="en-GB" sz="1400" dirty="0" err="1">
                <a:ea typeface="+mn-lt"/>
                <a:cs typeface="+mn-lt"/>
              </a:rPr>
              <a:t>edn</a:t>
            </a:r>
            <a:r>
              <a:rPr lang="en-GB" sz="1400" dirty="0">
                <a:ea typeface="+mn-lt"/>
                <a:cs typeface="+mn-lt"/>
              </a:rPr>
              <a:t>. Harlow: Pearson.</a:t>
            </a:r>
            <a:endParaRPr lang="en-GB" sz="1400" dirty="0">
              <a:latin typeface="Arial" panose="020B0604020202020204" pitchFamily="34" charset="0"/>
              <a:cs typeface="Arial" panose="020B0604020202020204" pitchFamily="34" charset="0"/>
            </a:endParaRPr>
          </a:p>
          <a:p>
            <a:pPr lvl="1"/>
            <a:r>
              <a:rPr lang="en-GB" sz="1400" dirty="0">
                <a:ea typeface="+mn-lt"/>
                <a:cs typeface="+mn-lt"/>
              </a:rPr>
              <a:t>Yüksel, I. (2012) ‘Developing a multi-criteria decision making model for PESTEL analysis’, </a:t>
            </a:r>
            <a:r>
              <a:rPr lang="en-GB" sz="1400" i="1" dirty="0">
                <a:ea typeface="+mn-lt"/>
                <a:cs typeface="+mn-lt"/>
              </a:rPr>
              <a:t>International Journal of Business and Management</a:t>
            </a:r>
            <a:r>
              <a:rPr lang="en-GB" sz="1400" dirty="0">
                <a:ea typeface="+mn-lt"/>
                <a:cs typeface="+mn-lt"/>
              </a:rPr>
              <a:t>, 7(24), pp. 52–66.</a:t>
            </a:r>
            <a:endParaRPr lang="en-GB" sz="1400" dirty="0">
              <a:ea typeface="Calibri"/>
              <a:cs typeface="Calibri"/>
            </a:endParaRPr>
          </a:p>
          <a:p>
            <a:pPr lvl="1"/>
            <a:r>
              <a:rPr lang="en-GB" sz="1400" dirty="0">
                <a:ea typeface="+mn-lt"/>
                <a:cs typeface="+mn-lt"/>
              </a:rPr>
              <a:t>Kotler, P. and Keller, K.L. (2016) </a:t>
            </a:r>
            <a:r>
              <a:rPr lang="en-GB" sz="1400" i="1" dirty="0">
                <a:ea typeface="+mn-lt"/>
                <a:cs typeface="+mn-lt"/>
              </a:rPr>
              <a:t>Marketing Management</a:t>
            </a:r>
            <a:r>
              <a:rPr lang="en-GB" sz="1400" dirty="0">
                <a:ea typeface="+mn-lt"/>
                <a:cs typeface="+mn-lt"/>
              </a:rPr>
              <a:t>. 15th </a:t>
            </a:r>
            <a:r>
              <a:rPr lang="en-GB" sz="1400" dirty="0" err="1">
                <a:ea typeface="+mn-lt"/>
                <a:cs typeface="+mn-lt"/>
              </a:rPr>
              <a:t>edn</a:t>
            </a:r>
            <a:r>
              <a:rPr lang="en-GB" sz="1400" dirty="0">
                <a:ea typeface="+mn-lt"/>
                <a:cs typeface="+mn-lt"/>
              </a:rPr>
              <a:t>. Harlow: Pearson.</a:t>
            </a:r>
            <a:endParaRPr lang="en-GB" sz="1400" dirty="0"/>
          </a:p>
          <a:p>
            <a:pPr lvl="1">
              <a:lnSpc>
                <a:spcPct val="100000"/>
              </a:lnSpc>
            </a:pPr>
            <a:endParaRPr lang="en-GB" sz="28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EF01DF79-6A6A-BA50-4722-FF4B95BC5503}"/>
              </a:ext>
            </a:extLst>
          </p:cNvPr>
          <p:cNvSpPr txBox="1"/>
          <p:nvPr/>
        </p:nvSpPr>
        <p:spPr>
          <a:xfrm>
            <a:off x="838200" y="5853797"/>
            <a:ext cx="10169106" cy="369332"/>
          </a:xfrm>
          <a:prstGeom prst="rect">
            <a:avLst/>
          </a:prstGeom>
          <a:noFill/>
        </p:spPr>
        <p:txBody>
          <a:bodyPr wrap="square">
            <a:spAutoFit/>
          </a:bodyPr>
          <a:lstStyle/>
          <a:p>
            <a:pPr marL="285750" indent="-285750">
              <a:buFont typeface="Arial" panose="020B0604020202020204" pitchFamily="34" charset="0"/>
              <a:buChar char="•"/>
            </a:pPr>
            <a:r>
              <a:rPr lang="en-GB" b="1" dirty="0">
                <a:solidFill>
                  <a:srgbClr val="FF0000"/>
                </a:solidFill>
                <a:latin typeface="Arial" panose="020B0604020202020204" pitchFamily="34" charset="0"/>
                <a:cs typeface="Arial" panose="020B0604020202020204" pitchFamily="34" charset="0"/>
              </a:rPr>
              <a:t>Ensure that you reference all the sources you have used in this discussion on this slide.</a:t>
            </a:r>
          </a:p>
        </p:txBody>
      </p:sp>
    </p:spTree>
    <p:extLst>
      <p:ext uri="{BB962C8B-B14F-4D97-AF65-F5344CB8AC3E}">
        <p14:creationId xmlns:p14="http://schemas.microsoft.com/office/powerpoint/2010/main" val="2661610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489116"/>
            <a:ext cx="10515600" cy="1179002"/>
          </a:xfrm>
        </p:spPr>
        <p:txBody>
          <a:bodyPr>
            <a:normAutofit fontScale="90000"/>
          </a:bodyPr>
          <a:lstStyle/>
          <a:p>
            <a:br>
              <a:rPr lang="en-GB" b="1" u="sng" dirty="0">
                <a:latin typeface="Arial" panose="020B0604020202020204" pitchFamily="34" charset="0"/>
                <a:cs typeface="Arial" panose="020B0604020202020204" pitchFamily="34" charset="0"/>
              </a:rPr>
            </a:br>
            <a:br>
              <a:rPr lang="en-GB" b="1" u="sng" dirty="0">
                <a:latin typeface="Arial" panose="020B0604020202020204" pitchFamily="34" charset="0"/>
                <a:cs typeface="Arial" panose="020B0604020202020204" pitchFamily="34" charset="0"/>
              </a:rPr>
            </a:br>
            <a:r>
              <a:rPr lang="en-GB" sz="3600" b="1" u="sng" dirty="0">
                <a:latin typeface="Arial" panose="020B0604020202020204" pitchFamily="34" charset="0"/>
                <a:cs typeface="Arial" panose="020B0604020202020204" pitchFamily="34" charset="0"/>
              </a:rPr>
              <a:t>Provide an application and discuss the information provided in your PESTEL Framework (approx. </a:t>
            </a:r>
            <a:br>
              <a:rPr lang="en-GB" sz="3600" b="1" u="sng" dirty="0">
                <a:latin typeface="Arial" panose="020B0604020202020204" pitchFamily="34" charset="0"/>
                <a:cs typeface="Arial" panose="020B0604020202020204" pitchFamily="34" charset="0"/>
              </a:rPr>
            </a:br>
            <a:r>
              <a:rPr lang="en-GB" sz="3600" b="1" u="sng" dirty="0">
                <a:latin typeface="Arial" panose="020B0604020202020204" pitchFamily="34" charset="0"/>
                <a:cs typeface="Arial" panose="020B0604020202020204" pitchFamily="34" charset="0"/>
              </a:rPr>
              <a:t>1 minute).</a:t>
            </a:r>
            <a:br>
              <a:rPr lang="en-GB" b="1" u="sng" dirty="0"/>
            </a:br>
            <a:br>
              <a:rPr lang="en-GB"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4" y="1763353"/>
            <a:ext cx="10671496" cy="4974328"/>
          </a:xfrm>
        </p:spPr>
        <p:txBody>
          <a:bodyPr vert="horz" lIns="91440" tIns="45720" rIns="91440" bIns="45720" rtlCol="0" anchor="t">
            <a:normAutofit/>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Here is the tabular PESTLE analysis of </a:t>
            </a:r>
            <a:r>
              <a:rPr lang="en-GB" sz="2800" b="1" dirty="0">
                <a:effectLst/>
                <a:latin typeface="Arial" panose="020B0604020202020204" pitchFamily="34" charset="0"/>
                <a:ea typeface="Aptos" panose="020B0004020202020204" pitchFamily="34" charset="0"/>
                <a:cs typeface="Arial" panose="020B0604020202020204" pitchFamily="34" charset="0"/>
              </a:rPr>
              <a:t>Olive Tree Bistro.</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sz="1800" b="1" dirty="0">
                <a:solidFill>
                  <a:srgbClr val="FF0000"/>
                </a:solidFill>
                <a:latin typeface="Arial" panose="020B0604020202020204" pitchFamily="34" charset="0"/>
                <a:cs typeface="Arial" panose="020B0604020202020204" pitchFamily="34" charset="0"/>
              </a:rPr>
              <a:t>Ensure that you reference all the sources you have used in this discussion on this slide.</a:t>
            </a:r>
          </a:p>
          <a:p>
            <a:r>
              <a:rPr lang="en-GB" sz="1200" dirty="0">
                <a:ea typeface="+mn-lt"/>
                <a:cs typeface="+mn-lt"/>
              </a:rPr>
              <a:t>Johnson, G., Scholes, K. and Whittington, R. (2017) </a:t>
            </a:r>
            <a:r>
              <a:rPr lang="en-GB" sz="1200" i="1" dirty="0">
                <a:ea typeface="+mn-lt"/>
                <a:cs typeface="+mn-lt"/>
              </a:rPr>
              <a:t>Exploring Strategy</a:t>
            </a:r>
            <a:r>
              <a:rPr lang="en-GB" sz="1200" dirty="0">
                <a:ea typeface="+mn-lt"/>
                <a:cs typeface="+mn-lt"/>
              </a:rPr>
              <a:t>. 11th </a:t>
            </a:r>
            <a:r>
              <a:rPr lang="en-GB" sz="1200" dirty="0" err="1">
                <a:ea typeface="+mn-lt"/>
                <a:cs typeface="+mn-lt"/>
              </a:rPr>
              <a:t>edn</a:t>
            </a:r>
            <a:r>
              <a:rPr lang="en-GB" sz="1200" dirty="0">
                <a:ea typeface="+mn-lt"/>
                <a:cs typeface="+mn-lt"/>
              </a:rPr>
              <a:t>. Harlow: Pearson.</a:t>
            </a:r>
            <a:endParaRPr lang="en-GB" sz="1200">
              <a:latin typeface="Arial" panose="020B0604020202020204" pitchFamily="34" charset="0"/>
              <a:cs typeface="Arial" panose="020B0604020202020204" pitchFamily="34" charset="0"/>
            </a:endParaRPr>
          </a:p>
          <a:p>
            <a:r>
              <a:rPr lang="en-GB" sz="1200" dirty="0">
                <a:ea typeface="+mn-lt"/>
                <a:cs typeface="+mn-lt"/>
              </a:rPr>
              <a:t>Kotler, P. and Keller, K.L. (2016) </a:t>
            </a:r>
            <a:r>
              <a:rPr lang="en-GB" sz="1200" i="1" dirty="0">
                <a:ea typeface="+mn-lt"/>
                <a:cs typeface="+mn-lt"/>
              </a:rPr>
              <a:t>Marketing Management</a:t>
            </a:r>
            <a:r>
              <a:rPr lang="en-GB" sz="1200" dirty="0">
                <a:ea typeface="+mn-lt"/>
                <a:cs typeface="+mn-lt"/>
              </a:rPr>
              <a:t>. 15th </a:t>
            </a:r>
            <a:r>
              <a:rPr lang="en-GB" sz="1200" dirty="0" err="1">
                <a:ea typeface="+mn-lt"/>
                <a:cs typeface="+mn-lt"/>
              </a:rPr>
              <a:t>edn</a:t>
            </a:r>
            <a:r>
              <a:rPr lang="en-GB" sz="1200" dirty="0">
                <a:ea typeface="+mn-lt"/>
                <a:cs typeface="+mn-lt"/>
              </a:rPr>
              <a:t>. Harlow: Pearson.</a:t>
            </a:r>
            <a:endParaRPr lang="en-GB" sz="1200">
              <a:ea typeface="Calibri"/>
              <a:cs typeface="Calibri"/>
            </a:endParaRPr>
          </a:p>
          <a:p>
            <a:r>
              <a:rPr lang="en-GB" sz="1200" dirty="0">
                <a:ea typeface="+mn-lt"/>
                <a:cs typeface="+mn-lt"/>
              </a:rPr>
              <a:t>Grant, R.M. (2019) </a:t>
            </a:r>
            <a:r>
              <a:rPr lang="en-GB" sz="1200" i="1" dirty="0">
                <a:ea typeface="+mn-lt"/>
                <a:cs typeface="+mn-lt"/>
              </a:rPr>
              <a:t>Contemporary Strategy Analysis</a:t>
            </a:r>
            <a:r>
              <a:rPr lang="en-GB" sz="1200" dirty="0">
                <a:ea typeface="+mn-lt"/>
                <a:cs typeface="+mn-lt"/>
              </a:rPr>
              <a:t>. 10th </a:t>
            </a:r>
            <a:r>
              <a:rPr lang="en-GB" sz="1200" dirty="0" err="1">
                <a:ea typeface="+mn-lt"/>
                <a:cs typeface="+mn-lt"/>
              </a:rPr>
              <a:t>edn</a:t>
            </a:r>
            <a:r>
              <a:rPr lang="en-GB" sz="1200" dirty="0">
                <a:ea typeface="+mn-lt"/>
                <a:cs typeface="+mn-lt"/>
              </a:rPr>
              <a:t>. Hoboken: Wiley.</a:t>
            </a:r>
            <a:endParaRPr lang="en-GB" sz="1200" dirty="0">
              <a:ea typeface="Calibri" panose="020F0502020204030204"/>
              <a:cs typeface="Calibri" panose="020F0502020204030204"/>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3628634456"/>
              </p:ext>
            </p:extLst>
          </p:nvPr>
        </p:nvGraphicFramePr>
        <p:xfrm>
          <a:off x="948904" y="2123386"/>
          <a:ext cx="9782355" cy="3036176"/>
        </p:xfrm>
        <a:graphic>
          <a:graphicData uri="http://schemas.openxmlformats.org/drawingml/2006/table">
            <a:tbl>
              <a:tblPr firstRow="1" bandRow="1">
                <a:tableStyleId>{5C22544A-7EE6-4342-B048-85BDC9FD1C3A}</a:tableStyleId>
              </a:tblPr>
              <a:tblGrid>
                <a:gridCol w="1594830">
                  <a:extLst>
                    <a:ext uri="{9D8B030D-6E8A-4147-A177-3AD203B41FA5}">
                      <a16:colId xmlns:a16="http://schemas.microsoft.com/office/drawing/2014/main" val="1284065850"/>
                    </a:ext>
                  </a:extLst>
                </a:gridCol>
                <a:gridCol w="1674466">
                  <a:extLst>
                    <a:ext uri="{9D8B030D-6E8A-4147-A177-3AD203B41FA5}">
                      <a16:colId xmlns:a16="http://schemas.microsoft.com/office/drawing/2014/main" val="1858564028"/>
                    </a:ext>
                  </a:extLst>
                </a:gridCol>
                <a:gridCol w="1661081">
                  <a:extLst>
                    <a:ext uri="{9D8B030D-6E8A-4147-A177-3AD203B41FA5}">
                      <a16:colId xmlns:a16="http://schemas.microsoft.com/office/drawing/2014/main" val="1949424782"/>
                    </a:ext>
                  </a:extLst>
                </a:gridCol>
                <a:gridCol w="1663784">
                  <a:extLst>
                    <a:ext uri="{9D8B030D-6E8A-4147-A177-3AD203B41FA5}">
                      <a16:colId xmlns:a16="http://schemas.microsoft.com/office/drawing/2014/main" val="446382655"/>
                    </a:ext>
                  </a:extLst>
                </a:gridCol>
                <a:gridCol w="1376648">
                  <a:extLst>
                    <a:ext uri="{9D8B030D-6E8A-4147-A177-3AD203B41FA5}">
                      <a16:colId xmlns:a16="http://schemas.microsoft.com/office/drawing/2014/main" val="3644160467"/>
                    </a:ext>
                  </a:extLst>
                </a:gridCol>
                <a:gridCol w="1811546">
                  <a:extLst>
                    <a:ext uri="{9D8B030D-6E8A-4147-A177-3AD203B41FA5}">
                      <a16:colId xmlns:a16="http://schemas.microsoft.com/office/drawing/2014/main" val="66830876"/>
                    </a:ext>
                  </a:extLst>
                </a:gridCol>
              </a:tblGrid>
              <a:tr h="1237856">
                <a:tc>
                  <a:txBody>
                    <a:bodyPr/>
                    <a:lstStyle/>
                    <a:p>
                      <a:endParaRPr lang="en-GB" sz="1600" dirty="0"/>
                    </a:p>
                    <a:p>
                      <a:pPr algn="ctr"/>
                      <a:r>
                        <a:rPr lang="en-GB" sz="2400" dirty="0">
                          <a:solidFill>
                            <a:schemeClr val="tx1"/>
                          </a:solidFill>
                        </a:rPr>
                        <a:t>Political  Factors</a:t>
                      </a:r>
                    </a:p>
                  </a:txBody>
                  <a:tcPr>
                    <a:pattFill prst="pct40">
                      <a:fgClr>
                        <a:srgbClr val="FF0000"/>
                      </a:fgClr>
                      <a:bgClr>
                        <a:schemeClr val="bg1"/>
                      </a:bgClr>
                    </a:pattFill>
                  </a:tcPr>
                </a:tc>
                <a:tc>
                  <a:txBody>
                    <a:bodyPr/>
                    <a:lstStyle/>
                    <a:p>
                      <a:endParaRPr lang="en-GB" sz="1600" dirty="0"/>
                    </a:p>
                    <a:p>
                      <a:pPr algn="ctr"/>
                      <a:r>
                        <a:rPr lang="en-GB" sz="2400" dirty="0">
                          <a:solidFill>
                            <a:schemeClr val="tx1"/>
                          </a:solidFill>
                        </a:rPr>
                        <a:t>Economic Factors</a:t>
                      </a:r>
                    </a:p>
                  </a:txBody>
                  <a:tcPr>
                    <a:pattFill prst="pct40">
                      <a:fgClr>
                        <a:srgbClr val="FFC000"/>
                      </a:fgClr>
                      <a:bgClr>
                        <a:schemeClr val="bg1"/>
                      </a:bgClr>
                    </a:pattFill>
                  </a:tcPr>
                </a:tc>
                <a:tc>
                  <a:txBody>
                    <a:bodyPr/>
                    <a:lstStyle/>
                    <a:p>
                      <a:endParaRPr lang="en-GB" sz="1600" dirty="0"/>
                    </a:p>
                    <a:p>
                      <a:pPr algn="ctr"/>
                      <a:r>
                        <a:rPr lang="en-GB" sz="2400" dirty="0">
                          <a:solidFill>
                            <a:schemeClr val="tx1"/>
                          </a:solidFill>
                        </a:rPr>
                        <a:t>Social Factors</a:t>
                      </a:r>
                    </a:p>
                  </a:txBody>
                  <a:tcPr>
                    <a:pattFill prst="pct40">
                      <a:fgClr>
                        <a:srgbClr val="FFFF00"/>
                      </a:fgClr>
                      <a:bgClr>
                        <a:schemeClr val="bg1"/>
                      </a:bgClr>
                    </a:pattFill>
                  </a:tcPr>
                </a:tc>
                <a:tc>
                  <a:txBody>
                    <a:bodyPr/>
                    <a:lstStyle/>
                    <a:p>
                      <a:endParaRPr lang="en-GB" sz="1600" dirty="0"/>
                    </a:p>
                    <a:p>
                      <a:pPr algn="ctr"/>
                      <a:r>
                        <a:rPr lang="en-GB" sz="2000" dirty="0">
                          <a:solidFill>
                            <a:schemeClr val="tx1"/>
                          </a:solidFill>
                        </a:rPr>
                        <a:t>Technological </a:t>
                      </a:r>
                    </a:p>
                    <a:p>
                      <a:pPr algn="ctr"/>
                      <a:r>
                        <a:rPr lang="en-GB" sz="2000" dirty="0">
                          <a:solidFill>
                            <a:schemeClr val="tx1"/>
                          </a:solidFill>
                        </a:rPr>
                        <a:t>Factors</a:t>
                      </a:r>
                    </a:p>
                  </a:txBody>
                  <a:tcPr>
                    <a:pattFill prst="pct40">
                      <a:fgClr>
                        <a:srgbClr val="92D050"/>
                      </a:fgClr>
                      <a:bgClr>
                        <a:schemeClr val="bg1"/>
                      </a:bgClr>
                    </a:pattFill>
                  </a:tcPr>
                </a:tc>
                <a:tc>
                  <a:txBody>
                    <a:bodyPr/>
                    <a:lstStyle/>
                    <a:p>
                      <a:endParaRPr lang="en-GB" sz="1600" dirty="0"/>
                    </a:p>
                    <a:p>
                      <a:pPr algn="ctr"/>
                      <a:r>
                        <a:rPr lang="en-GB" sz="2400" dirty="0">
                          <a:solidFill>
                            <a:schemeClr val="tx1"/>
                          </a:solidFill>
                        </a:rPr>
                        <a:t>Legal Factors</a:t>
                      </a:r>
                    </a:p>
                  </a:txBody>
                  <a:tcPr>
                    <a:pattFill prst="pct40">
                      <a:fgClr>
                        <a:srgbClr val="00B0F0"/>
                      </a:fgClr>
                      <a:bgClr>
                        <a:schemeClr val="bg1"/>
                      </a:bgClr>
                    </a:pattFill>
                  </a:tcPr>
                </a:tc>
                <a:tc>
                  <a:txBody>
                    <a:bodyPr/>
                    <a:lstStyle/>
                    <a:p>
                      <a:endParaRPr lang="en-GB" sz="1600" dirty="0"/>
                    </a:p>
                    <a:p>
                      <a:pPr algn="ctr"/>
                      <a:r>
                        <a:rPr lang="en-GB" sz="2000" dirty="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1742169">
                <a:tc>
                  <a:txBody>
                    <a:bodyPr/>
                    <a:lstStyle/>
                    <a:p>
                      <a:pPr marL="285750" indent="-285750">
                        <a:buFont typeface="Wingdings" panose="05000000000000000000" pitchFamily="2" charset="2"/>
                        <a:buChar char="§"/>
                      </a:pPr>
                      <a:r>
                        <a:rPr lang="en-GB" sz="1400" b="0" i="0" u="none" strike="noStrike" noProof="0">
                          <a:latin typeface="Calibri"/>
                        </a:rPr>
                        <a:t>Government support for small businesses</a:t>
                      </a:r>
                      <a:endParaRPr lang="en-GB" sz="1400" b="1" dirty="0"/>
                    </a:p>
                    <a:p>
                      <a:pPr marL="285750" indent="-285750">
                        <a:buFont typeface="Wingdings" panose="05000000000000000000" pitchFamily="2" charset="2"/>
                        <a:buChar char="§"/>
                      </a:pPr>
                      <a:r>
                        <a:rPr lang="en-GB" sz="1400" b="0" i="0" u="none" strike="noStrike" noProof="0">
                          <a:latin typeface="Calibri"/>
                        </a:rPr>
                        <a:t>Trade regulations affecting flower imports</a:t>
                      </a:r>
                    </a:p>
                  </a:txBody>
                  <a:tcPr>
                    <a:pattFill prst="pct40">
                      <a:fgClr>
                        <a:srgbClr val="FF0000"/>
                      </a:fgClr>
                      <a:bgClr>
                        <a:schemeClr val="bg1"/>
                      </a:bgClr>
                    </a:pattFill>
                  </a:tcPr>
                </a:tc>
                <a:tc>
                  <a:txBody>
                    <a:bodyPr/>
                    <a:lstStyle/>
                    <a:p>
                      <a:pPr marL="285750" indent="-285750">
                        <a:buFont typeface="Wingdings" panose="05000000000000000000" pitchFamily="2" charset="2"/>
                        <a:buChar char="§"/>
                      </a:pPr>
                      <a:r>
                        <a:rPr lang="en-GB" sz="1400" b="0" i="0" u="none" strike="noStrike" noProof="0">
                          <a:latin typeface="Calibri"/>
                        </a:rPr>
                        <a:t>Rising inflation increasing costs</a:t>
                      </a:r>
                      <a:endParaRPr lang="en-GB" sz="1400" b="1" dirty="0"/>
                    </a:p>
                    <a:p>
                      <a:pPr marL="285750" indent="-285750">
                        <a:buFont typeface="Wingdings" panose="05000000000000000000" pitchFamily="2" charset="2"/>
                        <a:buChar char="§"/>
                      </a:pPr>
                      <a:r>
                        <a:rPr lang="en-GB" sz="1400" b="0" i="0" u="none" strike="noStrike" noProof="0">
                          <a:latin typeface="Calibri"/>
                        </a:rPr>
                        <a:t>Reduced consumer spending</a:t>
                      </a:r>
                    </a:p>
                    <a:p>
                      <a:endParaRPr lang="en-GB" sz="1400" b="1" dirty="0"/>
                    </a:p>
                  </a:txBody>
                  <a:tcPr>
                    <a:pattFill prst="pct40">
                      <a:fgClr>
                        <a:srgbClr val="FFC000"/>
                      </a:fgClr>
                      <a:bgClr>
                        <a:schemeClr val="bg1"/>
                      </a:bgClr>
                    </a:pattFill>
                  </a:tcPr>
                </a:tc>
                <a:tc>
                  <a:txBody>
                    <a:bodyPr/>
                    <a:lstStyle/>
                    <a:p>
                      <a:pPr marL="285750" lvl="0" indent="-285750">
                        <a:buFont typeface="Wingdings" panose="05000000000000000000" pitchFamily="2" charset="2"/>
                        <a:buChar char="§"/>
                      </a:pPr>
                      <a:r>
                        <a:rPr lang="en-GB" sz="1400" b="0" i="0" u="none" strike="noStrike" noProof="0">
                          <a:latin typeface="Calibri"/>
                        </a:rPr>
                        <a:t>Shift towards online shopping</a:t>
                      </a:r>
                      <a:endParaRPr lang="en-GB" sz="1400" b="1" dirty="0"/>
                    </a:p>
                    <a:p>
                      <a:pPr marL="285750" indent="-285750">
                        <a:buFont typeface="Wingdings" panose="05000000000000000000" pitchFamily="2" charset="2"/>
                        <a:buChar char="§"/>
                      </a:pPr>
                      <a:r>
                        <a:rPr lang="en-GB" sz="1400" b="0" i="0" u="none" strike="noStrike" noProof="0">
                          <a:latin typeface="Calibri"/>
                        </a:rPr>
                        <a:t>Demand for sustainable products</a:t>
                      </a:r>
                    </a:p>
                    <a:p>
                      <a:endParaRPr lang="en-GB" sz="1400" b="1" dirty="0"/>
                    </a:p>
                  </a:txBody>
                  <a:tcPr>
                    <a:pattFill prst="pct40">
                      <a:fgClr>
                        <a:srgbClr val="FFFF00"/>
                      </a:fgClr>
                      <a:bgClr>
                        <a:schemeClr val="bg1"/>
                      </a:bgClr>
                    </a:pattFill>
                  </a:tcPr>
                </a:tc>
                <a:tc>
                  <a:txBody>
                    <a:bodyPr/>
                    <a:lstStyle/>
                    <a:p>
                      <a:pPr marL="285750" indent="-285750">
                        <a:buFont typeface="Arial" panose="05000000000000000000" pitchFamily="2" charset="2"/>
                        <a:buChar char="•"/>
                      </a:pPr>
                      <a:r>
                        <a:rPr lang="en-GB" sz="1400" b="0" i="0" u="none" strike="noStrike" noProof="0">
                          <a:latin typeface="Calibri"/>
                        </a:rPr>
                        <a:t>Need for improved website</a:t>
                      </a:r>
                      <a:endParaRPr lang="ro-RO"/>
                    </a:p>
                    <a:p>
                      <a:pPr marL="285750" indent="-285750">
                        <a:buFont typeface="Wingdings" panose="05000000000000000000" pitchFamily="2" charset="2"/>
                        <a:buChar char="§"/>
                      </a:pPr>
                      <a:r>
                        <a:rPr lang="en-GB" sz="1400" b="0" i="0" u="none" strike="noStrike" noProof="0">
                          <a:latin typeface="Calibri"/>
                        </a:rPr>
                        <a:t>Importance of social media marketing</a:t>
                      </a:r>
                    </a:p>
                  </a:txBody>
                  <a:tcPr>
                    <a:pattFill prst="pct40">
                      <a:fgClr>
                        <a:srgbClr val="92D050"/>
                      </a:fgClr>
                      <a:bgClr>
                        <a:schemeClr val="bg1"/>
                      </a:bgClr>
                    </a:pattFill>
                  </a:tcPr>
                </a:tc>
                <a:tc>
                  <a:txBody>
                    <a:bodyPr/>
                    <a:lstStyle/>
                    <a:p>
                      <a:pPr marL="285750" indent="-285750">
                        <a:buFont typeface="Wingdings" panose="05000000000000000000" pitchFamily="2" charset="2"/>
                        <a:buChar char="§"/>
                      </a:pPr>
                      <a:r>
                        <a:rPr lang="en-GB" sz="1200" b="0" i="0" u="none" strike="noStrike" noProof="0">
                          <a:latin typeface="Calibri"/>
                        </a:rPr>
                        <a:t>Employment</a:t>
                      </a:r>
                      <a:r>
                        <a:rPr lang="en-GB" sz="1200" b="0" i="0" u="none" strike="noStrike" noProof="0" dirty="0">
                          <a:latin typeface="Calibri"/>
                        </a:rPr>
                        <a:t> regulations</a:t>
                      </a:r>
                      <a:endParaRPr lang="en-GB" sz="1200" b="1" dirty="0"/>
                    </a:p>
                    <a:p>
                      <a:pPr marL="285750" indent="-285750">
                        <a:buFont typeface="Wingdings" panose="05000000000000000000" pitchFamily="2" charset="2"/>
                        <a:buChar char="§"/>
                      </a:pPr>
                      <a:r>
                        <a:rPr lang="en-GB" sz="1400" b="0" i="0" u="none" strike="noStrike" noProof="0">
                          <a:latin typeface="Calibri"/>
                        </a:rPr>
                        <a:t>Environmental packaging laws</a:t>
                      </a:r>
                      <a:endParaRPr lang="en-GB" sz="1400" b="1" dirty="0"/>
                    </a:p>
                    <a:p>
                      <a:endParaRPr lang="en-GB" sz="1400" b="1" dirty="0"/>
                    </a:p>
                  </a:txBody>
                  <a:tcPr>
                    <a:pattFill prst="pct40">
                      <a:fgClr>
                        <a:srgbClr val="00B0F0"/>
                      </a:fgClr>
                      <a:bgClr>
                        <a:schemeClr val="bg1"/>
                      </a:bgClr>
                    </a:pattFill>
                  </a:tcPr>
                </a:tc>
                <a:tc>
                  <a:txBody>
                    <a:bodyPr/>
                    <a:lstStyle/>
                    <a:p>
                      <a:pPr marL="285750" lvl="0" indent="-285750">
                        <a:buFont typeface="Wingdings" panose="05000000000000000000" pitchFamily="2" charset="2"/>
                        <a:buChar char="§"/>
                      </a:pPr>
                      <a:r>
                        <a:rPr lang="en-GB" sz="1400" b="0" i="0" u="none" strike="noStrike" noProof="0">
                          <a:latin typeface="Calibri"/>
                        </a:rPr>
                        <a:t>Demand for eco-friendly materials</a:t>
                      </a:r>
                      <a:endParaRPr lang="en-GB" sz="1400" b="1" dirty="0"/>
                    </a:p>
                    <a:p>
                      <a:pPr marL="285750" indent="-285750">
                        <a:buFont typeface="Wingdings" panose="05000000000000000000" pitchFamily="2" charset="2"/>
                        <a:buChar char="§"/>
                      </a:pPr>
                      <a:r>
                        <a:rPr lang="en-GB" sz="1400" b="0" i="0" u="none" strike="noStrike" noProof="0">
                          <a:latin typeface="Calibri"/>
                        </a:rPr>
                        <a:t>Supply chain disruptions</a:t>
                      </a:r>
                    </a:p>
                    <a:p>
                      <a:endParaRPr lang="en-GB" sz="1400" b="1" dirty="0"/>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276999"/>
          </a:xfrm>
          <a:prstGeom prst="rect">
            <a:avLst/>
          </a:prstGeom>
          <a:noFill/>
          <a:ln w="5715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Root Problem</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461665"/>
          </a:xfrm>
          <a:prstGeom prst="rect">
            <a:avLst/>
          </a:prstGeom>
          <a:noFill/>
          <a:ln w="12700">
            <a:solidFill>
              <a:schemeClr val="tx1"/>
            </a:solidFill>
          </a:ln>
        </p:spPr>
        <p:txBody>
          <a:bodyPr wrap="square" lIns="91440" tIns="45720" rIns="91440" bIns="45720" rtlCol="0" anchor="t">
            <a:spAutoFit/>
          </a:bodyPr>
          <a:lstStyle/>
          <a:p>
            <a:r>
              <a:rPr lang="en-GB" sz="1200">
                <a:ea typeface="+mn-lt"/>
                <a:cs typeface="+mn-lt"/>
              </a:rPr>
              <a:t>Increased competition from online flower delivery services</a:t>
            </a:r>
            <a:endParaRPr lang="ro-RO"/>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461665"/>
          </a:xfrm>
          <a:prstGeom prst="rect">
            <a:avLst/>
          </a:prstGeom>
          <a:noFill/>
          <a:ln w="12700">
            <a:solidFill>
              <a:schemeClr val="tx1"/>
            </a:solidFill>
          </a:ln>
        </p:spPr>
        <p:txBody>
          <a:bodyPr wrap="square" lIns="91440" tIns="45720" rIns="91440" bIns="45720" rtlCol="0" anchor="t">
            <a:spAutoFit/>
          </a:bodyPr>
          <a:lstStyle/>
          <a:p>
            <a:r>
              <a:rPr lang="en-GB" sz="1200">
                <a:ea typeface="+mn-lt"/>
                <a:cs typeface="+mn-lt"/>
              </a:rPr>
              <a:t>Reduced high street foot traffic due to nearby business closures</a:t>
            </a:r>
            <a:endParaRPr lang="ro-RO"/>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461665"/>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Employees lack product knowledge</a:t>
            </a:r>
            <a:endParaRPr lang="en-GB" sz="1200" dirty="0">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461665"/>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Low customer service standards</a:t>
            </a:r>
            <a:endParaRPr lang="en-GB" sz="1200" dirty="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461665"/>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No analysis of insufficient </a:t>
            </a:r>
            <a:r>
              <a:rPr lang="en-GB" sz="1200">
                <a:latin typeface="Arial"/>
                <a:cs typeface="Arial"/>
              </a:rPr>
              <a:t>parking</a:t>
            </a:r>
            <a:r>
              <a:rPr lang="en-GB" sz="1200" dirty="0">
                <a:latin typeface="Arial"/>
                <a:cs typeface="Arial"/>
              </a:rPr>
              <a:t> materials</a:t>
            </a:r>
            <a:endParaRPr lang="en-GB" sz="1200" dirty="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461665"/>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No system to monitor daily sales</a:t>
            </a:r>
            <a:endParaRPr lang="en-GB" sz="1200" dirty="0">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461665"/>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High shipping costs for fresh flowers</a:t>
            </a:r>
            <a:endParaRPr lang="en-GB" sz="1200" dirty="0">
              <a:latin typeface="Arial" panose="020B060402020202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461665"/>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Limited variety of flowers available</a:t>
            </a:r>
            <a:endParaRPr lang="en-GB" sz="1200" dirty="0">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461665"/>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Website crashes or has slow load times</a:t>
            </a:r>
            <a:endParaRPr lang="en-GB" sz="1200" dirty="0">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461665"/>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No easy way track inventory in real-time</a:t>
            </a:r>
            <a:endParaRPr lang="en-GB" sz="1200" dirty="0">
              <a:latin typeface="Arial" panose="020B0604020202020204" pitchFamily="34" charset="0"/>
              <a:cs typeface="Arial" panose="020B0604020202020204" pitchFamily="34" charset="0"/>
            </a:endParaRP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276999"/>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Slow checkout process</a:t>
            </a:r>
            <a:endParaRPr lang="en-GB" sz="1200" dirty="0">
              <a:latin typeface="Arial" panose="020B0604020202020204" pitchFamily="34" charset="0"/>
              <a:cs typeface="Arial" panose="020B0604020202020204" pitchFamily="34" charset="0"/>
            </a:endParaRP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461665"/>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Poor online shopping experience</a:t>
            </a:r>
            <a:endParaRPr lang="en-GB" sz="12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80A04F2-4F22-A08C-F5B4-F30F002E227B}"/>
              </a:ext>
            </a:extLst>
          </p:cNvPr>
          <p:cNvSpPr txBox="1"/>
          <p:nvPr/>
        </p:nvSpPr>
        <p:spPr>
          <a:xfrm>
            <a:off x="292474" y="94505"/>
            <a:ext cx="10920760" cy="954107"/>
          </a:xfrm>
          <a:prstGeom prst="rect">
            <a:avLst/>
          </a:prstGeom>
          <a:noFill/>
        </p:spPr>
        <p:txBody>
          <a:bodyPr wrap="square" rtlCol="0">
            <a:spAutoFit/>
          </a:bodyPr>
          <a:lstStyle/>
          <a:p>
            <a:r>
              <a:rPr lang="en-GB" sz="2800" b="1" dirty="0"/>
              <a:t>Provide an application and discuss the information provided in your Cause-and-Effect diagram (approx. 1 minute).</a:t>
            </a:r>
          </a:p>
        </p:txBody>
      </p:sp>
      <p:sp>
        <p:nvSpPr>
          <p:cNvPr id="9" name="TextBox 8">
            <a:extLst>
              <a:ext uri="{FF2B5EF4-FFF2-40B4-BE49-F238E27FC236}">
                <a16:creationId xmlns:a16="http://schemas.microsoft.com/office/drawing/2014/main" id="{61E62149-100D-392D-3127-3D301273C6F0}"/>
              </a:ext>
            </a:extLst>
          </p:cNvPr>
          <p:cNvSpPr txBox="1"/>
          <p:nvPr/>
        </p:nvSpPr>
        <p:spPr>
          <a:xfrm>
            <a:off x="1932318" y="5874927"/>
            <a:ext cx="10041596" cy="369332"/>
          </a:xfrm>
          <a:prstGeom prst="rect">
            <a:avLst/>
          </a:prstGeom>
          <a:noFill/>
        </p:spPr>
        <p:txBody>
          <a:bodyPr wrap="square">
            <a:spAutoFit/>
          </a:bodyPr>
          <a:lstStyle/>
          <a:p>
            <a:pPr marL="285750" indent="-285750">
              <a:buFont typeface="Arial" panose="020B0604020202020204" pitchFamily="34" charset="0"/>
              <a:buChar char="•"/>
            </a:pPr>
            <a:r>
              <a:rPr lang="en-GB" b="1" dirty="0">
                <a:solidFill>
                  <a:srgbClr val="FF0000"/>
                </a:solidFill>
                <a:latin typeface="Arial" panose="020B0604020202020204" pitchFamily="34" charset="0"/>
                <a:cs typeface="Arial" panose="020B0604020202020204" pitchFamily="34" charset="0"/>
              </a:rPr>
              <a:t>Ensure that you provide a reference source for the Cause-and-Effect model on this slide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42852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563533"/>
            <a:ext cx="10515600" cy="930275"/>
          </a:xfrm>
        </p:spPr>
        <p:txBody>
          <a:bodyPr>
            <a:noAutofit/>
          </a:bodyPr>
          <a:lstStyle/>
          <a:p>
            <a:r>
              <a:rPr lang="en-GB" sz="3200" b="1" u="sng" dirty="0">
                <a:latin typeface="Arial" panose="020B0604020202020204" pitchFamily="34" charset="0"/>
                <a:cs typeface="Arial" panose="020B0604020202020204" pitchFamily="34" charset="0"/>
              </a:rPr>
              <a:t>Provide a summary of your Key Findings (approx. 30 seconds)</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141537"/>
            <a:ext cx="10515600" cy="4351338"/>
          </a:xfrm>
        </p:spPr>
        <p:txBody>
          <a:bodyPr vert="horz" lIns="91440" tIns="45720" rIns="91440" bIns="45720" rtlCol="0" anchor="t">
            <a:normAutofit/>
          </a:bodyPr>
          <a:lstStyle/>
          <a:p>
            <a:r>
              <a:rPr lang="en-GB" dirty="0">
                <a:latin typeface="Arial" panose="020B0604020202020204" pitchFamily="34" charset="0"/>
                <a:cs typeface="Arial" panose="020B0604020202020204" pitchFamily="34" charset="0"/>
              </a:rPr>
              <a:t>Detail and discuss the key findings from your presentation:</a:t>
            </a:r>
          </a:p>
          <a:p>
            <a:endParaRPr lang="en-GB" sz="1000" dirty="0">
              <a:latin typeface="Arial" panose="020B0604020202020204" pitchFamily="34" charset="0"/>
              <a:cs typeface="Arial" panose="020B0604020202020204" pitchFamily="34" charset="0"/>
            </a:endParaRPr>
          </a:p>
          <a:p>
            <a:pPr lvl="2"/>
            <a:r>
              <a:rPr lang="en-GB" sz="1600" b="1" dirty="0">
                <a:latin typeface="Arial"/>
                <a:cs typeface="Arial"/>
              </a:rPr>
              <a:t>Key Finding 1</a:t>
            </a:r>
            <a:r>
              <a:rPr lang="en-GB" sz="1600" dirty="0">
                <a:latin typeface="Arial"/>
                <a:cs typeface="Arial"/>
              </a:rPr>
              <a:t>: </a:t>
            </a:r>
            <a:r>
              <a:rPr lang="en-GB" sz="1600">
                <a:ea typeface="+mn-lt"/>
                <a:cs typeface="+mn-lt"/>
              </a:rPr>
              <a:t>Sales have declined due to reduced foot traffic and the shift towards online shopping.</a:t>
            </a:r>
          </a:p>
          <a:p>
            <a:endParaRPr lang="en-GB" dirty="0">
              <a:latin typeface="Arial" panose="020B0604020202020204" pitchFamily="34" charset="0"/>
              <a:cs typeface="Arial" panose="020B0604020202020204" pitchFamily="34" charset="0"/>
            </a:endParaRPr>
          </a:p>
          <a:p>
            <a:pPr lvl="2"/>
            <a:r>
              <a:rPr lang="en-GB" sz="1600" b="1" dirty="0">
                <a:latin typeface="Arial"/>
                <a:cs typeface="Arial"/>
              </a:rPr>
              <a:t>Key Finding 2</a:t>
            </a:r>
            <a:r>
              <a:rPr lang="en-GB" sz="1600" dirty="0">
                <a:latin typeface="Arial"/>
                <a:cs typeface="Arial"/>
              </a:rPr>
              <a:t>: </a:t>
            </a:r>
            <a:r>
              <a:rPr lang="en-GB" sz="1600">
                <a:ea typeface="+mn-lt"/>
                <a:cs typeface="+mn-lt"/>
              </a:rPr>
              <a:t>Increased competition is putting pressure on prices and customer retention.</a:t>
            </a:r>
          </a:p>
          <a:p>
            <a:endParaRPr lang="en-GB" dirty="0">
              <a:latin typeface="Arial" panose="020B0604020202020204" pitchFamily="34" charset="0"/>
              <a:cs typeface="Arial" panose="020B0604020202020204" pitchFamily="34" charset="0"/>
            </a:endParaRPr>
          </a:p>
          <a:p>
            <a:pPr lvl="2"/>
            <a:r>
              <a:rPr lang="en-GB" sz="1600" b="1" dirty="0">
                <a:latin typeface="Arial"/>
                <a:cs typeface="Arial"/>
              </a:rPr>
              <a:t>Key Finding 3</a:t>
            </a:r>
            <a:r>
              <a:rPr lang="en-GB" sz="1600" dirty="0">
                <a:latin typeface="Arial"/>
                <a:cs typeface="Arial"/>
              </a:rPr>
              <a:t>: </a:t>
            </a:r>
            <a:r>
              <a:rPr lang="en-GB" sz="1600">
                <a:ea typeface="+mn-lt"/>
                <a:cs typeface="+mn-lt"/>
              </a:rPr>
              <a:t>Internal weaknesses such as an outdated website and weak digital marketing limit growth.</a:t>
            </a:r>
          </a:p>
          <a:p>
            <a:pPr marL="0" indent="0">
              <a:buNone/>
            </a:pPr>
            <a:endParaRPr lang="en-GB" dirty="0">
              <a:latin typeface="Arial" panose="020B0604020202020204" pitchFamily="34" charset="0"/>
              <a:cs typeface="Arial" panose="020B0604020202020204" pitchFamily="34" charset="0"/>
            </a:endParaRPr>
          </a:p>
          <a:p>
            <a:pPr lvl="2"/>
            <a:r>
              <a:rPr lang="en-GB" sz="1600" b="1" dirty="0">
                <a:latin typeface="Arial"/>
                <a:cs typeface="Arial"/>
              </a:rPr>
              <a:t>Key Finding 4</a:t>
            </a:r>
            <a:r>
              <a:rPr lang="en-GB" sz="1600" dirty="0">
                <a:latin typeface="Arial"/>
                <a:cs typeface="Arial"/>
              </a:rPr>
              <a:t>: </a:t>
            </a:r>
            <a:r>
              <a:rPr lang="en-GB" sz="1600">
                <a:ea typeface="+mn-lt"/>
                <a:cs typeface="+mn-lt"/>
              </a:rPr>
              <a:t>Rising costs are reducing profit margins despite demand for sustainable products.</a:t>
            </a:r>
          </a:p>
        </p:txBody>
      </p:sp>
    </p:spTree>
    <p:extLst>
      <p:ext uri="{BB962C8B-B14F-4D97-AF65-F5344CB8AC3E}">
        <p14:creationId xmlns:p14="http://schemas.microsoft.com/office/powerpoint/2010/main" val="1037257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dirty="0">
                <a:latin typeface="Arial" panose="020B0604020202020204" pitchFamily="34" charset="0"/>
                <a:cs typeface="Arial" panose="020B0604020202020204" pitchFamily="34" charset="0"/>
              </a:rPr>
              <a:t>Reference List:</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34683" y="1460365"/>
            <a:ext cx="10515600" cy="4351338"/>
          </a:xfrm>
        </p:spPr>
        <p:txBody>
          <a:bodyPr vert="horz" lIns="91440" tIns="45720" rIns="91440" bIns="45720" rtlCol="0" anchor="t">
            <a:normAutofit/>
          </a:bodyPr>
          <a:lstStyle/>
          <a:p>
            <a:pPr algn="just"/>
            <a:r>
              <a:rPr lang="en-GB" dirty="0">
                <a:latin typeface="Calibri"/>
                <a:ea typeface="Calibri"/>
                <a:cs typeface="Calibri"/>
              </a:rPr>
              <a:t>Johnson</a:t>
            </a:r>
            <a:r>
              <a:rPr lang="en-GB" dirty="0">
                <a:ea typeface="+mn-lt"/>
                <a:cs typeface="+mn-lt"/>
              </a:rPr>
              <a:t>, G., Scholes, K. and Whittington, R. (2017) </a:t>
            </a:r>
            <a:r>
              <a:rPr lang="en-GB" i="1" dirty="0">
                <a:ea typeface="+mn-lt"/>
                <a:cs typeface="+mn-lt"/>
              </a:rPr>
              <a:t>Exploring Strategy</a:t>
            </a:r>
            <a:r>
              <a:rPr lang="en-GB" dirty="0">
                <a:ea typeface="+mn-lt"/>
                <a:cs typeface="+mn-lt"/>
              </a:rPr>
              <a:t>. 11th </a:t>
            </a:r>
            <a:r>
              <a:rPr lang="en-GB" dirty="0" err="1">
                <a:ea typeface="+mn-lt"/>
                <a:cs typeface="+mn-lt"/>
              </a:rPr>
              <a:t>edn</a:t>
            </a:r>
            <a:r>
              <a:rPr lang="en-GB" dirty="0">
                <a:ea typeface="+mn-lt"/>
                <a:cs typeface="+mn-lt"/>
              </a:rPr>
              <a:t>. Harlow: Pearson.</a:t>
            </a:r>
          </a:p>
          <a:p>
            <a:pPr algn="just"/>
            <a:r>
              <a:rPr lang="en-GB" dirty="0">
                <a:ea typeface="+mn-lt"/>
                <a:cs typeface="+mn-lt"/>
              </a:rPr>
              <a:t>Kotler, P. and Keller, K.L. (2016) </a:t>
            </a:r>
            <a:r>
              <a:rPr lang="en-GB" i="1" dirty="0">
                <a:ea typeface="+mn-lt"/>
                <a:cs typeface="+mn-lt"/>
              </a:rPr>
              <a:t>Marketing Management</a:t>
            </a:r>
            <a:r>
              <a:rPr lang="en-GB" dirty="0">
                <a:ea typeface="+mn-lt"/>
                <a:cs typeface="+mn-lt"/>
              </a:rPr>
              <a:t>. 15th </a:t>
            </a:r>
            <a:r>
              <a:rPr lang="en-GB" dirty="0" err="1">
                <a:ea typeface="+mn-lt"/>
                <a:cs typeface="+mn-lt"/>
              </a:rPr>
              <a:t>edn</a:t>
            </a:r>
            <a:r>
              <a:rPr lang="en-GB" dirty="0">
                <a:ea typeface="+mn-lt"/>
                <a:cs typeface="+mn-lt"/>
              </a:rPr>
              <a:t>. Harlow</a:t>
            </a:r>
            <a:r>
              <a:rPr lang="en-GB" dirty="0">
                <a:effectLst/>
                <a:ea typeface="+mn-lt"/>
                <a:cs typeface="+mn-lt"/>
              </a:rPr>
              <a:t>: </a:t>
            </a:r>
            <a:r>
              <a:rPr lang="en-GB" dirty="0">
                <a:ea typeface="+mn-lt"/>
                <a:cs typeface="+mn-lt"/>
              </a:rPr>
              <a:t>Pearson</a:t>
            </a:r>
            <a:r>
              <a:rPr lang="en-GB" dirty="0">
                <a:effectLst/>
                <a:ea typeface="+mn-lt"/>
                <a:cs typeface="+mn-lt"/>
              </a:rPr>
              <a:t>.</a:t>
            </a:r>
            <a:endParaRPr lang="en-GB" dirty="0">
              <a:ea typeface="+mn-lt"/>
              <a:cs typeface="+mn-lt"/>
            </a:endParaRPr>
          </a:p>
          <a:p>
            <a:pPr algn="just"/>
            <a:r>
              <a:rPr lang="en-GB" dirty="0">
                <a:ea typeface="+mn-lt"/>
                <a:cs typeface="+mn-lt"/>
              </a:rPr>
              <a:t>Yüksel, I. (2012) ‘Developing a multi-criteria decision making model for PESTEL analysis’, </a:t>
            </a:r>
            <a:r>
              <a:rPr lang="en-GB" i="1" dirty="0">
                <a:ea typeface="+mn-lt"/>
                <a:cs typeface="+mn-lt"/>
              </a:rPr>
              <a:t>International Journal of Business and Management</a:t>
            </a:r>
            <a:r>
              <a:rPr lang="en-GB" dirty="0">
                <a:ea typeface="+mn-lt"/>
                <a:cs typeface="+mn-lt"/>
              </a:rPr>
              <a:t>, 7(24), pp. 52–66.</a:t>
            </a:r>
            <a:endParaRPr lang="en-GB" dirty="0"/>
          </a:p>
          <a:p>
            <a:pPr algn="just"/>
            <a:r>
              <a:rPr lang="en-GB" dirty="0">
                <a:ea typeface="+mn-lt"/>
                <a:cs typeface="+mn-lt"/>
              </a:rPr>
              <a:t>Grant, R.M. (2019) </a:t>
            </a:r>
            <a:r>
              <a:rPr lang="en-GB" i="1" dirty="0">
                <a:ea typeface="+mn-lt"/>
                <a:cs typeface="+mn-lt"/>
              </a:rPr>
              <a:t>Contemporary Strategy Analysis</a:t>
            </a:r>
            <a:r>
              <a:rPr lang="en-GB" dirty="0">
                <a:effectLst/>
                <a:ea typeface="+mn-lt"/>
                <a:cs typeface="+mn-lt"/>
              </a:rPr>
              <a:t>. </a:t>
            </a:r>
            <a:r>
              <a:rPr lang="en-GB" dirty="0">
                <a:ea typeface="+mn-lt"/>
                <a:cs typeface="+mn-lt"/>
              </a:rPr>
              <a:t>10th </a:t>
            </a:r>
            <a:r>
              <a:rPr lang="en-GB" dirty="0" err="1">
                <a:ea typeface="+mn-lt"/>
                <a:cs typeface="+mn-lt"/>
              </a:rPr>
              <a:t>edn</a:t>
            </a:r>
            <a:r>
              <a:rPr lang="en-GB" dirty="0">
                <a:effectLst/>
                <a:ea typeface="+mn-lt"/>
                <a:cs typeface="+mn-lt"/>
              </a:rPr>
              <a:t>. </a:t>
            </a:r>
            <a:r>
              <a:rPr lang="en-GB" dirty="0">
                <a:ea typeface="+mn-lt"/>
                <a:cs typeface="+mn-lt"/>
              </a:rPr>
              <a:t>Hoboken: Wiley.</a:t>
            </a:r>
            <a:endParaRPr lang="en-GB" dirty="0"/>
          </a:p>
          <a:p>
            <a:pPr algn="just"/>
            <a:endParaRPr lang="en-GB" dirty="0">
              <a:effectLst/>
              <a:latin typeface="Arial" panose="020B0604020202020204" pitchFamily="34" charset="0"/>
              <a:ea typeface="DengXian" panose="02010600030101010101" pitchFamily="2" charset="-122"/>
              <a:cs typeface="Arial" panose="020B0604020202020204" pitchFamily="34" charset="0"/>
            </a:endParaRPr>
          </a:p>
          <a:p>
            <a:pPr marL="0" indent="0" algn="just">
              <a:buNone/>
            </a:pPr>
            <a:endParaRPr lang="en-GB" sz="1600"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7A9B301-5F2D-4EFE-969F-254C13339DE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1906</TotalTime>
  <Words>816</Words>
  <Application>Microsoft Office PowerPoint</Application>
  <PresentationFormat>Ecran lat</PresentationFormat>
  <Paragraphs>173</Paragraphs>
  <Slides>12</Slides>
  <Notes>0</Notes>
  <HiddenSlides>0</HiddenSlides>
  <MMClips>0</MMClips>
  <ScaleCrop>false</ScaleCrop>
  <HeadingPairs>
    <vt:vector size="4" baseType="variant">
      <vt:variant>
        <vt:lpstr>Temă</vt:lpstr>
      </vt:variant>
      <vt:variant>
        <vt:i4>1</vt:i4>
      </vt:variant>
      <vt:variant>
        <vt:lpstr>Titluri diapozitive</vt:lpstr>
      </vt:variant>
      <vt:variant>
        <vt:i4>12</vt:i4>
      </vt:variant>
    </vt:vector>
  </HeadingPairs>
  <TitlesOfParts>
    <vt:vector size="13" baseType="lpstr">
      <vt:lpstr>Office Theme</vt:lpstr>
      <vt:lpstr>Prezentare PowerPoint</vt:lpstr>
      <vt:lpstr>Overview of my presentation (approx. 30 seconds)</vt:lpstr>
      <vt:lpstr>Overview of Green Havan Florists (approx. 30 seconds).</vt:lpstr>
      <vt:lpstr>Overview of the issues Green Haven Florists are facing</vt:lpstr>
      <vt:lpstr>Prezentare PowerPoint</vt:lpstr>
      <vt:lpstr>Critique of the PESTEL Framework (approx. 1 minute).</vt:lpstr>
      <vt:lpstr>  Provide an application and discuss the information provided in your PESTEL Framework (approx.  1 minute).  </vt:lpstr>
      <vt:lpstr>Prezentare PowerPoint</vt:lpstr>
      <vt:lpstr>Provide a summary of your Key Findings (approx. 30 seconds)</vt:lpstr>
      <vt:lpstr>Reference List:</vt:lpstr>
      <vt:lpstr> </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Irina Albeanu (2247895)</cp:lastModifiedBy>
  <cp:revision>268</cp:revision>
  <dcterms:created xsi:type="dcterms:W3CDTF">2024-01-29T11:42:05Z</dcterms:created>
  <dcterms:modified xsi:type="dcterms:W3CDTF">2026-02-15T22:42:02Z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