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5"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oby mackie" initials="tm" lastIdx="3" clrIdx="0">
    <p:extLst>
      <p:ext uri="{19B8F6BF-5375-455C-9EA6-DF929625EA0E}">
        <p15:presenceInfo xmlns:p15="http://schemas.microsoft.com/office/powerpoint/2012/main" userId="1d5a678aa6b1d5e2"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E2153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33" autoAdjust="0"/>
    <p:restoredTop sz="81447" autoAdjust="0"/>
  </p:normalViewPr>
  <p:slideViewPr>
    <p:cSldViewPr snapToGrid="0">
      <p:cViewPr varScale="1">
        <p:scale>
          <a:sx n="72" d="100"/>
          <a:sy n="72" d="100"/>
        </p:scale>
        <p:origin x="45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1A64CB-7FA6-4096-89E5-BE6A66C5B764}" type="datetimeFigureOut">
              <a:rPr lang="en-GB" smtClean="0"/>
              <a:t>11/02/2020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3BE90B-7F57-4EFC-95CF-E5CBAE35656E}" type="slidenum">
              <a:rPr lang="en-GB" smtClean="0"/>
              <a:t>‹#›</a:t>
            </a:fld>
            <a:endParaRPr lang="en-GB"/>
          </a:p>
        </p:txBody>
      </p:sp>
    </p:spTree>
    <p:extLst>
      <p:ext uri="{BB962C8B-B14F-4D97-AF65-F5344CB8AC3E}">
        <p14:creationId xmlns:p14="http://schemas.microsoft.com/office/powerpoint/2010/main" val="28766696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Hi, my name’s Toby. This is my bid pitch to Ironman, with the aim to gain support for my project – Addressing the environmental sustainability of Ironman events. </a:t>
            </a:r>
          </a:p>
          <a:p>
            <a:endParaRPr lang="en-GB" dirty="0"/>
          </a:p>
        </p:txBody>
      </p:sp>
      <p:sp>
        <p:nvSpPr>
          <p:cNvPr id="4" name="Slide Number Placeholder 3"/>
          <p:cNvSpPr>
            <a:spLocks noGrp="1"/>
          </p:cNvSpPr>
          <p:nvPr>
            <p:ph type="sldNum" sz="quarter" idx="5"/>
          </p:nvPr>
        </p:nvSpPr>
        <p:spPr/>
        <p:txBody>
          <a:bodyPr/>
          <a:lstStyle/>
          <a:p>
            <a:fld id="{6E3BE90B-7F57-4EFC-95CF-E5CBAE35656E}" type="slidenum">
              <a:rPr lang="en-GB" smtClean="0"/>
              <a:t>1</a:t>
            </a:fld>
            <a:endParaRPr lang="en-GB"/>
          </a:p>
        </p:txBody>
      </p:sp>
    </p:spTree>
    <p:extLst>
      <p:ext uri="{BB962C8B-B14F-4D97-AF65-F5344CB8AC3E}">
        <p14:creationId xmlns:p14="http://schemas.microsoft.com/office/powerpoint/2010/main" val="2625877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 we know, Ironman is a globally successful triathlon event, however for the purpose of this this project I would be looking at the environmentally sustainable efforts made by Ironman events in UK, mainly Tenby and Bolton. </a:t>
            </a:r>
          </a:p>
          <a:p>
            <a:r>
              <a:rPr lang="en-GB" sz="1200" kern="1200" dirty="0">
                <a:solidFill>
                  <a:schemeClr val="tx1"/>
                </a:solidFill>
                <a:effectLst/>
                <a:latin typeface="+mn-lt"/>
                <a:ea typeface="+mn-ea"/>
                <a:cs typeface="+mn-cs"/>
              </a:rPr>
              <a:t>Each Ironman event has an environmental impact through various areas of its operation, such as </a:t>
            </a:r>
          </a:p>
          <a:p>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Waste management process</a:t>
            </a:r>
          </a:p>
          <a:p>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Use of single use plastics</a:t>
            </a:r>
          </a:p>
          <a:p>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Resources required for an event</a:t>
            </a:r>
          </a:p>
          <a:p>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Stakeholders, partners or local businesses – such as Princes Gate Water for example, who’s an important partner when you consider that the Ironman Wales event alone goes through around 15 thousand litres of water and 52 thousand cups during a race. Therefore, to demonstrate that they are encouraging environmentally friendly efforts, Ironman teamed up with Princes Gate water as they use more than 50% recycled plastic from the UK in every plastic bottle produced, meaning that the bottles are 100% recyclable.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However, whilst this demonstrates that partner companies can shine a positive light on Ironman through their efforts, research does suggest that Ironman UK events themselves are currently falling behind in the area of environmental sustainability strategies.</a:t>
            </a:r>
            <a:endParaRPr lang="en-GB" dirty="0"/>
          </a:p>
        </p:txBody>
      </p:sp>
      <p:sp>
        <p:nvSpPr>
          <p:cNvPr id="4" name="Slide Number Placeholder 3"/>
          <p:cNvSpPr>
            <a:spLocks noGrp="1"/>
          </p:cNvSpPr>
          <p:nvPr>
            <p:ph type="sldNum" sz="quarter" idx="5"/>
          </p:nvPr>
        </p:nvSpPr>
        <p:spPr/>
        <p:txBody>
          <a:bodyPr/>
          <a:lstStyle/>
          <a:p>
            <a:fld id="{6E3BE90B-7F57-4EFC-95CF-E5CBAE35656E}" type="slidenum">
              <a:rPr lang="en-GB" smtClean="0"/>
              <a:t>2</a:t>
            </a:fld>
            <a:endParaRPr lang="en-GB"/>
          </a:p>
        </p:txBody>
      </p:sp>
    </p:spTree>
    <p:extLst>
      <p:ext uri="{BB962C8B-B14F-4D97-AF65-F5344CB8AC3E}">
        <p14:creationId xmlns:p14="http://schemas.microsoft.com/office/powerpoint/2010/main" val="36596481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ctr">
              <a:buNone/>
            </a:pPr>
            <a:r>
              <a:rPr lang="en-GB" sz="1200" kern="1200" dirty="0">
                <a:solidFill>
                  <a:schemeClr val="tx1"/>
                </a:solidFill>
                <a:effectLst/>
                <a:latin typeface="+mn-lt"/>
                <a:ea typeface="+mn-ea"/>
                <a:cs typeface="+mn-cs"/>
              </a:rPr>
              <a:t>The overarching aim of this project will be to </a:t>
            </a:r>
            <a:r>
              <a:rPr lang="en-GB" sz="1200" kern="1200" dirty="0">
                <a:solidFill>
                  <a:schemeClr val="bg1"/>
                </a:solidFill>
                <a:effectLst/>
                <a:latin typeface="+mn-lt"/>
                <a:ea typeface="+mn-ea"/>
                <a:cs typeface="+mn-cs"/>
              </a:rPr>
              <a:t>u</a:t>
            </a:r>
            <a:r>
              <a:rPr lang="en-GB" dirty="0">
                <a:solidFill>
                  <a:schemeClr val="bg1"/>
                </a:solidFill>
              </a:rPr>
              <a:t>ndertake an operational overview of Ironman UK events in order to provide the organisation with a recommended environmental sustainability strategy, which would aim to support the IRONMAN UK brand image in achieving recognition through stronger environmentally sustainable practices.</a:t>
            </a:r>
          </a:p>
          <a:p>
            <a:endParaRPr lang="en-GB" dirty="0"/>
          </a:p>
        </p:txBody>
      </p:sp>
      <p:sp>
        <p:nvSpPr>
          <p:cNvPr id="4" name="Slide Number Placeholder 3"/>
          <p:cNvSpPr>
            <a:spLocks noGrp="1"/>
          </p:cNvSpPr>
          <p:nvPr>
            <p:ph type="sldNum" sz="quarter" idx="5"/>
          </p:nvPr>
        </p:nvSpPr>
        <p:spPr/>
        <p:txBody>
          <a:bodyPr/>
          <a:lstStyle/>
          <a:p>
            <a:fld id="{6E3BE90B-7F57-4EFC-95CF-E5CBAE35656E}" type="slidenum">
              <a:rPr lang="en-GB" smtClean="0"/>
              <a:t>3</a:t>
            </a:fld>
            <a:endParaRPr lang="en-GB"/>
          </a:p>
        </p:txBody>
      </p:sp>
    </p:spTree>
    <p:extLst>
      <p:ext uri="{BB962C8B-B14F-4D97-AF65-F5344CB8AC3E}">
        <p14:creationId xmlns:p14="http://schemas.microsoft.com/office/powerpoint/2010/main" val="1551794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My objectives to achieve the projects aim are to </a:t>
            </a:r>
          </a:p>
          <a:p>
            <a:pPr lvl="0"/>
            <a:r>
              <a:rPr lang="en-GB" sz="1200" kern="1200" dirty="0">
                <a:solidFill>
                  <a:schemeClr val="tx1"/>
                </a:solidFill>
                <a:effectLst/>
                <a:latin typeface="+mn-lt"/>
                <a:ea typeface="+mn-ea"/>
                <a:cs typeface="+mn-cs"/>
              </a:rPr>
              <a:t>Develop a critical analysis of the environmentally sustainable efforts currently being undertaken at all UK Ironman events. This is to be executed through the study of external academic research along with organisational secondary data. </a:t>
            </a:r>
          </a:p>
          <a:p>
            <a:pPr lvl="0"/>
            <a:r>
              <a:rPr lang="en-GB" sz="1200" kern="1200" dirty="0">
                <a:solidFill>
                  <a:schemeClr val="tx1"/>
                </a:solidFill>
                <a:effectLst/>
                <a:latin typeface="+mn-lt"/>
                <a:ea typeface="+mn-ea"/>
                <a:cs typeface="+mn-cs"/>
              </a:rPr>
              <a:t>Followed by an analysis of the organisations brand image in recognition of their current environmental sustainability. </a:t>
            </a:r>
          </a:p>
          <a:p>
            <a:pPr lvl="0"/>
            <a:r>
              <a:rPr lang="en-GB" sz="1200" kern="1200" dirty="0">
                <a:solidFill>
                  <a:schemeClr val="tx1"/>
                </a:solidFill>
                <a:effectLst/>
                <a:latin typeface="+mn-lt"/>
                <a:ea typeface="+mn-ea"/>
                <a:cs typeface="+mn-cs"/>
              </a:rPr>
              <a:t>Offer recommendations on any further efforts that could be made which would support the events in being more environmentally sustainable, based on academic resources.   </a:t>
            </a:r>
          </a:p>
          <a:p>
            <a:pPr lvl="0"/>
            <a:r>
              <a:rPr lang="en-GB" sz="1200" kern="1200" dirty="0">
                <a:solidFill>
                  <a:schemeClr val="tx1"/>
                </a:solidFill>
                <a:effectLst/>
                <a:latin typeface="+mn-lt"/>
                <a:ea typeface="+mn-ea"/>
                <a:cs typeface="+mn-cs"/>
              </a:rPr>
              <a:t>Offer further recommendations based on the image analysis, with suggestions on what ways the organisation could be seen to be a more environmentally friendly one. </a:t>
            </a:r>
          </a:p>
          <a:p>
            <a:endParaRPr lang="en-GB" dirty="0"/>
          </a:p>
        </p:txBody>
      </p:sp>
      <p:sp>
        <p:nvSpPr>
          <p:cNvPr id="4" name="Slide Number Placeholder 3"/>
          <p:cNvSpPr>
            <a:spLocks noGrp="1"/>
          </p:cNvSpPr>
          <p:nvPr>
            <p:ph type="sldNum" sz="quarter" idx="5"/>
          </p:nvPr>
        </p:nvSpPr>
        <p:spPr/>
        <p:txBody>
          <a:bodyPr/>
          <a:lstStyle/>
          <a:p>
            <a:fld id="{6E3BE90B-7F57-4EFC-95CF-E5CBAE35656E}" type="slidenum">
              <a:rPr lang="en-GB" smtClean="0"/>
              <a:t>4</a:t>
            </a:fld>
            <a:endParaRPr lang="en-GB"/>
          </a:p>
        </p:txBody>
      </p:sp>
    </p:spTree>
    <p:extLst>
      <p:ext uri="{BB962C8B-B14F-4D97-AF65-F5344CB8AC3E}">
        <p14:creationId xmlns:p14="http://schemas.microsoft.com/office/powerpoint/2010/main" val="427463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 feel that this project is justified through the additional strengths that could be brought to the brand image through an increased awareness of the brands environmental efforts, on which there is currently little information available to the public.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One good example of the type of benefits that this increased brand recognition could bring can already be seen by one of Ironman’s American partner events which is already setting the standard in this area through a sustainability report produced in 2016 for the Ironman Boulder event in Colorado, which resulted in the event receiving an </a:t>
            </a:r>
            <a:r>
              <a:rPr lang="en-GB" sz="1200" i="1" kern="1200" dirty="0">
                <a:solidFill>
                  <a:schemeClr val="tx1"/>
                </a:solidFill>
                <a:effectLst/>
                <a:latin typeface="+mn-lt"/>
                <a:ea typeface="+mn-ea"/>
                <a:cs typeface="+mn-cs"/>
              </a:rPr>
              <a:t>“</a:t>
            </a:r>
            <a:r>
              <a:rPr lang="en-US" sz="1200" i="1" kern="1200" dirty="0">
                <a:solidFill>
                  <a:schemeClr val="tx1"/>
                </a:solidFill>
                <a:effectLst/>
                <a:latin typeface="+mn-lt"/>
                <a:ea typeface="+mn-ea"/>
                <a:cs typeface="+mn-cs"/>
              </a:rPr>
              <a:t>Evergreen Certification, rated by the Council for Responsible Sport.”. </a:t>
            </a:r>
            <a:r>
              <a:rPr lang="en-US" sz="1200" kern="1200" dirty="0">
                <a:solidFill>
                  <a:schemeClr val="tx1"/>
                </a:solidFill>
                <a:effectLst/>
                <a:latin typeface="+mn-lt"/>
                <a:ea typeface="+mn-ea"/>
                <a:cs typeface="+mn-cs"/>
              </a:rPr>
              <a:t>Therefore, I feel it is justified for Ironman UK events to take the same approach and become better recognized for their environmental awareness.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Further to this, in a world that is currently experiencing an environmental crisis, it is becoming increasingly necessary for businesses to except that they have a responsibility to address their environmental impact, and so make efforts to reduce their carbon footprint. And so, I’d hope that my efforts in producing this project would assist Ironman in doing just that.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E3BE90B-7F57-4EFC-95CF-E5CBAE35656E}" type="slidenum">
              <a:rPr lang="en-GB" smtClean="0"/>
              <a:t>5</a:t>
            </a:fld>
            <a:endParaRPr lang="en-GB"/>
          </a:p>
        </p:txBody>
      </p:sp>
    </p:spTree>
    <p:extLst>
      <p:ext uri="{BB962C8B-B14F-4D97-AF65-F5344CB8AC3E}">
        <p14:creationId xmlns:p14="http://schemas.microsoft.com/office/powerpoint/2010/main" val="42199763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benefits to be seen might include an increase in attention brought to each event, this could be through some positive news articles or council reports, for example, potentially resulting a measurable increase in participation and spectators at events. Here it could be possible to canvas both participants and spectators with surveys to assess their overall awareness of Ironmans environmental efforts.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Further to a strengthened brand image, this project could result in the </a:t>
            </a:r>
            <a:r>
              <a:rPr lang="en-GB" sz="1200" kern="1200" dirty="0">
                <a:solidFill>
                  <a:schemeClr val="tx1"/>
                </a:solidFill>
                <a:effectLst/>
                <a:latin typeface="+mn-lt"/>
                <a:ea typeface="+mn-ea"/>
                <a:cs typeface="+mn-cs"/>
              </a:rPr>
              <a:t>potential for each event to introduce greener, more innovative ideas or approaches to reduce their carbon footprint along with the use of single use plastics for example. Which could all be measurable through a comparison with previous and other events that are recognised for their sustainable efforts, such as the Ironman Boulder event in Colorado. </a:t>
            </a:r>
          </a:p>
          <a:p>
            <a:endParaRPr lang="en-GB" dirty="0"/>
          </a:p>
        </p:txBody>
      </p:sp>
      <p:sp>
        <p:nvSpPr>
          <p:cNvPr id="4" name="Slide Number Placeholder 3"/>
          <p:cNvSpPr>
            <a:spLocks noGrp="1"/>
          </p:cNvSpPr>
          <p:nvPr>
            <p:ph type="sldNum" sz="quarter" idx="5"/>
          </p:nvPr>
        </p:nvSpPr>
        <p:spPr/>
        <p:txBody>
          <a:bodyPr/>
          <a:lstStyle/>
          <a:p>
            <a:fld id="{6E3BE90B-7F57-4EFC-95CF-E5CBAE35656E}" type="slidenum">
              <a:rPr lang="en-GB" smtClean="0"/>
              <a:t>6</a:t>
            </a:fld>
            <a:endParaRPr lang="en-GB"/>
          </a:p>
        </p:txBody>
      </p:sp>
    </p:spTree>
    <p:extLst>
      <p:ext uri="{BB962C8B-B14F-4D97-AF65-F5344CB8AC3E}">
        <p14:creationId xmlns:p14="http://schemas.microsoft.com/office/powerpoint/2010/main" val="3994649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Initial contact with Ironman to suggest project idea has been made last month – 17/01/20</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As has my request for any relevant secondary research information available from Ironman – 21/01/20</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Which leads me to Today’s Bid Pitch – 12/02/20 </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Following on, I will develop the report structure and if primary research is needed, then I will establish who will be contacted &amp; through what methods, e.g. </a:t>
            </a:r>
            <a:r>
              <a:rPr lang="en-GB" sz="1200" b="1" kern="1200" dirty="0" err="1">
                <a:solidFill>
                  <a:schemeClr val="tx1"/>
                </a:solidFill>
                <a:effectLst/>
                <a:latin typeface="+mn-lt"/>
                <a:ea typeface="+mn-ea"/>
                <a:cs typeface="+mn-cs"/>
              </a:rPr>
              <a:t>facebook</a:t>
            </a:r>
            <a:r>
              <a:rPr lang="en-GB" sz="1200" b="1" kern="1200" dirty="0">
                <a:solidFill>
                  <a:schemeClr val="tx1"/>
                </a:solidFill>
                <a:effectLst/>
                <a:latin typeface="+mn-lt"/>
                <a:ea typeface="+mn-ea"/>
                <a:cs typeface="+mn-cs"/>
              </a:rPr>
              <a:t> group pages – to be done throughout February. </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First report draft will be produced by the end of March</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Followed by a second draft to be produced by the end of April.</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Final hand in date – 13/05/20</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E3BE90B-7F57-4EFC-95CF-E5CBAE35656E}" type="slidenum">
              <a:rPr lang="en-GB" smtClean="0"/>
              <a:t>7</a:t>
            </a:fld>
            <a:endParaRPr lang="en-GB"/>
          </a:p>
        </p:txBody>
      </p:sp>
    </p:spTree>
    <p:extLst>
      <p:ext uri="{BB962C8B-B14F-4D97-AF65-F5344CB8AC3E}">
        <p14:creationId xmlns:p14="http://schemas.microsoft.com/office/powerpoint/2010/main" val="11123766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Secondary research will be the key focus of research, including statistics from an independent impact study, to be provided by Ironman. Along with other information where available. This will then be comparable to other environmental studies.  </a:t>
            </a:r>
          </a:p>
          <a:p>
            <a:r>
              <a:rPr lang="en-GB" sz="1200" kern="1200" dirty="0">
                <a:solidFill>
                  <a:schemeClr val="tx1"/>
                </a:solidFill>
                <a:effectLst/>
                <a:latin typeface="+mn-lt"/>
                <a:ea typeface="+mn-ea"/>
                <a:cs typeface="+mn-cs"/>
              </a:rPr>
              <a:t>If information is not available through secondary research, it may be necessary to utilize primary research methods by producing a competitor’s survey to in order to develop an understanding of things like race day procedures in relation to environmental efforts. For this to be done, social media pages would be used where race competitors can be directly canvased through a shared survey.</a:t>
            </a:r>
          </a:p>
          <a:p>
            <a:r>
              <a:rPr lang="en-GB" sz="1200" kern="1200" dirty="0">
                <a:solidFill>
                  <a:schemeClr val="tx1"/>
                </a:solidFill>
                <a:effectLst/>
                <a:latin typeface="+mn-lt"/>
                <a:ea typeface="+mn-ea"/>
                <a:cs typeface="+mn-cs"/>
              </a:rPr>
              <a:t>Academic sources and theories will be used as a guide to best practice of environmental sustainability at events, whilst also being referred to as support for suitable recommendations.</a:t>
            </a:r>
          </a:p>
          <a:p>
            <a:endParaRPr lang="en-GB" dirty="0"/>
          </a:p>
        </p:txBody>
      </p:sp>
      <p:sp>
        <p:nvSpPr>
          <p:cNvPr id="4" name="Slide Number Placeholder 3"/>
          <p:cNvSpPr>
            <a:spLocks noGrp="1"/>
          </p:cNvSpPr>
          <p:nvPr>
            <p:ph type="sldNum" sz="quarter" idx="5"/>
          </p:nvPr>
        </p:nvSpPr>
        <p:spPr/>
        <p:txBody>
          <a:bodyPr/>
          <a:lstStyle/>
          <a:p>
            <a:fld id="{6E3BE90B-7F57-4EFC-95CF-E5CBAE35656E}" type="slidenum">
              <a:rPr lang="en-GB" smtClean="0"/>
              <a:t>8</a:t>
            </a:fld>
            <a:endParaRPr lang="en-GB"/>
          </a:p>
        </p:txBody>
      </p:sp>
    </p:spTree>
    <p:extLst>
      <p:ext uri="{BB962C8B-B14F-4D97-AF65-F5344CB8AC3E}">
        <p14:creationId xmlns:p14="http://schemas.microsoft.com/office/powerpoint/2010/main" val="26157606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intend to be reporting to Ironman with updates through email when appropriate to inform them of any substantial progress made. </a:t>
            </a:r>
          </a:p>
          <a:p>
            <a:r>
              <a:rPr lang="en-GB" sz="1200" kern="1200" dirty="0">
                <a:solidFill>
                  <a:schemeClr val="tx1"/>
                </a:solidFill>
                <a:effectLst/>
                <a:latin typeface="+mn-lt"/>
                <a:ea typeface="+mn-ea"/>
                <a:cs typeface="+mn-cs"/>
              </a:rPr>
              <a:t>Along with this I will also be updating my university tutors with regular log updates via Moodle, indicating my projects progress.   	</a:t>
            </a:r>
            <a:endParaRPr lang="en-GB" dirty="0"/>
          </a:p>
        </p:txBody>
      </p:sp>
      <p:sp>
        <p:nvSpPr>
          <p:cNvPr id="4" name="Slide Number Placeholder 3"/>
          <p:cNvSpPr>
            <a:spLocks noGrp="1"/>
          </p:cNvSpPr>
          <p:nvPr>
            <p:ph type="sldNum" sz="quarter" idx="5"/>
          </p:nvPr>
        </p:nvSpPr>
        <p:spPr/>
        <p:txBody>
          <a:bodyPr/>
          <a:lstStyle/>
          <a:p>
            <a:fld id="{6E3BE90B-7F57-4EFC-95CF-E5CBAE35656E}" type="slidenum">
              <a:rPr lang="en-GB" smtClean="0"/>
              <a:t>9</a:t>
            </a:fld>
            <a:endParaRPr lang="en-GB"/>
          </a:p>
        </p:txBody>
      </p:sp>
    </p:spTree>
    <p:extLst>
      <p:ext uri="{BB962C8B-B14F-4D97-AF65-F5344CB8AC3E}">
        <p14:creationId xmlns:p14="http://schemas.microsoft.com/office/powerpoint/2010/main" val="27129012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recognise and care about the current environmental crisis happening in the world and recognise that all businesses need to play a part in tackling the issue.	</a:t>
            </a:r>
          </a:p>
          <a:p>
            <a:r>
              <a:rPr lang="en-GB" sz="1200" kern="1200" dirty="0">
                <a:solidFill>
                  <a:schemeClr val="tx1"/>
                </a:solidFill>
                <a:effectLst/>
                <a:latin typeface="+mn-lt"/>
                <a:ea typeface="+mn-ea"/>
                <a:cs typeface="+mn-cs"/>
              </a:rPr>
              <a:t>As I have already conducted a certain level of research on the topic area of sustainability at Ironman for a previous university assignment, I have been able to establish a potential area for improvement in the Ironman UK image, being better recognised as an organisation that’s operating in an environmentally sustainable way. If the project is successful and my recommendations are achievable, then there is potential for value to be added to the brand. </a:t>
            </a:r>
          </a:p>
          <a:p>
            <a:r>
              <a:rPr lang="en-GB" sz="1200" kern="1200" dirty="0">
                <a:solidFill>
                  <a:schemeClr val="tx1"/>
                </a:solidFill>
                <a:effectLst/>
                <a:latin typeface="+mn-lt"/>
                <a:ea typeface="+mn-ea"/>
                <a:cs typeface="+mn-cs"/>
              </a:rPr>
              <a:t>Finally, and simply, I’m suitable for this project because currently, I have the platform and the time to produce a consultancy project that addresses such a topical issue for Ironman, at no cost to the organisation. </a:t>
            </a:r>
          </a:p>
          <a:p>
            <a:endParaRPr lang="en-GB" dirty="0"/>
          </a:p>
        </p:txBody>
      </p:sp>
      <p:sp>
        <p:nvSpPr>
          <p:cNvPr id="4" name="Slide Number Placeholder 3"/>
          <p:cNvSpPr>
            <a:spLocks noGrp="1"/>
          </p:cNvSpPr>
          <p:nvPr>
            <p:ph type="sldNum" sz="quarter" idx="5"/>
          </p:nvPr>
        </p:nvSpPr>
        <p:spPr/>
        <p:txBody>
          <a:bodyPr/>
          <a:lstStyle/>
          <a:p>
            <a:fld id="{6E3BE90B-7F57-4EFC-95CF-E5CBAE35656E}" type="slidenum">
              <a:rPr lang="en-GB" smtClean="0"/>
              <a:t>10</a:t>
            </a:fld>
            <a:endParaRPr lang="en-GB"/>
          </a:p>
        </p:txBody>
      </p:sp>
    </p:spTree>
    <p:extLst>
      <p:ext uri="{BB962C8B-B14F-4D97-AF65-F5344CB8AC3E}">
        <p14:creationId xmlns:p14="http://schemas.microsoft.com/office/powerpoint/2010/main" val="30788237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D716D-922F-4635-89FC-7E915DFA350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C010364-8040-485D-84B9-5ED83409AEE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7A50DAE-F269-48FF-B276-4D1069FD9B2F}"/>
              </a:ext>
            </a:extLst>
          </p:cNvPr>
          <p:cNvSpPr>
            <a:spLocks noGrp="1"/>
          </p:cNvSpPr>
          <p:nvPr>
            <p:ph type="dt" sz="half" idx="10"/>
          </p:nvPr>
        </p:nvSpPr>
        <p:spPr/>
        <p:txBody>
          <a:bodyPr/>
          <a:lstStyle/>
          <a:p>
            <a:fld id="{D232BB8E-296D-431B-8250-9ADD8185FA91}" type="datetimeFigureOut">
              <a:rPr lang="en-GB" smtClean="0"/>
              <a:t>11/02/2020</a:t>
            </a:fld>
            <a:endParaRPr lang="en-GB"/>
          </a:p>
        </p:txBody>
      </p:sp>
      <p:sp>
        <p:nvSpPr>
          <p:cNvPr id="5" name="Footer Placeholder 4">
            <a:extLst>
              <a:ext uri="{FF2B5EF4-FFF2-40B4-BE49-F238E27FC236}">
                <a16:creationId xmlns:a16="http://schemas.microsoft.com/office/drawing/2014/main" id="{371EAB89-820C-4B0C-BD4A-40AF5BE44B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9D9BF4-7692-479F-BB55-1D9FA05320B8}"/>
              </a:ext>
            </a:extLst>
          </p:cNvPr>
          <p:cNvSpPr>
            <a:spLocks noGrp="1"/>
          </p:cNvSpPr>
          <p:nvPr>
            <p:ph type="sldNum" sz="quarter" idx="12"/>
          </p:nvPr>
        </p:nvSpPr>
        <p:spPr/>
        <p:txBody>
          <a:bodyPr/>
          <a:lstStyle/>
          <a:p>
            <a:fld id="{00881F21-A43B-4DC3-9596-9012FAE68093}" type="slidenum">
              <a:rPr lang="en-GB" smtClean="0"/>
              <a:t>‹#›</a:t>
            </a:fld>
            <a:endParaRPr lang="en-GB"/>
          </a:p>
        </p:txBody>
      </p:sp>
    </p:spTree>
    <p:extLst>
      <p:ext uri="{BB962C8B-B14F-4D97-AF65-F5344CB8AC3E}">
        <p14:creationId xmlns:p14="http://schemas.microsoft.com/office/powerpoint/2010/main" val="30461467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29C13-3657-4D81-915A-8932C756E8F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70B0AFB-10FF-430A-BFF4-23B7F13337A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0DF557-142E-4C66-93A7-2D65C651CE0C}"/>
              </a:ext>
            </a:extLst>
          </p:cNvPr>
          <p:cNvSpPr>
            <a:spLocks noGrp="1"/>
          </p:cNvSpPr>
          <p:nvPr>
            <p:ph type="dt" sz="half" idx="10"/>
          </p:nvPr>
        </p:nvSpPr>
        <p:spPr/>
        <p:txBody>
          <a:bodyPr/>
          <a:lstStyle/>
          <a:p>
            <a:fld id="{D232BB8E-296D-431B-8250-9ADD8185FA91}" type="datetimeFigureOut">
              <a:rPr lang="en-GB" smtClean="0"/>
              <a:t>11/02/2020</a:t>
            </a:fld>
            <a:endParaRPr lang="en-GB"/>
          </a:p>
        </p:txBody>
      </p:sp>
      <p:sp>
        <p:nvSpPr>
          <p:cNvPr id="5" name="Footer Placeholder 4">
            <a:extLst>
              <a:ext uri="{FF2B5EF4-FFF2-40B4-BE49-F238E27FC236}">
                <a16:creationId xmlns:a16="http://schemas.microsoft.com/office/drawing/2014/main" id="{65ED5B91-86F8-4064-AED5-DA0F5D0C20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EF02C7-02FC-49CB-9DF4-BDF78333659D}"/>
              </a:ext>
            </a:extLst>
          </p:cNvPr>
          <p:cNvSpPr>
            <a:spLocks noGrp="1"/>
          </p:cNvSpPr>
          <p:nvPr>
            <p:ph type="sldNum" sz="quarter" idx="12"/>
          </p:nvPr>
        </p:nvSpPr>
        <p:spPr/>
        <p:txBody>
          <a:bodyPr/>
          <a:lstStyle/>
          <a:p>
            <a:fld id="{00881F21-A43B-4DC3-9596-9012FAE68093}" type="slidenum">
              <a:rPr lang="en-GB" smtClean="0"/>
              <a:t>‹#›</a:t>
            </a:fld>
            <a:endParaRPr lang="en-GB"/>
          </a:p>
        </p:txBody>
      </p:sp>
    </p:spTree>
    <p:extLst>
      <p:ext uri="{BB962C8B-B14F-4D97-AF65-F5344CB8AC3E}">
        <p14:creationId xmlns:p14="http://schemas.microsoft.com/office/powerpoint/2010/main" val="31874209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1D627-5D4D-41E4-B194-26EF91FDAAA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EF1AFB0-94CC-42A1-850D-83ACF9801F3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B7F660-A62D-46D9-8674-35D4F30AE3D3}"/>
              </a:ext>
            </a:extLst>
          </p:cNvPr>
          <p:cNvSpPr>
            <a:spLocks noGrp="1"/>
          </p:cNvSpPr>
          <p:nvPr>
            <p:ph type="dt" sz="half" idx="10"/>
          </p:nvPr>
        </p:nvSpPr>
        <p:spPr/>
        <p:txBody>
          <a:bodyPr/>
          <a:lstStyle/>
          <a:p>
            <a:fld id="{D232BB8E-296D-431B-8250-9ADD8185FA91}" type="datetimeFigureOut">
              <a:rPr lang="en-GB" smtClean="0"/>
              <a:t>11/02/2020</a:t>
            </a:fld>
            <a:endParaRPr lang="en-GB"/>
          </a:p>
        </p:txBody>
      </p:sp>
      <p:sp>
        <p:nvSpPr>
          <p:cNvPr id="5" name="Footer Placeholder 4">
            <a:extLst>
              <a:ext uri="{FF2B5EF4-FFF2-40B4-BE49-F238E27FC236}">
                <a16:creationId xmlns:a16="http://schemas.microsoft.com/office/drawing/2014/main" id="{F049FD40-2E38-4F5E-A912-0B865446A2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3A55B7-0F27-4A0E-98D2-088636107BE4}"/>
              </a:ext>
            </a:extLst>
          </p:cNvPr>
          <p:cNvSpPr>
            <a:spLocks noGrp="1"/>
          </p:cNvSpPr>
          <p:nvPr>
            <p:ph type="sldNum" sz="quarter" idx="12"/>
          </p:nvPr>
        </p:nvSpPr>
        <p:spPr/>
        <p:txBody>
          <a:bodyPr/>
          <a:lstStyle/>
          <a:p>
            <a:fld id="{00881F21-A43B-4DC3-9596-9012FAE68093}" type="slidenum">
              <a:rPr lang="en-GB" smtClean="0"/>
              <a:t>‹#›</a:t>
            </a:fld>
            <a:endParaRPr lang="en-GB"/>
          </a:p>
        </p:txBody>
      </p:sp>
    </p:spTree>
    <p:extLst>
      <p:ext uri="{BB962C8B-B14F-4D97-AF65-F5344CB8AC3E}">
        <p14:creationId xmlns:p14="http://schemas.microsoft.com/office/powerpoint/2010/main" val="31452678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0F388-B638-45EF-B15E-472B303338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A4868DA-6376-4709-9255-8ECEB430F22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A2F0F58-1088-4078-A6C1-3224F15402A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7B121C5-9074-4CDF-BBCA-9204DC793508}"/>
              </a:ext>
            </a:extLst>
          </p:cNvPr>
          <p:cNvSpPr>
            <a:spLocks noGrp="1"/>
          </p:cNvSpPr>
          <p:nvPr>
            <p:ph type="dt" sz="half" idx="10"/>
          </p:nvPr>
        </p:nvSpPr>
        <p:spPr/>
        <p:txBody>
          <a:bodyPr/>
          <a:lstStyle/>
          <a:p>
            <a:fld id="{D232BB8E-296D-431B-8250-9ADD8185FA91}" type="datetimeFigureOut">
              <a:rPr lang="en-GB" smtClean="0"/>
              <a:t>11/02/2020</a:t>
            </a:fld>
            <a:endParaRPr lang="en-GB"/>
          </a:p>
        </p:txBody>
      </p:sp>
      <p:sp>
        <p:nvSpPr>
          <p:cNvPr id="6" name="Footer Placeholder 5">
            <a:extLst>
              <a:ext uri="{FF2B5EF4-FFF2-40B4-BE49-F238E27FC236}">
                <a16:creationId xmlns:a16="http://schemas.microsoft.com/office/drawing/2014/main" id="{2A0FB28A-57C8-4B28-BFD0-973522E722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6C2F08-9973-4C1C-A496-CAEBD2C551C7}"/>
              </a:ext>
            </a:extLst>
          </p:cNvPr>
          <p:cNvSpPr>
            <a:spLocks noGrp="1"/>
          </p:cNvSpPr>
          <p:nvPr>
            <p:ph type="sldNum" sz="quarter" idx="12"/>
          </p:nvPr>
        </p:nvSpPr>
        <p:spPr/>
        <p:txBody>
          <a:bodyPr/>
          <a:lstStyle/>
          <a:p>
            <a:fld id="{00881F21-A43B-4DC3-9596-9012FAE68093}" type="slidenum">
              <a:rPr lang="en-GB" smtClean="0"/>
              <a:t>‹#›</a:t>
            </a:fld>
            <a:endParaRPr lang="en-GB"/>
          </a:p>
        </p:txBody>
      </p:sp>
    </p:spTree>
    <p:extLst>
      <p:ext uri="{BB962C8B-B14F-4D97-AF65-F5344CB8AC3E}">
        <p14:creationId xmlns:p14="http://schemas.microsoft.com/office/powerpoint/2010/main" val="2523587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96B66-89C3-4C0C-8919-DBB19F083C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182FB5C-336C-4223-9EAC-AC0B80A2D14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76B3EE-EFD2-48E1-A07F-865515CA465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C5F8AA4-D772-4BFF-B383-FC43EE57560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DF1BF9B-0C3C-4BF5-A1B9-4EF9E8A2F99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098EDA8-7493-48B5-887C-69ACEEF36F98}"/>
              </a:ext>
            </a:extLst>
          </p:cNvPr>
          <p:cNvSpPr>
            <a:spLocks noGrp="1"/>
          </p:cNvSpPr>
          <p:nvPr>
            <p:ph type="dt" sz="half" idx="10"/>
          </p:nvPr>
        </p:nvSpPr>
        <p:spPr/>
        <p:txBody>
          <a:bodyPr/>
          <a:lstStyle/>
          <a:p>
            <a:fld id="{D232BB8E-296D-431B-8250-9ADD8185FA91}" type="datetimeFigureOut">
              <a:rPr lang="en-GB" smtClean="0"/>
              <a:t>11/02/2020</a:t>
            </a:fld>
            <a:endParaRPr lang="en-GB"/>
          </a:p>
        </p:txBody>
      </p:sp>
      <p:sp>
        <p:nvSpPr>
          <p:cNvPr id="8" name="Footer Placeholder 7">
            <a:extLst>
              <a:ext uri="{FF2B5EF4-FFF2-40B4-BE49-F238E27FC236}">
                <a16:creationId xmlns:a16="http://schemas.microsoft.com/office/drawing/2014/main" id="{B981B27D-947A-4D33-9598-FD6BEBC7CE8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B87DF83-1F4C-4934-AA49-871AB318EAC0}"/>
              </a:ext>
            </a:extLst>
          </p:cNvPr>
          <p:cNvSpPr>
            <a:spLocks noGrp="1"/>
          </p:cNvSpPr>
          <p:nvPr>
            <p:ph type="sldNum" sz="quarter" idx="12"/>
          </p:nvPr>
        </p:nvSpPr>
        <p:spPr/>
        <p:txBody>
          <a:bodyPr/>
          <a:lstStyle/>
          <a:p>
            <a:fld id="{00881F21-A43B-4DC3-9596-9012FAE68093}" type="slidenum">
              <a:rPr lang="en-GB" smtClean="0"/>
              <a:t>‹#›</a:t>
            </a:fld>
            <a:endParaRPr lang="en-GB"/>
          </a:p>
        </p:txBody>
      </p:sp>
    </p:spTree>
    <p:extLst>
      <p:ext uri="{BB962C8B-B14F-4D97-AF65-F5344CB8AC3E}">
        <p14:creationId xmlns:p14="http://schemas.microsoft.com/office/powerpoint/2010/main" val="3905680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5F36B-EE8A-447A-BF04-06228339D3E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2BC75CF-88B6-4F3B-B9D6-2F117AA838B6}"/>
              </a:ext>
            </a:extLst>
          </p:cNvPr>
          <p:cNvSpPr>
            <a:spLocks noGrp="1"/>
          </p:cNvSpPr>
          <p:nvPr>
            <p:ph type="dt" sz="half" idx="10"/>
          </p:nvPr>
        </p:nvSpPr>
        <p:spPr/>
        <p:txBody>
          <a:bodyPr/>
          <a:lstStyle/>
          <a:p>
            <a:fld id="{D232BB8E-296D-431B-8250-9ADD8185FA91}" type="datetimeFigureOut">
              <a:rPr lang="en-GB" smtClean="0"/>
              <a:t>11/02/2020</a:t>
            </a:fld>
            <a:endParaRPr lang="en-GB"/>
          </a:p>
        </p:txBody>
      </p:sp>
      <p:sp>
        <p:nvSpPr>
          <p:cNvPr id="4" name="Footer Placeholder 3">
            <a:extLst>
              <a:ext uri="{FF2B5EF4-FFF2-40B4-BE49-F238E27FC236}">
                <a16:creationId xmlns:a16="http://schemas.microsoft.com/office/drawing/2014/main" id="{5E0F45C4-1A82-4D58-9663-11B09E16EE0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7D84DD6-770E-411E-84E6-0B7228BCAF5C}"/>
              </a:ext>
            </a:extLst>
          </p:cNvPr>
          <p:cNvSpPr>
            <a:spLocks noGrp="1"/>
          </p:cNvSpPr>
          <p:nvPr>
            <p:ph type="sldNum" sz="quarter" idx="12"/>
          </p:nvPr>
        </p:nvSpPr>
        <p:spPr/>
        <p:txBody>
          <a:bodyPr/>
          <a:lstStyle/>
          <a:p>
            <a:fld id="{00881F21-A43B-4DC3-9596-9012FAE68093}" type="slidenum">
              <a:rPr lang="en-GB" smtClean="0"/>
              <a:t>‹#›</a:t>
            </a:fld>
            <a:endParaRPr lang="en-GB"/>
          </a:p>
        </p:txBody>
      </p:sp>
    </p:spTree>
    <p:extLst>
      <p:ext uri="{BB962C8B-B14F-4D97-AF65-F5344CB8AC3E}">
        <p14:creationId xmlns:p14="http://schemas.microsoft.com/office/powerpoint/2010/main" val="29065998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BDDFA50-9E9F-470E-BD21-4CA54580D4FB}"/>
              </a:ext>
            </a:extLst>
          </p:cNvPr>
          <p:cNvSpPr>
            <a:spLocks noGrp="1"/>
          </p:cNvSpPr>
          <p:nvPr>
            <p:ph type="dt" sz="half" idx="10"/>
          </p:nvPr>
        </p:nvSpPr>
        <p:spPr/>
        <p:txBody>
          <a:bodyPr/>
          <a:lstStyle/>
          <a:p>
            <a:fld id="{D232BB8E-296D-431B-8250-9ADD8185FA91}" type="datetimeFigureOut">
              <a:rPr lang="en-GB" smtClean="0"/>
              <a:t>11/02/2020</a:t>
            </a:fld>
            <a:endParaRPr lang="en-GB"/>
          </a:p>
        </p:txBody>
      </p:sp>
      <p:sp>
        <p:nvSpPr>
          <p:cNvPr id="3" name="Footer Placeholder 2">
            <a:extLst>
              <a:ext uri="{FF2B5EF4-FFF2-40B4-BE49-F238E27FC236}">
                <a16:creationId xmlns:a16="http://schemas.microsoft.com/office/drawing/2014/main" id="{7B96F9F0-4B56-475E-821F-E10A962CC40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4568FE3-39D3-4FCE-BAC7-C63C1B043919}"/>
              </a:ext>
            </a:extLst>
          </p:cNvPr>
          <p:cNvSpPr>
            <a:spLocks noGrp="1"/>
          </p:cNvSpPr>
          <p:nvPr>
            <p:ph type="sldNum" sz="quarter" idx="12"/>
          </p:nvPr>
        </p:nvSpPr>
        <p:spPr/>
        <p:txBody>
          <a:bodyPr/>
          <a:lstStyle/>
          <a:p>
            <a:fld id="{00881F21-A43B-4DC3-9596-9012FAE68093}" type="slidenum">
              <a:rPr lang="en-GB" smtClean="0"/>
              <a:t>‹#›</a:t>
            </a:fld>
            <a:endParaRPr lang="en-GB"/>
          </a:p>
        </p:txBody>
      </p:sp>
    </p:spTree>
    <p:extLst>
      <p:ext uri="{BB962C8B-B14F-4D97-AF65-F5344CB8AC3E}">
        <p14:creationId xmlns:p14="http://schemas.microsoft.com/office/powerpoint/2010/main" val="1725920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2D73D-19EC-4875-B072-14F627147F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100D014-E769-4305-BA78-F80A4F8FF5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6E13F40-EC45-4B7E-B4F0-C2B3EF94B0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81BC92-1609-4DDE-B560-3060A4573C77}"/>
              </a:ext>
            </a:extLst>
          </p:cNvPr>
          <p:cNvSpPr>
            <a:spLocks noGrp="1"/>
          </p:cNvSpPr>
          <p:nvPr>
            <p:ph type="dt" sz="half" idx="10"/>
          </p:nvPr>
        </p:nvSpPr>
        <p:spPr/>
        <p:txBody>
          <a:bodyPr/>
          <a:lstStyle/>
          <a:p>
            <a:fld id="{D232BB8E-296D-431B-8250-9ADD8185FA91}" type="datetimeFigureOut">
              <a:rPr lang="en-GB" smtClean="0"/>
              <a:t>11/02/2020</a:t>
            </a:fld>
            <a:endParaRPr lang="en-GB"/>
          </a:p>
        </p:txBody>
      </p:sp>
      <p:sp>
        <p:nvSpPr>
          <p:cNvPr id="6" name="Footer Placeholder 5">
            <a:extLst>
              <a:ext uri="{FF2B5EF4-FFF2-40B4-BE49-F238E27FC236}">
                <a16:creationId xmlns:a16="http://schemas.microsoft.com/office/drawing/2014/main" id="{61189728-72E3-45DE-8F76-2B3D5A8383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923146-DBF2-49BD-8B02-1DBC6ACE87B8}"/>
              </a:ext>
            </a:extLst>
          </p:cNvPr>
          <p:cNvSpPr>
            <a:spLocks noGrp="1"/>
          </p:cNvSpPr>
          <p:nvPr>
            <p:ph type="sldNum" sz="quarter" idx="12"/>
          </p:nvPr>
        </p:nvSpPr>
        <p:spPr/>
        <p:txBody>
          <a:bodyPr/>
          <a:lstStyle/>
          <a:p>
            <a:fld id="{00881F21-A43B-4DC3-9596-9012FAE68093}" type="slidenum">
              <a:rPr lang="en-GB" smtClean="0"/>
              <a:t>‹#›</a:t>
            </a:fld>
            <a:endParaRPr lang="en-GB"/>
          </a:p>
        </p:txBody>
      </p:sp>
    </p:spTree>
    <p:extLst>
      <p:ext uri="{BB962C8B-B14F-4D97-AF65-F5344CB8AC3E}">
        <p14:creationId xmlns:p14="http://schemas.microsoft.com/office/powerpoint/2010/main" val="48790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3D0B6-544D-447B-A2A6-685BB49B4A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86215EA-0427-409D-9426-8F5BF9D3059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B4D6CA0-4413-45CE-923B-283A26F1F0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FD6022-61D4-491A-AFBC-79A9B5367F2B}"/>
              </a:ext>
            </a:extLst>
          </p:cNvPr>
          <p:cNvSpPr>
            <a:spLocks noGrp="1"/>
          </p:cNvSpPr>
          <p:nvPr>
            <p:ph type="dt" sz="half" idx="10"/>
          </p:nvPr>
        </p:nvSpPr>
        <p:spPr/>
        <p:txBody>
          <a:bodyPr/>
          <a:lstStyle/>
          <a:p>
            <a:fld id="{D232BB8E-296D-431B-8250-9ADD8185FA91}" type="datetimeFigureOut">
              <a:rPr lang="en-GB" smtClean="0"/>
              <a:t>11/02/2020</a:t>
            </a:fld>
            <a:endParaRPr lang="en-GB"/>
          </a:p>
        </p:txBody>
      </p:sp>
      <p:sp>
        <p:nvSpPr>
          <p:cNvPr id="6" name="Footer Placeholder 5">
            <a:extLst>
              <a:ext uri="{FF2B5EF4-FFF2-40B4-BE49-F238E27FC236}">
                <a16:creationId xmlns:a16="http://schemas.microsoft.com/office/drawing/2014/main" id="{10253482-BD26-4710-854B-8288CF37DA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FF01C0-E2D0-4146-8F25-4F700768D6DF}"/>
              </a:ext>
            </a:extLst>
          </p:cNvPr>
          <p:cNvSpPr>
            <a:spLocks noGrp="1"/>
          </p:cNvSpPr>
          <p:nvPr>
            <p:ph type="sldNum" sz="quarter" idx="12"/>
          </p:nvPr>
        </p:nvSpPr>
        <p:spPr/>
        <p:txBody>
          <a:bodyPr/>
          <a:lstStyle/>
          <a:p>
            <a:fld id="{00881F21-A43B-4DC3-9596-9012FAE68093}" type="slidenum">
              <a:rPr lang="en-GB" smtClean="0"/>
              <a:t>‹#›</a:t>
            </a:fld>
            <a:endParaRPr lang="en-GB"/>
          </a:p>
        </p:txBody>
      </p:sp>
    </p:spTree>
    <p:extLst>
      <p:ext uri="{BB962C8B-B14F-4D97-AF65-F5344CB8AC3E}">
        <p14:creationId xmlns:p14="http://schemas.microsoft.com/office/powerpoint/2010/main" val="15053866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21767-71E6-4350-BFEB-735B66F14B0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6B03EAE-5BC7-42BE-97E4-E567013FEE7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51AAAD-2E2B-4FCE-AC0B-EB1531435175}"/>
              </a:ext>
            </a:extLst>
          </p:cNvPr>
          <p:cNvSpPr>
            <a:spLocks noGrp="1"/>
          </p:cNvSpPr>
          <p:nvPr>
            <p:ph type="dt" sz="half" idx="10"/>
          </p:nvPr>
        </p:nvSpPr>
        <p:spPr/>
        <p:txBody>
          <a:bodyPr/>
          <a:lstStyle/>
          <a:p>
            <a:fld id="{D232BB8E-296D-431B-8250-9ADD8185FA91}" type="datetimeFigureOut">
              <a:rPr lang="en-GB" smtClean="0"/>
              <a:t>11/02/2020</a:t>
            </a:fld>
            <a:endParaRPr lang="en-GB"/>
          </a:p>
        </p:txBody>
      </p:sp>
      <p:sp>
        <p:nvSpPr>
          <p:cNvPr id="5" name="Footer Placeholder 4">
            <a:extLst>
              <a:ext uri="{FF2B5EF4-FFF2-40B4-BE49-F238E27FC236}">
                <a16:creationId xmlns:a16="http://schemas.microsoft.com/office/drawing/2014/main" id="{D30DC1AE-0233-487E-921B-0B59BB656C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0AC868-B863-412C-B707-B64A69A2B44E}"/>
              </a:ext>
            </a:extLst>
          </p:cNvPr>
          <p:cNvSpPr>
            <a:spLocks noGrp="1"/>
          </p:cNvSpPr>
          <p:nvPr>
            <p:ph type="sldNum" sz="quarter" idx="12"/>
          </p:nvPr>
        </p:nvSpPr>
        <p:spPr/>
        <p:txBody>
          <a:bodyPr/>
          <a:lstStyle/>
          <a:p>
            <a:fld id="{00881F21-A43B-4DC3-9596-9012FAE68093}" type="slidenum">
              <a:rPr lang="en-GB" smtClean="0"/>
              <a:t>‹#›</a:t>
            </a:fld>
            <a:endParaRPr lang="en-GB"/>
          </a:p>
        </p:txBody>
      </p:sp>
    </p:spTree>
    <p:extLst>
      <p:ext uri="{BB962C8B-B14F-4D97-AF65-F5344CB8AC3E}">
        <p14:creationId xmlns:p14="http://schemas.microsoft.com/office/powerpoint/2010/main" val="1509330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9AA016-37B6-483B-A955-79E051A109B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23A9B90-76C8-4F25-B690-1172DE5843C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C1AF01-2062-4301-B6BE-277F3873DC26}"/>
              </a:ext>
            </a:extLst>
          </p:cNvPr>
          <p:cNvSpPr>
            <a:spLocks noGrp="1"/>
          </p:cNvSpPr>
          <p:nvPr>
            <p:ph type="dt" sz="half" idx="10"/>
          </p:nvPr>
        </p:nvSpPr>
        <p:spPr/>
        <p:txBody>
          <a:bodyPr/>
          <a:lstStyle/>
          <a:p>
            <a:fld id="{D232BB8E-296D-431B-8250-9ADD8185FA91}" type="datetimeFigureOut">
              <a:rPr lang="en-GB" smtClean="0"/>
              <a:t>11/02/2020</a:t>
            </a:fld>
            <a:endParaRPr lang="en-GB"/>
          </a:p>
        </p:txBody>
      </p:sp>
      <p:sp>
        <p:nvSpPr>
          <p:cNvPr id="5" name="Footer Placeholder 4">
            <a:extLst>
              <a:ext uri="{FF2B5EF4-FFF2-40B4-BE49-F238E27FC236}">
                <a16:creationId xmlns:a16="http://schemas.microsoft.com/office/drawing/2014/main" id="{009499AD-154C-4D10-ACEB-90C0C341A3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9AE98D-7849-4D69-A544-D5F591094CCE}"/>
              </a:ext>
            </a:extLst>
          </p:cNvPr>
          <p:cNvSpPr>
            <a:spLocks noGrp="1"/>
          </p:cNvSpPr>
          <p:nvPr>
            <p:ph type="sldNum" sz="quarter" idx="12"/>
          </p:nvPr>
        </p:nvSpPr>
        <p:spPr/>
        <p:txBody>
          <a:bodyPr/>
          <a:lstStyle/>
          <a:p>
            <a:fld id="{00881F21-A43B-4DC3-9596-9012FAE68093}" type="slidenum">
              <a:rPr lang="en-GB" smtClean="0"/>
              <a:t>‹#›</a:t>
            </a:fld>
            <a:endParaRPr lang="en-GB"/>
          </a:p>
        </p:txBody>
      </p:sp>
    </p:spTree>
    <p:extLst>
      <p:ext uri="{BB962C8B-B14F-4D97-AF65-F5344CB8AC3E}">
        <p14:creationId xmlns:p14="http://schemas.microsoft.com/office/powerpoint/2010/main" val="1431407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6BA825A-3A93-4BC3-9BB0-0CE7AE6751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0D81549-3554-4407-A2BC-3834B2160B1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0BCF27-CF8F-4DBC-A6E4-85C18605272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232BB8E-296D-431B-8250-9ADD8185FA91}" type="datetimeFigureOut">
              <a:rPr lang="en-GB" smtClean="0"/>
              <a:t>11/02/2020</a:t>
            </a:fld>
            <a:endParaRPr lang="en-GB"/>
          </a:p>
        </p:txBody>
      </p:sp>
      <p:sp>
        <p:nvSpPr>
          <p:cNvPr id="5" name="Footer Placeholder 4">
            <a:extLst>
              <a:ext uri="{FF2B5EF4-FFF2-40B4-BE49-F238E27FC236}">
                <a16:creationId xmlns:a16="http://schemas.microsoft.com/office/drawing/2014/main" id="{613795B3-6767-4671-8E8E-84931D7140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E222586-A0A5-4480-BD4B-FE8AF467C3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881F21-A43B-4DC3-9596-9012FAE68093}" type="slidenum">
              <a:rPr lang="en-GB" smtClean="0"/>
              <a:t>‹#›</a:t>
            </a:fld>
            <a:endParaRPr lang="en-GB"/>
          </a:p>
        </p:txBody>
      </p:sp>
    </p:spTree>
    <p:extLst>
      <p:ext uri="{BB962C8B-B14F-4D97-AF65-F5344CB8AC3E}">
        <p14:creationId xmlns:p14="http://schemas.microsoft.com/office/powerpoint/2010/main" val="40475796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hyperlink" Target="https://www.eugene-or.gov/DocumentCenter/View/38411/IRONMAN-Boulder-2016-Sustainability-Report" TargetMode="Externa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hyperlink" Target="https://princesgate.com/news" TargetMode="External"/><Relationship Id="rId5" Type="http://schemas.openxmlformats.org/officeDocument/2006/relationships/hyperlink" Target="https://www.lamiafinanza.it/green/page/5/" TargetMode="External"/><Relationship Id="rId4" Type="http://schemas.openxmlformats.org/officeDocument/2006/relationships/hyperlink" Target="https://medium.com/@alexcircei/what-i-ve-learned-from-failing-to-finish-ironman-wales-three-times-in-a-row-dd838b71333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 up of a sign&#10;&#10;Description automatically generated">
            <a:extLst>
              <a:ext uri="{FF2B5EF4-FFF2-40B4-BE49-F238E27FC236}">
                <a16:creationId xmlns:a16="http://schemas.microsoft.com/office/drawing/2014/main" id="{BF8C846A-01B2-4468-A513-554EAF683A0C}"/>
              </a:ext>
            </a:extLst>
          </p:cNvPr>
          <p:cNvPicPr>
            <a:picLocks noChangeAspect="1"/>
          </p:cNvPicPr>
          <p:nvPr/>
        </p:nvPicPr>
        <p:blipFill rotWithShape="1">
          <a:blip r:embed="rId3">
            <a:extLst>
              <a:ext uri="{28A0092B-C50C-407E-A947-70E740481C1C}">
                <a14:useLocalDpi xmlns:a14="http://schemas.microsoft.com/office/drawing/2010/main" val="0"/>
              </a:ext>
            </a:extLst>
          </a:blip>
          <a:srcRect t="13290"/>
          <a:stretch/>
        </p:blipFill>
        <p:spPr>
          <a:xfrm>
            <a:off x="643467" y="769561"/>
            <a:ext cx="10905066" cy="5318878"/>
          </a:xfrm>
          <a:prstGeom prst="rect">
            <a:avLst/>
          </a:prstGeom>
        </p:spPr>
      </p:pic>
      <p:pic>
        <p:nvPicPr>
          <p:cNvPr id="10" name="Picture 9" descr="A picture containing food&#10;&#10;Description automatically generated">
            <a:extLst>
              <a:ext uri="{FF2B5EF4-FFF2-40B4-BE49-F238E27FC236}">
                <a16:creationId xmlns:a16="http://schemas.microsoft.com/office/drawing/2014/main" id="{CDECF055-D98F-43BB-8DF1-8B6FD1B7FDFA}"/>
              </a:ext>
            </a:extLst>
          </p:cNvPr>
          <p:cNvPicPr>
            <a:picLocks noChangeAspect="1"/>
          </p:cNvPicPr>
          <p:nvPr/>
        </p:nvPicPr>
        <p:blipFill rotWithShape="1">
          <a:blip r:embed="rId4">
            <a:alphaModFix amt="80000"/>
            <a:extLst>
              <a:ext uri="{28A0092B-C50C-407E-A947-70E740481C1C}">
                <a14:useLocalDpi xmlns:a14="http://schemas.microsoft.com/office/drawing/2010/main" val="0"/>
              </a:ext>
            </a:extLst>
          </a:blip>
          <a:srcRect l="9692" r="9692" b="43863"/>
          <a:stretch/>
        </p:blipFill>
        <p:spPr>
          <a:xfrm>
            <a:off x="477012" y="3887418"/>
            <a:ext cx="11237977" cy="2490522"/>
          </a:xfrm>
          <a:prstGeom prst="rect">
            <a:avLst/>
          </a:prstGeom>
          <a:effectLst>
            <a:softEdge rad="444500"/>
          </a:effectLst>
        </p:spPr>
      </p:pic>
      <p:sp>
        <p:nvSpPr>
          <p:cNvPr id="5" name="TextBox 4">
            <a:extLst>
              <a:ext uri="{FF2B5EF4-FFF2-40B4-BE49-F238E27FC236}">
                <a16:creationId xmlns:a16="http://schemas.microsoft.com/office/drawing/2014/main" id="{F4D14DA4-D1B7-4E91-9317-AC137BAA8557}"/>
              </a:ext>
            </a:extLst>
          </p:cNvPr>
          <p:cNvSpPr txBox="1"/>
          <p:nvPr/>
        </p:nvSpPr>
        <p:spPr>
          <a:xfrm>
            <a:off x="881562" y="3429000"/>
            <a:ext cx="10428874" cy="861774"/>
          </a:xfrm>
          <a:prstGeom prst="rect">
            <a:avLst/>
          </a:prstGeom>
          <a:noFill/>
        </p:spPr>
        <p:txBody>
          <a:bodyPr wrap="square" rtlCol="0">
            <a:spAutoFit/>
          </a:bodyPr>
          <a:lstStyle/>
          <a:p>
            <a:pPr algn="ctr"/>
            <a:r>
              <a:rPr lang="en-GB" sz="3200" b="1" dirty="0">
                <a:solidFill>
                  <a:schemeClr val="bg1"/>
                </a:solidFill>
                <a:latin typeface="Arial Black" panose="020B0A04020102020204" pitchFamily="34" charset="0"/>
              </a:rPr>
              <a:t>Environmental Sustainability Project</a:t>
            </a:r>
          </a:p>
          <a:p>
            <a:pPr algn="ctr"/>
            <a:r>
              <a:rPr lang="en-GB" b="1" dirty="0">
                <a:solidFill>
                  <a:srgbClr val="E21533"/>
                </a:solidFill>
              </a:rPr>
              <a:t>Bid Pitch by Toby Mackie </a:t>
            </a:r>
          </a:p>
        </p:txBody>
      </p:sp>
      <p:sp>
        <p:nvSpPr>
          <p:cNvPr id="2" name="TextBox 1">
            <a:extLst>
              <a:ext uri="{FF2B5EF4-FFF2-40B4-BE49-F238E27FC236}">
                <a16:creationId xmlns:a16="http://schemas.microsoft.com/office/drawing/2014/main" id="{59F0C372-6A3F-460E-8E62-5F3B010EEF10}"/>
              </a:ext>
            </a:extLst>
          </p:cNvPr>
          <p:cNvSpPr txBox="1"/>
          <p:nvPr/>
        </p:nvSpPr>
        <p:spPr>
          <a:xfrm>
            <a:off x="643466" y="5811440"/>
            <a:ext cx="1620049" cy="261610"/>
          </a:xfrm>
          <a:prstGeom prst="rect">
            <a:avLst/>
          </a:prstGeom>
          <a:noFill/>
        </p:spPr>
        <p:txBody>
          <a:bodyPr wrap="square" rtlCol="0">
            <a:spAutoFit/>
          </a:bodyPr>
          <a:lstStyle/>
          <a:p>
            <a:r>
              <a:rPr lang="en-US" sz="1100" dirty="0">
                <a:solidFill>
                  <a:schemeClr val="bg1"/>
                </a:solidFill>
              </a:rPr>
              <a:t>Image 1 (2019)</a:t>
            </a:r>
            <a:endParaRPr lang="en-GB" sz="1100" dirty="0">
              <a:solidFill>
                <a:schemeClr val="bg1"/>
              </a:solidFill>
            </a:endParaRPr>
          </a:p>
        </p:txBody>
      </p:sp>
    </p:spTree>
    <p:extLst>
      <p:ext uri="{BB962C8B-B14F-4D97-AF65-F5344CB8AC3E}">
        <p14:creationId xmlns:p14="http://schemas.microsoft.com/office/powerpoint/2010/main" val="1134214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1" name="Picture 4" descr="Image result for eco sustainable image">
            <a:extLst>
              <a:ext uri="{FF2B5EF4-FFF2-40B4-BE49-F238E27FC236}">
                <a16:creationId xmlns:a16="http://schemas.microsoft.com/office/drawing/2014/main" id="{FC3D0C47-EB23-4478-8D42-61D751CB0C21}"/>
              </a:ext>
            </a:extLst>
          </p:cNvPr>
          <p:cNvPicPr>
            <a:picLocks noChangeAspect="1" noChangeArrowheads="1"/>
          </p:cNvPicPr>
          <p:nvPr/>
        </p:nvPicPr>
        <p:blipFill rotWithShape="1">
          <a:blip r:embed="rId3">
            <a:alphaModFix amt="37000"/>
            <a:extLst>
              <a:ext uri="{28A0092B-C50C-407E-A947-70E740481C1C}">
                <a14:useLocalDpi xmlns:a14="http://schemas.microsoft.com/office/drawing/2010/main" val="0"/>
              </a:ext>
            </a:extLst>
          </a:blip>
          <a:srcRect l="33026" t="27015" r="24975" b="16732"/>
          <a:stretch/>
        </p:blipFill>
        <p:spPr bwMode="auto">
          <a:xfrm rot="3304470">
            <a:off x="-475679" y="-228566"/>
            <a:ext cx="3840481" cy="3193366"/>
          </a:xfrm>
          <a:prstGeom prst="rect">
            <a:avLst/>
          </a:prstGeom>
          <a:noFill/>
          <a:effectLst>
            <a:softEdge rad="660400"/>
          </a:effectLst>
          <a:extLst>
            <a:ext uri="{909E8E84-426E-40DD-AFC4-6F175D3DCCD1}">
              <a14:hiddenFill xmlns:a14="http://schemas.microsoft.com/office/drawing/2010/main">
                <a:solidFill>
                  <a:srgbClr val="FFFFFF"/>
                </a:solidFill>
              </a14:hiddenFill>
            </a:ext>
          </a:extLst>
        </p:spPr>
      </p:pic>
      <p:pic>
        <p:nvPicPr>
          <p:cNvPr id="12" name="Picture 2" descr="Image result for Ironman triathlon">
            <a:extLst>
              <a:ext uri="{FF2B5EF4-FFF2-40B4-BE49-F238E27FC236}">
                <a16:creationId xmlns:a16="http://schemas.microsoft.com/office/drawing/2014/main" id="{CADE19D7-F87F-43CE-85DA-6ECEC865B75D}"/>
              </a:ext>
            </a:extLst>
          </p:cNvPr>
          <p:cNvPicPr>
            <a:picLocks noChangeAspect="1" noChangeArrowheads="1"/>
          </p:cNvPicPr>
          <p:nvPr/>
        </p:nvPicPr>
        <p:blipFill rotWithShape="1">
          <a:blip r:embed="rId4">
            <a:alphaModFix amt="10000"/>
            <a:extLst>
              <a:ext uri="{28A0092B-C50C-407E-A947-70E740481C1C}">
                <a14:useLocalDpi xmlns:a14="http://schemas.microsoft.com/office/drawing/2010/main" val="0"/>
              </a:ext>
            </a:extLst>
          </a:blip>
          <a:srcRect l="22644" t="19106" r="23562" b="24050"/>
          <a:stretch/>
        </p:blipFill>
        <p:spPr bwMode="auto">
          <a:xfrm rot="19603730">
            <a:off x="7534064" y="3999829"/>
            <a:ext cx="4918889" cy="3898394"/>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E1B2E81-95E3-4E5E-8F2C-F7D5D1A484DC}"/>
              </a:ext>
            </a:extLst>
          </p:cNvPr>
          <p:cNvSpPr>
            <a:spLocks noGrp="1"/>
          </p:cNvSpPr>
          <p:nvPr>
            <p:ph type="title"/>
          </p:nvPr>
        </p:nvSpPr>
        <p:spPr/>
        <p:txBody>
          <a:bodyPr>
            <a:normAutofit/>
          </a:bodyPr>
          <a:lstStyle/>
          <a:p>
            <a:pPr algn="ctr"/>
            <a:r>
              <a:rPr lang="en-US" b="1" dirty="0">
                <a:solidFill>
                  <a:schemeClr val="bg1"/>
                </a:solidFill>
                <a:latin typeface="Arial Black" panose="020B0A04020102020204" pitchFamily="34" charset="0"/>
              </a:rPr>
              <a:t>Organisational Overview</a:t>
            </a:r>
            <a:br>
              <a:rPr lang="en-US" b="1" dirty="0">
                <a:solidFill>
                  <a:schemeClr val="bg1"/>
                </a:solidFill>
              </a:rPr>
            </a:br>
            <a:endParaRPr lang="en-GB" b="1" i="1" dirty="0">
              <a:solidFill>
                <a:schemeClr val="bg1"/>
              </a:solidFill>
            </a:endParaRPr>
          </a:p>
        </p:txBody>
      </p:sp>
      <p:sp>
        <p:nvSpPr>
          <p:cNvPr id="3" name="Content Placeholder 2">
            <a:extLst>
              <a:ext uri="{FF2B5EF4-FFF2-40B4-BE49-F238E27FC236}">
                <a16:creationId xmlns:a16="http://schemas.microsoft.com/office/drawing/2014/main" id="{E7DF8C0C-D45C-4341-9C0E-64BEA3D12544}"/>
              </a:ext>
            </a:extLst>
          </p:cNvPr>
          <p:cNvSpPr>
            <a:spLocks noGrp="1"/>
          </p:cNvSpPr>
          <p:nvPr>
            <p:ph idx="1"/>
          </p:nvPr>
        </p:nvSpPr>
        <p:spPr>
          <a:xfrm>
            <a:off x="132522" y="1253330"/>
            <a:ext cx="12059478" cy="5239545"/>
          </a:xfrm>
        </p:spPr>
        <p:txBody>
          <a:bodyPr>
            <a:normAutofit/>
          </a:bodyPr>
          <a:lstStyle/>
          <a:p>
            <a:r>
              <a:rPr lang="en-GB" dirty="0">
                <a:solidFill>
                  <a:schemeClr val="bg1"/>
                </a:solidFill>
              </a:rPr>
              <a:t>IRONMAN Wales (Tenby), IRONMAN UK (Bolton) </a:t>
            </a:r>
          </a:p>
          <a:p>
            <a:pPr marL="0" indent="0">
              <a:buNone/>
            </a:pPr>
            <a:endParaRPr lang="en-GB" dirty="0">
              <a:solidFill>
                <a:schemeClr val="bg1"/>
              </a:solidFill>
            </a:endParaRPr>
          </a:p>
          <a:p>
            <a:r>
              <a:rPr lang="en-GB" dirty="0">
                <a:solidFill>
                  <a:schemeClr val="bg1"/>
                </a:solidFill>
              </a:rPr>
              <a:t>Areas of environmental impact: </a:t>
            </a:r>
          </a:p>
          <a:p>
            <a:pPr marL="0" indent="0">
              <a:buNone/>
            </a:pPr>
            <a:r>
              <a:rPr lang="en-GB" sz="2400" i="1" dirty="0">
                <a:solidFill>
                  <a:schemeClr val="bg1"/>
                </a:solidFill>
              </a:rPr>
              <a:t>Waste management process  /  single use plastics  /  Resources required  /  Stakeholders / partners e.g. Princes Gate…</a:t>
            </a:r>
          </a:p>
          <a:p>
            <a:pPr marL="0" indent="0">
              <a:buNone/>
            </a:pPr>
            <a:endParaRPr lang="en-GB" dirty="0">
              <a:solidFill>
                <a:schemeClr val="bg1"/>
              </a:solidFill>
            </a:endParaRPr>
          </a:p>
          <a:p>
            <a:r>
              <a:rPr lang="en-GB" dirty="0">
                <a:solidFill>
                  <a:schemeClr val="bg1"/>
                </a:solidFill>
              </a:rPr>
              <a:t>Ironman Wales goes through around 15 thousand litres of water and 52 thousand cups during a race</a:t>
            </a:r>
          </a:p>
          <a:p>
            <a:endParaRPr lang="en-GB" dirty="0">
              <a:solidFill>
                <a:schemeClr val="bg1"/>
              </a:solidFill>
            </a:endParaRPr>
          </a:p>
          <a:p>
            <a:r>
              <a:rPr lang="en-GB" dirty="0">
                <a:solidFill>
                  <a:schemeClr val="bg1"/>
                </a:solidFill>
              </a:rPr>
              <a:t>Lack of environmental sustainability strategy currently seen for Ironman events in the UK</a:t>
            </a:r>
          </a:p>
        </p:txBody>
      </p:sp>
    </p:spTree>
    <p:extLst>
      <p:ext uri="{BB962C8B-B14F-4D97-AF65-F5344CB8AC3E}">
        <p14:creationId xmlns:p14="http://schemas.microsoft.com/office/powerpoint/2010/main" val="20913298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076" name="Picture 4" descr="Image result for eco sustainable image">
            <a:extLst>
              <a:ext uri="{FF2B5EF4-FFF2-40B4-BE49-F238E27FC236}">
                <a16:creationId xmlns:a16="http://schemas.microsoft.com/office/drawing/2014/main" id="{4C7A2EB2-1663-44F1-8AD0-ADFF19F7A131}"/>
              </a:ext>
            </a:extLst>
          </p:cNvPr>
          <p:cNvPicPr>
            <a:picLocks noChangeAspect="1" noChangeArrowheads="1"/>
          </p:cNvPicPr>
          <p:nvPr/>
        </p:nvPicPr>
        <p:blipFill rotWithShape="1">
          <a:blip r:embed="rId3">
            <a:alphaModFix amt="37000"/>
            <a:extLst>
              <a:ext uri="{28A0092B-C50C-407E-A947-70E740481C1C}">
                <a14:useLocalDpi xmlns:a14="http://schemas.microsoft.com/office/drawing/2010/main" val="0"/>
              </a:ext>
            </a:extLst>
          </a:blip>
          <a:srcRect l="33026" t="27015" r="24975" b="16732"/>
          <a:stretch/>
        </p:blipFill>
        <p:spPr bwMode="auto">
          <a:xfrm rot="3304470">
            <a:off x="-475679" y="-228566"/>
            <a:ext cx="3840481" cy="3193366"/>
          </a:xfrm>
          <a:prstGeom prst="rect">
            <a:avLst/>
          </a:prstGeom>
          <a:noFill/>
          <a:effectLst>
            <a:softEdge rad="660400"/>
          </a:effectLst>
          <a:extLst>
            <a:ext uri="{909E8E84-426E-40DD-AFC4-6F175D3DCCD1}">
              <a14:hiddenFill xmlns:a14="http://schemas.microsoft.com/office/drawing/2010/main">
                <a:solidFill>
                  <a:srgbClr val="FFFFFF"/>
                </a:solidFill>
              </a14:hiddenFill>
            </a:ext>
          </a:extLst>
        </p:spPr>
      </p:pic>
      <p:pic>
        <p:nvPicPr>
          <p:cNvPr id="7" name="Picture 2" descr="Image result for Ironman triathlon">
            <a:extLst>
              <a:ext uri="{FF2B5EF4-FFF2-40B4-BE49-F238E27FC236}">
                <a16:creationId xmlns:a16="http://schemas.microsoft.com/office/drawing/2014/main" id="{71417679-04F0-47C3-9CDC-2F9051F2C752}"/>
              </a:ext>
            </a:extLst>
          </p:cNvPr>
          <p:cNvPicPr>
            <a:picLocks noChangeAspect="1" noChangeArrowheads="1"/>
          </p:cNvPicPr>
          <p:nvPr/>
        </p:nvPicPr>
        <p:blipFill rotWithShape="1">
          <a:blip r:embed="rId4">
            <a:alphaModFix amt="10000"/>
            <a:extLst>
              <a:ext uri="{28A0092B-C50C-407E-A947-70E740481C1C}">
                <a14:useLocalDpi xmlns:a14="http://schemas.microsoft.com/office/drawing/2010/main" val="0"/>
              </a:ext>
            </a:extLst>
          </a:blip>
          <a:srcRect l="22644" t="19106" r="23562" b="24050"/>
          <a:stretch/>
        </p:blipFill>
        <p:spPr bwMode="auto">
          <a:xfrm rot="19603730">
            <a:off x="7534064" y="3999829"/>
            <a:ext cx="4918889" cy="3898394"/>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270B953-400F-4C63-95A2-808701BB17D9}"/>
              </a:ext>
            </a:extLst>
          </p:cNvPr>
          <p:cNvSpPr>
            <a:spLocks noGrp="1"/>
          </p:cNvSpPr>
          <p:nvPr>
            <p:ph type="title"/>
          </p:nvPr>
        </p:nvSpPr>
        <p:spPr>
          <a:xfrm>
            <a:off x="838200" y="365125"/>
            <a:ext cx="10515600" cy="1325563"/>
          </a:xfrm>
        </p:spPr>
        <p:txBody>
          <a:bodyPr/>
          <a:lstStyle/>
          <a:p>
            <a:pPr algn="ctr"/>
            <a:r>
              <a:rPr lang="en-US" b="1" dirty="0">
                <a:solidFill>
                  <a:schemeClr val="bg1"/>
                </a:solidFill>
                <a:latin typeface="Arial Black" panose="020B0A04020102020204" pitchFamily="34" charset="0"/>
              </a:rPr>
              <a:t>Project aim </a:t>
            </a:r>
            <a:br>
              <a:rPr lang="en-US" dirty="0">
                <a:solidFill>
                  <a:schemeClr val="bg1"/>
                </a:solidFill>
              </a:rPr>
            </a:br>
            <a:endParaRPr lang="en-GB" i="1" dirty="0">
              <a:solidFill>
                <a:schemeClr val="bg1"/>
              </a:solidFill>
            </a:endParaRPr>
          </a:p>
        </p:txBody>
      </p:sp>
      <p:sp>
        <p:nvSpPr>
          <p:cNvPr id="3" name="Content Placeholder 2">
            <a:extLst>
              <a:ext uri="{FF2B5EF4-FFF2-40B4-BE49-F238E27FC236}">
                <a16:creationId xmlns:a16="http://schemas.microsoft.com/office/drawing/2014/main" id="{B094CFF9-E04B-4B3E-B09B-735CC8141704}"/>
              </a:ext>
            </a:extLst>
          </p:cNvPr>
          <p:cNvSpPr>
            <a:spLocks noGrp="1"/>
          </p:cNvSpPr>
          <p:nvPr>
            <p:ph idx="1"/>
          </p:nvPr>
        </p:nvSpPr>
        <p:spPr>
          <a:xfrm>
            <a:off x="838200" y="1690688"/>
            <a:ext cx="10515600" cy="4258338"/>
          </a:xfrm>
        </p:spPr>
        <p:txBody>
          <a:bodyPr>
            <a:normAutofit/>
          </a:bodyPr>
          <a:lstStyle/>
          <a:p>
            <a:pPr marL="0" indent="0" algn="ctr">
              <a:buNone/>
            </a:pPr>
            <a:endParaRPr lang="en-GB" dirty="0">
              <a:solidFill>
                <a:schemeClr val="bg1"/>
              </a:solidFill>
            </a:endParaRPr>
          </a:p>
          <a:p>
            <a:pPr marL="0" indent="0" algn="ctr">
              <a:buNone/>
            </a:pPr>
            <a:endParaRPr lang="en-GB" dirty="0">
              <a:solidFill>
                <a:schemeClr val="bg1"/>
              </a:solidFill>
            </a:endParaRPr>
          </a:p>
          <a:p>
            <a:pPr marL="0" indent="0" algn="ctr">
              <a:buNone/>
            </a:pPr>
            <a:r>
              <a:rPr lang="en-GB" dirty="0">
                <a:solidFill>
                  <a:schemeClr val="bg1"/>
                </a:solidFill>
              </a:rPr>
              <a:t>Undertake an operational overview of Ironman UK events in order to provide the organisation with a recommended environmental sustainability strategy, which would aim to support the IRONMAN UK brand image in achieving recognition through stronger environmentally sustainable practices.</a:t>
            </a:r>
          </a:p>
          <a:p>
            <a:pPr algn="ctr"/>
            <a:endParaRPr lang="en-GB" dirty="0">
              <a:solidFill>
                <a:schemeClr val="bg1"/>
              </a:solidFill>
            </a:endParaRPr>
          </a:p>
        </p:txBody>
      </p:sp>
    </p:spTree>
    <p:extLst>
      <p:ext uri="{BB962C8B-B14F-4D97-AF65-F5344CB8AC3E}">
        <p14:creationId xmlns:p14="http://schemas.microsoft.com/office/powerpoint/2010/main" val="9712454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6" name="Picture 4" descr="Image result for eco sustainable image">
            <a:extLst>
              <a:ext uri="{FF2B5EF4-FFF2-40B4-BE49-F238E27FC236}">
                <a16:creationId xmlns:a16="http://schemas.microsoft.com/office/drawing/2014/main" id="{35CD5FD7-4F6A-4CF0-9AE3-68928A3042C3}"/>
              </a:ext>
            </a:extLst>
          </p:cNvPr>
          <p:cNvPicPr>
            <a:picLocks noChangeAspect="1" noChangeArrowheads="1"/>
          </p:cNvPicPr>
          <p:nvPr/>
        </p:nvPicPr>
        <p:blipFill rotWithShape="1">
          <a:blip r:embed="rId3">
            <a:alphaModFix amt="37000"/>
            <a:extLst>
              <a:ext uri="{28A0092B-C50C-407E-A947-70E740481C1C}">
                <a14:useLocalDpi xmlns:a14="http://schemas.microsoft.com/office/drawing/2010/main" val="0"/>
              </a:ext>
            </a:extLst>
          </a:blip>
          <a:srcRect l="33026" t="27015" r="24975" b="16732"/>
          <a:stretch/>
        </p:blipFill>
        <p:spPr bwMode="auto">
          <a:xfrm rot="3304470">
            <a:off x="-475679" y="-228566"/>
            <a:ext cx="3840481" cy="3193366"/>
          </a:xfrm>
          <a:prstGeom prst="rect">
            <a:avLst/>
          </a:prstGeom>
          <a:noFill/>
          <a:effectLst>
            <a:softEdge rad="660400"/>
          </a:effectLst>
          <a:extLst>
            <a:ext uri="{909E8E84-426E-40DD-AFC4-6F175D3DCCD1}">
              <a14:hiddenFill xmlns:a14="http://schemas.microsoft.com/office/drawing/2010/main">
                <a:solidFill>
                  <a:srgbClr val="FFFFFF"/>
                </a:solidFill>
              </a14:hiddenFill>
            </a:ext>
          </a:extLst>
        </p:spPr>
      </p:pic>
      <p:pic>
        <p:nvPicPr>
          <p:cNvPr id="7" name="Picture 2" descr="Image result for Ironman triathlon">
            <a:extLst>
              <a:ext uri="{FF2B5EF4-FFF2-40B4-BE49-F238E27FC236}">
                <a16:creationId xmlns:a16="http://schemas.microsoft.com/office/drawing/2014/main" id="{6DB40F4A-1144-4A41-BDA8-9A3E389CC9A4}"/>
              </a:ext>
            </a:extLst>
          </p:cNvPr>
          <p:cNvPicPr>
            <a:picLocks noChangeAspect="1" noChangeArrowheads="1"/>
          </p:cNvPicPr>
          <p:nvPr/>
        </p:nvPicPr>
        <p:blipFill rotWithShape="1">
          <a:blip r:embed="rId4">
            <a:alphaModFix amt="10000"/>
            <a:extLst>
              <a:ext uri="{28A0092B-C50C-407E-A947-70E740481C1C}">
                <a14:useLocalDpi xmlns:a14="http://schemas.microsoft.com/office/drawing/2010/main" val="0"/>
              </a:ext>
            </a:extLst>
          </a:blip>
          <a:srcRect l="22644" t="19106" r="23562" b="24050"/>
          <a:stretch/>
        </p:blipFill>
        <p:spPr bwMode="auto">
          <a:xfrm rot="19603730">
            <a:off x="7534064" y="3999829"/>
            <a:ext cx="4918889" cy="3898394"/>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894AAFF-3731-4922-90F1-640578A79A0F}"/>
              </a:ext>
            </a:extLst>
          </p:cNvPr>
          <p:cNvSpPr>
            <a:spLocks noGrp="1"/>
          </p:cNvSpPr>
          <p:nvPr>
            <p:ph type="title"/>
          </p:nvPr>
        </p:nvSpPr>
        <p:spPr/>
        <p:txBody>
          <a:bodyPr>
            <a:normAutofit/>
          </a:bodyPr>
          <a:lstStyle/>
          <a:p>
            <a:pPr algn="ctr"/>
            <a:r>
              <a:rPr lang="en-US" b="1" dirty="0">
                <a:solidFill>
                  <a:schemeClr val="bg1"/>
                </a:solidFill>
                <a:latin typeface="Arial Black" panose="020B0A04020102020204" pitchFamily="34" charset="0"/>
              </a:rPr>
              <a:t>Objectives</a:t>
            </a:r>
            <a:r>
              <a:rPr lang="en-US" b="1" dirty="0">
                <a:solidFill>
                  <a:schemeClr val="bg1"/>
                </a:solidFill>
              </a:rPr>
              <a:t> </a:t>
            </a:r>
            <a:endParaRPr lang="en-GB" i="1" dirty="0">
              <a:solidFill>
                <a:schemeClr val="bg1"/>
              </a:solidFill>
            </a:endParaRPr>
          </a:p>
        </p:txBody>
      </p:sp>
      <p:sp>
        <p:nvSpPr>
          <p:cNvPr id="3" name="Content Placeholder 2">
            <a:extLst>
              <a:ext uri="{FF2B5EF4-FFF2-40B4-BE49-F238E27FC236}">
                <a16:creationId xmlns:a16="http://schemas.microsoft.com/office/drawing/2014/main" id="{13F6393F-A428-473C-8420-571FF89FBD29}"/>
              </a:ext>
            </a:extLst>
          </p:cNvPr>
          <p:cNvSpPr>
            <a:spLocks noGrp="1"/>
          </p:cNvSpPr>
          <p:nvPr>
            <p:ph idx="1"/>
          </p:nvPr>
        </p:nvSpPr>
        <p:spPr/>
        <p:txBody>
          <a:bodyPr>
            <a:normAutofit fontScale="92500" lnSpcReduction="10000"/>
          </a:bodyPr>
          <a:lstStyle/>
          <a:p>
            <a:r>
              <a:rPr lang="en-GB" dirty="0">
                <a:solidFill>
                  <a:schemeClr val="bg1"/>
                </a:solidFill>
              </a:rPr>
              <a:t>Develop a critical analysis of the environmentally sustainable efforts currently undertaken at all UK Ironman events. </a:t>
            </a:r>
          </a:p>
          <a:p>
            <a:r>
              <a:rPr lang="en-GB" dirty="0">
                <a:solidFill>
                  <a:schemeClr val="bg1"/>
                </a:solidFill>
              </a:rPr>
              <a:t>Followed by an analysis of the organisations brand image in recognition of their current environmental sustainability. </a:t>
            </a:r>
          </a:p>
          <a:p>
            <a:endParaRPr lang="en-GB" dirty="0">
              <a:solidFill>
                <a:schemeClr val="bg1"/>
              </a:solidFill>
            </a:endParaRPr>
          </a:p>
          <a:p>
            <a:r>
              <a:rPr lang="en-GB" dirty="0">
                <a:solidFill>
                  <a:schemeClr val="bg1"/>
                </a:solidFill>
              </a:rPr>
              <a:t>Offer recommendations on any further efforts that could be made for the events to be more environmentally sustainable, based on academic resources.   </a:t>
            </a:r>
          </a:p>
          <a:p>
            <a:r>
              <a:rPr lang="en-GB" dirty="0">
                <a:solidFill>
                  <a:schemeClr val="bg1"/>
                </a:solidFill>
              </a:rPr>
              <a:t>Offer further recommendations based on the image analysis, with suggestions on ways the organisation could be seen to be a more environmentally friendly one. </a:t>
            </a:r>
          </a:p>
        </p:txBody>
      </p:sp>
    </p:spTree>
    <p:extLst>
      <p:ext uri="{BB962C8B-B14F-4D97-AF65-F5344CB8AC3E}">
        <p14:creationId xmlns:p14="http://schemas.microsoft.com/office/powerpoint/2010/main" val="20373636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6" name="Picture 4" descr="Image result for eco sustainable image">
            <a:extLst>
              <a:ext uri="{FF2B5EF4-FFF2-40B4-BE49-F238E27FC236}">
                <a16:creationId xmlns:a16="http://schemas.microsoft.com/office/drawing/2014/main" id="{956CAEF4-0743-461C-8AC2-75E0208D157D}"/>
              </a:ext>
            </a:extLst>
          </p:cNvPr>
          <p:cNvPicPr>
            <a:picLocks noChangeAspect="1" noChangeArrowheads="1"/>
          </p:cNvPicPr>
          <p:nvPr/>
        </p:nvPicPr>
        <p:blipFill rotWithShape="1">
          <a:blip r:embed="rId3">
            <a:alphaModFix amt="37000"/>
            <a:extLst>
              <a:ext uri="{28A0092B-C50C-407E-A947-70E740481C1C}">
                <a14:useLocalDpi xmlns:a14="http://schemas.microsoft.com/office/drawing/2010/main" val="0"/>
              </a:ext>
            </a:extLst>
          </a:blip>
          <a:srcRect l="33026" t="27015" r="24975" b="16732"/>
          <a:stretch/>
        </p:blipFill>
        <p:spPr bwMode="auto">
          <a:xfrm rot="3304470">
            <a:off x="-475679" y="-228566"/>
            <a:ext cx="3840481" cy="3193366"/>
          </a:xfrm>
          <a:prstGeom prst="rect">
            <a:avLst/>
          </a:prstGeom>
          <a:noFill/>
          <a:effectLst>
            <a:softEdge rad="660400"/>
          </a:effectLst>
          <a:extLst>
            <a:ext uri="{909E8E84-426E-40DD-AFC4-6F175D3DCCD1}">
              <a14:hiddenFill xmlns:a14="http://schemas.microsoft.com/office/drawing/2010/main">
                <a:solidFill>
                  <a:srgbClr val="FFFFFF"/>
                </a:solidFill>
              </a14:hiddenFill>
            </a:ext>
          </a:extLst>
        </p:spPr>
      </p:pic>
      <p:pic>
        <p:nvPicPr>
          <p:cNvPr id="7" name="Picture 2" descr="Image result for Ironman triathlon">
            <a:extLst>
              <a:ext uri="{FF2B5EF4-FFF2-40B4-BE49-F238E27FC236}">
                <a16:creationId xmlns:a16="http://schemas.microsoft.com/office/drawing/2014/main" id="{99B59839-7CF4-4C7D-B98D-B20B33856B98}"/>
              </a:ext>
            </a:extLst>
          </p:cNvPr>
          <p:cNvPicPr>
            <a:picLocks noChangeAspect="1" noChangeArrowheads="1"/>
          </p:cNvPicPr>
          <p:nvPr/>
        </p:nvPicPr>
        <p:blipFill rotWithShape="1">
          <a:blip r:embed="rId4">
            <a:alphaModFix amt="10000"/>
            <a:extLst>
              <a:ext uri="{28A0092B-C50C-407E-A947-70E740481C1C}">
                <a14:useLocalDpi xmlns:a14="http://schemas.microsoft.com/office/drawing/2010/main" val="0"/>
              </a:ext>
            </a:extLst>
          </a:blip>
          <a:srcRect l="22644" t="19106" r="23562" b="24050"/>
          <a:stretch/>
        </p:blipFill>
        <p:spPr bwMode="auto">
          <a:xfrm rot="19603730">
            <a:off x="7534064" y="3999829"/>
            <a:ext cx="4918889" cy="3898394"/>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4380DD0-A582-4AAD-8892-25D989101791}"/>
              </a:ext>
            </a:extLst>
          </p:cNvPr>
          <p:cNvSpPr>
            <a:spLocks noGrp="1"/>
          </p:cNvSpPr>
          <p:nvPr>
            <p:ph type="title"/>
          </p:nvPr>
        </p:nvSpPr>
        <p:spPr/>
        <p:txBody>
          <a:bodyPr/>
          <a:lstStyle/>
          <a:p>
            <a:pPr algn="ctr"/>
            <a:r>
              <a:rPr lang="en-US" b="1" dirty="0">
                <a:solidFill>
                  <a:schemeClr val="bg1"/>
                </a:solidFill>
                <a:latin typeface="Arial Black" panose="020B0A04020102020204" pitchFamily="34" charset="0"/>
              </a:rPr>
              <a:t>Rationale</a:t>
            </a:r>
            <a:endParaRPr lang="en-GB" b="1" i="1" dirty="0">
              <a:solidFill>
                <a:schemeClr val="bg1"/>
              </a:solidFill>
              <a:latin typeface="Arial Black" panose="020B0A04020102020204" pitchFamily="34" charset="0"/>
            </a:endParaRPr>
          </a:p>
        </p:txBody>
      </p:sp>
      <p:sp>
        <p:nvSpPr>
          <p:cNvPr id="3" name="Content Placeholder 2">
            <a:extLst>
              <a:ext uri="{FF2B5EF4-FFF2-40B4-BE49-F238E27FC236}">
                <a16:creationId xmlns:a16="http://schemas.microsoft.com/office/drawing/2014/main" id="{8D44D304-E1DE-424F-B811-C0376F16BB4E}"/>
              </a:ext>
            </a:extLst>
          </p:cNvPr>
          <p:cNvSpPr>
            <a:spLocks noGrp="1"/>
          </p:cNvSpPr>
          <p:nvPr>
            <p:ph idx="1"/>
          </p:nvPr>
        </p:nvSpPr>
        <p:spPr/>
        <p:txBody>
          <a:bodyPr>
            <a:normAutofit lnSpcReduction="10000"/>
          </a:bodyPr>
          <a:lstStyle/>
          <a:p>
            <a:pPr algn="ctr"/>
            <a:r>
              <a:rPr lang="en-GB" dirty="0">
                <a:solidFill>
                  <a:schemeClr val="bg1"/>
                </a:solidFill>
              </a:rPr>
              <a:t>Environmental sustainability – A valuable asset to brand image</a:t>
            </a:r>
          </a:p>
          <a:p>
            <a:pPr marL="0" indent="0" algn="ctr">
              <a:buNone/>
            </a:pPr>
            <a:endParaRPr lang="en-GB" dirty="0">
              <a:solidFill>
                <a:schemeClr val="bg1"/>
              </a:solidFill>
            </a:endParaRPr>
          </a:p>
          <a:p>
            <a:pPr algn="ctr"/>
            <a:r>
              <a:rPr lang="en-GB" dirty="0">
                <a:solidFill>
                  <a:schemeClr val="bg1"/>
                </a:solidFill>
              </a:rPr>
              <a:t>Currently little information publicly available about IRONMAN’s Environmentally sustainable efforts</a:t>
            </a:r>
          </a:p>
          <a:p>
            <a:pPr marL="0" indent="0" algn="ctr">
              <a:buNone/>
            </a:pPr>
            <a:endParaRPr lang="en-GB" dirty="0">
              <a:solidFill>
                <a:schemeClr val="bg1"/>
              </a:solidFill>
            </a:endParaRPr>
          </a:p>
          <a:p>
            <a:pPr algn="ctr"/>
            <a:r>
              <a:rPr lang="en-GB" dirty="0">
                <a:solidFill>
                  <a:schemeClr val="bg1"/>
                </a:solidFill>
              </a:rPr>
              <a:t>Partner event already setting standard - 2016 Ironman Boulder         </a:t>
            </a:r>
            <a:r>
              <a:rPr lang="en-GB" sz="2400" i="1" dirty="0">
                <a:solidFill>
                  <a:schemeClr val="bg1"/>
                </a:solidFill>
              </a:rPr>
              <a:t>“Received </a:t>
            </a:r>
            <a:r>
              <a:rPr lang="en-US" sz="2400" i="1" dirty="0">
                <a:solidFill>
                  <a:schemeClr val="bg1"/>
                </a:solidFill>
              </a:rPr>
              <a:t>Evergreen Certification, rated by the Council for Responsible Sport” 	        (USDN 2016)</a:t>
            </a:r>
          </a:p>
          <a:p>
            <a:pPr marL="0" indent="0" algn="ctr">
              <a:buNone/>
            </a:pPr>
            <a:endParaRPr lang="en-US" sz="2400" i="1" dirty="0">
              <a:solidFill>
                <a:schemeClr val="bg1"/>
              </a:solidFill>
            </a:endParaRPr>
          </a:p>
          <a:p>
            <a:pPr algn="ctr"/>
            <a:r>
              <a:rPr lang="en-GB" dirty="0">
                <a:solidFill>
                  <a:schemeClr val="bg1"/>
                </a:solidFill>
              </a:rPr>
              <a:t>Moral responsibility for businesses to reduce their carbon footprint </a:t>
            </a:r>
          </a:p>
          <a:p>
            <a:pPr algn="ctr"/>
            <a:endParaRPr lang="en-GB" dirty="0">
              <a:solidFill>
                <a:schemeClr val="bg1"/>
              </a:solidFill>
            </a:endParaRPr>
          </a:p>
        </p:txBody>
      </p:sp>
    </p:spTree>
    <p:extLst>
      <p:ext uri="{BB962C8B-B14F-4D97-AF65-F5344CB8AC3E}">
        <p14:creationId xmlns:p14="http://schemas.microsoft.com/office/powerpoint/2010/main" val="19476526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6" name="Picture 4" descr="Image result for eco sustainable image">
            <a:extLst>
              <a:ext uri="{FF2B5EF4-FFF2-40B4-BE49-F238E27FC236}">
                <a16:creationId xmlns:a16="http://schemas.microsoft.com/office/drawing/2014/main" id="{C5E04062-A8C2-4AB3-8304-DECA26FDB7AF}"/>
              </a:ext>
            </a:extLst>
          </p:cNvPr>
          <p:cNvPicPr>
            <a:picLocks noChangeAspect="1" noChangeArrowheads="1"/>
          </p:cNvPicPr>
          <p:nvPr/>
        </p:nvPicPr>
        <p:blipFill rotWithShape="1">
          <a:blip r:embed="rId3">
            <a:alphaModFix amt="37000"/>
            <a:extLst>
              <a:ext uri="{28A0092B-C50C-407E-A947-70E740481C1C}">
                <a14:useLocalDpi xmlns:a14="http://schemas.microsoft.com/office/drawing/2010/main" val="0"/>
              </a:ext>
            </a:extLst>
          </a:blip>
          <a:srcRect l="33026" t="27015" r="24975" b="16732"/>
          <a:stretch/>
        </p:blipFill>
        <p:spPr bwMode="auto">
          <a:xfrm rot="3304470">
            <a:off x="-475679" y="-228566"/>
            <a:ext cx="3840481" cy="3193366"/>
          </a:xfrm>
          <a:prstGeom prst="rect">
            <a:avLst/>
          </a:prstGeom>
          <a:noFill/>
          <a:effectLst>
            <a:softEdge rad="660400"/>
          </a:effectLst>
          <a:extLst>
            <a:ext uri="{909E8E84-426E-40DD-AFC4-6F175D3DCCD1}">
              <a14:hiddenFill xmlns:a14="http://schemas.microsoft.com/office/drawing/2010/main">
                <a:solidFill>
                  <a:srgbClr val="FFFFFF"/>
                </a:solidFill>
              </a14:hiddenFill>
            </a:ext>
          </a:extLst>
        </p:spPr>
      </p:pic>
      <p:pic>
        <p:nvPicPr>
          <p:cNvPr id="7" name="Picture 2" descr="Image result for Ironman triathlon">
            <a:extLst>
              <a:ext uri="{FF2B5EF4-FFF2-40B4-BE49-F238E27FC236}">
                <a16:creationId xmlns:a16="http://schemas.microsoft.com/office/drawing/2014/main" id="{0852C4E0-A211-4613-8FC4-6FA5907EACD5}"/>
              </a:ext>
            </a:extLst>
          </p:cNvPr>
          <p:cNvPicPr>
            <a:picLocks noChangeAspect="1" noChangeArrowheads="1"/>
          </p:cNvPicPr>
          <p:nvPr/>
        </p:nvPicPr>
        <p:blipFill rotWithShape="1">
          <a:blip r:embed="rId4">
            <a:alphaModFix amt="10000"/>
            <a:extLst>
              <a:ext uri="{28A0092B-C50C-407E-A947-70E740481C1C}">
                <a14:useLocalDpi xmlns:a14="http://schemas.microsoft.com/office/drawing/2010/main" val="0"/>
              </a:ext>
            </a:extLst>
          </a:blip>
          <a:srcRect l="22644" t="19106" r="23562" b="24050"/>
          <a:stretch/>
        </p:blipFill>
        <p:spPr bwMode="auto">
          <a:xfrm rot="19603730">
            <a:off x="7534064" y="3999829"/>
            <a:ext cx="4918889" cy="3898394"/>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4380DD0-A582-4AAD-8892-25D989101791}"/>
              </a:ext>
            </a:extLst>
          </p:cNvPr>
          <p:cNvSpPr>
            <a:spLocks noGrp="1"/>
          </p:cNvSpPr>
          <p:nvPr>
            <p:ph type="title"/>
          </p:nvPr>
        </p:nvSpPr>
        <p:spPr/>
        <p:txBody>
          <a:bodyPr/>
          <a:lstStyle/>
          <a:p>
            <a:pPr algn="ctr"/>
            <a:r>
              <a:rPr lang="en-US" b="1" dirty="0">
                <a:solidFill>
                  <a:schemeClr val="bg1"/>
                </a:solidFill>
                <a:latin typeface="Arial Black" panose="020B0A04020102020204" pitchFamily="34" charset="0"/>
              </a:rPr>
              <a:t>Potential benefits</a:t>
            </a:r>
            <a:endParaRPr lang="en-GB" b="1" dirty="0">
              <a:solidFill>
                <a:schemeClr val="bg1"/>
              </a:solidFill>
              <a:latin typeface="Arial Black" panose="020B0A04020102020204" pitchFamily="34" charset="0"/>
            </a:endParaRPr>
          </a:p>
        </p:txBody>
      </p:sp>
      <p:sp>
        <p:nvSpPr>
          <p:cNvPr id="3" name="Content Placeholder 2">
            <a:extLst>
              <a:ext uri="{FF2B5EF4-FFF2-40B4-BE49-F238E27FC236}">
                <a16:creationId xmlns:a16="http://schemas.microsoft.com/office/drawing/2014/main" id="{8D44D304-E1DE-424F-B811-C0376F16BB4E}"/>
              </a:ext>
            </a:extLst>
          </p:cNvPr>
          <p:cNvSpPr>
            <a:spLocks noGrp="1"/>
          </p:cNvSpPr>
          <p:nvPr>
            <p:ph idx="1"/>
          </p:nvPr>
        </p:nvSpPr>
        <p:spPr>
          <a:xfrm>
            <a:off x="838196" y="1690688"/>
            <a:ext cx="10515600" cy="4351338"/>
          </a:xfrm>
        </p:spPr>
        <p:txBody>
          <a:bodyPr>
            <a:normAutofit fontScale="62500" lnSpcReduction="20000"/>
          </a:bodyPr>
          <a:lstStyle/>
          <a:p>
            <a:pPr algn="ctr"/>
            <a:endParaRPr lang="en-GB" sz="3400" dirty="0">
              <a:solidFill>
                <a:schemeClr val="bg1"/>
              </a:solidFill>
            </a:endParaRPr>
          </a:p>
          <a:p>
            <a:pPr algn="ctr"/>
            <a:r>
              <a:rPr lang="en-GB" sz="3400" dirty="0">
                <a:solidFill>
                  <a:schemeClr val="bg1"/>
                </a:solidFill>
              </a:rPr>
              <a:t>Increased attention to the IRONMAN brand – Attract new followers, increase participation, positive news articles / council reports on the sustainable efforts made </a:t>
            </a:r>
          </a:p>
          <a:p>
            <a:pPr algn="ctr"/>
            <a:endParaRPr lang="en-GB" sz="3400" dirty="0">
              <a:solidFill>
                <a:schemeClr val="bg1"/>
              </a:solidFill>
            </a:endParaRPr>
          </a:p>
          <a:p>
            <a:pPr algn="ctr"/>
            <a:r>
              <a:rPr lang="en-GB" sz="3400" dirty="0">
                <a:solidFill>
                  <a:schemeClr val="bg1"/>
                </a:solidFill>
              </a:rPr>
              <a:t>Potential to realise greener, more innovative ideas or approaches </a:t>
            </a:r>
          </a:p>
          <a:p>
            <a:pPr algn="ctr"/>
            <a:endParaRPr lang="en-GB" sz="3400" dirty="0">
              <a:solidFill>
                <a:schemeClr val="bg1"/>
              </a:solidFill>
            </a:endParaRPr>
          </a:p>
          <a:p>
            <a:pPr algn="ctr"/>
            <a:r>
              <a:rPr lang="en-GB" sz="3400" dirty="0">
                <a:solidFill>
                  <a:schemeClr val="bg1"/>
                </a:solidFill>
              </a:rPr>
              <a:t>Reduce events carbon footprint</a:t>
            </a:r>
          </a:p>
          <a:p>
            <a:pPr algn="ctr"/>
            <a:endParaRPr lang="en-GB" sz="3400" dirty="0">
              <a:solidFill>
                <a:schemeClr val="bg1"/>
              </a:solidFill>
            </a:endParaRPr>
          </a:p>
          <a:p>
            <a:pPr algn="ctr"/>
            <a:r>
              <a:rPr lang="en-GB" sz="3400" dirty="0">
                <a:solidFill>
                  <a:schemeClr val="bg1"/>
                </a:solidFill>
              </a:rPr>
              <a:t>Reduce the use of single use plastics</a:t>
            </a:r>
          </a:p>
          <a:p>
            <a:pPr algn="ctr"/>
            <a:endParaRPr lang="en-GB" sz="3400" dirty="0">
              <a:solidFill>
                <a:schemeClr val="bg1"/>
              </a:solidFill>
            </a:endParaRPr>
          </a:p>
          <a:p>
            <a:pPr algn="ctr"/>
            <a:r>
              <a:rPr lang="en-GB" sz="3400" dirty="0">
                <a:solidFill>
                  <a:schemeClr val="bg1"/>
                </a:solidFill>
              </a:rPr>
              <a:t>Measure and compare efforts with previous events along with other Ironman events in the world, i.e. Ironman Boulder </a:t>
            </a:r>
          </a:p>
          <a:p>
            <a:pPr algn="ctr"/>
            <a:endParaRPr lang="en-GB" i="1" dirty="0">
              <a:solidFill>
                <a:schemeClr val="bg1"/>
              </a:solidFill>
            </a:endParaRPr>
          </a:p>
          <a:p>
            <a:pPr algn="ctr"/>
            <a:endParaRPr lang="en-GB" i="1" dirty="0">
              <a:solidFill>
                <a:schemeClr val="bg1"/>
              </a:solidFill>
            </a:endParaRPr>
          </a:p>
          <a:p>
            <a:pPr algn="ctr"/>
            <a:endParaRPr lang="en-GB" i="1" dirty="0">
              <a:solidFill>
                <a:schemeClr val="bg1"/>
              </a:solidFill>
            </a:endParaRPr>
          </a:p>
          <a:p>
            <a:pPr algn="ctr"/>
            <a:endParaRPr lang="en-GB" dirty="0">
              <a:solidFill>
                <a:schemeClr val="bg1"/>
              </a:solidFill>
            </a:endParaRPr>
          </a:p>
        </p:txBody>
      </p:sp>
    </p:spTree>
    <p:extLst>
      <p:ext uri="{BB962C8B-B14F-4D97-AF65-F5344CB8AC3E}">
        <p14:creationId xmlns:p14="http://schemas.microsoft.com/office/powerpoint/2010/main" val="32580782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9" name="Picture 4" descr="Image result for eco sustainable image">
            <a:extLst>
              <a:ext uri="{FF2B5EF4-FFF2-40B4-BE49-F238E27FC236}">
                <a16:creationId xmlns:a16="http://schemas.microsoft.com/office/drawing/2014/main" id="{19C1A212-CEFA-47C5-A800-2712DD4EC81B}"/>
              </a:ext>
            </a:extLst>
          </p:cNvPr>
          <p:cNvPicPr>
            <a:picLocks noChangeAspect="1" noChangeArrowheads="1"/>
          </p:cNvPicPr>
          <p:nvPr/>
        </p:nvPicPr>
        <p:blipFill rotWithShape="1">
          <a:blip r:embed="rId3">
            <a:alphaModFix amt="37000"/>
            <a:extLst>
              <a:ext uri="{28A0092B-C50C-407E-A947-70E740481C1C}">
                <a14:useLocalDpi xmlns:a14="http://schemas.microsoft.com/office/drawing/2010/main" val="0"/>
              </a:ext>
            </a:extLst>
          </a:blip>
          <a:srcRect l="33026" t="27015" r="24975" b="16732"/>
          <a:stretch/>
        </p:blipFill>
        <p:spPr bwMode="auto">
          <a:xfrm rot="3304470">
            <a:off x="-475679" y="-228566"/>
            <a:ext cx="3840481" cy="3193366"/>
          </a:xfrm>
          <a:prstGeom prst="rect">
            <a:avLst/>
          </a:prstGeom>
          <a:noFill/>
          <a:effectLst>
            <a:softEdge rad="660400"/>
          </a:effectLst>
          <a:extLst>
            <a:ext uri="{909E8E84-426E-40DD-AFC4-6F175D3DCCD1}">
              <a14:hiddenFill xmlns:a14="http://schemas.microsoft.com/office/drawing/2010/main">
                <a:solidFill>
                  <a:srgbClr val="FFFFFF"/>
                </a:solidFill>
              </a14:hiddenFill>
            </a:ext>
          </a:extLst>
        </p:spPr>
      </p:pic>
      <p:pic>
        <p:nvPicPr>
          <p:cNvPr id="10" name="Picture 2" descr="Image result for Ironman triathlon">
            <a:extLst>
              <a:ext uri="{FF2B5EF4-FFF2-40B4-BE49-F238E27FC236}">
                <a16:creationId xmlns:a16="http://schemas.microsoft.com/office/drawing/2014/main" id="{11A59456-D538-4B29-9E6D-846FEC069417}"/>
              </a:ext>
            </a:extLst>
          </p:cNvPr>
          <p:cNvPicPr>
            <a:picLocks noChangeAspect="1" noChangeArrowheads="1"/>
          </p:cNvPicPr>
          <p:nvPr/>
        </p:nvPicPr>
        <p:blipFill rotWithShape="1">
          <a:blip r:embed="rId4">
            <a:alphaModFix amt="10000"/>
            <a:extLst>
              <a:ext uri="{28A0092B-C50C-407E-A947-70E740481C1C}">
                <a14:useLocalDpi xmlns:a14="http://schemas.microsoft.com/office/drawing/2010/main" val="0"/>
              </a:ext>
            </a:extLst>
          </a:blip>
          <a:srcRect l="22644" t="19106" r="23562" b="24050"/>
          <a:stretch/>
        </p:blipFill>
        <p:spPr bwMode="auto">
          <a:xfrm rot="19603730">
            <a:off x="7534064" y="3999829"/>
            <a:ext cx="4918889" cy="3898394"/>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4380DD0-A582-4AAD-8892-25D989101791}"/>
              </a:ext>
            </a:extLst>
          </p:cNvPr>
          <p:cNvSpPr>
            <a:spLocks noGrp="1"/>
          </p:cNvSpPr>
          <p:nvPr>
            <p:ph type="title"/>
          </p:nvPr>
        </p:nvSpPr>
        <p:spPr>
          <a:xfrm>
            <a:off x="838200" y="365125"/>
            <a:ext cx="10515600" cy="1325563"/>
          </a:xfrm>
        </p:spPr>
        <p:txBody>
          <a:bodyPr/>
          <a:lstStyle/>
          <a:p>
            <a:pPr algn="ctr"/>
            <a:r>
              <a:rPr lang="en-US" b="1">
                <a:solidFill>
                  <a:schemeClr val="bg1"/>
                </a:solidFill>
                <a:latin typeface="Arial Black" panose="020B0A04020102020204" pitchFamily="34" charset="0"/>
              </a:rPr>
              <a:t>Project approach &amp; plan </a:t>
            </a:r>
            <a:endParaRPr lang="en-GB" i="1" dirty="0">
              <a:solidFill>
                <a:schemeClr val="bg1"/>
              </a:solidFill>
              <a:latin typeface="Arial Black" panose="020B0A04020102020204" pitchFamily="34" charset="0"/>
            </a:endParaRPr>
          </a:p>
        </p:txBody>
      </p:sp>
      <p:sp>
        <p:nvSpPr>
          <p:cNvPr id="3" name="Content Placeholder 2">
            <a:extLst>
              <a:ext uri="{FF2B5EF4-FFF2-40B4-BE49-F238E27FC236}">
                <a16:creationId xmlns:a16="http://schemas.microsoft.com/office/drawing/2014/main" id="{8D44D304-E1DE-424F-B811-C0376F16BB4E}"/>
              </a:ext>
            </a:extLst>
          </p:cNvPr>
          <p:cNvSpPr>
            <a:spLocks noGrp="1"/>
          </p:cNvSpPr>
          <p:nvPr>
            <p:ph idx="1"/>
          </p:nvPr>
        </p:nvSpPr>
        <p:spPr>
          <a:xfrm>
            <a:off x="472104" y="1799902"/>
            <a:ext cx="11247783" cy="4800462"/>
          </a:xfrm>
        </p:spPr>
        <p:txBody>
          <a:bodyPr>
            <a:normAutofit fontScale="92500" lnSpcReduction="20000"/>
          </a:bodyPr>
          <a:lstStyle/>
          <a:p>
            <a:r>
              <a:rPr lang="en-GB" dirty="0">
                <a:solidFill>
                  <a:schemeClr val="bg1"/>
                </a:solidFill>
              </a:rPr>
              <a:t>Initial contact with Ironman made – 17/01/20</a:t>
            </a:r>
          </a:p>
          <a:p>
            <a:r>
              <a:rPr lang="en-GB" dirty="0">
                <a:solidFill>
                  <a:schemeClr val="bg1"/>
                </a:solidFill>
              </a:rPr>
              <a:t>Relevant secondary research information requested from Ironman – 21/01/20</a:t>
            </a:r>
          </a:p>
          <a:p>
            <a:pPr marL="0" indent="0">
              <a:buNone/>
            </a:pPr>
            <a:endParaRPr lang="en-GB" dirty="0">
              <a:solidFill>
                <a:schemeClr val="bg1"/>
              </a:solidFill>
            </a:endParaRPr>
          </a:p>
          <a:p>
            <a:r>
              <a:rPr lang="en-GB" dirty="0">
                <a:solidFill>
                  <a:schemeClr val="bg1"/>
                </a:solidFill>
              </a:rPr>
              <a:t>Bid Pitch – 12/02/20 (</a:t>
            </a:r>
            <a:r>
              <a:rPr lang="en-GB" b="1" dirty="0">
                <a:solidFill>
                  <a:schemeClr val="bg1"/>
                </a:solidFill>
              </a:rPr>
              <a:t>TODAY</a:t>
            </a:r>
            <a:r>
              <a:rPr lang="en-GB" dirty="0">
                <a:solidFill>
                  <a:schemeClr val="bg1"/>
                </a:solidFill>
              </a:rPr>
              <a:t>) </a:t>
            </a:r>
            <a:r>
              <a:rPr lang="en-GB" dirty="0">
                <a:solidFill>
                  <a:schemeClr val="bg1"/>
                </a:solidFill>
                <a:sym typeface="Wingdings" panose="05000000000000000000" pitchFamily="2" charset="2"/>
              </a:rPr>
              <a:t></a:t>
            </a:r>
          </a:p>
          <a:p>
            <a:pPr marL="0" indent="0">
              <a:buNone/>
            </a:pPr>
            <a:endParaRPr lang="en-GB" dirty="0">
              <a:solidFill>
                <a:schemeClr val="bg1"/>
              </a:solidFill>
            </a:endParaRPr>
          </a:p>
          <a:p>
            <a:r>
              <a:rPr lang="en-GB" dirty="0">
                <a:solidFill>
                  <a:schemeClr val="bg1"/>
                </a:solidFill>
              </a:rPr>
              <a:t>Develop report structure – </a:t>
            </a:r>
            <a:r>
              <a:rPr lang="en-GB" b="1" dirty="0">
                <a:solidFill>
                  <a:schemeClr val="bg1"/>
                </a:solidFill>
              </a:rPr>
              <a:t>February</a:t>
            </a:r>
            <a:r>
              <a:rPr lang="en-GB" dirty="0">
                <a:solidFill>
                  <a:schemeClr val="bg1"/>
                </a:solidFill>
              </a:rPr>
              <a:t> </a:t>
            </a:r>
          </a:p>
          <a:p>
            <a:r>
              <a:rPr lang="en-GB" dirty="0">
                <a:solidFill>
                  <a:schemeClr val="bg1"/>
                </a:solidFill>
              </a:rPr>
              <a:t>If primary research is needed, establish who will be contacted &amp; how - </a:t>
            </a:r>
            <a:r>
              <a:rPr lang="en-GB" b="1" dirty="0">
                <a:solidFill>
                  <a:schemeClr val="bg1"/>
                </a:solidFill>
              </a:rPr>
              <a:t>February</a:t>
            </a:r>
          </a:p>
          <a:p>
            <a:r>
              <a:rPr lang="en-GB" dirty="0">
                <a:solidFill>
                  <a:schemeClr val="bg1"/>
                </a:solidFill>
              </a:rPr>
              <a:t>First report draft – </a:t>
            </a:r>
            <a:r>
              <a:rPr lang="en-GB" b="1" dirty="0">
                <a:solidFill>
                  <a:schemeClr val="bg1"/>
                </a:solidFill>
              </a:rPr>
              <a:t>March</a:t>
            </a:r>
          </a:p>
          <a:p>
            <a:r>
              <a:rPr lang="en-GB" dirty="0">
                <a:solidFill>
                  <a:schemeClr val="bg1"/>
                </a:solidFill>
              </a:rPr>
              <a:t>Second report draft – </a:t>
            </a:r>
            <a:r>
              <a:rPr lang="en-GB" b="1" dirty="0">
                <a:solidFill>
                  <a:schemeClr val="bg1"/>
                </a:solidFill>
              </a:rPr>
              <a:t>April</a:t>
            </a:r>
          </a:p>
          <a:p>
            <a:endParaRPr lang="en-GB" b="1" dirty="0">
              <a:solidFill>
                <a:schemeClr val="bg1"/>
              </a:solidFill>
            </a:endParaRPr>
          </a:p>
          <a:p>
            <a:r>
              <a:rPr lang="en-GB" dirty="0">
                <a:solidFill>
                  <a:schemeClr val="bg1"/>
                </a:solidFill>
              </a:rPr>
              <a:t>Final hand in date – </a:t>
            </a:r>
            <a:r>
              <a:rPr lang="en-GB" b="1" dirty="0">
                <a:solidFill>
                  <a:schemeClr val="bg1"/>
                </a:solidFill>
              </a:rPr>
              <a:t>13/05/20</a:t>
            </a:r>
          </a:p>
          <a:p>
            <a:endParaRPr lang="en-GB" dirty="0">
              <a:solidFill>
                <a:schemeClr val="bg1"/>
              </a:solidFill>
            </a:endParaRPr>
          </a:p>
        </p:txBody>
      </p:sp>
      <p:graphicFrame>
        <p:nvGraphicFramePr>
          <p:cNvPr id="8" name="Table 7">
            <a:extLst>
              <a:ext uri="{FF2B5EF4-FFF2-40B4-BE49-F238E27FC236}">
                <a16:creationId xmlns:a16="http://schemas.microsoft.com/office/drawing/2014/main" id="{C75F38E8-7142-4537-8456-0CAE8D1EDEF8}"/>
              </a:ext>
            </a:extLst>
          </p:cNvPr>
          <p:cNvGraphicFramePr>
            <a:graphicFrameLocks noGrp="1"/>
          </p:cNvGraphicFramePr>
          <p:nvPr>
            <p:extLst>
              <p:ext uri="{D42A27DB-BD31-4B8C-83A1-F6EECF244321}">
                <p14:modId xmlns:p14="http://schemas.microsoft.com/office/powerpoint/2010/main" val="1595106820"/>
              </p:ext>
            </p:extLst>
          </p:nvPr>
        </p:nvGraphicFramePr>
        <p:xfrm>
          <a:off x="5194851" y="4634206"/>
          <a:ext cx="6891131" cy="2223794"/>
        </p:xfrm>
        <a:graphic>
          <a:graphicData uri="http://schemas.openxmlformats.org/drawingml/2006/table">
            <a:tbl>
              <a:tblPr firstRow="1" firstCol="1" bandRow="1"/>
              <a:tblGrid>
                <a:gridCol w="2437060">
                  <a:extLst>
                    <a:ext uri="{9D8B030D-6E8A-4147-A177-3AD203B41FA5}">
                      <a16:colId xmlns:a16="http://schemas.microsoft.com/office/drawing/2014/main" val="2626809084"/>
                    </a:ext>
                  </a:extLst>
                </a:gridCol>
                <a:gridCol w="593701">
                  <a:extLst>
                    <a:ext uri="{9D8B030D-6E8A-4147-A177-3AD203B41FA5}">
                      <a16:colId xmlns:a16="http://schemas.microsoft.com/office/drawing/2014/main" val="4110612623"/>
                    </a:ext>
                  </a:extLst>
                </a:gridCol>
                <a:gridCol w="586201">
                  <a:extLst>
                    <a:ext uri="{9D8B030D-6E8A-4147-A177-3AD203B41FA5}">
                      <a16:colId xmlns:a16="http://schemas.microsoft.com/office/drawing/2014/main" val="3730881268"/>
                    </a:ext>
                  </a:extLst>
                </a:gridCol>
                <a:gridCol w="593701">
                  <a:extLst>
                    <a:ext uri="{9D8B030D-6E8A-4147-A177-3AD203B41FA5}">
                      <a16:colId xmlns:a16="http://schemas.microsoft.com/office/drawing/2014/main" val="3929257035"/>
                    </a:ext>
                  </a:extLst>
                </a:gridCol>
                <a:gridCol w="603078">
                  <a:extLst>
                    <a:ext uri="{9D8B030D-6E8A-4147-A177-3AD203B41FA5}">
                      <a16:colId xmlns:a16="http://schemas.microsoft.com/office/drawing/2014/main" val="818456140"/>
                    </a:ext>
                  </a:extLst>
                </a:gridCol>
                <a:gridCol w="792476">
                  <a:extLst>
                    <a:ext uri="{9D8B030D-6E8A-4147-A177-3AD203B41FA5}">
                      <a16:colId xmlns:a16="http://schemas.microsoft.com/office/drawing/2014/main" val="2879709970"/>
                    </a:ext>
                  </a:extLst>
                </a:gridCol>
                <a:gridCol w="651832">
                  <a:extLst>
                    <a:ext uri="{9D8B030D-6E8A-4147-A177-3AD203B41FA5}">
                      <a16:colId xmlns:a16="http://schemas.microsoft.com/office/drawing/2014/main" val="424204787"/>
                    </a:ext>
                  </a:extLst>
                </a:gridCol>
                <a:gridCol w="633082">
                  <a:extLst>
                    <a:ext uri="{9D8B030D-6E8A-4147-A177-3AD203B41FA5}">
                      <a16:colId xmlns:a16="http://schemas.microsoft.com/office/drawing/2014/main" val="812711694"/>
                    </a:ext>
                  </a:extLst>
                </a:gridCol>
              </a:tblGrid>
              <a:tr h="304951">
                <a:tc>
                  <a:txBody>
                    <a:bodyPr/>
                    <a:lstStyle/>
                    <a:p>
                      <a:pPr algn="ctr" fontAlgn="t">
                        <a:lnSpc>
                          <a:spcPct val="107000"/>
                        </a:lnSpc>
                        <a:spcBef>
                          <a:spcPts val="0"/>
                        </a:spcBef>
                        <a:spcAft>
                          <a:spcPts val="0"/>
                        </a:spcAft>
                      </a:pPr>
                      <a:r>
                        <a:rPr lang="en-GB" sz="1100" b="1" i="0" u="none" strike="noStrike">
                          <a:effectLst/>
                          <a:latin typeface="Arial" panose="020B0604020202020204" pitchFamily="34" charset="0"/>
                          <a:ea typeface="Calibri" panose="020F0502020204030204" pitchFamily="34" charset="0"/>
                          <a:cs typeface="Times New Roman" panose="02020603050405020304" pitchFamily="18" charset="0"/>
                        </a:rPr>
                        <a:t>Gantt Chart</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9"/>
                    </a:solidFill>
                  </a:tcPr>
                </a:tc>
                <a:tc>
                  <a:txBody>
                    <a:bodyPr/>
                    <a:lstStyle/>
                    <a:p>
                      <a:pPr algn="l" fontAlgn="t">
                        <a:lnSpc>
                          <a:spcPct val="107000"/>
                        </a:lnSpc>
                        <a:spcBef>
                          <a:spcPts val="0"/>
                        </a:spcBef>
                        <a:spcAft>
                          <a:spcPts val="0"/>
                        </a:spcAft>
                      </a:pPr>
                      <a:r>
                        <a:rPr lang="en-GB" sz="11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Jan 17</a:t>
                      </a:r>
                      <a:r>
                        <a:rPr lang="en-GB" sz="1100" b="0" i="0" u="none" strike="noStrike" baseline="300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9"/>
                    </a:solidFill>
                  </a:tcPr>
                </a:tc>
                <a:tc>
                  <a:txBody>
                    <a:bodyPr/>
                    <a:lstStyle/>
                    <a:p>
                      <a:pPr algn="l" fontAlgn="t">
                        <a:lnSpc>
                          <a:spcPct val="107000"/>
                        </a:lnSpc>
                        <a:spcBef>
                          <a:spcPts val="0"/>
                        </a:spcBef>
                        <a:spcAft>
                          <a:spcPts val="0"/>
                        </a:spcAft>
                      </a:pPr>
                      <a:r>
                        <a:rPr lang="en-GB" sz="11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Jan 21</a:t>
                      </a:r>
                      <a:r>
                        <a:rPr lang="en-GB" sz="1100" b="0" i="0" u="none" strike="noStrike" baseline="300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9"/>
                    </a:solidFill>
                  </a:tcPr>
                </a:tc>
                <a:tc>
                  <a:txBody>
                    <a:bodyPr/>
                    <a:lstStyle/>
                    <a:p>
                      <a:pPr algn="l" fontAlgn="t">
                        <a:lnSpc>
                          <a:spcPct val="107000"/>
                        </a:lnSpc>
                        <a:spcBef>
                          <a:spcPts val="0"/>
                        </a:spcBef>
                        <a:spcAft>
                          <a:spcPts val="0"/>
                        </a:spcAft>
                      </a:pPr>
                      <a:r>
                        <a:rPr lang="en-GB" sz="11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Jan 29</a:t>
                      </a:r>
                      <a:r>
                        <a:rPr lang="en-GB" sz="1100" b="0" i="0" u="none" strike="noStrike" baseline="300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9"/>
                    </a:solidFill>
                  </a:tcPr>
                </a:tc>
                <a:tc>
                  <a:txBody>
                    <a:bodyPr/>
                    <a:lstStyle/>
                    <a:p>
                      <a:pPr algn="l" fontAlgn="t">
                        <a:lnSpc>
                          <a:spcPct val="107000"/>
                        </a:lnSpc>
                        <a:spcBef>
                          <a:spcPts val="0"/>
                        </a:spcBef>
                        <a:spcAft>
                          <a:spcPts val="0"/>
                        </a:spcAft>
                      </a:pPr>
                      <a:r>
                        <a:rPr lang="en-GB" sz="11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Feb</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9"/>
                    </a:solidFill>
                  </a:tcPr>
                </a:tc>
                <a:tc>
                  <a:txBody>
                    <a:bodyPr/>
                    <a:lstStyle/>
                    <a:p>
                      <a:pPr algn="l" fontAlgn="t">
                        <a:lnSpc>
                          <a:spcPct val="107000"/>
                        </a:lnSpc>
                        <a:spcBef>
                          <a:spcPts val="0"/>
                        </a:spcBef>
                        <a:spcAft>
                          <a:spcPts val="0"/>
                        </a:spcAft>
                      </a:pPr>
                      <a:r>
                        <a:rPr lang="en-GB" sz="11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March</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9"/>
                    </a:solidFill>
                  </a:tcPr>
                </a:tc>
                <a:tc>
                  <a:txBody>
                    <a:bodyPr/>
                    <a:lstStyle/>
                    <a:p>
                      <a:pPr algn="l" fontAlgn="t">
                        <a:lnSpc>
                          <a:spcPct val="107000"/>
                        </a:lnSpc>
                        <a:spcBef>
                          <a:spcPts val="0"/>
                        </a:spcBef>
                        <a:spcAft>
                          <a:spcPts val="0"/>
                        </a:spcAft>
                      </a:pPr>
                      <a:r>
                        <a:rPr lang="en-GB" sz="11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April</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9"/>
                    </a:solidFill>
                  </a:tcPr>
                </a:tc>
                <a:tc>
                  <a:txBody>
                    <a:bodyPr/>
                    <a:lstStyle/>
                    <a:p>
                      <a:pPr algn="l" fontAlgn="t">
                        <a:lnSpc>
                          <a:spcPct val="107000"/>
                        </a:lnSpc>
                        <a:spcBef>
                          <a:spcPts val="0"/>
                        </a:spcBef>
                        <a:spcAft>
                          <a:spcPts val="0"/>
                        </a:spcAft>
                      </a:pPr>
                      <a:r>
                        <a:rPr lang="en-GB" sz="11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May</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9"/>
                    </a:solidFill>
                  </a:tcPr>
                </a:tc>
                <a:extLst>
                  <a:ext uri="{0D108BD9-81ED-4DB2-BD59-A6C34878D82A}">
                    <a16:rowId xmlns:a16="http://schemas.microsoft.com/office/drawing/2014/main" val="1413402651"/>
                  </a:ext>
                </a:extLst>
              </a:tr>
              <a:tr h="156155">
                <a:tc>
                  <a:txBody>
                    <a:bodyPr/>
                    <a:lstStyle/>
                    <a:p>
                      <a:pPr algn="l" fontAlgn="t">
                        <a:lnSpc>
                          <a:spcPct val="107000"/>
                        </a:lnSpc>
                        <a:spcBef>
                          <a:spcPts val="0"/>
                        </a:spcBef>
                        <a:spcAft>
                          <a:spcPts val="0"/>
                        </a:spcAft>
                      </a:pPr>
                      <a:r>
                        <a:rPr lang="en-GB" sz="11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Initial contact</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9"/>
                    </a:solidFill>
                  </a:tcPr>
                </a:tc>
                <a:tc>
                  <a:txBody>
                    <a:bodyPr/>
                    <a:lstStyle/>
                    <a:p>
                      <a:pPr algn="l" fontAlgn="t">
                        <a:lnSpc>
                          <a:spcPct val="107000"/>
                        </a:lnSpc>
                        <a:spcBef>
                          <a:spcPts val="0"/>
                        </a:spcBef>
                        <a:spcAft>
                          <a:spcPts val="0"/>
                        </a:spcAft>
                      </a:pPr>
                      <a:r>
                        <a:rPr lang="en-GB" sz="1100" b="0" i="0"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dirty="0">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472C4"/>
                    </a:solidFill>
                  </a:tcPr>
                </a:tc>
                <a:tc>
                  <a:txBody>
                    <a:bodyPr/>
                    <a:lstStyle/>
                    <a:p>
                      <a:pPr algn="l" fontAlgn="t">
                        <a:lnSpc>
                          <a:spcPct val="107000"/>
                        </a:lnSpc>
                        <a:spcBef>
                          <a:spcPts val="0"/>
                        </a:spcBef>
                        <a:spcAft>
                          <a:spcPts val="0"/>
                        </a:spcAft>
                      </a:pPr>
                      <a:r>
                        <a:rPr lang="en-GB" sz="1100" b="0" i="0"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dirty="0">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1100" b="0" i="0"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dirty="0">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11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11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11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11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33280921"/>
                  </a:ext>
                </a:extLst>
              </a:tr>
              <a:tr h="304951">
                <a:tc>
                  <a:txBody>
                    <a:bodyPr/>
                    <a:lstStyle/>
                    <a:p>
                      <a:pPr algn="l" fontAlgn="t">
                        <a:lnSpc>
                          <a:spcPct val="107000"/>
                        </a:lnSpc>
                        <a:spcBef>
                          <a:spcPts val="0"/>
                        </a:spcBef>
                        <a:spcAft>
                          <a:spcPts val="0"/>
                        </a:spcAft>
                      </a:pPr>
                      <a:r>
                        <a:rPr lang="en-GB" sz="11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Secondary Research Request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9"/>
                    </a:solidFill>
                  </a:tcPr>
                </a:tc>
                <a:tc>
                  <a:txBody>
                    <a:bodyPr/>
                    <a:lstStyle/>
                    <a:p>
                      <a:pPr algn="l" fontAlgn="t">
                        <a:lnSpc>
                          <a:spcPct val="107000"/>
                        </a:lnSpc>
                        <a:spcBef>
                          <a:spcPts val="0"/>
                        </a:spcBef>
                        <a:spcAft>
                          <a:spcPts val="0"/>
                        </a:spcAft>
                      </a:pPr>
                      <a:r>
                        <a:rPr lang="en-GB" sz="11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1100" b="0" i="0"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dirty="0">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4B083"/>
                    </a:solidFill>
                  </a:tcPr>
                </a:tc>
                <a:tc>
                  <a:txBody>
                    <a:bodyPr/>
                    <a:lstStyle/>
                    <a:p>
                      <a:pPr algn="l" fontAlgn="t">
                        <a:lnSpc>
                          <a:spcPct val="107000"/>
                        </a:lnSpc>
                        <a:spcBef>
                          <a:spcPts val="0"/>
                        </a:spcBef>
                        <a:spcAft>
                          <a:spcPts val="0"/>
                        </a:spcAft>
                      </a:pPr>
                      <a:r>
                        <a:rPr lang="en-GB" sz="1100" b="0" i="0"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dirty="0">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1100" b="0" i="0"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dirty="0">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11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1100" b="0" i="0"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dirty="0">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11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48932343"/>
                  </a:ext>
                </a:extLst>
              </a:tr>
              <a:tr h="156155">
                <a:tc>
                  <a:txBody>
                    <a:bodyPr/>
                    <a:lstStyle/>
                    <a:p>
                      <a:pPr algn="l" fontAlgn="t">
                        <a:lnSpc>
                          <a:spcPct val="107000"/>
                        </a:lnSpc>
                        <a:spcBef>
                          <a:spcPts val="0"/>
                        </a:spcBef>
                        <a:spcAft>
                          <a:spcPts val="0"/>
                        </a:spcAft>
                      </a:pPr>
                      <a:r>
                        <a:rPr lang="en-GB" sz="11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Bid Pitch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9"/>
                    </a:solidFill>
                  </a:tcPr>
                </a:tc>
                <a:tc>
                  <a:txBody>
                    <a:bodyPr/>
                    <a:lstStyle/>
                    <a:p>
                      <a:pPr algn="l" fontAlgn="t">
                        <a:lnSpc>
                          <a:spcPct val="107000"/>
                        </a:lnSpc>
                        <a:spcBef>
                          <a:spcPts val="0"/>
                        </a:spcBef>
                        <a:spcAft>
                          <a:spcPts val="0"/>
                        </a:spcAft>
                      </a:pPr>
                      <a:r>
                        <a:rPr lang="en-GB" sz="11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11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11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l" fontAlgn="t">
                        <a:lnSpc>
                          <a:spcPct val="107000"/>
                        </a:lnSpc>
                        <a:spcBef>
                          <a:spcPts val="0"/>
                        </a:spcBef>
                        <a:spcAft>
                          <a:spcPts val="0"/>
                        </a:spcAft>
                      </a:pPr>
                      <a:r>
                        <a:rPr lang="en-GB" sz="11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1100" b="0" i="0"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dirty="0">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11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11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46429537"/>
                  </a:ext>
                </a:extLst>
              </a:tr>
              <a:tr h="304951">
                <a:tc>
                  <a:txBody>
                    <a:bodyPr/>
                    <a:lstStyle/>
                    <a:p>
                      <a:pPr algn="l" fontAlgn="t">
                        <a:lnSpc>
                          <a:spcPct val="107000"/>
                        </a:lnSpc>
                        <a:spcBef>
                          <a:spcPts val="0"/>
                        </a:spcBef>
                        <a:spcAft>
                          <a:spcPts val="0"/>
                        </a:spcAft>
                      </a:pPr>
                      <a:r>
                        <a:rPr lang="en-GB" sz="11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Develop Report Structure</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9"/>
                    </a:solidFill>
                  </a:tcPr>
                </a:tc>
                <a:tc>
                  <a:txBody>
                    <a:bodyPr/>
                    <a:lstStyle/>
                    <a:p>
                      <a:pPr algn="l" fontAlgn="t">
                        <a:lnSpc>
                          <a:spcPct val="107000"/>
                        </a:lnSpc>
                        <a:spcBef>
                          <a:spcPts val="0"/>
                        </a:spcBef>
                        <a:spcAft>
                          <a:spcPts val="0"/>
                        </a:spcAft>
                      </a:pPr>
                      <a:r>
                        <a:rPr lang="en-GB" sz="11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11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1100" b="0" i="0"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dirty="0">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11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gn="l" fontAlgn="t">
                        <a:lnSpc>
                          <a:spcPct val="107000"/>
                        </a:lnSpc>
                        <a:spcBef>
                          <a:spcPts val="0"/>
                        </a:spcBef>
                        <a:spcAft>
                          <a:spcPts val="0"/>
                        </a:spcAft>
                      </a:pPr>
                      <a:r>
                        <a:rPr lang="en-GB" sz="1100" b="0" i="0"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dirty="0">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1100" b="0" i="0"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dirty="0">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11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87504011"/>
                  </a:ext>
                </a:extLst>
              </a:tr>
              <a:tr h="304951">
                <a:tc>
                  <a:txBody>
                    <a:bodyPr/>
                    <a:lstStyle/>
                    <a:p>
                      <a:pPr algn="l" fontAlgn="t">
                        <a:lnSpc>
                          <a:spcPct val="107000"/>
                        </a:lnSpc>
                        <a:spcBef>
                          <a:spcPts val="0"/>
                        </a:spcBef>
                        <a:spcAft>
                          <a:spcPts val="0"/>
                        </a:spcAft>
                      </a:pPr>
                      <a:r>
                        <a:rPr lang="en-GB" sz="11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Develop Primary Research</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9"/>
                    </a:solidFill>
                  </a:tcPr>
                </a:tc>
                <a:tc>
                  <a:txBody>
                    <a:bodyPr/>
                    <a:lstStyle/>
                    <a:p>
                      <a:pPr algn="l" fontAlgn="t">
                        <a:lnSpc>
                          <a:spcPct val="107000"/>
                        </a:lnSpc>
                        <a:spcBef>
                          <a:spcPts val="0"/>
                        </a:spcBef>
                        <a:spcAft>
                          <a:spcPts val="0"/>
                        </a:spcAft>
                      </a:pPr>
                      <a:r>
                        <a:rPr lang="en-GB" sz="11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11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11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11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gn="l" fontAlgn="t">
                        <a:lnSpc>
                          <a:spcPct val="107000"/>
                        </a:lnSpc>
                        <a:spcBef>
                          <a:spcPts val="0"/>
                        </a:spcBef>
                        <a:spcAft>
                          <a:spcPts val="0"/>
                        </a:spcAft>
                      </a:pPr>
                      <a:r>
                        <a:rPr lang="en-GB" sz="11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1100" b="0" i="0"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dirty="0">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11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99306606"/>
                  </a:ext>
                </a:extLst>
              </a:tr>
              <a:tr h="156155">
                <a:tc>
                  <a:txBody>
                    <a:bodyPr/>
                    <a:lstStyle/>
                    <a:p>
                      <a:pPr algn="l" fontAlgn="t">
                        <a:lnSpc>
                          <a:spcPct val="107000"/>
                        </a:lnSpc>
                        <a:spcBef>
                          <a:spcPts val="0"/>
                        </a:spcBef>
                        <a:spcAft>
                          <a:spcPts val="0"/>
                        </a:spcAft>
                      </a:pPr>
                      <a:r>
                        <a:rPr lang="en-GB" sz="11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First Draft</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9"/>
                    </a:solidFill>
                  </a:tcPr>
                </a:tc>
                <a:tc>
                  <a:txBody>
                    <a:bodyPr/>
                    <a:lstStyle/>
                    <a:p>
                      <a:pPr algn="l" fontAlgn="t">
                        <a:lnSpc>
                          <a:spcPct val="107000"/>
                        </a:lnSpc>
                        <a:spcBef>
                          <a:spcPts val="0"/>
                        </a:spcBef>
                        <a:spcAft>
                          <a:spcPts val="0"/>
                        </a:spcAft>
                      </a:pPr>
                      <a:r>
                        <a:rPr lang="en-GB" sz="11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11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11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11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0000"/>
                    </a:solidFill>
                  </a:tcPr>
                </a:tc>
                <a:tc>
                  <a:txBody>
                    <a:bodyPr/>
                    <a:lstStyle/>
                    <a:p>
                      <a:pPr algn="l" fontAlgn="t">
                        <a:lnSpc>
                          <a:spcPct val="107000"/>
                        </a:lnSpc>
                        <a:spcBef>
                          <a:spcPts val="0"/>
                        </a:spcBef>
                        <a:spcAft>
                          <a:spcPts val="0"/>
                        </a:spcAft>
                      </a:pPr>
                      <a:r>
                        <a:rPr lang="en-GB" sz="11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a:effectLst/>
                        <a:latin typeface="Arial" panose="020B0604020202020204" pitchFamily="34" charset="0"/>
                      </a:endParaRPr>
                    </a:p>
                  </a:txBody>
                  <a:tcPr marL="63872" marR="63872" marT="8871"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0000"/>
                    </a:solidFill>
                  </a:tcPr>
                </a:tc>
                <a:tc>
                  <a:txBody>
                    <a:bodyPr/>
                    <a:lstStyle/>
                    <a:p>
                      <a:pPr algn="l" fontAlgn="t">
                        <a:lnSpc>
                          <a:spcPct val="107000"/>
                        </a:lnSpc>
                        <a:spcBef>
                          <a:spcPts val="0"/>
                        </a:spcBef>
                        <a:spcAft>
                          <a:spcPts val="0"/>
                        </a:spcAft>
                      </a:pPr>
                      <a:r>
                        <a:rPr lang="en-GB" sz="1100" b="0" i="0"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dirty="0">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11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4942020"/>
                  </a:ext>
                </a:extLst>
              </a:tr>
              <a:tr h="156155">
                <a:tc>
                  <a:txBody>
                    <a:bodyPr/>
                    <a:lstStyle/>
                    <a:p>
                      <a:pPr algn="l" fontAlgn="t">
                        <a:lnSpc>
                          <a:spcPct val="107000"/>
                        </a:lnSpc>
                        <a:spcBef>
                          <a:spcPts val="0"/>
                        </a:spcBef>
                        <a:spcAft>
                          <a:spcPts val="0"/>
                        </a:spcAft>
                      </a:pPr>
                      <a:r>
                        <a:rPr lang="en-GB" sz="11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Second Draft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9"/>
                    </a:solidFill>
                  </a:tcPr>
                </a:tc>
                <a:tc>
                  <a:txBody>
                    <a:bodyPr/>
                    <a:lstStyle/>
                    <a:p>
                      <a:pPr algn="l" fontAlgn="t">
                        <a:lnSpc>
                          <a:spcPct val="107000"/>
                        </a:lnSpc>
                        <a:spcBef>
                          <a:spcPts val="0"/>
                        </a:spcBef>
                        <a:spcAft>
                          <a:spcPts val="0"/>
                        </a:spcAft>
                      </a:pPr>
                      <a:r>
                        <a:rPr lang="en-GB" sz="11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11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11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11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11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11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7030A0"/>
                    </a:solidFill>
                  </a:tcPr>
                </a:tc>
                <a:tc>
                  <a:txBody>
                    <a:bodyPr/>
                    <a:lstStyle/>
                    <a:p>
                      <a:pPr algn="l" fontAlgn="t">
                        <a:lnSpc>
                          <a:spcPct val="107000"/>
                        </a:lnSpc>
                        <a:spcBef>
                          <a:spcPts val="0"/>
                        </a:spcBef>
                        <a:spcAft>
                          <a:spcPts val="0"/>
                        </a:spcAft>
                      </a:pPr>
                      <a:r>
                        <a:rPr lang="en-GB" sz="1100" b="0" i="0"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dirty="0">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79585922"/>
                  </a:ext>
                </a:extLst>
              </a:tr>
              <a:tr h="156155">
                <a:tc>
                  <a:txBody>
                    <a:bodyPr/>
                    <a:lstStyle/>
                    <a:p>
                      <a:pPr algn="l" fontAlgn="t">
                        <a:lnSpc>
                          <a:spcPct val="107000"/>
                        </a:lnSpc>
                        <a:spcBef>
                          <a:spcPts val="0"/>
                        </a:spcBef>
                        <a:spcAft>
                          <a:spcPts val="0"/>
                        </a:spcAft>
                      </a:pPr>
                      <a:r>
                        <a:rPr lang="en-GB" sz="11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Final Submission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9"/>
                    </a:solidFill>
                  </a:tcPr>
                </a:tc>
                <a:tc>
                  <a:txBody>
                    <a:bodyPr/>
                    <a:lstStyle/>
                    <a:p>
                      <a:pPr algn="l" fontAlgn="t">
                        <a:lnSpc>
                          <a:spcPct val="107000"/>
                        </a:lnSpc>
                        <a:spcBef>
                          <a:spcPts val="0"/>
                        </a:spcBef>
                        <a:spcAft>
                          <a:spcPts val="0"/>
                        </a:spcAft>
                      </a:pPr>
                      <a:r>
                        <a:rPr lang="en-GB" sz="11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11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11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11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11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1100" b="0"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07000"/>
                        </a:lnSpc>
                        <a:spcBef>
                          <a:spcPts val="0"/>
                        </a:spcBef>
                        <a:spcAft>
                          <a:spcPts val="0"/>
                        </a:spcAft>
                      </a:pPr>
                      <a:r>
                        <a:rPr lang="en-GB" sz="1100" b="0" i="0"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1700" b="0" i="0" u="none" strike="noStrike" dirty="0">
                        <a:effectLst/>
                        <a:latin typeface="Arial" panose="020B0604020202020204" pitchFamily="34" charset="0"/>
                      </a:endParaRPr>
                    </a:p>
                  </a:txBody>
                  <a:tcPr marL="63872" marR="63872" marT="88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extLst>
                  <a:ext uri="{0D108BD9-81ED-4DB2-BD59-A6C34878D82A}">
                    <a16:rowId xmlns:a16="http://schemas.microsoft.com/office/drawing/2014/main" val="3548156994"/>
                  </a:ext>
                </a:extLst>
              </a:tr>
            </a:tbl>
          </a:graphicData>
        </a:graphic>
      </p:graphicFrame>
    </p:spTree>
    <p:extLst>
      <p:ext uri="{BB962C8B-B14F-4D97-AF65-F5344CB8AC3E}">
        <p14:creationId xmlns:p14="http://schemas.microsoft.com/office/powerpoint/2010/main" val="42568336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6" name="Picture 4" descr="Image result for eco sustainable image">
            <a:extLst>
              <a:ext uri="{FF2B5EF4-FFF2-40B4-BE49-F238E27FC236}">
                <a16:creationId xmlns:a16="http://schemas.microsoft.com/office/drawing/2014/main" id="{5CB58855-E9B6-4D1C-A843-3C3E80EF2D13}"/>
              </a:ext>
            </a:extLst>
          </p:cNvPr>
          <p:cNvPicPr>
            <a:picLocks noChangeAspect="1" noChangeArrowheads="1"/>
          </p:cNvPicPr>
          <p:nvPr/>
        </p:nvPicPr>
        <p:blipFill rotWithShape="1">
          <a:blip r:embed="rId3">
            <a:alphaModFix amt="37000"/>
            <a:extLst>
              <a:ext uri="{28A0092B-C50C-407E-A947-70E740481C1C}">
                <a14:useLocalDpi xmlns:a14="http://schemas.microsoft.com/office/drawing/2010/main" val="0"/>
              </a:ext>
            </a:extLst>
          </a:blip>
          <a:srcRect l="33026" t="27015" r="24975" b="16732"/>
          <a:stretch/>
        </p:blipFill>
        <p:spPr bwMode="auto">
          <a:xfrm rot="3304470">
            <a:off x="-475679" y="-228566"/>
            <a:ext cx="3840481" cy="3193366"/>
          </a:xfrm>
          <a:prstGeom prst="rect">
            <a:avLst/>
          </a:prstGeom>
          <a:noFill/>
          <a:effectLst>
            <a:softEdge rad="660400"/>
          </a:effectLst>
          <a:extLst>
            <a:ext uri="{909E8E84-426E-40DD-AFC4-6F175D3DCCD1}">
              <a14:hiddenFill xmlns:a14="http://schemas.microsoft.com/office/drawing/2010/main">
                <a:solidFill>
                  <a:srgbClr val="FFFFFF"/>
                </a:solidFill>
              </a14:hiddenFill>
            </a:ext>
          </a:extLst>
        </p:spPr>
      </p:pic>
      <p:pic>
        <p:nvPicPr>
          <p:cNvPr id="7" name="Picture 2" descr="Image result for Ironman triathlon">
            <a:extLst>
              <a:ext uri="{FF2B5EF4-FFF2-40B4-BE49-F238E27FC236}">
                <a16:creationId xmlns:a16="http://schemas.microsoft.com/office/drawing/2014/main" id="{AA2FD02F-617F-4213-A47E-A37EF1A38E8D}"/>
              </a:ext>
            </a:extLst>
          </p:cNvPr>
          <p:cNvPicPr>
            <a:picLocks noChangeAspect="1" noChangeArrowheads="1"/>
          </p:cNvPicPr>
          <p:nvPr/>
        </p:nvPicPr>
        <p:blipFill rotWithShape="1">
          <a:blip r:embed="rId4">
            <a:alphaModFix amt="10000"/>
            <a:extLst>
              <a:ext uri="{28A0092B-C50C-407E-A947-70E740481C1C}">
                <a14:useLocalDpi xmlns:a14="http://schemas.microsoft.com/office/drawing/2010/main" val="0"/>
              </a:ext>
            </a:extLst>
          </a:blip>
          <a:srcRect l="22644" t="19106" r="23562" b="24050"/>
          <a:stretch/>
        </p:blipFill>
        <p:spPr bwMode="auto">
          <a:xfrm rot="19603730">
            <a:off x="7534064" y="3999829"/>
            <a:ext cx="4918889" cy="3898394"/>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4380DD0-A582-4AAD-8892-25D989101791}"/>
              </a:ext>
            </a:extLst>
          </p:cNvPr>
          <p:cNvSpPr>
            <a:spLocks noGrp="1"/>
          </p:cNvSpPr>
          <p:nvPr>
            <p:ph type="title"/>
          </p:nvPr>
        </p:nvSpPr>
        <p:spPr/>
        <p:txBody>
          <a:bodyPr/>
          <a:lstStyle/>
          <a:p>
            <a:pPr algn="ctr"/>
            <a:r>
              <a:rPr lang="en-GB" dirty="0">
                <a:solidFill>
                  <a:schemeClr val="bg1"/>
                </a:solidFill>
                <a:latin typeface="Arial Black" panose="020B0A04020102020204" pitchFamily="34" charset="0"/>
              </a:rPr>
              <a:t>Research requirements</a:t>
            </a:r>
          </a:p>
        </p:txBody>
      </p:sp>
      <p:sp>
        <p:nvSpPr>
          <p:cNvPr id="3" name="Content Placeholder 2">
            <a:extLst>
              <a:ext uri="{FF2B5EF4-FFF2-40B4-BE49-F238E27FC236}">
                <a16:creationId xmlns:a16="http://schemas.microsoft.com/office/drawing/2014/main" id="{8D44D304-E1DE-424F-B811-C0376F16BB4E}"/>
              </a:ext>
            </a:extLst>
          </p:cNvPr>
          <p:cNvSpPr>
            <a:spLocks noGrp="1"/>
          </p:cNvSpPr>
          <p:nvPr>
            <p:ph idx="1"/>
          </p:nvPr>
        </p:nvSpPr>
        <p:spPr/>
        <p:txBody>
          <a:bodyPr>
            <a:normAutofit/>
          </a:bodyPr>
          <a:lstStyle/>
          <a:p>
            <a:pPr algn="ctr"/>
            <a:endParaRPr lang="en-GB" dirty="0">
              <a:solidFill>
                <a:schemeClr val="bg1"/>
              </a:solidFill>
            </a:endParaRPr>
          </a:p>
          <a:p>
            <a:pPr algn="ctr"/>
            <a:r>
              <a:rPr lang="en-GB" dirty="0">
                <a:solidFill>
                  <a:schemeClr val="bg1"/>
                </a:solidFill>
              </a:rPr>
              <a:t>Secondary research - Impact studies, operational procedures, data collection</a:t>
            </a:r>
          </a:p>
          <a:p>
            <a:pPr marL="0" indent="0" algn="ctr">
              <a:buNone/>
            </a:pPr>
            <a:endParaRPr lang="en-GB" dirty="0">
              <a:solidFill>
                <a:schemeClr val="bg1"/>
              </a:solidFill>
            </a:endParaRPr>
          </a:p>
          <a:p>
            <a:pPr algn="ctr"/>
            <a:r>
              <a:rPr lang="en-GB" dirty="0">
                <a:solidFill>
                  <a:schemeClr val="bg1"/>
                </a:solidFill>
              </a:rPr>
              <a:t>Primary research – Produce a competitor survey </a:t>
            </a:r>
          </a:p>
          <a:p>
            <a:pPr marL="0" indent="0" algn="ctr">
              <a:buNone/>
            </a:pPr>
            <a:endParaRPr lang="en-GB" dirty="0">
              <a:solidFill>
                <a:schemeClr val="bg1"/>
              </a:solidFill>
            </a:endParaRPr>
          </a:p>
          <a:p>
            <a:pPr marL="0" indent="0" algn="ctr">
              <a:buNone/>
            </a:pPr>
            <a:endParaRPr lang="en-GB" dirty="0">
              <a:solidFill>
                <a:schemeClr val="bg1"/>
              </a:solidFill>
            </a:endParaRPr>
          </a:p>
          <a:p>
            <a:pPr algn="ctr"/>
            <a:r>
              <a:rPr lang="en-GB" dirty="0">
                <a:solidFill>
                  <a:schemeClr val="bg1"/>
                </a:solidFill>
              </a:rPr>
              <a:t>Academic sources &amp; theories – used as a guide throughout the process </a:t>
            </a:r>
          </a:p>
        </p:txBody>
      </p:sp>
    </p:spTree>
    <p:extLst>
      <p:ext uri="{BB962C8B-B14F-4D97-AF65-F5344CB8AC3E}">
        <p14:creationId xmlns:p14="http://schemas.microsoft.com/office/powerpoint/2010/main" val="13399817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6" name="Picture 4" descr="Image result for eco sustainable image">
            <a:extLst>
              <a:ext uri="{FF2B5EF4-FFF2-40B4-BE49-F238E27FC236}">
                <a16:creationId xmlns:a16="http://schemas.microsoft.com/office/drawing/2014/main" id="{EB85C892-1FC5-44A0-A1C8-EFC96755F0A6}"/>
              </a:ext>
            </a:extLst>
          </p:cNvPr>
          <p:cNvPicPr>
            <a:picLocks noChangeAspect="1" noChangeArrowheads="1"/>
          </p:cNvPicPr>
          <p:nvPr/>
        </p:nvPicPr>
        <p:blipFill rotWithShape="1">
          <a:blip r:embed="rId3">
            <a:alphaModFix amt="37000"/>
            <a:extLst>
              <a:ext uri="{28A0092B-C50C-407E-A947-70E740481C1C}">
                <a14:useLocalDpi xmlns:a14="http://schemas.microsoft.com/office/drawing/2010/main" val="0"/>
              </a:ext>
            </a:extLst>
          </a:blip>
          <a:srcRect l="33026" t="27015" r="24975" b="16732"/>
          <a:stretch/>
        </p:blipFill>
        <p:spPr bwMode="auto">
          <a:xfrm rot="3304470">
            <a:off x="-475679" y="-228566"/>
            <a:ext cx="3840481" cy="3193366"/>
          </a:xfrm>
          <a:prstGeom prst="rect">
            <a:avLst/>
          </a:prstGeom>
          <a:noFill/>
          <a:effectLst>
            <a:softEdge rad="660400"/>
          </a:effectLst>
          <a:extLst>
            <a:ext uri="{909E8E84-426E-40DD-AFC4-6F175D3DCCD1}">
              <a14:hiddenFill xmlns:a14="http://schemas.microsoft.com/office/drawing/2010/main">
                <a:solidFill>
                  <a:srgbClr val="FFFFFF"/>
                </a:solidFill>
              </a14:hiddenFill>
            </a:ext>
          </a:extLst>
        </p:spPr>
      </p:pic>
      <p:pic>
        <p:nvPicPr>
          <p:cNvPr id="7" name="Picture 2" descr="Image result for Ironman triathlon">
            <a:extLst>
              <a:ext uri="{FF2B5EF4-FFF2-40B4-BE49-F238E27FC236}">
                <a16:creationId xmlns:a16="http://schemas.microsoft.com/office/drawing/2014/main" id="{42936867-FA91-4353-9A02-4B423F887713}"/>
              </a:ext>
            </a:extLst>
          </p:cNvPr>
          <p:cNvPicPr>
            <a:picLocks noChangeAspect="1" noChangeArrowheads="1"/>
          </p:cNvPicPr>
          <p:nvPr/>
        </p:nvPicPr>
        <p:blipFill rotWithShape="1">
          <a:blip r:embed="rId4">
            <a:alphaModFix amt="10000"/>
            <a:extLst>
              <a:ext uri="{28A0092B-C50C-407E-A947-70E740481C1C}">
                <a14:useLocalDpi xmlns:a14="http://schemas.microsoft.com/office/drawing/2010/main" val="0"/>
              </a:ext>
            </a:extLst>
          </a:blip>
          <a:srcRect l="22644" t="19106" r="23562" b="24050"/>
          <a:stretch/>
        </p:blipFill>
        <p:spPr bwMode="auto">
          <a:xfrm rot="19603730">
            <a:off x="7534064" y="3999829"/>
            <a:ext cx="4918889" cy="3898394"/>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4380DD0-A582-4AAD-8892-25D989101791}"/>
              </a:ext>
            </a:extLst>
          </p:cNvPr>
          <p:cNvSpPr>
            <a:spLocks noGrp="1"/>
          </p:cNvSpPr>
          <p:nvPr>
            <p:ph type="title"/>
          </p:nvPr>
        </p:nvSpPr>
        <p:spPr/>
        <p:txBody>
          <a:bodyPr>
            <a:normAutofit/>
          </a:bodyPr>
          <a:lstStyle/>
          <a:p>
            <a:pPr algn="ctr"/>
            <a:r>
              <a:rPr lang="en-US" b="1" dirty="0">
                <a:solidFill>
                  <a:schemeClr val="bg1"/>
                </a:solidFill>
                <a:latin typeface="Arial Black" panose="020B0A04020102020204" pitchFamily="34" charset="0"/>
              </a:rPr>
              <a:t>Project reporting </a:t>
            </a:r>
            <a:endParaRPr lang="en-GB" b="1" i="1" dirty="0">
              <a:solidFill>
                <a:schemeClr val="bg1"/>
              </a:solidFill>
              <a:latin typeface="Arial Black" panose="020B0A04020102020204" pitchFamily="34" charset="0"/>
            </a:endParaRPr>
          </a:p>
        </p:txBody>
      </p:sp>
      <p:sp>
        <p:nvSpPr>
          <p:cNvPr id="3" name="Content Placeholder 2">
            <a:extLst>
              <a:ext uri="{FF2B5EF4-FFF2-40B4-BE49-F238E27FC236}">
                <a16:creationId xmlns:a16="http://schemas.microsoft.com/office/drawing/2014/main" id="{8D44D304-E1DE-424F-B811-C0376F16BB4E}"/>
              </a:ext>
            </a:extLst>
          </p:cNvPr>
          <p:cNvSpPr>
            <a:spLocks noGrp="1"/>
          </p:cNvSpPr>
          <p:nvPr>
            <p:ph idx="1"/>
          </p:nvPr>
        </p:nvSpPr>
        <p:spPr/>
        <p:txBody>
          <a:bodyPr/>
          <a:lstStyle/>
          <a:p>
            <a:pPr algn="ctr"/>
            <a:endParaRPr lang="en-GB" dirty="0">
              <a:solidFill>
                <a:schemeClr val="bg1"/>
              </a:solidFill>
            </a:endParaRPr>
          </a:p>
          <a:p>
            <a:pPr algn="ctr"/>
            <a:r>
              <a:rPr lang="en-GB" dirty="0">
                <a:solidFill>
                  <a:schemeClr val="bg1"/>
                </a:solidFill>
              </a:rPr>
              <a:t>Progress updates to be made to Ironman via Email throughout the process</a:t>
            </a:r>
          </a:p>
          <a:p>
            <a:pPr algn="ctr"/>
            <a:endParaRPr lang="en-GB" dirty="0">
              <a:solidFill>
                <a:schemeClr val="bg1"/>
              </a:solidFill>
            </a:endParaRPr>
          </a:p>
          <a:p>
            <a:pPr algn="ctr"/>
            <a:r>
              <a:rPr lang="en-GB" dirty="0">
                <a:solidFill>
                  <a:schemeClr val="bg1"/>
                </a:solidFill>
              </a:rPr>
              <a:t>Project Progress Blog - updates will be submitted regularly via Moodle</a:t>
            </a:r>
          </a:p>
        </p:txBody>
      </p:sp>
    </p:spTree>
    <p:extLst>
      <p:ext uri="{BB962C8B-B14F-4D97-AF65-F5344CB8AC3E}">
        <p14:creationId xmlns:p14="http://schemas.microsoft.com/office/powerpoint/2010/main" val="7284889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6" name="Picture 4" descr="Image result for eco sustainable image">
            <a:extLst>
              <a:ext uri="{FF2B5EF4-FFF2-40B4-BE49-F238E27FC236}">
                <a16:creationId xmlns:a16="http://schemas.microsoft.com/office/drawing/2014/main" id="{82E2AF6A-6B3A-4B56-B99C-98158EE386F3}"/>
              </a:ext>
            </a:extLst>
          </p:cNvPr>
          <p:cNvPicPr>
            <a:picLocks noChangeAspect="1" noChangeArrowheads="1"/>
          </p:cNvPicPr>
          <p:nvPr/>
        </p:nvPicPr>
        <p:blipFill rotWithShape="1">
          <a:blip r:embed="rId3">
            <a:alphaModFix amt="37000"/>
            <a:extLst>
              <a:ext uri="{28A0092B-C50C-407E-A947-70E740481C1C}">
                <a14:useLocalDpi xmlns:a14="http://schemas.microsoft.com/office/drawing/2010/main" val="0"/>
              </a:ext>
            </a:extLst>
          </a:blip>
          <a:srcRect l="33026" t="27015" r="24975" b="16732"/>
          <a:stretch/>
        </p:blipFill>
        <p:spPr bwMode="auto">
          <a:xfrm rot="3304470">
            <a:off x="-475679" y="-228566"/>
            <a:ext cx="3840481" cy="3193366"/>
          </a:xfrm>
          <a:prstGeom prst="rect">
            <a:avLst/>
          </a:prstGeom>
          <a:noFill/>
          <a:effectLst>
            <a:softEdge rad="660400"/>
          </a:effectLst>
          <a:extLst>
            <a:ext uri="{909E8E84-426E-40DD-AFC4-6F175D3DCCD1}">
              <a14:hiddenFill xmlns:a14="http://schemas.microsoft.com/office/drawing/2010/main">
                <a:solidFill>
                  <a:srgbClr val="FFFFFF"/>
                </a:solidFill>
              </a14:hiddenFill>
            </a:ext>
          </a:extLst>
        </p:spPr>
      </p:pic>
      <p:pic>
        <p:nvPicPr>
          <p:cNvPr id="7" name="Picture 2" descr="Image result for Ironman triathlon">
            <a:extLst>
              <a:ext uri="{FF2B5EF4-FFF2-40B4-BE49-F238E27FC236}">
                <a16:creationId xmlns:a16="http://schemas.microsoft.com/office/drawing/2014/main" id="{EBB1096E-1CAC-43B4-BDA3-CC24A210974C}"/>
              </a:ext>
            </a:extLst>
          </p:cNvPr>
          <p:cNvPicPr>
            <a:picLocks noChangeAspect="1" noChangeArrowheads="1"/>
          </p:cNvPicPr>
          <p:nvPr/>
        </p:nvPicPr>
        <p:blipFill rotWithShape="1">
          <a:blip r:embed="rId4">
            <a:alphaModFix amt="10000"/>
            <a:extLst>
              <a:ext uri="{28A0092B-C50C-407E-A947-70E740481C1C}">
                <a14:useLocalDpi xmlns:a14="http://schemas.microsoft.com/office/drawing/2010/main" val="0"/>
              </a:ext>
            </a:extLst>
          </a:blip>
          <a:srcRect l="22644" t="19106" r="23562" b="24050"/>
          <a:stretch/>
        </p:blipFill>
        <p:spPr bwMode="auto">
          <a:xfrm rot="19603730">
            <a:off x="7534064" y="3999829"/>
            <a:ext cx="4918889" cy="3898394"/>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4380DD0-A582-4AAD-8892-25D989101791}"/>
              </a:ext>
            </a:extLst>
          </p:cNvPr>
          <p:cNvSpPr>
            <a:spLocks noGrp="1"/>
          </p:cNvSpPr>
          <p:nvPr>
            <p:ph type="title"/>
          </p:nvPr>
        </p:nvSpPr>
        <p:spPr/>
        <p:txBody>
          <a:bodyPr>
            <a:normAutofit/>
          </a:bodyPr>
          <a:lstStyle/>
          <a:p>
            <a:pPr algn="ctr"/>
            <a:r>
              <a:rPr lang="en-US" b="1" dirty="0">
                <a:solidFill>
                  <a:schemeClr val="bg1"/>
                </a:solidFill>
                <a:latin typeface="Arial Black" panose="020B0A04020102020204" pitchFamily="34" charset="0"/>
              </a:rPr>
              <a:t>Why me? </a:t>
            </a:r>
            <a:endParaRPr lang="en-GB" b="1" i="1" dirty="0">
              <a:solidFill>
                <a:schemeClr val="bg1"/>
              </a:solidFill>
              <a:latin typeface="Arial Black" panose="020B0A04020102020204" pitchFamily="34" charset="0"/>
            </a:endParaRPr>
          </a:p>
        </p:txBody>
      </p:sp>
      <p:sp>
        <p:nvSpPr>
          <p:cNvPr id="3" name="Content Placeholder 2">
            <a:extLst>
              <a:ext uri="{FF2B5EF4-FFF2-40B4-BE49-F238E27FC236}">
                <a16:creationId xmlns:a16="http://schemas.microsoft.com/office/drawing/2014/main" id="{8D44D304-E1DE-424F-B811-C0376F16BB4E}"/>
              </a:ext>
            </a:extLst>
          </p:cNvPr>
          <p:cNvSpPr>
            <a:spLocks noGrp="1"/>
          </p:cNvSpPr>
          <p:nvPr>
            <p:ph idx="1"/>
          </p:nvPr>
        </p:nvSpPr>
        <p:spPr/>
        <p:txBody>
          <a:bodyPr>
            <a:normAutofit lnSpcReduction="10000"/>
          </a:bodyPr>
          <a:lstStyle/>
          <a:p>
            <a:pPr algn="ctr"/>
            <a:endParaRPr lang="en-GB" dirty="0">
              <a:solidFill>
                <a:schemeClr val="bg1"/>
              </a:solidFill>
            </a:endParaRPr>
          </a:p>
          <a:p>
            <a:pPr algn="ctr"/>
            <a:r>
              <a:rPr lang="en-GB" dirty="0">
                <a:solidFill>
                  <a:schemeClr val="bg1"/>
                </a:solidFill>
              </a:rPr>
              <a:t>I care about the environmental crisis and want to help make a difference, whilst recognising that all businesses need to play a part in tackling the issue.</a:t>
            </a:r>
          </a:p>
          <a:p>
            <a:pPr marL="0" indent="0" algn="ctr">
              <a:buNone/>
            </a:pPr>
            <a:r>
              <a:rPr lang="en-GB" dirty="0">
                <a:solidFill>
                  <a:schemeClr val="bg1"/>
                </a:solidFill>
              </a:rPr>
              <a:t> </a:t>
            </a:r>
          </a:p>
          <a:p>
            <a:pPr algn="ctr"/>
            <a:r>
              <a:rPr lang="en-GB" dirty="0">
                <a:solidFill>
                  <a:schemeClr val="bg1"/>
                </a:solidFill>
              </a:rPr>
              <a:t>I have already conducted a certain level of research on the topic area of sustainability at Ironman for a previous university assignment.</a:t>
            </a:r>
          </a:p>
          <a:p>
            <a:pPr marL="0" indent="0" algn="ctr">
              <a:buNone/>
            </a:pPr>
            <a:endParaRPr lang="en-GB" dirty="0">
              <a:solidFill>
                <a:schemeClr val="bg1"/>
              </a:solidFill>
            </a:endParaRPr>
          </a:p>
          <a:p>
            <a:pPr algn="ctr"/>
            <a:r>
              <a:rPr lang="en-GB" dirty="0">
                <a:solidFill>
                  <a:schemeClr val="bg1"/>
                </a:solidFill>
              </a:rPr>
              <a:t>I currently have the platform and time to analyse this area for Ironman.</a:t>
            </a:r>
          </a:p>
        </p:txBody>
      </p:sp>
    </p:spTree>
    <p:extLst>
      <p:ext uri="{BB962C8B-B14F-4D97-AF65-F5344CB8AC3E}">
        <p14:creationId xmlns:p14="http://schemas.microsoft.com/office/powerpoint/2010/main" val="3319495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6" name="Picture 4" descr="Image result for eco sustainable image">
            <a:extLst>
              <a:ext uri="{FF2B5EF4-FFF2-40B4-BE49-F238E27FC236}">
                <a16:creationId xmlns:a16="http://schemas.microsoft.com/office/drawing/2014/main" id="{4B811E13-F8B6-4816-8C8F-5BCD88A75A6F}"/>
              </a:ext>
            </a:extLst>
          </p:cNvPr>
          <p:cNvPicPr>
            <a:picLocks noChangeAspect="1" noChangeArrowheads="1"/>
          </p:cNvPicPr>
          <p:nvPr/>
        </p:nvPicPr>
        <p:blipFill rotWithShape="1">
          <a:blip r:embed="rId2">
            <a:alphaModFix amt="37000"/>
            <a:extLst>
              <a:ext uri="{28A0092B-C50C-407E-A947-70E740481C1C}">
                <a14:useLocalDpi xmlns:a14="http://schemas.microsoft.com/office/drawing/2010/main" val="0"/>
              </a:ext>
            </a:extLst>
          </a:blip>
          <a:srcRect l="33026" t="27015" r="24975" b="16732"/>
          <a:stretch/>
        </p:blipFill>
        <p:spPr bwMode="auto">
          <a:xfrm rot="3304470">
            <a:off x="-475679" y="-228566"/>
            <a:ext cx="3840481" cy="3193366"/>
          </a:xfrm>
          <a:prstGeom prst="rect">
            <a:avLst/>
          </a:prstGeom>
          <a:noFill/>
          <a:effectLst>
            <a:softEdge rad="660400"/>
          </a:effectLst>
          <a:extLst>
            <a:ext uri="{909E8E84-426E-40DD-AFC4-6F175D3DCCD1}">
              <a14:hiddenFill xmlns:a14="http://schemas.microsoft.com/office/drawing/2010/main">
                <a:solidFill>
                  <a:srgbClr val="FFFFFF"/>
                </a:solidFill>
              </a14:hiddenFill>
            </a:ext>
          </a:extLst>
        </p:spPr>
      </p:pic>
      <p:pic>
        <p:nvPicPr>
          <p:cNvPr id="7" name="Picture 2" descr="Image result for Ironman triathlon">
            <a:extLst>
              <a:ext uri="{FF2B5EF4-FFF2-40B4-BE49-F238E27FC236}">
                <a16:creationId xmlns:a16="http://schemas.microsoft.com/office/drawing/2014/main" id="{70672431-A4BE-41A5-BF0C-C694314D11AD}"/>
              </a:ext>
            </a:extLst>
          </p:cNvPr>
          <p:cNvPicPr>
            <a:picLocks noChangeAspect="1" noChangeArrowheads="1"/>
          </p:cNvPicPr>
          <p:nvPr/>
        </p:nvPicPr>
        <p:blipFill rotWithShape="1">
          <a:blip r:embed="rId3">
            <a:alphaModFix amt="10000"/>
            <a:extLst>
              <a:ext uri="{28A0092B-C50C-407E-A947-70E740481C1C}">
                <a14:useLocalDpi xmlns:a14="http://schemas.microsoft.com/office/drawing/2010/main" val="0"/>
              </a:ext>
            </a:extLst>
          </a:blip>
          <a:srcRect l="22644" t="19106" r="23562" b="24050"/>
          <a:stretch/>
        </p:blipFill>
        <p:spPr bwMode="auto">
          <a:xfrm rot="19603730">
            <a:off x="7534064" y="3999829"/>
            <a:ext cx="4918889" cy="3898394"/>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4380DD0-A582-4AAD-8892-25D989101791}"/>
              </a:ext>
            </a:extLst>
          </p:cNvPr>
          <p:cNvSpPr>
            <a:spLocks noGrp="1"/>
          </p:cNvSpPr>
          <p:nvPr>
            <p:ph type="title"/>
          </p:nvPr>
        </p:nvSpPr>
        <p:spPr/>
        <p:txBody>
          <a:bodyPr>
            <a:normAutofit/>
          </a:bodyPr>
          <a:lstStyle/>
          <a:p>
            <a:pPr algn="ctr"/>
            <a:r>
              <a:rPr lang="en-US" dirty="0">
                <a:solidFill>
                  <a:schemeClr val="bg1"/>
                </a:solidFill>
                <a:latin typeface="Arial Black" panose="020B0A04020102020204" pitchFamily="34" charset="0"/>
              </a:rPr>
              <a:t>R</a:t>
            </a:r>
            <a:r>
              <a:rPr lang="en-GB" dirty="0">
                <a:solidFill>
                  <a:schemeClr val="bg1"/>
                </a:solidFill>
                <a:latin typeface="Arial Black" panose="020B0A04020102020204" pitchFamily="34" charset="0"/>
              </a:rPr>
              <a:t>efference List</a:t>
            </a:r>
          </a:p>
        </p:txBody>
      </p:sp>
      <p:sp>
        <p:nvSpPr>
          <p:cNvPr id="3" name="Content Placeholder 2">
            <a:extLst>
              <a:ext uri="{FF2B5EF4-FFF2-40B4-BE49-F238E27FC236}">
                <a16:creationId xmlns:a16="http://schemas.microsoft.com/office/drawing/2014/main" id="{8D44D304-E1DE-424F-B811-C0376F16BB4E}"/>
              </a:ext>
            </a:extLst>
          </p:cNvPr>
          <p:cNvSpPr>
            <a:spLocks noGrp="1"/>
          </p:cNvSpPr>
          <p:nvPr>
            <p:ph idx="1"/>
          </p:nvPr>
        </p:nvSpPr>
        <p:spPr/>
        <p:txBody>
          <a:bodyPr>
            <a:normAutofit fontScale="85000" lnSpcReduction="10000"/>
          </a:bodyPr>
          <a:lstStyle/>
          <a:p>
            <a:r>
              <a:rPr lang="en-GB" sz="2400" dirty="0" err="1">
                <a:solidFill>
                  <a:schemeClr val="bg1"/>
                </a:solidFill>
                <a:latin typeface="Arial" panose="020B0604020202020204" pitchFamily="34" charset="0"/>
                <a:cs typeface="Arial" panose="020B0604020202020204" pitchFamily="34" charset="0"/>
              </a:rPr>
              <a:t>Circei</a:t>
            </a:r>
            <a:r>
              <a:rPr lang="en-GB" sz="2400" dirty="0">
                <a:solidFill>
                  <a:schemeClr val="bg1"/>
                </a:solidFill>
                <a:latin typeface="Arial" panose="020B0604020202020204" pitchFamily="34" charset="0"/>
                <a:cs typeface="Arial" panose="020B0604020202020204" pitchFamily="34" charset="0"/>
              </a:rPr>
              <a:t>, A (2016) ‘What I’ve learned from failing to finish Ironman Wales (three times in a row)’, </a:t>
            </a:r>
            <a:r>
              <a:rPr lang="en-GB" sz="2400" i="1" dirty="0">
                <a:solidFill>
                  <a:schemeClr val="bg1"/>
                </a:solidFill>
                <a:latin typeface="Arial" panose="020B0604020202020204" pitchFamily="34" charset="0"/>
                <a:cs typeface="Arial" panose="020B0604020202020204" pitchFamily="34" charset="0"/>
              </a:rPr>
              <a:t>Medium. </a:t>
            </a:r>
            <a:r>
              <a:rPr lang="en-GB" sz="2400" u="sng" dirty="0">
                <a:solidFill>
                  <a:schemeClr val="bg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https://medium.com/@alexcircei/what-i-ve-learned-from-failing-to-finish-ironman-wales-three-times-in-a-row-dd838b713334</a:t>
            </a:r>
            <a:r>
              <a:rPr lang="en-GB" sz="2400" u="sng" dirty="0">
                <a:solidFill>
                  <a:schemeClr val="bg1"/>
                </a:solidFill>
                <a:latin typeface="Arial" panose="020B0604020202020204" pitchFamily="34" charset="0"/>
                <a:cs typeface="Arial" panose="020B0604020202020204" pitchFamily="34" charset="0"/>
              </a:rPr>
              <a:t> </a:t>
            </a:r>
            <a:r>
              <a:rPr lang="en-GB" sz="2400" dirty="0">
                <a:solidFill>
                  <a:schemeClr val="bg1"/>
                </a:solidFill>
                <a:latin typeface="Arial" panose="020B0604020202020204" pitchFamily="34" charset="0"/>
                <a:cs typeface="Arial" panose="020B0604020202020204" pitchFamily="34" charset="0"/>
              </a:rPr>
              <a:t>(Accessed 27/01/20)</a:t>
            </a:r>
          </a:p>
          <a:p>
            <a:endParaRPr lang="en-GB" sz="2400" dirty="0">
              <a:solidFill>
                <a:schemeClr val="bg1"/>
              </a:solidFill>
              <a:latin typeface="Arial" panose="020B0604020202020204" pitchFamily="34" charset="0"/>
              <a:cs typeface="Arial" panose="020B0604020202020204" pitchFamily="34" charset="0"/>
            </a:endParaRPr>
          </a:p>
          <a:p>
            <a:r>
              <a:rPr lang="en-GB" sz="2400" dirty="0">
                <a:solidFill>
                  <a:schemeClr val="bg1"/>
                </a:solidFill>
                <a:latin typeface="Arial" panose="020B0604020202020204" pitchFamily="34" charset="0"/>
                <a:ea typeface="Calibri" panose="020F0502020204030204" pitchFamily="34" charset="0"/>
                <a:cs typeface="Times New Roman" panose="02020603050405020304" pitchFamily="18" charset="0"/>
              </a:rPr>
              <a:t>Image 1 (2019) ‘</a:t>
            </a:r>
            <a:r>
              <a:rPr lang="en-GB" sz="2400" dirty="0">
                <a:solidFill>
                  <a:schemeClr val="bg1"/>
                </a:solidFill>
              </a:rPr>
              <a:t>Globe On Moss In Forest - Environmental Concept’ [Online] Available at: </a:t>
            </a:r>
            <a:r>
              <a:rPr lang="en-GB" sz="2400" dirty="0">
                <a:solidFill>
                  <a:schemeClr val="bg1"/>
                </a:solidFill>
                <a:hlinkClick r:id="rId5">
                  <a:extLst>
                    <a:ext uri="{A12FA001-AC4F-418D-AE19-62706E023703}">
                      <ahyp:hlinkClr xmlns:ahyp="http://schemas.microsoft.com/office/drawing/2018/hyperlinkcolor" val="tx"/>
                    </a:ext>
                  </a:extLst>
                </a:hlinkClick>
              </a:rPr>
              <a:t>https://www.lamiafinanza.it/green/page/5/</a:t>
            </a:r>
            <a:r>
              <a:rPr lang="en-GB" sz="2400" dirty="0">
                <a:solidFill>
                  <a:schemeClr val="bg1"/>
                </a:solidFill>
              </a:rPr>
              <a:t> (Accessed 28/12/19)</a:t>
            </a:r>
          </a:p>
          <a:p>
            <a:pPr marL="0" indent="0">
              <a:buNone/>
            </a:pPr>
            <a:endParaRPr lang="en-GB" sz="2400" dirty="0">
              <a:solidFill>
                <a:schemeClr val="bg1"/>
              </a:solidFill>
            </a:endParaRPr>
          </a:p>
          <a:p>
            <a:r>
              <a:rPr lang="en-GB" sz="2400" dirty="0">
                <a:solidFill>
                  <a:schemeClr val="bg1"/>
                </a:solidFill>
              </a:rPr>
              <a:t>Princes Gate (2019) ‘Zero to Land Fill’ [Online] Available at: </a:t>
            </a:r>
            <a:r>
              <a:rPr lang="en-GB" sz="2400" dirty="0">
                <a:solidFill>
                  <a:schemeClr val="bg1"/>
                </a:solidFill>
                <a:hlinkClick r:id="rId6">
                  <a:extLst>
                    <a:ext uri="{A12FA001-AC4F-418D-AE19-62706E023703}">
                      <ahyp:hlinkClr xmlns:ahyp="http://schemas.microsoft.com/office/drawing/2018/hyperlinkcolor" val="tx"/>
                    </a:ext>
                  </a:extLst>
                </a:hlinkClick>
              </a:rPr>
              <a:t>https://princesgate.com/news</a:t>
            </a:r>
            <a:r>
              <a:rPr lang="en-GB" sz="2400" dirty="0">
                <a:solidFill>
                  <a:schemeClr val="bg1"/>
                </a:solidFill>
              </a:rPr>
              <a:t> (Accessed 28/12/19)</a:t>
            </a:r>
            <a:endParaRPr lang="en-GB" sz="2400" dirty="0">
              <a:solidFill>
                <a:schemeClr val="bg1"/>
              </a:solidFill>
              <a:latin typeface="Arial" panose="020B0604020202020204" pitchFamily="34" charset="0"/>
              <a:cs typeface="Arial" panose="020B0604020202020204" pitchFamily="34" charset="0"/>
            </a:endParaRPr>
          </a:p>
          <a:p>
            <a:pPr marL="0" indent="0">
              <a:buNone/>
            </a:pPr>
            <a:endParaRPr lang="en-GB" sz="2400" dirty="0">
              <a:solidFill>
                <a:schemeClr val="bg1"/>
              </a:solidFill>
              <a:latin typeface="Arial" panose="020B0604020202020204" pitchFamily="34" charset="0"/>
              <a:cs typeface="Arial" panose="020B0604020202020204" pitchFamily="34" charset="0"/>
            </a:endParaRPr>
          </a:p>
          <a:p>
            <a:r>
              <a:rPr lang="en-GB" sz="2400" dirty="0">
                <a:solidFill>
                  <a:schemeClr val="bg1"/>
                </a:solidFill>
                <a:latin typeface="Arial" panose="020B0604020202020204" pitchFamily="34" charset="0"/>
                <a:ea typeface="Calibri" panose="020F0502020204030204" pitchFamily="34" charset="0"/>
                <a:cs typeface="Times New Roman" panose="02020603050405020304" pitchFamily="18" charset="0"/>
              </a:rPr>
              <a:t>USDN (2016) ‘Ironman Boulder Sustainability Report’, </a:t>
            </a:r>
            <a:r>
              <a:rPr lang="en-GB" sz="2400" i="1" dirty="0">
                <a:solidFill>
                  <a:schemeClr val="bg1"/>
                </a:solidFill>
                <a:latin typeface="Arial" panose="020B0604020202020204" pitchFamily="34" charset="0"/>
                <a:ea typeface="Calibri" panose="020F0502020204030204" pitchFamily="34" charset="0"/>
                <a:cs typeface="Times New Roman" panose="02020603050405020304" pitchFamily="18" charset="0"/>
              </a:rPr>
              <a:t>Urban Sustainability Directors Network. [Online]</a:t>
            </a:r>
            <a:r>
              <a:rPr lang="en-GB" sz="2400" dirty="0">
                <a:solidFill>
                  <a:schemeClr val="bg1"/>
                </a:solidFill>
                <a:latin typeface="Arial" panose="020B0604020202020204" pitchFamily="34" charset="0"/>
                <a:ea typeface="Calibri" panose="020F0502020204030204" pitchFamily="34" charset="0"/>
                <a:cs typeface="Times New Roman" panose="02020603050405020304" pitchFamily="18" charset="0"/>
              </a:rPr>
              <a:t> </a:t>
            </a:r>
            <a:r>
              <a:rPr lang="en-GB" sz="2400" u="sng" dirty="0">
                <a:solidFill>
                  <a:schemeClr val="bg1"/>
                </a:solidFill>
                <a:latin typeface="Arial" panose="020B060402020202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https://www.eugene-or.gov/DocumentCenter/View/38411/IRONMAN-Boulder-2016-Sustainability-Report</a:t>
            </a:r>
            <a:r>
              <a:rPr lang="en-GB" sz="2400" dirty="0">
                <a:solidFill>
                  <a:schemeClr val="bg1"/>
                </a:solidFill>
                <a:latin typeface="Arial" panose="020B0604020202020204" pitchFamily="34" charset="0"/>
                <a:ea typeface="Calibri" panose="020F0502020204030204" pitchFamily="34" charset="0"/>
                <a:cs typeface="Times New Roman" panose="02020603050405020304" pitchFamily="18" charset="0"/>
              </a:rPr>
              <a:t> (Accessed 20/01/20)</a:t>
            </a:r>
          </a:p>
          <a:p>
            <a:endParaRPr lang="en-GB" sz="2400" dirty="0">
              <a:solidFill>
                <a:schemeClr val="bg1"/>
              </a:solidFill>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sz="2400" dirty="0">
              <a:solidFill>
                <a:schemeClr val="bg1"/>
              </a:solidFill>
              <a:latin typeface="Arial" panose="020B0604020202020204" pitchFamily="34" charset="0"/>
              <a:cs typeface="Arial" panose="020B0604020202020204" pitchFamily="34" charset="0"/>
            </a:endParaRPr>
          </a:p>
          <a:p>
            <a:endParaRPr lang="en-GB" sz="2400" dirty="0">
              <a:solidFill>
                <a:schemeClr val="bg1"/>
              </a:solidFill>
              <a:latin typeface="Arial" panose="020B0604020202020204" pitchFamily="34" charset="0"/>
              <a:cs typeface="Arial" panose="020B0604020202020204" pitchFamily="34" charset="0"/>
            </a:endParaRPr>
          </a:p>
          <a:p>
            <a:endParaRPr lang="en-GB" sz="2400" dirty="0"/>
          </a:p>
        </p:txBody>
      </p:sp>
    </p:spTree>
    <p:extLst>
      <p:ext uri="{BB962C8B-B14F-4D97-AF65-F5344CB8AC3E}">
        <p14:creationId xmlns:p14="http://schemas.microsoft.com/office/powerpoint/2010/main" val="29607689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15357</TotalTime>
  <Words>1612</Words>
  <Application>Microsoft Office PowerPoint</Application>
  <PresentationFormat>Widescreen</PresentationFormat>
  <Paragraphs>202</Paragraphs>
  <Slides>11</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Arial Black</vt:lpstr>
      <vt:lpstr>Calibri</vt:lpstr>
      <vt:lpstr>Calibri Light</vt:lpstr>
      <vt:lpstr>Office Theme</vt:lpstr>
      <vt:lpstr>PowerPoint Presentation</vt:lpstr>
      <vt:lpstr>Organisational Overview </vt:lpstr>
      <vt:lpstr>Project aim  </vt:lpstr>
      <vt:lpstr>Objectives </vt:lpstr>
      <vt:lpstr>Rationale</vt:lpstr>
      <vt:lpstr>Potential benefits</vt:lpstr>
      <vt:lpstr>Project approach &amp; plan </vt:lpstr>
      <vt:lpstr>Research requirements</vt:lpstr>
      <vt:lpstr>Project reporting </vt:lpstr>
      <vt:lpstr>Why me? </vt:lpstr>
      <vt:lpstr>Refference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toby mackie</dc:creator>
  <cp:lastModifiedBy>toby mackie</cp:lastModifiedBy>
  <cp:revision>113</cp:revision>
  <dcterms:created xsi:type="dcterms:W3CDTF">2020-01-18T14:05:01Z</dcterms:created>
  <dcterms:modified xsi:type="dcterms:W3CDTF">2020-02-11T17:11:33Z</dcterms:modified>
</cp:coreProperties>
</file>