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1.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4.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5.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ink/ink1.xml" ContentType="application/inkml+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6" r:id="rId5"/>
    <p:sldMasterId id="2147483668" r:id="rId6"/>
    <p:sldMasterId id="2147483670" r:id="rId7"/>
    <p:sldMasterId id="2147483672" r:id="rId8"/>
    <p:sldMasterId id="2147483675" r:id="rId9"/>
    <p:sldMasterId id="2147483677" r:id="rId10"/>
    <p:sldMasterId id="2147483679" r:id="rId11"/>
    <p:sldMasterId id="2147483681" r:id="rId12"/>
    <p:sldMasterId id="2147483693" r:id="rId13"/>
    <p:sldMasterId id="2147483698" r:id="rId14"/>
    <p:sldMasterId id="2147483702" r:id="rId15"/>
    <p:sldMasterId id="2147483706" r:id="rId16"/>
    <p:sldMasterId id="2147483718" r:id="rId17"/>
    <p:sldMasterId id="2147483730" r:id="rId18"/>
    <p:sldMasterId id="2147483739" r:id="rId19"/>
    <p:sldMasterId id="2147483742" r:id="rId20"/>
  </p:sldMasterIdLst>
  <p:notesMasterIdLst>
    <p:notesMasterId r:id="rId61"/>
  </p:notesMasterIdLst>
  <p:handoutMasterIdLst>
    <p:handoutMasterId r:id="rId62"/>
  </p:handoutMasterIdLst>
  <p:sldIdLst>
    <p:sldId id="556" r:id="rId21"/>
    <p:sldId id="625" r:id="rId22"/>
    <p:sldId id="510" r:id="rId23"/>
    <p:sldId id="619" r:id="rId24"/>
    <p:sldId id="503" r:id="rId25"/>
    <p:sldId id="688" r:id="rId26"/>
    <p:sldId id="508" r:id="rId27"/>
    <p:sldId id="686" r:id="rId28"/>
    <p:sldId id="509" r:id="rId29"/>
    <p:sldId id="684" r:id="rId30"/>
    <p:sldId id="690" r:id="rId31"/>
    <p:sldId id="530" r:id="rId32"/>
    <p:sldId id="553" r:id="rId33"/>
    <p:sldId id="554" r:id="rId34"/>
    <p:sldId id="523" r:id="rId35"/>
    <p:sldId id="524" r:id="rId36"/>
    <p:sldId id="692" r:id="rId37"/>
    <p:sldId id="516" r:id="rId38"/>
    <p:sldId id="538" r:id="rId39"/>
    <p:sldId id="539" r:id="rId40"/>
    <p:sldId id="540" r:id="rId41"/>
    <p:sldId id="526" r:id="rId42"/>
    <p:sldId id="527" r:id="rId43"/>
    <p:sldId id="520" r:id="rId44"/>
    <p:sldId id="691" r:id="rId45"/>
    <p:sldId id="689" r:id="rId46"/>
    <p:sldId id="498" r:id="rId47"/>
    <p:sldId id="681" r:id="rId48"/>
    <p:sldId id="501" r:id="rId49"/>
    <p:sldId id="502" r:id="rId50"/>
    <p:sldId id="547" r:id="rId51"/>
    <p:sldId id="504" r:id="rId52"/>
    <p:sldId id="505" r:id="rId53"/>
    <p:sldId id="507" r:id="rId54"/>
    <p:sldId id="548" r:id="rId55"/>
    <p:sldId id="549" r:id="rId56"/>
    <p:sldId id="511" r:id="rId57"/>
    <p:sldId id="512" r:id="rId58"/>
    <p:sldId id="693" r:id="rId59"/>
    <p:sldId id="616" r:id="rId6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A01D2B-A000-4EA8-A88C-D9887AAA196A}" v="2" dt="2022-02-13T22:03:59.539"/>
    <p1510:client id="{1DE4930F-DE02-4087-B635-FA886E0015AD}" v="15" dt="2021-10-20T08:06:31.575"/>
    <p1510:client id="{42F31194-98E9-4D91-9406-00B8D48FF37D}" v="13" dt="2022-01-25T09:25:21.085"/>
    <p1510:client id="{63F42E3E-17AE-4F78-A56E-98AF98E0ED35}" v="4" dt="2022-01-24T17:15:48.678"/>
    <p1510:client id="{E854A78E-81A8-4CB2-8ED9-79F604F735C9}" v="2" dt="2022-02-17T11:16:04.614"/>
    <p1510:client id="{F96FFF39-406F-40A3-A29F-A7158B05EAED}" v="21" dt="2022-01-19T09:02:28.7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4252" autoAdjust="0"/>
  </p:normalViewPr>
  <p:slideViewPr>
    <p:cSldViewPr snapToGrid="0">
      <p:cViewPr varScale="1">
        <p:scale>
          <a:sx n="50" d="100"/>
          <a:sy n="50" d="100"/>
        </p:scale>
        <p:origin x="2386" y="43"/>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slide" Target="slides/slide35.xml"/><Relationship Id="rId63"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67"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s>
</file>

<file path=ppt/diagrams/_rels/data2.xml.rels><?xml version="1.0" encoding="UTF-8" standalone="yes"?>
<Relationships xmlns="http://schemas.openxmlformats.org/package/2006/relationships"><Relationship Id="rId8" Type="http://schemas.openxmlformats.org/officeDocument/2006/relationships/image" Target="../media/image79.svg"/><Relationship Id="rId13" Type="http://schemas.openxmlformats.org/officeDocument/2006/relationships/image" Target="../media/image84.png"/><Relationship Id="rId3" Type="http://schemas.openxmlformats.org/officeDocument/2006/relationships/image" Target="../media/image74.png"/><Relationship Id="rId7" Type="http://schemas.openxmlformats.org/officeDocument/2006/relationships/image" Target="../media/image78.png"/><Relationship Id="rId12" Type="http://schemas.openxmlformats.org/officeDocument/2006/relationships/image" Target="../media/image83.sv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11" Type="http://schemas.openxmlformats.org/officeDocument/2006/relationships/image" Target="../media/image82.png"/><Relationship Id="rId5" Type="http://schemas.openxmlformats.org/officeDocument/2006/relationships/image" Target="../media/image76.png"/><Relationship Id="rId10" Type="http://schemas.openxmlformats.org/officeDocument/2006/relationships/image" Target="../media/image81.svg"/><Relationship Id="rId4" Type="http://schemas.openxmlformats.org/officeDocument/2006/relationships/image" Target="../media/image75.svg"/><Relationship Id="rId9" Type="http://schemas.openxmlformats.org/officeDocument/2006/relationships/image" Target="../media/image80.png"/><Relationship Id="rId14" Type="http://schemas.openxmlformats.org/officeDocument/2006/relationships/image" Target="../media/image8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79.svg"/><Relationship Id="rId13" Type="http://schemas.openxmlformats.org/officeDocument/2006/relationships/image" Target="../media/image84.png"/><Relationship Id="rId3" Type="http://schemas.openxmlformats.org/officeDocument/2006/relationships/image" Target="../media/image74.png"/><Relationship Id="rId7" Type="http://schemas.openxmlformats.org/officeDocument/2006/relationships/image" Target="../media/image78.png"/><Relationship Id="rId12" Type="http://schemas.openxmlformats.org/officeDocument/2006/relationships/image" Target="../media/image83.sv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11" Type="http://schemas.openxmlformats.org/officeDocument/2006/relationships/image" Target="../media/image82.png"/><Relationship Id="rId5" Type="http://schemas.openxmlformats.org/officeDocument/2006/relationships/image" Target="../media/image76.png"/><Relationship Id="rId10" Type="http://schemas.openxmlformats.org/officeDocument/2006/relationships/image" Target="../media/image81.svg"/><Relationship Id="rId4" Type="http://schemas.openxmlformats.org/officeDocument/2006/relationships/image" Target="../media/image75.svg"/><Relationship Id="rId9" Type="http://schemas.openxmlformats.org/officeDocument/2006/relationships/image" Target="../media/image80.png"/><Relationship Id="rId14" Type="http://schemas.openxmlformats.org/officeDocument/2006/relationships/image" Target="../media/image85.sv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F818AEE-5999-DF4C-92A2-9AB033767A07}" type="doc">
      <dgm:prSet loTypeId="urn:microsoft.com/office/officeart/2005/8/layout/vList2" loCatId="list" qsTypeId="urn:microsoft.com/office/officeart/2005/8/quickstyle/simple1" qsCatId="simple" csTypeId="urn:microsoft.com/office/officeart/2005/8/colors/accent1_1" csCatId="accent1" phldr="1"/>
      <dgm:spPr/>
      <dgm:t>
        <a:bodyPr/>
        <a:lstStyle/>
        <a:p>
          <a:endParaRPr lang="en-GB"/>
        </a:p>
      </dgm:t>
    </dgm:pt>
    <dgm:pt modelId="{E0745021-8E6C-3844-94B5-6FDEA9E5421C}">
      <dgm:prSet/>
      <dgm:spPr/>
      <dgm:t>
        <a:bodyPr/>
        <a:lstStyle/>
        <a:p>
          <a:r>
            <a:rPr lang="en-GB" b="1"/>
            <a:t>Pros and Cons of Overbooking Hotel Rooms</a:t>
          </a:r>
          <a:endParaRPr lang="en-GB"/>
        </a:p>
      </dgm:t>
    </dgm:pt>
    <dgm:pt modelId="{3A7E1ED6-6D39-5646-9FA6-70DA4972F3BD}" type="parTrans" cxnId="{C42E6A11-83D7-C844-984C-104FF405A37B}">
      <dgm:prSet/>
      <dgm:spPr/>
      <dgm:t>
        <a:bodyPr/>
        <a:lstStyle/>
        <a:p>
          <a:endParaRPr lang="en-GB"/>
        </a:p>
      </dgm:t>
    </dgm:pt>
    <dgm:pt modelId="{144DBBE2-FCCE-2241-9340-0245C650B621}" type="sibTrans" cxnId="{C42E6A11-83D7-C844-984C-104FF405A37B}">
      <dgm:prSet/>
      <dgm:spPr/>
      <dgm:t>
        <a:bodyPr/>
        <a:lstStyle/>
        <a:p>
          <a:endParaRPr lang="en-GB"/>
        </a:p>
      </dgm:t>
    </dgm:pt>
    <dgm:pt modelId="{757CFD3D-873A-E446-8538-AD4FD6D0C3DC}">
      <dgm:prSet/>
      <dgm:spPr/>
      <dgm:t>
        <a:bodyPr/>
        <a:lstStyle/>
        <a:p>
          <a:r>
            <a:rPr lang="en-GB" b="1">
              <a:solidFill>
                <a:srgbClr val="00B050"/>
              </a:solidFill>
            </a:rPr>
            <a:t>Pros: </a:t>
          </a:r>
        </a:p>
      </dgm:t>
    </dgm:pt>
    <dgm:pt modelId="{AF7C25F7-EB2F-7148-B7DB-9264393B27B6}" type="parTrans" cxnId="{F916D2C9-F5E8-644A-B172-F0560B8B3F6B}">
      <dgm:prSet/>
      <dgm:spPr/>
      <dgm:t>
        <a:bodyPr/>
        <a:lstStyle/>
        <a:p>
          <a:endParaRPr lang="en-GB"/>
        </a:p>
      </dgm:t>
    </dgm:pt>
    <dgm:pt modelId="{2B773C3C-5A65-A54D-A8C3-50026D762DB2}" type="sibTrans" cxnId="{F916D2C9-F5E8-644A-B172-F0560B8B3F6B}">
      <dgm:prSet/>
      <dgm:spPr/>
      <dgm:t>
        <a:bodyPr/>
        <a:lstStyle/>
        <a:p>
          <a:endParaRPr lang="en-GB"/>
        </a:p>
      </dgm:t>
    </dgm:pt>
    <dgm:pt modelId="{B541899B-2CFF-3643-A704-20B6A5D509BE}">
      <dgm:prSet/>
      <dgm:spPr/>
      <dgm:t>
        <a:bodyPr/>
        <a:lstStyle/>
        <a:p>
          <a:r>
            <a:rPr lang="en-GB"/>
            <a:t>It helps the hotel achieve full occupancy, maximising revenue</a:t>
          </a:r>
        </a:p>
      </dgm:t>
    </dgm:pt>
    <dgm:pt modelId="{80EDD890-24AD-DC4C-BE8F-8ACBB50C18E2}" type="parTrans" cxnId="{E4905EC3-A69B-D24A-B8FE-7344D9DAD4FB}">
      <dgm:prSet/>
      <dgm:spPr/>
      <dgm:t>
        <a:bodyPr/>
        <a:lstStyle/>
        <a:p>
          <a:endParaRPr lang="en-GB"/>
        </a:p>
      </dgm:t>
    </dgm:pt>
    <dgm:pt modelId="{F06E09B3-0669-5749-947A-3D18570D1611}" type="sibTrans" cxnId="{E4905EC3-A69B-D24A-B8FE-7344D9DAD4FB}">
      <dgm:prSet/>
      <dgm:spPr/>
      <dgm:t>
        <a:bodyPr/>
        <a:lstStyle/>
        <a:p>
          <a:endParaRPr lang="en-GB"/>
        </a:p>
      </dgm:t>
    </dgm:pt>
    <dgm:pt modelId="{39973380-22F3-B242-922B-4B2EC5858A38}">
      <dgm:prSet/>
      <dgm:spPr/>
      <dgm:t>
        <a:bodyPr/>
        <a:lstStyle/>
        <a:p>
          <a:r>
            <a:rPr lang="en-GB"/>
            <a:t>It produces long-term revenue and profit increases</a:t>
          </a:r>
        </a:p>
      </dgm:t>
    </dgm:pt>
    <dgm:pt modelId="{DFB1B3C0-A89A-9C47-BC1D-BBBEBA32753B}" type="parTrans" cxnId="{4134EB75-774C-E942-AB37-0E45CE25B018}">
      <dgm:prSet/>
      <dgm:spPr/>
      <dgm:t>
        <a:bodyPr/>
        <a:lstStyle/>
        <a:p>
          <a:endParaRPr lang="en-GB"/>
        </a:p>
      </dgm:t>
    </dgm:pt>
    <dgm:pt modelId="{EFD2B871-BA7A-B442-BE40-966075864749}" type="sibTrans" cxnId="{4134EB75-774C-E942-AB37-0E45CE25B018}">
      <dgm:prSet/>
      <dgm:spPr/>
      <dgm:t>
        <a:bodyPr/>
        <a:lstStyle/>
        <a:p>
          <a:endParaRPr lang="en-GB"/>
        </a:p>
      </dgm:t>
    </dgm:pt>
    <dgm:pt modelId="{53F04512-6723-8947-A520-A2ADC395559F}">
      <dgm:prSet/>
      <dgm:spPr/>
      <dgm:t>
        <a:bodyPr/>
        <a:lstStyle/>
        <a:p>
          <a:r>
            <a:rPr lang="en-GB"/>
            <a:t>It’s a low-risk and common strategy in hotel revenue management</a:t>
          </a:r>
        </a:p>
      </dgm:t>
    </dgm:pt>
    <dgm:pt modelId="{C0F3DA9A-D6FE-5A4F-9B30-5B474AAC685E}" type="parTrans" cxnId="{764803AE-7C1E-2D40-ADA7-1A34B8035B7E}">
      <dgm:prSet/>
      <dgm:spPr/>
      <dgm:t>
        <a:bodyPr/>
        <a:lstStyle/>
        <a:p>
          <a:endParaRPr lang="en-GB"/>
        </a:p>
      </dgm:t>
    </dgm:pt>
    <dgm:pt modelId="{878D6BBE-E202-6F4F-9EF7-B6AF4CE972B6}" type="sibTrans" cxnId="{764803AE-7C1E-2D40-ADA7-1A34B8035B7E}">
      <dgm:prSet/>
      <dgm:spPr/>
      <dgm:t>
        <a:bodyPr/>
        <a:lstStyle/>
        <a:p>
          <a:endParaRPr lang="en-GB"/>
        </a:p>
      </dgm:t>
    </dgm:pt>
    <dgm:pt modelId="{6D843E98-4684-BB4F-BB61-C0597BAAB031}">
      <dgm:prSet/>
      <dgm:spPr/>
      <dgm:t>
        <a:bodyPr/>
        <a:lstStyle/>
        <a:p>
          <a:r>
            <a:rPr lang="en-GB"/>
            <a:t>Compensation is usually cheaper than keeping a room empty</a:t>
          </a:r>
        </a:p>
      </dgm:t>
    </dgm:pt>
    <dgm:pt modelId="{1BA2F3F4-59C9-F749-982E-0E90508BA131}" type="parTrans" cxnId="{54105B3A-2458-AB43-8607-F890C7D7F1BF}">
      <dgm:prSet/>
      <dgm:spPr/>
      <dgm:t>
        <a:bodyPr/>
        <a:lstStyle/>
        <a:p>
          <a:endParaRPr lang="en-GB"/>
        </a:p>
      </dgm:t>
    </dgm:pt>
    <dgm:pt modelId="{70DDC02C-A4A6-7148-98A9-6E27D875F1A6}" type="sibTrans" cxnId="{54105B3A-2458-AB43-8607-F890C7D7F1BF}">
      <dgm:prSet/>
      <dgm:spPr/>
      <dgm:t>
        <a:bodyPr/>
        <a:lstStyle/>
        <a:p>
          <a:endParaRPr lang="en-GB"/>
        </a:p>
      </dgm:t>
    </dgm:pt>
    <dgm:pt modelId="{91EB5648-10CC-964A-9B20-CFD90A378756}">
      <dgm:prSet/>
      <dgm:spPr/>
      <dgm:t>
        <a:bodyPr/>
        <a:lstStyle/>
        <a:p>
          <a:r>
            <a:rPr lang="en-GB"/>
            <a:t>Rules of refusing to be walked are predetermined and also acceptable</a:t>
          </a:r>
        </a:p>
      </dgm:t>
    </dgm:pt>
    <dgm:pt modelId="{A74DB2C5-BB84-6C4F-B57C-6AAC366A7A33}" type="parTrans" cxnId="{509D60A0-02F8-1145-B165-09E14ED23316}">
      <dgm:prSet/>
      <dgm:spPr/>
      <dgm:t>
        <a:bodyPr/>
        <a:lstStyle/>
        <a:p>
          <a:endParaRPr lang="en-GB"/>
        </a:p>
      </dgm:t>
    </dgm:pt>
    <dgm:pt modelId="{FB2B8F92-AE01-FA4B-AE37-9261C5E47C90}" type="sibTrans" cxnId="{509D60A0-02F8-1145-B165-09E14ED23316}">
      <dgm:prSet/>
      <dgm:spPr/>
      <dgm:t>
        <a:bodyPr/>
        <a:lstStyle/>
        <a:p>
          <a:endParaRPr lang="en-GB"/>
        </a:p>
      </dgm:t>
    </dgm:pt>
    <dgm:pt modelId="{CF2AC7D3-F678-2446-BA2C-5A7CE7DF0D0E}">
      <dgm:prSet/>
      <dgm:spPr/>
      <dgm:t>
        <a:bodyPr/>
        <a:lstStyle/>
        <a:p>
          <a:r>
            <a:rPr lang="en-GB" b="1">
              <a:solidFill>
                <a:srgbClr val="FF0000"/>
              </a:solidFill>
            </a:rPr>
            <a:t>Cons:</a:t>
          </a:r>
        </a:p>
      </dgm:t>
    </dgm:pt>
    <dgm:pt modelId="{2B7C0933-AF15-3242-B201-0B35C44A59F7}" type="parTrans" cxnId="{30E72227-4E40-B741-A973-33F912A9932C}">
      <dgm:prSet/>
      <dgm:spPr/>
      <dgm:t>
        <a:bodyPr/>
        <a:lstStyle/>
        <a:p>
          <a:endParaRPr lang="en-GB"/>
        </a:p>
      </dgm:t>
    </dgm:pt>
    <dgm:pt modelId="{173FA694-F3AE-C94C-9ACF-C4BC25BAEBFF}" type="sibTrans" cxnId="{30E72227-4E40-B741-A973-33F912A9932C}">
      <dgm:prSet/>
      <dgm:spPr/>
      <dgm:t>
        <a:bodyPr/>
        <a:lstStyle/>
        <a:p>
          <a:endParaRPr lang="en-GB"/>
        </a:p>
      </dgm:t>
    </dgm:pt>
    <dgm:pt modelId="{22B6E7EF-EC82-0942-A465-D91F4DA01544}">
      <dgm:prSet/>
      <dgm:spPr/>
      <dgm:t>
        <a:bodyPr/>
        <a:lstStyle/>
        <a:p>
          <a:r>
            <a:rPr lang="en-GB"/>
            <a:t>Can potentially lead to a bad guest experience</a:t>
          </a:r>
        </a:p>
      </dgm:t>
    </dgm:pt>
    <dgm:pt modelId="{F123C9BB-00B3-AC49-8C31-98643852407B}" type="parTrans" cxnId="{88543F37-D469-694D-AA0D-9041EEACB471}">
      <dgm:prSet/>
      <dgm:spPr/>
      <dgm:t>
        <a:bodyPr/>
        <a:lstStyle/>
        <a:p>
          <a:endParaRPr lang="en-GB"/>
        </a:p>
      </dgm:t>
    </dgm:pt>
    <dgm:pt modelId="{E3381EAE-5B51-1643-BC2E-BB389608385E}" type="sibTrans" cxnId="{88543F37-D469-694D-AA0D-9041EEACB471}">
      <dgm:prSet/>
      <dgm:spPr/>
      <dgm:t>
        <a:bodyPr/>
        <a:lstStyle/>
        <a:p>
          <a:endParaRPr lang="en-GB"/>
        </a:p>
      </dgm:t>
    </dgm:pt>
    <dgm:pt modelId="{F1AADCE4-0591-5D45-B2AE-8EDCEA5D4485}">
      <dgm:prSet/>
      <dgm:spPr/>
      <dgm:t>
        <a:bodyPr/>
        <a:lstStyle/>
        <a:p>
          <a:r>
            <a:rPr lang="en-GB"/>
            <a:t>Decreased customer loyalty</a:t>
          </a:r>
        </a:p>
      </dgm:t>
    </dgm:pt>
    <dgm:pt modelId="{9EEF784A-E612-874E-9069-92E5297EB832}" type="parTrans" cxnId="{8CC77DCF-4D4E-5C4F-815C-9971B2F963BB}">
      <dgm:prSet/>
      <dgm:spPr/>
      <dgm:t>
        <a:bodyPr/>
        <a:lstStyle/>
        <a:p>
          <a:endParaRPr lang="en-GB"/>
        </a:p>
      </dgm:t>
    </dgm:pt>
    <dgm:pt modelId="{0A923944-04E0-E44A-ADD5-A4616DE2E9ED}" type="sibTrans" cxnId="{8CC77DCF-4D4E-5C4F-815C-9971B2F963BB}">
      <dgm:prSet/>
      <dgm:spPr/>
      <dgm:t>
        <a:bodyPr/>
        <a:lstStyle/>
        <a:p>
          <a:endParaRPr lang="en-GB"/>
        </a:p>
      </dgm:t>
    </dgm:pt>
    <dgm:pt modelId="{55948191-E32A-4A47-A6A4-93B793BAA608}">
      <dgm:prSet/>
      <dgm:spPr/>
      <dgm:t>
        <a:bodyPr/>
        <a:lstStyle/>
        <a:p>
          <a:r>
            <a:rPr lang="en-GB"/>
            <a:t>Negative reviews on social media</a:t>
          </a:r>
        </a:p>
      </dgm:t>
    </dgm:pt>
    <dgm:pt modelId="{CD55F167-D1A5-2341-80BA-767BBEB9F7D8}" type="parTrans" cxnId="{AB6252DA-6D1E-0646-AAB9-8A65DD29D1D6}">
      <dgm:prSet/>
      <dgm:spPr/>
      <dgm:t>
        <a:bodyPr/>
        <a:lstStyle/>
        <a:p>
          <a:endParaRPr lang="en-GB"/>
        </a:p>
      </dgm:t>
    </dgm:pt>
    <dgm:pt modelId="{7E6FE5B1-1B2A-5541-A59E-FC5A4C746E22}" type="sibTrans" cxnId="{AB6252DA-6D1E-0646-AAB9-8A65DD29D1D6}">
      <dgm:prSet/>
      <dgm:spPr/>
      <dgm:t>
        <a:bodyPr/>
        <a:lstStyle/>
        <a:p>
          <a:endParaRPr lang="en-GB"/>
        </a:p>
      </dgm:t>
    </dgm:pt>
    <dgm:pt modelId="{CC50F7FB-FCA7-A64F-AE7E-F79EB9F7D825}">
      <dgm:prSet/>
      <dgm:spPr/>
      <dgm:t>
        <a:bodyPr/>
        <a:lstStyle/>
        <a:p>
          <a:r>
            <a:rPr lang="en-GB"/>
            <a:t>Additional costs for guests to be walked to other locations</a:t>
          </a:r>
        </a:p>
      </dgm:t>
    </dgm:pt>
    <dgm:pt modelId="{3E3C86A9-6269-F44E-AD7B-19D82F5B5564}" type="parTrans" cxnId="{8515B63D-3F31-DE46-8FCD-7D07954A3381}">
      <dgm:prSet/>
      <dgm:spPr/>
      <dgm:t>
        <a:bodyPr/>
        <a:lstStyle/>
        <a:p>
          <a:endParaRPr lang="en-GB"/>
        </a:p>
      </dgm:t>
    </dgm:pt>
    <dgm:pt modelId="{C0EDD54F-3FBD-E647-97EB-4617A9D273CC}" type="sibTrans" cxnId="{8515B63D-3F31-DE46-8FCD-7D07954A3381}">
      <dgm:prSet/>
      <dgm:spPr/>
      <dgm:t>
        <a:bodyPr/>
        <a:lstStyle/>
        <a:p>
          <a:endParaRPr lang="en-GB"/>
        </a:p>
      </dgm:t>
    </dgm:pt>
    <dgm:pt modelId="{DE14E0B1-1DF8-D849-BE64-7D9038EE9DCA}">
      <dgm:prSet/>
      <dgm:spPr/>
      <dgm:t>
        <a:bodyPr/>
        <a:lstStyle/>
        <a:p>
          <a:r>
            <a:rPr lang="en-GB"/>
            <a:t>Reservations must be carefully monitored to control unintended or excessive overbooking</a:t>
          </a:r>
        </a:p>
      </dgm:t>
    </dgm:pt>
    <dgm:pt modelId="{194CAAA3-F437-C748-B2D8-9A024D89CBE0}" type="parTrans" cxnId="{5F0FAC6E-5E1B-5D47-89B7-9F290F80FEF0}">
      <dgm:prSet/>
      <dgm:spPr/>
      <dgm:t>
        <a:bodyPr/>
        <a:lstStyle/>
        <a:p>
          <a:endParaRPr lang="en-GB"/>
        </a:p>
      </dgm:t>
    </dgm:pt>
    <dgm:pt modelId="{1ED43AB3-B903-C34C-ADF6-F1EE0AB0A756}" type="sibTrans" cxnId="{5F0FAC6E-5E1B-5D47-89B7-9F290F80FEF0}">
      <dgm:prSet/>
      <dgm:spPr/>
      <dgm:t>
        <a:bodyPr/>
        <a:lstStyle/>
        <a:p>
          <a:endParaRPr lang="en-GB"/>
        </a:p>
      </dgm:t>
    </dgm:pt>
    <dgm:pt modelId="{0382CF66-E711-5646-A1A9-67EAB10884E5}" type="pres">
      <dgm:prSet presAssocID="{AF818AEE-5999-DF4C-92A2-9AB033767A07}" presName="linear" presStyleCnt="0">
        <dgm:presLayoutVars>
          <dgm:animLvl val="lvl"/>
          <dgm:resizeHandles val="exact"/>
        </dgm:presLayoutVars>
      </dgm:prSet>
      <dgm:spPr/>
    </dgm:pt>
    <dgm:pt modelId="{90211123-3D47-314C-9DB9-CECC7771989D}" type="pres">
      <dgm:prSet presAssocID="{E0745021-8E6C-3844-94B5-6FDEA9E5421C}" presName="parentText" presStyleLbl="node1" presStyleIdx="0" presStyleCnt="13">
        <dgm:presLayoutVars>
          <dgm:chMax val="0"/>
          <dgm:bulletEnabled val="1"/>
        </dgm:presLayoutVars>
      </dgm:prSet>
      <dgm:spPr/>
    </dgm:pt>
    <dgm:pt modelId="{96051131-250F-0845-966B-DDDC1E8FE999}" type="pres">
      <dgm:prSet presAssocID="{144DBBE2-FCCE-2241-9340-0245C650B621}" presName="spacer" presStyleCnt="0"/>
      <dgm:spPr/>
    </dgm:pt>
    <dgm:pt modelId="{7971A384-6F43-6D4C-A3ED-4BFB1C7BD79C}" type="pres">
      <dgm:prSet presAssocID="{757CFD3D-873A-E446-8538-AD4FD6D0C3DC}" presName="parentText" presStyleLbl="node1" presStyleIdx="1" presStyleCnt="13" custLinFactNeighborX="1888">
        <dgm:presLayoutVars>
          <dgm:chMax val="0"/>
          <dgm:bulletEnabled val="1"/>
        </dgm:presLayoutVars>
      </dgm:prSet>
      <dgm:spPr/>
    </dgm:pt>
    <dgm:pt modelId="{2DC70D46-542A-2548-B672-B0F496426E1C}" type="pres">
      <dgm:prSet presAssocID="{2B773C3C-5A65-A54D-A8C3-50026D762DB2}" presName="spacer" presStyleCnt="0"/>
      <dgm:spPr/>
    </dgm:pt>
    <dgm:pt modelId="{FF4B432B-AEED-B348-A5F4-E9666CB597CD}" type="pres">
      <dgm:prSet presAssocID="{B541899B-2CFF-3643-A704-20B6A5D509BE}" presName="parentText" presStyleLbl="node1" presStyleIdx="2" presStyleCnt="13">
        <dgm:presLayoutVars>
          <dgm:chMax val="0"/>
          <dgm:bulletEnabled val="1"/>
        </dgm:presLayoutVars>
      </dgm:prSet>
      <dgm:spPr/>
    </dgm:pt>
    <dgm:pt modelId="{55D80210-2787-BD4B-A358-8AA90345CB59}" type="pres">
      <dgm:prSet presAssocID="{F06E09B3-0669-5749-947A-3D18570D1611}" presName="spacer" presStyleCnt="0"/>
      <dgm:spPr/>
    </dgm:pt>
    <dgm:pt modelId="{2C53EE62-D1F9-0A44-80FE-BFB2141148F6}" type="pres">
      <dgm:prSet presAssocID="{39973380-22F3-B242-922B-4B2EC5858A38}" presName="parentText" presStyleLbl="node1" presStyleIdx="3" presStyleCnt="13">
        <dgm:presLayoutVars>
          <dgm:chMax val="0"/>
          <dgm:bulletEnabled val="1"/>
        </dgm:presLayoutVars>
      </dgm:prSet>
      <dgm:spPr/>
    </dgm:pt>
    <dgm:pt modelId="{C1D0C4E5-BDBB-D44E-AFFF-B0C5A4B3ADFE}" type="pres">
      <dgm:prSet presAssocID="{EFD2B871-BA7A-B442-BE40-966075864749}" presName="spacer" presStyleCnt="0"/>
      <dgm:spPr/>
    </dgm:pt>
    <dgm:pt modelId="{C9C0907A-A0A3-0B45-B679-DAAFBF93D35E}" type="pres">
      <dgm:prSet presAssocID="{53F04512-6723-8947-A520-A2ADC395559F}" presName="parentText" presStyleLbl="node1" presStyleIdx="4" presStyleCnt="13">
        <dgm:presLayoutVars>
          <dgm:chMax val="0"/>
          <dgm:bulletEnabled val="1"/>
        </dgm:presLayoutVars>
      </dgm:prSet>
      <dgm:spPr/>
    </dgm:pt>
    <dgm:pt modelId="{AE19C109-F8B9-6244-B833-0BF956D30DEA}" type="pres">
      <dgm:prSet presAssocID="{878D6BBE-E202-6F4F-9EF7-B6AF4CE972B6}" presName="spacer" presStyleCnt="0"/>
      <dgm:spPr/>
    </dgm:pt>
    <dgm:pt modelId="{89ABEE41-8576-744A-9477-4FFAC5FA3D5A}" type="pres">
      <dgm:prSet presAssocID="{6D843E98-4684-BB4F-BB61-C0597BAAB031}" presName="parentText" presStyleLbl="node1" presStyleIdx="5" presStyleCnt="13">
        <dgm:presLayoutVars>
          <dgm:chMax val="0"/>
          <dgm:bulletEnabled val="1"/>
        </dgm:presLayoutVars>
      </dgm:prSet>
      <dgm:spPr/>
    </dgm:pt>
    <dgm:pt modelId="{0272056D-9FA2-D942-8FAF-9E4911F56355}" type="pres">
      <dgm:prSet presAssocID="{70DDC02C-A4A6-7148-98A9-6E27D875F1A6}" presName="spacer" presStyleCnt="0"/>
      <dgm:spPr/>
    </dgm:pt>
    <dgm:pt modelId="{508B4046-BA90-844D-8B1A-F159D0B97B49}" type="pres">
      <dgm:prSet presAssocID="{91EB5648-10CC-964A-9B20-CFD90A378756}" presName="parentText" presStyleLbl="node1" presStyleIdx="6" presStyleCnt="13">
        <dgm:presLayoutVars>
          <dgm:chMax val="0"/>
          <dgm:bulletEnabled val="1"/>
        </dgm:presLayoutVars>
      </dgm:prSet>
      <dgm:spPr/>
    </dgm:pt>
    <dgm:pt modelId="{B67383AE-5D1D-144A-8525-B63CA0374E69}" type="pres">
      <dgm:prSet presAssocID="{FB2B8F92-AE01-FA4B-AE37-9261C5E47C90}" presName="spacer" presStyleCnt="0"/>
      <dgm:spPr/>
    </dgm:pt>
    <dgm:pt modelId="{3F782812-CA0D-2C4D-8F80-9FE9C1F8FDBC}" type="pres">
      <dgm:prSet presAssocID="{CF2AC7D3-F678-2446-BA2C-5A7CE7DF0D0E}" presName="parentText" presStyleLbl="node1" presStyleIdx="7" presStyleCnt="13">
        <dgm:presLayoutVars>
          <dgm:chMax val="0"/>
          <dgm:bulletEnabled val="1"/>
        </dgm:presLayoutVars>
      </dgm:prSet>
      <dgm:spPr/>
    </dgm:pt>
    <dgm:pt modelId="{F13A21DB-A01E-2741-8D06-FD40F95A99D7}" type="pres">
      <dgm:prSet presAssocID="{173FA694-F3AE-C94C-9ACF-C4BC25BAEBFF}" presName="spacer" presStyleCnt="0"/>
      <dgm:spPr/>
    </dgm:pt>
    <dgm:pt modelId="{44F56C51-BCB6-C440-8F4D-C0A15F37F539}" type="pres">
      <dgm:prSet presAssocID="{22B6E7EF-EC82-0942-A465-D91F4DA01544}" presName="parentText" presStyleLbl="node1" presStyleIdx="8" presStyleCnt="13">
        <dgm:presLayoutVars>
          <dgm:chMax val="0"/>
          <dgm:bulletEnabled val="1"/>
        </dgm:presLayoutVars>
      </dgm:prSet>
      <dgm:spPr/>
    </dgm:pt>
    <dgm:pt modelId="{2EA252BF-2034-A64D-9884-76E0516CEC6C}" type="pres">
      <dgm:prSet presAssocID="{E3381EAE-5B51-1643-BC2E-BB389608385E}" presName="spacer" presStyleCnt="0"/>
      <dgm:spPr/>
    </dgm:pt>
    <dgm:pt modelId="{CDCB2AFD-1774-4549-AB8D-D130F519FAF0}" type="pres">
      <dgm:prSet presAssocID="{F1AADCE4-0591-5D45-B2AE-8EDCEA5D4485}" presName="parentText" presStyleLbl="node1" presStyleIdx="9" presStyleCnt="13">
        <dgm:presLayoutVars>
          <dgm:chMax val="0"/>
          <dgm:bulletEnabled val="1"/>
        </dgm:presLayoutVars>
      </dgm:prSet>
      <dgm:spPr/>
    </dgm:pt>
    <dgm:pt modelId="{F9F0B12A-4B42-5B45-BBB5-3A69403D0482}" type="pres">
      <dgm:prSet presAssocID="{0A923944-04E0-E44A-ADD5-A4616DE2E9ED}" presName="spacer" presStyleCnt="0"/>
      <dgm:spPr/>
    </dgm:pt>
    <dgm:pt modelId="{B81259B2-08EA-A541-B64F-40083BDF26D9}" type="pres">
      <dgm:prSet presAssocID="{55948191-E32A-4A47-A6A4-93B793BAA608}" presName="parentText" presStyleLbl="node1" presStyleIdx="10" presStyleCnt="13">
        <dgm:presLayoutVars>
          <dgm:chMax val="0"/>
          <dgm:bulletEnabled val="1"/>
        </dgm:presLayoutVars>
      </dgm:prSet>
      <dgm:spPr/>
    </dgm:pt>
    <dgm:pt modelId="{36D8A971-4A95-DC4F-A2D6-43D731B3DE1F}" type="pres">
      <dgm:prSet presAssocID="{7E6FE5B1-1B2A-5541-A59E-FC5A4C746E22}" presName="spacer" presStyleCnt="0"/>
      <dgm:spPr/>
    </dgm:pt>
    <dgm:pt modelId="{4F197FD3-0E2D-D14A-AA54-49559D37B9E6}" type="pres">
      <dgm:prSet presAssocID="{CC50F7FB-FCA7-A64F-AE7E-F79EB9F7D825}" presName="parentText" presStyleLbl="node1" presStyleIdx="11" presStyleCnt="13">
        <dgm:presLayoutVars>
          <dgm:chMax val="0"/>
          <dgm:bulletEnabled val="1"/>
        </dgm:presLayoutVars>
      </dgm:prSet>
      <dgm:spPr/>
    </dgm:pt>
    <dgm:pt modelId="{7BC84800-98D1-BA48-A91B-5FCF5C53360F}" type="pres">
      <dgm:prSet presAssocID="{C0EDD54F-3FBD-E647-97EB-4617A9D273CC}" presName="spacer" presStyleCnt="0"/>
      <dgm:spPr/>
    </dgm:pt>
    <dgm:pt modelId="{98FE8F99-75CC-A043-B786-8E3EE6D6545B}" type="pres">
      <dgm:prSet presAssocID="{DE14E0B1-1DF8-D849-BE64-7D9038EE9DCA}" presName="parentText" presStyleLbl="node1" presStyleIdx="12" presStyleCnt="13">
        <dgm:presLayoutVars>
          <dgm:chMax val="0"/>
          <dgm:bulletEnabled val="1"/>
        </dgm:presLayoutVars>
      </dgm:prSet>
      <dgm:spPr/>
    </dgm:pt>
  </dgm:ptLst>
  <dgm:cxnLst>
    <dgm:cxn modelId="{0AAD3D05-D429-F64C-8EAC-2FAF8F45B355}" type="presOf" srcId="{757CFD3D-873A-E446-8538-AD4FD6D0C3DC}" destId="{7971A384-6F43-6D4C-A3ED-4BFB1C7BD79C}" srcOrd="0" destOrd="0" presId="urn:microsoft.com/office/officeart/2005/8/layout/vList2"/>
    <dgm:cxn modelId="{778F8209-B496-6044-AF7A-3753174E44DE}" type="presOf" srcId="{F1AADCE4-0591-5D45-B2AE-8EDCEA5D4485}" destId="{CDCB2AFD-1774-4549-AB8D-D130F519FAF0}" srcOrd="0" destOrd="0" presId="urn:microsoft.com/office/officeart/2005/8/layout/vList2"/>
    <dgm:cxn modelId="{C42E6A11-83D7-C844-984C-104FF405A37B}" srcId="{AF818AEE-5999-DF4C-92A2-9AB033767A07}" destId="{E0745021-8E6C-3844-94B5-6FDEA9E5421C}" srcOrd="0" destOrd="0" parTransId="{3A7E1ED6-6D39-5646-9FA6-70DA4972F3BD}" sibTransId="{144DBBE2-FCCE-2241-9340-0245C650B621}"/>
    <dgm:cxn modelId="{30E72227-4E40-B741-A973-33F912A9932C}" srcId="{AF818AEE-5999-DF4C-92A2-9AB033767A07}" destId="{CF2AC7D3-F678-2446-BA2C-5A7CE7DF0D0E}" srcOrd="7" destOrd="0" parTransId="{2B7C0933-AF15-3242-B201-0B35C44A59F7}" sibTransId="{173FA694-F3AE-C94C-9ACF-C4BC25BAEBFF}"/>
    <dgm:cxn modelId="{7DDFE127-37CA-0D41-A8EF-03C7C6BCDDAD}" type="presOf" srcId="{CF2AC7D3-F678-2446-BA2C-5A7CE7DF0D0E}" destId="{3F782812-CA0D-2C4D-8F80-9FE9C1F8FDBC}" srcOrd="0" destOrd="0" presId="urn:microsoft.com/office/officeart/2005/8/layout/vList2"/>
    <dgm:cxn modelId="{865CC134-AA43-DE4B-8F87-721D457162EB}" type="presOf" srcId="{55948191-E32A-4A47-A6A4-93B793BAA608}" destId="{B81259B2-08EA-A541-B64F-40083BDF26D9}" srcOrd="0" destOrd="0" presId="urn:microsoft.com/office/officeart/2005/8/layout/vList2"/>
    <dgm:cxn modelId="{AEB76736-7E9B-6141-BFF9-2E02B3339CEA}" type="presOf" srcId="{DE14E0B1-1DF8-D849-BE64-7D9038EE9DCA}" destId="{98FE8F99-75CC-A043-B786-8E3EE6D6545B}" srcOrd="0" destOrd="0" presId="urn:microsoft.com/office/officeart/2005/8/layout/vList2"/>
    <dgm:cxn modelId="{88543F37-D469-694D-AA0D-9041EEACB471}" srcId="{AF818AEE-5999-DF4C-92A2-9AB033767A07}" destId="{22B6E7EF-EC82-0942-A465-D91F4DA01544}" srcOrd="8" destOrd="0" parTransId="{F123C9BB-00B3-AC49-8C31-98643852407B}" sibTransId="{E3381EAE-5B51-1643-BC2E-BB389608385E}"/>
    <dgm:cxn modelId="{54105B3A-2458-AB43-8607-F890C7D7F1BF}" srcId="{AF818AEE-5999-DF4C-92A2-9AB033767A07}" destId="{6D843E98-4684-BB4F-BB61-C0597BAAB031}" srcOrd="5" destOrd="0" parTransId="{1BA2F3F4-59C9-F749-982E-0E90508BA131}" sibTransId="{70DDC02C-A4A6-7148-98A9-6E27D875F1A6}"/>
    <dgm:cxn modelId="{8515B63D-3F31-DE46-8FCD-7D07954A3381}" srcId="{AF818AEE-5999-DF4C-92A2-9AB033767A07}" destId="{CC50F7FB-FCA7-A64F-AE7E-F79EB9F7D825}" srcOrd="11" destOrd="0" parTransId="{3E3C86A9-6269-F44E-AD7B-19D82F5B5564}" sibTransId="{C0EDD54F-3FBD-E647-97EB-4617A9D273CC}"/>
    <dgm:cxn modelId="{6A39943F-A747-4044-B282-095ECC25E469}" type="presOf" srcId="{CC50F7FB-FCA7-A64F-AE7E-F79EB9F7D825}" destId="{4F197FD3-0E2D-D14A-AA54-49559D37B9E6}" srcOrd="0" destOrd="0" presId="urn:microsoft.com/office/officeart/2005/8/layout/vList2"/>
    <dgm:cxn modelId="{23B75065-A10C-CB41-AF33-66CD37AAB28D}" type="presOf" srcId="{53F04512-6723-8947-A520-A2ADC395559F}" destId="{C9C0907A-A0A3-0B45-B679-DAAFBF93D35E}" srcOrd="0" destOrd="0" presId="urn:microsoft.com/office/officeart/2005/8/layout/vList2"/>
    <dgm:cxn modelId="{ECA25267-84D8-9E49-A5F1-B7C8C8EB8DD8}" type="presOf" srcId="{22B6E7EF-EC82-0942-A465-D91F4DA01544}" destId="{44F56C51-BCB6-C440-8F4D-C0A15F37F539}" srcOrd="0" destOrd="0" presId="urn:microsoft.com/office/officeart/2005/8/layout/vList2"/>
    <dgm:cxn modelId="{5F0FAC6E-5E1B-5D47-89B7-9F290F80FEF0}" srcId="{AF818AEE-5999-DF4C-92A2-9AB033767A07}" destId="{DE14E0B1-1DF8-D849-BE64-7D9038EE9DCA}" srcOrd="12" destOrd="0" parTransId="{194CAAA3-F437-C748-B2D8-9A024D89CBE0}" sibTransId="{1ED43AB3-B903-C34C-ADF6-F1EE0AB0A756}"/>
    <dgm:cxn modelId="{4134EB75-774C-E942-AB37-0E45CE25B018}" srcId="{AF818AEE-5999-DF4C-92A2-9AB033767A07}" destId="{39973380-22F3-B242-922B-4B2EC5858A38}" srcOrd="3" destOrd="0" parTransId="{DFB1B3C0-A89A-9C47-BC1D-BBBEBA32753B}" sibTransId="{EFD2B871-BA7A-B442-BE40-966075864749}"/>
    <dgm:cxn modelId="{509D60A0-02F8-1145-B165-09E14ED23316}" srcId="{AF818AEE-5999-DF4C-92A2-9AB033767A07}" destId="{91EB5648-10CC-964A-9B20-CFD90A378756}" srcOrd="6" destOrd="0" parTransId="{A74DB2C5-BB84-6C4F-B57C-6AAC366A7A33}" sibTransId="{FB2B8F92-AE01-FA4B-AE37-9261C5E47C90}"/>
    <dgm:cxn modelId="{2E5C0BAA-F165-6B47-B142-1C0C33374FE4}" type="presOf" srcId="{E0745021-8E6C-3844-94B5-6FDEA9E5421C}" destId="{90211123-3D47-314C-9DB9-CECC7771989D}" srcOrd="0" destOrd="0" presId="urn:microsoft.com/office/officeart/2005/8/layout/vList2"/>
    <dgm:cxn modelId="{764803AE-7C1E-2D40-ADA7-1A34B8035B7E}" srcId="{AF818AEE-5999-DF4C-92A2-9AB033767A07}" destId="{53F04512-6723-8947-A520-A2ADC395559F}" srcOrd="4" destOrd="0" parTransId="{C0F3DA9A-D6FE-5A4F-9B30-5B474AAC685E}" sibTransId="{878D6BBE-E202-6F4F-9EF7-B6AF4CE972B6}"/>
    <dgm:cxn modelId="{CD4207B0-E60D-754C-8E9B-639830533460}" type="presOf" srcId="{AF818AEE-5999-DF4C-92A2-9AB033767A07}" destId="{0382CF66-E711-5646-A1A9-67EAB10884E5}" srcOrd="0" destOrd="0" presId="urn:microsoft.com/office/officeart/2005/8/layout/vList2"/>
    <dgm:cxn modelId="{73591DB5-7F9B-BA46-B216-3CCB714596BE}" type="presOf" srcId="{6D843E98-4684-BB4F-BB61-C0597BAAB031}" destId="{89ABEE41-8576-744A-9477-4FFAC5FA3D5A}" srcOrd="0" destOrd="0" presId="urn:microsoft.com/office/officeart/2005/8/layout/vList2"/>
    <dgm:cxn modelId="{E4905EC3-A69B-D24A-B8FE-7344D9DAD4FB}" srcId="{AF818AEE-5999-DF4C-92A2-9AB033767A07}" destId="{B541899B-2CFF-3643-A704-20B6A5D509BE}" srcOrd="2" destOrd="0" parTransId="{80EDD890-24AD-DC4C-BE8F-8ACBB50C18E2}" sibTransId="{F06E09B3-0669-5749-947A-3D18570D1611}"/>
    <dgm:cxn modelId="{F916D2C9-F5E8-644A-B172-F0560B8B3F6B}" srcId="{AF818AEE-5999-DF4C-92A2-9AB033767A07}" destId="{757CFD3D-873A-E446-8538-AD4FD6D0C3DC}" srcOrd="1" destOrd="0" parTransId="{AF7C25F7-EB2F-7148-B7DB-9264393B27B6}" sibTransId="{2B773C3C-5A65-A54D-A8C3-50026D762DB2}"/>
    <dgm:cxn modelId="{8CC77DCF-4D4E-5C4F-815C-9971B2F963BB}" srcId="{AF818AEE-5999-DF4C-92A2-9AB033767A07}" destId="{F1AADCE4-0591-5D45-B2AE-8EDCEA5D4485}" srcOrd="9" destOrd="0" parTransId="{9EEF784A-E612-874E-9069-92E5297EB832}" sibTransId="{0A923944-04E0-E44A-ADD5-A4616DE2E9ED}"/>
    <dgm:cxn modelId="{A9E3CAD2-ED16-3240-A483-26CA312D3E78}" type="presOf" srcId="{91EB5648-10CC-964A-9B20-CFD90A378756}" destId="{508B4046-BA90-844D-8B1A-F159D0B97B49}" srcOrd="0" destOrd="0" presId="urn:microsoft.com/office/officeart/2005/8/layout/vList2"/>
    <dgm:cxn modelId="{AB6252DA-6D1E-0646-AAB9-8A65DD29D1D6}" srcId="{AF818AEE-5999-DF4C-92A2-9AB033767A07}" destId="{55948191-E32A-4A47-A6A4-93B793BAA608}" srcOrd="10" destOrd="0" parTransId="{CD55F167-D1A5-2341-80BA-767BBEB9F7D8}" sibTransId="{7E6FE5B1-1B2A-5541-A59E-FC5A4C746E22}"/>
    <dgm:cxn modelId="{68A894E1-4E1C-E54D-9B1D-1724907D49A8}" type="presOf" srcId="{39973380-22F3-B242-922B-4B2EC5858A38}" destId="{2C53EE62-D1F9-0A44-80FE-BFB2141148F6}" srcOrd="0" destOrd="0" presId="urn:microsoft.com/office/officeart/2005/8/layout/vList2"/>
    <dgm:cxn modelId="{1B6D61EE-07AE-FA40-B125-5855DF1FFFAF}" type="presOf" srcId="{B541899B-2CFF-3643-A704-20B6A5D509BE}" destId="{FF4B432B-AEED-B348-A5F4-E9666CB597CD}" srcOrd="0" destOrd="0" presId="urn:microsoft.com/office/officeart/2005/8/layout/vList2"/>
    <dgm:cxn modelId="{A0055DCA-649B-F046-9589-7629FB8393B4}" type="presParOf" srcId="{0382CF66-E711-5646-A1A9-67EAB10884E5}" destId="{90211123-3D47-314C-9DB9-CECC7771989D}" srcOrd="0" destOrd="0" presId="urn:microsoft.com/office/officeart/2005/8/layout/vList2"/>
    <dgm:cxn modelId="{F666B6EA-48D2-3D49-8566-3397C99C3D1B}" type="presParOf" srcId="{0382CF66-E711-5646-A1A9-67EAB10884E5}" destId="{96051131-250F-0845-966B-DDDC1E8FE999}" srcOrd="1" destOrd="0" presId="urn:microsoft.com/office/officeart/2005/8/layout/vList2"/>
    <dgm:cxn modelId="{FC01DA2E-17DF-FA42-83D0-F43AEFE84B9C}" type="presParOf" srcId="{0382CF66-E711-5646-A1A9-67EAB10884E5}" destId="{7971A384-6F43-6D4C-A3ED-4BFB1C7BD79C}" srcOrd="2" destOrd="0" presId="urn:microsoft.com/office/officeart/2005/8/layout/vList2"/>
    <dgm:cxn modelId="{C2203774-EB2C-EC4B-9B36-8715EEA5C2D3}" type="presParOf" srcId="{0382CF66-E711-5646-A1A9-67EAB10884E5}" destId="{2DC70D46-542A-2548-B672-B0F496426E1C}" srcOrd="3" destOrd="0" presId="urn:microsoft.com/office/officeart/2005/8/layout/vList2"/>
    <dgm:cxn modelId="{3A591F5E-C482-C045-BF2B-BBD0F87401F2}" type="presParOf" srcId="{0382CF66-E711-5646-A1A9-67EAB10884E5}" destId="{FF4B432B-AEED-B348-A5F4-E9666CB597CD}" srcOrd="4" destOrd="0" presId="urn:microsoft.com/office/officeart/2005/8/layout/vList2"/>
    <dgm:cxn modelId="{EFADA6BD-F033-8E4A-82DB-F8EAA1FCF95C}" type="presParOf" srcId="{0382CF66-E711-5646-A1A9-67EAB10884E5}" destId="{55D80210-2787-BD4B-A358-8AA90345CB59}" srcOrd="5" destOrd="0" presId="urn:microsoft.com/office/officeart/2005/8/layout/vList2"/>
    <dgm:cxn modelId="{1C077D22-88C3-534A-B2B5-59425712D3EF}" type="presParOf" srcId="{0382CF66-E711-5646-A1A9-67EAB10884E5}" destId="{2C53EE62-D1F9-0A44-80FE-BFB2141148F6}" srcOrd="6" destOrd="0" presId="urn:microsoft.com/office/officeart/2005/8/layout/vList2"/>
    <dgm:cxn modelId="{5CEFD0A6-5688-1147-A195-44886812491D}" type="presParOf" srcId="{0382CF66-E711-5646-A1A9-67EAB10884E5}" destId="{C1D0C4E5-BDBB-D44E-AFFF-B0C5A4B3ADFE}" srcOrd="7" destOrd="0" presId="urn:microsoft.com/office/officeart/2005/8/layout/vList2"/>
    <dgm:cxn modelId="{44B55DF6-76B1-8D41-AAA5-30AD1B5195AA}" type="presParOf" srcId="{0382CF66-E711-5646-A1A9-67EAB10884E5}" destId="{C9C0907A-A0A3-0B45-B679-DAAFBF93D35E}" srcOrd="8" destOrd="0" presId="urn:microsoft.com/office/officeart/2005/8/layout/vList2"/>
    <dgm:cxn modelId="{8E4A31FC-CA0D-7D4F-81F3-1C18ECD57E0F}" type="presParOf" srcId="{0382CF66-E711-5646-A1A9-67EAB10884E5}" destId="{AE19C109-F8B9-6244-B833-0BF956D30DEA}" srcOrd="9" destOrd="0" presId="urn:microsoft.com/office/officeart/2005/8/layout/vList2"/>
    <dgm:cxn modelId="{698C73E3-CECF-704A-BD6E-A3907DFC1AF3}" type="presParOf" srcId="{0382CF66-E711-5646-A1A9-67EAB10884E5}" destId="{89ABEE41-8576-744A-9477-4FFAC5FA3D5A}" srcOrd="10" destOrd="0" presId="urn:microsoft.com/office/officeart/2005/8/layout/vList2"/>
    <dgm:cxn modelId="{D4F789C6-40BB-C840-8190-2921CB051308}" type="presParOf" srcId="{0382CF66-E711-5646-A1A9-67EAB10884E5}" destId="{0272056D-9FA2-D942-8FAF-9E4911F56355}" srcOrd="11" destOrd="0" presId="urn:microsoft.com/office/officeart/2005/8/layout/vList2"/>
    <dgm:cxn modelId="{811CA34D-2FBB-4B43-BFFB-114CC6628ED4}" type="presParOf" srcId="{0382CF66-E711-5646-A1A9-67EAB10884E5}" destId="{508B4046-BA90-844D-8B1A-F159D0B97B49}" srcOrd="12" destOrd="0" presId="urn:microsoft.com/office/officeart/2005/8/layout/vList2"/>
    <dgm:cxn modelId="{313F1C6C-BC7D-C944-84C2-57D910DF4CF4}" type="presParOf" srcId="{0382CF66-E711-5646-A1A9-67EAB10884E5}" destId="{B67383AE-5D1D-144A-8525-B63CA0374E69}" srcOrd="13" destOrd="0" presId="urn:microsoft.com/office/officeart/2005/8/layout/vList2"/>
    <dgm:cxn modelId="{047CD64D-1B65-0145-A763-34908C6A4723}" type="presParOf" srcId="{0382CF66-E711-5646-A1A9-67EAB10884E5}" destId="{3F782812-CA0D-2C4D-8F80-9FE9C1F8FDBC}" srcOrd="14" destOrd="0" presId="urn:microsoft.com/office/officeart/2005/8/layout/vList2"/>
    <dgm:cxn modelId="{704C26F5-EFA8-5242-A326-DE0BDF4A8512}" type="presParOf" srcId="{0382CF66-E711-5646-A1A9-67EAB10884E5}" destId="{F13A21DB-A01E-2741-8D06-FD40F95A99D7}" srcOrd="15" destOrd="0" presId="urn:microsoft.com/office/officeart/2005/8/layout/vList2"/>
    <dgm:cxn modelId="{F613BD91-5ABD-234C-8C5D-A2DBB09E907D}" type="presParOf" srcId="{0382CF66-E711-5646-A1A9-67EAB10884E5}" destId="{44F56C51-BCB6-C440-8F4D-C0A15F37F539}" srcOrd="16" destOrd="0" presId="urn:microsoft.com/office/officeart/2005/8/layout/vList2"/>
    <dgm:cxn modelId="{25B42BB2-FB46-7A48-BF93-2EB43B6BA322}" type="presParOf" srcId="{0382CF66-E711-5646-A1A9-67EAB10884E5}" destId="{2EA252BF-2034-A64D-9884-76E0516CEC6C}" srcOrd="17" destOrd="0" presId="urn:microsoft.com/office/officeart/2005/8/layout/vList2"/>
    <dgm:cxn modelId="{9301BAA6-2F92-C242-A39C-1830F5A60ECF}" type="presParOf" srcId="{0382CF66-E711-5646-A1A9-67EAB10884E5}" destId="{CDCB2AFD-1774-4549-AB8D-D130F519FAF0}" srcOrd="18" destOrd="0" presId="urn:microsoft.com/office/officeart/2005/8/layout/vList2"/>
    <dgm:cxn modelId="{5DC1FD6E-2A30-A747-95DA-F433037A2CF5}" type="presParOf" srcId="{0382CF66-E711-5646-A1A9-67EAB10884E5}" destId="{F9F0B12A-4B42-5B45-BBB5-3A69403D0482}" srcOrd="19" destOrd="0" presId="urn:microsoft.com/office/officeart/2005/8/layout/vList2"/>
    <dgm:cxn modelId="{C8433A9E-C012-7D4D-8852-DCB2606D6E6D}" type="presParOf" srcId="{0382CF66-E711-5646-A1A9-67EAB10884E5}" destId="{B81259B2-08EA-A541-B64F-40083BDF26D9}" srcOrd="20" destOrd="0" presId="urn:microsoft.com/office/officeart/2005/8/layout/vList2"/>
    <dgm:cxn modelId="{6B115BFD-056F-6D4A-87AB-81405AD98E34}" type="presParOf" srcId="{0382CF66-E711-5646-A1A9-67EAB10884E5}" destId="{36D8A971-4A95-DC4F-A2D6-43D731B3DE1F}" srcOrd="21" destOrd="0" presId="urn:microsoft.com/office/officeart/2005/8/layout/vList2"/>
    <dgm:cxn modelId="{955B1E27-E88E-3B44-836A-BE75D5A5FDDA}" type="presParOf" srcId="{0382CF66-E711-5646-A1A9-67EAB10884E5}" destId="{4F197FD3-0E2D-D14A-AA54-49559D37B9E6}" srcOrd="22" destOrd="0" presId="urn:microsoft.com/office/officeart/2005/8/layout/vList2"/>
    <dgm:cxn modelId="{C162AA4B-F43A-4F43-9935-6D7DC4ED438C}" type="presParOf" srcId="{0382CF66-E711-5646-A1A9-67EAB10884E5}" destId="{7BC84800-98D1-BA48-A91B-5FCF5C53360F}" srcOrd="23" destOrd="0" presId="urn:microsoft.com/office/officeart/2005/8/layout/vList2"/>
    <dgm:cxn modelId="{7DC5E1E9-3B2B-4447-9AA4-F8C25876C6E8}" type="presParOf" srcId="{0382CF66-E711-5646-A1A9-67EAB10884E5}" destId="{98FE8F99-75CC-A043-B786-8E3EE6D6545B}" srcOrd="2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DC4F19-774D-4491-8108-8EF7A0BF184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1AB2042-CEF5-4059-8CCF-61A45EBAEC07}">
      <dgm:prSet/>
      <dgm:spPr/>
      <dgm:t>
        <a:bodyPr/>
        <a:lstStyle/>
        <a:p>
          <a:r>
            <a:rPr lang="en-GB"/>
            <a:t>Determine where the overbookings came from and close the source;</a:t>
          </a:r>
          <a:endParaRPr lang="en-US"/>
        </a:p>
      </dgm:t>
    </dgm:pt>
    <dgm:pt modelId="{A45B55D8-701F-414C-91AB-19CD8BEA97A5}" type="parTrans" cxnId="{1FD2C6FE-8913-4BDE-BA9C-8C06468AA707}">
      <dgm:prSet/>
      <dgm:spPr/>
      <dgm:t>
        <a:bodyPr/>
        <a:lstStyle/>
        <a:p>
          <a:endParaRPr lang="en-US"/>
        </a:p>
      </dgm:t>
    </dgm:pt>
    <dgm:pt modelId="{6C15F229-F445-44C4-87AD-1CAB06703F5F}" type="sibTrans" cxnId="{1FD2C6FE-8913-4BDE-BA9C-8C06468AA707}">
      <dgm:prSet/>
      <dgm:spPr/>
      <dgm:t>
        <a:bodyPr/>
        <a:lstStyle/>
        <a:p>
          <a:endParaRPr lang="en-US"/>
        </a:p>
      </dgm:t>
    </dgm:pt>
    <dgm:pt modelId="{69458E3D-8ABF-44C4-8A02-FF04412226E6}">
      <dgm:prSet/>
      <dgm:spPr/>
      <dgm:t>
        <a:bodyPr/>
        <a:lstStyle/>
        <a:p>
          <a:r>
            <a:rPr lang="en-GB"/>
            <a:t>Display genuine care and empathy;</a:t>
          </a:r>
          <a:endParaRPr lang="en-US"/>
        </a:p>
      </dgm:t>
    </dgm:pt>
    <dgm:pt modelId="{20E29EC8-273A-4659-A1AB-341ABC196791}" type="parTrans" cxnId="{0342978A-8C35-4B0C-8A5C-F6867EF1265E}">
      <dgm:prSet/>
      <dgm:spPr/>
      <dgm:t>
        <a:bodyPr/>
        <a:lstStyle/>
        <a:p>
          <a:endParaRPr lang="en-US"/>
        </a:p>
      </dgm:t>
    </dgm:pt>
    <dgm:pt modelId="{041F860C-F24B-4948-B935-C99C6E769A76}" type="sibTrans" cxnId="{0342978A-8C35-4B0C-8A5C-F6867EF1265E}">
      <dgm:prSet/>
      <dgm:spPr/>
      <dgm:t>
        <a:bodyPr/>
        <a:lstStyle/>
        <a:p>
          <a:endParaRPr lang="en-US"/>
        </a:p>
      </dgm:t>
    </dgm:pt>
    <dgm:pt modelId="{D1F15023-07CE-4D72-A505-AB4B25F18EA1}">
      <dgm:prSet/>
      <dgm:spPr/>
      <dgm:t>
        <a:bodyPr/>
        <a:lstStyle/>
        <a:p>
          <a:r>
            <a:rPr lang="en-GB"/>
            <a:t>Begin calling other local properties that you partner with for this situation;</a:t>
          </a:r>
          <a:endParaRPr lang="en-US"/>
        </a:p>
      </dgm:t>
    </dgm:pt>
    <dgm:pt modelId="{CCE2182B-5CFF-41AB-AB4C-9F50FB9AB25D}" type="parTrans" cxnId="{CD02C1CD-DB35-4BF3-B3DF-07081729CA95}">
      <dgm:prSet/>
      <dgm:spPr/>
      <dgm:t>
        <a:bodyPr/>
        <a:lstStyle/>
        <a:p>
          <a:endParaRPr lang="en-US"/>
        </a:p>
      </dgm:t>
    </dgm:pt>
    <dgm:pt modelId="{D09FA590-3E39-4D42-A3D4-7CB1B73CCB40}" type="sibTrans" cxnId="{CD02C1CD-DB35-4BF3-B3DF-07081729CA95}">
      <dgm:prSet/>
      <dgm:spPr/>
      <dgm:t>
        <a:bodyPr/>
        <a:lstStyle/>
        <a:p>
          <a:endParaRPr lang="en-US"/>
        </a:p>
      </dgm:t>
    </dgm:pt>
    <dgm:pt modelId="{09F34992-F6A8-4C27-87ED-F3816DC072CC}">
      <dgm:prSet/>
      <dgm:spPr/>
      <dgm:t>
        <a:bodyPr/>
        <a:lstStyle/>
        <a:p>
          <a:r>
            <a:rPr lang="en-GB"/>
            <a:t>Make sure they know exactly what compensation is being provided;</a:t>
          </a:r>
          <a:endParaRPr lang="en-US"/>
        </a:p>
      </dgm:t>
    </dgm:pt>
    <dgm:pt modelId="{3DD10CCD-1BFA-41A6-8199-6AA5AB356955}" type="parTrans" cxnId="{C861E956-129E-4FFD-8171-867DDCCB8C03}">
      <dgm:prSet/>
      <dgm:spPr/>
      <dgm:t>
        <a:bodyPr/>
        <a:lstStyle/>
        <a:p>
          <a:endParaRPr lang="en-US"/>
        </a:p>
      </dgm:t>
    </dgm:pt>
    <dgm:pt modelId="{AE7C3174-646F-4B50-9484-7D20B27CFF10}" type="sibTrans" cxnId="{C861E956-129E-4FFD-8171-867DDCCB8C03}">
      <dgm:prSet/>
      <dgm:spPr/>
      <dgm:t>
        <a:bodyPr/>
        <a:lstStyle/>
        <a:p>
          <a:endParaRPr lang="en-US"/>
        </a:p>
      </dgm:t>
    </dgm:pt>
    <dgm:pt modelId="{19DFF13D-1AEB-428D-ADDF-E99FEF1894F7}">
      <dgm:prSet/>
      <dgm:spPr/>
      <dgm:t>
        <a:bodyPr/>
        <a:lstStyle/>
        <a:p>
          <a:r>
            <a:rPr lang="en-GB"/>
            <a:t>Upgrade guests upon return or offer some other sort of compensatory action;</a:t>
          </a:r>
          <a:endParaRPr lang="en-US"/>
        </a:p>
      </dgm:t>
    </dgm:pt>
    <dgm:pt modelId="{F8730DF4-AD0F-4405-AAD5-DA20338D0DCC}" type="parTrans" cxnId="{A7EAC27F-FA34-495F-A66C-6EF3F2D52531}">
      <dgm:prSet/>
      <dgm:spPr/>
      <dgm:t>
        <a:bodyPr/>
        <a:lstStyle/>
        <a:p>
          <a:endParaRPr lang="en-US"/>
        </a:p>
      </dgm:t>
    </dgm:pt>
    <dgm:pt modelId="{3A05CEE9-88F9-4684-830C-741EF0DD284A}" type="sibTrans" cxnId="{A7EAC27F-FA34-495F-A66C-6EF3F2D52531}">
      <dgm:prSet/>
      <dgm:spPr/>
      <dgm:t>
        <a:bodyPr/>
        <a:lstStyle/>
        <a:p>
          <a:endParaRPr lang="en-US"/>
        </a:p>
      </dgm:t>
    </dgm:pt>
    <dgm:pt modelId="{680BFF47-20E4-4456-A533-FEE3F1611B9D}">
      <dgm:prSet/>
      <dgm:spPr/>
      <dgm:t>
        <a:bodyPr/>
        <a:lstStyle/>
        <a:p>
          <a:r>
            <a:rPr lang="en-GB"/>
            <a:t>Follow up with the guests to make sure they are satisfied;</a:t>
          </a:r>
          <a:endParaRPr lang="en-US"/>
        </a:p>
      </dgm:t>
    </dgm:pt>
    <dgm:pt modelId="{F6168C00-4D4F-4BD4-B0E0-3D9B0B09735B}" type="parTrans" cxnId="{A9952B9A-AEBC-4A86-8A84-EFEF7C860B18}">
      <dgm:prSet/>
      <dgm:spPr/>
      <dgm:t>
        <a:bodyPr/>
        <a:lstStyle/>
        <a:p>
          <a:endParaRPr lang="en-US"/>
        </a:p>
      </dgm:t>
    </dgm:pt>
    <dgm:pt modelId="{384DFF2D-6C41-474C-B45C-6FCD5819B70C}" type="sibTrans" cxnId="{A9952B9A-AEBC-4A86-8A84-EFEF7C860B18}">
      <dgm:prSet/>
      <dgm:spPr/>
      <dgm:t>
        <a:bodyPr/>
        <a:lstStyle/>
        <a:p>
          <a:endParaRPr lang="en-US"/>
        </a:p>
      </dgm:t>
    </dgm:pt>
    <dgm:pt modelId="{D65BB47D-F1DC-43C1-A444-6E0CF374E732}">
      <dgm:prSet/>
      <dgm:spPr/>
      <dgm:t>
        <a:bodyPr/>
        <a:lstStyle/>
        <a:p>
          <a:r>
            <a:rPr lang="en-GB"/>
            <a:t>Create a guest recovery plan.</a:t>
          </a:r>
          <a:endParaRPr lang="en-US"/>
        </a:p>
      </dgm:t>
    </dgm:pt>
    <dgm:pt modelId="{A2646BE1-6144-440C-B48C-317BDEBED024}" type="parTrans" cxnId="{43553AAF-C253-4961-8062-DCA4A5CE014F}">
      <dgm:prSet/>
      <dgm:spPr/>
      <dgm:t>
        <a:bodyPr/>
        <a:lstStyle/>
        <a:p>
          <a:endParaRPr lang="en-US"/>
        </a:p>
      </dgm:t>
    </dgm:pt>
    <dgm:pt modelId="{75BEFCD9-8E57-4621-A7D8-ABCB13E0F1B3}" type="sibTrans" cxnId="{43553AAF-C253-4961-8062-DCA4A5CE014F}">
      <dgm:prSet/>
      <dgm:spPr/>
      <dgm:t>
        <a:bodyPr/>
        <a:lstStyle/>
        <a:p>
          <a:endParaRPr lang="en-US"/>
        </a:p>
      </dgm:t>
    </dgm:pt>
    <dgm:pt modelId="{637FE13B-2509-4338-9B1D-463BF50434D1}" type="pres">
      <dgm:prSet presAssocID="{21DC4F19-774D-4491-8108-8EF7A0BF184A}" presName="root" presStyleCnt="0">
        <dgm:presLayoutVars>
          <dgm:dir/>
          <dgm:resizeHandles val="exact"/>
        </dgm:presLayoutVars>
      </dgm:prSet>
      <dgm:spPr/>
    </dgm:pt>
    <dgm:pt modelId="{CEEB4B08-AC88-4488-A205-8CB82AED3E18}" type="pres">
      <dgm:prSet presAssocID="{B1AB2042-CEF5-4059-8CCF-61A45EBAEC07}" presName="compNode" presStyleCnt="0"/>
      <dgm:spPr/>
    </dgm:pt>
    <dgm:pt modelId="{4E6DE73D-3591-4FED-B5C3-C4783AFFBD23}" type="pres">
      <dgm:prSet presAssocID="{B1AB2042-CEF5-4059-8CCF-61A45EBAEC07}" presName="bgRect" presStyleLbl="bgShp" presStyleIdx="0" presStyleCnt="7"/>
      <dgm:spPr/>
    </dgm:pt>
    <dgm:pt modelId="{AA162B1E-1959-456A-935B-7732048A573A}" type="pres">
      <dgm:prSet presAssocID="{B1AB2042-CEF5-4059-8CCF-61A45EBAEC0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2330E0DC-D1D0-4AA9-91FD-E5CAD7924FE6}" type="pres">
      <dgm:prSet presAssocID="{B1AB2042-CEF5-4059-8CCF-61A45EBAEC07}" presName="spaceRect" presStyleCnt="0"/>
      <dgm:spPr/>
    </dgm:pt>
    <dgm:pt modelId="{CCE1A9F7-3B5F-4D47-B47E-247D86722A59}" type="pres">
      <dgm:prSet presAssocID="{B1AB2042-CEF5-4059-8CCF-61A45EBAEC07}" presName="parTx" presStyleLbl="revTx" presStyleIdx="0" presStyleCnt="7">
        <dgm:presLayoutVars>
          <dgm:chMax val="0"/>
          <dgm:chPref val="0"/>
        </dgm:presLayoutVars>
      </dgm:prSet>
      <dgm:spPr/>
    </dgm:pt>
    <dgm:pt modelId="{E1C43D26-9A19-41E2-A46D-746231CF1432}" type="pres">
      <dgm:prSet presAssocID="{6C15F229-F445-44C4-87AD-1CAB06703F5F}" presName="sibTrans" presStyleCnt="0"/>
      <dgm:spPr/>
    </dgm:pt>
    <dgm:pt modelId="{90F99049-D064-4989-8083-719E0B52F34A}" type="pres">
      <dgm:prSet presAssocID="{69458E3D-8ABF-44C4-8A02-FF04412226E6}" presName="compNode" presStyleCnt="0"/>
      <dgm:spPr/>
    </dgm:pt>
    <dgm:pt modelId="{AB6B844A-7081-4047-9372-6C84C79AEEE5}" type="pres">
      <dgm:prSet presAssocID="{69458E3D-8ABF-44C4-8A02-FF04412226E6}" presName="bgRect" presStyleLbl="bgShp" presStyleIdx="1" presStyleCnt="7"/>
      <dgm:spPr/>
    </dgm:pt>
    <dgm:pt modelId="{FE53DDDC-64A1-437E-AD8F-658332291447}" type="pres">
      <dgm:prSet presAssocID="{69458E3D-8ABF-44C4-8A02-FF04412226E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 Love Face with Solid Fill"/>
        </a:ext>
      </dgm:extLst>
    </dgm:pt>
    <dgm:pt modelId="{F19054D0-5F94-4905-AB3F-244738C3C965}" type="pres">
      <dgm:prSet presAssocID="{69458E3D-8ABF-44C4-8A02-FF04412226E6}" presName="spaceRect" presStyleCnt="0"/>
      <dgm:spPr/>
    </dgm:pt>
    <dgm:pt modelId="{8BD86910-B651-4C5E-A6B7-7924B6F4BE17}" type="pres">
      <dgm:prSet presAssocID="{69458E3D-8ABF-44C4-8A02-FF04412226E6}" presName="parTx" presStyleLbl="revTx" presStyleIdx="1" presStyleCnt="7">
        <dgm:presLayoutVars>
          <dgm:chMax val="0"/>
          <dgm:chPref val="0"/>
        </dgm:presLayoutVars>
      </dgm:prSet>
      <dgm:spPr/>
    </dgm:pt>
    <dgm:pt modelId="{D42C15CC-51FD-4BC4-9BE4-CB8119C5505C}" type="pres">
      <dgm:prSet presAssocID="{041F860C-F24B-4948-B935-C99C6E769A76}" presName="sibTrans" presStyleCnt="0"/>
      <dgm:spPr/>
    </dgm:pt>
    <dgm:pt modelId="{6BF86623-C5AC-4130-A6F4-AAE11FE9E759}" type="pres">
      <dgm:prSet presAssocID="{D1F15023-07CE-4D72-A505-AB4B25F18EA1}" presName="compNode" presStyleCnt="0"/>
      <dgm:spPr/>
    </dgm:pt>
    <dgm:pt modelId="{D7B9D6CA-3ADE-4DAD-91BA-F6BC785E0092}" type="pres">
      <dgm:prSet presAssocID="{D1F15023-07CE-4D72-A505-AB4B25F18EA1}" presName="bgRect" presStyleLbl="bgShp" presStyleIdx="2" presStyleCnt="7"/>
      <dgm:spPr/>
    </dgm:pt>
    <dgm:pt modelId="{373F890D-C79E-4077-8399-37872820CB18}" type="pres">
      <dgm:prSet presAssocID="{D1F15023-07CE-4D72-A505-AB4B25F18EA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aker Phone"/>
        </a:ext>
      </dgm:extLst>
    </dgm:pt>
    <dgm:pt modelId="{CB482158-98FE-4A74-9FB9-B99CB032ACDD}" type="pres">
      <dgm:prSet presAssocID="{D1F15023-07CE-4D72-A505-AB4B25F18EA1}" presName="spaceRect" presStyleCnt="0"/>
      <dgm:spPr/>
    </dgm:pt>
    <dgm:pt modelId="{24E62E28-207D-4FC3-B61D-3E4AE0B87EF8}" type="pres">
      <dgm:prSet presAssocID="{D1F15023-07CE-4D72-A505-AB4B25F18EA1}" presName="parTx" presStyleLbl="revTx" presStyleIdx="2" presStyleCnt="7">
        <dgm:presLayoutVars>
          <dgm:chMax val="0"/>
          <dgm:chPref val="0"/>
        </dgm:presLayoutVars>
      </dgm:prSet>
      <dgm:spPr/>
    </dgm:pt>
    <dgm:pt modelId="{2EC0103A-F2DF-4025-8B55-461FD708DC0C}" type="pres">
      <dgm:prSet presAssocID="{D09FA590-3E39-4D42-A3D4-7CB1B73CCB40}" presName="sibTrans" presStyleCnt="0"/>
      <dgm:spPr/>
    </dgm:pt>
    <dgm:pt modelId="{A33A6B41-B5F6-47D8-983C-768BD509DDB1}" type="pres">
      <dgm:prSet presAssocID="{09F34992-F6A8-4C27-87ED-F3816DC072CC}" presName="compNode" presStyleCnt="0"/>
      <dgm:spPr/>
    </dgm:pt>
    <dgm:pt modelId="{0DB71933-A6CC-4461-9B30-FCFCD19D7400}" type="pres">
      <dgm:prSet presAssocID="{09F34992-F6A8-4C27-87ED-F3816DC072CC}" presName="bgRect" presStyleLbl="bgShp" presStyleIdx="3" presStyleCnt="7"/>
      <dgm:spPr/>
    </dgm:pt>
    <dgm:pt modelId="{03DE03EB-E94E-4A21-A93D-3872D0E8B46E}" type="pres">
      <dgm:prSet presAssocID="{09F34992-F6A8-4C27-87ED-F3816DC072CC}"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71018DA7-A738-455B-8DF3-40EDFE5BEFFB}" type="pres">
      <dgm:prSet presAssocID="{09F34992-F6A8-4C27-87ED-F3816DC072CC}" presName="spaceRect" presStyleCnt="0"/>
      <dgm:spPr/>
    </dgm:pt>
    <dgm:pt modelId="{E33B054F-475D-4639-B71E-47DA96B259D7}" type="pres">
      <dgm:prSet presAssocID="{09F34992-F6A8-4C27-87ED-F3816DC072CC}" presName="parTx" presStyleLbl="revTx" presStyleIdx="3" presStyleCnt="7">
        <dgm:presLayoutVars>
          <dgm:chMax val="0"/>
          <dgm:chPref val="0"/>
        </dgm:presLayoutVars>
      </dgm:prSet>
      <dgm:spPr/>
    </dgm:pt>
    <dgm:pt modelId="{8059A5CB-EFFD-4347-BCFB-2601D1218DD1}" type="pres">
      <dgm:prSet presAssocID="{AE7C3174-646F-4B50-9484-7D20B27CFF10}" presName="sibTrans" presStyleCnt="0"/>
      <dgm:spPr/>
    </dgm:pt>
    <dgm:pt modelId="{DBDA875F-A117-45C8-8A15-6F9CFCE47DB9}" type="pres">
      <dgm:prSet presAssocID="{19DFF13D-1AEB-428D-ADDF-E99FEF1894F7}" presName="compNode" presStyleCnt="0"/>
      <dgm:spPr/>
    </dgm:pt>
    <dgm:pt modelId="{7DD3F5E2-FBB6-4E50-B0B2-C8E82B6037AC}" type="pres">
      <dgm:prSet presAssocID="{19DFF13D-1AEB-428D-ADDF-E99FEF1894F7}" presName="bgRect" presStyleLbl="bgShp" presStyleIdx="4" presStyleCnt="7"/>
      <dgm:spPr/>
    </dgm:pt>
    <dgm:pt modelId="{E681BB9F-2857-4B48-92D3-2571937B8DB9}" type="pres">
      <dgm:prSet presAssocID="{19DFF13D-1AEB-428D-ADDF-E99FEF1894F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FF8BEA45-B2E5-4141-BAC5-FC3FF2E0B179}" type="pres">
      <dgm:prSet presAssocID="{19DFF13D-1AEB-428D-ADDF-E99FEF1894F7}" presName="spaceRect" presStyleCnt="0"/>
      <dgm:spPr/>
    </dgm:pt>
    <dgm:pt modelId="{3D78287B-3EE7-4EEB-AE89-0854636EDC59}" type="pres">
      <dgm:prSet presAssocID="{19DFF13D-1AEB-428D-ADDF-E99FEF1894F7}" presName="parTx" presStyleLbl="revTx" presStyleIdx="4" presStyleCnt="7">
        <dgm:presLayoutVars>
          <dgm:chMax val="0"/>
          <dgm:chPref val="0"/>
        </dgm:presLayoutVars>
      </dgm:prSet>
      <dgm:spPr/>
    </dgm:pt>
    <dgm:pt modelId="{DB8528AA-6F64-4B2F-A450-1CD45218EAA9}" type="pres">
      <dgm:prSet presAssocID="{3A05CEE9-88F9-4684-830C-741EF0DD284A}" presName="sibTrans" presStyleCnt="0"/>
      <dgm:spPr/>
    </dgm:pt>
    <dgm:pt modelId="{3A278E12-161F-4616-A965-802DF8550F0F}" type="pres">
      <dgm:prSet presAssocID="{680BFF47-20E4-4456-A533-FEE3F1611B9D}" presName="compNode" presStyleCnt="0"/>
      <dgm:spPr/>
    </dgm:pt>
    <dgm:pt modelId="{7DD97102-79EC-426D-B5FE-2EBC903A5484}" type="pres">
      <dgm:prSet presAssocID="{680BFF47-20E4-4456-A533-FEE3F1611B9D}" presName="bgRect" presStyleLbl="bgShp" presStyleIdx="5" presStyleCnt="7"/>
      <dgm:spPr/>
    </dgm:pt>
    <dgm:pt modelId="{86B88BF5-7BC9-48F3-92F1-FEB0B62B3AC7}" type="pres">
      <dgm:prSet presAssocID="{680BFF47-20E4-4456-A533-FEE3F1611B9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aiter"/>
        </a:ext>
      </dgm:extLst>
    </dgm:pt>
    <dgm:pt modelId="{E17462CD-698E-4A5B-AF8C-DB4134B09691}" type="pres">
      <dgm:prSet presAssocID="{680BFF47-20E4-4456-A533-FEE3F1611B9D}" presName="spaceRect" presStyleCnt="0"/>
      <dgm:spPr/>
    </dgm:pt>
    <dgm:pt modelId="{825FA272-334C-4EB9-8781-C9F6BC892200}" type="pres">
      <dgm:prSet presAssocID="{680BFF47-20E4-4456-A533-FEE3F1611B9D}" presName="parTx" presStyleLbl="revTx" presStyleIdx="5" presStyleCnt="7">
        <dgm:presLayoutVars>
          <dgm:chMax val="0"/>
          <dgm:chPref val="0"/>
        </dgm:presLayoutVars>
      </dgm:prSet>
      <dgm:spPr/>
    </dgm:pt>
    <dgm:pt modelId="{8601E159-931B-435F-B840-9B271914ABE7}" type="pres">
      <dgm:prSet presAssocID="{384DFF2D-6C41-474C-B45C-6FCD5819B70C}" presName="sibTrans" presStyleCnt="0"/>
      <dgm:spPr/>
    </dgm:pt>
    <dgm:pt modelId="{DE0F9178-FCDF-4D4F-A8AE-58C964966C5F}" type="pres">
      <dgm:prSet presAssocID="{D65BB47D-F1DC-43C1-A444-6E0CF374E732}" presName="compNode" presStyleCnt="0"/>
      <dgm:spPr/>
    </dgm:pt>
    <dgm:pt modelId="{0706EA89-3283-47C9-85EF-A6E2AB34B597}" type="pres">
      <dgm:prSet presAssocID="{D65BB47D-F1DC-43C1-A444-6E0CF374E732}" presName="bgRect" presStyleLbl="bgShp" presStyleIdx="6" presStyleCnt="7"/>
      <dgm:spPr/>
    </dgm:pt>
    <dgm:pt modelId="{A2A01DDA-5D16-4F7A-A91B-C727D9C66880}" type="pres">
      <dgm:prSet presAssocID="{D65BB47D-F1DC-43C1-A444-6E0CF374E73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ent"/>
        </a:ext>
      </dgm:extLst>
    </dgm:pt>
    <dgm:pt modelId="{80B2E3C9-D3C0-40EC-BDB3-9EAA68F97240}" type="pres">
      <dgm:prSet presAssocID="{D65BB47D-F1DC-43C1-A444-6E0CF374E732}" presName="spaceRect" presStyleCnt="0"/>
      <dgm:spPr/>
    </dgm:pt>
    <dgm:pt modelId="{FBD72589-D441-4C74-B02E-E8E805264C00}" type="pres">
      <dgm:prSet presAssocID="{D65BB47D-F1DC-43C1-A444-6E0CF374E732}" presName="parTx" presStyleLbl="revTx" presStyleIdx="6" presStyleCnt="7">
        <dgm:presLayoutVars>
          <dgm:chMax val="0"/>
          <dgm:chPref val="0"/>
        </dgm:presLayoutVars>
      </dgm:prSet>
      <dgm:spPr/>
    </dgm:pt>
  </dgm:ptLst>
  <dgm:cxnLst>
    <dgm:cxn modelId="{0DF0D11E-DCE0-44F4-BC9E-5536568972A9}" type="presOf" srcId="{19DFF13D-1AEB-428D-ADDF-E99FEF1894F7}" destId="{3D78287B-3EE7-4EEB-AE89-0854636EDC59}" srcOrd="0" destOrd="0" presId="urn:microsoft.com/office/officeart/2018/2/layout/IconVerticalSolidList"/>
    <dgm:cxn modelId="{5B818922-57B4-47C9-8995-CCC1C21D0860}" type="presOf" srcId="{D1F15023-07CE-4D72-A505-AB4B25F18EA1}" destId="{24E62E28-207D-4FC3-B61D-3E4AE0B87EF8}" srcOrd="0" destOrd="0" presId="urn:microsoft.com/office/officeart/2018/2/layout/IconVerticalSolidList"/>
    <dgm:cxn modelId="{2954E839-9B9C-4729-B1D9-7C50EB6D6C5D}" type="presOf" srcId="{21DC4F19-774D-4491-8108-8EF7A0BF184A}" destId="{637FE13B-2509-4338-9B1D-463BF50434D1}" srcOrd="0" destOrd="0" presId="urn:microsoft.com/office/officeart/2018/2/layout/IconVerticalSolidList"/>
    <dgm:cxn modelId="{201FB166-87AC-4F11-A9AB-7CBBC23C3915}" type="presOf" srcId="{69458E3D-8ABF-44C4-8A02-FF04412226E6}" destId="{8BD86910-B651-4C5E-A6B7-7924B6F4BE17}" srcOrd="0" destOrd="0" presId="urn:microsoft.com/office/officeart/2018/2/layout/IconVerticalSolidList"/>
    <dgm:cxn modelId="{41A8F64B-A997-4A7B-8376-F96AAC3DD6EF}" type="presOf" srcId="{D65BB47D-F1DC-43C1-A444-6E0CF374E732}" destId="{FBD72589-D441-4C74-B02E-E8E805264C00}" srcOrd="0" destOrd="0" presId="urn:microsoft.com/office/officeart/2018/2/layout/IconVerticalSolidList"/>
    <dgm:cxn modelId="{61BB8F56-7E9E-4B74-A06B-02AAFA196C78}" type="presOf" srcId="{680BFF47-20E4-4456-A533-FEE3F1611B9D}" destId="{825FA272-334C-4EB9-8781-C9F6BC892200}" srcOrd="0" destOrd="0" presId="urn:microsoft.com/office/officeart/2018/2/layout/IconVerticalSolidList"/>
    <dgm:cxn modelId="{C861E956-129E-4FFD-8171-867DDCCB8C03}" srcId="{21DC4F19-774D-4491-8108-8EF7A0BF184A}" destId="{09F34992-F6A8-4C27-87ED-F3816DC072CC}" srcOrd="3" destOrd="0" parTransId="{3DD10CCD-1BFA-41A6-8199-6AA5AB356955}" sibTransId="{AE7C3174-646F-4B50-9484-7D20B27CFF10}"/>
    <dgm:cxn modelId="{A7EAC27F-FA34-495F-A66C-6EF3F2D52531}" srcId="{21DC4F19-774D-4491-8108-8EF7A0BF184A}" destId="{19DFF13D-1AEB-428D-ADDF-E99FEF1894F7}" srcOrd="4" destOrd="0" parTransId="{F8730DF4-AD0F-4405-AAD5-DA20338D0DCC}" sibTransId="{3A05CEE9-88F9-4684-830C-741EF0DD284A}"/>
    <dgm:cxn modelId="{5F09A980-FC30-4DD8-AD1C-E9B53E5BE44A}" type="presOf" srcId="{09F34992-F6A8-4C27-87ED-F3816DC072CC}" destId="{E33B054F-475D-4639-B71E-47DA96B259D7}" srcOrd="0" destOrd="0" presId="urn:microsoft.com/office/officeart/2018/2/layout/IconVerticalSolidList"/>
    <dgm:cxn modelId="{0342978A-8C35-4B0C-8A5C-F6867EF1265E}" srcId="{21DC4F19-774D-4491-8108-8EF7A0BF184A}" destId="{69458E3D-8ABF-44C4-8A02-FF04412226E6}" srcOrd="1" destOrd="0" parTransId="{20E29EC8-273A-4659-A1AB-341ABC196791}" sibTransId="{041F860C-F24B-4948-B935-C99C6E769A76}"/>
    <dgm:cxn modelId="{A9952B9A-AEBC-4A86-8A84-EFEF7C860B18}" srcId="{21DC4F19-774D-4491-8108-8EF7A0BF184A}" destId="{680BFF47-20E4-4456-A533-FEE3F1611B9D}" srcOrd="5" destOrd="0" parTransId="{F6168C00-4D4F-4BD4-B0E0-3D9B0B09735B}" sibTransId="{384DFF2D-6C41-474C-B45C-6FCD5819B70C}"/>
    <dgm:cxn modelId="{43553AAF-C253-4961-8062-DCA4A5CE014F}" srcId="{21DC4F19-774D-4491-8108-8EF7A0BF184A}" destId="{D65BB47D-F1DC-43C1-A444-6E0CF374E732}" srcOrd="6" destOrd="0" parTransId="{A2646BE1-6144-440C-B48C-317BDEBED024}" sibTransId="{75BEFCD9-8E57-4621-A7D8-ABCB13E0F1B3}"/>
    <dgm:cxn modelId="{CD02C1CD-DB35-4BF3-B3DF-07081729CA95}" srcId="{21DC4F19-774D-4491-8108-8EF7A0BF184A}" destId="{D1F15023-07CE-4D72-A505-AB4B25F18EA1}" srcOrd="2" destOrd="0" parTransId="{CCE2182B-5CFF-41AB-AB4C-9F50FB9AB25D}" sibTransId="{D09FA590-3E39-4D42-A3D4-7CB1B73CCB40}"/>
    <dgm:cxn modelId="{1FDBFCD0-E50C-4418-A618-F54099CE7F24}" type="presOf" srcId="{B1AB2042-CEF5-4059-8CCF-61A45EBAEC07}" destId="{CCE1A9F7-3B5F-4D47-B47E-247D86722A59}" srcOrd="0" destOrd="0" presId="urn:microsoft.com/office/officeart/2018/2/layout/IconVerticalSolidList"/>
    <dgm:cxn modelId="{1FD2C6FE-8913-4BDE-BA9C-8C06468AA707}" srcId="{21DC4F19-774D-4491-8108-8EF7A0BF184A}" destId="{B1AB2042-CEF5-4059-8CCF-61A45EBAEC07}" srcOrd="0" destOrd="0" parTransId="{A45B55D8-701F-414C-91AB-19CD8BEA97A5}" sibTransId="{6C15F229-F445-44C4-87AD-1CAB06703F5F}"/>
    <dgm:cxn modelId="{8C783C7F-4BA7-436E-885B-9B1A356AAE82}" type="presParOf" srcId="{637FE13B-2509-4338-9B1D-463BF50434D1}" destId="{CEEB4B08-AC88-4488-A205-8CB82AED3E18}" srcOrd="0" destOrd="0" presId="urn:microsoft.com/office/officeart/2018/2/layout/IconVerticalSolidList"/>
    <dgm:cxn modelId="{23E90090-F55C-4B51-B93D-B5300F7B05B6}" type="presParOf" srcId="{CEEB4B08-AC88-4488-A205-8CB82AED3E18}" destId="{4E6DE73D-3591-4FED-B5C3-C4783AFFBD23}" srcOrd="0" destOrd="0" presId="urn:microsoft.com/office/officeart/2018/2/layout/IconVerticalSolidList"/>
    <dgm:cxn modelId="{644902C5-3B00-43AC-9037-CF426AAE668D}" type="presParOf" srcId="{CEEB4B08-AC88-4488-A205-8CB82AED3E18}" destId="{AA162B1E-1959-456A-935B-7732048A573A}" srcOrd="1" destOrd="0" presId="urn:microsoft.com/office/officeart/2018/2/layout/IconVerticalSolidList"/>
    <dgm:cxn modelId="{37D1B79F-3793-4EF1-B4FA-9F2C92611A72}" type="presParOf" srcId="{CEEB4B08-AC88-4488-A205-8CB82AED3E18}" destId="{2330E0DC-D1D0-4AA9-91FD-E5CAD7924FE6}" srcOrd="2" destOrd="0" presId="urn:microsoft.com/office/officeart/2018/2/layout/IconVerticalSolidList"/>
    <dgm:cxn modelId="{7EF67C9D-62A6-4FD4-B368-E1AE2C56EAD9}" type="presParOf" srcId="{CEEB4B08-AC88-4488-A205-8CB82AED3E18}" destId="{CCE1A9F7-3B5F-4D47-B47E-247D86722A59}" srcOrd="3" destOrd="0" presId="urn:microsoft.com/office/officeart/2018/2/layout/IconVerticalSolidList"/>
    <dgm:cxn modelId="{FB9E0F8B-6110-43E3-9CE7-26D661B59B1D}" type="presParOf" srcId="{637FE13B-2509-4338-9B1D-463BF50434D1}" destId="{E1C43D26-9A19-41E2-A46D-746231CF1432}" srcOrd="1" destOrd="0" presId="urn:microsoft.com/office/officeart/2018/2/layout/IconVerticalSolidList"/>
    <dgm:cxn modelId="{3F180E00-9FBA-4605-9CA1-A5A5241C2FB7}" type="presParOf" srcId="{637FE13B-2509-4338-9B1D-463BF50434D1}" destId="{90F99049-D064-4989-8083-719E0B52F34A}" srcOrd="2" destOrd="0" presId="urn:microsoft.com/office/officeart/2018/2/layout/IconVerticalSolidList"/>
    <dgm:cxn modelId="{426834DF-CEE5-48C3-ADB3-7EF129421AFC}" type="presParOf" srcId="{90F99049-D064-4989-8083-719E0B52F34A}" destId="{AB6B844A-7081-4047-9372-6C84C79AEEE5}" srcOrd="0" destOrd="0" presId="urn:microsoft.com/office/officeart/2018/2/layout/IconVerticalSolidList"/>
    <dgm:cxn modelId="{6155154D-6067-4B26-8E27-CDBBB91A16E5}" type="presParOf" srcId="{90F99049-D064-4989-8083-719E0B52F34A}" destId="{FE53DDDC-64A1-437E-AD8F-658332291447}" srcOrd="1" destOrd="0" presId="urn:microsoft.com/office/officeart/2018/2/layout/IconVerticalSolidList"/>
    <dgm:cxn modelId="{9AF887C2-9F44-4B9D-BEEC-AC9A25C790FB}" type="presParOf" srcId="{90F99049-D064-4989-8083-719E0B52F34A}" destId="{F19054D0-5F94-4905-AB3F-244738C3C965}" srcOrd="2" destOrd="0" presId="urn:microsoft.com/office/officeart/2018/2/layout/IconVerticalSolidList"/>
    <dgm:cxn modelId="{E1E3C791-A5B8-4C52-BAE4-0A0F67DFE988}" type="presParOf" srcId="{90F99049-D064-4989-8083-719E0B52F34A}" destId="{8BD86910-B651-4C5E-A6B7-7924B6F4BE17}" srcOrd="3" destOrd="0" presId="urn:microsoft.com/office/officeart/2018/2/layout/IconVerticalSolidList"/>
    <dgm:cxn modelId="{E65E403C-F1DB-4903-BD89-249DED26ECFF}" type="presParOf" srcId="{637FE13B-2509-4338-9B1D-463BF50434D1}" destId="{D42C15CC-51FD-4BC4-9BE4-CB8119C5505C}" srcOrd="3" destOrd="0" presId="urn:microsoft.com/office/officeart/2018/2/layout/IconVerticalSolidList"/>
    <dgm:cxn modelId="{5976972A-6E8A-4F33-874C-ABA0B2F6B7FD}" type="presParOf" srcId="{637FE13B-2509-4338-9B1D-463BF50434D1}" destId="{6BF86623-C5AC-4130-A6F4-AAE11FE9E759}" srcOrd="4" destOrd="0" presId="urn:microsoft.com/office/officeart/2018/2/layout/IconVerticalSolidList"/>
    <dgm:cxn modelId="{794C2581-9634-4AD5-A503-3AAF34714F82}" type="presParOf" srcId="{6BF86623-C5AC-4130-A6F4-AAE11FE9E759}" destId="{D7B9D6CA-3ADE-4DAD-91BA-F6BC785E0092}" srcOrd="0" destOrd="0" presId="urn:microsoft.com/office/officeart/2018/2/layout/IconVerticalSolidList"/>
    <dgm:cxn modelId="{40F0E85C-0669-41F9-BDBD-F17AB409AC5A}" type="presParOf" srcId="{6BF86623-C5AC-4130-A6F4-AAE11FE9E759}" destId="{373F890D-C79E-4077-8399-37872820CB18}" srcOrd="1" destOrd="0" presId="urn:microsoft.com/office/officeart/2018/2/layout/IconVerticalSolidList"/>
    <dgm:cxn modelId="{A81D32EC-1474-48C8-8BFB-739587E745E3}" type="presParOf" srcId="{6BF86623-C5AC-4130-A6F4-AAE11FE9E759}" destId="{CB482158-98FE-4A74-9FB9-B99CB032ACDD}" srcOrd="2" destOrd="0" presId="urn:microsoft.com/office/officeart/2018/2/layout/IconVerticalSolidList"/>
    <dgm:cxn modelId="{E3673AF7-9082-4E53-9B38-44A63556CC2C}" type="presParOf" srcId="{6BF86623-C5AC-4130-A6F4-AAE11FE9E759}" destId="{24E62E28-207D-4FC3-B61D-3E4AE0B87EF8}" srcOrd="3" destOrd="0" presId="urn:microsoft.com/office/officeart/2018/2/layout/IconVerticalSolidList"/>
    <dgm:cxn modelId="{C7696BC9-0F2F-422E-B7ED-2A648A9C7D0C}" type="presParOf" srcId="{637FE13B-2509-4338-9B1D-463BF50434D1}" destId="{2EC0103A-F2DF-4025-8B55-461FD708DC0C}" srcOrd="5" destOrd="0" presId="urn:microsoft.com/office/officeart/2018/2/layout/IconVerticalSolidList"/>
    <dgm:cxn modelId="{8E0A9757-0788-4361-A7DF-2C48E96E8AB3}" type="presParOf" srcId="{637FE13B-2509-4338-9B1D-463BF50434D1}" destId="{A33A6B41-B5F6-47D8-983C-768BD509DDB1}" srcOrd="6" destOrd="0" presId="urn:microsoft.com/office/officeart/2018/2/layout/IconVerticalSolidList"/>
    <dgm:cxn modelId="{649B9DF0-DDD0-494F-A9F1-B039AC94F168}" type="presParOf" srcId="{A33A6B41-B5F6-47D8-983C-768BD509DDB1}" destId="{0DB71933-A6CC-4461-9B30-FCFCD19D7400}" srcOrd="0" destOrd="0" presId="urn:microsoft.com/office/officeart/2018/2/layout/IconVerticalSolidList"/>
    <dgm:cxn modelId="{E720EF18-6918-421D-996C-8EE55F41D65B}" type="presParOf" srcId="{A33A6B41-B5F6-47D8-983C-768BD509DDB1}" destId="{03DE03EB-E94E-4A21-A93D-3872D0E8B46E}" srcOrd="1" destOrd="0" presId="urn:microsoft.com/office/officeart/2018/2/layout/IconVerticalSolidList"/>
    <dgm:cxn modelId="{46B1EE2C-26ED-4236-A545-6D243ACFF26D}" type="presParOf" srcId="{A33A6B41-B5F6-47D8-983C-768BD509DDB1}" destId="{71018DA7-A738-455B-8DF3-40EDFE5BEFFB}" srcOrd="2" destOrd="0" presId="urn:microsoft.com/office/officeart/2018/2/layout/IconVerticalSolidList"/>
    <dgm:cxn modelId="{2F1BF13D-2C1C-4A71-96FD-289F4AC17B7F}" type="presParOf" srcId="{A33A6B41-B5F6-47D8-983C-768BD509DDB1}" destId="{E33B054F-475D-4639-B71E-47DA96B259D7}" srcOrd="3" destOrd="0" presId="urn:microsoft.com/office/officeart/2018/2/layout/IconVerticalSolidList"/>
    <dgm:cxn modelId="{3AF6632D-B237-4A1F-9508-0648C16B399E}" type="presParOf" srcId="{637FE13B-2509-4338-9B1D-463BF50434D1}" destId="{8059A5CB-EFFD-4347-BCFB-2601D1218DD1}" srcOrd="7" destOrd="0" presId="urn:microsoft.com/office/officeart/2018/2/layout/IconVerticalSolidList"/>
    <dgm:cxn modelId="{A7A603A1-DBD4-4811-995B-E6C4548B61CC}" type="presParOf" srcId="{637FE13B-2509-4338-9B1D-463BF50434D1}" destId="{DBDA875F-A117-45C8-8A15-6F9CFCE47DB9}" srcOrd="8" destOrd="0" presId="urn:microsoft.com/office/officeart/2018/2/layout/IconVerticalSolidList"/>
    <dgm:cxn modelId="{027F3ED1-5803-4A49-AF1C-0924D2691DD7}" type="presParOf" srcId="{DBDA875F-A117-45C8-8A15-6F9CFCE47DB9}" destId="{7DD3F5E2-FBB6-4E50-B0B2-C8E82B6037AC}" srcOrd="0" destOrd="0" presId="urn:microsoft.com/office/officeart/2018/2/layout/IconVerticalSolidList"/>
    <dgm:cxn modelId="{6899256D-4A26-44CA-9CD6-0F1B24EDB752}" type="presParOf" srcId="{DBDA875F-A117-45C8-8A15-6F9CFCE47DB9}" destId="{E681BB9F-2857-4B48-92D3-2571937B8DB9}" srcOrd="1" destOrd="0" presId="urn:microsoft.com/office/officeart/2018/2/layout/IconVerticalSolidList"/>
    <dgm:cxn modelId="{2CB64AA8-4496-4852-A93D-5249D5DB77BB}" type="presParOf" srcId="{DBDA875F-A117-45C8-8A15-6F9CFCE47DB9}" destId="{FF8BEA45-B2E5-4141-BAC5-FC3FF2E0B179}" srcOrd="2" destOrd="0" presId="urn:microsoft.com/office/officeart/2018/2/layout/IconVerticalSolidList"/>
    <dgm:cxn modelId="{02E626F1-53FF-423C-8D97-7DED1CBD4CA7}" type="presParOf" srcId="{DBDA875F-A117-45C8-8A15-6F9CFCE47DB9}" destId="{3D78287B-3EE7-4EEB-AE89-0854636EDC59}" srcOrd="3" destOrd="0" presId="urn:microsoft.com/office/officeart/2018/2/layout/IconVerticalSolidList"/>
    <dgm:cxn modelId="{259ECFAB-FE0B-416B-88D9-00D45608944A}" type="presParOf" srcId="{637FE13B-2509-4338-9B1D-463BF50434D1}" destId="{DB8528AA-6F64-4B2F-A450-1CD45218EAA9}" srcOrd="9" destOrd="0" presId="urn:microsoft.com/office/officeart/2018/2/layout/IconVerticalSolidList"/>
    <dgm:cxn modelId="{66D0BA34-1B28-45BA-9371-8C09E35B1FBF}" type="presParOf" srcId="{637FE13B-2509-4338-9B1D-463BF50434D1}" destId="{3A278E12-161F-4616-A965-802DF8550F0F}" srcOrd="10" destOrd="0" presId="urn:microsoft.com/office/officeart/2018/2/layout/IconVerticalSolidList"/>
    <dgm:cxn modelId="{9D794EA6-6579-4832-81AB-181A11414A34}" type="presParOf" srcId="{3A278E12-161F-4616-A965-802DF8550F0F}" destId="{7DD97102-79EC-426D-B5FE-2EBC903A5484}" srcOrd="0" destOrd="0" presId="urn:microsoft.com/office/officeart/2018/2/layout/IconVerticalSolidList"/>
    <dgm:cxn modelId="{C0C4794E-CAEA-4BE1-B353-A826C7F0E390}" type="presParOf" srcId="{3A278E12-161F-4616-A965-802DF8550F0F}" destId="{86B88BF5-7BC9-48F3-92F1-FEB0B62B3AC7}" srcOrd="1" destOrd="0" presId="urn:microsoft.com/office/officeart/2018/2/layout/IconVerticalSolidList"/>
    <dgm:cxn modelId="{D038B90D-4E73-4AFE-BD39-81AC6AAD3063}" type="presParOf" srcId="{3A278E12-161F-4616-A965-802DF8550F0F}" destId="{E17462CD-698E-4A5B-AF8C-DB4134B09691}" srcOrd="2" destOrd="0" presId="urn:microsoft.com/office/officeart/2018/2/layout/IconVerticalSolidList"/>
    <dgm:cxn modelId="{63424C4F-4E40-451B-ACBE-28BBB63E6964}" type="presParOf" srcId="{3A278E12-161F-4616-A965-802DF8550F0F}" destId="{825FA272-334C-4EB9-8781-C9F6BC892200}" srcOrd="3" destOrd="0" presId="urn:microsoft.com/office/officeart/2018/2/layout/IconVerticalSolidList"/>
    <dgm:cxn modelId="{14B47B6A-E593-4541-9913-A650FE70AA09}" type="presParOf" srcId="{637FE13B-2509-4338-9B1D-463BF50434D1}" destId="{8601E159-931B-435F-B840-9B271914ABE7}" srcOrd="11" destOrd="0" presId="urn:microsoft.com/office/officeart/2018/2/layout/IconVerticalSolidList"/>
    <dgm:cxn modelId="{0BBBA409-7FB9-4A13-BECE-2015892FC8B9}" type="presParOf" srcId="{637FE13B-2509-4338-9B1D-463BF50434D1}" destId="{DE0F9178-FCDF-4D4F-A8AE-58C964966C5F}" srcOrd="12" destOrd="0" presId="urn:microsoft.com/office/officeart/2018/2/layout/IconVerticalSolidList"/>
    <dgm:cxn modelId="{11B06E95-F1F2-49ED-9C21-1EC3AD97827C}" type="presParOf" srcId="{DE0F9178-FCDF-4D4F-A8AE-58C964966C5F}" destId="{0706EA89-3283-47C9-85EF-A6E2AB34B597}" srcOrd="0" destOrd="0" presId="urn:microsoft.com/office/officeart/2018/2/layout/IconVerticalSolidList"/>
    <dgm:cxn modelId="{816045C8-1DDA-4874-91E1-DD3502921B4B}" type="presParOf" srcId="{DE0F9178-FCDF-4D4F-A8AE-58C964966C5F}" destId="{A2A01DDA-5D16-4F7A-A91B-C727D9C66880}" srcOrd="1" destOrd="0" presId="urn:microsoft.com/office/officeart/2018/2/layout/IconVerticalSolidList"/>
    <dgm:cxn modelId="{C5DB9BC7-390A-4E59-AC63-98C0B2A32BAE}" type="presParOf" srcId="{DE0F9178-FCDF-4D4F-A8AE-58C964966C5F}" destId="{80B2E3C9-D3C0-40EC-BDB3-9EAA68F97240}" srcOrd="2" destOrd="0" presId="urn:microsoft.com/office/officeart/2018/2/layout/IconVerticalSolidList"/>
    <dgm:cxn modelId="{828E2C0A-B420-4C4A-B856-D167DFAD17FC}" type="presParOf" srcId="{DE0F9178-FCDF-4D4F-A8AE-58C964966C5F}" destId="{FBD72589-D441-4C74-B02E-E8E805264C0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11123-3D47-314C-9DB9-CECC7771989D}">
      <dsp:nvSpPr>
        <dsp:cNvPr id="0" name=""/>
        <dsp:cNvSpPr/>
      </dsp:nvSpPr>
      <dsp:spPr>
        <a:xfrm>
          <a:off x="0" y="55889"/>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Pros and Cons of Overbooking Hotel Rooms</a:t>
          </a:r>
          <a:endParaRPr lang="en-GB" sz="1300" kern="1200"/>
        </a:p>
      </dsp:txBody>
      <dsp:txXfrm>
        <a:off x="15221" y="71110"/>
        <a:ext cx="8898550" cy="281363"/>
      </dsp:txXfrm>
    </dsp:sp>
    <dsp:sp modelId="{7971A384-6F43-6D4C-A3ED-4BFB1C7BD79C}">
      <dsp:nvSpPr>
        <dsp:cNvPr id="0" name=""/>
        <dsp:cNvSpPr/>
      </dsp:nvSpPr>
      <dsp:spPr>
        <a:xfrm>
          <a:off x="0" y="405134"/>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solidFill>
                <a:srgbClr val="00B050"/>
              </a:solidFill>
            </a:rPr>
            <a:t>Pros: </a:t>
          </a:r>
        </a:p>
      </dsp:txBody>
      <dsp:txXfrm>
        <a:off x="15221" y="420355"/>
        <a:ext cx="8898550" cy="281363"/>
      </dsp:txXfrm>
    </dsp:sp>
    <dsp:sp modelId="{FF4B432B-AEED-B348-A5F4-E9666CB597CD}">
      <dsp:nvSpPr>
        <dsp:cNvPr id="0" name=""/>
        <dsp:cNvSpPr/>
      </dsp:nvSpPr>
      <dsp:spPr>
        <a:xfrm>
          <a:off x="0" y="754379"/>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helps the hotel achieve full occupancy, maximising revenue</a:t>
          </a:r>
        </a:p>
      </dsp:txBody>
      <dsp:txXfrm>
        <a:off x="15221" y="769600"/>
        <a:ext cx="8898550" cy="281363"/>
      </dsp:txXfrm>
    </dsp:sp>
    <dsp:sp modelId="{2C53EE62-D1F9-0A44-80FE-BFB2141148F6}">
      <dsp:nvSpPr>
        <dsp:cNvPr id="0" name=""/>
        <dsp:cNvSpPr/>
      </dsp:nvSpPr>
      <dsp:spPr>
        <a:xfrm>
          <a:off x="0" y="1103624"/>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produces long-term revenue and profit increases</a:t>
          </a:r>
        </a:p>
      </dsp:txBody>
      <dsp:txXfrm>
        <a:off x="15221" y="1118845"/>
        <a:ext cx="8898550" cy="281363"/>
      </dsp:txXfrm>
    </dsp:sp>
    <dsp:sp modelId="{C9C0907A-A0A3-0B45-B679-DAAFBF93D35E}">
      <dsp:nvSpPr>
        <dsp:cNvPr id="0" name=""/>
        <dsp:cNvSpPr/>
      </dsp:nvSpPr>
      <dsp:spPr>
        <a:xfrm>
          <a:off x="0" y="1452869"/>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It’s a low-risk and common strategy in hotel revenue management</a:t>
          </a:r>
        </a:p>
      </dsp:txBody>
      <dsp:txXfrm>
        <a:off x="15221" y="1468090"/>
        <a:ext cx="8898550" cy="281363"/>
      </dsp:txXfrm>
    </dsp:sp>
    <dsp:sp modelId="{89ABEE41-8576-744A-9477-4FFAC5FA3D5A}">
      <dsp:nvSpPr>
        <dsp:cNvPr id="0" name=""/>
        <dsp:cNvSpPr/>
      </dsp:nvSpPr>
      <dsp:spPr>
        <a:xfrm>
          <a:off x="0" y="1802114"/>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Compensation is usually cheaper than keeping a room empty</a:t>
          </a:r>
        </a:p>
      </dsp:txBody>
      <dsp:txXfrm>
        <a:off x="15221" y="1817335"/>
        <a:ext cx="8898550" cy="281363"/>
      </dsp:txXfrm>
    </dsp:sp>
    <dsp:sp modelId="{508B4046-BA90-844D-8B1A-F159D0B97B49}">
      <dsp:nvSpPr>
        <dsp:cNvPr id="0" name=""/>
        <dsp:cNvSpPr/>
      </dsp:nvSpPr>
      <dsp:spPr>
        <a:xfrm>
          <a:off x="0" y="2151359"/>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Rules of refusing to be walked are predetermined and also acceptable</a:t>
          </a:r>
        </a:p>
      </dsp:txBody>
      <dsp:txXfrm>
        <a:off x="15221" y="2166580"/>
        <a:ext cx="8898550" cy="281363"/>
      </dsp:txXfrm>
    </dsp:sp>
    <dsp:sp modelId="{3F782812-CA0D-2C4D-8F80-9FE9C1F8FDBC}">
      <dsp:nvSpPr>
        <dsp:cNvPr id="0" name=""/>
        <dsp:cNvSpPr/>
      </dsp:nvSpPr>
      <dsp:spPr>
        <a:xfrm>
          <a:off x="0" y="2500604"/>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solidFill>
                <a:srgbClr val="FF0000"/>
              </a:solidFill>
            </a:rPr>
            <a:t>Cons:</a:t>
          </a:r>
        </a:p>
      </dsp:txBody>
      <dsp:txXfrm>
        <a:off x="15221" y="2515825"/>
        <a:ext cx="8898550" cy="281363"/>
      </dsp:txXfrm>
    </dsp:sp>
    <dsp:sp modelId="{44F56C51-BCB6-C440-8F4D-C0A15F37F539}">
      <dsp:nvSpPr>
        <dsp:cNvPr id="0" name=""/>
        <dsp:cNvSpPr/>
      </dsp:nvSpPr>
      <dsp:spPr>
        <a:xfrm>
          <a:off x="0" y="2849849"/>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Can potentially lead to a bad guest experience</a:t>
          </a:r>
        </a:p>
      </dsp:txBody>
      <dsp:txXfrm>
        <a:off x="15221" y="2865070"/>
        <a:ext cx="8898550" cy="281363"/>
      </dsp:txXfrm>
    </dsp:sp>
    <dsp:sp modelId="{CDCB2AFD-1774-4549-AB8D-D130F519FAF0}">
      <dsp:nvSpPr>
        <dsp:cNvPr id="0" name=""/>
        <dsp:cNvSpPr/>
      </dsp:nvSpPr>
      <dsp:spPr>
        <a:xfrm>
          <a:off x="0" y="3199095"/>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Decreased customer loyalty</a:t>
          </a:r>
        </a:p>
      </dsp:txBody>
      <dsp:txXfrm>
        <a:off x="15221" y="3214316"/>
        <a:ext cx="8898550" cy="281363"/>
      </dsp:txXfrm>
    </dsp:sp>
    <dsp:sp modelId="{B81259B2-08EA-A541-B64F-40083BDF26D9}">
      <dsp:nvSpPr>
        <dsp:cNvPr id="0" name=""/>
        <dsp:cNvSpPr/>
      </dsp:nvSpPr>
      <dsp:spPr>
        <a:xfrm>
          <a:off x="0" y="3548340"/>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Negative reviews on social media</a:t>
          </a:r>
        </a:p>
      </dsp:txBody>
      <dsp:txXfrm>
        <a:off x="15221" y="3563561"/>
        <a:ext cx="8898550" cy="281363"/>
      </dsp:txXfrm>
    </dsp:sp>
    <dsp:sp modelId="{4F197FD3-0E2D-D14A-AA54-49559D37B9E6}">
      <dsp:nvSpPr>
        <dsp:cNvPr id="0" name=""/>
        <dsp:cNvSpPr/>
      </dsp:nvSpPr>
      <dsp:spPr>
        <a:xfrm>
          <a:off x="0" y="3897585"/>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Additional costs for guests to be walked to other locations</a:t>
          </a:r>
        </a:p>
      </dsp:txBody>
      <dsp:txXfrm>
        <a:off x="15221" y="3912806"/>
        <a:ext cx="8898550" cy="281363"/>
      </dsp:txXfrm>
    </dsp:sp>
    <dsp:sp modelId="{98FE8F99-75CC-A043-B786-8E3EE6D6545B}">
      <dsp:nvSpPr>
        <dsp:cNvPr id="0" name=""/>
        <dsp:cNvSpPr/>
      </dsp:nvSpPr>
      <dsp:spPr>
        <a:xfrm>
          <a:off x="0" y="4246830"/>
          <a:ext cx="8928992" cy="311805"/>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Reservations must be carefully monitored to control unintended or excessive overbooking</a:t>
          </a:r>
        </a:p>
      </dsp:txBody>
      <dsp:txXfrm>
        <a:off x="15221" y="4262051"/>
        <a:ext cx="8898550" cy="2813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6DE73D-3591-4FED-B5C3-C4783AFFBD23}">
      <dsp:nvSpPr>
        <dsp:cNvPr id="0" name=""/>
        <dsp:cNvSpPr/>
      </dsp:nvSpPr>
      <dsp:spPr>
        <a:xfrm>
          <a:off x="0" y="466"/>
          <a:ext cx="4941519" cy="6419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162B1E-1959-456A-935B-7732048A573A}">
      <dsp:nvSpPr>
        <dsp:cNvPr id="0" name=""/>
        <dsp:cNvSpPr/>
      </dsp:nvSpPr>
      <dsp:spPr>
        <a:xfrm>
          <a:off x="194194" y="144908"/>
          <a:ext cx="353080" cy="3530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E1A9F7-3B5F-4D47-B47E-247D86722A59}">
      <dsp:nvSpPr>
        <dsp:cNvPr id="0" name=""/>
        <dsp:cNvSpPr/>
      </dsp:nvSpPr>
      <dsp:spPr>
        <a:xfrm>
          <a:off x="741468" y="466"/>
          <a:ext cx="4200050" cy="64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41" tIns="67941" rIns="67941" bIns="67941" numCol="1" spcCol="1270" anchor="ctr" anchorCtr="0">
          <a:noAutofit/>
        </a:bodyPr>
        <a:lstStyle/>
        <a:p>
          <a:pPr marL="0" lvl="0" indent="0" algn="l" defTabSz="711200">
            <a:lnSpc>
              <a:spcPct val="90000"/>
            </a:lnSpc>
            <a:spcBef>
              <a:spcPct val="0"/>
            </a:spcBef>
            <a:spcAft>
              <a:spcPct val="35000"/>
            </a:spcAft>
            <a:buNone/>
          </a:pPr>
          <a:r>
            <a:rPr lang="en-GB" sz="1600" kern="1200"/>
            <a:t>Determine where the overbookings came from and close the source;</a:t>
          </a:r>
          <a:endParaRPr lang="en-US" sz="1600" kern="1200"/>
        </a:p>
      </dsp:txBody>
      <dsp:txXfrm>
        <a:off x="741468" y="466"/>
        <a:ext cx="4200050" cy="641963"/>
      </dsp:txXfrm>
    </dsp:sp>
    <dsp:sp modelId="{AB6B844A-7081-4047-9372-6C84C79AEEE5}">
      <dsp:nvSpPr>
        <dsp:cNvPr id="0" name=""/>
        <dsp:cNvSpPr/>
      </dsp:nvSpPr>
      <dsp:spPr>
        <a:xfrm>
          <a:off x="0" y="802921"/>
          <a:ext cx="4941519" cy="6419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53DDDC-64A1-437E-AD8F-658332291447}">
      <dsp:nvSpPr>
        <dsp:cNvPr id="0" name=""/>
        <dsp:cNvSpPr/>
      </dsp:nvSpPr>
      <dsp:spPr>
        <a:xfrm>
          <a:off x="194194" y="947362"/>
          <a:ext cx="353080" cy="3530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D86910-B651-4C5E-A6B7-7924B6F4BE17}">
      <dsp:nvSpPr>
        <dsp:cNvPr id="0" name=""/>
        <dsp:cNvSpPr/>
      </dsp:nvSpPr>
      <dsp:spPr>
        <a:xfrm>
          <a:off x="741468" y="802921"/>
          <a:ext cx="4200050" cy="64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41" tIns="67941" rIns="67941" bIns="67941" numCol="1" spcCol="1270" anchor="ctr" anchorCtr="0">
          <a:noAutofit/>
        </a:bodyPr>
        <a:lstStyle/>
        <a:p>
          <a:pPr marL="0" lvl="0" indent="0" algn="l" defTabSz="711200">
            <a:lnSpc>
              <a:spcPct val="90000"/>
            </a:lnSpc>
            <a:spcBef>
              <a:spcPct val="0"/>
            </a:spcBef>
            <a:spcAft>
              <a:spcPct val="35000"/>
            </a:spcAft>
            <a:buNone/>
          </a:pPr>
          <a:r>
            <a:rPr lang="en-GB" sz="1600" kern="1200"/>
            <a:t>Display genuine care and empathy;</a:t>
          </a:r>
          <a:endParaRPr lang="en-US" sz="1600" kern="1200"/>
        </a:p>
      </dsp:txBody>
      <dsp:txXfrm>
        <a:off x="741468" y="802921"/>
        <a:ext cx="4200050" cy="641963"/>
      </dsp:txXfrm>
    </dsp:sp>
    <dsp:sp modelId="{D7B9D6CA-3ADE-4DAD-91BA-F6BC785E0092}">
      <dsp:nvSpPr>
        <dsp:cNvPr id="0" name=""/>
        <dsp:cNvSpPr/>
      </dsp:nvSpPr>
      <dsp:spPr>
        <a:xfrm>
          <a:off x="0" y="1605375"/>
          <a:ext cx="4941519" cy="64196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F890D-C79E-4077-8399-37872820CB18}">
      <dsp:nvSpPr>
        <dsp:cNvPr id="0" name=""/>
        <dsp:cNvSpPr/>
      </dsp:nvSpPr>
      <dsp:spPr>
        <a:xfrm>
          <a:off x="194194" y="1749817"/>
          <a:ext cx="353080" cy="3530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E62E28-207D-4FC3-B61D-3E4AE0B87EF8}">
      <dsp:nvSpPr>
        <dsp:cNvPr id="0" name=""/>
        <dsp:cNvSpPr/>
      </dsp:nvSpPr>
      <dsp:spPr>
        <a:xfrm>
          <a:off x="741468" y="1605375"/>
          <a:ext cx="4200050" cy="64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41" tIns="67941" rIns="67941" bIns="67941" numCol="1" spcCol="1270" anchor="ctr" anchorCtr="0">
          <a:noAutofit/>
        </a:bodyPr>
        <a:lstStyle/>
        <a:p>
          <a:pPr marL="0" lvl="0" indent="0" algn="l" defTabSz="711200">
            <a:lnSpc>
              <a:spcPct val="90000"/>
            </a:lnSpc>
            <a:spcBef>
              <a:spcPct val="0"/>
            </a:spcBef>
            <a:spcAft>
              <a:spcPct val="35000"/>
            </a:spcAft>
            <a:buNone/>
          </a:pPr>
          <a:r>
            <a:rPr lang="en-GB" sz="1600" kern="1200"/>
            <a:t>Begin calling other local properties that you partner with for this situation;</a:t>
          </a:r>
          <a:endParaRPr lang="en-US" sz="1600" kern="1200"/>
        </a:p>
      </dsp:txBody>
      <dsp:txXfrm>
        <a:off x="741468" y="1605375"/>
        <a:ext cx="4200050" cy="641963"/>
      </dsp:txXfrm>
    </dsp:sp>
    <dsp:sp modelId="{0DB71933-A6CC-4461-9B30-FCFCD19D7400}">
      <dsp:nvSpPr>
        <dsp:cNvPr id="0" name=""/>
        <dsp:cNvSpPr/>
      </dsp:nvSpPr>
      <dsp:spPr>
        <a:xfrm>
          <a:off x="0" y="2407830"/>
          <a:ext cx="4941519" cy="64196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E03EB-E94E-4A21-A93D-3872D0E8B46E}">
      <dsp:nvSpPr>
        <dsp:cNvPr id="0" name=""/>
        <dsp:cNvSpPr/>
      </dsp:nvSpPr>
      <dsp:spPr>
        <a:xfrm>
          <a:off x="194194" y="2552272"/>
          <a:ext cx="353080" cy="3530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3B054F-475D-4639-B71E-47DA96B259D7}">
      <dsp:nvSpPr>
        <dsp:cNvPr id="0" name=""/>
        <dsp:cNvSpPr/>
      </dsp:nvSpPr>
      <dsp:spPr>
        <a:xfrm>
          <a:off x="741468" y="2407830"/>
          <a:ext cx="4200050" cy="64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41" tIns="67941" rIns="67941" bIns="67941" numCol="1" spcCol="1270" anchor="ctr" anchorCtr="0">
          <a:noAutofit/>
        </a:bodyPr>
        <a:lstStyle/>
        <a:p>
          <a:pPr marL="0" lvl="0" indent="0" algn="l" defTabSz="711200">
            <a:lnSpc>
              <a:spcPct val="90000"/>
            </a:lnSpc>
            <a:spcBef>
              <a:spcPct val="0"/>
            </a:spcBef>
            <a:spcAft>
              <a:spcPct val="35000"/>
            </a:spcAft>
            <a:buNone/>
          </a:pPr>
          <a:r>
            <a:rPr lang="en-GB" sz="1600" kern="1200"/>
            <a:t>Make sure they know exactly what compensation is being provided;</a:t>
          </a:r>
          <a:endParaRPr lang="en-US" sz="1600" kern="1200"/>
        </a:p>
      </dsp:txBody>
      <dsp:txXfrm>
        <a:off x="741468" y="2407830"/>
        <a:ext cx="4200050" cy="641963"/>
      </dsp:txXfrm>
    </dsp:sp>
    <dsp:sp modelId="{7DD3F5E2-FBB6-4E50-B0B2-C8E82B6037AC}">
      <dsp:nvSpPr>
        <dsp:cNvPr id="0" name=""/>
        <dsp:cNvSpPr/>
      </dsp:nvSpPr>
      <dsp:spPr>
        <a:xfrm>
          <a:off x="0" y="3210285"/>
          <a:ext cx="4941519" cy="64196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1BB9F-2857-4B48-92D3-2571937B8DB9}">
      <dsp:nvSpPr>
        <dsp:cNvPr id="0" name=""/>
        <dsp:cNvSpPr/>
      </dsp:nvSpPr>
      <dsp:spPr>
        <a:xfrm>
          <a:off x="194194" y="3354727"/>
          <a:ext cx="353080" cy="3530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78287B-3EE7-4EEB-AE89-0854636EDC59}">
      <dsp:nvSpPr>
        <dsp:cNvPr id="0" name=""/>
        <dsp:cNvSpPr/>
      </dsp:nvSpPr>
      <dsp:spPr>
        <a:xfrm>
          <a:off x="741468" y="3210285"/>
          <a:ext cx="4200050" cy="64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41" tIns="67941" rIns="67941" bIns="67941" numCol="1" spcCol="1270" anchor="ctr" anchorCtr="0">
          <a:noAutofit/>
        </a:bodyPr>
        <a:lstStyle/>
        <a:p>
          <a:pPr marL="0" lvl="0" indent="0" algn="l" defTabSz="711200">
            <a:lnSpc>
              <a:spcPct val="90000"/>
            </a:lnSpc>
            <a:spcBef>
              <a:spcPct val="0"/>
            </a:spcBef>
            <a:spcAft>
              <a:spcPct val="35000"/>
            </a:spcAft>
            <a:buNone/>
          </a:pPr>
          <a:r>
            <a:rPr lang="en-GB" sz="1600" kern="1200"/>
            <a:t>Upgrade guests upon return or offer some other sort of compensatory action;</a:t>
          </a:r>
          <a:endParaRPr lang="en-US" sz="1600" kern="1200"/>
        </a:p>
      </dsp:txBody>
      <dsp:txXfrm>
        <a:off x="741468" y="3210285"/>
        <a:ext cx="4200050" cy="641963"/>
      </dsp:txXfrm>
    </dsp:sp>
    <dsp:sp modelId="{7DD97102-79EC-426D-B5FE-2EBC903A5484}">
      <dsp:nvSpPr>
        <dsp:cNvPr id="0" name=""/>
        <dsp:cNvSpPr/>
      </dsp:nvSpPr>
      <dsp:spPr>
        <a:xfrm>
          <a:off x="0" y="4012740"/>
          <a:ext cx="4941519" cy="6419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88BF5-7BC9-48F3-92F1-FEB0B62B3AC7}">
      <dsp:nvSpPr>
        <dsp:cNvPr id="0" name=""/>
        <dsp:cNvSpPr/>
      </dsp:nvSpPr>
      <dsp:spPr>
        <a:xfrm>
          <a:off x="194194" y="4157181"/>
          <a:ext cx="353080" cy="35308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5FA272-334C-4EB9-8781-C9F6BC892200}">
      <dsp:nvSpPr>
        <dsp:cNvPr id="0" name=""/>
        <dsp:cNvSpPr/>
      </dsp:nvSpPr>
      <dsp:spPr>
        <a:xfrm>
          <a:off x="741468" y="4012740"/>
          <a:ext cx="4200050" cy="64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41" tIns="67941" rIns="67941" bIns="67941" numCol="1" spcCol="1270" anchor="ctr" anchorCtr="0">
          <a:noAutofit/>
        </a:bodyPr>
        <a:lstStyle/>
        <a:p>
          <a:pPr marL="0" lvl="0" indent="0" algn="l" defTabSz="711200">
            <a:lnSpc>
              <a:spcPct val="90000"/>
            </a:lnSpc>
            <a:spcBef>
              <a:spcPct val="0"/>
            </a:spcBef>
            <a:spcAft>
              <a:spcPct val="35000"/>
            </a:spcAft>
            <a:buNone/>
          </a:pPr>
          <a:r>
            <a:rPr lang="en-GB" sz="1600" kern="1200"/>
            <a:t>Follow up with the guests to make sure they are satisfied;</a:t>
          </a:r>
          <a:endParaRPr lang="en-US" sz="1600" kern="1200"/>
        </a:p>
      </dsp:txBody>
      <dsp:txXfrm>
        <a:off x="741468" y="4012740"/>
        <a:ext cx="4200050" cy="641963"/>
      </dsp:txXfrm>
    </dsp:sp>
    <dsp:sp modelId="{0706EA89-3283-47C9-85EF-A6E2AB34B597}">
      <dsp:nvSpPr>
        <dsp:cNvPr id="0" name=""/>
        <dsp:cNvSpPr/>
      </dsp:nvSpPr>
      <dsp:spPr>
        <a:xfrm>
          <a:off x="0" y="4815194"/>
          <a:ext cx="4941519" cy="6419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01DDA-5D16-4F7A-A91B-C727D9C66880}">
      <dsp:nvSpPr>
        <dsp:cNvPr id="0" name=""/>
        <dsp:cNvSpPr/>
      </dsp:nvSpPr>
      <dsp:spPr>
        <a:xfrm>
          <a:off x="194194" y="4959636"/>
          <a:ext cx="353080" cy="35308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D72589-D441-4C74-B02E-E8E805264C00}">
      <dsp:nvSpPr>
        <dsp:cNvPr id="0" name=""/>
        <dsp:cNvSpPr/>
      </dsp:nvSpPr>
      <dsp:spPr>
        <a:xfrm>
          <a:off x="741468" y="4815194"/>
          <a:ext cx="4200050" cy="64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41" tIns="67941" rIns="67941" bIns="67941" numCol="1" spcCol="1270" anchor="ctr" anchorCtr="0">
          <a:noAutofit/>
        </a:bodyPr>
        <a:lstStyle/>
        <a:p>
          <a:pPr marL="0" lvl="0" indent="0" algn="l" defTabSz="711200">
            <a:lnSpc>
              <a:spcPct val="90000"/>
            </a:lnSpc>
            <a:spcBef>
              <a:spcPct val="0"/>
            </a:spcBef>
            <a:spcAft>
              <a:spcPct val="35000"/>
            </a:spcAft>
            <a:buNone/>
          </a:pPr>
          <a:r>
            <a:rPr lang="en-GB" sz="1600" kern="1200"/>
            <a:t>Create a guest recovery plan.</a:t>
          </a:r>
          <a:endParaRPr lang="en-US" sz="1600" kern="1200"/>
        </a:p>
      </dsp:txBody>
      <dsp:txXfrm>
        <a:off x="741468" y="4815194"/>
        <a:ext cx="4200050" cy="6419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09T11:45:12.177"/>
    </inkml:context>
    <inkml:brush xml:id="br0">
      <inkml:brushProperty name="width" value="0.05292" units="cm"/>
      <inkml:brushProperty name="height" value="0.05292" units="cm"/>
      <inkml:brushProperty name="color" value="#FF0000"/>
    </inkml:brush>
  </inkml:definitions>
  <inkml:trace contextRef="#ctx0" brushRef="#br0">1753 15240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D5B328-B3EF-4C4D-AEE7-1DAB93811196}" type="datetimeFigureOut">
              <a:rPr lang="en-US" smtClean="0"/>
              <a:t>2/2/2023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24EAF7-4922-314A-AE75-D4F949D9A650}" type="slidenum">
              <a:rPr lang="en-US" smtClean="0"/>
              <a:t>‹#›</a:t>
            </a:fld>
            <a:endParaRPr lang="en-US"/>
          </a:p>
        </p:txBody>
      </p:sp>
    </p:spTree>
    <p:extLst>
      <p:ext uri="{BB962C8B-B14F-4D97-AF65-F5344CB8AC3E}">
        <p14:creationId xmlns:p14="http://schemas.microsoft.com/office/powerpoint/2010/main" val="4078052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hoteltechreport.com/news/occupancy-rate"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hoteltechreport.com/news/what-is-revpar"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news.marriott.com/brand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D5jM-h2M2po"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linkedin.com/company/revpar-guru-inc/" TargetMode="Externa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35aX14Nixw0&amp;t=1s" TargetMode="External"/><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hyperlink" Target="https://www.altexsoft.com/blog/travel/hotel-property-management-systems-products-and-features/" TargetMode="External"/><Relationship Id="rId4" Type="http://schemas.openxmlformats.org/officeDocument/2006/relationships/hyperlink" Target="https://ideas.com/solutions/products/ideas-revenue-management-systems/"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hoteltechreport.com/news/revenue-management"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cloudbeds.com/articles/why-an-overbooking-strategy-is-important/"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4hoteliers.com/features/article/10403"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asksuite.com/blog/revenue-management-strategies/"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EB85637F-B5C1-E144-9E30-7EBBB13DA6D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5785ACA1-4466-404D-9221-F9665452641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15 Minutes</a:t>
            </a:r>
          </a:p>
        </p:txBody>
      </p:sp>
      <p:sp>
        <p:nvSpPr>
          <p:cNvPr id="21507" name="Slide Number Placeholder 3">
            <a:extLst>
              <a:ext uri="{FF2B5EF4-FFF2-40B4-BE49-F238E27FC236}">
                <a16:creationId xmlns:a16="http://schemas.microsoft.com/office/drawing/2014/main" id="{D9DDA3B5-9A9B-E34B-A03F-2AEE6A0372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FAA011-53AF-F243-87AF-241CF23E17B6}" type="slidenum">
              <a:rPr lang="en-US" altLang="en-US" smtClean="0"/>
              <a:pPr/>
              <a:t>2</a:t>
            </a:fld>
            <a:endParaRPr lang="en-US" altLang="en-US"/>
          </a:p>
        </p:txBody>
      </p:sp>
    </p:spTree>
    <p:extLst>
      <p:ext uri="{BB962C8B-B14F-4D97-AF65-F5344CB8AC3E}">
        <p14:creationId xmlns:p14="http://schemas.microsoft.com/office/powerpoint/2010/main" val="1389700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first of all, any guesses as to what Rev </a:t>
            </a:r>
            <a:r>
              <a:rPr lang="en-GB" dirty="0" err="1"/>
              <a:t>Mgmt</a:t>
            </a:r>
            <a:r>
              <a:rPr lang="en-GB" dirty="0"/>
              <a:t> is?</a:t>
            </a:r>
          </a:p>
          <a:p>
            <a:endParaRPr lang="en-GB" dirty="0"/>
          </a:p>
          <a:p>
            <a:r>
              <a:rPr lang="en-GB" dirty="0"/>
              <a:t>Well, let’s have a quick look at what Revenue Management is all about.</a:t>
            </a:r>
          </a:p>
        </p:txBody>
      </p:sp>
      <p:sp>
        <p:nvSpPr>
          <p:cNvPr id="4" name="Slide Number Placeholder 3"/>
          <p:cNvSpPr>
            <a:spLocks noGrp="1"/>
          </p:cNvSpPr>
          <p:nvPr>
            <p:ph type="sldNum" sz="quarter" idx="5"/>
          </p:nvPr>
        </p:nvSpPr>
        <p:spPr/>
        <p:txBody>
          <a:bodyPr/>
          <a:lstStyle/>
          <a:p>
            <a:fld id="{9E7E13CC-0890-0740-973E-9B068D0F93D6}" type="slidenum">
              <a:rPr lang="en-GB" smtClean="0"/>
              <a:t>3</a:t>
            </a:fld>
            <a:endParaRPr lang="en-GB"/>
          </a:p>
        </p:txBody>
      </p:sp>
    </p:spTree>
    <p:extLst>
      <p:ext uri="{BB962C8B-B14F-4D97-AF65-F5344CB8AC3E}">
        <p14:creationId xmlns:p14="http://schemas.microsoft.com/office/powerpoint/2010/main" val="3323069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Revenue management is an essential component of hotel management. It combines all of the components of determining the optimal rates over time or at a specific point in time. The correct revenue management decision will have a significant impact on the final outcomes of the managed objects. </a:t>
            </a:r>
          </a:p>
          <a:p>
            <a:endParaRPr lang="en-US" dirty="0"/>
          </a:p>
          <a:p>
            <a:r>
              <a:rPr lang="en-US" dirty="0"/>
              <a:t>Revenue Management aims to determine the highest fee that can be charged within the available costs and capacities while also ensuring that all customers who want to benefit from a specific product or service and are willing to pay the fee can do so.</a:t>
            </a:r>
          </a:p>
          <a:p>
            <a:endParaRPr lang="en-US" dirty="0"/>
          </a:p>
          <a:p>
            <a:r>
              <a:rPr lang="en-US" dirty="0"/>
              <a:t>In simpler terms, revenue management is defined as the art of selling the right product to the right customer at the right time and at the right price, thereby </a:t>
            </a:r>
            <a:r>
              <a:rPr lang="en-US" dirty="0" err="1"/>
              <a:t>maximising</a:t>
            </a:r>
            <a:r>
              <a:rPr lang="en-US" dirty="0"/>
              <a:t> total revenue. Revenue Management, an extremely important part of hotel management, and the decision-making process in this management segment were, in turn, affected by the pandemic crisis.</a:t>
            </a:r>
          </a:p>
          <a:p>
            <a:endParaRPr lang="en-US" dirty="0"/>
          </a:p>
          <a:p>
            <a:r>
              <a:rPr lang="en-US" b="0" i="0" dirty="0">
                <a:solidFill>
                  <a:srgbClr val="000000"/>
                </a:solidFill>
                <a:effectLst/>
                <a:latin typeface="Graphik"/>
              </a:rPr>
              <a:t>Revenue management ultimately refers to a business practice designed to optimize the revenue potential of an asset through all market conditions.” -Revenue Matters</a:t>
            </a: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5</a:t>
            </a:fld>
            <a:endParaRPr lang="en-US"/>
          </a:p>
        </p:txBody>
      </p:sp>
    </p:spTree>
    <p:extLst>
      <p:ext uri="{BB962C8B-B14F-4D97-AF65-F5344CB8AC3E}">
        <p14:creationId xmlns:p14="http://schemas.microsoft.com/office/powerpoint/2010/main" val="1758950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1079961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57175" indent="-257175" algn="just">
              <a:buFont typeface="Arial" panose="020B0604020202020204" pitchFamily="34" charset="0"/>
              <a:buChar char="•"/>
            </a:pPr>
            <a:r>
              <a:rPr lang="en-GB" sz="1200" dirty="0"/>
              <a:t>Airlines were the first to understand the power of segmented pricing to yield more revenue than across-the-board pricing. It all started with American Airlines, who realised that there was more value according to specific conditions, such as offering discounts to tickets. It was about getting the highest “yield” by more efficiently and intelligently pricing its inventory.</a:t>
            </a:r>
          </a:p>
          <a:p>
            <a:pPr algn="just"/>
            <a:endParaRPr lang="en-GB" sz="1200" dirty="0"/>
          </a:p>
          <a:p>
            <a:pPr marL="257175" indent="-257175" algn="just">
              <a:buFont typeface="Arial" panose="020B0604020202020204" pitchFamily="34" charset="0"/>
              <a:buChar char="•"/>
            </a:pPr>
            <a:r>
              <a:rPr lang="en-GB" sz="1200" dirty="0"/>
              <a:t>Yield management is an inventory-centric approach that matches the right product in front of the ideal customer at the best price. Both airlines and hotels have perishable inventory, or inventory that can’t be sold once a flight has taken off or the night has passed. </a:t>
            </a:r>
          </a:p>
          <a:p>
            <a:pPr marL="257175" indent="-257175" algn="just">
              <a:buFont typeface="Arial" panose="020B0604020202020204" pitchFamily="34" charset="0"/>
              <a:buChar char="•"/>
            </a:pPr>
            <a:r>
              <a:rPr lang="en-US" b="0" i="0" dirty="0">
                <a:solidFill>
                  <a:srgbClr val="000000"/>
                </a:solidFill>
                <a:effectLst/>
                <a:latin typeface="Open Sans" panose="020B0606030504020204" pitchFamily="34" charset="0"/>
              </a:rPr>
              <a:t>Yield management is now widely practiced as a dynamic pricing strategy in the hotel industry, to </a:t>
            </a:r>
            <a:r>
              <a:rPr lang="en-US" b="0" i="0" dirty="0" err="1">
                <a:solidFill>
                  <a:srgbClr val="000000"/>
                </a:solidFill>
                <a:effectLst/>
                <a:latin typeface="Open Sans" panose="020B0606030504020204" pitchFamily="34" charset="0"/>
              </a:rPr>
              <a:t>maximise</a:t>
            </a:r>
            <a:r>
              <a:rPr lang="en-US" b="0" i="0" dirty="0">
                <a:solidFill>
                  <a:srgbClr val="000000"/>
                </a:solidFill>
                <a:effectLst/>
                <a:latin typeface="Open Sans" panose="020B0606030504020204" pitchFamily="34" charset="0"/>
              </a:rPr>
              <a:t> revenue generation from hotel rooms, which have a fixed and time-limited inventory.</a:t>
            </a:r>
          </a:p>
          <a:p>
            <a:pPr marL="257175" indent="-257175" algn="just">
              <a:buFont typeface="Arial" panose="020B0604020202020204" pitchFamily="34" charset="0"/>
              <a:buChar char="•"/>
            </a:pPr>
            <a:endParaRPr lang="en-US" b="0" i="0" dirty="0">
              <a:solidFill>
                <a:srgbClr val="000000"/>
              </a:solidFill>
              <a:effectLst/>
              <a:latin typeface="Open Sans" panose="020B0606030504020204" pitchFamily="34" charset="0"/>
            </a:endParaRPr>
          </a:p>
          <a:p>
            <a:pPr algn="l" rtl="0"/>
            <a:r>
              <a:rPr lang="en-US" b="0" i="0" dirty="0">
                <a:solidFill>
                  <a:srgbClr val="000000"/>
                </a:solidFill>
                <a:effectLst/>
                <a:latin typeface="Graphik"/>
              </a:rPr>
              <a:t>Marriott was the first mover, adapting airline yield management strategies to the hotel business and seeing great returns, as Bill Marriott Jr., Chairman and CEO, Marriott International once said: “Revenue management has contributed millions to the bottom line, and it has educated our people to manage their business more effectively. When you focus on the bottom line, your company grows.”</a:t>
            </a:r>
          </a:p>
          <a:p>
            <a:pPr marL="0" indent="0" algn="just">
              <a:buFont typeface="Arial" panose="020B0604020202020204" pitchFamily="34" charset="0"/>
              <a:buNone/>
            </a:pPr>
            <a:endParaRPr lang="en-GB" sz="1200" b="0" i="0" dirty="0">
              <a:solidFill>
                <a:srgbClr val="000000"/>
              </a:solidFill>
              <a:effectLst/>
              <a:latin typeface="Open Sans" panose="020B0606030504020204" pitchFamily="34" charset="0"/>
            </a:endParaRPr>
          </a:p>
          <a:p>
            <a:pPr marL="257175" indent="-257175" algn="just">
              <a:buFont typeface="Arial" panose="020B0604020202020204" pitchFamily="34" charset="0"/>
              <a:buChar char="•"/>
            </a:pPr>
            <a:r>
              <a:rPr lang="en-US" sz="1200" dirty="0"/>
              <a:t>When other hotel brands saw Marriott's success, yield management for hotels became standard </a:t>
            </a:r>
            <a:r>
              <a:rPr lang="en-US" sz="1200" dirty="0" err="1"/>
              <a:t>practise</a:t>
            </a:r>
            <a:r>
              <a:rPr lang="en-US" sz="1200" dirty="0"/>
              <a:t>. Hotels became more deliberate in their efforts to </a:t>
            </a:r>
            <a:r>
              <a:rPr lang="en-US" sz="1200" dirty="0" err="1"/>
              <a:t>optimise</a:t>
            </a:r>
            <a:r>
              <a:rPr lang="en-US" sz="1200" dirty="0"/>
              <a:t> room revenue (pricing) and occupancy (booking volume) through variable pricing strategies based on factors such as demand, booking windows, and market conditions.</a:t>
            </a:r>
            <a:endParaRPr lang="en-GB" sz="1200" dirty="0"/>
          </a:p>
          <a:p>
            <a:pPr algn="just"/>
            <a:endParaRPr lang="en-GB" sz="1200" dirty="0"/>
          </a:p>
          <a:p>
            <a:endParaRPr lang="en-GB" sz="1200" dirty="0">
              <a:cs typeface="Calibri" panose="020F0502020204030204"/>
            </a:endParaRPr>
          </a:p>
        </p:txBody>
      </p:sp>
      <p:sp>
        <p:nvSpPr>
          <p:cNvPr id="4" name="Slide Number Placeholder 3"/>
          <p:cNvSpPr>
            <a:spLocks noGrp="1"/>
          </p:cNvSpPr>
          <p:nvPr>
            <p:ph type="sldNum" sz="quarter" idx="5"/>
          </p:nvPr>
        </p:nvSpPr>
        <p:spPr/>
        <p:txBody>
          <a:bodyPr/>
          <a:lstStyle/>
          <a:p>
            <a:fld id="{9E7E13CC-0890-0740-973E-9B068D0F93D6}" type="slidenum">
              <a:rPr lang="en-GB" smtClean="0"/>
              <a:t>7</a:t>
            </a:fld>
            <a:endParaRPr lang="en-GB"/>
          </a:p>
        </p:txBody>
      </p:sp>
    </p:spTree>
    <p:extLst>
      <p:ext uri="{BB962C8B-B14F-4D97-AF65-F5344CB8AC3E}">
        <p14:creationId xmlns:p14="http://schemas.microsoft.com/office/powerpoint/2010/main" val="1014662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Revenue management entails setting </a:t>
            </a:r>
            <a:r>
              <a:rPr lang="en-GB" noProof="0" dirty="0"/>
              <a:t>optimised</a:t>
            </a:r>
            <a:r>
              <a:rPr lang="en-US" dirty="0"/>
              <a:t> price levels in order to achieve the highest profit margins possible. Revenue management is effective when: </a:t>
            </a:r>
            <a:br>
              <a:rPr lang="en-US" dirty="0"/>
            </a:br>
            <a:r>
              <a:rPr lang="en-US" dirty="0"/>
              <a:t>- There is a fixed amount of resources available for sale</a:t>
            </a:r>
            <a:br>
              <a:rPr lang="en-US" dirty="0"/>
            </a:br>
            <a:r>
              <a:rPr lang="en-US" dirty="0"/>
              <a:t>- Sales resources are highly perishable </a:t>
            </a:r>
            <a:br>
              <a:rPr lang="en-US" dirty="0"/>
            </a:br>
            <a:r>
              <a:rPr lang="en-US" dirty="0"/>
              <a:t>- Customers pay different prices for using the same resources. Although revenue management is primarily viewed as a technical or quantitative process, pricing strategy and competitive tactics have emerged as important revenue management components.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Four levers govern revenue management. Such levers can assist you in determining your present situation and the business environment in order to assess what decisions you can make.</a:t>
            </a:r>
          </a:p>
          <a:p>
            <a:endParaRPr lang="en-US" dirty="0"/>
          </a:p>
          <a:p>
            <a:r>
              <a:rPr lang="en-US" dirty="0"/>
              <a:t>PRICING BASIS • Do you tend to charge the same price for your rooms or services to all customers? • Are your prices based mainly on costs and/or direct responses to competitor price movements? </a:t>
            </a:r>
          </a:p>
          <a:p>
            <a:endParaRPr lang="en-US" dirty="0"/>
          </a:p>
          <a:p>
            <a:r>
              <a:rPr lang="en-US" dirty="0"/>
              <a:t>INVENTORY ALLOCATION • Do you sell your rooms or service on a first-come-first-served basis? • Do you charge the same price for your rooms or services during both high- and low-demand periods? Are your prices based seasonally?</a:t>
            </a:r>
          </a:p>
          <a:p>
            <a:endParaRPr lang="en-US" dirty="0"/>
          </a:p>
          <a:p>
            <a:r>
              <a:rPr lang="en-US" dirty="0"/>
              <a:t>PRODUCT CONFIGURATION • Does your hotel or service range require a wide variety of different resources to produce? • Does your hotel or service innovation usually involve radically new products? </a:t>
            </a:r>
          </a:p>
          <a:p>
            <a:endParaRPr lang="en-US" dirty="0"/>
          </a:p>
          <a:p>
            <a:r>
              <a:rPr lang="en-US" dirty="0"/>
              <a:t>DURATION CONTROL • Do you have the same operating procedures during both busy and slow periods? Consider events, time of the year and location demand – How do you control guest residency duration?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IMA (2020) </a:t>
            </a:r>
            <a:r>
              <a:rPr lang="en-US" i="1" dirty="0"/>
              <a:t>Revenue Management Fundamentals. </a:t>
            </a:r>
            <a:r>
              <a:rPr lang="en-US" b="0" i="0" dirty="0"/>
              <a:t>The Association of Accountants and Financial Professionals in Business.</a:t>
            </a:r>
            <a:endParaRPr lang="en-US" dirty="0"/>
          </a:p>
          <a:p>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8</a:t>
            </a:fld>
            <a:endParaRPr lang="en-US"/>
          </a:p>
        </p:txBody>
      </p:sp>
    </p:spTree>
    <p:extLst>
      <p:ext uri="{BB962C8B-B14F-4D97-AF65-F5344CB8AC3E}">
        <p14:creationId xmlns:p14="http://schemas.microsoft.com/office/powerpoint/2010/main" val="3500430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Read screen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u="none" strike="noStrike" dirty="0">
                <a:solidFill>
                  <a:srgbClr val="40B682"/>
                </a:solidFill>
                <a:effectLst/>
                <a:latin typeface="Graphik"/>
                <a:hlinkClick r:id="rId3"/>
              </a:rPr>
              <a:t>Occupancy rate</a:t>
            </a:r>
            <a:r>
              <a:rPr lang="en-US" b="0" i="0" dirty="0">
                <a:solidFill>
                  <a:srgbClr val="000000"/>
                </a:solidFill>
                <a:effectLst/>
                <a:latin typeface="Graphik"/>
              </a:rPr>
              <a:t> shows the percentage of rooms filled in any given period. It's a measure of demand. </a:t>
            </a:r>
          </a:p>
          <a:p>
            <a:pPr algn="l"/>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000000"/>
                </a:solidFill>
                <a:effectLst/>
                <a:latin typeface="Graphik"/>
              </a:rPr>
              <a:t>Average Daily Rate</a:t>
            </a:r>
            <a:r>
              <a:rPr lang="en-US" b="0" i="0" dirty="0">
                <a:solidFill>
                  <a:srgbClr val="000000"/>
                </a:solidFill>
                <a:effectLst/>
                <a:latin typeface="Graphik"/>
              </a:rPr>
              <a:t> (ADR) shows a hotel’s pricing trends over time. It's especially helpful when benchmarking price competitiveness and pricing trends against other hotels.</a:t>
            </a:r>
          </a:p>
          <a:p>
            <a:pPr algn="l"/>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000000"/>
                </a:solidFill>
                <a:effectLst/>
                <a:latin typeface="Graphik"/>
              </a:rPr>
              <a:t>Revenue per available room</a:t>
            </a:r>
            <a:r>
              <a:rPr lang="en-US" b="0" i="0" dirty="0">
                <a:solidFill>
                  <a:srgbClr val="000000"/>
                </a:solidFill>
                <a:effectLst/>
                <a:latin typeface="Graphik"/>
              </a:rPr>
              <a:t> (</a:t>
            </a:r>
            <a:r>
              <a:rPr lang="en-US" b="0" i="0" u="none" strike="noStrike" dirty="0">
                <a:solidFill>
                  <a:srgbClr val="000000"/>
                </a:solidFill>
                <a:effectLst/>
                <a:latin typeface="Graphik"/>
                <a:hlinkClick r:id="rId4"/>
              </a:rPr>
              <a:t>What is RevPAR?</a:t>
            </a:r>
            <a:r>
              <a:rPr lang="en-US" b="0" i="0" dirty="0">
                <a:solidFill>
                  <a:srgbClr val="000000"/>
                </a:solidFill>
                <a:effectLst/>
                <a:latin typeface="Graphik"/>
              </a:rPr>
              <a:t>) tracks how much room revenue is earned per available room in the hotel. It’s rooms revenue divided by rooms available. Recently, </a:t>
            </a:r>
            <a:r>
              <a:rPr lang="en-US" b="0" i="0" dirty="0" err="1">
                <a:solidFill>
                  <a:srgbClr val="000000"/>
                </a:solidFill>
                <a:effectLst/>
                <a:latin typeface="Graphik"/>
              </a:rPr>
              <a:t>TRevPAR</a:t>
            </a:r>
            <a:r>
              <a:rPr lang="en-US" b="0" i="0" dirty="0">
                <a:solidFill>
                  <a:srgbClr val="000000"/>
                </a:solidFill>
                <a:effectLst/>
                <a:latin typeface="Graphik"/>
              </a:rPr>
              <a:t> has gained popularity, as it divides a property’s total rooms and non-rooms revenue by rooms available to track “total revenue.”</a:t>
            </a:r>
          </a:p>
          <a:p>
            <a:pPr algn="l"/>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9</a:t>
            </a:fld>
            <a:endParaRPr lang="en-US"/>
          </a:p>
        </p:txBody>
      </p:sp>
    </p:spTree>
    <p:extLst>
      <p:ext uri="{BB962C8B-B14F-4D97-AF65-F5344CB8AC3E}">
        <p14:creationId xmlns:p14="http://schemas.microsoft.com/office/powerpoint/2010/main" val="3932546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Graphik"/>
              </a:rPr>
              <a:t>As previously mentioned Marriott was the first mover within revenue management and adopting strategies to the hotel business and seeing great returns. </a:t>
            </a:r>
          </a:p>
          <a:p>
            <a:endParaRPr lang="en-US" b="0" i="0" dirty="0">
              <a:solidFill>
                <a:srgbClr val="111111"/>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hotel chain invested more than $50 million on its Revenue Optimizing System (ROS), which can integrate data from both internal and external sources and recommend optimal prices based on real-time analysis and demand forecasting. For example, if consumers are more willing to spend money on a week of vacation in Spain, or Morocco on a rainy day, the ROS will automatically adjust rates. Currently achieving a 5% increase in revenue-per-room in one year thanks to dynamic pricing automation, and Marriott is now able to </a:t>
            </a:r>
            <a:r>
              <a:rPr lang="en-US" dirty="0" err="1"/>
              <a:t>maximise</a:t>
            </a:r>
            <a:r>
              <a:rPr lang="en-US" dirty="0"/>
              <a:t> profit while ensuring adequate staffing.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Dynamic Pricing Automation requires real-time, accurate data from a variety of sources, including local and global economic factors, events, and weather reports, as well as key metrics like average daily rate, cancellation and occupancy, revenue per available room, reservation </a:t>
            </a:r>
            <a:r>
              <a:rPr lang="en-US" dirty="0" err="1"/>
              <a:t>behaviour</a:t>
            </a:r>
            <a:r>
              <a:rPr lang="en-US" dirty="0"/>
              <a:t>, average occupancy rate, and gross operating profit per available room. Marriott is able to predict customer </a:t>
            </a:r>
            <a:r>
              <a:rPr lang="en-US" dirty="0" err="1"/>
              <a:t>behaviour</a:t>
            </a:r>
            <a:r>
              <a:rPr lang="en-US" dirty="0"/>
              <a:t>, understand how its properties perform in comparison to competitors in the same area targeting similar profiles, and ultimately adjust its pricing strategy accordingly and proactively by integrating and analysing all of this data.</a:t>
            </a:r>
            <a:endParaRPr lang="en-GB" dirty="0"/>
          </a:p>
          <a:p>
            <a:endParaRPr lang="en-US" b="0" i="0" dirty="0">
              <a:solidFill>
                <a:srgbClr val="111111"/>
              </a:solidFill>
              <a:effectLst/>
              <a:latin typeface="Roboto" panose="02000000000000000000" pitchFamily="2" charset="0"/>
            </a:endParaRPr>
          </a:p>
          <a:p>
            <a:r>
              <a:rPr lang="en-US" b="0" i="0" dirty="0">
                <a:solidFill>
                  <a:srgbClr val="111111"/>
                </a:solidFill>
                <a:effectLst/>
                <a:latin typeface="Roboto" panose="02000000000000000000" pitchFamily="2" charset="0"/>
              </a:rPr>
              <a:t>More recently Marriott Internationals Group Pricing Optimizer (GPO), a decision support system, provides guidance to Marriott personnel on pricing hotel rooms for group customers. GPO uses demand segmentation, price-elasticity modeling, and optimization techniques to recommend an optimal rate. In operation since late 2006, the system has improved Marriott's hotel profitability and enhanced the sales process for both sales managers and customers.</a:t>
            </a:r>
          </a:p>
          <a:p>
            <a:endParaRPr lang="en-US" b="0" i="0" dirty="0">
              <a:solidFill>
                <a:srgbClr val="111111"/>
              </a:solidFill>
              <a:effectLst/>
              <a:latin typeface="Roboto" panose="02000000000000000000" pitchFamily="2" charset="0"/>
            </a:endParaRPr>
          </a:p>
          <a:p>
            <a:r>
              <a:rPr lang="en-US" b="0" i="0" dirty="0">
                <a:solidFill>
                  <a:srgbClr val="111111"/>
                </a:solidFill>
                <a:effectLst/>
                <a:latin typeface="Roboto" panose="02000000000000000000" pitchFamily="2" charset="0"/>
              </a:rPr>
              <a:t>Image: </a:t>
            </a:r>
            <a:r>
              <a:rPr lang="en-GB" dirty="0">
                <a:hlinkClick r:id="rId3"/>
              </a:rPr>
              <a:t>Brands | Marriott News </a:t>
            </a:r>
            <a:r>
              <a:rPr lang="en-GB" dirty="0" err="1">
                <a:hlinkClick r:id="rId3"/>
              </a:rPr>
              <a:t>Center</a:t>
            </a:r>
            <a:endParaRPr lang="en-US" b="0" i="0" dirty="0">
              <a:solidFill>
                <a:srgbClr val="111111"/>
              </a:solidFill>
              <a:effectLst/>
              <a:latin typeface="Roboto" panose="02000000000000000000" pitchFamily="2" charset="0"/>
            </a:endParaRPr>
          </a:p>
          <a:p>
            <a:endParaRPr lang="en-US" dirty="0"/>
          </a:p>
        </p:txBody>
      </p:sp>
      <p:sp>
        <p:nvSpPr>
          <p:cNvPr id="4" name="Slide Number Placeholder 3"/>
          <p:cNvSpPr>
            <a:spLocks noGrp="1"/>
          </p:cNvSpPr>
          <p:nvPr>
            <p:ph type="sldNum" sz="quarter" idx="5"/>
          </p:nvPr>
        </p:nvSpPr>
        <p:spPr/>
        <p:txBody>
          <a:bodyPr/>
          <a:lstStyle/>
          <a:p>
            <a:fld id="{5824EAF7-4922-314A-AE75-D4F949D9A650}" type="slidenum">
              <a:rPr lang="en-US" smtClean="0"/>
              <a:t>10</a:t>
            </a:fld>
            <a:endParaRPr lang="en-US"/>
          </a:p>
        </p:txBody>
      </p:sp>
    </p:spTree>
    <p:extLst>
      <p:ext uri="{BB962C8B-B14F-4D97-AF65-F5344CB8AC3E}">
        <p14:creationId xmlns:p14="http://schemas.microsoft.com/office/powerpoint/2010/main" val="38380429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The Revenue Manager remains a relatively new role, especially for smaller businesses with less resource and quite often members of staff are moved to this position with little or no training and expected to survive. Frequently I meet Revenue Managers who come from Reservations, Front Office, even Sales who suddenly found themselves with the responsibility of pricing and channel strategies. They struggle through, following their “gut feel”, making things work by trial and error, but never really knowing if what they are doing is best practice or even correct. Not really knowing if there was something else they could be doing to improve results.</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The popular definition of Revenue Management refers to the “5 Rights”:</a:t>
            </a:r>
          </a:p>
          <a:p>
            <a:r>
              <a:rPr lang="en-GB" sz="1200" b="0" i="0" u="none" strike="noStrike" kern="1200">
                <a:solidFill>
                  <a:schemeClr val="tx1"/>
                </a:solidFill>
                <a:effectLst/>
                <a:latin typeface="+mn-lt"/>
                <a:ea typeface="+mn-ea"/>
                <a:cs typeface="+mn-cs"/>
              </a:rPr>
              <a:t>Selling the </a:t>
            </a:r>
            <a:r>
              <a:rPr lang="en-GB" sz="1200" b="1" i="1" u="none" strike="noStrike" kern="1200">
                <a:solidFill>
                  <a:schemeClr val="tx1"/>
                </a:solidFill>
                <a:effectLst/>
                <a:latin typeface="+mn-lt"/>
                <a:ea typeface="+mn-ea"/>
                <a:cs typeface="+mn-cs"/>
              </a:rPr>
              <a:t>Right</a:t>
            </a:r>
            <a:r>
              <a:rPr lang="en-GB" sz="1200" b="0" i="0" u="none" strike="noStrike" kern="1200">
                <a:solidFill>
                  <a:schemeClr val="tx1"/>
                </a:solidFill>
                <a:effectLst/>
                <a:latin typeface="+mn-lt"/>
                <a:ea typeface="+mn-ea"/>
                <a:cs typeface="+mn-cs"/>
              </a:rPr>
              <a:t> product to the </a:t>
            </a:r>
            <a:r>
              <a:rPr lang="en-GB" sz="1200" b="1" i="1" u="none" strike="noStrike" kern="1200">
                <a:solidFill>
                  <a:schemeClr val="tx1"/>
                </a:solidFill>
                <a:effectLst/>
                <a:latin typeface="+mn-lt"/>
                <a:ea typeface="+mn-ea"/>
                <a:cs typeface="+mn-cs"/>
              </a:rPr>
              <a:t>Right</a:t>
            </a:r>
            <a:r>
              <a:rPr lang="en-GB" sz="1200" b="0" i="0" u="none" strike="noStrike" kern="1200">
                <a:solidFill>
                  <a:schemeClr val="tx1"/>
                </a:solidFill>
                <a:effectLst/>
                <a:latin typeface="+mn-lt"/>
                <a:ea typeface="+mn-ea"/>
                <a:cs typeface="+mn-cs"/>
              </a:rPr>
              <a:t> Customer at the </a:t>
            </a:r>
            <a:r>
              <a:rPr lang="en-GB" sz="1200" b="1" i="1" u="none" strike="noStrike" kern="1200">
                <a:solidFill>
                  <a:schemeClr val="tx1"/>
                </a:solidFill>
                <a:effectLst/>
                <a:latin typeface="+mn-lt"/>
                <a:ea typeface="+mn-ea"/>
                <a:cs typeface="+mn-cs"/>
              </a:rPr>
              <a:t>Right</a:t>
            </a:r>
            <a:r>
              <a:rPr lang="en-GB" sz="1200" b="0" i="0" u="none" strike="noStrike" kern="1200">
                <a:solidFill>
                  <a:schemeClr val="tx1"/>
                </a:solidFill>
                <a:effectLst/>
                <a:latin typeface="+mn-lt"/>
                <a:ea typeface="+mn-ea"/>
                <a:cs typeface="+mn-cs"/>
              </a:rPr>
              <a:t> time, for the </a:t>
            </a:r>
            <a:r>
              <a:rPr lang="en-GB" sz="1200" b="1" i="1" u="none" strike="noStrike" kern="1200">
                <a:solidFill>
                  <a:schemeClr val="tx1"/>
                </a:solidFill>
                <a:effectLst/>
                <a:latin typeface="+mn-lt"/>
                <a:ea typeface="+mn-ea"/>
                <a:cs typeface="+mn-cs"/>
              </a:rPr>
              <a:t>Right</a:t>
            </a:r>
            <a:r>
              <a:rPr lang="en-GB" sz="1200" b="0" i="0" u="none" strike="noStrike" kern="1200">
                <a:solidFill>
                  <a:schemeClr val="tx1"/>
                </a:solidFill>
                <a:effectLst/>
                <a:latin typeface="+mn-lt"/>
                <a:ea typeface="+mn-ea"/>
                <a:cs typeface="+mn-cs"/>
              </a:rPr>
              <a:t> price and through the </a:t>
            </a:r>
            <a:r>
              <a:rPr lang="en-GB" sz="1200" b="1" i="1" u="none" strike="noStrike" kern="1200">
                <a:solidFill>
                  <a:schemeClr val="tx1"/>
                </a:solidFill>
                <a:effectLst/>
                <a:latin typeface="+mn-lt"/>
                <a:ea typeface="+mn-ea"/>
                <a:cs typeface="+mn-cs"/>
              </a:rPr>
              <a:t>Right</a:t>
            </a:r>
            <a:r>
              <a:rPr lang="en-GB" sz="1200" b="0" i="0" u="none" strike="noStrike" kern="1200">
                <a:solidFill>
                  <a:schemeClr val="tx1"/>
                </a:solidFill>
                <a:effectLst/>
                <a:latin typeface="+mn-lt"/>
                <a:ea typeface="+mn-ea"/>
                <a:cs typeface="+mn-cs"/>
              </a:rPr>
              <a:t> channel. That all sounds great but what does it mean?</a:t>
            </a:r>
          </a:p>
          <a:p>
            <a:endParaRPr lang="en-GB" sz="1200" b="0" i="0" u="none" strike="noStrike" kern="1200">
              <a:solidFill>
                <a:schemeClr val="tx1"/>
              </a:solidFill>
              <a:effectLst/>
              <a:latin typeface="+mn-lt"/>
              <a:ea typeface="+mn-ea"/>
              <a:cs typeface="+mn-cs"/>
            </a:endParaRPr>
          </a:p>
          <a:p>
            <a:endParaRPr lang="en-GB" sz="1200" b="0" i="0" u="none" strike="noStrike" kern="1200">
              <a:solidFill>
                <a:schemeClr val="tx1"/>
              </a:solidFill>
              <a:effectLst/>
              <a:latin typeface="+mn-lt"/>
              <a:ea typeface="+mn-ea"/>
              <a:cs typeface="+mn-cs"/>
            </a:endParaRPr>
          </a:p>
          <a:p>
            <a:endParaRPr lang="en-GB" sz="1200" b="0" i="0" u="none" strike="noStrike" kern="1200">
              <a:solidFill>
                <a:schemeClr val="tx1"/>
              </a:solidFill>
              <a:effectLst/>
              <a:latin typeface="+mn-lt"/>
              <a:ea typeface="+mn-ea"/>
              <a:cs typeface="+mn-cs"/>
            </a:endParaRPr>
          </a:p>
          <a:p>
            <a:endParaRPr lang="en-GB" sz="1200" b="0" i="0" u="none" strike="noStrike"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5824EAF7-4922-314A-AE75-D4F949D9A650}" type="slidenum">
              <a:rPr lang="en-US" smtClean="0"/>
              <a:t>12</a:t>
            </a:fld>
            <a:endParaRPr lang="en-US"/>
          </a:p>
        </p:txBody>
      </p:sp>
    </p:spTree>
    <p:extLst>
      <p:ext uri="{BB962C8B-B14F-4D97-AF65-F5344CB8AC3E}">
        <p14:creationId xmlns:p14="http://schemas.microsoft.com/office/powerpoint/2010/main" val="41628094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It means understanding what it is that you are actually selling (the product, the service, the experience). Knowing who you are targeting to sell to, and what is important to them to make them buy: the business traveller staying Sunday – Thursday who wants great </a:t>
            </a:r>
            <a:r>
              <a:rPr lang="en-GB" sz="1200" b="0" i="0" u="none" strike="noStrike" kern="1200" err="1">
                <a:solidFill>
                  <a:schemeClr val="tx1"/>
                </a:solidFill>
                <a:effectLst/>
                <a:latin typeface="+mn-lt"/>
                <a:ea typeface="+mn-ea"/>
                <a:cs typeface="+mn-cs"/>
              </a:rPr>
              <a:t>wifi</a:t>
            </a:r>
            <a:r>
              <a:rPr lang="en-GB" sz="1200" b="0" i="0" u="none" strike="noStrike" kern="1200">
                <a:solidFill>
                  <a:schemeClr val="tx1"/>
                </a:solidFill>
                <a:effectLst/>
                <a:latin typeface="+mn-lt"/>
                <a:ea typeface="+mn-ea"/>
                <a:cs typeface="+mn-cs"/>
              </a:rPr>
              <a:t>, a quick check-in/check-out process, a power shower and a grab-and-go breakfast; the ladies on a spa weekend who want large twin rooms, spa treatments and healthy breakfast and maybe a bottle of prosecco included in their package; or the family on a city break during school holiday who need larger or inter-connecting rooms, and want a personal service throughout their stay as this trip is a treat for them. These guests want to take time over breakfast and have plenty of it.</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The next step is to understand their budget – each of these guests has a different willingness to buy and a different perception of value, based on their needs and expectations. They also book their stay at different times. The business traveller who is money rich but time poor may book at the last minute or even on the day, but is prepared to pay a higher rate because he needs to be at an important meeting in your location. Our responsibility is to make sure we have rooms left to sell to him at this higher rate. The family bookings, usually done by Mum, have time to research, compare options and will plan further in advance to secure a better deal. Again we need to know when they are doing this research to make sure our rooms are there in front of them at the right time and within budget to secure that booking, whether they are looking on our own website, Booking.com or </a:t>
            </a:r>
            <a:r>
              <a:rPr lang="en-GB" sz="1200" b="0" i="0" u="none" strike="noStrike" kern="1200" err="1">
                <a:solidFill>
                  <a:schemeClr val="tx1"/>
                </a:solidFill>
                <a:effectLst/>
                <a:latin typeface="+mn-lt"/>
                <a:ea typeface="+mn-ea"/>
                <a:cs typeface="+mn-cs"/>
              </a:rPr>
              <a:t>Tripadvisor</a:t>
            </a:r>
            <a:r>
              <a:rPr lang="en-GB" sz="1200" b="0" i="0" u="none" strike="noStrike" kern="1200">
                <a:solidFill>
                  <a:schemeClr val="tx1"/>
                </a:solidFill>
                <a:effectLst/>
                <a:latin typeface="+mn-lt"/>
                <a:ea typeface="+mn-ea"/>
                <a:cs typeface="+mn-cs"/>
              </a:rPr>
              <a:t>. Then comes the challenge of commissions. If we only have 10 rooms left – where should we sell them?</a:t>
            </a:r>
          </a:p>
          <a:p>
            <a:endParaRPr lang="en-GB"/>
          </a:p>
        </p:txBody>
      </p:sp>
      <p:sp>
        <p:nvSpPr>
          <p:cNvPr id="4" name="Slide Number Placeholder 3"/>
          <p:cNvSpPr>
            <a:spLocks noGrp="1"/>
          </p:cNvSpPr>
          <p:nvPr>
            <p:ph type="sldNum" sz="quarter" idx="5"/>
          </p:nvPr>
        </p:nvSpPr>
        <p:spPr/>
        <p:txBody>
          <a:bodyPr/>
          <a:lstStyle/>
          <a:p>
            <a:fld id="{5824EAF7-4922-314A-AE75-D4F949D9A650}" type="slidenum">
              <a:rPr lang="en-US" smtClean="0"/>
              <a:t>13</a:t>
            </a:fld>
            <a:endParaRPr lang="en-US"/>
          </a:p>
        </p:txBody>
      </p:sp>
    </p:spTree>
    <p:extLst>
      <p:ext uri="{BB962C8B-B14F-4D97-AF65-F5344CB8AC3E}">
        <p14:creationId xmlns:p14="http://schemas.microsoft.com/office/powerpoint/2010/main" val="12800266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Our challenge is that we only have a limited supply of bedrooms – if I have 100 rooms I can only sell 100 regardless of how many people want to come and stay. And if I don’t sell them all, the empty rooms still cost money – they still need to be cleaned, we still have all the staff to pay, we still have business rates and insurances to pay. Rooms that stay empty today cannot be added to Saturday’s inventory when we are full because of that local concert that has suddenly brought extra people into my town.</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Because there is a limited supply of hotel rooms available per night, it is key to efficiently manage price and availability to maximise revenue opportunities: sell in advance to the weekenders and families, keep rooms back for the high paying business traveller but make sure we sell as many rooms as we can at the most profitable rates we can each night.</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This is where the excitement begins.</a:t>
            </a:r>
          </a:p>
          <a:p>
            <a:r>
              <a:rPr lang="en-GB" sz="1200" b="0" i="0" u="none" strike="noStrike" kern="1200">
                <a:solidFill>
                  <a:schemeClr val="tx1"/>
                </a:solidFill>
                <a:effectLst/>
                <a:latin typeface="+mn-lt"/>
                <a:ea typeface="+mn-ea"/>
                <a:cs typeface="+mn-cs"/>
              </a:rPr>
              <a:t>How do I know what price to set? How do I know when to sell my rooms and when to hold back? How do I know which channels to sell through and which to close out?</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The obvious answer is data, but many hotels struggle with collecting the right data from their systems or being overwhelmed with the amount of data available. Get to know your data, know what is important and what to ignore, and learn how to use it.</a:t>
            </a:r>
          </a:p>
          <a:p>
            <a:endParaRPr lang="en-GB" sz="1200" b="0" i="0" u="none" strike="noStrike"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5824EAF7-4922-314A-AE75-D4F949D9A650}" type="slidenum">
              <a:rPr lang="en-US" smtClean="0"/>
              <a:t>14</a:t>
            </a:fld>
            <a:endParaRPr lang="en-US"/>
          </a:p>
        </p:txBody>
      </p:sp>
    </p:spTree>
    <p:extLst>
      <p:ext uri="{BB962C8B-B14F-4D97-AF65-F5344CB8AC3E}">
        <p14:creationId xmlns:p14="http://schemas.microsoft.com/office/powerpoint/2010/main" val="7834772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a:solidFill>
                  <a:schemeClr val="tx1"/>
                </a:solidFill>
                <a:effectLst/>
                <a:latin typeface="+mn-lt"/>
                <a:ea typeface="+mn-ea"/>
                <a:cs typeface="+mn-cs"/>
              </a:rPr>
              <a:t>A revenue manager’s task is to track these KPIs and develop a strategy to improve the metrics, making the hotel a successful business. A hotel revenue manager has to deal with multiple reports and data.</a:t>
            </a:r>
            <a:endParaRPr lang="en-GB"/>
          </a:p>
          <a:p>
            <a:r>
              <a:rPr lang="en-GB"/>
              <a:t>There are many more – I will put further information on Teams for you</a:t>
            </a:r>
          </a:p>
        </p:txBody>
      </p:sp>
      <p:sp>
        <p:nvSpPr>
          <p:cNvPr id="4" name="Slide Number Placeholder 3"/>
          <p:cNvSpPr>
            <a:spLocks noGrp="1"/>
          </p:cNvSpPr>
          <p:nvPr>
            <p:ph type="sldNum" sz="quarter" idx="5"/>
          </p:nvPr>
        </p:nvSpPr>
        <p:spPr/>
        <p:txBody>
          <a:bodyPr/>
          <a:lstStyle/>
          <a:p>
            <a:fld id="{9E7E13CC-0890-0740-973E-9B068D0F93D6}" type="slidenum">
              <a:rPr lang="en-GB" smtClean="0"/>
              <a:t>15</a:t>
            </a:fld>
            <a:endParaRPr lang="en-GB"/>
          </a:p>
        </p:txBody>
      </p:sp>
    </p:spTree>
    <p:extLst>
      <p:ext uri="{BB962C8B-B14F-4D97-AF65-F5344CB8AC3E}">
        <p14:creationId xmlns:p14="http://schemas.microsoft.com/office/powerpoint/2010/main" val="27943405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Put this slide on Teams</a:t>
            </a:r>
          </a:p>
        </p:txBody>
      </p:sp>
      <p:sp>
        <p:nvSpPr>
          <p:cNvPr id="4" name="Slide Number Placeholder 3"/>
          <p:cNvSpPr>
            <a:spLocks noGrp="1"/>
          </p:cNvSpPr>
          <p:nvPr>
            <p:ph type="sldNum" sz="quarter" idx="5"/>
          </p:nvPr>
        </p:nvSpPr>
        <p:spPr/>
        <p:txBody>
          <a:bodyPr/>
          <a:lstStyle/>
          <a:p>
            <a:fld id="{9E7E13CC-0890-0740-973E-9B068D0F93D6}" type="slidenum">
              <a:rPr lang="en-GB" smtClean="0"/>
              <a:t>16</a:t>
            </a:fld>
            <a:endParaRPr lang="en-GB"/>
          </a:p>
        </p:txBody>
      </p:sp>
    </p:spTree>
    <p:extLst>
      <p:ext uri="{BB962C8B-B14F-4D97-AF65-F5344CB8AC3E}">
        <p14:creationId xmlns:p14="http://schemas.microsoft.com/office/powerpoint/2010/main" val="11524850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a:t>
            </a:r>
          </a:p>
        </p:txBody>
      </p:sp>
      <p:sp>
        <p:nvSpPr>
          <p:cNvPr id="4" name="Slide Number Placeholder 3"/>
          <p:cNvSpPr>
            <a:spLocks noGrp="1"/>
          </p:cNvSpPr>
          <p:nvPr>
            <p:ph type="sldNum" sz="quarter" idx="5"/>
          </p:nvPr>
        </p:nvSpPr>
        <p:spPr/>
        <p:txBody>
          <a:bodyPr/>
          <a:lstStyle/>
          <a:p>
            <a:fld id="{5824EAF7-4922-314A-AE75-D4F949D9A650}" type="slidenum">
              <a:rPr lang="en-US" smtClean="0"/>
              <a:t>18</a:t>
            </a:fld>
            <a:endParaRPr lang="en-US"/>
          </a:p>
        </p:txBody>
      </p:sp>
    </p:spTree>
    <p:extLst>
      <p:ext uri="{BB962C8B-B14F-4D97-AF65-F5344CB8AC3E}">
        <p14:creationId xmlns:p14="http://schemas.microsoft.com/office/powerpoint/2010/main" val="230803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94/162 x 100 = 58.02 – 58%</a:t>
            </a:r>
          </a:p>
          <a:p>
            <a:r>
              <a:rPr lang="en-US">
                <a:cs typeface="Calibri"/>
              </a:rPr>
              <a:t>152/162x100 = 93.83 (rounded up) 94%</a:t>
            </a:r>
          </a:p>
          <a:p>
            <a:r>
              <a:rPr lang="en-US">
                <a:cs typeface="Calibri"/>
              </a:rPr>
              <a:t>101/162x100 = 62.35 (rounded up) 62%</a:t>
            </a:r>
          </a:p>
          <a:p>
            <a:endParaRPr lang="en-US">
              <a:cs typeface="Calibri"/>
            </a:endParaRPr>
          </a:p>
        </p:txBody>
      </p:sp>
      <p:sp>
        <p:nvSpPr>
          <p:cNvPr id="4" name="Slide Number Placeholder 3"/>
          <p:cNvSpPr>
            <a:spLocks noGrp="1"/>
          </p:cNvSpPr>
          <p:nvPr>
            <p:ph type="sldNum" sz="quarter" idx="5"/>
          </p:nvPr>
        </p:nvSpPr>
        <p:spPr/>
        <p:txBody>
          <a:bodyPr/>
          <a:lstStyle/>
          <a:p>
            <a:fld id="{5824EAF7-4922-314A-AE75-D4F949D9A650}" type="slidenum">
              <a:rPr lang="en-US" smtClean="0"/>
              <a:t>19</a:t>
            </a:fld>
            <a:endParaRPr lang="en-US"/>
          </a:p>
        </p:txBody>
      </p:sp>
    </p:spTree>
    <p:extLst>
      <p:ext uri="{BB962C8B-B14F-4D97-AF65-F5344CB8AC3E}">
        <p14:creationId xmlns:p14="http://schemas.microsoft.com/office/powerpoint/2010/main" val="929421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6967.28/94 = £74.12</a:t>
            </a:r>
          </a:p>
          <a:p>
            <a:r>
              <a:rPr lang="en-GB" dirty="0"/>
              <a:t>10506.24/152 = £69.12</a:t>
            </a:r>
          </a:p>
        </p:txBody>
      </p:sp>
      <p:sp>
        <p:nvSpPr>
          <p:cNvPr id="4" name="Slide Number Placeholder 3"/>
          <p:cNvSpPr>
            <a:spLocks noGrp="1"/>
          </p:cNvSpPr>
          <p:nvPr>
            <p:ph type="sldNum" sz="quarter" idx="5"/>
          </p:nvPr>
        </p:nvSpPr>
        <p:spPr/>
        <p:txBody>
          <a:bodyPr/>
          <a:lstStyle/>
          <a:p>
            <a:fld id="{5824EAF7-4922-314A-AE75-D4F949D9A650}" type="slidenum">
              <a:rPr lang="en-US" smtClean="0"/>
              <a:t>20</a:t>
            </a:fld>
            <a:endParaRPr lang="en-US"/>
          </a:p>
        </p:txBody>
      </p:sp>
    </p:spTree>
    <p:extLst>
      <p:ext uri="{BB962C8B-B14F-4D97-AF65-F5344CB8AC3E}">
        <p14:creationId xmlns:p14="http://schemas.microsoft.com/office/powerpoint/2010/main" val="27079191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6967.28/162 = £43.00 (or second formula £74.12 x 58%/100 = £42.99)</a:t>
            </a:r>
          </a:p>
          <a:p>
            <a:r>
              <a:rPr lang="en-GB"/>
              <a:t>10506.24/162 = £64.85</a:t>
            </a:r>
          </a:p>
          <a:p>
            <a:endParaRPr lang="en-GB"/>
          </a:p>
        </p:txBody>
      </p:sp>
      <p:sp>
        <p:nvSpPr>
          <p:cNvPr id="4" name="Slide Number Placeholder 3"/>
          <p:cNvSpPr>
            <a:spLocks noGrp="1"/>
          </p:cNvSpPr>
          <p:nvPr>
            <p:ph type="sldNum" sz="quarter" idx="5"/>
          </p:nvPr>
        </p:nvSpPr>
        <p:spPr/>
        <p:txBody>
          <a:bodyPr/>
          <a:lstStyle/>
          <a:p>
            <a:fld id="{5824EAF7-4922-314A-AE75-D4F949D9A650}" type="slidenum">
              <a:rPr lang="en-US" smtClean="0"/>
              <a:t>21</a:t>
            </a:fld>
            <a:endParaRPr lang="en-US"/>
          </a:p>
        </p:txBody>
      </p:sp>
    </p:spTree>
    <p:extLst>
      <p:ext uri="{BB962C8B-B14F-4D97-AF65-F5344CB8AC3E}">
        <p14:creationId xmlns:p14="http://schemas.microsoft.com/office/powerpoint/2010/main" val="2094835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 will post this video link on Teams for you: </a:t>
            </a:r>
            <a:r>
              <a:rPr lang="en-GB" dirty="0">
                <a:hlinkClick r:id="rId3"/>
              </a:rPr>
              <a:t>What is REVPAR GURU? – YouTube</a:t>
            </a:r>
            <a:endParaRPr lang="en-GB" dirty="0"/>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Revenue management software can save time and resolve some issues. </a:t>
            </a:r>
            <a:r>
              <a:rPr lang="en-GB" sz="1200" b="0" i="0" u="none" strike="noStrike" kern="1200" dirty="0" err="1">
                <a:solidFill>
                  <a:schemeClr val="tx1"/>
                </a:solidFill>
                <a:effectLst/>
                <a:latin typeface="+mn-lt"/>
                <a:ea typeface="+mn-ea"/>
                <a:cs typeface="+mn-cs"/>
                <a:hlinkClick r:id="rId4"/>
              </a:rPr>
              <a:t>RevPar</a:t>
            </a:r>
            <a:r>
              <a:rPr lang="en-GB" sz="1200" b="0" i="0" u="none" strike="noStrike" kern="1200" dirty="0">
                <a:solidFill>
                  <a:schemeClr val="tx1"/>
                </a:solidFill>
                <a:effectLst/>
                <a:latin typeface="+mn-lt"/>
                <a:ea typeface="+mn-ea"/>
                <a:cs typeface="+mn-cs"/>
                <a:hlinkClick r:id="rId4"/>
              </a:rPr>
              <a:t> Guru</a:t>
            </a:r>
            <a:r>
              <a:rPr lang="en-GB" sz="1200" b="0" i="0" u="none" strike="noStrike" kern="1200" dirty="0">
                <a:solidFill>
                  <a:schemeClr val="tx1"/>
                </a:solidFill>
                <a:effectLst/>
                <a:latin typeface="+mn-lt"/>
                <a:ea typeface="+mn-ea"/>
                <a:cs typeface="+mn-cs"/>
              </a:rPr>
              <a:t> – software focused on tracking Occupancy, ADR, and RevPAR. Besides the revenue management system, </a:t>
            </a:r>
            <a:r>
              <a:rPr lang="en-GB" sz="1200" b="0" i="0" u="none" strike="noStrike" kern="1200" dirty="0" err="1">
                <a:solidFill>
                  <a:schemeClr val="tx1"/>
                </a:solidFill>
                <a:effectLst/>
                <a:latin typeface="+mn-lt"/>
                <a:ea typeface="+mn-ea"/>
                <a:cs typeface="+mn-cs"/>
              </a:rPr>
              <a:t>RevPar</a:t>
            </a:r>
            <a:r>
              <a:rPr lang="en-GB" sz="1200" b="0" i="0" u="none" strike="noStrike" kern="1200" dirty="0">
                <a:solidFill>
                  <a:schemeClr val="tx1"/>
                </a:solidFill>
                <a:effectLst/>
                <a:latin typeface="+mn-lt"/>
                <a:ea typeface="+mn-ea"/>
                <a:cs typeface="+mn-cs"/>
              </a:rPr>
              <a:t> Guru has a channel management module and a booking engine.</a:t>
            </a:r>
            <a:r>
              <a:rPr lang="en-GB" dirty="0"/>
              <a:t> </a:t>
            </a:r>
          </a:p>
          <a:p>
            <a:endParaRPr lang="en-GB" dirty="0"/>
          </a:p>
          <a:p>
            <a:r>
              <a:rPr lang="en-GB" dirty="0"/>
              <a:t> </a:t>
            </a:r>
          </a:p>
          <a:p>
            <a:endParaRPr lang="en-GB" dirty="0"/>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22</a:t>
            </a:fld>
            <a:endParaRPr lang="en-GB"/>
          </a:p>
        </p:txBody>
      </p:sp>
    </p:spTree>
    <p:extLst>
      <p:ext uri="{BB962C8B-B14F-4D97-AF65-F5344CB8AC3E}">
        <p14:creationId xmlns:p14="http://schemas.microsoft.com/office/powerpoint/2010/main" val="5881022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 will post this for you on Teams to watch at your leisure:  </a:t>
            </a:r>
            <a:r>
              <a:rPr lang="en-GB">
                <a:hlinkClick r:id="rId3"/>
              </a:rPr>
              <a:t>Hotel Revenue </a:t>
            </a:r>
            <a:r>
              <a:rPr lang="en-GB" err="1">
                <a:hlinkClick r:id="rId3"/>
              </a:rPr>
              <a:t>Heros</a:t>
            </a:r>
            <a:r>
              <a:rPr lang="en-GB">
                <a:hlinkClick r:id="rId3"/>
              </a:rPr>
              <a:t> – Make It COUNT with </a:t>
            </a:r>
            <a:r>
              <a:rPr lang="en-GB" err="1">
                <a:hlinkClick r:id="rId3"/>
              </a:rPr>
              <a:t>IDeaS</a:t>
            </a:r>
            <a:r>
              <a:rPr lang="en-GB">
                <a:hlinkClick r:id="rId3"/>
              </a:rPr>
              <a:t> – YouTube</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a:solidFill>
                <a:schemeClr val="tx1"/>
              </a:solidFill>
              <a:effectLst/>
              <a:latin typeface="+mn-lt"/>
              <a:ea typeface="+mn-ea"/>
              <a:cs typeface="+mn-cs"/>
            </a:endParaRPr>
          </a:p>
          <a:p>
            <a:r>
              <a:rPr lang="en-GB" sz="1200" b="0" i="0" u="none" strike="noStrike" kern="1200" err="1">
                <a:solidFill>
                  <a:schemeClr val="tx1"/>
                </a:solidFill>
                <a:effectLst/>
                <a:latin typeface="+mn-lt"/>
                <a:ea typeface="+mn-ea"/>
                <a:cs typeface="+mn-cs"/>
                <a:hlinkClick r:id="rId4"/>
              </a:rPr>
              <a:t>IDeaS</a:t>
            </a:r>
            <a:r>
              <a:rPr lang="en-GB" sz="1200" b="0" i="0" u="none" strike="noStrike" kern="1200">
                <a:solidFill>
                  <a:schemeClr val="tx1"/>
                </a:solidFill>
                <a:effectLst/>
                <a:latin typeface="+mn-lt"/>
                <a:ea typeface="+mn-ea"/>
                <a:cs typeface="+mn-cs"/>
              </a:rPr>
              <a:t> – another popular automated solution for revenue management, pricing, forecasting, and reporting. </a:t>
            </a:r>
            <a:r>
              <a:rPr lang="en-GB" sz="1200" b="0" i="0" u="none" strike="noStrike" kern="1200" err="1">
                <a:solidFill>
                  <a:schemeClr val="tx1"/>
                </a:solidFill>
                <a:effectLst/>
                <a:latin typeface="+mn-lt"/>
                <a:ea typeface="+mn-ea"/>
                <a:cs typeface="+mn-cs"/>
              </a:rPr>
              <a:t>IDeaS</a:t>
            </a:r>
            <a:r>
              <a:rPr lang="en-GB" sz="1200" b="0" i="0" u="none" strike="noStrike" kern="1200">
                <a:solidFill>
                  <a:schemeClr val="tx1"/>
                </a:solidFill>
                <a:effectLst/>
                <a:latin typeface="+mn-lt"/>
                <a:ea typeface="+mn-ea"/>
                <a:cs typeface="+mn-cs"/>
              </a:rPr>
              <a:t> also offers products that track revenue of parking lots and function space.</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On top of that, some </a:t>
            </a:r>
            <a:r>
              <a:rPr lang="en-GB" sz="1200" b="0" i="0" u="none" strike="noStrike" kern="1200">
                <a:solidFill>
                  <a:schemeClr val="tx1"/>
                </a:solidFill>
                <a:effectLst/>
                <a:latin typeface="+mn-lt"/>
                <a:ea typeface="+mn-ea"/>
                <a:cs typeface="+mn-cs"/>
                <a:hlinkClick r:id="rId5"/>
              </a:rPr>
              <a:t>hotel property management systems</a:t>
            </a:r>
            <a:r>
              <a:rPr lang="en-GB" sz="1200" b="0" i="0" u="none" strike="noStrike" kern="1200">
                <a:solidFill>
                  <a:schemeClr val="tx1"/>
                </a:solidFill>
                <a:effectLst/>
                <a:latin typeface="+mn-lt"/>
                <a:ea typeface="+mn-ea"/>
                <a:cs typeface="+mn-cs"/>
              </a:rPr>
              <a:t> like Maestro, Oracle PMS, or </a:t>
            </a:r>
            <a:r>
              <a:rPr lang="en-GB" sz="1200" b="0" i="0" u="none" strike="noStrike" kern="1200" err="1">
                <a:solidFill>
                  <a:schemeClr val="tx1"/>
                </a:solidFill>
                <a:effectLst/>
                <a:latin typeface="+mn-lt"/>
                <a:ea typeface="+mn-ea"/>
                <a:cs typeface="+mn-cs"/>
              </a:rPr>
              <a:t>IQware</a:t>
            </a:r>
            <a:r>
              <a:rPr lang="en-GB" sz="1200" b="0" i="0" u="none" strike="noStrike" kern="1200">
                <a:solidFill>
                  <a:schemeClr val="tx1"/>
                </a:solidFill>
                <a:effectLst/>
                <a:latin typeface="+mn-lt"/>
                <a:ea typeface="+mn-ea"/>
                <a:cs typeface="+mn-cs"/>
              </a:rPr>
              <a:t> have integrated revenue management modules.</a:t>
            </a:r>
          </a:p>
          <a:p>
            <a:r>
              <a:rPr lang="en-GB" sz="1200" b="0" i="0" u="none" strike="noStrike" kern="1200">
                <a:solidFill>
                  <a:schemeClr val="tx1"/>
                </a:solidFill>
                <a:effectLst/>
                <a:latin typeface="+mn-lt"/>
                <a:ea typeface="+mn-ea"/>
                <a:cs typeface="+mn-cs"/>
              </a:rPr>
              <a:t>The application of automated hotel revenue management systems is one possible strategy to increase revenue.</a:t>
            </a:r>
            <a:r>
              <a:rPr lang="en-GB"/>
              <a:t> </a:t>
            </a:r>
          </a:p>
          <a:p>
            <a:endParaRPr lang="en-GB"/>
          </a:p>
          <a:p>
            <a:endParaRPr lang="en-GB"/>
          </a:p>
        </p:txBody>
      </p:sp>
      <p:sp>
        <p:nvSpPr>
          <p:cNvPr id="4" name="Slide Number Placeholder 3"/>
          <p:cNvSpPr>
            <a:spLocks noGrp="1"/>
          </p:cNvSpPr>
          <p:nvPr>
            <p:ph type="sldNum" sz="quarter" idx="5"/>
          </p:nvPr>
        </p:nvSpPr>
        <p:spPr/>
        <p:txBody>
          <a:bodyPr/>
          <a:lstStyle/>
          <a:p>
            <a:fld id="{9E7E13CC-0890-0740-973E-9B068D0F93D6}" type="slidenum">
              <a:rPr lang="en-GB" smtClean="0"/>
              <a:t>23</a:t>
            </a:fld>
            <a:endParaRPr lang="en-GB"/>
          </a:p>
        </p:txBody>
      </p:sp>
    </p:spTree>
    <p:extLst>
      <p:ext uri="{BB962C8B-B14F-4D97-AF65-F5344CB8AC3E}">
        <p14:creationId xmlns:p14="http://schemas.microsoft.com/office/powerpoint/2010/main" val="41655685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Basically, revenue management does a difficult job of matching supply and demand or selling the right room to the right client at the right moment at the right price on the right distribution channel with the best commission. This is something any business has to do to stay profitable, but something the hotel industry needs the most. Let’s recap and look at a case study. Here’s the story of Marriott’s merger with Starwood with a nice revenue mgmt. link for us.</a:t>
            </a:r>
            <a:endParaRPr lang="en-US"/>
          </a:p>
        </p:txBody>
      </p:sp>
      <p:sp>
        <p:nvSpPr>
          <p:cNvPr id="4" name="Slide Number Placeholder 3"/>
          <p:cNvSpPr>
            <a:spLocks noGrp="1"/>
          </p:cNvSpPr>
          <p:nvPr>
            <p:ph type="sldNum" sz="quarter" idx="5"/>
          </p:nvPr>
        </p:nvSpPr>
        <p:spPr/>
        <p:txBody>
          <a:bodyPr/>
          <a:lstStyle/>
          <a:p>
            <a:fld id="{5824EAF7-4922-314A-AE75-D4F949D9A650}" type="slidenum">
              <a:rPr lang="en-US" smtClean="0"/>
              <a:t>24</a:t>
            </a:fld>
            <a:endParaRPr lang="en-US"/>
          </a:p>
        </p:txBody>
      </p:sp>
    </p:spTree>
    <p:extLst>
      <p:ext uri="{BB962C8B-B14F-4D97-AF65-F5344CB8AC3E}">
        <p14:creationId xmlns:p14="http://schemas.microsoft.com/office/powerpoint/2010/main" val="18691705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25</a:t>
            </a:fld>
            <a:endParaRPr lang="en-US"/>
          </a:p>
        </p:txBody>
      </p:sp>
    </p:spTree>
    <p:extLst>
      <p:ext uri="{BB962C8B-B14F-4D97-AF65-F5344CB8AC3E}">
        <p14:creationId xmlns:p14="http://schemas.microsoft.com/office/powerpoint/2010/main" val="23788963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Revenue managers develop strategies based on data from business and market intelligence tools, then use software to implement the best tactics and pull pricing levers based on actual/predicted demand. Revenue management strategies are frequently blended based on the property's priorities and current market conditions. There is no such thing as a static strategy; here are some points to consider when developing a property/brand strategy.</a:t>
            </a:r>
          </a:p>
          <a:p>
            <a:endParaRPr lang="en-US" dirty="0"/>
          </a:p>
          <a:p>
            <a:pPr algn="l" rtl="0">
              <a:buFont typeface="Arial" panose="020B0604020202020204" pitchFamily="34" charset="0"/>
              <a:buChar char="•"/>
            </a:pPr>
            <a:r>
              <a:rPr lang="en-US" b="1" i="0" dirty="0">
                <a:solidFill>
                  <a:srgbClr val="000000"/>
                </a:solidFill>
                <a:effectLst/>
                <a:latin typeface="Graphik"/>
              </a:rPr>
              <a:t>Channel-based.</a:t>
            </a:r>
            <a:r>
              <a:rPr lang="en-US" b="0" i="0" dirty="0">
                <a:solidFill>
                  <a:srgbClr val="000000"/>
                </a:solidFill>
                <a:effectLst/>
                <a:latin typeface="Graphik"/>
              </a:rPr>
              <a:t> As software becomes more capable, creating a channel-by-channel revenue strategy that </a:t>
            </a:r>
            <a:r>
              <a:rPr lang="en-US" b="0" i="0" dirty="0" err="1">
                <a:solidFill>
                  <a:srgbClr val="000000"/>
                </a:solidFill>
                <a:effectLst/>
                <a:latin typeface="Graphik"/>
              </a:rPr>
              <a:t>prioritises</a:t>
            </a:r>
            <a:r>
              <a:rPr lang="en-US" b="0" i="0" dirty="0">
                <a:solidFill>
                  <a:srgbClr val="000000"/>
                </a:solidFill>
                <a:effectLst/>
                <a:latin typeface="Graphik"/>
              </a:rPr>
              <a:t> the lowest-cost channels and limits inventory on channels that produce less-profitable bookings becomes much easier. There is plenty of nuance here, but it is now easier than ever to open and close channels in response to changing demand forecasts. A channel-based revenue management strategy fits today's "total revenue" and "total profit" mindset perfectly.</a:t>
            </a:r>
          </a:p>
          <a:p>
            <a:pPr algn="l" rtl="0">
              <a:buFont typeface="Arial" panose="020B0604020202020204" pitchFamily="34" charset="0"/>
              <a:buChar char="•"/>
            </a:pPr>
            <a:endParaRPr lang="en-US" b="0" i="0" dirty="0">
              <a:solidFill>
                <a:srgbClr val="000000"/>
              </a:solidFill>
              <a:effectLst/>
              <a:latin typeface="Graphik"/>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000000"/>
                </a:solidFill>
                <a:effectLst/>
                <a:latin typeface="Graphik"/>
              </a:rPr>
              <a:t>Direct bookings.</a:t>
            </a:r>
            <a:r>
              <a:rPr lang="en-US" b="0" i="0" dirty="0">
                <a:solidFill>
                  <a:srgbClr val="000000"/>
                </a:solidFill>
                <a:effectLst/>
                <a:latin typeface="Graphik"/>
              </a:rPr>
              <a:t> Most hotels follow a "direct is best" revenue strategy because direct bookings generate more revenue than third-party bookings. Other tactics for this strategy include encouraging positive reviews to build online reputation and WOMM, capturing more direct bookings by offering special packages or other incentives, and using the best hotel software that </a:t>
            </a:r>
            <a:r>
              <a:rPr lang="en-US" b="0" i="0" dirty="0" err="1">
                <a:solidFill>
                  <a:srgbClr val="000000"/>
                </a:solidFill>
                <a:effectLst/>
                <a:latin typeface="Graphik"/>
              </a:rPr>
              <a:t>optimises</a:t>
            </a:r>
            <a:r>
              <a:rPr lang="en-US" b="0" i="0" dirty="0">
                <a:solidFill>
                  <a:srgbClr val="000000"/>
                </a:solidFill>
                <a:effectLst/>
                <a:latin typeface="Graphik"/>
              </a:rPr>
              <a:t> marketing funnels, in addition to carefully managing the channel mix in terms of availability, rates, and inventory.</a:t>
            </a:r>
          </a:p>
          <a:p>
            <a:endParaRPr lang="en-US" dirty="0"/>
          </a:p>
          <a:p>
            <a:pPr algn="l" rtl="0">
              <a:buFont typeface="Arial" panose="020B0604020202020204" pitchFamily="34" charset="0"/>
              <a:buChar char="•"/>
            </a:pPr>
            <a:r>
              <a:rPr lang="en-US" b="1" i="0" dirty="0">
                <a:solidFill>
                  <a:srgbClr val="000000"/>
                </a:solidFill>
                <a:effectLst/>
                <a:latin typeface="Graphik"/>
              </a:rPr>
              <a:t>Open pricing.</a:t>
            </a:r>
            <a:r>
              <a:rPr lang="en-US" b="0" i="0" dirty="0">
                <a:solidFill>
                  <a:srgbClr val="000000"/>
                </a:solidFill>
                <a:effectLst/>
                <a:latin typeface="Graphik"/>
              </a:rPr>
              <a:t> Traditional revenue management relied on static prices, with discounts or premiums based on the Best Available Rate. It was rigid, inflexible, and </a:t>
            </a:r>
            <a:r>
              <a:rPr lang="en-US" b="0" i="0" dirty="0" err="1">
                <a:solidFill>
                  <a:srgbClr val="000000"/>
                </a:solidFill>
                <a:effectLst/>
                <a:latin typeface="Graphik"/>
              </a:rPr>
              <a:t>underutilised</a:t>
            </a:r>
            <a:r>
              <a:rPr lang="en-US" b="0" i="0" dirty="0">
                <a:solidFill>
                  <a:srgbClr val="000000"/>
                </a:solidFill>
                <a:effectLst/>
                <a:latin typeface="Graphik"/>
              </a:rPr>
              <a:t>. AI-enabled revenue management software now allows for real-time pricing adjustments for specific segments and channels. This technology also enables </a:t>
            </a:r>
            <a:r>
              <a:rPr lang="en-US" b="0" i="0" dirty="0" err="1">
                <a:solidFill>
                  <a:srgbClr val="000000"/>
                </a:solidFill>
                <a:effectLst/>
                <a:latin typeface="Graphik"/>
              </a:rPr>
              <a:t>personalised</a:t>
            </a:r>
            <a:r>
              <a:rPr lang="en-US" b="0" i="0" dirty="0">
                <a:solidFill>
                  <a:srgbClr val="000000"/>
                </a:solidFill>
                <a:effectLst/>
                <a:latin typeface="Graphik"/>
              </a:rPr>
              <a:t> pricing, with offers tailored to the individual guest level. To fully leverage open pricing, revenue managers must have a thorough understanding of the nuances of their guest demographics and channel mix.</a:t>
            </a:r>
          </a:p>
          <a:p>
            <a:pPr algn="l" rtl="0">
              <a:buFont typeface="Arial" panose="020B0604020202020204" pitchFamily="34" charset="0"/>
              <a:buNone/>
            </a:pPr>
            <a:endParaRPr lang="en-US" b="0" i="0" dirty="0">
              <a:solidFill>
                <a:srgbClr val="000000"/>
              </a:solidFill>
              <a:effectLst/>
              <a:latin typeface="Graphik"/>
            </a:endParaRPr>
          </a:p>
          <a:p>
            <a:pPr algn="l" rtl="0">
              <a:buFont typeface="Arial" panose="020B0604020202020204" pitchFamily="34" charset="0"/>
              <a:buChar char="•"/>
            </a:pPr>
            <a:r>
              <a:rPr lang="en-US" b="1" i="0" dirty="0">
                <a:solidFill>
                  <a:srgbClr val="000000"/>
                </a:solidFill>
                <a:effectLst/>
                <a:latin typeface="Graphik"/>
              </a:rPr>
              <a:t>Total revenue management.</a:t>
            </a:r>
            <a:r>
              <a:rPr lang="en-US" b="0" i="0" dirty="0">
                <a:solidFill>
                  <a:srgbClr val="000000"/>
                </a:solidFill>
                <a:effectLst/>
                <a:latin typeface="Graphik"/>
              </a:rPr>
              <a:t> Total revenue management is a strategy that </a:t>
            </a:r>
            <a:r>
              <a:rPr lang="en-US" b="0" i="0" dirty="0" err="1">
                <a:solidFill>
                  <a:srgbClr val="000000"/>
                </a:solidFill>
                <a:effectLst/>
                <a:latin typeface="Graphik"/>
              </a:rPr>
              <a:t>optimises</a:t>
            </a:r>
            <a:r>
              <a:rPr lang="en-US" b="0" i="0" dirty="0">
                <a:solidFill>
                  <a:srgbClr val="000000"/>
                </a:solidFill>
                <a:effectLst/>
                <a:latin typeface="Graphik"/>
              </a:rPr>
              <a:t> all aspects of a hotel's operation for profitability. It achieves results by combining cross-departmental collaboration with data-driven insights.</a:t>
            </a:r>
          </a:p>
          <a:p>
            <a:pPr algn="l" rtl="0">
              <a:buFont typeface="Arial" panose="020B0604020202020204" pitchFamily="34" charset="0"/>
              <a:buChar char="•"/>
            </a:pPr>
            <a:endParaRPr lang="en-US" b="0" i="0" dirty="0">
              <a:solidFill>
                <a:srgbClr val="000000"/>
              </a:solidFill>
              <a:effectLst/>
              <a:latin typeface="Graphik"/>
            </a:endParaRPr>
          </a:p>
          <a:p>
            <a:pPr algn="l" rtl="0">
              <a:buFont typeface="Arial" panose="020B0604020202020204" pitchFamily="34" charset="0"/>
              <a:buNone/>
            </a:pPr>
            <a:r>
              <a:rPr lang="en-US" dirty="0">
                <a:hlinkClick r:id="rId3"/>
              </a:rPr>
              <a:t>Hotel Revenue Management: Strategies, Tools, Definitions (hoteltechreport.com)</a:t>
            </a:r>
            <a:endParaRPr lang="en-US" b="0" i="0" dirty="0">
              <a:solidFill>
                <a:srgbClr val="000000"/>
              </a:solidFill>
              <a:effectLst/>
              <a:latin typeface="Graphik"/>
            </a:endParaRPr>
          </a:p>
          <a:p>
            <a:pPr algn="l" rtl="0">
              <a:buFont typeface="Arial" panose="020B0604020202020204" pitchFamily="34" charset="0"/>
              <a:buChar char="•"/>
            </a:pPr>
            <a:endParaRPr lang="en-US" dirty="0"/>
          </a:p>
          <a:p>
            <a:pPr algn="l"/>
            <a:endParaRPr lang="en-US" b="0" i="0" dirty="0">
              <a:solidFill>
                <a:srgbClr val="000000"/>
              </a:solidFill>
              <a:effectLst/>
              <a:latin typeface="Graphik"/>
            </a:endParaRPr>
          </a:p>
          <a:p>
            <a:endParaRPr lang="en-GB" dirty="0"/>
          </a:p>
        </p:txBody>
      </p:sp>
      <p:sp>
        <p:nvSpPr>
          <p:cNvPr id="4" name="Slide Number Placeholder 3"/>
          <p:cNvSpPr>
            <a:spLocks noGrp="1"/>
          </p:cNvSpPr>
          <p:nvPr>
            <p:ph type="sldNum" sz="quarter" idx="5"/>
          </p:nvPr>
        </p:nvSpPr>
        <p:spPr/>
        <p:txBody>
          <a:bodyPr/>
          <a:lstStyle/>
          <a:p>
            <a:fld id="{5824EAF7-4922-314A-AE75-D4F949D9A650}" type="slidenum">
              <a:rPr lang="en-US" smtClean="0"/>
              <a:t>26</a:t>
            </a:fld>
            <a:endParaRPr lang="en-US"/>
          </a:p>
        </p:txBody>
      </p:sp>
    </p:spTree>
    <p:extLst>
      <p:ext uri="{BB962C8B-B14F-4D97-AF65-F5344CB8AC3E}">
        <p14:creationId xmlns:p14="http://schemas.microsoft.com/office/powerpoint/2010/main" val="40538216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A final unique strategy would be overbooking.</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Many hotels overbook rooms as part of their revenue management strategy. </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While advantages in overselling rooms include increasing revenue and mitigating loss, there are pros and cons in balancing your profits from this strategy with the guest experience.</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In the second part of this lecture, we will explore a basic guide of best practices for hotel overbooking. Many suggestions are common sense but put them together and they can create an overall plan to maximize revenue and minimize risk. Let’s look:</a:t>
            </a:r>
          </a:p>
          <a:p>
            <a:endParaRPr lang="en-US" dirty="0"/>
          </a:p>
        </p:txBody>
      </p:sp>
      <p:sp>
        <p:nvSpPr>
          <p:cNvPr id="4" name="Slide Number Placeholder 3"/>
          <p:cNvSpPr>
            <a:spLocks noGrp="1"/>
          </p:cNvSpPr>
          <p:nvPr>
            <p:ph type="sldNum" sz="quarter" idx="5"/>
          </p:nvPr>
        </p:nvSpPr>
        <p:spPr/>
        <p:txBody>
          <a:bodyPr/>
          <a:lstStyle/>
          <a:p>
            <a:fld id="{FE08C8D7-18E8-2C4F-967C-29C09C3D1F6E}" type="slidenum">
              <a:rPr lang="en-US" smtClean="0"/>
              <a:t>27</a:t>
            </a:fld>
            <a:endParaRPr lang="en-US"/>
          </a:p>
        </p:txBody>
      </p:sp>
    </p:spTree>
    <p:extLst>
      <p:ext uri="{BB962C8B-B14F-4D97-AF65-F5344CB8AC3E}">
        <p14:creationId xmlns:p14="http://schemas.microsoft.com/office/powerpoint/2010/main" val="35007733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spokes person from a group to present findings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28</a:t>
            </a:fld>
            <a:endParaRPr lang="en-GB"/>
          </a:p>
        </p:txBody>
      </p:sp>
    </p:spTree>
    <p:extLst>
      <p:ext uri="{BB962C8B-B14F-4D97-AF65-F5344CB8AC3E}">
        <p14:creationId xmlns:p14="http://schemas.microsoft.com/office/powerpoint/2010/main" val="22588706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Thoughts??</a:t>
            </a:r>
          </a:p>
          <a:p>
            <a:endParaRPr lang="en-US"/>
          </a:p>
          <a:p>
            <a:r>
              <a:rPr lang="en-US"/>
              <a:t>Let’s take a look from a hotel perspective.</a:t>
            </a:r>
          </a:p>
        </p:txBody>
      </p:sp>
      <p:sp>
        <p:nvSpPr>
          <p:cNvPr id="4" name="Slide Number Placeholder 3"/>
          <p:cNvSpPr>
            <a:spLocks noGrp="1"/>
          </p:cNvSpPr>
          <p:nvPr>
            <p:ph type="sldNum" sz="quarter" idx="5"/>
          </p:nvPr>
        </p:nvSpPr>
        <p:spPr/>
        <p:txBody>
          <a:bodyPr/>
          <a:lstStyle/>
          <a:p>
            <a:fld id="{FE08C8D7-18E8-2C4F-967C-29C09C3D1F6E}" type="slidenum">
              <a:rPr lang="en-US" smtClean="0"/>
              <a:t>29</a:t>
            </a:fld>
            <a:endParaRPr lang="en-US"/>
          </a:p>
        </p:txBody>
      </p:sp>
    </p:spTree>
    <p:extLst>
      <p:ext uri="{BB962C8B-B14F-4D97-AF65-F5344CB8AC3E}">
        <p14:creationId xmlns:p14="http://schemas.microsoft.com/office/powerpoint/2010/main" val="17357800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a:t>Teams Whiteboard – pros and cons </a:t>
            </a:r>
          </a:p>
          <a:p>
            <a:pPr fontAlgn="base"/>
            <a:r>
              <a:rPr lang="en-GB"/>
              <a:t>Use checklist to see if they managed to get any right</a:t>
            </a:r>
            <a:endParaRPr lang="en-US"/>
          </a:p>
          <a:p>
            <a:endParaRPr lang="en-GB"/>
          </a:p>
          <a:p>
            <a:r>
              <a:rPr lang="en-GB"/>
              <a:t>Start</a:t>
            </a:r>
            <a:r>
              <a:rPr lang="en-GB" sz="1200" b="0" i="0" u="none" strike="noStrike" kern="1200">
                <a:solidFill>
                  <a:schemeClr val="tx1"/>
                </a:solidFill>
                <a:effectLst/>
                <a:latin typeface="+mn-lt"/>
                <a:ea typeface="+mn-ea"/>
                <a:cs typeface="+mn-cs"/>
              </a:rPr>
              <a:t> by Identifying Overbooking to get a better picture of potential opportunities or risks.</a:t>
            </a:r>
            <a:endParaRPr lang="en-GB">
              <a:cs typeface="Calibri" panose="020F0502020204030204"/>
            </a:endParaRPr>
          </a:p>
          <a:p>
            <a:pPr fontAlgn="base"/>
            <a:endParaRPr lang="en-GB" sz="1200" b="0" i="0" u="none" strike="noStrike" kern="1200">
              <a:solidFill>
                <a:schemeClr val="tx1"/>
              </a:solidFill>
              <a:effectLst/>
              <a:latin typeface="+mn-lt"/>
              <a:ea typeface="+mn-ea"/>
              <a:cs typeface="+mn-cs"/>
            </a:endParaRPr>
          </a:p>
          <a:p>
            <a:pPr fontAlgn="base"/>
            <a:r>
              <a:rPr lang="en-GB" sz="1200" b="0" i="0" u="none" strike="noStrike" kern="1200">
                <a:solidFill>
                  <a:schemeClr val="tx1"/>
                </a:solidFill>
                <a:effectLst/>
                <a:latin typeface="+mn-lt"/>
                <a:ea typeface="+mn-ea"/>
                <a:cs typeface="+mn-cs"/>
              </a:rPr>
              <a:t>According to</a:t>
            </a:r>
            <a:r>
              <a:rPr lang="en-GB" sz="1200" b="0" i="0" u="none" strike="noStrike" kern="1200">
                <a:solidFill>
                  <a:schemeClr val="tx1"/>
                </a:solidFill>
                <a:effectLst/>
                <a:latin typeface="+mn-lt"/>
                <a:ea typeface="+mn-ea"/>
                <a:cs typeface="+mn-cs"/>
                <a:hlinkClick r:id="rId3"/>
              </a:rPr>
              <a:t> Cloudbeds.com</a:t>
            </a:r>
            <a:r>
              <a:rPr lang="en-GB" sz="1200" b="0" i="0" u="none" strike="noStrike" kern="1200">
                <a:solidFill>
                  <a:schemeClr val="tx1"/>
                </a:solidFill>
                <a:effectLst/>
                <a:latin typeface="+mn-lt"/>
                <a:ea typeface="+mn-ea"/>
                <a:cs typeface="+mn-cs"/>
              </a:rPr>
              <a:t>, the first step in identifying overbookings is to determine how many bookings the hotel has by carefully monitoring daily reporting on new reservations, </a:t>
            </a:r>
            <a:r>
              <a:rPr lang="en-GB" sz="1200" b="0" i="0" u="none" strike="noStrike" kern="1200" err="1">
                <a:solidFill>
                  <a:schemeClr val="tx1"/>
                </a:solidFill>
                <a:effectLst/>
                <a:latin typeface="+mn-lt"/>
                <a:ea typeface="+mn-ea"/>
                <a:cs typeface="+mn-cs"/>
              </a:rPr>
              <a:t>canceled</a:t>
            </a:r>
            <a:r>
              <a:rPr lang="en-GB" sz="1200" b="0" i="0" u="none" strike="noStrike" kern="1200">
                <a:solidFill>
                  <a:schemeClr val="tx1"/>
                </a:solidFill>
                <a:effectLst/>
                <a:latin typeface="+mn-lt"/>
                <a:ea typeface="+mn-ea"/>
                <a:cs typeface="+mn-cs"/>
              </a:rPr>
              <a:t> reservations, current ability, including nightly departure reports, arrival reports, and all in-house </a:t>
            </a:r>
            <a:r>
              <a:rPr lang="en-GB" sz="1200" b="0" i="0" u="none" strike="noStrike" kern="1200" err="1">
                <a:solidFill>
                  <a:schemeClr val="tx1"/>
                </a:solidFill>
                <a:effectLst/>
                <a:latin typeface="+mn-lt"/>
                <a:ea typeface="+mn-ea"/>
                <a:cs typeface="+mn-cs"/>
              </a:rPr>
              <a:t>reports.Find</a:t>
            </a:r>
            <a:r>
              <a:rPr lang="en-GB" sz="1200" b="0" i="0" u="none" strike="noStrike" kern="1200">
                <a:solidFill>
                  <a:schemeClr val="tx1"/>
                </a:solidFill>
                <a:effectLst/>
                <a:latin typeface="+mn-lt"/>
                <a:ea typeface="+mn-ea"/>
                <a:cs typeface="+mn-cs"/>
              </a:rPr>
              <a:t> out where they came from (did guest book directly or through an OTA) and make sure that channel is no longer open and susceptible to overbookings. (for example, two guests might book the same room from different channels at the same time).</a:t>
            </a:r>
            <a:endParaRPr lang="en-GB" sz="1200" b="0" i="0" u="none" strike="noStrike" kern="1200">
              <a:solidFill>
                <a:schemeClr val="tx1"/>
              </a:solidFill>
              <a:effectLst/>
              <a:latin typeface="+mn-lt"/>
              <a:cs typeface="Calibri"/>
            </a:endParaRPr>
          </a:p>
          <a:p>
            <a:pPr fontAlgn="base"/>
            <a:endParaRPr lang="en-GB" sz="1200" b="0" i="0" u="none" strike="noStrike" kern="1200">
              <a:solidFill>
                <a:schemeClr val="tx1"/>
              </a:solidFill>
              <a:effectLst/>
              <a:latin typeface="+mn-lt"/>
              <a:ea typeface="+mn-ea"/>
              <a:cs typeface="+mn-cs"/>
            </a:endParaRPr>
          </a:p>
          <a:p>
            <a:pPr fontAlgn="base"/>
            <a:r>
              <a:rPr lang="en-GB" sz="1200" b="0" i="0" u="none" strike="noStrike" kern="1200">
                <a:solidFill>
                  <a:schemeClr val="tx1"/>
                </a:solidFill>
                <a:effectLst/>
                <a:latin typeface="+mn-lt"/>
                <a:ea typeface="+mn-ea"/>
                <a:cs typeface="+mn-cs"/>
              </a:rPr>
              <a:t>After it’s determined that a hotel is overbooked, hoteliers should check how many cancellations the hotel has. </a:t>
            </a:r>
          </a:p>
          <a:p>
            <a:pPr fontAlgn="base"/>
            <a:endParaRPr lang="en-GB" sz="1200" b="0" i="0" u="none" strike="noStrike" kern="1200">
              <a:solidFill>
                <a:schemeClr val="tx1"/>
              </a:solidFill>
              <a:effectLst/>
              <a:latin typeface="+mn-lt"/>
              <a:ea typeface="+mn-ea"/>
              <a:cs typeface="+mn-cs"/>
            </a:endParaRPr>
          </a:p>
          <a:p>
            <a:pPr fontAlgn="base"/>
            <a:r>
              <a:rPr lang="en-GB" sz="1200" b="0" i="0" u="none" strike="noStrike" kern="1200">
                <a:solidFill>
                  <a:schemeClr val="tx1"/>
                </a:solidFill>
                <a:effectLst/>
                <a:latin typeface="+mn-lt"/>
                <a:ea typeface="+mn-ea"/>
                <a:cs typeface="+mn-cs"/>
              </a:rPr>
              <a:t>Pay attention to group contracts and online travel company terms and conditions.  Walking a group to another property will likely violate your group sales contract, which could put a great deal of revenue at risk.  And while you are viewing that group contract, take care to check for any contract provisions that could address consequences for walking guests attending the meeting who happen to book outside a room-block.</a:t>
            </a:r>
            <a:endParaRPr lang="en-GB" sz="1200" b="0" i="0" u="none" strike="noStrike" kern="1200">
              <a:solidFill>
                <a:schemeClr val="tx1"/>
              </a:solidFill>
              <a:effectLst/>
              <a:latin typeface="+mn-lt"/>
              <a:cs typeface="Calibri"/>
            </a:endParaRPr>
          </a:p>
          <a:p>
            <a:endParaRPr lang="en-US"/>
          </a:p>
        </p:txBody>
      </p:sp>
      <p:sp>
        <p:nvSpPr>
          <p:cNvPr id="4" name="Slide Number Placeholder 3"/>
          <p:cNvSpPr>
            <a:spLocks noGrp="1"/>
          </p:cNvSpPr>
          <p:nvPr>
            <p:ph type="sldNum" sz="quarter" idx="5"/>
          </p:nvPr>
        </p:nvSpPr>
        <p:spPr/>
        <p:txBody>
          <a:bodyPr/>
          <a:lstStyle/>
          <a:p>
            <a:fld id="{FE08C8D7-18E8-2C4F-967C-29C09C3D1F6E}" type="slidenum">
              <a:rPr lang="en-US" smtClean="0"/>
              <a:t>30</a:t>
            </a:fld>
            <a:endParaRPr lang="en-US"/>
          </a:p>
        </p:txBody>
      </p:sp>
    </p:spTree>
    <p:extLst>
      <p:ext uri="{BB962C8B-B14F-4D97-AF65-F5344CB8AC3E}">
        <p14:creationId xmlns:p14="http://schemas.microsoft.com/office/powerpoint/2010/main" val="31732352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endParaRPr lang="en-GB" sz="1200">
              <a:solidFill>
                <a:srgbClr val="232323"/>
              </a:solidFill>
              <a:latin typeface="Open Sans"/>
            </a:endParaRPr>
          </a:p>
          <a:p>
            <a:pPr algn="just" fontAlgn="base">
              <a:buFont typeface="Arial" panose="020B0604020202020204" pitchFamily="34" charset="0"/>
              <a:buChar char="•"/>
            </a:pPr>
            <a:r>
              <a:rPr lang="en-GB" sz="1200">
                <a:solidFill>
                  <a:srgbClr val="232323"/>
                </a:solidFill>
                <a:latin typeface="Open Sans"/>
              </a:rPr>
              <a:t>Double-check for any errors: check carefully that a guest relocation is necessary. Many times hoteliers will relocate a guest without realising there was a duplicate reservation in place, such as a cancelled reservation or a name-spelling mistake. </a:t>
            </a:r>
          </a:p>
          <a:p>
            <a:pPr algn="just" fontAlgn="base"/>
            <a:endParaRPr lang="en-GB" sz="1200">
              <a:solidFill>
                <a:srgbClr val="232323"/>
              </a:solidFill>
              <a:latin typeface="Open Sans"/>
            </a:endParaRPr>
          </a:p>
          <a:p>
            <a:pPr algn="just" fontAlgn="base">
              <a:buFont typeface="Arial" panose="020B0604020202020204" pitchFamily="34" charset="0"/>
              <a:buChar char="•"/>
            </a:pPr>
            <a:r>
              <a:rPr lang="en-GB" sz="1200">
                <a:solidFill>
                  <a:srgbClr val="232323"/>
                </a:solidFill>
                <a:latin typeface="Open Sans"/>
              </a:rPr>
              <a:t>Determine which guests to relocate: This is best treated on a case-by-case basis. VIPs,  groups or families, or individuals who are staying for multiple nights should ideally get the priority to stay. Short-term business travellers might be more flexible. Some hotels will qualify guests based on rates, for example, a guest who booked through an OTA and bringing in £100 might be better to move than a guest who booked directly for £220.</a:t>
            </a:r>
          </a:p>
          <a:p>
            <a:endParaRPr lang="en-US"/>
          </a:p>
          <a:p>
            <a:pPr algn="just"/>
            <a:endParaRPr lang="en-GB"/>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31</a:t>
            </a:fld>
            <a:endParaRPr lang="en-US"/>
          </a:p>
        </p:txBody>
      </p:sp>
    </p:spTree>
    <p:extLst>
      <p:ext uri="{BB962C8B-B14F-4D97-AF65-F5344CB8AC3E}">
        <p14:creationId xmlns:p14="http://schemas.microsoft.com/office/powerpoint/2010/main" val="37553618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buFont typeface="Arial" panose="020B0604020202020204" pitchFamily="34" charset="0"/>
              <a:buChar char="•"/>
            </a:pPr>
            <a:r>
              <a:rPr lang="en-GB" sz="1200">
                <a:solidFill>
                  <a:srgbClr val="232323"/>
                </a:solidFill>
                <a:latin typeface="Open Sans"/>
              </a:rPr>
              <a:t>Call the replacement lodging directly to make sure they accommodate your walked guest with care. It’s best to contact your guest before they arrive, but in some cases, you may need to move a guest last minute. Get personal feedback from your guest about important factors, location, etc. Remember to be genuine when conveying the inconvenience caused. </a:t>
            </a:r>
          </a:p>
          <a:p>
            <a:pPr algn="just" fontAlgn="base"/>
            <a:endParaRPr lang="en-GB" sz="1200">
              <a:solidFill>
                <a:srgbClr val="232323"/>
              </a:solidFill>
              <a:latin typeface="Open Sans"/>
            </a:endParaRPr>
          </a:p>
          <a:p>
            <a:pPr algn="just" fontAlgn="base">
              <a:buFont typeface="Arial" panose="020B0604020202020204" pitchFamily="34" charset="0"/>
              <a:buChar char="•"/>
            </a:pPr>
            <a:r>
              <a:rPr lang="en-GB" sz="1200">
                <a:solidFill>
                  <a:srgbClr val="232323"/>
                </a:solidFill>
                <a:latin typeface="Open Sans"/>
              </a:rPr>
              <a:t>Guest Recovery Plan – when you do need to walk a guest you should acknowledge their inconvenience with a bottle of wine, extra points, a hand-written note or perks to show you still value their loyalty.</a:t>
            </a:r>
          </a:p>
          <a:p>
            <a:endParaRPr lang="en-US"/>
          </a:p>
          <a:p>
            <a:pPr algn="just"/>
            <a:r>
              <a:rPr lang="en-GB"/>
              <a:t>Overbooking Strategies can help keep your hotel fully booked and minimize empty rooms. But it can also be stressful to manage for both the hotel and their guests. </a:t>
            </a:r>
            <a:endParaRPr lang="en-US"/>
          </a:p>
          <a:p>
            <a:pPr algn="just"/>
            <a:endParaRPr lang="en-GB"/>
          </a:p>
          <a:p>
            <a:pPr algn="just"/>
            <a:r>
              <a:rPr lang="en-GB"/>
              <a:t>If you create a plan to successfully manage an overbooking, you can both maximize your revenues and maintain your guest’s satisfaction.</a:t>
            </a:r>
            <a:endParaRPr lang="en-US"/>
          </a:p>
        </p:txBody>
      </p:sp>
      <p:sp>
        <p:nvSpPr>
          <p:cNvPr id="4" name="Slide Number Placeholder 3"/>
          <p:cNvSpPr>
            <a:spLocks noGrp="1"/>
          </p:cNvSpPr>
          <p:nvPr>
            <p:ph type="sldNum" sz="quarter" idx="5"/>
          </p:nvPr>
        </p:nvSpPr>
        <p:spPr/>
        <p:txBody>
          <a:bodyPr/>
          <a:lstStyle/>
          <a:p>
            <a:fld id="{FE08C8D7-18E8-2C4F-967C-29C09C3D1F6E}" type="slidenum">
              <a:rPr lang="en-US" smtClean="0"/>
              <a:t>32</a:t>
            </a:fld>
            <a:endParaRPr lang="en-US"/>
          </a:p>
        </p:txBody>
      </p:sp>
    </p:spTree>
    <p:extLst>
      <p:ext uri="{BB962C8B-B14F-4D97-AF65-F5344CB8AC3E}">
        <p14:creationId xmlns:p14="http://schemas.microsoft.com/office/powerpoint/2010/main" val="744574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E08C8D7-18E8-2C4F-967C-29C09C3D1F6E}" type="slidenum">
              <a:rPr lang="en-US" smtClean="0"/>
              <a:t>33</a:t>
            </a:fld>
            <a:endParaRPr lang="en-US"/>
          </a:p>
        </p:txBody>
      </p:sp>
    </p:spTree>
    <p:extLst>
      <p:ext uri="{BB962C8B-B14F-4D97-AF65-F5344CB8AC3E}">
        <p14:creationId xmlns:p14="http://schemas.microsoft.com/office/powerpoint/2010/main" val="14379033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a:solidFill>
                  <a:schemeClr val="tx1"/>
                </a:solidFill>
                <a:effectLst/>
                <a:latin typeface="+mn-lt"/>
                <a:ea typeface="+mn-ea"/>
                <a:cs typeface="+mn-cs"/>
              </a:rPr>
              <a:t>“I hate overbookings”, says the “walked” guest.</a:t>
            </a:r>
            <a:br>
              <a:rPr lang="en-GB" sz="1200" b="0" i="0" u="none" strike="noStrike" kern="1200">
                <a:solidFill>
                  <a:schemeClr val="tx1"/>
                </a:solidFill>
                <a:effectLst/>
                <a:latin typeface="+mn-lt"/>
                <a:ea typeface="+mn-ea"/>
                <a:cs typeface="+mn-cs"/>
              </a:rPr>
            </a:br>
            <a:r>
              <a:rPr lang="en-GB" sz="1200" b="0" i="0" u="none" strike="noStrike" kern="1200">
                <a:solidFill>
                  <a:schemeClr val="tx1"/>
                </a:solidFill>
                <a:effectLst/>
                <a:latin typeface="+mn-lt"/>
                <a:ea typeface="+mn-ea"/>
                <a:cs typeface="+mn-cs"/>
              </a:rPr>
              <a:t>“Overbooking is a great strategy”, says the hotel manager.</a:t>
            </a:r>
          </a:p>
          <a:p>
            <a:pPr fontAlgn="base"/>
            <a:r>
              <a:rPr lang="en-GB" sz="1200" b="0" i="0" u="none" strike="noStrike" kern="1200">
                <a:solidFill>
                  <a:schemeClr val="tx1"/>
                </a:solidFill>
                <a:effectLst/>
                <a:latin typeface="+mn-lt"/>
                <a:ea typeface="+mn-ea"/>
                <a:cs typeface="+mn-cs"/>
              </a:rPr>
              <a:t>Who is right?</a:t>
            </a:r>
          </a:p>
          <a:p>
            <a:pPr fontAlgn="base"/>
            <a:r>
              <a:rPr lang="en-GB" sz="1200" b="0" i="0" u="none" strike="noStrike" kern="1200">
                <a:solidFill>
                  <a:schemeClr val="tx1"/>
                </a:solidFill>
                <a:effectLst/>
                <a:latin typeface="+mn-lt"/>
                <a:ea typeface="+mn-ea"/>
                <a:cs typeface="+mn-cs"/>
              </a:rPr>
              <a:t>Both.</a:t>
            </a:r>
          </a:p>
          <a:p>
            <a:pPr fontAlgn="base"/>
            <a:endParaRPr lang="en-GB" sz="1200" b="0" i="0" u="none" strike="noStrike" kern="1200">
              <a:solidFill>
                <a:schemeClr val="tx1"/>
              </a:solidFill>
              <a:effectLst/>
              <a:latin typeface="+mn-lt"/>
              <a:ea typeface="+mn-ea"/>
              <a:cs typeface="+mn-cs"/>
            </a:endParaRPr>
          </a:p>
          <a:p>
            <a:pPr fontAlgn="base"/>
            <a:r>
              <a:rPr lang="en-GB" sz="1200" b="0" i="0" u="none" strike="noStrike" kern="1200">
                <a:solidFill>
                  <a:schemeClr val="tx1"/>
                </a:solidFill>
                <a:effectLst/>
                <a:latin typeface="+mn-lt"/>
                <a:ea typeface="+mn-ea"/>
                <a:cs typeface="+mn-cs"/>
              </a:rPr>
              <a:t>Hotels may not admit it to the guests, but </a:t>
            </a:r>
            <a:r>
              <a:rPr lang="en-GB" sz="1200" b="1" i="0" u="none" strike="noStrike" kern="1200">
                <a:solidFill>
                  <a:schemeClr val="tx1"/>
                </a:solidFill>
                <a:effectLst/>
                <a:latin typeface="+mn-lt"/>
                <a:ea typeface="+mn-ea"/>
                <a:cs typeface="+mn-cs"/>
              </a:rPr>
              <a:t>overbooking</a:t>
            </a:r>
            <a:r>
              <a:rPr lang="en-GB" sz="1200" b="0" i="0" u="none" strike="noStrike" kern="1200">
                <a:solidFill>
                  <a:schemeClr val="tx1"/>
                </a:solidFill>
                <a:effectLst/>
                <a:latin typeface="+mn-lt"/>
                <a:ea typeface="+mn-ea"/>
                <a:cs typeface="+mn-cs"/>
              </a:rPr>
              <a:t> is a common</a:t>
            </a:r>
            <a:r>
              <a:rPr lang="en-GB" sz="1200" b="1" i="0" u="none" strike="noStrike" kern="1200">
                <a:solidFill>
                  <a:schemeClr val="tx1"/>
                </a:solidFill>
                <a:effectLst/>
                <a:latin typeface="+mn-lt"/>
                <a:ea typeface="+mn-ea"/>
                <a:cs typeface="+mn-cs"/>
              </a:rPr>
              <a:t> revenue strategy</a:t>
            </a:r>
            <a:r>
              <a:rPr lang="en-GB" sz="1200" b="0" i="0" u="none" strike="noStrike" kern="1200">
                <a:solidFill>
                  <a:schemeClr val="tx1"/>
                </a:solidFill>
                <a:effectLst/>
                <a:latin typeface="+mn-lt"/>
                <a:ea typeface="+mn-ea"/>
                <a:cs typeface="+mn-cs"/>
              </a:rPr>
              <a:t>. Guests, on the other hand, don’t care about the high </a:t>
            </a:r>
            <a:r>
              <a:rPr lang="en-GB" sz="1200" b="1" i="0" u="none" strike="noStrike" kern="1200">
                <a:solidFill>
                  <a:schemeClr val="tx1"/>
                </a:solidFill>
                <a:effectLst/>
                <a:latin typeface="+mn-lt"/>
                <a:ea typeface="+mn-ea"/>
                <a:cs typeface="+mn-cs"/>
              </a:rPr>
              <a:t>rate of cancellations</a:t>
            </a:r>
            <a:r>
              <a:rPr lang="en-GB" sz="1200" b="0" i="0" u="none" strike="noStrike" kern="1200">
                <a:solidFill>
                  <a:schemeClr val="tx1"/>
                </a:solidFill>
                <a:effectLst/>
                <a:latin typeface="+mn-lt"/>
                <a:ea typeface="+mn-ea"/>
                <a:cs typeface="+mn-cs"/>
              </a:rPr>
              <a:t> and how it impacts the total revenue and profitability. Guests just want the rooms they have booked. Period.</a:t>
            </a:r>
          </a:p>
          <a:p>
            <a:pPr fontAlgn="base"/>
            <a:r>
              <a:rPr lang="en-GB" sz="1200" b="0" i="0" u="none" strike="noStrike" kern="1200">
                <a:solidFill>
                  <a:schemeClr val="tx1"/>
                </a:solidFill>
                <a:effectLst/>
                <a:latin typeface="+mn-lt"/>
                <a:ea typeface="+mn-ea"/>
                <a:cs typeface="+mn-cs"/>
              </a:rPr>
              <a:t>Consequently, a </a:t>
            </a:r>
            <a:r>
              <a:rPr lang="en-GB" sz="1200" b="1" i="0" u="none" strike="noStrike" kern="1200">
                <a:solidFill>
                  <a:schemeClr val="tx1"/>
                </a:solidFill>
                <a:effectLst/>
                <a:latin typeface="+mn-lt"/>
                <a:ea typeface="+mn-ea"/>
                <a:cs typeface="+mn-cs"/>
              </a:rPr>
              <a:t>bad overbooking strategy</a:t>
            </a:r>
            <a:r>
              <a:rPr lang="en-GB" sz="1200" b="0" i="0" u="none" strike="noStrike" kern="1200">
                <a:solidFill>
                  <a:schemeClr val="tx1"/>
                </a:solidFill>
                <a:effectLst/>
                <a:latin typeface="+mn-lt"/>
                <a:ea typeface="+mn-ea"/>
                <a:cs typeface="+mn-cs"/>
              </a:rPr>
              <a:t> can cause a lot of damage and a whole lot of stress: from guests to associates. It often leads to </a:t>
            </a:r>
            <a:r>
              <a:rPr lang="en-GB" sz="1200" b="1" i="0" u="none" strike="noStrike" kern="1200">
                <a:solidFill>
                  <a:schemeClr val="tx1"/>
                </a:solidFill>
                <a:effectLst/>
                <a:latin typeface="+mn-lt"/>
                <a:ea typeface="+mn-ea"/>
                <a:cs typeface="+mn-cs"/>
              </a:rPr>
              <a:t>bad online reviews</a:t>
            </a:r>
            <a:r>
              <a:rPr lang="en-GB" sz="1200" b="0" i="0" u="none" strike="noStrike" kern="1200">
                <a:solidFill>
                  <a:schemeClr val="tx1"/>
                </a:solidFill>
                <a:effectLst/>
                <a:latin typeface="+mn-lt"/>
                <a:ea typeface="+mn-ea"/>
                <a:cs typeface="+mn-cs"/>
              </a:rPr>
              <a:t>, harm to your </a:t>
            </a:r>
            <a:r>
              <a:rPr lang="en-GB" sz="1200" b="1" i="0" u="none" strike="noStrike" kern="1200">
                <a:solidFill>
                  <a:schemeClr val="tx1"/>
                </a:solidFill>
                <a:effectLst/>
                <a:latin typeface="+mn-lt"/>
                <a:ea typeface="+mn-ea"/>
                <a:cs typeface="+mn-cs"/>
              </a:rPr>
              <a:t>online reputation</a:t>
            </a:r>
            <a:r>
              <a:rPr lang="en-GB" sz="1200" b="0" i="0" u="none" strike="noStrike" kern="1200">
                <a:solidFill>
                  <a:schemeClr val="tx1"/>
                </a:solidFill>
                <a:effectLst/>
                <a:latin typeface="+mn-lt"/>
                <a:ea typeface="+mn-ea"/>
                <a:cs typeface="+mn-cs"/>
              </a:rPr>
              <a:t>, </a:t>
            </a:r>
            <a:r>
              <a:rPr lang="en-GB" sz="1200" b="1" i="0" u="none" strike="noStrike" kern="1200">
                <a:solidFill>
                  <a:schemeClr val="tx1"/>
                </a:solidFill>
                <a:effectLst/>
                <a:latin typeface="+mn-lt"/>
                <a:ea typeface="+mn-ea"/>
                <a:cs typeface="+mn-cs"/>
              </a:rPr>
              <a:t>financial loss</a:t>
            </a:r>
            <a:r>
              <a:rPr lang="en-GB" sz="1200" b="0" i="0" u="none" strike="noStrike" kern="1200">
                <a:solidFill>
                  <a:schemeClr val="tx1"/>
                </a:solidFill>
                <a:effectLst/>
                <a:latin typeface="+mn-lt"/>
                <a:ea typeface="+mn-ea"/>
                <a:cs typeface="+mn-cs"/>
              </a:rPr>
              <a:t>, and “real-life” </a:t>
            </a:r>
            <a:r>
              <a:rPr lang="en-GB" sz="1200" b="1" i="0" u="none" strike="noStrike" kern="1200">
                <a:solidFill>
                  <a:schemeClr val="tx1"/>
                </a:solidFill>
                <a:effectLst/>
                <a:latin typeface="+mn-lt"/>
                <a:ea typeface="+mn-ea"/>
                <a:cs typeface="+mn-cs"/>
              </a:rPr>
              <a:t>complaints</a:t>
            </a:r>
            <a:r>
              <a:rPr lang="en-GB" sz="1200" b="0" i="0" u="none" strike="noStrike" kern="1200">
                <a:solidFill>
                  <a:schemeClr val="tx1"/>
                </a:solidFill>
                <a:effectLst/>
                <a:latin typeface="+mn-lt"/>
                <a:ea typeface="+mn-ea"/>
                <a:cs typeface="+mn-cs"/>
              </a:rPr>
              <a:t>.</a:t>
            </a:r>
          </a:p>
          <a:p>
            <a:pPr fontAlgn="base"/>
            <a:endParaRPr lang="en-GB" sz="1200" b="0" i="0" u="none" strike="noStrike" kern="1200">
              <a:solidFill>
                <a:schemeClr val="tx1"/>
              </a:solidFill>
              <a:effectLst/>
              <a:latin typeface="+mn-lt"/>
              <a:ea typeface="+mn-ea"/>
              <a:cs typeface="+mn-cs"/>
            </a:endParaRPr>
          </a:p>
          <a:p>
            <a:pPr fontAlgn="base"/>
            <a:r>
              <a:rPr lang="en-GB" sz="1200" b="0" i="0" u="none" strike="noStrike" kern="1200">
                <a:solidFill>
                  <a:schemeClr val="tx1"/>
                </a:solidFill>
                <a:effectLst/>
                <a:latin typeface="+mn-lt"/>
                <a:ea typeface="+mn-ea"/>
                <a:cs typeface="+mn-cs"/>
              </a:rPr>
              <a:t>Nevertheless, a </a:t>
            </a:r>
            <a:r>
              <a:rPr lang="en-GB" sz="1200" b="1" i="0" u="none" strike="noStrike" kern="1200">
                <a:solidFill>
                  <a:schemeClr val="tx1"/>
                </a:solidFill>
                <a:effectLst/>
                <a:latin typeface="+mn-lt"/>
                <a:ea typeface="+mn-ea"/>
                <a:cs typeface="+mn-cs"/>
              </a:rPr>
              <a:t>good overbooking strategy</a:t>
            </a:r>
            <a:r>
              <a:rPr lang="en-GB" sz="1200" b="0" i="0" u="none" strike="noStrike" kern="1200">
                <a:solidFill>
                  <a:schemeClr val="tx1"/>
                </a:solidFill>
                <a:effectLst/>
                <a:latin typeface="+mn-lt"/>
                <a:ea typeface="+mn-ea"/>
                <a:cs typeface="+mn-cs"/>
              </a:rPr>
              <a:t> can bring many </a:t>
            </a:r>
            <a:r>
              <a:rPr lang="en-GB" sz="1200" b="1" i="0" u="none" strike="noStrike" kern="1200">
                <a:solidFill>
                  <a:schemeClr val="tx1"/>
                </a:solidFill>
                <a:effectLst/>
                <a:latin typeface="+mn-lt"/>
                <a:ea typeface="+mn-ea"/>
                <a:cs typeface="+mn-cs"/>
              </a:rPr>
              <a:t>benefits</a:t>
            </a:r>
            <a:r>
              <a:rPr lang="en-GB" sz="1200" b="0" i="0" u="none" strike="noStrike" kern="1200">
                <a:solidFill>
                  <a:schemeClr val="tx1"/>
                </a:solidFill>
                <a:effectLst/>
                <a:latin typeface="+mn-lt"/>
                <a:ea typeface="+mn-ea"/>
                <a:cs typeface="+mn-cs"/>
              </a:rPr>
              <a:t>. What makes it good? Planning. So it’s not a matter of if you should do it. It’s about HOW you do it.</a:t>
            </a:r>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34</a:t>
            </a:fld>
            <a:endParaRPr lang="en-US"/>
          </a:p>
        </p:txBody>
      </p:sp>
    </p:spTree>
    <p:extLst>
      <p:ext uri="{BB962C8B-B14F-4D97-AF65-F5344CB8AC3E}">
        <p14:creationId xmlns:p14="http://schemas.microsoft.com/office/powerpoint/2010/main" val="37728458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strike="noStrike" kern="1200">
                <a:solidFill>
                  <a:schemeClr val="tx1"/>
                </a:solidFill>
                <a:effectLst/>
                <a:latin typeface="+mn-lt"/>
                <a:ea typeface="+mn-ea"/>
                <a:cs typeface="+mn-cs"/>
              </a:rPr>
              <a:t>Overbooking definition and why it happens</a:t>
            </a:r>
          </a:p>
          <a:p>
            <a:endParaRPr lang="en-GB" sz="1200" b="1" i="0" u="none" strike="noStrike" kern="1200">
              <a:solidFill>
                <a:schemeClr val="tx1"/>
              </a:solidFill>
              <a:effectLst/>
              <a:latin typeface="+mn-lt"/>
              <a:cs typeface="Calibri"/>
            </a:endParaRPr>
          </a:p>
          <a:p>
            <a:pPr marL="285750" indent="-285750">
              <a:lnSpc>
                <a:spcPct val="90000"/>
              </a:lnSpc>
              <a:spcBef>
                <a:spcPts val="1000"/>
              </a:spcBef>
              <a:buFont typeface="Arial"/>
              <a:buChar char="•"/>
            </a:pPr>
            <a:r>
              <a:rPr lang="en-GB"/>
              <a:t>An </a:t>
            </a:r>
            <a:r>
              <a:rPr lang="en-GB" b="1"/>
              <a:t>unpredictable event</a:t>
            </a:r>
            <a:r>
              <a:rPr lang="en-GB"/>
              <a:t> reduces your room inventory on a sold-out night. For example, a broken air conditioner;</a:t>
            </a:r>
            <a:endParaRPr lang="en-US"/>
          </a:p>
          <a:p>
            <a:pPr marL="285750" indent="-285750">
              <a:lnSpc>
                <a:spcPct val="90000"/>
              </a:lnSpc>
              <a:spcBef>
                <a:spcPts val="1000"/>
              </a:spcBef>
              <a:buFont typeface="Arial"/>
              <a:buChar char="•"/>
            </a:pPr>
            <a:r>
              <a:rPr lang="en-GB"/>
              <a:t>Bad </a:t>
            </a:r>
            <a:r>
              <a:rPr lang="en-GB" b="1"/>
              <a:t>management</a:t>
            </a:r>
            <a:r>
              <a:rPr lang="en-GB"/>
              <a:t> of the revenue channels or bad data </a:t>
            </a:r>
            <a:r>
              <a:rPr lang="en-GB" b="1"/>
              <a:t>analysis</a:t>
            </a:r>
            <a:r>
              <a:rPr lang="en-GB"/>
              <a:t>;</a:t>
            </a:r>
            <a:endParaRPr lang="en-US"/>
          </a:p>
          <a:p>
            <a:pPr marL="285750" indent="-285750">
              <a:lnSpc>
                <a:spcPct val="90000"/>
              </a:lnSpc>
              <a:spcBef>
                <a:spcPts val="1000"/>
              </a:spcBef>
              <a:buFont typeface="Arial"/>
              <a:buChar char="•"/>
            </a:pPr>
            <a:r>
              <a:rPr lang="en-GB"/>
              <a:t>System setup </a:t>
            </a:r>
            <a:r>
              <a:rPr lang="en-GB" b="1"/>
              <a:t>errors</a:t>
            </a:r>
            <a:r>
              <a:rPr lang="en-GB"/>
              <a:t>;</a:t>
            </a:r>
            <a:endParaRPr lang="en-US"/>
          </a:p>
          <a:p>
            <a:pPr marL="285750" indent="-285750">
              <a:lnSpc>
                <a:spcPct val="90000"/>
              </a:lnSpc>
              <a:spcBef>
                <a:spcPts val="1000"/>
              </a:spcBef>
              <a:buFont typeface="Arial"/>
              <a:buChar char="•"/>
            </a:pPr>
            <a:r>
              <a:rPr lang="en-GB" b="1"/>
              <a:t>Simultaneous bookings</a:t>
            </a:r>
            <a:r>
              <a:rPr lang="en-GB"/>
              <a:t> — the same room from different channels at the same time is booked from different people. Even a good channel manager refreshes every minute or so, leaving an unavoidable </a:t>
            </a:r>
            <a:r>
              <a:rPr lang="en-GB" b="1"/>
              <a:t>small window</a:t>
            </a:r>
            <a:r>
              <a:rPr lang="en-GB"/>
              <a:t> where multiple guests can book the same room.</a:t>
            </a:r>
          </a:p>
          <a:p>
            <a:pPr fontAlgn="base"/>
            <a:endParaRPr lang="en-GB"/>
          </a:p>
          <a:p>
            <a:pPr fontAlgn="base"/>
            <a:r>
              <a:rPr lang="en-GB" sz="1200" b="0" i="0" u="none" strike="noStrike" kern="1200">
                <a:solidFill>
                  <a:schemeClr val="tx1"/>
                </a:solidFill>
                <a:effectLst/>
                <a:latin typeface="+mn-lt"/>
                <a:ea typeface="+mn-ea"/>
                <a:cs typeface="+mn-cs"/>
              </a:rPr>
              <a:t>We now know what </a:t>
            </a:r>
            <a:r>
              <a:rPr lang="en-GB" sz="1200" b="1" i="0" u="none" strike="noStrike" kern="1200">
                <a:solidFill>
                  <a:schemeClr val="tx1"/>
                </a:solidFill>
                <a:effectLst/>
                <a:latin typeface="+mn-lt"/>
                <a:ea typeface="+mn-ea"/>
                <a:cs typeface="+mn-cs"/>
              </a:rPr>
              <a:t>overbooking</a:t>
            </a:r>
            <a:r>
              <a:rPr lang="en-GB" sz="1200" b="0" i="0" u="none" strike="noStrike" kern="1200">
                <a:solidFill>
                  <a:schemeClr val="tx1"/>
                </a:solidFill>
                <a:effectLst/>
                <a:latin typeface="+mn-lt"/>
                <a:ea typeface="+mn-ea"/>
                <a:cs typeface="+mn-cs"/>
              </a:rPr>
              <a:t> is. Overbooking is when you </a:t>
            </a:r>
            <a:r>
              <a:rPr lang="en-GB" sz="1200" b="1" i="0" u="none" strike="noStrike" kern="1200">
                <a:solidFill>
                  <a:schemeClr val="tx1"/>
                </a:solidFill>
                <a:effectLst/>
                <a:latin typeface="+mn-lt"/>
                <a:ea typeface="+mn-ea"/>
                <a:cs typeface="+mn-cs"/>
              </a:rPr>
              <a:t>sell more rooms than you actually have</a:t>
            </a:r>
            <a:r>
              <a:rPr lang="en-GB" sz="1200" b="0" i="0" u="none" strike="noStrike" kern="1200">
                <a:solidFill>
                  <a:schemeClr val="tx1"/>
                </a:solidFill>
                <a:effectLst/>
                <a:latin typeface="+mn-lt"/>
                <a:ea typeface="+mn-ea"/>
                <a:cs typeface="+mn-cs"/>
              </a:rPr>
              <a:t>, leaving potential guests “room-less”.</a:t>
            </a:r>
          </a:p>
          <a:p>
            <a:pPr fontAlgn="base"/>
            <a:endParaRPr lang="en-GB" sz="1200" b="0" i="0" u="none" strike="noStrike"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35</a:t>
            </a:fld>
            <a:endParaRPr lang="en-US"/>
          </a:p>
        </p:txBody>
      </p:sp>
    </p:spTree>
    <p:extLst>
      <p:ext uri="{BB962C8B-B14F-4D97-AF65-F5344CB8AC3E}">
        <p14:creationId xmlns:p14="http://schemas.microsoft.com/office/powerpoint/2010/main" val="37893422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Hotels adopt overbooking as a strategy because a room that goes empty a night jeopardizes your </a:t>
            </a:r>
            <a:r>
              <a:rPr lang="en-GB" b="1"/>
              <a:t>annual revenue</a:t>
            </a:r>
            <a:r>
              <a:rPr lang="en-GB"/>
              <a:t>. Basically, because it cannot be sold twice the next night or any other night.</a:t>
            </a:r>
            <a:endParaRPr lang="en-US"/>
          </a:p>
          <a:p>
            <a:pPr>
              <a:lnSpc>
                <a:spcPct val="90000"/>
              </a:lnSpc>
              <a:spcBef>
                <a:spcPts val="1000"/>
              </a:spcBef>
            </a:pPr>
            <a:endParaRPr lang="en-GB"/>
          </a:p>
          <a:p>
            <a:pPr marL="285750" indent="-285750">
              <a:lnSpc>
                <a:spcPct val="90000"/>
              </a:lnSpc>
              <a:spcBef>
                <a:spcPts val="1000"/>
              </a:spcBef>
              <a:buFont typeface="Arial"/>
              <a:buChar char="•"/>
            </a:pPr>
            <a:r>
              <a:rPr lang="en-GB"/>
              <a:t>That is the main reason why overbooking is practiced. It is a</a:t>
            </a:r>
            <a:r>
              <a:rPr lang="en-GB" b="1"/>
              <a:t> low risk</a:t>
            </a:r>
            <a:r>
              <a:rPr lang="en-GB"/>
              <a:t> (when done right) and the </a:t>
            </a:r>
            <a:r>
              <a:rPr lang="en-GB" b="1"/>
              <a:t>oldest</a:t>
            </a:r>
            <a:r>
              <a:rPr lang="en-GB"/>
              <a:t> most commonly used method to increase</a:t>
            </a:r>
            <a:r>
              <a:rPr lang="en-GB" b="1"/>
              <a:t> profitability</a:t>
            </a:r>
            <a:r>
              <a:rPr lang="en-GB"/>
              <a:t>.</a:t>
            </a:r>
          </a:p>
          <a:p>
            <a:endParaRPr lang="en-US">
              <a:cs typeface="Calibri"/>
            </a:endParaRPr>
          </a:p>
        </p:txBody>
      </p:sp>
      <p:sp>
        <p:nvSpPr>
          <p:cNvPr id="4" name="Slide Number Placeholder 3"/>
          <p:cNvSpPr>
            <a:spLocks noGrp="1"/>
          </p:cNvSpPr>
          <p:nvPr>
            <p:ph type="sldNum" sz="quarter" idx="5"/>
          </p:nvPr>
        </p:nvSpPr>
        <p:spPr/>
        <p:txBody>
          <a:bodyPr/>
          <a:lstStyle/>
          <a:p>
            <a:fld id="{5824EAF7-4922-314A-AE75-D4F949D9A650}" type="slidenum">
              <a:rPr lang="en-US" smtClean="0"/>
              <a:t>36</a:t>
            </a:fld>
            <a:endParaRPr lang="en-US"/>
          </a:p>
        </p:txBody>
      </p:sp>
    </p:spTree>
    <p:extLst>
      <p:ext uri="{BB962C8B-B14F-4D97-AF65-F5344CB8AC3E}">
        <p14:creationId xmlns:p14="http://schemas.microsoft.com/office/powerpoint/2010/main" val="39225496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a:t>
            </a:r>
            <a:r>
              <a:rPr lang="en-GB">
                <a:hlinkClick r:id="rId3"/>
              </a:rPr>
              <a:t>some factors</a:t>
            </a:r>
            <a:r>
              <a:rPr lang="en-GB"/>
              <a:t> that play key roles in this decision:</a:t>
            </a:r>
            <a:r>
              <a:rPr lang="en-US"/>
              <a:t> </a:t>
            </a:r>
          </a:p>
          <a:p>
            <a:pPr marL="285750" indent="-285750">
              <a:buFont typeface="Arial"/>
              <a:buChar char="•"/>
            </a:pPr>
            <a:r>
              <a:rPr lang="en-GB"/>
              <a:t>is it the guest’s first time staying with you?</a:t>
            </a:r>
            <a:r>
              <a:rPr lang="en-US"/>
              <a:t> </a:t>
            </a:r>
            <a:endParaRPr lang="en-US">
              <a:cs typeface="Calibri"/>
            </a:endParaRPr>
          </a:p>
          <a:p>
            <a:pPr marL="285750" indent="-285750">
              <a:buFont typeface="Arial"/>
              <a:buChar char="•"/>
            </a:pPr>
            <a:r>
              <a:rPr lang="en-GB"/>
              <a:t>is the guest a member of your loyalty program?</a:t>
            </a:r>
            <a:r>
              <a:rPr lang="en-US"/>
              <a:t> </a:t>
            </a:r>
            <a:endParaRPr lang="en-US">
              <a:cs typeface="Calibri"/>
            </a:endParaRPr>
          </a:p>
          <a:p>
            <a:pPr marL="285750" indent="-285750">
              <a:buFont typeface="Arial"/>
              <a:buChar char="•"/>
            </a:pPr>
            <a:r>
              <a:rPr lang="en-GB"/>
              <a:t>is the guest staying just for one night?</a:t>
            </a:r>
            <a:r>
              <a:rPr lang="en-US"/>
              <a:t> </a:t>
            </a:r>
            <a:endParaRPr lang="en-US">
              <a:cs typeface="Calibri"/>
            </a:endParaRPr>
          </a:p>
          <a:p>
            <a:pPr marL="285750" indent="-285750">
              <a:buFont typeface="Arial"/>
              <a:buChar char="•"/>
            </a:pPr>
            <a:r>
              <a:rPr lang="en-GB"/>
              <a:t>what is the room rate?</a:t>
            </a:r>
            <a:r>
              <a:rPr lang="en-US"/>
              <a:t> </a:t>
            </a:r>
            <a:endParaRPr lang="en-US">
              <a:cs typeface="Calibri"/>
            </a:endParaRPr>
          </a:p>
          <a:p>
            <a:pPr marL="285750" indent="-285750">
              <a:buFont typeface="Arial"/>
              <a:buChar char="•"/>
            </a:pPr>
            <a:r>
              <a:rPr lang="en-GB"/>
              <a:t>what type of room did the guest book?</a:t>
            </a:r>
            <a:endParaRPr lang="en-GB">
              <a:cs typeface="Calibri"/>
            </a:endParaRPr>
          </a:p>
          <a:p>
            <a:pPr marL="285750" indent="-285750">
              <a:buFont typeface="Arial"/>
              <a:buChar char="•"/>
            </a:pPr>
            <a:endParaRPr lang="en-GB" b="1"/>
          </a:p>
          <a:p>
            <a:pPr fontAlgn="base"/>
            <a:endParaRPr lang="en-GB">
              <a:cs typeface="Calibri"/>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37</a:t>
            </a:fld>
            <a:endParaRPr lang="en-US"/>
          </a:p>
        </p:txBody>
      </p:sp>
    </p:spTree>
    <p:extLst>
      <p:ext uri="{BB962C8B-B14F-4D97-AF65-F5344CB8AC3E}">
        <p14:creationId xmlns:p14="http://schemas.microsoft.com/office/powerpoint/2010/main" val="51480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strike="noStrike" kern="1200">
                <a:solidFill>
                  <a:schemeClr val="tx1"/>
                </a:solidFill>
                <a:effectLst/>
                <a:latin typeface="+mn-lt"/>
                <a:ea typeface="+mn-ea"/>
                <a:cs typeface="+mn-cs"/>
              </a:rPr>
              <a:t>Overbooking is here. What should I do?</a:t>
            </a:r>
          </a:p>
          <a:p>
            <a:pPr fontAlgn="base"/>
            <a:r>
              <a:rPr lang="en-GB" sz="1200" b="0" i="0" u="none" strike="noStrike" kern="1200">
                <a:solidFill>
                  <a:schemeClr val="tx1"/>
                </a:solidFill>
                <a:effectLst/>
                <a:latin typeface="+mn-lt"/>
                <a:ea typeface="+mn-ea"/>
                <a:cs typeface="+mn-cs"/>
              </a:rPr>
              <a:t>Guests relocated at the desk are generally very frustrated and upset – for good reason. </a:t>
            </a:r>
            <a:r>
              <a:rPr lang="en-GB" sz="1200" b="1" i="0" u="none" strike="noStrike" kern="1200">
                <a:solidFill>
                  <a:schemeClr val="tx1"/>
                </a:solidFill>
                <a:effectLst/>
                <a:latin typeface="+mn-lt"/>
                <a:ea typeface="+mn-ea"/>
                <a:cs typeface="+mn-cs"/>
              </a:rPr>
              <a:t>Emotional intelligence</a:t>
            </a:r>
            <a:r>
              <a:rPr lang="en-GB" sz="1200" b="0" i="0" u="none" strike="noStrike" kern="1200">
                <a:solidFill>
                  <a:schemeClr val="tx1"/>
                </a:solidFill>
                <a:effectLst/>
                <a:latin typeface="+mn-lt"/>
                <a:ea typeface="+mn-ea"/>
                <a:cs typeface="+mn-cs"/>
              </a:rPr>
              <a:t> is crucial here. Don’t let the guest’s emotion control yours.</a:t>
            </a:r>
            <a:endParaRPr lang="en-GB" sz="1200" b="0" i="0" u="none" strike="noStrike" kern="1200">
              <a:solidFill>
                <a:schemeClr val="tx1"/>
              </a:solidFill>
              <a:effectLst/>
              <a:latin typeface="+mn-lt"/>
              <a:cs typeface="Calibri"/>
            </a:endParaRPr>
          </a:p>
          <a:p>
            <a:pPr fontAlgn="base"/>
            <a:r>
              <a:rPr lang="en-GB" sz="1200" b="0" i="0" u="none" strike="noStrike" kern="1200">
                <a:solidFill>
                  <a:schemeClr val="tx1"/>
                </a:solidFill>
                <a:effectLst/>
                <a:latin typeface="+mn-lt"/>
                <a:ea typeface="+mn-ea"/>
                <a:cs typeface="+mn-cs"/>
              </a:rPr>
              <a:t>Work with hotel partnerships. Overbooking happens to everyone so usually hotels cooperate with each other. Start by </a:t>
            </a:r>
            <a:r>
              <a:rPr lang="en-GB" sz="1200" b="1" i="0" u="none" strike="noStrike" kern="1200">
                <a:solidFill>
                  <a:schemeClr val="tx1"/>
                </a:solidFill>
                <a:effectLst/>
                <a:latin typeface="+mn-lt"/>
                <a:ea typeface="+mn-ea"/>
                <a:cs typeface="+mn-cs"/>
              </a:rPr>
              <a:t>creating a list of properties</a:t>
            </a:r>
            <a:r>
              <a:rPr lang="en-GB" sz="1200" b="0" i="0" u="none" strike="noStrike" kern="1200">
                <a:solidFill>
                  <a:schemeClr val="tx1"/>
                </a:solidFill>
                <a:effectLst/>
                <a:latin typeface="+mn-lt"/>
                <a:ea typeface="+mn-ea"/>
                <a:cs typeface="+mn-cs"/>
              </a:rPr>
              <a:t> you can develop this kind of relationship. Check their value and quality to be sure they are similar to yours. The partnership can be in the form of</a:t>
            </a:r>
            <a:r>
              <a:rPr lang="en-GB" sz="1200" b="1" i="0" u="none" strike="noStrike" kern="1200">
                <a:solidFill>
                  <a:schemeClr val="tx1"/>
                </a:solidFill>
                <a:effectLst/>
                <a:latin typeface="+mn-lt"/>
                <a:ea typeface="+mn-ea"/>
                <a:cs typeface="+mn-cs"/>
              </a:rPr>
              <a:t> discounted room rates</a:t>
            </a:r>
            <a:r>
              <a:rPr lang="en-GB" sz="1200" b="0" i="0" u="none" strike="noStrike" kern="1200">
                <a:solidFill>
                  <a:schemeClr val="tx1"/>
                </a:solidFill>
                <a:effectLst/>
                <a:latin typeface="+mn-lt"/>
                <a:ea typeface="+mn-ea"/>
                <a:cs typeface="+mn-cs"/>
              </a:rPr>
              <a:t> or </a:t>
            </a:r>
            <a:r>
              <a:rPr lang="en-GB" sz="1200" b="1" i="0" u="none" strike="noStrike" kern="1200">
                <a:solidFill>
                  <a:schemeClr val="tx1"/>
                </a:solidFill>
                <a:effectLst/>
                <a:latin typeface="+mn-lt"/>
                <a:ea typeface="+mn-ea"/>
                <a:cs typeface="+mn-cs"/>
              </a:rPr>
              <a:t>exchange for the same courtesy</a:t>
            </a:r>
            <a:r>
              <a:rPr lang="en-GB" sz="1200" b="0" i="0" u="none" strike="noStrike" kern="1200">
                <a:solidFill>
                  <a:schemeClr val="tx1"/>
                </a:solidFill>
                <a:effectLst/>
                <a:latin typeface="+mn-lt"/>
                <a:ea typeface="+mn-ea"/>
                <a:cs typeface="+mn-cs"/>
              </a:rPr>
              <a:t>.</a:t>
            </a:r>
            <a:endParaRPr lang="en-GB" sz="1200" b="0" i="0" u="none" strike="noStrike" kern="1200">
              <a:solidFill>
                <a:schemeClr val="tx1"/>
              </a:solidFill>
              <a:effectLst/>
              <a:latin typeface="+mn-lt"/>
              <a:cs typeface="Calibri"/>
            </a:endParaRPr>
          </a:p>
          <a:p>
            <a:pPr fontAlgn="base"/>
            <a:endParaRPr lang="en-GB" sz="1200" b="0" i="0" u="none" strike="noStrike" kern="1200">
              <a:solidFill>
                <a:schemeClr val="tx1"/>
              </a:solidFill>
              <a:effectLst/>
              <a:latin typeface="+mn-lt"/>
              <a:ea typeface="+mn-ea"/>
              <a:cs typeface="+mn-cs"/>
            </a:endParaRPr>
          </a:p>
          <a:p>
            <a:pPr fontAlgn="base"/>
            <a:r>
              <a:rPr lang="en-GB" sz="1200" b="0" i="0" u="none" strike="noStrike" kern="1200">
                <a:solidFill>
                  <a:schemeClr val="tx1"/>
                </a:solidFill>
                <a:effectLst/>
                <a:latin typeface="+mn-lt"/>
                <a:ea typeface="+mn-ea"/>
                <a:cs typeface="+mn-cs"/>
              </a:rPr>
              <a:t>Overbooking for hotels is a </a:t>
            </a:r>
            <a:r>
              <a:rPr lang="en-GB" sz="1200" b="0" i="0" u="none" strike="noStrike" kern="1200">
                <a:solidFill>
                  <a:schemeClr val="tx1"/>
                </a:solidFill>
                <a:effectLst/>
                <a:latin typeface="+mn-lt"/>
                <a:ea typeface="+mn-ea"/>
                <a:cs typeface="+mn-cs"/>
                <a:hlinkClick r:id="rId3"/>
              </a:rPr>
              <a:t>revenue management</a:t>
            </a:r>
            <a:r>
              <a:rPr lang="en-GB" sz="1200" b="0" i="0" u="none" strike="noStrike" kern="1200">
                <a:solidFill>
                  <a:schemeClr val="tx1"/>
                </a:solidFill>
                <a:effectLst/>
                <a:latin typeface="+mn-lt"/>
                <a:ea typeface="+mn-ea"/>
                <a:cs typeface="+mn-cs"/>
              </a:rPr>
              <a:t> strategy that helps to </a:t>
            </a:r>
            <a:r>
              <a:rPr lang="en-GB" sz="1200" b="1" i="0" u="none" strike="noStrike" kern="1200">
                <a:solidFill>
                  <a:schemeClr val="tx1"/>
                </a:solidFill>
                <a:effectLst/>
                <a:latin typeface="+mn-lt"/>
                <a:ea typeface="+mn-ea"/>
                <a:cs typeface="+mn-cs"/>
              </a:rPr>
              <a:t>maximize the total capacity</a:t>
            </a:r>
            <a:r>
              <a:rPr lang="en-GB" sz="1200" b="0" i="0" u="none" strike="noStrike" kern="1200">
                <a:solidFill>
                  <a:schemeClr val="tx1"/>
                </a:solidFill>
                <a:effectLst/>
                <a:latin typeface="+mn-lt"/>
                <a:ea typeface="+mn-ea"/>
                <a:cs typeface="+mn-cs"/>
              </a:rPr>
              <a:t> and increase</a:t>
            </a:r>
            <a:r>
              <a:rPr lang="en-GB" sz="1200" b="1" i="0" u="none" strike="noStrike" kern="1200">
                <a:solidFill>
                  <a:schemeClr val="tx1"/>
                </a:solidFill>
                <a:effectLst/>
                <a:latin typeface="+mn-lt"/>
                <a:ea typeface="+mn-ea"/>
                <a:cs typeface="+mn-cs"/>
              </a:rPr>
              <a:t> room revenue.</a:t>
            </a:r>
            <a:r>
              <a:rPr lang="en-GB" sz="1200" b="0" i="0" u="none" strike="noStrike" kern="1200">
                <a:solidFill>
                  <a:schemeClr val="tx1"/>
                </a:solidFill>
                <a:effectLst/>
                <a:latin typeface="+mn-lt"/>
                <a:ea typeface="+mn-ea"/>
                <a:cs typeface="+mn-cs"/>
              </a:rPr>
              <a:t> When overbooking is done based on past statistics then chances of miscalculation decreases</a:t>
            </a:r>
            <a:endParaRPr lang="en-GB" sz="1200" b="0" i="0" u="none" strike="noStrike" kern="1200">
              <a:solidFill>
                <a:schemeClr val="tx1"/>
              </a:solidFill>
              <a:effectLst/>
              <a:latin typeface="+mn-lt"/>
              <a:cs typeface="Calibri"/>
            </a:endParaRPr>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38</a:t>
            </a:fld>
            <a:endParaRPr lang="en-US"/>
          </a:p>
        </p:txBody>
      </p:sp>
    </p:spTree>
    <p:extLst>
      <p:ext uri="{BB962C8B-B14F-4D97-AF65-F5344CB8AC3E}">
        <p14:creationId xmlns:p14="http://schemas.microsoft.com/office/powerpoint/2010/main" val="15950164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2276441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959304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27771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27066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671687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9663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638343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10350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043654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563344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862103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298135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4034101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202279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98165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76035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40762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082358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672005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22638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2745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69867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584040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410656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705413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92694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568197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8799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183763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89198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8740604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07847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853609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2018922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06999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346693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537942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503122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4605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433809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6548066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563964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96854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5370204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2750883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7500907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654604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374564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432910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4616591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2165681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579800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560881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4727262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606056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1732139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9880330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60047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8825797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3881910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6694615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9334313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7422775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2296473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3388418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41295590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58625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807102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265497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489435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35080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3991970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162598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74462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267218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87379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372128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126983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008116-C1AE-FF48-B61C-9AF813142E75}"/>
              </a:ext>
            </a:extLst>
          </p:cNvPr>
          <p:cNvSpPr>
            <a:spLocks noChangeArrowheads="1"/>
          </p:cNvSpPr>
          <p:nvPr/>
        </p:nvSpPr>
        <p:spPr bwMode="auto">
          <a:xfrm>
            <a:off x="-4763" y="6789739"/>
            <a:ext cx="9154716" cy="77787"/>
          </a:xfrm>
          <a:prstGeom prst="rect">
            <a:avLst/>
          </a:prstGeom>
          <a:solidFill>
            <a:schemeClr val="accent1"/>
          </a:solidFill>
          <a:ln>
            <a:noFill/>
          </a:ln>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endParaRPr lang="ro-RO" altLang="en-US" sz="1350">
              <a:solidFill>
                <a:srgbClr val="FFFFFF"/>
              </a:solidFill>
            </a:endParaRPr>
          </a:p>
        </p:txBody>
      </p:sp>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Click to edit Master text styles</a:t>
            </a:r>
          </a:p>
        </p:txBody>
      </p:sp>
    </p:spTree>
    <p:extLst>
      <p:ext uri="{BB962C8B-B14F-4D97-AF65-F5344CB8AC3E}">
        <p14:creationId xmlns:p14="http://schemas.microsoft.com/office/powerpoint/2010/main" val="351552843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0.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9.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4.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3.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5.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4.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theme" Target="../theme/theme17.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image" Target="../media/image24.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75464817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0183086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4220828"/>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78394837"/>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22741210"/>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40119820"/>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50765985"/>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9961064"/>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54545807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75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769804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221130817"/>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58044575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5653742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11537951"/>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1153572"/>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181228748"/>
      </p:ext>
    </p:extLst>
  </p:cSld>
  <p:clrMap bg1="lt1" tx1="dk1" bg2="lt2" tx2="dk2" accent1="accent1" accent2="accent2" accent3="accent3" accent4="accent4" accent5="accent5" accent6="accent6" hlink="hlink" folHlink="folHlink"/>
  <p:sldLayoutIdLst>
    <p:sldLayoutId id="2147483740" r:id="rId1"/>
    <p:sldLayoutId id="214748374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02/02/2023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482251481"/>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4.xml"/><Relationship Id="rId1" Type="http://schemas.openxmlformats.org/officeDocument/2006/relationships/video" Target="https://www.youtube.com/embed/Xsgq8QJUx_0" TargetMode="External"/><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9.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24.xml"/><Relationship Id="rId4" Type="http://schemas.openxmlformats.org/officeDocument/2006/relationships/hyperlink" Target="https://en.wikipedia.org/wiki/American_Airlines_fleet"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3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hyperlink" Target="http://www.hmsthailand.com/blog/general-managers-revenue-management/" TargetMode="External"/><Relationship Id="rId4" Type="http://schemas.openxmlformats.org/officeDocument/2006/relationships/image" Target="../media/image37.jpeg"/></Relationships>
</file>

<file path=ppt/slides/_rels/slide13.xml.rels><?xml version="1.0" encoding="UTF-8" standalone="yes"?>
<Relationships xmlns="http://schemas.openxmlformats.org/package/2006/relationships"><Relationship Id="rId3" Type="http://schemas.openxmlformats.org/officeDocument/2006/relationships/image" Target="../media/image38.jpeg"/><Relationship Id="rId7" Type="http://schemas.openxmlformats.org/officeDocument/2006/relationships/image" Target="../media/image42.jpe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1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45.jpeg"/><Relationship Id="rId4" Type="http://schemas.openxmlformats.org/officeDocument/2006/relationships/image" Target="../media/image44.jpeg"/></Relationships>
</file>

<file path=ppt/slides/_rels/slide1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4.xml"/><Relationship Id="rId1" Type="http://schemas.openxmlformats.org/officeDocument/2006/relationships/video" Target="https://www.youtube.com/embed/29l8NLG0oXw?start=126&amp;feature=oembed" TargetMode="External"/><Relationship Id="rId4" Type="http://schemas.openxmlformats.org/officeDocument/2006/relationships/image" Target="../media/image48.jpeg"/></Relationships>
</file>

<file path=ppt/slides/_rels/slide19.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2.svg"/><Relationship Id="rId2" Type="http://schemas.openxmlformats.org/officeDocument/2006/relationships/notesSlide" Target="../notesSlides/notesSlide15.xml"/><Relationship Id="rId1" Type="http://schemas.openxmlformats.org/officeDocument/2006/relationships/slideLayout" Target="../slideLayouts/slideLayout14.xml"/><Relationship Id="rId6" Type="http://schemas.openxmlformats.org/officeDocument/2006/relationships/image" Target="../media/image51.png"/><Relationship Id="rId5" Type="http://schemas.openxmlformats.org/officeDocument/2006/relationships/hyperlink" Target="https://pixabay.com/en/calculator-how-to-calculate-2478633/" TargetMode="External"/><Relationship Id="rId4" Type="http://schemas.openxmlformats.org/officeDocument/2006/relationships/image" Target="../media/image50.png"/></Relationships>
</file>

<file path=ppt/slides/_rels/slide20.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hyperlink" Target="https://pixabay.com/en/calculator-how-to-calculate-2478633/"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3.png"/><Relationship Id="rId7" Type="http://schemas.openxmlformats.org/officeDocument/2006/relationships/image" Target="../media/image55.png"/><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hyperlink" Target="https://pixabay.com/en/calculator-how-to-calculate-2478633/" TargetMode="External"/><Relationship Id="rId9" Type="http://schemas.openxmlformats.org/officeDocument/2006/relationships/hyperlink" Target="http://www.pngall.com/tips-png"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4.xml"/><Relationship Id="rId1" Type="http://schemas.openxmlformats.org/officeDocument/2006/relationships/video" Target="https://www.youtube.com/embed/D5jM-h2M2po?feature=oembed" TargetMode="External"/><Relationship Id="rId6" Type="http://schemas.openxmlformats.org/officeDocument/2006/relationships/image" Target="../media/image560.png"/><Relationship Id="rId5" Type="http://schemas.openxmlformats.org/officeDocument/2006/relationships/customXml" Target="../ink/ink1.xml"/><Relationship Id="rId4" Type="http://schemas.openxmlformats.org/officeDocument/2006/relationships/image" Target="../media/image57.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4.xml"/><Relationship Id="rId1" Type="http://schemas.openxmlformats.org/officeDocument/2006/relationships/video" Target="https://www.youtube.com/embed/35aX14Nixw0?feature=oembed" TargetMode="External"/><Relationship Id="rId4" Type="http://schemas.openxmlformats.org/officeDocument/2006/relationships/image" Target="../media/image58.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4.xml"/><Relationship Id="rId1" Type="http://schemas.openxmlformats.org/officeDocument/2006/relationships/video" Target="https://www.youtube.com/embed/Ohx6Y3QOr50?feature=oembed" TargetMode="External"/><Relationship Id="rId4" Type="http://schemas.openxmlformats.org/officeDocument/2006/relationships/image" Target="../media/image59.jpe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35.png"/><Relationship Id="rId4"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60.png"/><Relationship Id="rId4" Type="http://schemas.openxmlformats.org/officeDocument/2006/relationships/notesSlide" Target="../notesSlides/notesSlide22.xml"/></Relationships>
</file>

<file path=ppt/slides/_rels/slide27.xml.rels><?xml version="1.0" encoding="UTF-8" standalone="yes"?>
<Relationships xmlns="http://schemas.openxmlformats.org/package/2006/relationships"><Relationship Id="rId3" Type="http://schemas.openxmlformats.org/officeDocument/2006/relationships/image" Target="../media/image61.jpeg"/><Relationship Id="rId7" Type="http://schemas.openxmlformats.org/officeDocument/2006/relationships/image" Target="../media/image63.tiff"/><Relationship Id="rId2" Type="http://schemas.openxmlformats.org/officeDocument/2006/relationships/notesSlide" Target="../notesSlides/notesSlide23.xml"/><Relationship Id="rId1" Type="http://schemas.openxmlformats.org/officeDocument/2006/relationships/slideLayout" Target="../slideLayouts/slideLayout14.xml"/><Relationship Id="rId6" Type="http://schemas.openxmlformats.org/officeDocument/2006/relationships/hyperlink" Target="http://erkemao.blogspot.com/2007/02/otra-bronca-de-un-cliente-cortesa-de-mi.html" TargetMode="External"/><Relationship Id="rId5" Type="http://schemas.openxmlformats.org/officeDocument/2006/relationships/image" Target="../media/image62.gif"/><Relationship Id="rId4" Type="http://schemas.openxmlformats.org/officeDocument/2006/relationships/hyperlink" Target="http://www.comicscube.com/2014/01/what-happened-to-della-duck.html" TargetMode="Externa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9.png"/><Relationship Id="rId4" Type="http://schemas.openxmlformats.org/officeDocument/2006/relationships/notesSlide" Target="../notesSlides/notesSlide24.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4.xml"/><Relationship Id="rId1" Type="http://schemas.openxmlformats.org/officeDocument/2006/relationships/video" Target="https://www.youtube.com/embed/8PvWkW5Ptm8?feature=oembed" TargetMode="External"/><Relationship Id="rId4" Type="http://schemas.openxmlformats.org/officeDocument/2006/relationships/image" Target="../media/image64.jpe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6.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4.xml"/><Relationship Id="rId1" Type="http://schemas.openxmlformats.org/officeDocument/2006/relationships/video" Target="https://www.youtube.com/embed/vmnAh3TyAn4?feature=oembed" TargetMode="External"/><Relationship Id="rId4" Type="http://schemas.openxmlformats.org/officeDocument/2006/relationships/image" Target="../media/image67.jpeg"/></Relationships>
</file>

<file path=ppt/slides/_rels/slide3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31.xml"/><Relationship Id="rId1" Type="http://schemas.openxmlformats.org/officeDocument/2006/relationships/slideLayout" Target="../slideLayouts/slideLayout16.xml"/><Relationship Id="rId4" Type="http://schemas.openxmlformats.org/officeDocument/2006/relationships/hyperlink" Target="http://hotelnewsnow.com/articles/124365/"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4.xml"/><Relationship Id="rId1" Type="http://schemas.openxmlformats.org/officeDocument/2006/relationships/slideLayout" Target="../slideLayouts/slideLayout1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7.png"/></Relationships>
</file>

<file path=ppt/slides/_rels/slide40.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notesSlide" Target="../notesSlides/notesSlide35.xml"/><Relationship Id="rId1" Type="http://schemas.openxmlformats.org/officeDocument/2006/relationships/slideLayout" Target="../slideLayouts/slideLayout13.xml"/><Relationship Id="rId4" Type="http://schemas.openxmlformats.org/officeDocument/2006/relationships/image" Target="../media/image8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C36C3-7696-B9FC-6569-2446E0DEE0C8}"/>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sz="2400" b="1" dirty="0">
                <a:solidFill>
                  <a:schemeClr val="bg1"/>
                </a:solidFill>
              </a:rPr>
              <a:t>Hotel Administration &amp; Front Office Operations </a:t>
            </a:r>
            <a:br>
              <a:rPr lang="en-GB" sz="2400" b="1" dirty="0">
                <a:solidFill>
                  <a:schemeClr val="bg1"/>
                </a:solidFill>
              </a:rPr>
            </a:br>
            <a:br>
              <a:rPr lang="en-GB" sz="2400" b="1" dirty="0">
                <a:solidFill>
                  <a:schemeClr val="bg1"/>
                </a:solidFill>
              </a:rPr>
            </a:br>
            <a:r>
              <a:rPr lang="en-GB" sz="2400" dirty="0">
                <a:solidFill>
                  <a:schemeClr val="bg1"/>
                </a:solidFill>
              </a:rPr>
              <a:t>BMIH4004</a:t>
            </a:r>
            <a:br>
              <a:rPr lang="en-GB" i="1" dirty="0">
                <a:solidFill>
                  <a:schemeClr val="bg1"/>
                </a:solidFill>
              </a:rPr>
            </a:br>
            <a:br>
              <a:rPr lang="en-GB" i="1" dirty="0">
                <a:solidFill>
                  <a:schemeClr val="bg1"/>
                </a:solidFill>
              </a:rPr>
            </a:br>
            <a:r>
              <a:rPr lang="en-GB" i="1">
                <a:solidFill>
                  <a:schemeClr val="bg1"/>
                </a:solidFill>
              </a:rPr>
              <a:t>Week </a:t>
            </a:r>
            <a:r>
              <a:rPr lang="en-GB" i="1"/>
              <a:t>Eight</a:t>
            </a:r>
            <a:endParaRPr lang="en-GB" dirty="0"/>
          </a:p>
        </p:txBody>
      </p:sp>
    </p:spTree>
    <p:extLst>
      <p:ext uri="{BB962C8B-B14F-4D97-AF65-F5344CB8AC3E}">
        <p14:creationId xmlns:p14="http://schemas.microsoft.com/office/powerpoint/2010/main" val="1830130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E6A1BB5-4AB1-608B-D5A7-67141BF91B15}"/>
              </a:ext>
            </a:extLst>
          </p:cNvPr>
          <p:cNvPicPr>
            <a:picLocks noChangeAspect="1"/>
          </p:cNvPicPr>
          <p:nvPr/>
        </p:nvPicPr>
        <p:blipFill>
          <a:blip r:embed="rId3"/>
          <a:stretch>
            <a:fillRect/>
          </a:stretch>
        </p:blipFill>
        <p:spPr>
          <a:xfrm>
            <a:off x="0" y="1527444"/>
            <a:ext cx="9144000" cy="3803111"/>
          </a:xfrm>
          <a:prstGeom prst="rect">
            <a:avLst/>
          </a:prstGeom>
        </p:spPr>
      </p:pic>
      <p:sp>
        <p:nvSpPr>
          <p:cNvPr id="20481" name="Title 1">
            <a:extLst>
              <a:ext uri="{FF2B5EF4-FFF2-40B4-BE49-F238E27FC236}">
                <a16:creationId xmlns:a16="http://schemas.microsoft.com/office/drawing/2014/main" id="{47D946AE-6273-5A4F-80AC-4347EF7A5056}"/>
              </a:ext>
            </a:extLst>
          </p:cNvPr>
          <p:cNvSpPr>
            <a:spLocks noGrp="1" noChangeArrowheads="1"/>
          </p:cNvSpPr>
          <p:nvPr>
            <p:ph type="title"/>
          </p:nvPr>
        </p:nvSpPr>
        <p:spPr>
          <a:xfrm>
            <a:off x="-324544" y="184065"/>
            <a:ext cx="2843808" cy="329803"/>
          </a:xfrm>
        </p:spPr>
        <p:txBody>
          <a:bodyPr/>
          <a:lstStyle/>
          <a:p>
            <a:pPr algn="r"/>
            <a:r>
              <a:rPr lang="en-IN" altLang="en-US" sz="2400" dirty="0"/>
              <a:t>Module feedback</a:t>
            </a:r>
          </a:p>
        </p:txBody>
      </p:sp>
      <p:sp>
        <p:nvSpPr>
          <p:cNvPr id="7" name="TextBox 6">
            <a:extLst>
              <a:ext uri="{FF2B5EF4-FFF2-40B4-BE49-F238E27FC236}">
                <a16:creationId xmlns:a16="http://schemas.microsoft.com/office/drawing/2014/main" id="{36989F43-7FE0-4B41-ADA7-0EEA27646B0F}"/>
              </a:ext>
            </a:extLst>
          </p:cNvPr>
          <p:cNvSpPr txBox="1"/>
          <p:nvPr/>
        </p:nvSpPr>
        <p:spPr>
          <a:xfrm>
            <a:off x="200263" y="518070"/>
            <a:ext cx="4803786" cy="646331"/>
          </a:xfrm>
          <a:prstGeom prst="rect">
            <a:avLst/>
          </a:prstGeom>
          <a:noFill/>
        </p:spPr>
        <p:txBody>
          <a:bodyPr wrap="square" rtlCol="0">
            <a:spAutoFit/>
          </a:bodyPr>
          <a:lstStyle/>
          <a:p>
            <a:r>
              <a:rPr lang="en-GB" dirty="0"/>
              <a:t>Take 10 minutes to complete the module feedback questionnaire on Moodle.</a:t>
            </a:r>
          </a:p>
        </p:txBody>
      </p:sp>
      <p:sp>
        <p:nvSpPr>
          <p:cNvPr id="9" name="Rounded Rectangle 8">
            <a:extLst>
              <a:ext uri="{FF2B5EF4-FFF2-40B4-BE49-F238E27FC236}">
                <a16:creationId xmlns:a16="http://schemas.microsoft.com/office/drawing/2014/main" id="{2D6EE8DF-F8F7-0F44-9888-FC3A16CA1B14}"/>
              </a:ext>
            </a:extLst>
          </p:cNvPr>
          <p:cNvSpPr/>
          <p:nvPr/>
        </p:nvSpPr>
        <p:spPr>
          <a:xfrm>
            <a:off x="4928637" y="0"/>
            <a:ext cx="4113972" cy="13792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BMIH4004</a:t>
            </a:r>
          </a:p>
          <a:p>
            <a:pPr algn="ctr"/>
            <a:r>
              <a:rPr lang="en-US" sz="1800" b="1" dirty="0">
                <a:effectLst/>
                <a:latin typeface="Calibri" panose="020F0502020204030204" pitchFamily="34" charset="0"/>
                <a:ea typeface="Calibri" panose="020F0502020204030204" pitchFamily="34" charset="0"/>
              </a:rPr>
              <a:t>Hotel</a:t>
            </a:r>
            <a:r>
              <a:rPr lang="en-US" sz="1800" b="1" spc="-5" dirty="0">
                <a:effectLst/>
                <a:latin typeface="Calibri" panose="020F0502020204030204" pitchFamily="34" charset="0"/>
                <a:ea typeface="Calibri" panose="020F0502020204030204" pitchFamily="34" charset="0"/>
              </a:rPr>
              <a:t> </a:t>
            </a:r>
            <a:r>
              <a:rPr lang="en-US" sz="1800" b="1" dirty="0">
                <a:effectLst/>
                <a:latin typeface="Calibri" panose="020F0502020204030204" pitchFamily="34" charset="0"/>
                <a:ea typeface="Calibri" panose="020F0502020204030204" pitchFamily="34" charset="0"/>
              </a:rPr>
              <a:t>Administration</a:t>
            </a:r>
            <a:r>
              <a:rPr lang="en-US" sz="1800" b="1" spc="-5" dirty="0">
                <a:effectLst/>
                <a:latin typeface="Calibri" panose="020F0502020204030204" pitchFamily="34" charset="0"/>
                <a:ea typeface="Calibri" panose="020F0502020204030204" pitchFamily="34" charset="0"/>
              </a:rPr>
              <a:t> </a:t>
            </a:r>
            <a:r>
              <a:rPr lang="en-US" sz="1800" b="1" dirty="0">
                <a:effectLst/>
                <a:latin typeface="Calibri" panose="020F0502020204030204" pitchFamily="34" charset="0"/>
                <a:ea typeface="Calibri" panose="020F0502020204030204" pitchFamily="34" charset="0"/>
              </a:rPr>
              <a:t>and</a:t>
            </a:r>
            <a:r>
              <a:rPr lang="en-US" sz="1800" b="1" spc="-65" dirty="0">
                <a:effectLst/>
                <a:latin typeface="Calibri" panose="020F0502020204030204" pitchFamily="34" charset="0"/>
                <a:ea typeface="Calibri" panose="020F0502020204030204" pitchFamily="34" charset="0"/>
              </a:rPr>
              <a:t> </a:t>
            </a:r>
            <a:r>
              <a:rPr lang="en-US" sz="1800" b="1" dirty="0">
                <a:effectLst/>
                <a:latin typeface="Calibri" panose="020F0502020204030204" pitchFamily="34" charset="0"/>
                <a:ea typeface="Calibri" panose="020F0502020204030204" pitchFamily="34" charset="0"/>
              </a:rPr>
              <a:t>Front </a:t>
            </a:r>
            <a:r>
              <a:rPr lang="en-US" sz="1800" b="1" spc="-10" dirty="0">
                <a:effectLst/>
                <a:latin typeface="Calibri" panose="020F0502020204030204" pitchFamily="34" charset="0"/>
                <a:ea typeface="Calibri" panose="020F0502020204030204" pitchFamily="34" charset="0"/>
              </a:rPr>
              <a:t>Office</a:t>
            </a:r>
            <a:endParaRPr lang="en-GB" sz="2000" dirty="0"/>
          </a:p>
          <a:p>
            <a:pPr algn="ctr"/>
            <a:r>
              <a:rPr lang="en-GB" sz="2000" dirty="0"/>
              <a:t>Institute of Management &amp; Health</a:t>
            </a:r>
          </a:p>
        </p:txBody>
      </p:sp>
      <p:sp>
        <p:nvSpPr>
          <p:cNvPr id="5" name="Arrow: Down 4">
            <a:extLst>
              <a:ext uri="{FF2B5EF4-FFF2-40B4-BE49-F238E27FC236}">
                <a16:creationId xmlns:a16="http://schemas.microsoft.com/office/drawing/2014/main" id="{D69CCA5A-E1D5-FF45-368B-07D9EDB30809}"/>
              </a:ext>
            </a:extLst>
          </p:cNvPr>
          <p:cNvSpPr/>
          <p:nvPr/>
        </p:nvSpPr>
        <p:spPr>
          <a:xfrm>
            <a:off x="7538223" y="1379248"/>
            <a:ext cx="1504385" cy="94904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4578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eo 2" title="Stock Market Bar Graph">
            <a:hlinkClick r:id="" action="ppaction://media"/>
            <a:extLst>
              <a:ext uri="{FF2B5EF4-FFF2-40B4-BE49-F238E27FC236}">
                <a16:creationId xmlns:a16="http://schemas.microsoft.com/office/drawing/2014/main" id="{852F8867-ED49-FDF1-2E3B-21C1E44DCBB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138686"/>
            <a:ext cx="9144000" cy="4862063"/>
          </a:xfrm>
          <a:prstGeom prst="rect">
            <a:avLst/>
          </a:prstGeom>
        </p:spPr>
      </p:pic>
      <p:sp>
        <p:nvSpPr>
          <p:cNvPr id="6" name="TextBox 5">
            <a:extLst>
              <a:ext uri="{FF2B5EF4-FFF2-40B4-BE49-F238E27FC236}">
                <a16:creationId xmlns:a16="http://schemas.microsoft.com/office/drawing/2014/main" id="{8A17CE76-5715-B448-6DF8-8C518BC309D3}"/>
              </a:ext>
            </a:extLst>
          </p:cNvPr>
          <p:cNvSpPr txBox="1"/>
          <p:nvPr/>
        </p:nvSpPr>
        <p:spPr>
          <a:xfrm>
            <a:off x="897147" y="123023"/>
            <a:ext cx="7349706" cy="1015663"/>
          </a:xfrm>
          <a:prstGeom prst="rect">
            <a:avLst/>
          </a:prstGeom>
          <a:noFill/>
        </p:spPr>
        <p:txBody>
          <a:bodyPr wrap="square" rtlCol="0">
            <a:spAutoFit/>
          </a:bodyPr>
          <a:lstStyle/>
          <a:p>
            <a:r>
              <a:rPr lang="en-GB" sz="6000" b="1" dirty="0"/>
              <a:t>Revenue Management</a:t>
            </a:r>
            <a:endParaRPr lang="en-GB" b="1" dirty="0"/>
          </a:p>
        </p:txBody>
      </p:sp>
    </p:spTree>
    <p:extLst>
      <p:ext uri="{BB962C8B-B14F-4D97-AF65-F5344CB8AC3E}">
        <p14:creationId xmlns:p14="http://schemas.microsoft.com/office/powerpoint/2010/main" val="46705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000"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2" repeatCount="indefinite" fill="hold" display="0">
                  <p:stCondLst>
                    <p:cond delay="indefinite"/>
                  </p:stCondLst>
                </p:cTn>
                <p:tgtEl>
                  <p:spTgt spid="3"/>
                </p:tgtEl>
              </p:cMediaNode>
            </p:video>
            <p:seq concurrent="1" nextAc="seek">
              <p:cTn id="13" restart="whenNotActive" fill="hold" evtFilter="cancelBubble" nodeType="interactiveSeq">
                <p:stCondLst>
                  <p:cond evt="onClick" delay="0">
                    <p:tgtEl>
                      <p:spTgt spid="3"/>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3"/>
                                        </p:tgtEl>
                                      </p:cBhvr>
                                    </p:cmd>
                                  </p:childTnLst>
                                </p:cTn>
                              </p:par>
                            </p:childTnLst>
                          </p:cTn>
                        </p:par>
                      </p:childTnLst>
                    </p:cTn>
                  </p:par>
                </p:childTnLst>
              </p:cTn>
              <p:nextCondLst>
                <p:cond evt="onClick" delay="0">
                  <p:tgtEl>
                    <p:spTgt spid="3"/>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7766" y="1608100"/>
            <a:ext cx="5550606"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599077"/>
            <a:ext cx="2403657" cy="3363930"/>
          </a:xfrm>
        </p:spPr>
        <p:txBody>
          <a:bodyPr anchor="t">
            <a:normAutofit/>
          </a:bodyPr>
          <a:lstStyle/>
          <a:p>
            <a:pPr>
              <a:buFontTx/>
              <a:buChar char="-"/>
            </a:pPr>
            <a:r>
              <a:rPr lang="en-GB" dirty="0"/>
              <a:t>Describe Revenue Management  </a:t>
            </a:r>
          </a:p>
          <a:p>
            <a:pPr>
              <a:buFontTx/>
              <a:buChar char="-"/>
            </a:pPr>
            <a:r>
              <a:rPr lang="en-GB" dirty="0"/>
              <a:t>Highlight Revenue Management benefits and strategies</a:t>
            </a:r>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7" repeatCount="indefinite"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99AC0-CB02-42BD-8D80-8930313BD8CB}"/>
              </a:ext>
            </a:extLst>
          </p:cNvPr>
          <p:cNvSpPr>
            <a:spLocks noGrp="1"/>
          </p:cNvSpPr>
          <p:nvPr>
            <p:ph type="title"/>
          </p:nvPr>
        </p:nvSpPr>
        <p:spPr>
          <a:xfrm>
            <a:off x="628650" y="246267"/>
            <a:ext cx="7886700" cy="439200"/>
          </a:xfrm>
        </p:spPr>
        <p:txBody>
          <a:bodyPr/>
          <a:lstStyle/>
          <a:p>
            <a:pPr algn="r"/>
            <a:r>
              <a:rPr lang="en-GB" sz="3600" dirty="0"/>
              <a:t>Hotel Revenue Management – Simplified!</a:t>
            </a:r>
          </a:p>
        </p:txBody>
      </p:sp>
      <p:pic>
        <p:nvPicPr>
          <p:cNvPr id="4" name="Online Media 3">
            <a:hlinkClick r:id="" action="ppaction://media"/>
            <a:extLst>
              <a:ext uri="{FF2B5EF4-FFF2-40B4-BE49-F238E27FC236}">
                <a16:creationId xmlns:a16="http://schemas.microsoft.com/office/drawing/2014/main" id="{4136D83C-D47C-4C93-85E1-6102CFFD8E94}"/>
              </a:ext>
            </a:extLst>
          </p:cNvPr>
          <p:cNvPicPr>
            <a:picLocks noRot="1" noChangeAspect="1"/>
          </p:cNvPicPr>
          <p:nvPr>
            <a:videoFile r:link="rId1"/>
          </p:nvPr>
        </p:nvPicPr>
        <p:blipFill>
          <a:blip r:embed="rId4"/>
          <a:stretch>
            <a:fillRect/>
          </a:stretch>
        </p:blipFill>
        <p:spPr>
          <a:xfrm>
            <a:off x="79553" y="908720"/>
            <a:ext cx="8958684" cy="4680520"/>
          </a:xfrm>
          <a:prstGeom prst="rect">
            <a:avLst/>
          </a:prstGeom>
        </p:spPr>
      </p:pic>
    </p:spTree>
    <p:extLst>
      <p:ext uri="{BB962C8B-B14F-4D97-AF65-F5344CB8AC3E}">
        <p14:creationId xmlns:p14="http://schemas.microsoft.com/office/powerpoint/2010/main" val="398653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1637414"/>
            <a:ext cx="2667000" cy="3435495"/>
          </a:xfrm>
        </p:spPr>
        <p:txBody>
          <a:bodyPr vert="horz" lIns="68580" tIns="34290" rIns="68580" bIns="34290" rtlCol="0" anchor="ctr">
            <a:normAutofit fontScale="85000" lnSpcReduction="10000"/>
          </a:bodyPr>
          <a:lstStyle/>
          <a:p>
            <a:r>
              <a:rPr lang="en-GB" sz="3200" dirty="0"/>
              <a:t>What would  happen to a        hotel without Revenue Management look like?</a:t>
            </a:r>
          </a:p>
          <a:p>
            <a:endParaRPr lang="en-GB" sz="3200" dirty="0"/>
          </a:p>
          <a:p>
            <a:r>
              <a:rPr lang="en-GB" sz="3200" dirty="0"/>
              <a:t>Could the hotel function?</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323628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B734D-E52E-4D1B-83AE-CE2A746EE59C}"/>
              </a:ext>
            </a:extLst>
          </p:cNvPr>
          <p:cNvSpPr>
            <a:spLocks noGrp="1"/>
          </p:cNvSpPr>
          <p:nvPr>
            <p:ph type="title"/>
          </p:nvPr>
        </p:nvSpPr>
        <p:spPr>
          <a:xfrm>
            <a:off x="360759" y="3752849"/>
            <a:ext cx="2468166" cy="2452687"/>
          </a:xfrm>
        </p:spPr>
        <p:txBody>
          <a:bodyPr vert="horz" lIns="91440" tIns="45720" rIns="91440" bIns="45720" rtlCol="0" anchor="ctr">
            <a:normAutofit/>
          </a:bodyPr>
          <a:lstStyle/>
          <a:p>
            <a:br>
              <a:rPr lang="en-US" sz="2600"/>
            </a:br>
            <a:r>
              <a:rPr lang="en-US" sz="2600"/>
              <a:t>A Brief History of Hotel Revenue Management </a:t>
            </a:r>
            <a:br>
              <a:rPr lang="en-US" sz="2600"/>
            </a:br>
            <a:endParaRPr lang="en-US" sz="2600"/>
          </a:p>
        </p:txBody>
      </p:sp>
      <p:pic>
        <p:nvPicPr>
          <p:cNvPr id="5" name="Picture 4">
            <a:extLst>
              <a:ext uri="{FF2B5EF4-FFF2-40B4-BE49-F238E27FC236}">
                <a16:creationId xmlns:a16="http://schemas.microsoft.com/office/drawing/2014/main" id="{FC0F00BB-FFE0-400B-9757-E3E0B5E3DFC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9017" b="2018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
        <p:nvSpPr>
          <p:cNvPr id="3" name="Text Placeholder 2">
            <a:extLst>
              <a:ext uri="{FF2B5EF4-FFF2-40B4-BE49-F238E27FC236}">
                <a16:creationId xmlns:a16="http://schemas.microsoft.com/office/drawing/2014/main" id="{715C6A55-846B-4EF9-8564-656EA2F37248}"/>
              </a:ext>
            </a:extLst>
          </p:cNvPr>
          <p:cNvSpPr>
            <a:spLocks noGrp="1"/>
          </p:cNvSpPr>
          <p:nvPr>
            <p:ph type="body" sz="quarter" idx="13"/>
          </p:nvPr>
        </p:nvSpPr>
        <p:spPr>
          <a:xfrm>
            <a:off x="3167986" y="3752850"/>
            <a:ext cx="5614060" cy="2452687"/>
          </a:xfrm>
        </p:spPr>
        <p:txBody>
          <a:bodyPr vert="horz" lIns="91440" tIns="45720" rIns="91440" bIns="45720" rtlCol="0" anchor="ctr">
            <a:normAutofit/>
          </a:bodyPr>
          <a:lstStyle/>
          <a:p>
            <a:pPr indent="-228600">
              <a:buFont typeface="Arial" panose="020B0604020202020204" pitchFamily="34" charset="0"/>
              <a:buChar char="•"/>
            </a:pPr>
            <a:endParaRPr lang="en-US" sz="1600"/>
          </a:p>
          <a:p>
            <a:pPr indent="-228600">
              <a:buFont typeface="Arial" panose="020B0604020202020204" pitchFamily="34" charset="0"/>
              <a:buChar char="•"/>
            </a:pPr>
            <a:r>
              <a:rPr lang="en-US" sz="1600"/>
              <a:t>“</a:t>
            </a:r>
            <a:r>
              <a:rPr lang="en-US" sz="1600" b="1" i="1"/>
              <a:t>Revenue management has contributed millions to the bottom line, and it has educated our people to manage their business more effectively. When you focus on the bottom line, your company grows</a:t>
            </a:r>
            <a:r>
              <a:rPr lang="en-US" sz="1600" b="1"/>
              <a:t>.”</a:t>
            </a:r>
          </a:p>
        </p:txBody>
      </p:sp>
    </p:spTree>
    <p:extLst>
      <p:ext uri="{BB962C8B-B14F-4D97-AF65-F5344CB8AC3E}">
        <p14:creationId xmlns:p14="http://schemas.microsoft.com/office/powerpoint/2010/main" val="691946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EB90B-AB6C-8009-06B0-420B6120D85A}"/>
              </a:ext>
            </a:extLst>
          </p:cNvPr>
          <p:cNvSpPr>
            <a:spLocks noGrp="1"/>
          </p:cNvSpPr>
          <p:nvPr>
            <p:ph type="title"/>
          </p:nvPr>
        </p:nvSpPr>
        <p:spPr/>
        <p:txBody>
          <a:bodyPr/>
          <a:lstStyle/>
          <a:p>
            <a:r>
              <a:rPr lang="en-GB" dirty="0"/>
              <a:t>Revenue management four levers:</a:t>
            </a:r>
          </a:p>
        </p:txBody>
      </p:sp>
      <p:sp>
        <p:nvSpPr>
          <p:cNvPr id="3" name="Content Placeholder 2">
            <a:extLst>
              <a:ext uri="{FF2B5EF4-FFF2-40B4-BE49-F238E27FC236}">
                <a16:creationId xmlns:a16="http://schemas.microsoft.com/office/drawing/2014/main" id="{372F1642-5CF8-8ABE-5BEA-3479A909F333}"/>
              </a:ext>
            </a:extLst>
          </p:cNvPr>
          <p:cNvSpPr>
            <a:spLocks noGrp="1"/>
          </p:cNvSpPr>
          <p:nvPr>
            <p:ph idx="1"/>
          </p:nvPr>
        </p:nvSpPr>
        <p:spPr/>
        <p:txBody>
          <a:bodyPr/>
          <a:lstStyle/>
          <a:p>
            <a:pPr>
              <a:buFontTx/>
              <a:buChar char="-"/>
            </a:pPr>
            <a:r>
              <a:rPr lang="en-GB" sz="3200" dirty="0"/>
              <a:t>Price Basis</a:t>
            </a:r>
          </a:p>
          <a:p>
            <a:pPr>
              <a:buFontTx/>
              <a:buChar char="-"/>
            </a:pPr>
            <a:r>
              <a:rPr lang="en-GB" sz="3200" dirty="0"/>
              <a:t>Inventory Allocation</a:t>
            </a:r>
          </a:p>
          <a:p>
            <a:pPr>
              <a:buFontTx/>
              <a:buChar char="-"/>
            </a:pPr>
            <a:r>
              <a:rPr lang="en-GB" sz="3200" dirty="0"/>
              <a:t>Product Configuration </a:t>
            </a:r>
          </a:p>
          <a:p>
            <a:pPr>
              <a:buFontTx/>
              <a:buChar char="-"/>
            </a:pPr>
            <a:r>
              <a:rPr lang="en-GB" sz="3200" dirty="0"/>
              <a:t>Duration Control</a:t>
            </a:r>
            <a:endParaRPr lang="en-GB" sz="1800" dirty="0"/>
          </a:p>
        </p:txBody>
      </p:sp>
      <p:sp>
        <p:nvSpPr>
          <p:cNvPr id="4" name="TextBox 3">
            <a:extLst>
              <a:ext uri="{FF2B5EF4-FFF2-40B4-BE49-F238E27FC236}">
                <a16:creationId xmlns:a16="http://schemas.microsoft.com/office/drawing/2014/main" id="{AD7225BC-6E5C-1CD9-BB16-C6D739DB3C3F}"/>
              </a:ext>
            </a:extLst>
          </p:cNvPr>
          <p:cNvSpPr txBox="1"/>
          <p:nvPr/>
        </p:nvSpPr>
        <p:spPr>
          <a:xfrm>
            <a:off x="914400" y="5089585"/>
            <a:ext cx="3071004" cy="369332"/>
          </a:xfrm>
          <a:prstGeom prst="rect">
            <a:avLst/>
          </a:prstGeom>
          <a:noFill/>
        </p:spPr>
        <p:txBody>
          <a:bodyPr wrap="square" rtlCol="0">
            <a:spAutoFit/>
          </a:bodyPr>
          <a:lstStyle/>
          <a:p>
            <a:r>
              <a:rPr lang="en-GB" dirty="0"/>
              <a:t>IMA (2020)</a:t>
            </a:r>
          </a:p>
        </p:txBody>
      </p:sp>
      <p:pic>
        <p:nvPicPr>
          <p:cNvPr id="6" name="Picture 5">
            <a:extLst>
              <a:ext uri="{FF2B5EF4-FFF2-40B4-BE49-F238E27FC236}">
                <a16:creationId xmlns:a16="http://schemas.microsoft.com/office/drawing/2014/main" id="{2BB84945-A63F-CCEE-0572-23426D75C2B6}"/>
              </a:ext>
            </a:extLst>
          </p:cNvPr>
          <p:cNvPicPr>
            <a:picLocks noChangeAspect="1"/>
          </p:cNvPicPr>
          <p:nvPr/>
        </p:nvPicPr>
        <p:blipFill>
          <a:blip r:embed="rId3"/>
          <a:stretch>
            <a:fillRect/>
          </a:stretch>
        </p:blipFill>
        <p:spPr>
          <a:xfrm>
            <a:off x="4685766" y="1690688"/>
            <a:ext cx="3829584" cy="248637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69395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text, application, email&#10;&#10;Description automatically generated">
            <a:extLst>
              <a:ext uri="{FF2B5EF4-FFF2-40B4-BE49-F238E27FC236}">
                <a16:creationId xmlns:a16="http://schemas.microsoft.com/office/drawing/2014/main" id="{0DF95DF7-220E-1345-AE45-4F781C77FE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600" y="1997710"/>
            <a:ext cx="8178799" cy="2862579"/>
          </a:xfrm>
          <a:prstGeom prst="rect">
            <a:avLst/>
          </a:prstGeom>
        </p:spPr>
      </p:pic>
    </p:spTree>
    <p:extLst>
      <p:ext uri="{BB962C8B-B14F-4D97-AF65-F5344CB8AC3E}">
        <p14:creationId xmlns:p14="http://schemas.microsoft.com/office/powerpoint/2010/main" val="2122245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41C67D0-A496-4B86-BF61-263FF9EFD7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051" y="320442"/>
            <a:ext cx="4929369"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ight Triangle 18">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D50E41-7CCF-0F1D-7852-37C4C3431C3E}"/>
              </a:ext>
            </a:extLst>
          </p:cNvPr>
          <p:cNvSpPr>
            <a:spLocks noGrp="1"/>
          </p:cNvSpPr>
          <p:nvPr>
            <p:ph type="title"/>
          </p:nvPr>
        </p:nvSpPr>
        <p:spPr>
          <a:xfrm>
            <a:off x="3970966" y="801425"/>
            <a:ext cx="4935972" cy="1042751"/>
          </a:xfrm>
        </p:spPr>
        <p:txBody>
          <a:bodyPr vert="horz" lIns="91440" tIns="45720" rIns="91440" bIns="45720" rtlCol="0" anchor="ctr">
            <a:noAutofit/>
          </a:bodyPr>
          <a:lstStyle/>
          <a:p>
            <a:r>
              <a:rPr lang="en-US" sz="4000" b="1" dirty="0"/>
              <a:t>Revenue Management at Marriott:</a:t>
            </a:r>
            <a:endParaRPr lang="en-US" sz="4800" b="1" dirty="0"/>
          </a:p>
        </p:txBody>
      </p:sp>
      <p:pic>
        <p:nvPicPr>
          <p:cNvPr id="7" name="Picture 6">
            <a:extLst>
              <a:ext uri="{FF2B5EF4-FFF2-40B4-BE49-F238E27FC236}">
                <a16:creationId xmlns:a16="http://schemas.microsoft.com/office/drawing/2014/main" id="{472E0C4E-499A-2CDA-7253-6739B8F6985D}"/>
              </a:ext>
            </a:extLst>
          </p:cNvPr>
          <p:cNvPicPr>
            <a:picLocks noChangeAspect="1"/>
          </p:cNvPicPr>
          <p:nvPr/>
        </p:nvPicPr>
        <p:blipFill>
          <a:blip r:embed="rId3"/>
          <a:stretch>
            <a:fillRect/>
          </a:stretch>
        </p:blipFill>
        <p:spPr>
          <a:xfrm>
            <a:off x="965014" y="1266742"/>
            <a:ext cx="2640701" cy="2010995"/>
          </a:xfrm>
          <a:prstGeom prst="rect">
            <a:avLst/>
          </a:prstGeom>
          <a:ln>
            <a:noFill/>
          </a:ln>
          <a:effectLst>
            <a:softEdge rad="112500"/>
          </a:effectLst>
        </p:spPr>
      </p:pic>
      <p:pic>
        <p:nvPicPr>
          <p:cNvPr id="9" name="Picture 8">
            <a:extLst>
              <a:ext uri="{FF2B5EF4-FFF2-40B4-BE49-F238E27FC236}">
                <a16:creationId xmlns:a16="http://schemas.microsoft.com/office/drawing/2014/main" id="{BE805799-C7BA-DA78-0251-B313A390DB52}"/>
              </a:ext>
            </a:extLst>
          </p:cNvPr>
          <p:cNvPicPr>
            <a:picLocks noChangeAspect="1"/>
          </p:cNvPicPr>
          <p:nvPr/>
        </p:nvPicPr>
        <p:blipFill>
          <a:blip r:embed="rId4"/>
          <a:stretch>
            <a:fillRect/>
          </a:stretch>
        </p:blipFill>
        <p:spPr>
          <a:xfrm>
            <a:off x="963930" y="4074151"/>
            <a:ext cx="2642870" cy="994222"/>
          </a:xfrm>
          <a:prstGeom prst="rect">
            <a:avLst/>
          </a:prstGeom>
          <a:ln w="228600" cap="sq" cmpd="thickThin">
            <a:solidFill>
              <a:srgbClr val="000000"/>
            </a:solidFill>
            <a:prstDash val="solid"/>
            <a:miter lim="800000"/>
          </a:ln>
          <a:effectLst>
            <a:innerShdw blurRad="76200">
              <a:srgbClr val="000000"/>
            </a:innerShdw>
          </a:effectLst>
        </p:spPr>
      </p:pic>
      <p:sp>
        <p:nvSpPr>
          <p:cNvPr id="10" name="TextBox 9">
            <a:extLst>
              <a:ext uri="{FF2B5EF4-FFF2-40B4-BE49-F238E27FC236}">
                <a16:creationId xmlns:a16="http://schemas.microsoft.com/office/drawing/2014/main" id="{1243D6B7-B68D-2144-84D4-EC2CA8E41A8F}"/>
              </a:ext>
            </a:extLst>
          </p:cNvPr>
          <p:cNvSpPr txBox="1"/>
          <p:nvPr/>
        </p:nvSpPr>
        <p:spPr>
          <a:xfrm>
            <a:off x="3970966" y="2022326"/>
            <a:ext cx="3791891" cy="2991499"/>
          </a:xfrm>
          <a:prstGeom prst="rect">
            <a:avLst/>
          </a:prstGeom>
        </p:spPr>
        <p:txBody>
          <a:bodyPr vert="horz" lIns="91440" tIns="45720" rIns="91440" bIns="45720" rtlCol="0" anchor="t">
            <a:noAutofit/>
          </a:bodyPr>
          <a:lstStyle/>
          <a:p>
            <a:pPr marL="285750" indent="-228600" defTabSz="914400">
              <a:lnSpc>
                <a:spcPct val="90000"/>
              </a:lnSpc>
              <a:spcAft>
                <a:spcPts val="600"/>
              </a:spcAft>
              <a:buFont typeface="Arial" panose="020B0604020202020204" pitchFamily="34" charset="0"/>
              <a:buChar char="•"/>
            </a:pPr>
            <a:r>
              <a:rPr lang="en-US" sz="2800" dirty="0"/>
              <a:t>Marriott investing more than $50 million on its Revenue Optimizing System </a:t>
            </a:r>
          </a:p>
          <a:p>
            <a:pPr marL="285750" indent="-228600" defTabSz="914400">
              <a:lnSpc>
                <a:spcPct val="90000"/>
              </a:lnSpc>
              <a:spcAft>
                <a:spcPts val="600"/>
              </a:spcAft>
              <a:buFont typeface="Arial" panose="020B0604020202020204" pitchFamily="34" charset="0"/>
              <a:buChar char="•"/>
            </a:pPr>
            <a:r>
              <a:rPr lang="en-US" sz="2800" dirty="0"/>
              <a:t>Dynamic Pricing Automation</a:t>
            </a:r>
          </a:p>
          <a:p>
            <a:pPr marL="285750" indent="-228600" defTabSz="914400">
              <a:lnSpc>
                <a:spcPct val="90000"/>
              </a:lnSpc>
              <a:spcAft>
                <a:spcPts val="600"/>
              </a:spcAft>
              <a:buFont typeface="Arial" panose="020B0604020202020204" pitchFamily="34" charset="0"/>
              <a:buChar char="•"/>
            </a:pPr>
            <a:r>
              <a:rPr lang="en-US" sz="2800" dirty="0"/>
              <a:t>Marriott Internationals Group Pricing Optimiser</a:t>
            </a:r>
          </a:p>
        </p:txBody>
      </p:sp>
    </p:spTree>
    <p:extLst>
      <p:ext uri="{BB962C8B-B14F-4D97-AF65-F5344CB8AC3E}">
        <p14:creationId xmlns:p14="http://schemas.microsoft.com/office/powerpoint/2010/main" val="108035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199778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7C44F-2677-F142-978F-2ED98E00012E}"/>
              </a:ext>
            </a:extLst>
          </p:cNvPr>
          <p:cNvSpPr>
            <a:spLocks noGrp="1"/>
          </p:cNvSpPr>
          <p:nvPr>
            <p:ph type="title"/>
          </p:nvPr>
        </p:nvSpPr>
        <p:spPr>
          <a:xfrm>
            <a:off x="150021" y="330704"/>
            <a:ext cx="8229600" cy="1143000"/>
          </a:xfrm>
        </p:spPr>
        <p:txBody>
          <a:bodyPr>
            <a:noAutofit/>
          </a:bodyPr>
          <a:lstStyle/>
          <a:p>
            <a:pPr algn="l"/>
            <a:r>
              <a:rPr lang="en-GB" sz="4000" b="1"/>
              <a:t>The Role of:</a:t>
            </a:r>
            <a:br>
              <a:rPr lang="en-GB" sz="4000" b="1"/>
            </a:br>
            <a:r>
              <a:rPr lang="en-GB" sz="4000" b="1"/>
              <a:t>Revenue Manager</a:t>
            </a:r>
          </a:p>
        </p:txBody>
      </p:sp>
      <p:pic>
        <p:nvPicPr>
          <p:cNvPr id="5" name="Picture 4" descr="A picture containing text&#10;&#10;Description automatically generated">
            <a:extLst>
              <a:ext uri="{FF2B5EF4-FFF2-40B4-BE49-F238E27FC236}">
                <a16:creationId xmlns:a16="http://schemas.microsoft.com/office/drawing/2014/main" id="{D8E98321-65C3-1C4D-A7CB-B5FEFF63B1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021" y="1628800"/>
            <a:ext cx="8798205" cy="4000725"/>
          </a:xfrm>
          <a:prstGeom prst="rect">
            <a:avLst/>
          </a:prstGeom>
        </p:spPr>
      </p:pic>
      <p:pic>
        <p:nvPicPr>
          <p:cNvPr id="7" name="Picture 6" descr="Graphical user interface, text&#10;&#10;Description automatically generated">
            <a:extLst>
              <a:ext uri="{FF2B5EF4-FFF2-40B4-BE49-F238E27FC236}">
                <a16:creationId xmlns:a16="http://schemas.microsoft.com/office/drawing/2014/main" id="{8C9421E2-6DA2-8D41-80E3-4E699B8091A0}"/>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45979" y="212475"/>
            <a:ext cx="3048000" cy="2032000"/>
          </a:xfrm>
          <a:prstGeom prst="rect">
            <a:avLst/>
          </a:prstGeom>
        </p:spPr>
      </p:pic>
    </p:spTree>
    <p:extLst>
      <p:ext uri="{BB962C8B-B14F-4D97-AF65-F5344CB8AC3E}">
        <p14:creationId xmlns:p14="http://schemas.microsoft.com/office/powerpoint/2010/main" val="2899152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4D9B0DC-D9CB-4A3A-B964-0B546C9A1902}"/>
              </a:ext>
            </a:extLst>
          </p:cNvPr>
          <p:cNvSpPr/>
          <p:nvPr/>
        </p:nvSpPr>
        <p:spPr>
          <a:xfrm>
            <a:off x="2886501" y="2245810"/>
            <a:ext cx="5628849" cy="135575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700" b="0" kern="1200" cap="none" spc="0">
                <a:ln w="0"/>
                <a:effectLst>
                  <a:outerShdw blurRad="38100" dist="19050" dir="2700000" algn="tl" rotWithShape="0">
                    <a:schemeClr val="dk1">
                      <a:alpha val="40000"/>
                    </a:schemeClr>
                  </a:outerShdw>
                </a:effectLst>
                <a:latin typeface="+mj-lt"/>
                <a:ea typeface="+mj-ea"/>
                <a:cs typeface="+mj-cs"/>
              </a:rPr>
              <a:t>Target </a:t>
            </a:r>
            <a:r>
              <a:rPr lang="en-US" sz="4700">
                <a:ln w="0"/>
                <a:effectLst>
                  <a:outerShdw blurRad="38100" dist="19050" dir="2700000" algn="tl" rotWithShape="0">
                    <a:schemeClr val="dk1">
                      <a:alpha val="40000"/>
                    </a:schemeClr>
                  </a:outerShdw>
                </a:effectLst>
                <a:latin typeface="+mj-lt"/>
                <a:ea typeface="+mj-ea"/>
                <a:cs typeface="+mj-cs"/>
              </a:rPr>
              <a:t>market</a:t>
            </a:r>
            <a:endParaRPr lang="en-US" sz="4700" b="0" kern="1200" cap="none" spc="0">
              <a:ln w="0"/>
              <a:effectLst>
                <a:outerShdw blurRad="38100" dist="19050" dir="2700000" algn="tl" rotWithShape="0">
                  <a:schemeClr val="dk1">
                    <a:alpha val="40000"/>
                  </a:schemeClr>
                </a:outerShdw>
              </a:effectLst>
              <a:latin typeface="+mj-lt"/>
              <a:ea typeface="+mj-ea"/>
              <a:cs typeface="+mj-cs"/>
            </a:endParaRPr>
          </a:p>
          <a:p>
            <a:pPr defTabSz="914400">
              <a:lnSpc>
                <a:spcPct val="90000"/>
              </a:lnSpc>
              <a:spcBef>
                <a:spcPct val="0"/>
              </a:spcBef>
              <a:spcAft>
                <a:spcPts val="600"/>
              </a:spcAft>
            </a:pPr>
            <a:endParaRPr lang="en-US" sz="4700" b="0" kern="1200" cap="none" spc="0">
              <a:ln w="0"/>
              <a:solidFill>
                <a:schemeClr val="tx1"/>
              </a:solidFill>
              <a:effectLst>
                <a:outerShdw blurRad="38100" dist="19050" dir="2700000" algn="tl" rotWithShape="0">
                  <a:schemeClr val="dk1">
                    <a:alpha val="40000"/>
                  </a:schemeClr>
                </a:outerShdw>
              </a:effectLst>
              <a:latin typeface="+mj-lt"/>
              <a:ea typeface="+mj-ea"/>
              <a:cs typeface="+mj-cs"/>
            </a:endParaRPr>
          </a:p>
        </p:txBody>
      </p:sp>
      <p:pic>
        <p:nvPicPr>
          <p:cNvPr id="1030" name="Picture 6" descr="Image result for hotel guests">
            <a:extLst>
              <a:ext uri="{FF2B5EF4-FFF2-40B4-BE49-F238E27FC236}">
                <a16:creationId xmlns:a16="http://schemas.microsoft.com/office/drawing/2014/main" id="{975377B7-7636-4C68-92C1-6D009A3A42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755" r="3" b="22466"/>
          <a:stretch/>
        </p:blipFill>
        <p:spPr bwMode="auto">
          <a:xfrm>
            <a:off x="2736988" y="1"/>
            <a:ext cx="6407012" cy="2130473"/>
          </a:xfrm>
          <a:custGeom>
            <a:avLst/>
            <a:gdLst/>
            <a:ahLst/>
            <a:cxnLst/>
            <a:rect l="l" t="t" r="r" b="b"/>
            <a:pathLst>
              <a:path w="8542682" h="2130473">
                <a:moveTo>
                  <a:pt x="986689" y="0"/>
                </a:moveTo>
                <a:lnTo>
                  <a:pt x="8542682" y="0"/>
                </a:lnTo>
                <a:lnTo>
                  <a:pt x="8542682" y="2130473"/>
                </a:lnTo>
                <a:lnTo>
                  <a:pt x="0" y="2130473"/>
                </a:ln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Image result for hotel guests">
            <a:extLst>
              <a:ext uri="{FF2B5EF4-FFF2-40B4-BE49-F238E27FC236}">
                <a16:creationId xmlns:a16="http://schemas.microsoft.com/office/drawing/2014/main" id="{769DF972-5ABA-417B-B939-24C6691465B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682" r="2" b="7684"/>
          <a:stretch/>
        </p:blipFill>
        <p:spPr bwMode="auto">
          <a:xfrm>
            <a:off x="20" y="-6955"/>
            <a:ext cx="3356335" cy="2130473"/>
          </a:xfrm>
          <a:custGeom>
            <a:avLst/>
            <a:gdLst/>
            <a:ahLst/>
            <a:cxnLst/>
            <a:rect l="l" t="t" r="r" b="b"/>
            <a:pathLst>
              <a:path w="4475140" h="2130473">
                <a:moveTo>
                  <a:pt x="0" y="0"/>
                </a:moveTo>
                <a:lnTo>
                  <a:pt x="1074821" y="0"/>
                </a:lnTo>
                <a:lnTo>
                  <a:pt x="1074821" y="239"/>
                </a:lnTo>
                <a:lnTo>
                  <a:pt x="4475140" y="239"/>
                </a:lnTo>
                <a:lnTo>
                  <a:pt x="3488563" y="2130473"/>
                </a:lnTo>
                <a:lnTo>
                  <a:pt x="0" y="2130473"/>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Image result for hotel guests">
            <a:extLst>
              <a:ext uri="{FF2B5EF4-FFF2-40B4-BE49-F238E27FC236}">
                <a16:creationId xmlns:a16="http://schemas.microsoft.com/office/drawing/2014/main" id="{E64C81F4-2426-4AFF-838E-44768296B85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681" r="18933" b="3"/>
          <a:stretch/>
        </p:blipFill>
        <p:spPr bwMode="auto">
          <a:xfrm>
            <a:off x="20" y="2279768"/>
            <a:ext cx="2613191" cy="224442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hotel guests">
            <a:extLst>
              <a:ext uri="{FF2B5EF4-FFF2-40B4-BE49-F238E27FC236}">
                <a16:creationId xmlns:a16="http://schemas.microsoft.com/office/drawing/2014/main" id="{B67CA7D7-AE82-410E-B274-133C36A5F60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9213" r="4" b="4"/>
          <a:stretch/>
        </p:blipFill>
        <p:spPr bwMode="auto">
          <a:xfrm>
            <a:off x="5787645" y="4683320"/>
            <a:ext cx="3356355" cy="2174680"/>
          </a:xfrm>
          <a:custGeom>
            <a:avLst/>
            <a:gdLst/>
            <a:ahLst/>
            <a:cxnLst/>
            <a:rect l="l" t="t" r="r" b="b"/>
            <a:pathLst>
              <a:path w="4475140" h="2174680">
                <a:moveTo>
                  <a:pt x="1006941" y="0"/>
                </a:moveTo>
                <a:lnTo>
                  <a:pt x="4475140" y="0"/>
                </a:lnTo>
                <a:lnTo>
                  <a:pt x="4475140" y="2174680"/>
                </a:lnTo>
                <a:lnTo>
                  <a:pt x="3400319" y="2174680"/>
                </a:lnTo>
                <a:lnTo>
                  <a:pt x="3400319" y="2174202"/>
                </a:lnTo>
                <a:lnTo>
                  <a:pt x="0" y="2174202"/>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Image result for hotel guests">
            <a:extLst>
              <a:ext uri="{FF2B5EF4-FFF2-40B4-BE49-F238E27FC236}">
                <a16:creationId xmlns:a16="http://schemas.microsoft.com/office/drawing/2014/main" id="{64DEB9BB-E93F-454F-AE7F-03F05B2CBA8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5685" r="-2" b="35408"/>
          <a:stretch/>
        </p:blipFill>
        <p:spPr bwMode="auto">
          <a:xfrm>
            <a:off x="20" y="4682839"/>
            <a:ext cx="6422512" cy="2175160"/>
          </a:xfrm>
          <a:custGeom>
            <a:avLst/>
            <a:gdLst/>
            <a:ahLst/>
            <a:cxnLst/>
            <a:rect l="l" t="t" r="r" b="b"/>
            <a:pathLst>
              <a:path w="8563376" h="2175160">
                <a:moveTo>
                  <a:pt x="0" y="0"/>
                </a:moveTo>
                <a:lnTo>
                  <a:pt x="8563376" y="0"/>
                </a:lnTo>
                <a:lnTo>
                  <a:pt x="7555992" y="2175160"/>
                </a:lnTo>
                <a:lnTo>
                  <a:pt x="0" y="217516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218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4" name="Picture 6" descr="Image result for data hotel">
            <a:extLst>
              <a:ext uri="{FF2B5EF4-FFF2-40B4-BE49-F238E27FC236}">
                <a16:creationId xmlns:a16="http://schemas.microsoft.com/office/drawing/2014/main" id="{8426A8ED-3F78-47AD-B6C7-82A5EF9BFC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7722"/>
          <a:stretch/>
        </p:blipFill>
        <p:spPr bwMode="auto">
          <a:xfrm>
            <a:off x="241297" y="321732"/>
            <a:ext cx="4256173" cy="301740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data hotel">
            <a:extLst>
              <a:ext uri="{FF2B5EF4-FFF2-40B4-BE49-F238E27FC236}">
                <a16:creationId xmlns:a16="http://schemas.microsoft.com/office/drawing/2014/main" id="{41F5F225-9985-417C-B934-FFAE6AD48C2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799" r="37850"/>
          <a:stretch/>
        </p:blipFill>
        <p:spPr bwMode="auto">
          <a:xfrm>
            <a:off x="241297" y="3510853"/>
            <a:ext cx="4256173" cy="278995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data hotel">
            <a:extLst>
              <a:ext uri="{FF2B5EF4-FFF2-40B4-BE49-F238E27FC236}">
                <a16:creationId xmlns:a16="http://schemas.microsoft.com/office/drawing/2014/main" id="{E0D75816-A24B-4B7B-95C6-84CE13CF6C2E}"/>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l="21772" r="1042" b="3"/>
          <a:stretch/>
        </p:blipFill>
        <p:spPr bwMode="auto">
          <a:xfrm>
            <a:off x="4646529" y="321733"/>
            <a:ext cx="4256173" cy="5979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4900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 application&#10;&#10;Description automatically generated">
            <a:extLst>
              <a:ext uri="{FF2B5EF4-FFF2-40B4-BE49-F238E27FC236}">
                <a16:creationId xmlns:a16="http://schemas.microsoft.com/office/drawing/2014/main" id="{86C763A5-B797-D14F-BC15-3DDC8289579A}"/>
              </a:ext>
            </a:extLst>
          </p:cNvPr>
          <p:cNvPicPr>
            <a:picLocks noChangeAspect="1"/>
          </p:cNvPicPr>
          <p:nvPr/>
        </p:nvPicPr>
        <p:blipFill rotWithShape="1">
          <a:blip r:embed="rId3">
            <a:extLst>
              <a:ext uri="{28A0092B-C50C-407E-A947-70E740481C1C}">
                <a14:useLocalDpi xmlns:a14="http://schemas.microsoft.com/office/drawing/2010/main" val="0"/>
              </a:ext>
            </a:extLst>
          </a:blip>
          <a:srcRect b="2512"/>
          <a:stretch/>
        </p:blipFill>
        <p:spPr>
          <a:xfrm>
            <a:off x="247694" y="116632"/>
            <a:ext cx="7312097" cy="5484096"/>
          </a:xfrm>
          <a:prstGeom prst="rect">
            <a:avLst/>
          </a:prstGeom>
        </p:spPr>
      </p:pic>
    </p:spTree>
    <p:extLst>
      <p:ext uri="{BB962C8B-B14F-4D97-AF65-F5344CB8AC3E}">
        <p14:creationId xmlns:p14="http://schemas.microsoft.com/office/powerpoint/2010/main" val="842128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ext, application&#10;&#10;Description automatically generated">
            <a:extLst>
              <a:ext uri="{FF2B5EF4-FFF2-40B4-BE49-F238E27FC236}">
                <a16:creationId xmlns:a16="http://schemas.microsoft.com/office/drawing/2014/main" id="{718005CB-9740-144F-9A9C-7C79A24CBC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97" y="1036"/>
            <a:ext cx="8165503" cy="5496623"/>
          </a:xfrm>
          <a:prstGeom prst="rect">
            <a:avLst/>
          </a:prstGeom>
        </p:spPr>
      </p:pic>
    </p:spTree>
    <p:extLst>
      <p:ext uri="{BB962C8B-B14F-4D97-AF65-F5344CB8AC3E}">
        <p14:creationId xmlns:p14="http://schemas.microsoft.com/office/powerpoint/2010/main" val="20484197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67497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nline Media 9" descr="What is Occupancy, ADR, and RevPAR?">
            <a:hlinkClick r:id="" action="ppaction://media"/>
            <a:extLst>
              <a:ext uri="{FF2B5EF4-FFF2-40B4-BE49-F238E27FC236}">
                <a16:creationId xmlns:a16="http://schemas.microsoft.com/office/drawing/2014/main" id="{33DBB54C-1938-E242-9078-44142CBE4F20}"/>
              </a:ext>
            </a:extLst>
          </p:cNvPr>
          <p:cNvPicPr>
            <a:picLocks noRot="1" noChangeAspect="1"/>
          </p:cNvPicPr>
          <p:nvPr>
            <a:videoFile r:link="rId1"/>
          </p:nvPr>
        </p:nvPicPr>
        <p:blipFill>
          <a:blip r:embed="rId4"/>
          <a:stretch>
            <a:fillRect/>
          </a:stretch>
        </p:blipFill>
        <p:spPr>
          <a:xfrm>
            <a:off x="122555" y="476672"/>
            <a:ext cx="8898889" cy="5005625"/>
          </a:xfrm>
          <a:prstGeom prst="rect">
            <a:avLst/>
          </a:prstGeom>
        </p:spPr>
      </p:pic>
    </p:spTree>
    <p:extLst>
      <p:ext uri="{BB962C8B-B14F-4D97-AF65-F5344CB8AC3E}">
        <p14:creationId xmlns:p14="http://schemas.microsoft.com/office/powerpoint/2010/main" val="2445781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F19D-3CE4-3841-BC43-BB2C85C49585}"/>
              </a:ext>
            </a:extLst>
          </p:cNvPr>
          <p:cNvSpPr>
            <a:spLocks noGrp="1"/>
          </p:cNvSpPr>
          <p:nvPr>
            <p:ph type="title"/>
          </p:nvPr>
        </p:nvSpPr>
        <p:spPr/>
        <p:txBody>
          <a:bodyPr/>
          <a:lstStyle/>
          <a:p>
            <a:pPr algn="l"/>
            <a:r>
              <a:rPr lang="en-GB" b="1"/>
              <a:t>ACTIVITY</a:t>
            </a:r>
          </a:p>
        </p:txBody>
      </p:sp>
      <p:pic>
        <p:nvPicPr>
          <p:cNvPr id="5" name="Content Placeholder 4" descr="Graphical user interface, text, application&#10;&#10;Description automatically generated">
            <a:extLst>
              <a:ext uri="{FF2B5EF4-FFF2-40B4-BE49-F238E27FC236}">
                <a16:creationId xmlns:a16="http://schemas.microsoft.com/office/drawing/2014/main" id="{075281B3-C036-D84E-9857-2A0FC4A3093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0440" y="1446302"/>
            <a:ext cx="8973560" cy="1687336"/>
          </a:xfrm>
        </p:spPr>
      </p:pic>
      <p:sp>
        <p:nvSpPr>
          <p:cNvPr id="6" name="TextBox 5">
            <a:extLst>
              <a:ext uri="{FF2B5EF4-FFF2-40B4-BE49-F238E27FC236}">
                <a16:creationId xmlns:a16="http://schemas.microsoft.com/office/drawing/2014/main" id="{511D7C72-E473-E44E-886F-A94733028F95}"/>
              </a:ext>
            </a:extLst>
          </p:cNvPr>
          <p:cNvSpPr txBox="1"/>
          <p:nvPr/>
        </p:nvSpPr>
        <p:spPr>
          <a:xfrm>
            <a:off x="4572000" y="522972"/>
            <a:ext cx="4341902" cy="923330"/>
          </a:xfrm>
          <a:prstGeom prst="rect">
            <a:avLst/>
          </a:prstGeom>
          <a:noFill/>
        </p:spPr>
        <p:txBody>
          <a:bodyPr wrap="square" rtlCol="0">
            <a:spAutoFit/>
          </a:bodyPr>
          <a:lstStyle/>
          <a:p>
            <a:pPr algn="r"/>
            <a:r>
              <a:rPr lang="en-GB"/>
              <a:t>Work out the Occupancy rate below (##%) Type your answer in the Chat box on Teams.</a:t>
            </a:r>
          </a:p>
        </p:txBody>
      </p:sp>
      <p:pic>
        <p:nvPicPr>
          <p:cNvPr id="8" name="Picture 7" descr="Icon&#10;&#10;Description automatically generated">
            <a:extLst>
              <a:ext uri="{FF2B5EF4-FFF2-40B4-BE49-F238E27FC236}">
                <a16:creationId xmlns:a16="http://schemas.microsoft.com/office/drawing/2014/main" id="{E4EE114C-8CB3-5E4B-A016-5F26B50B9570}"/>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491880" y="112624"/>
            <a:ext cx="1467026" cy="1467026"/>
          </a:xfrm>
          <a:prstGeom prst="rect">
            <a:avLst/>
          </a:prstGeom>
        </p:spPr>
      </p:pic>
      <p:sp>
        <p:nvSpPr>
          <p:cNvPr id="9" name="TextBox 8">
            <a:extLst>
              <a:ext uri="{FF2B5EF4-FFF2-40B4-BE49-F238E27FC236}">
                <a16:creationId xmlns:a16="http://schemas.microsoft.com/office/drawing/2014/main" id="{00E585AE-B842-4A4A-97C1-FFE8AC8A2745}"/>
              </a:ext>
            </a:extLst>
          </p:cNvPr>
          <p:cNvSpPr txBox="1"/>
          <p:nvPr/>
        </p:nvSpPr>
        <p:spPr>
          <a:xfrm>
            <a:off x="236801" y="2944906"/>
            <a:ext cx="7977184" cy="3046988"/>
          </a:xfrm>
          <a:prstGeom prst="rect">
            <a:avLst/>
          </a:prstGeom>
          <a:noFill/>
        </p:spPr>
        <p:txBody>
          <a:bodyPr wrap="none" rtlCol="0">
            <a:spAutoFit/>
          </a:bodyPr>
          <a:lstStyle/>
          <a:p>
            <a:r>
              <a:rPr lang="en-GB" sz="2400" b="1" dirty="0"/>
              <a:t>Q1</a:t>
            </a:r>
            <a:r>
              <a:rPr lang="en-GB" sz="2400" dirty="0"/>
              <a:t> - Hotel Trinity has 162 rooms. Last night, we sold 94 rooms.</a:t>
            </a:r>
          </a:p>
          <a:p>
            <a:r>
              <a:rPr lang="en-GB" sz="2400" dirty="0"/>
              <a:t>What was the occupancy percentage for last night?</a:t>
            </a:r>
          </a:p>
          <a:p>
            <a:endParaRPr lang="en-GB" sz="2400" dirty="0"/>
          </a:p>
          <a:p>
            <a:r>
              <a:rPr lang="en-GB" sz="2400" b="1" dirty="0"/>
              <a:t>Q2</a:t>
            </a:r>
            <a:r>
              <a:rPr lang="en-GB" sz="2400" dirty="0"/>
              <a:t> – Last Thursday, we sold 152 rooms. </a:t>
            </a:r>
          </a:p>
          <a:p>
            <a:r>
              <a:rPr lang="en-GB" sz="2400" dirty="0"/>
              <a:t>What was the occupancy percentage?</a:t>
            </a:r>
          </a:p>
          <a:p>
            <a:endParaRPr lang="en-GB" sz="2400" dirty="0"/>
          </a:p>
          <a:p>
            <a:r>
              <a:rPr lang="en-GB" sz="2400" b="1" dirty="0"/>
              <a:t>Q3</a:t>
            </a:r>
            <a:r>
              <a:rPr lang="en-GB" sz="2400" dirty="0"/>
              <a:t> – Tomorrow, we have already sold 101 rooms. </a:t>
            </a:r>
          </a:p>
          <a:p>
            <a:r>
              <a:rPr lang="en-GB" sz="2400" dirty="0"/>
              <a:t>What is the current occupancy</a:t>
            </a:r>
            <a:r>
              <a:rPr lang="en-GB" dirty="0"/>
              <a:t>?</a:t>
            </a:r>
          </a:p>
        </p:txBody>
      </p:sp>
      <p:pic>
        <p:nvPicPr>
          <p:cNvPr id="11" name="Graphic 10" descr="Coins with solid fill">
            <a:extLst>
              <a:ext uri="{FF2B5EF4-FFF2-40B4-BE49-F238E27FC236}">
                <a16:creationId xmlns:a16="http://schemas.microsoft.com/office/drawing/2014/main" id="{8F36915C-3A98-9C4E-A64A-59FEA7B01AA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845548" y="684890"/>
            <a:ext cx="646332" cy="646332"/>
          </a:xfrm>
          <a:prstGeom prst="rect">
            <a:avLst/>
          </a:prstGeom>
        </p:spPr>
      </p:pic>
    </p:spTree>
    <p:extLst>
      <p:ext uri="{BB962C8B-B14F-4D97-AF65-F5344CB8AC3E}">
        <p14:creationId xmlns:p14="http://schemas.microsoft.com/office/powerpoint/2010/main" val="1172026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 calcmode="lin" valueType="num">
                                      <p:cBhvr additive="base">
                                        <p:cTn id="12"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9">
                                            <p:txEl>
                                              <p:pRg st="1" end="1"/>
                                            </p:txEl>
                                          </p:spTgt>
                                        </p:tgtEl>
                                        <p:attrNameLst>
                                          <p:attrName>style.visibility</p:attrName>
                                        </p:attrNameLst>
                                      </p:cBhvr>
                                      <p:to>
                                        <p:strVal val="visible"/>
                                      </p:to>
                                    </p:set>
                                    <p:anim calcmode="lin" valueType="num">
                                      <p:cBhvr additive="base">
                                        <p:cTn id="18"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9">
                                            <p:txEl>
                                              <p:pRg st="3" end="3"/>
                                            </p:txEl>
                                          </p:spTgt>
                                        </p:tgtEl>
                                        <p:attrNameLst>
                                          <p:attrName>style.visibility</p:attrName>
                                        </p:attrNameLst>
                                      </p:cBhvr>
                                      <p:to>
                                        <p:strVal val="visible"/>
                                      </p:to>
                                    </p:set>
                                    <p:anim calcmode="lin" valueType="num">
                                      <p:cBhvr additive="base">
                                        <p:cTn id="24"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9">
                                            <p:txEl>
                                              <p:pRg st="4" end="4"/>
                                            </p:txEl>
                                          </p:spTgt>
                                        </p:tgtEl>
                                        <p:attrNameLst>
                                          <p:attrName>style.visibility</p:attrName>
                                        </p:attrNameLst>
                                      </p:cBhvr>
                                      <p:to>
                                        <p:strVal val="visible"/>
                                      </p:to>
                                    </p:set>
                                    <p:anim calcmode="lin" valueType="num">
                                      <p:cBhvr additive="base">
                                        <p:cTn id="30"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9">
                                            <p:txEl>
                                              <p:pRg st="6" end="6"/>
                                            </p:txEl>
                                          </p:spTgt>
                                        </p:tgtEl>
                                        <p:attrNameLst>
                                          <p:attrName>style.visibility</p:attrName>
                                        </p:attrNameLst>
                                      </p:cBhvr>
                                      <p:to>
                                        <p:strVal val="visible"/>
                                      </p:to>
                                    </p:set>
                                    <p:anim calcmode="lin" valueType="num">
                                      <p:cBhvr additive="base">
                                        <p:cTn id="36"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9">
                                            <p:txEl>
                                              <p:pRg st="7" end="7"/>
                                            </p:txEl>
                                          </p:spTgt>
                                        </p:tgtEl>
                                        <p:attrNameLst>
                                          <p:attrName>style.visibility</p:attrName>
                                        </p:attrNameLst>
                                      </p:cBhvr>
                                      <p:to>
                                        <p:strVal val="visible"/>
                                      </p:to>
                                    </p:set>
                                    <p:anim calcmode="lin" valueType="num">
                                      <p:cBhvr additive="base">
                                        <p:cTn id="42"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F19D-3CE4-3841-BC43-BB2C85C49585}"/>
              </a:ext>
            </a:extLst>
          </p:cNvPr>
          <p:cNvSpPr>
            <a:spLocks noGrp="1"/>
          </p:cNvSpPr>
          <p:nvPr>
            <p:ph type="title"/>
          </p:nvPr>
        </p:nvSpPr>
        <p:spPr/>
        <p:txBody>
          <a:bodyPr/>
          <a:lstStyle/>
          <a:p>
            <a:pPr algn="l"/>
            <a:r>
              <a:rPr lang="en-GB" b="1"/>
              <a:t>ACTIVITY</a:t>
            </a:r>
          </a:p>
        </p:txBody>
      </p:sp>
      <p:sp>
        <p:nvSpPr>
          <p:cNvPr id="6" name="TextBox 5">
            <a:extLst>
              <a:ext uri="{FF2B5EF4-FFF2-40B4-BE49-F238E27FC236}">
                <a16:creationId xmlns:a16="http://schemas.microsoft.com/office/drawing/2014/main" id="{511D7C72-E473-E44E-886F-A94733028F95}"/>
              </a:ext>
            </a:extLst>
          </p:cNvPr>
          <p:cNvSpPr txBox="1"/>
          <p:nvPr/>
        </p:nvSpPr>
        <p:spPr>
          <a:xfrm>
            <a:off x="4283968" y="522972"/>
            <a:ext cx="4629934" cy="646331"/>
          </a:xfrm>
          <a:prstGeom prst="rect">
            <a:avLst/>
          </a:prstGeom>
          <a:noFill/>
        </p:spPr>
        <p:txBody>
          <a:bodyPr wrap="square" rtlCol="0">
            <a:spAutoFit/>
          </a:bodyPr>
          <a:lstStyle/>
          <a:p>
            <a:pPr algn="r"/>
            <a:r>
              <a:rPr lang="en-GB"/>
              <a:t>Work out the ADR below (£##.##)</a:t>
            </a:r>
          </a:p>
          <a:p>
            <a:pPr algn="r"/>
            <a:r>
              <a:rPr lang="en-GB"/>
              <a:t>Type your answer in the Chat box on Teams.</a:t>
            </a:r>
          </a:p>
        </p:txBody>
      </p:sp>
      <p:pic>
        <p:nvPicPr>
          <p:cNvPr id="8" name="Picture 7" descr="Icon&#10;&#10;Description automatically generated">
            <a:extLst>
              <a:ext uri="{FF2B5EF4-FFF2-40B4-BE49-F238E27FC236}">
                <a16:creationId xmlns:a16="http://schemas.microsoft.com/office/drawing/2014/main" id="{E4EE114C-8CB3-5E4B-A016-5F26B50B957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60032" y="29415"/>
            <a:ext cx="895116" cy="895116"/>
          </a:xfrm>
          <a:prstGeom prst="rect">
            <a:avLst/>
          </a:prstGeom>
        </p:spPr>
      </p:pic>
      <p:sp>
        <p:nvSpPr>
          <p:cNvPr id="9" name="TextBox 8">
            <a:extLst>
              <a:ext uri="{FF2B5EF4-FFF2-40B4-BE49-F238E27FC236}">
                <a16:creationId xmlns:a16="http://schemas.microsoft.com/office/drawing/2014/main" id="{00E585AE-B842-4A4A-97C1-FFE8AC8A2745}"/>
              </a:ext>
            </a:extLst>
          </p:cNvPr>
          <p:cNvSpPr txBox="1"/>
          <p:nvPr/>
        </p:nvSpPr>
        <p:spPr>
          <a:xfrm>
            <a:off x="288032" y="2998795"/>
            <a:ext cx="9144000" cy="3108543"/>
          </a:xfrm>
          <a:prstGeom prst="rect">
            <a:avLst/>
          </a:prstGeom>
          <a:noFill/>
        </p:spPr>
        <p:txBody>
          <a:bodyPr wrap="square" rtlCol="0">
            <a:spAutoFit/>
          </a:bodyPr>
          <a:lstStyle/>
          <a:p>
            <a:r>
              <a:rPr lang="en-GB" sz="2800" b="1" dirty="0"/>
              <a:t>Q1</a:t>
            </a:r>
            <a:r>
              <a:rPr lang="en-GB" sz="2800" dirty="0"/>
              <a:t> - Last night, we sold 94 rooms. </a:t>
            </a:r>
          </a:p>
          <a:p>
            <a:r>
              <a:rPr lang="en-GB" sz="2800" dirty="0"/>
              <a:t>The room revenue total for last night was £6,967.28</a:t>
            </a:r>
          </a:p>
          <a:p>
            <a:r>
              <a:rPr lang="en-GB" sz="2800" dirty="0"/>
              <a:t>What was the ADR for last night?</a:t>
            </a:r>
          </a:p>
          <a:p>
            <a:endParaRPr lang="en-GB" sz="2800" dirty="0"/>
          </a:p>
          <a:p>
            <a:r>
              <a:rPr lang="en-GB" sz="2800" b="1" dirty="0"/>
              <a:t>Q2</a:t>
            </a:r>
            <a:r>
              <a:rPr lang="en-GB" sz="2800" dirty="0"/>
              <a:t> – Last Thursday, we sold 152 rooms.</a:t>
            </a:r>
          </a:p>
          <a:p>
            <a:r>
              <a:rPr lang="en-GB" sz="2800" dirty="0"/>
              <a:t> The room revenue total was £10,506.24</a:t>
            </a:r>
          </a:p>
          <a:p>
            <a:r>
              <a:rPr lang="en-GB" sz="2800" dirty="0"/>
              <a:t>What was the ADR for last Thursday?</a:t>
            </a:r>
          </a:p>
        </p:txBody>
      </p:sp>
      <p:pic>
        <p:nvPicPr>
          <p:cNvPr id="11" name="Graphic 10" descr="Coins with solid fill">
            <a:extLst>
              <a:ext uri="{FF2B5EF4-FFF2-40B4-BE49-F238E27FC236}">
                <a16:creationId xmlns:a16="http://schemas.microsoft.com/office/drawing/2014/main" id="{8F36915C-3A98-9C4E-A64A-59FEA7B01AA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845548" y="684890"/>
            <a:ext cx="646332" cy="646332"/>
          </a:xfrm>
          <a:prstGeom prst="rect">
            <a:avLst/>
          </a:prstGeom>
        </p:spPr>
      </p:pic>
      <p:pic>
        <p:nvPicPr>
          <p:cNvPr id="4" name="Picture 3" descr="Graphical user interface, text&#10;&#10;Description automatically generated">
            <a:extLst>
              <a:ext uri="{FF2B5EF4-FFF2-40B4-BE49-F238E27FC236}">
                <a16:creationId xmlns:a16="http://schemas.microsoft.com/office/drawing/2014/main" id="{979D7B0A-7BCD-5E4A-8FC4-F26B3A0048F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8389" y="1489068"/>
            <a:ext cx="8975611" cy="1624020"/>
          </a:xfrm>
          <a:prstGeom prst="rect">
            <a:avLst/>
          </a:prstGeom>
        </p:spPr>
      </p:pic>
    </p:spTree>
    <p:extLst>
      <p:ext uri="{BB962C8B-B14F-4D97-AF65-F5344CB8AC3E}">
        <p14:creationId xmlns:p14="http://schemas.microsoft.com/office/powerpoint/2010/main" val="1032672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 calcmode="lin" valueType="num">
                                      <p:cBhvr additive="base">
                                        <p:cTn id="12"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9">
                                            <p:txEl>
                                              <p:pRg st="1" end="1"/>
                                            </p:txEl>
                                          </p:spTgt>
                                        </p:tgtEl>
                                        <p:attrNameLst>
                                          <p:attrName>style.visibility</p:attrName>
                                        </p:attrNameLst>
                                      </p:cBhvr>
                                      <p:to>
                                        <p:strVal val="visible"/>
                                      </p:to>
                                    </p:set>
                                    <p:anim calcmode="lin" valueType="num">
                                      <p:cBhvr additive="base">
                                        <p:cTn id="18"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9">
                                            <p:txEl>
                                              <p:pRg st="2" end="2"/>
                                            </p:txEl>
                                          </p:spTgt>
                                        </p:tgtEl>
                                        <p:attrNameLst>
                                          <p:attrName>style.visibility</p:attrName>
                                        </p:attrNameLst>
                                      </p:cBhvr>
                                      <p:to>
                                        <p:strVal val="visible"/>
                                      </p:to>
                                    </p:set>
                                    <p:anim calcmode="lin" valueType="num">
                                      <p:cBhvr additive="base">
                                        <p:cTn id="24"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9">
                                            <p:txEl>
                                              <p:pRg st="4" end="4"/>
                                            </p:txEl>
                                          </p:spTgt>
                                        </p:tgtEl>
                                        <p:attrNameLst>
                                          <p:attrName>style.visibility</p:attrName>
                                        </p:attrNameLst>
                                      </p:cBhvr>
                                      <p:to>
                                        <p:strVal val="visible"/>
                                      </p:to>
                                    </p:set>
                                    <p:anim calcmode="lin" valueType="num">
                                      <p:cBhvr additive="base">
                                        <p:cTn id="30"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9">
                                            <p:txEl>
                                              <p:pRg st="5" end="5"/>
                                            </p:txEl>
                                          </p:spTgt>
                                        </p:tgtEl>
                                        <p:attrNameLst>
                                          <p:attrName>style.visibility</p:attrName>
                                        </p:attrNameLst>
                                      </p:cBhvr>
                                      <p:to>
                                        <p:strVal val="visible"/>
                                      </p:to>
                                    </p:set>
                                    <p:anim calcmode="lin" valueType="num">
                                      <p:cBhvr additive="base">
                                        <p:cTn id="36"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9">
                                            <p:txEl>
                                              <p:pRg st="6" end="6"/>
                                            </p:txEl>
                                          </p:spTgt>
                                        </p:tgtEl>
                                        <p:attrNameLst>
                                          <p:attrName>style.visibility</p:attrName>
                                        </p:attrNameLst>
                                      </p:cBhvr>
                                      <p:to>
                                        <p:strVal val="visible"/>
                                      </p:to>
                                    </p:set>
                                    <p:anim calcmode="lin" valueType="num">
                                      <p:cBhvr additive="base">
                                        <p:cTn id="42"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loud 9">
            <a:extLst>
              <a:ext uri="{FF2B5EF4-FFF2-40B4-BE49-F238E27FC236}">
                <a16:creationId xmlns:a16="http://schemas.microsoft.com/office/drawing/2014/main" id="{20F4A493-B6F8-434A-AC7E-7979FB25D987}"/>
              </a:ext>
            </a:extLst>
          </p:cNvPr>
          <p:cNvSpPr/>
          <p:nvPr/>
        </p:nvSpPr>
        <p:spPr>
          <a:xfrm>
            <a:off x="5324583" y="3661421"/>
            <a:ext cx="3744416" cy="174656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226F19D-3CE4-3841-BC43-BB2C85C49585}"/>
              </a:ext>
            </a:extLst>
          </p:cNvPr>
          <p:cNvSpPr>
            <a:spLocks noGrp="1"/>
          </p:cNvSpPr>
          <p:nvPr>
            <p:ph type="title"/>
          </p:nvPr>
        </p:nvSpPr>
        <p:spPr/>
        <p:txBody>
          <a:bodyPr/>
          <a:lstStyle/>
          <a:p>
            <a:pPr algn="l"/>
            <a:r>
              <a:rPr lang="en-GB" b="1"/>
              <a:t>ACTIVITY</a:t>
            </a:r>
          </a:p>
        </p:txBody>
      </p:sp>
      <p:sp>
        <p:nvSpPr>
          <p:cNvPr id="6" name="TextBox 5">
            <a:extLst>
              <a:ext uri="{FF2B5EF4-FFF2-40B4-BE49-F238E27FC236}">
                <a16:creationId xmlns:a16="http://schemas.microsoft.com/office/drawing/2014/main" id="{511D7C72-E473-E44E-886F-A94733028F95}"/>
              </a:ext>
            </a:extLst>
          </p:cNvPr>
          <p:cNvSpPr txBox="1"/>
          <p:nvPr/>
        </p:nvSpPr>
        <p:spPr>
          <a:xfrm>
            <a:off x="4283968" y="522972"/>
            <a:ext cx="4629934" cy="646331"/>
          </a:xfrm>
          <a:prstGeom prst="rect">
            <a:avLst/>
          </a:prstGeom>
          <a:noFill/>
        </p:spPr>
        <p:txBody>
          <a:bodyPr wrap="square" rtlCol="0">
            <a:spAutoFit/>
          </a:bodyPr>
          <a:lstStyle/>
          <a:p>
            <a:pPr algn="r"/>
            <a:r>
              <a:rPr lang="en-GB"/>
              <a:t>Work out the RevPAR  below (£##.##)</a:t>
            </a:r>
          </a:p>
          <a:p>
            <a:pPr algn="r"/>
            <a:r>
              <a:rPr lang="en-GB"/>
              <a:t>Type your answer in the Chat box on Teams.</a:t>
            </a:r>
          </a:p>
        </p:txBody>
      </p:sp>
      <p:pic>
        <p:nvPicPr>
          <p:cNvPr id="8" name="Picture 7" descr="Icon&#10;&#10;Description automatically generated">
            <a:extLst>
              <a:ext uri="{FF2B5EF4-FFF2-40B4-BE49-F238E27FC236}">
                <a16:creationId xmlns:a16="http://schemas.microsoft.com/office/drawing/2014/main" id="{E4EE114C-8CB3-5E4B-A016-5F26B50B957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53542" y="29415"/>
            <a:ext cx="895116" cy="895116"/>
          </a:xfrm>
          <a:prstGeom prst="rect">
            <a:avLst/>
          </a:prstGeom>
        </p:spPr>
      </p:pic>
      <p:sp>
        <p:nvSpPr>
          <p:cNvPr id="9" name="TextBox 8">
            <a:extLst>
              <a:ext uri="{FF2B5EF4-FFF2-40B4-BE49-F238E27FC236}">
                <a16:creationId xmlns:a16="http://schemas.microsoft.com/office/drawing/2014/main" id="{00E585AE-B842-4A4A-97C1-FFE8AC8A2745}"/>
              </a:ext>
            </a:extLst>
          </p:cNvPr>
          <p:cNvSpPr txBox="1"/>
          <p:nvPr/>
        </p:nvSpPr>
        <p:spPr>
          <a:xfrm>
            <a:off x="197451" y="3914683"/>
            <a:ext cx="4777259" cy="1938992"/>
          </a:xfrm>
          <a:prstGeom prst="rect">
            <a:avLst/>
          </a:prstGeom>
          <a:noFill/>
        </p:spPr>
        <p:txBody>
          <a:bodyPr wrap="square" rtlCol="0">
            <a:spAutoFit/>
          </a:bodyPr>
          <a:lstStyle/>
          <a:p>
            <a:r>
              <a:rPr lang="en-GB" sz="2400" b="1" dirty="0"/>
              <a:t>Q1</a:t>
            </a:r>
            <a:r>
              <a:rPr lang="en-GB" sz="2400" dirty="0"/>
              <a:t> – What was the RevPAR for last night?</a:t>
            </a:r>
          </a:p>
          <a:p>
            <a:endParaRPr lang="en-GB" sz="2400" dirty="0"/>
          </a:p>
          <a:p>
            <a:r>
              <a:rPr lang="en-GB" sz="2400" b="1" dirty="0"/>
              <a:t>Q2</a:t>
            </a:r>
            <a:r>
              <a:rPr lang="en-GB" sz="2400" dirty="0"/>
              <a:t> – What was the RevPAR for last Thursday?</a:t>
            </a:r>
          </a:p>
        </p:txBody>
      </p:sp>
      <p:pic>
        <p:nvPicPr>
          <p:cNvPr id="11" name="Graphic 10" descr="Coins with solid fill">
            <a:extLst>
              <a:ext uri="{FF2B5EF4-FFF2-40B4-BE49-F238E27FC236}">
                <a16:creationId xmlns:a16="http://schemas.microsoft.com/office/drawing/2014/main" id="{8F36915C-3A98-9C4E-A64A-59FEA7B01AA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845548" y="684890"/>
            <a:ext cx="646332" cy="646332"/>
          </a:xfrm>
          <a:prstGeom prst="rect">
            <a:avLst/>
          </a:prstGeom>
        </p:spPr>
      </p:pic>
      <p:pic>
        <p:nvPicPr>
          <p:cNvPr id="5" name="Picture 4" descr="Graphical user interface, text, application&#10;&#10;Description automatically generated">
            <a:extLst>
              <a:ext uri="{FF2B5EF4-FFF2-40B4-BE49-F238E27FC236}">
                <a16:creationId xmlns:a16="http://schemas.microsoft.com/office/drawing/2014/main" id="{2B2D573C-E509-6248-B41E-1F401EC594C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7451" y="1450015"/>
            <a:ext cx="8875410" cy="2219446"/>
          </a:xfrm>
          <a:prstGeom prst="rect">
            <a:avLst/>
          </a:prstGeom>
        </p:spPr>
      </p:pic>
      <p:sp>
        <p:nvSpPr>
          <p:cNvPr id="7" name="TextBox 6">
            <a:extLst>
              <a:ext uri="{FF2B5EF4-FFF2-40B4-BE49-F238E27FC236}">
                <a16:creationId xmlns:a16="http://schemas.microsoft.com/office/drawing/2014/main" id="{A7F97E54-950F-7643-9CB1-570121930047}"/>
              </a:ext>
            </a:extLst>
          </p:cNvPr>
          <p:cNvSpPr txBox="1"/>
          <p:nvPr/>
        </p:nvSpPr>
        <p:spPr>
          <a:xfrm>
            <a:off x="5718676" y="4077058"/>
            <a:ext cx="2973751" cy="923330"/>
          </a:xfrm>
          <a:prstGeom prst="rect">
            <a:avLst/>
          </a:prstGeom>
          <a:noFill/>
        </p:spPr>
        <p:txBody>
          <a:bodyPr wrap="square" rtlCol="0">
            <a:spAutoFit/>
          </a:bodyPr>
          <a:lstStyle/>
          <a:p>
            <a:pPr algn="ctr"/>
            <a:r>
              <a:rPr lang="en-GB" dirty="0">
                <a:solidFill>
                  <a:schemeClr val="bg1"/>
                </a:solidFill>
              </a:rPr>
              <a:t>Look back on your previous answers and the previous slides to help you!</a:t>
            </a:r>
          </a:p>
        </p:txBody>
      </p:sp>
      <p:pic>
        <p:nvPicPr>
          <p:cNvPr id="13" name="Picture 12" descr="A picture containing text&#10;&#10;Description automatically generated">
            <a:extLst>
              <a:ext uri="{FF2B5EF4-FFF2-40B4-BE49-F238E27FC236}">
                <a16:creationId xmlns:a16="http://schemas.microsoft.com/office/drawing/2014/main" id="{4B891157-5FDE-4640-AE3F-153F08312DD4}"/>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726877" y="2934058"/>
            <a:ext cx="1143000" cy="1143000"/>
          </a:xfrm>
          <a:prstGeom prst="rect">
            <a:avLst/>
          </a:prstGeom>
        </p:spPr>
      </p:pic>
    </p:spTree>
    <p:extLst>
      <p:ext uri="{BB962C8B-B14F-4D97-AF65-F5344CB8AC3E}">
        <p14:creationId xmlns:p14="http://schemas.microsoft.com/office/powerpoint/2010/main" val="2739950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 calcmode="lin" valueType="num">
                                      <p:cBhvr additive="base">
                                        <p:cTn id="12"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9">
                                            <p:txEl>
                                              <p:pRg st="2" end="2"/>
                                            </p:txEl>
                                          </p:spTgt>
                                        </p:tgtEl>
                                        <p:attrNameLst>
                                          <p:attrName>style.visibility</p:attrName>
                                        </p:attrNameLst>
                                      </p:cBhvr>
                                      <p:to>
                                        <p:strVal val="visible"/>
                                      </p:to>
                                    </p:set>
                                    <p:anim calcmode="lin" valueType="num">
                                      <p:cBhvr additive="base">
                                        <p:cTn id="18"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500"/>
                                        <p:tgtEl>
                                          <p:spTgt spid="13"/>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75923-67B8-4CD3-9009-7A9DDCA0E484}"/>
              </a:ext>
            </a:extLst>
          </p:cNvPr>
          <p:cNvSpPr>
            <a:spLocks noGrp="1"/>
          </p:cNvSpPr>
          <p:nvPr>
            <p:ph type="title"/>
          </p:nvPr>
        </p:nvSpPr>
        <p:spPr>
          <a:xfrm>
            <a:off x="5301687" y="253728"/>
            <a:ext cx="3668991" cy="329400"/>
          </a:xfrm>
        </p:spPr>
        <p:txBody>
          <a:bodyPr/>
          <a:lstStyle/>
          <a:p>
            <a:pPr algn="r"/>
            <a:r>
              <a:rPr lang="en-GB"/>
              <a:t> Revenue Management technology can help</a:t>
            </a:r>
          </a:p>
        </p:txBody>
      </p:sp>
      <p:sp>
        <p:nvSpPr>
          <p:cNvPr id="6" name="Title 1">
            <a:extLst>
              <a:ext uri="{FF2B5EF4-FFF2-40B4-BE49-F238E27FC236}">
                <a16:creationId xmlns:a16="http://schemas.microsoft.com/office/drawing/2014/main" id="{97ACC1B6-0104-F449-89EC-4C288F6D0628}"/>
              </a:ext>
            </a:extLst>
          </p:cNvPr>
          <p:cNvSpPr txBox="1">
            <a:spLocks noChangeArrowheads="1"/>
          </p:cNvSpPr>
          <p:nvPr/>
        </p:nvSpPr>
        <p:spPr bwMode="auto">
          <a:xfrm>
            <a:off x="173322" y="154782"/>
            <a:ext cx="1354931" cy="351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spcBef>
                <a:spcPct val="0"/>
              </a:spcBef>
              <a:buFontTx/>
              <a:buNone/>
            </a:pPr>
            <a:r>
              <a:rPr lang="en-GB" altLang="en-US" sz="900" b="1"/>
              <a:t>Hotel Administration and Front Office Operations </a:t>
            </a:r>
            <a:endParaRPr lang="en-GB" altLang="en-US" sz="900" b="1">
              <a:latin typeface="Calibri Light" panose="020F0302020204030204" pitchFamily="34" charset="0"/>
            </a:endParaRPr>
          </a:p>
        </p:txBody>
      </p:sp>
      <p:pic>
        <p:nvPicPr>
          <p:cNvPr id="3" name="Online Media 2" descr="What is REVPAR GURU?">
            <a:hlinkClick r:id="" action="ppaction://media"/>
            <a:extLst>
              <a:ext uri="{FF2B5EF4-FFF2-40B4-BE49-F238E27FC236}">
                <a16:creationId xmlns:a16="http://schemas.microsoft.com/office/drawing/2014/main" id="{A158A101-465E-004A-AE1F-E513DF1549E1}"/>
              </a:ext>
            </a:extLst>
          </p:cNvPr>
          <p:cNvPicPr>
            <a:picLocks noRot="1" noChangeAspect="1"/>
          </p:cNvPicPr>
          <p:nvPr>
            <a:videoFile r:link="rId1"/>
          </p:nvPr>
        </p:nvPicPr>
        <p:blipFill>
          <a:blip r:embed="rId4"/>
          <a:stretch>
            <a:fillRect/>
          </a:stretch>
        </p:blipFill>
        <p:spPr>
          <a:xfrm>
            <a:off x="479596" y="980728"/>
            <a:ext cx="8184808" cy="4603955"/>
          </a:xfrm>
          <a:prstGeom prst="rect">
            <a:avLst/>
          </a:prstGeom>
        </p:spPr>
      </p:pic>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2C4F5F67-0FF0-3243-A36F-55E730FB5969}"/>
                  </a:ext>
                </a:extLst>
              </p14:cNvPr>
              <p14:cNvContentPartPr/>
              <p14:nvPr/>
            </p14:nvContentPartPr>
            <p14:xfrm>
              <a:off x="631080" y="5486400"/>
              <a:ext cx="360" cy="360"/>
            </p14:xfrm>
          </p:contentPart>
        </mc:Choice>
        <mc:Fallback xmlns="">
          <p:pic>
            <p:nvPicPr>
              <p:cNvPr id="4" name="Ink 3">
                <a:extLst>
                  <a:ext uri="{FF2B5EF4-FFF2-40B4-BE49-F238E27FC236}">
                    <a16:creationId xmlns:a16="http://schemas.microsoft.com/office/drawing/2014/main" id="{2C4F5F67-0FF0-3243-A36F-55E730FB5969}"/>
                  </a:ext>
                </a:extLst>
              </p:cNvPr>
              <p:cNvPicPr/>
              <p:nvPr/>
            </p:nvPicPr>
            <p:blipFill>
              <a:blip r:embed="rId6"/>
              <a:stretch>
                <a:fillRect/>
              </a:stretch>
            </p:blipFill>
            <p:spPr>
              <a:xfrm>
                <a:off x="621720" y="5477040"/>
                <a:ext cx="19080" cy="19080"/>
              </a:xfrm>
              <a:prstGeom prst="rect">
                <a:avLst/>
              </a:prstGeom>
            </p:spPr>
          </p:pic>
        </mc:Fallback>
      </mc:AlternateContent>
    </p:spTree>
    <p:extLst>
      <p:ext uri="{BB962C8B-B14F-4D97-AF65-F5344CB8AC3E}">
        <p14:creationId xmlns:p14="http://schemas.microsoft.com/office/powerpoint/2010/main" val="168522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75923-67B8-4CD3-9009-7A9DDCA0E484}"/>
              </a:ext>
            </a:extLst>
          </p:cNvPr>
          <p:cNvSpPr>
            <a:spLocks noGrp="1"/>
          </p:cNvSpPr>
          <p:nvPr>
            <p:ph type="title"/>
          </p:nvPr>
        </p:nvSpPr>
        <p:spPr>
          <a:xfrm>
            <a:off x="5291781" y="184652"/>
            <a:ext cx="3668991" cy="329400"/>
          </a:xfrm>
        </p:spPr>
        <p:txBody>
          <a:bodyPr/>
          <a:lstStyle/>
          <a:p>
            <a:pPr algn="r"/>
            <a:r>
              <a:rPr lang="en-GB"/>
              <a:t> Revenue Management technology can help</a:t>
            </a:r>
          </a:p>
        </p:txBody>
      </p:sp>
      <p:sp>
        <p:nvSpPr>
          <p:cNvPr id="6" name="Title 1">
            <a:extLst>
              <a:ext uri="{FF2B5EF4-FFF2-40B4-BE49-F238E27FC236}">
                <a16:creationId xmlns:a16="http://schemas.microsoft.com/office/drawing/2014/main" id="{97ACC1B6-0104-F449-89EC-4C288F6D0628}"/>
              </a:ext>
            </a:extLst>
          </p:cNvPr>
          <p:cNvSpPr txBox="1">
            <a:spLocks noChangeArrowheads="1"/>
          </p:cNvSpPr>
          <p:nvPr/>
        </p:nvSpPr>
        <p:spPr bwMode="auto">
          <a:xfrm>
            <a:off x="173322" y="154782"/>
            <a:ext cx="1354931" cy="351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spcBef>
                <a:spcPct val="0"/>
              </a:spcBef>
              <a:buFontTx/>
              <a:buNone/>
            </a:pPr>
            <a:r>
              <a:rPr lang="en-GB" altLang="en-US" sz="900" b="1"/>
              <a:t>Hotel Administration and Front Office Operations </a:t>
            </a:r>
            <a:endParaRPr lang="en-GB" altLang="en-US" sz="900" b="1">
              <a:latin typeface="Calibri Light" panose="020F0302020204030204" pitchFamily="34" charset="0"/>
            </a:endParaRPr>
          </a:p>
        </p:txBody>
      </p:sp>
      <p:pic>
        <p:nvPicPr>
          <p:cNvPr id="5" name="Online Media 4" descr="Hotel Revenue Heros – Make It COUNT with IDeaS">
            <a:hlinkClick r:id="" action="ppaction://media"/>
            <a:extLst>
              <a:ext uri="{FF2B5EF4-FFF2-40B4-BE49-F238E27FC236}">
                <a16:creationId xmlns:a16="http://schemas.microsoft.com/office/drawing/2014/main" id="{C7BCDD33-6B1D-CB47-98FD-8DFDB65631DC}"/>
              </a:ext>
            </a:extLst>
          </p:cNvPr>
          <p:cNvPicPr>
            <a:picLocks noRot="1" noChangeAspect="1"/>
          </p:cNvPicPr>
          <p:nvPr>
            <a:videoFile r:link="rId1"/>
          </p:nvPr>
        </p:nvPicPr>
        <p:blipFill>
          <a:blip r:embed="rId4"/>
          <a:stretch>
            <a:fillRect/>
          </a:stretch>
        </p:blipFill>
        <p:spPr>
          <a:xfrm>
            <a:off x="395536" y="837547"/>
            <a:ext cx="8352928" cy="4698522"/>
          </a:xfrm>
          <a:prstGeom prst="rect">
            <a:avLst/>
          </a:prstGeom>
        </p:spPr>
      </p:pic>
    </p:spTree>
    <p:extLst>
      <p:ext uri="{BB962C8B-B14F-4D97-AF65-F5344CB8AC3E}">
        <p14:creationId xmlns:p14="http://schemas.microsoft.com/office/powerpoint/2010/main" val="2059221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99AC0-CB02-42BD-8D80-8930313BD8CB}"/>
              </a:ext>
            </a:extLst>
          </p:cNvPr>
          <p:cNvSpPr>
            <a:spLocks noGrp="1"/>
          </p:cNvSpPr>
          <p:nvPr>
            <p:ph type="title"/>
          </p:nvPr>
        </p:nvSpPr>
        <p:spPr>
          <a:xfrm>
            <a:off x="467544" y="110799"/>
            <a:ext cx="8564420" cy="439200"/>
          </a:xfrm>
        </p:spPr>
        <p:txBody>
          <a:bodyPr/>
          <a:lstStyle/>
          <a:p>
            <a:pPr algn="r"/>
            <a:r>
              <a:rPr lang="en-GB"/>
              <a:t>Revenue Management – the science of ultimate hotel success &amp; conclusion</a:t>
            </a:r>
          </a:p>
        </p:txBody>
      </p:sp>
      <p:pic>
        <p:nvPicPr>
          <p:cNvPr id="3" name="Online Media 2" descr="Revenue Management - the science of ultimate hotel success">
            <a:hlinkClick r:id="" action="ppaction://media"/>
            <a:extLst>
              <a:ext uri="{FF2B5EF4-FFF2-40B4-BE49-F238E27FC236}">
                <a16:creationId xmlns:a16="http://schemas.microsoft.com/office/drawing/2014/main" id="{D77C892E-2BB8-C84C-ACE7-F6E1552FC3F4}"/>
              </a:ext>
            </a:extLst>
          </p:cNvPr>
          <p:cNvPicPr>
            <a:picLocks noRot="1" noChangeAspect="1"/>
          </p:cNvPicPr>
          <p:nvPr>
            <a:videoFile r:link="rId1"/>
          </p:nvPr>
        </p:nvPicPr>
        <p:blipFill>
          <a:blip r:embed="rId4"/>
          <a:stretch>
            <a:fillRect/>
          </a:stretch>
        </p:blipFill>
        <p:spPr>
          <a:xfrm>
            <a:off x="105763" y="594140"/>
            <a:ext cx="8890446" cy="5000876"/>
          </a:xfrm>
          <a:prstGeom prst="rect">
            <a:avLst/>
          </a:prstGeom>
        </p:spPr>
      </p:pic>
    </p:spTree>
    <p:extLst>
      <p:ext uri="{BB962C8B-B14F-4D97-AF65-F5344CB8AC3E}">
        <p14:creationId xmlns:p14="http://schemas.microsoft.com/office/powerpoint/2010/main" val="110555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4160108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title="Green Lock In A 3D Electronic System">
            <a:hlinkClick r:id="" action="ppaction://media"/>
            <a:extLst>
              <a:ext uri="{FF2B5EF4-FFF2-40B4-BE49-F238E27FC236}">
                <a16:creationId xmlns:a16="http://schemas.microsoft.com/office/drawing/2014/main" id="{0E8ADBE6-F4FA-8322-D95B-47B88DDE697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
            <a:ext cx="9144000" cy="5990788"/>
          </a:xfrm>
          <a:prstGeom prst="rect">
            <a:avLst/>
          </a:prstGeom>
          <a:ln w="107950" cap="rnd">
            <a:solidFill>
              <a:srgbClr val="C8C6BD"/>
            </a:solidFill>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171450" prst="hardEdge"/>
            <a:extrusionClr>
              <a:srgbClr val="FFFFFF"/>
            </a:extrusionClr>
          </a:sp3d>
        </p:spPr>
      </p:pic>
      <p:sp>
        <p:nvSpPr>
          <p:cNvPr id="2" name="Title 1">
            <a:extLst>
              <a:ext uri="{FF2B5EF4-FFF2-40B4-BE49-F238E27FC236}">
                <a16:creationId xmlns:a16="http://schemas.microsoft.com/office/drawing/2014/main" id="{234F58FD-6223-5841-7985-75756EB1C92D}"/>
              </a:ext>
            </a:extLst>
          </p:cNvPr>
          <p:cNvSpPr>
            <a:spLocks noGrp="1"/>
          </p:cNvSpPr>
          <p:nvPr>
            <p:ph type="title"/>
          </p:nvPr>
        </p:nvSpPr>
        <p:spPr>
          <a:xfrm>
            <a:off x="115200" y="158744"/>
            <a:ext cx="8903294" cy="439200"/>
          </a:xfrm>
        </p:spPr>
        <p:txBody>
          <a:bodyPr/>
          <a:lstStyle/>
          <a:p>
            <a:r>
              <a:rPr lang="en-GB" sz="4800" dirty="0">
                <a:solidFill>
                  <a:schemeClr val="bg1"/>
                </a:solidFill>
              </a:rPr>
              <a:t>Revenue Management Strategies</a:t>
            </a:r>
          </a:p>
        </p:txBody>
      </p:sp>
      <p:sp>
        <p:nvSpPr>
          <p:cNvPr id="3" name="Text Placeholder 2">
            <a:extLst>
              <a:ext uri="{FF2B5EF4-FFF2-40B4-BE49-F238E27FC236}">
                <a16:creationId xmlns:a16="http://schemas.microsoft.com/office/drawing/2014/main" id="{F65E6492-CC4F-F645-5088-F967E0969F13}"/>
              </a:ext>
            </a:extLst>
          </p:cNvPr>
          <p:cNvSpPr>
            <a:spLocks noGrp="1"/>
          </p:cNvSpPr>
          <p:nvPr>
            <p:ph type="body" sz="quarter" idx="13"/>
          </p:nvPr>
        </p:nvSpPr>
        <p:spPr>
          <a:xfrm>
            <a:off x="113954" y="1248882"/>
            <a:ext cx="3121309" cy="4741907"/>
          </a:xfrm>
        </p:spPr>
        <p:txBody>
          <a:bodyPr>
            <a:normAutofit/>
          </a:bodyPr>
          <a:lstStyle/>
          <a:p>
            <a:pPr marL="285750" indent="-285750">
              <a:buFont typeface="Arial" panose="020B0604020202020204" pitchFamily="34" charset="0"/>
              <a:buChar char="•"/>
            </a:pPr>
            <a:r>
              <a:rPr lang="en-GB" sz="3600" b="1" dirty="0">
                <a:solidFill>
                  <a:schemeClr val="bg1"/>
                </a:solidFill>
              </a:rPr>
              <a:t>Channel based</a:t>
            </a:r>
          </a:p>
          <a:p>
            <a:pPr marL="285750" indent="-285750">
              <a:buFont typeface="Arial" panose="020B0604020202020204" pitchFamily="34" charset="0"/>
              <a:buChar char="•"/>
            </a:pPr>
            <a:r>
              <a:rPr lang="en-GB" sz="3600" b="1" dirty="0">
                <a:solidFill>
                  <a:schemeClr val="bg1"/>
                </a:solidFill>
              </a:rPr>
              <a:t>Direct Bookings</a:t>
            </a:r>
          </a:p>
          <a:p>
            <a:pPr marL="285750" indent="-285750">
              <a:buFont typeface="Arial" panose="020B0604020202020204" pitchFamily="34" charset="0"/>
              <a:buChar char="•"/>
            </a:pPr>
            <a:r>
              <a:rPr lang="en-GB" sz="3600" b="1" dirty="0">
                <a:solidFill>
                  <a:schemeClr val="bg1"/>
                </a:solidFill>
              </a:rPr>
              <a:t>Open Pricing</a:t>
            </a:r>
          </a:p>
          <a:p>
            <a:pPr marL="285750" indent="-285750">
              <a:buFont typeface="Arial" panose="020B0604020202020204" pitchFamily="34" charset="0"/>
              <a:buChar char="•"/>
            </a:pPr>
            <a:r>
              <a:rPr lang="en-US" sz="3600" b="1" i="0" dirty="0">
                <a:solidFill>
                  <a:schemeClr val="bg1"/>
                </a:solidFill>
                <a:effectLst/>
              </a:rPr>
              <a:t>Total revenue management</a:t>
            </a:r>
            <a:endParaRPr lang="en-GB" sz="3600" b="1" dirty="0">
              <a:solidFill>
                <a:schemeClr val="bg1"/>
              </a:solidFill>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35234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13"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5"/>
                </p:tgtEl>
              </p:cMediaNode>
            </p:video>
            <p:seq concurrent="1" nextAc="seek">
              <p:cTn id="28" restart="whenNotActive" fill="hold" evtFilter="cancelBubble" nodeType="interactiveSeq">
                <p:stCondLst>
                  <p:cond evt="onClick" delay="0">
                    <p:tgtEl>
                      <p:spTgt spid="5"/>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C2832B0-D577-4EA0-820F-695EE1E9D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5">
            <a:extLst>
              <a:ext uri="{FF2B5EF4-FFF2-40B4-BE49-F238E27FC236}">
                <a16:creationId xmlns:a16="http://schemas.microsoft.com/office/drawing/2014/main" id="{FA57A853-2E0C-42F0-85F3-C0B501A9C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63201" y="1756600"/>
            <a:ext cx="810244"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F2E9C3F6-DA5B-4DBC-9A74-B8E0CB075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629" y="1357766"/>
            <a:ext cx="515815"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1A166365-F18F-415C-B28F-D46003176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9137" y="1135060"/>
            <a:ext cx="307028"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8">
            <a:extLst>
              <a:ext uri="{FF2B5EF4-FFF2-40B4-BE49-F238E27FC236}">
                <a16:creationId xmlns:a16="http://schemas.microsoft.com/office/drawing/2014/main" id="{B2CDDFB2-5255-4B15-A6A1-CF9145882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24043"/>
            <a:ext cx="3966646"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extBox 7">
            <a:extLst>
              <a:ext uri="{FF2B5EF4-FFF2-40B4-BE49-F238E27FC236}">
                <a16:creationId xmlns:a16="http://schemas.microsoft.com/office/drawing/2014/main" id="{8336883E-F14B-F44D-9416-6BDC839F62AD}"/>
              </a:ext>
            </a:extLst>
          </p:cNvPr>
          <p:cNvSpPr txBox="1">
            <a:spLocks noChangeArrowheads="1"/>
          </p:cNvSpPr>
          <p:nvPr/>
        </p:nvSpPr>
        <p:spPr bwMode="auto">
          <a:xfrm>
            <a:off x="596506" y="1357766"/>
            <a:ext cx="3241653" cy="343330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defTabSz="914400">
              <a:spcBef>
                <a:spcPct val="0"/>
              </a:spcBef>
              <a:spcAft>
                <a:spcPts val="600"/>
              </a:spcAft>
              <a:buNone/>
            </a:pPr>
            <a:r>
              <a:rPr lang="en-US" altLang="en-US" sz="4700" b="1">
                <a:solidFill>
                  <a:srgbClr val="FFFFFF"/>
                </a:solidFill>
                <a:latin typeface="+mj-lt"/>
                <a:ea typeface="+mj-ea"/>
                <a:cs typeface="+mj-cs"/>
              </a:rPr>
              <a:t>Overbooking</a:t>
            </a:r>
          </a:p>
        </p:txBody>
      </p:sp>
      <p:pic>
        <p:nvPicPr>
          <p:cNvPr id="6" name="Picture 5" descr="A close up of a sign&#10;&#10;Description automatically generated">
            <a:extLst>
              <a:ext uri="{FF2B5EF4-FFF2-40B4-BE49-F238E27FC236}">
                <a16:creationId xmlns:a16="http://schemas.microsoft.com/office/drawing/2014/main" id="{B1D7ADDF-6F78-154E-830E-647C4CE86A1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571999" y="1123415"/>
            <a:ext cx="3973069" cy="1735806"/>
          </a:xfrm>
          <a:prstGeom prst="rect">
            <a:avLst/>
          </a:prstGeom>
        </p:spPr>
      </p:pic>
      <p:pic>
        <p:nvPicPr>
          <p:cNvPr id="5" name="Picture 4" descr="A picture containing text, book&#10;&#10;Description automatically generated">
            <a:extLst>
              <a:ext uri="{FF2B5EF4-FFF2-40B4-BE49-F238E27FC236}">
                <a16:creationId xmlns:a16="http://schemas.microsoft.com/office/drawing/2014/main" id="{2A86D11E-8CA6-6043-BBB6-D6C5851FA5A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571999" y="4088397"/>
            <a:ext cx="1926210" cy="1559026"/>
          </a:xfrm>
          <a:prstGeom prst="rect">
            <a:avLst/>
          </a:prstGeom>
        </p:spPr>
      </p:pic>
      <p:pic>
        <p:nvPicPr>
          <p:cNvPr id="7" name="Picture 6">
            <a:extLst>
              <a:ext uri="{FF2B5EF4-FFF2-40B4-BE49-F238E27FC236}">
                <a16:creationId xmlns:a16="http://schemas.microsoft.com/office/drawing/2014/main" id="{1138B5B7-2FB1-564E-A1F4-3754FD864689}"/>
              </a:ext>
            </a:extLst>
          </p:cNvPr>
          <p:cNvPicPr>
            <a:picLocks noChangeAspect="1"/>
          </p:cNvPicPr>
          <p:nvPr/>
        </p:nvPicPr>
        <p:blipFill>
          <a:blip r:embed="rId7"/>
          <a:stretch>
            <a:fillRect/>
          </a:stretch>
        </p:blipFill>
        <p:spPr>
          <a:xfrm>
            <a:off x="6618858" y="4224068"/>
            <a:ext cx="1944210" cy="1297760"/>
          </a:xfrm>
          <a:prstGeom prst="rect">
            <a:avLst/>
          </a:prstGeom>
        </p:spPr>
      </p:pic>
    </p:spTree>
    <p:extLst>
      <p:ext uri="{BB962C8B-B14F-4D97-AF65-F5344CB8AC3E}">
        <p14:creationId xmlns:p14="http://schemas.microsoft.com/office/powerpoint/2010/main" val="23411185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1637414"/>
            <a:ext cx="2667000" cy="3435495"/>
          </a:xfrm>
        </p:spPr>
        <p:txBody>
          <a:bodyPr vert="horz" lIns="68580" tIns="34290" rIns="68580" bIns="34290" rtlCol="0" anchor="ctr">
            <a:normAutofit/>
          </a:bodyPr>
          <a:lstStyle/>
          <a:p>
            <a:r>
              <a:rPr lang="en-GB" sz="2400" dirty="0"/>
              <a:t>How would you handle an overbooked hotel?</a:t>
            </a:r>
          </a:p>
          <a:p>
            <a:r>
              <a:rPr lang="en-GB" sz="2400" dirty="0"/>
              <a:t>What would you do for the guest?</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3958268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
                                        </p:tgtEl>
                                      </p:cBhvr>
                                    </p:cmd>
                                  </p:childTnLst>
                                </p:cTn>
                              </p:par>
                            </p:childTnLst>
                          </p:cTn>
                        </p:par>
                      </p:childTnLst>
                    </p:cTn>
                  </p:par>
                </p:childTnLst>
              </p:cTn>
              <p:nextCondLst>
                <p:cond evt="onClick" delay="0">
                  <p:tgtEl>
                    <p:spTgt spid="4"/>
                  </p:tgtEl>
                </p:cond>
              </p:nextCondLst>
            </p:seq>
            <p:video>
              <p:cMediaNode vol="80000" mute="1">
                <p:cTn id="22" repeatCount="indefinite" fill="hold" display="0">
                  <p:stCondLst>
                    <p:cond delay="indefinite"/>
                  </p:st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Overbooked Hotel Advice">
            <a:hlinkClick r:id="" action="ppaction://media"/>
            <a:extLst>
              <a:ext uri="{FF2B5EF4-FFF2-40B4-BE49-F238E27FC236}">
                <a16:creationId xmlns:a16="http://schemas.microsoft.com/office/drawing/2014/main" id="{CFF886AE-C769-5B46-BA6E-3E0AD3215581}"/>
              </a:ext>
            </a:extLst>
          </p:cNvPr>
          <p:cNvPicPr>
            <a:picLocks noRot="1" noChangeAspect="1"/>
          </p:cNvPicPr>
          <p:nvPr>
            <a:videoFile r:link="rId1"/>
          </p:nvPr>
        </p:nvPicPr>
        <p:blipFill>
          <a:blip r:embed="rId4"/>
          <a:stretch>
            <a:fillRect/>
          </a:stretch>
        </p:blipFill>
        <p:spPr>
          <a:xfrm>
            <a:off x="179512" y="548299"/>
            <a:ext cx="8784976" cy="494154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772791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E4B471E3-C523-E547-AFC6-315B23A9BBFA}"/>
              </a:ext>
            </a:extLst>
          </p:cNvPr>
          <p:cNvGraphicFramePr/>
          <p:nvPr/>
        </p:nvGraphicFramePr>
        <p:xfrm>
          <a:off x="107504" y="908720"/>
          <a:ext cx="8928992" cy="4614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E0F3CAB-8AE9-1E41-9CC2-3160C0BBF6E1}"/>
              </a:ext>
            </a:extLst>
          </p:cNvPr>
          <p:cNvSpPr txBox="1">
            <a:spLocks noChangeArrowheads="1"/>
          </p:cNvSpPr>
          <p:nvPr/>
        </p:nvSpPr>
        <p:spPr bwMode="auto">
          <a:xfrm>
            <a:off x="3779912" y="22455"/>
            <a:ext cx="5206604"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4000" b="1"/>
              <a:t>Overbooking</a:t>
            </a:r>
          </a:p>
        </p:txBody>
      </p:sp>
    </p:spTree>
    <p:extLst>
      <p:ext uri="{BB962C8B-B14F-4D97-AF65-F5344CB8AC3E}">
        <p14:creationId xmlns:p14="http://schemas.microsoft.com/office/powerpoint/2010/main" val="31877751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D255961-A624-3D47-A9C1-40F91C71233F}"/>
              </a:ext>
            </a:extLst>
          </p:cNvPr>
          <p:cNvSpPr/>
          <p:nvPr/>
        </p:nvSpPr>
        <p:spPr>
          <a:xfrm>
            <a:off x="363161" y="1057275"/>
            <a:ext cx="2629120" cy="3785419"/>
          </a:xfrm>
          <a:prstGeom prst="rect">
            <a:avLst/>
          </a:prstGeom>
        </p:spPr>
        <p:txBody>
          <a:bodyPr vert="horz" lIns="91440" tIns="45720" rIns="91440" bIns="45720" rtlCol="0">
            <a:normAutofit lnSpcReduction="10000"/>
          </a:bodyPr>
          <a:lstStyle/>
          <a:p>
            <a:pPr indent="-228600" algn="ctr" defTabSz="914400" fontAlgn="base">
              <a:lnSpc>
                <a:spcPct val="90000"/>
              </a:lnSpc>
              <a:spcAft>
                <a:spcPts val="600"/>
              </a:spcAft>
              <a:buFont typeface="Arial" panose="020B0604020202020204" pitchFamily="34" charset="0"/>
              <a:buChar char="•"/>
            </a:pPr>
            <a:r>
              <a:rPr lang="en-US" sz="2800" b="1">
                <a:highlight>
                  <a:srgbClr val="FFFF00"/>
                </a:highlight>
              </a:rPr>
              <a:t>How Hoteliers Should Handle Overbookings?</a:t>
            </a:r>
          </a:p>
          <a:p>
            <a:pPr indent="-228600" algn="ctr" defTabSz="914400" fontAlgn="base">
              <a:lnSpc>
                <a:spcPct val="90000"/>
              </a:lnSpc>
              <a:spcAft>
                <a:spcPts val="600"/>
              </a:spcAft>
              <a:buFont typeface="Arial" panose="020B0604020202020204" pitchFamily="34" charset="0"/>
              <a:buChar char="•"/>
            </a:pPr>
            <a:endParaRPr lang="en-US" sz="2800">
              <a:latin typeface="Amasis MT Pro Medium" panose="02040604050005020304" pitchFamily="18" charset="0"/>
            </a:endParaRPr>
          </a:p>
          <a:p>
            <a:pPr indent="-228600" algn="ctr" defTabSz="914400" fontAlgn="base">
              <a:lnSpc>
                <a:spcPct val="90000"/>
              </a:lnSpc>
              <a:spcAft>
                <a:spcPts val="600"/>
              </a:spcAft>
              <a:buFont typeface="Arial" panose="020B0604020202020204" pitchFamily="34" charset="0"/>
              <a:buChar char="•"/>
            </a:pPr>
            <a:r>
              <a:rPr lang="en-US" sz="2800">
                <a:latin typeface="Amasis MT Pro Medium" panose="02040604050005020304" pitchFamily="18" charset="0"/>
              </a:rPr>
              <a:t>Double-check for any errors</a:t>
            </a:r>
          </a:p>
          <a:p>
            <a:pPr indent="-228600" algn="ctr" defTabSz="914400" fontAlgn="base">
              <a:lnSpc>
                <a:spcPct val="90000"/>
              </a:lnSpc>
              <a:spcAft>
                <a:spcPts val="600"/>
              </a:spcAft>
              <a:buFont typeface="Arial" panose="020B0604020202020204" pitchFamily="34" charset="0"/>
              <a:buChar char="•"/>
            </a:pPr>
            <a:r>
              <a:rPr lang="en-US" sz="2800">
                <a:latin typeface="Amasis MT Pro Medium" panose="02040604050005020304" pitchFamily="18" charset="0"/>
              </a:rPr>
              <a:t>Determine which guests to relocate</a:t>
            </a:r>
          </a:p>
          <a:p>
            <a:pPr defTabSz="914400" fontAlgn="base">
              <a:lnSpc>
                <a:spcPct val="90000"/>
              </a:lnSpc>
              <a:spcAft>
                <a:spcPts val="600"/>
              </a:spcAft>
            </a:pPr>
            <a:endParaRPr lang="en-US" sz="1700"/>
          </a:p>
        </p:txBody>
      </p:sp>
      <p:sp>
        <p:nvSpPr>
          <p:cNvPr id="11"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Logo, company name&#10;&#10;Description automatically generated">
            <a:extLst>
              <a:ext uri="{FF2B5EF4-FFF2-40B4-BE49-F238E27FC236}">
                <a16:creationId xmlns:a16="http://schemas.microsoft.com/office/drawing/2014/main" id="{80A2D9B9-183C-4C36-9CEA-AE8E80EEF473}"/>
              </a:ext>
            </a:extLst>
          </p:cNvPr>
          <p:cNvPicPr>
            <a:picLocks noChangeAspect="1"/>
          </p:cNvPicPr>
          <p:nvPr/>
        </p:nvPicPr>
        <p:blipFill>
          <a:blip r:embed="rId3"/>
          <a:stretch>
            <a:fillRect/>
          </a:stretch>
        </p:blipFill>
        <p:spPr>
          <a:xfrm>
            <a:off x="4172155" y="807593"/>
            <a:ext cx="4278980" cy="5239568"/>
          </a:xfrm>
          <a:prstGeom prst="rect">
            <a:avLst/>
          </a:prstGeom>
          <a:effectLst/>
        </p:spPr>
      </p:pic>
    </p:spTree>
    <p:extLst>
      <p:ext uri="{BB962C8B-B14F-4D97-AF65-F5344CB8AC3E}">
        <p14:creationId xmlns:p14="http://schemas.microsoft.com/office/powerpoint/2010/main" val="13021440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7" descr="Graphical user interface, text&#10;&#10;Description automatically generated">
            <a:extLst>
              <a:ext uri="{FF2B5EF4-FFF2-40B4-BE49-F238E27FC236}">
                <a16:creationId xmlns:a16="http://schemas.microsoft.com/office/drawing/2014/main" id="{5660FC47-5CAE-4D45-A6BC-A95699C0F0F6}"/>
              </a:ext>
            </a:extLst>
          </p:cNvPr>
          <p:cNvPicPr>
            <a:picLocks noChangeAspect="1"/>
          </p:cNvPicPr>
          <p:nvPr/>
        </p:nvPicPr>
        <p:blipFill rotWithShape="1">
          <a:blip r:embed="rId3"/>
          <a:srcRect t="9854" r="1" b="20913"/>
          <a:stretch/>
        </p:blipFill>
        <p:spPr>
          <a:xfrm>
            <a:off x="20" y="10"/>
            <a:ext cx="9171076" cy="4666928"/>
          </a:xfrm>
          <a:prstGeom prst="rect">
            <a:avLst/>
          </a:prstGeom>
        </p:spPr>
      </p:pic>
      <p:grpSp>
        <p:nvGrpSpPr>
          <p:cNvPr id="10" name="Group 9">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2987478"/>
            <a:ext cx="9171095" cy="1828800"/>
            <a:chOff x="-305" y="2987478"/>
            <a:chExt cx="12188952" cy="1828800"/>
          </a:xfrm>
        </p:grpSpPr>
        <p:sp>
          <p:nvSpPr>
            <p:cNvPr id="11" name="Freeform: Shape 10">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4" name="Freeform: Shape 13">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a:p>
          </p:txBody>
        </p:sp>
      </p:grpSp>
      <p:sp>
        <p:nvSpPr>
          <p:cNvPr id="3" name="Rectangle 2">
            <a:extLst>
              <a:ext uri="{FF2B5EF4-FFF2-40B4-BE49-F238E27FC236}">
                <a16:creationId xmlns:a16="http://schemas.microsoft.com/office/drawing/2014/main" id="{81F37750-54FB-5C49-B077-76CFB448BAD3}"/>
              </a:ext>
            </a:extLst>
          </p:cNvPr>
          <p:cNvSpPr/>
          <p:nvPr/>
        </p:nvSpPr>
        <p:spPr>
          <a:xfrm>
            <a:off x="3200399" y="4711957"/>
            <a:ext cx="3694808" cy="1509935"/>
          </a:xfrm>
          <a:prstGeom prst="rect">
            <a:avLst/>
          </a:prstGeom>
        </p:spPr>
        <p:txBody>
          <a:bodyPr vert="horz" lIns="91440" tIns="45720" rIns="91440" bIns="45720" rtlCol="0" anchor="ctr">
            <a:noAutofit/>
          </a:bodyPr>
          <a:lstStyle/>
          <a:p>
            <a:pPr indent="-228600" algn="ctr" defTabSz="914400" fontAlgn="base">
              <a:lnSpc>
                <a:spcPct val="90000"/>
              </a:lnSpc>
              <a:spcAft>
                <a:spcPts val="600"/>
              </a:spcAft>
              <a:buFont typeface="Arial" panose="020B0604020202020204" pitchFamily="34" charset="0"/>
              <a:buChar char="•"/>
            </a:pPr>
            <a:r>
              <a:rPr lang="en-US" sz="2000" b="1">
                <a:solidFill>
                  <a:schemeClr val="tx2"/>
                </a:solidFill>
              </a:rPr>
              <a:t>How Hoteliers Should Handle Overbookings?</a:t>
            </a:r>
          </a:p>
          <a:p>
            <a:pPr indent="-228600" algn="ctr" defTabSz="914400" fontAlgn="base">
              <a:lnSpc>
                <a:spcPct val="90000"/>
              </a:lnSpc>
              <a:spcAft>
                <a:spcPts val="600"/>
              </a:spcAft>
              <a:buFont typeface="Arial" panose="020B0604020202020204" pitchFamily="34" charset="0"/>
              <a:buChar char="•"/>
            </a:pPr>
            <a:endParaRPr lang="en-US" sz="2000" b="1">
              <a:solidFill>
                <a:schemeClr val="tx2"/>
              </a:solidFill>
            </a:endParaRPr>
          </a:p>
          <a:p>
            <a:pPr indent="-228600" algn="ctr" defTabSz="914400" fontAlgn="base">
              <a:lnSpc>
                <a:spcPct val="90000"/>
              </a:lnSpc>
              <a:spcAft>
                <a:spcPts val="600"/>
              </a:spcAft>
              <a:buFont typeface="Arial" panose="020B0604020202020204" pitchFamily="34" charset="0"/>
              <a:buChar char="•"/>
            </a:pPr>
            <a:endParaRPr lang="en-US" sz="2000">
              <a:solidFill>
                <a:schemeClr val="tx2"/>
              </a:solidFill>
            </a:endParaRPr>
          </a:p>
          <a:p>
            <a:pPr indent="-228600" algn="ctr" defTabSz="914400" fontAlgn="base">
              <a:lnSpc>
                <a:spcPct val="90000"/>
              </a:lnSpc>
              <a:spcAft>
                <a:spcPts val="600"/>
              </a:spcAft>
              <a:buFont typeface="Arial" panose="020B0604020202020204" pitchFamily="34" charset="0"/>
              <a:buChar char="•"/>
            </a:pPr>
            <a:r>
              <a:rPr lang="en-US" sz="2000">
                <a:solidFill>
                  <a:schemeClr val="tx2"/>
                </a:solidFill>
              </a:rPr>
              <a:t>Call the replacement lodging directly</a:t>
            </a:r>
          </a:p>
          <a:p>
            <a:pPr indent="-228600" algn="ctr" defTabSz="914400" fontAlgn="base">
              <a:lnSpc>
                <a:spcPct val="90000"/>
              </a:lnSpc>
              <a:spcAft>
                <a:spcPts val="600"/>
              </a:spcAft>
              <a:buFont typeface="Arial" panose="020B0604020202020204" pitchFamily="34" charset="0"/>
              <a:buChar char="•"/>
            </a:pPr>
            <a:r>
              <a:rPr lang="en-US" sz="2000">
                <a:solidFill>
                  <a:schemeClr val="tx2"/>
                </a:solidFill>
              </a:rPr>
              <a:t>Guest Recovery Plan </a:t>
            </a:r>
            <a:endParaRPr lang="en-US" sz="2000" b="1">
              <a:solidFill>
                <a:schemeClr val="tx2"/>
              </a:solidFill>
            </a:endParaRPr>
          </a:p>
        </p:txBody>
      </p:sp>
    </p:spTree>
    <p:extLst>
      <p:ext uri="{BB962C8B-B14F-4D97-AF65-F5344CB8AC3E}">
        <p14:creationId xmlns:p14="http://schemas.microsoft.com/office/powerpoint/2010/main" val="29629566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1" descr="HOTEL OVERBOOKING - This is a situation you might face and you should know what to do!">
            <a:hlinkClick r:id="" action="ppaction://media"/>
            <a:extLst>
              <a:ext uri="{FF2B5EF4-FFF2-40B4-BE49-F238E27FC236}">
                <a16:creationId xmlns:a16="http://schemas.microsoft.com/office/drawing/2014/main" id="{40C109CB-44E2-0D41-B376-EBE5C877CCB0}"/>
              </a:ext>
            </a:extLst>
          </p:cNvPr>
          <p:cNvPicPr>
            <a:picLocks noRot="1" noChangeAspect="1"/>
          </p:cNvPicPr>
          <p:nvPr>
            <a:videoFile r:link="rId1"/>
          </p:nvPr>
        </p:nvPicPr>
        <p:blipFill>
          <a:blip r:embed="rId4"/>
          <a:stretch>
            <a:fillRect/>
          </a:stretch>
        </p:blipFill>
        <p:spPr>
          <a:xfrm>
            <a:off x="149169" y="598361"/>
            <a:ext cx="8837347" cy="497100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329792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184E8-66D9-1846-ADD3-6C7B30308B05}"/>
              </a:ext>
            </a:extLst>
          </p:cNvPr>
          <p:cNvSpPr>
            <a:spLocks noGrp="1"/>
          </p:cNvSpPr>
          <p:nvPr>
            <p:ph type="title"/>
          </p:nvPr>
        </p:nvSpPr>
        <p:spPr>
          <a:xfrm>
            <a:off x="480060" y="325369"/>
            <a:ext cx="3276451" cy="1956841"/>
          </a:xfrm>
        </p:spPr>
        <p:txBody>
          <a:bodyPr vert="horz" lIns="91440" tIns="45720" rIns="91440" bIns="45720" rtlCol="0" anchor="b">
            <a:normAutofit/>
          </a:bodyPr>
          <a:lstStyle/>
          <a:p>
            <a:r>
              <a:rPr lang="en-US" sz="3300" b="1"/>
              <a:t>How to create an effective overbooking strategy</a:t>
            </a:r>
            <a:endParaRPr lang="en-US" sz="33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209E24-5FF7-8F45-80D3-9BA5E469045D}"/>
              </a:ext>
            </a:extLst>
          </p:cNvPr>
          <p:cNvSpPr>
            <a:spLocks noGrp="1"/>
          </p:cNvSpPr>
          <p:nvPr>
            <p:ph sz="half" idx="1"/>
          </p:nvPr>
        </p:nvSpPr>
        <p:spPr>
          <a:xfrm>
            <a:off x="480060" y="2872899"/>
            <a:ext cx="3182691" cy="3320668"/>
          </a:xfrm>
        </p:spPr>
        <p:txBody>
          <a:bodyPr vert="horz" lIns="91440" tIns="45720" rIns="91440" bIns="45720" rtlCol="0">
            <a:noAutofit/>
          </a:bodyPr>
          <a:lstStyle/>
          <a:p>
            <a:pPr marL="0" algn="ctr"/>
            <a:r>
              <a:rPr lang="en-US" sz="2400">
                <a:latin typeface="Colonna MT" panose="04020805060202030203" pitchFamily="82" charset="0"/>
              </a:rPr>
              <a:t>If you plan it right, you open the door to </a:t>
            </a:r>
            <a:r>
              <a:rPr lang="en-US" sz="2400" b="1">
                <a:latin typeface="Colonna MT" panose="04020805060202030203" pitchFamily="82" charset="0"/>
              </a:rPr>
              <a:t>revenue </a:t>
            </a:r>
            <a:r>
              <a:rPr lang="en-US" sz="2400" b="1" err="1">
                <a:latin typeface="Colonna MT" panose="04020805060202030203" pitchFamily="82" charset="0"/>
              </a:rPr>
              <a:t>optimisation</a:t>
            </a:r>
            <a:r>
              <a:rPr lang="en-US" sz="2400">
                <a:latin typeface="Colonna MT" panose="04020805060202030203" pitchFamily="82" charset="0"/>
              </a:rPr>
              <a:t> and even </a:t>
            </a:r>
            <a:r>
              <a:rPr lang="en-US" sz="2400" b="1">
                <a:latin typeface="Colonna MT" panose="04020805060202030203" pitchFamily="82" charset="0"/>
              </a:rPr>
              <a:t>guest satisfaction</a:t>
            </a:r>
            <a:r>
              <a:rPr lang="en-US" sz="2400">
                <a:latin typeface="Colonna MT" panose="04020805060202030203" pitchFamily="82" charset="0"/>
              </a:rPr>
              <a:t>. </a:t>
            </a:r>
          </a:p>
          <a:p>
            <a:pPr marL="0" algn="ctr"/>
            <a:r>
              <a:rPr lang="en-US" sz="2400">
                <a:latin typeface="Colonna MT" panose="04020805060202030203" pitchFamily="82" charset="0"/>
              </a:rPr>
              <a:t>But you must be prepared for all the </a:t>
            </a:r>
            <a:r>
              <a:rPr lang="en-US" sz="2400" b="1">
                <a:latin typeface="Colonna MT" panose="04020805060202030203" pitchFamily="82" charset="0"/>
              </a:rPr>
              <a:t>possible scenarios</a:t>
            </a:r>
            <a:r>
              <a:rPr lang="en-US" sz="2400">
                <a:latin typeface="Colonna MT" panose="04020805060202030203" pitchFamily="82" charset="0"/>
              </a:rPr>
              <a:t> for this to work.</a:t>
            </a:r>
          </a:p>
        </p:txBody>
      </p:sp>
      <p:pic>
        <p:nvPicPr>
          <p:cNvPr id="4" name="Picture 5">
            <a:extLst>
              <a:ext uri="{FF2B5EF4-FFF2-40B4-BE49-F238E27FC236}">
                <a16:creationId xmlns:a16="http://schemas.microsoft.com/office/drawing/2014/main" id="{BADB98B9-93C2-41F9-BB5B-7FCF04B1FAD4}"/>
              </a:ext>
            </a:extLst>
          </p:cNvPr>
          <p:cNvPicPr>
            <a:picLocks noChangeAspect="1"/>
          </p:cNvPicPr>
          <p:nvPr/>
        </p:nvPicPr>
        <p:blipFill rotWithShape="1">
          <a:blip r:embed="rId3"/>
          <a:srcRect l="18923" r="18075" b="2"/>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469970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8AAF0-F9D4-CD48-BA1B-D3985F77031F}"/>
              </a:ext>
            </a:extLst>
          </p:cNvPr>
          <p:cNvSpPr>
            <a:spLocks noGrp="1"/>
          </p:cNvSpPr>
          <p:nvPr>
            <p:ph type="title"/>
          </p:nvPr>
        </p:nvSpPr>
        <p:spPr>
          <a:xfrm>
            <a:off x="360759" y="3752849"/>
            <a:ext cx="2468166" cy="2452687"/>
          </a:xfrm>
        </p:spPr>
        <p:txBody>
          <a:bodyPr vert="horz" lIns="91440" tIns="45720" rIns="91440" bIns="45720" rtlCol="0" anchor="ctr">
            <a:normAutofit/>
          </a:bodyPr>
          <a:lstStyle/>
          <a:p>
            <a:r>
              <a:rPr lang="en-US" sz="3100" b="1"/>
              <a:t>Why?</a:t>
            </a:r>
          </a:p>
        </p:txBody>
      </p:sp>
      <p:pic>
        <p:nvPicPr>
          <p:cNvPr id="6" name="Picture 5" descr="Logo&#10;&#10;Description automatically generated with medium confidence">
            <a:extLst>
              <a:ext uri="{FF2B5EF4-FFF2-40B4-BE49-F238E27FC236}">
                <a16:creationId xmlns:a16="http://schemas.microsoft.com/office/drawing/2014/main" id="{17D45BF5-4BB4-C642-84EA-71C55B384AB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38046"/>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692403A-818D-1143-B5D5-2026236B723D}"/>
              </a:ext>
            </a:extLst>
          </p:cNvPr>
          <p:cNvSpPr>
            <a:spLocks noGrp="1"/>
          </p:cNvSpPr>
          <p:nvPr>
            <p:ph sz="half" idx="1"/>
          </p:nvPr>
        </p:nvSpPr>
        <p:spPr>
          <a:xfrm>
            <a:off x="3167986" y="3752850"/>
            <a:ext cx="5614060" cy="2452687"/>
          </a:xfrm>
        </p:spPr>
        <p:txBody>
          <a:bodyPr vert="horz" lIns="91440" tIns="45720" rIns="91440" bIns="45720" rtlCol="0" anchor="ctr">
            <a:normAutofit/>
          </a:bodyPr>
          <a:lstStyle/>
          <a:p>
            <a:pPr fontAlgn="base"/>
            <a:r>
              <a:rPr lang="en-US" b="1">
                <a:latin typeface="Bahnschrift SemiBold SemiConden" panose="020B0502040204020203" pitchFamily="34" charset="0"/>
              </a:rPr>
              <a:t>Unpredictable event</a:t>
            </a:r>
            <a:r>
              <a:rPr lang="en-US">
                <a:latin typeface="Bahnschrift SemiBold SemiConden" panose="020B0502040204020203" pitchFamily="34" charset="0"/>
              </a:rPr>
              <a:t> </a:t>
            </a:r>
          </a:p>
          <a:p>
            <a:pPr fontAlgn="base"/>
            <a:r>
              <a:rPr lang="en-US" b="1">
                <a:latin typeface="Bahnschrift SemiBold SemiConden" panose="020B0502040204020203" pitchFamily="34" charset="0"/>
              </a:rPr>
              <a:t>Bad management/data analysis</a:t>
            </a:r>
            <a:endParaRPr lang="en-US">
              <a:latin typeface="Bahnschrift SemiBold SemiConden" panose="020B0502040204020203" pitchFamily="34" charset="0"/>
            </a:endParaRPr>
          </a:p>
          <a:p>
            <a:pPr fontAlgn="base"/>
            <a:r>
              <a:rPr lang="en-US" b="1">
                <a:latin typeface="Bahnschrift SemiBold SemiConden" panose="020B0502040204020203" pitchFamily="34" charset="0"/>
              </a:rPr>
              <a:t>Errors</a:t>
            </a:r>
            <a:endParaRPr lang="en-US">
              <a:latin typeface="Bahnschrift SemiBold SemiConden" panose="020B0502040204020203" pitchFamily="34" charset="0"/>
            </a:endParaRPr>
          </a:p>
          <a:p>
            <a:pPr fontAlgn="base"/>
            <a:r>
              <a:rPr lang="en-US" b="1">
                <a:latin typeface="Bahnschrift SemiBold SemiConden" panose="020B0502040204020203" pitchFamily="34" charset="0"/>
              </a:rPr>
              <a:t>Simultaneous bookings</a:t>
            </a:r>
            <a:r>
              <a:rPr lang="en-US">
                <a:latin typeface="Bahnschrift SemiBold SemiConden" panose="020B0502040204020203" pitchFamily="34" charset="0"/>
              </a:rPr>
              <a:t> </a:t>
            </a:r>
          </a:p>
          <a:p>
            <a:endParaRPr lang="en-US" sz="1600"/>
          </a:p>
        </p:txBody>
      </p:sp>
    </p:spTree>
    <p:extLst>
      <p:ext uri="{BB962C8B-B14F-4D97-AF65-F5344CB8AC3E}">
        <p14:creationId xmlns:p14="http://schemas.microsoft.com/office/powerpoint/2010/main" val="24828910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F81E1E8D-4B60-445C-81D5-9E73AAFE7A66}"/>
              </a:ext>
            </a:extLst>
          </p:cNvPr>
          <p:cNvPicPr>
            <a:picLocks noChangeAspect="1"/>
          </p:cNvPicPr>
          <p:nvPr/>
        </p:nvPicPr>
        <p:blipFill rotWithShape="1">
          <a:blip r:embed="rId3"/>
          <a:srcRect t="1008"/>
          <a:stretch/>
        </p:blipFill>
        <p:spPr>
          <a:xfrm>
            <a:off x="20" y="1282"/>
            <a:ext cx="9143980" cy="6856718"/>
          </a:xfrm>
          <a:prstGeom prst="rect">
            <a:avLst/>
          </a:prstGeom>
        </p:spPr>
      </p:pic>
      <p:sp>
        <p:nvSpPr>
          <p:cNvPr id="7" name="TextBox 6">
            <a:extLst>
              <a:ext uri="{FF2B5EF4-FFF2-40B4-BE49-F238E27FC236}">
                <a16:creationId xmlns:a16="http://schemas.microsoft.com/office/drawing/2014/main" id="{CAAE8E8D-5EC0-4062-91B8-883B5BD30CB1}"/>
              </a:ext>
            </a:extLst>
          </p:cNvPr>
          <p:cNvSpPr txBox="1"/>
          <p:nvPr/>
        </p:nvSpPr>
        <p:spPr>
          <a:xfrm>
            <a:off x="5714726" y="552450"/>
            <a:ext cx="27432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b="1">
                <a:cs typeface="Arial"/>
              </a:rPr>
              <a:t>Annual revenue</a:t>
            </a:r>
            <a:r>
              <a:rPr lang="en-GB" sz="2800">
                <a:cs typeface="Arial"/>
              </a:rPr>
              <a:t>​</a:t>
            </a:r>
          </a:p>
          <a:p>
            <a:pPr>
              <a:buChar char="•"/>
            </a:pPr>
            <a:r>
              <a:rPr lang="en-GB" sz="2800" b="1">
                <a:cs typeface="Arial"/>
              </a:rPr>
              <a:t>Low risk</a:t>
            </a:r>
            <a:r>
              <a:rPr lang="en-GB" sz="2800">
                <a:cs typeface="Arial"/>
              </a:rPr>
              <a:t>​</a:t>
            </a:r>
          </a:p>
          <a:p>
            <a:pPr>
              <a:buChar char="•"/>
            </a:pPr>
            <a:r>
              <a:rPr lang="en-GB" sz="2800" b="1">
                <a:cs typeface="Arial"/>
              </a:rPr>
              <a:t>Profitability</a:t>
            </a:r>
            <a:endParaRPr lang="en-GB" sz="2800">
              <a:cs typeface="Arial"/>
            </a:endParaRPr>
          </a:p>
        </p:txBody>
      </p:sp>
    </p:spTree>
    <p:extLst>
      <p:ext uri="{BB962C8B-B14F-4D97-AF65-F5344CB8AC3E}">
        <p14:creationId xmlns:p14="http://schemas.microsoft.com/office/powerpoint/2010/main" val="847050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4" descr="A picture containing tree, building, outdoor, government building&#10;&#10;Description automatically generated">
            <a:extLst>
              <a:ext uri="{FF2B5EF4-FFF2-40B4-BE49-F238E27FC236}">
                <a16:creationId xmlns:a16="http://schemas.microsoft.com/office/drawing/2014/main" id="{9334C5A5-B898-41DB-9494-9A72DB27F940}"/>
              </a:ext>
            </a:extLst>
          </p:cNvPr>
          <p:cNvPicPr>
            <a:picLocks noChangeAspect="1"/>
          </p:cNvPicPr>
          <p:nvPr/>
        </p:nvPicPr>
        <p:blipFill rotWithShape="1">
          <a:blip r:embed="rId3"/>
          <a:srcRect t="4438" r="-1" b="2945"/>
          <a:stretch/>
        </p:blipFill>
        <p:spPr>
          <a:xfrm>
            <a:off x="20" y="10"/>
            <a:ext cx="9141694" cy="6857990"/>
          </a:xfrm>
          <a:prstGeom prst="rect">
            <a:avLst/>
          </a:prstGeom>
        </p:spPr>
      </p:pic>
      <p:sp>
        <p:nvSpPr>
          <p:cNvPr id="9" name="Freeform: Shape 8">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8262707"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E002F8C7-0628-463D-A63F-FA9E87E337CE}"/>
              </a:ext>
            </a:extLst>
          </p:cNvPr>
          <p:cNvSpPr txBox="1"/>
          <p:nvPr/>
        </p:nvSpPr>
        <p:spPr>
          <a:xfrm>
            <a:off x="463546" y="4185748"/>
            <a:ext cx="6949328" cy="178309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3100" b="1">
                <a:latin typeface="+mj-lt"/>
                <a:ea typeface="+mj-ea"/>
                <a:cs typeface="+mj-cs"/>
              </a:rPr>
              <a:t>When the strategy backfires:</a:t>
            </a:r>
          </a:p>
          <a:p>
            <a:pPr defTabSz="914400">
              <a:lnSpc>
                <a:spcPct val="90000"/>
              </a:lnSpc>
              <a:spcBef>
                <a:spcPct val="0"/>
              </a:spcBef>
              <a:spcAft>
                <a:spcPts val="600"/>
              </a:spcAft>
            </a:pPr>
            <a:r>
              <a:rPr lang="en-US" sz="3100" b="1">
                <a:latin typeface="+mj-lt"/>
                <a:ea typeface="+mj-ea"/>
                <a:cs typeface="+mj-cs"/>
              </a:rPr>
              <a:t>How to decide who is going to be walked?</a:t>
            </a:r>
            <a:r>
              <a:rPr lang="en-US" sz="3100">
                <a:latin typeface="+mj-lt"/>
                <a:ea typeface="+mj-ea"/>
                <a:cs typeface="+mj-cs"/>
              </a:rPr>
              <a:t>​</a:t>
            </a:r>
          </a:p>
          <a:p>
            <a:pPr defTabSz="914400">
              <a:lnSpc>
                <a:spcPct val="90000"/>
              </a:lnSpc>
              <a:spcBef>
                <a:spcPct val="0"/>
              </a:spcBef>
              <a:spcAft>
                <a:spcPts val="600"/>
              </a:spcAft>
            </a:pPr>
            <a:endParaRPr lang="en-US" sz="3100">
              <a:latin typeface="+mj-lt"/>
              <a:ea typeface="+mj-ea"/>
              <a:cs typeface="+mj-cs"/>
            </a:endParaRPr>
          </a:p>
        </p:txBody>
      </p:sp>
      <p:sp>
        <p:nvSpPr>
          <p:cNvPr id="3" name="Content Placeholder 2">
            <a:extLst>
              <a:ext uri="{FF2B5EF4-FFF2-40B4-BE49-F238E27FC236}">
                <a16:creationId xmlns:a16="http://schemas.microsoft.com/office/drawing/2014/main" id="{2F49EA48-0065-0746-9B9B-F235316B7D2C}"/>
              </a:ext>
            </a:extLst>
          </p:cNvPr>
          <p:cNvSpPr>
            <a:spLocks noGrp="1"/>
          </p:cNvSpPr>
          <p:nvPr>
            <p:ph sz="half" idx="1"/>
          </p:nvPr>
        </p:nvSpPr>
        <p:spPr>
          <a:xfrm>
            <a:off x="463547" y="4856921"/>
            <a:ext cx="7173771" cy="1249240"/>
          </a:xfrm>
        </p:spPr>
        <p:txBody>
          <a:bodyPr vert="horz" lIns="91440" tIns="45720" rIns="91440" bIns="45720" rtlCol="0">
            <a:normAutofit/>
          </a:bodyPr>
          <a:lstStyle/>
          <a:p>
            <a:pPr marL="0" fontAlgn="base"/>
            <a:endParaRPr lang="en-US" sz="1600" b="1"/>
          </a:p>
          <a:p>
            <a:endParaRPr lang="en-US" sz="1600"/>
          </a:p>
        </p:txBody>
      </p:sp>
    </p:spTree>
    <p:extLst>
      <p:ext uri="{BB962C8B-B14F-4D97-AF65-F5344CB8AC3E}">
        <p14:creationId xmlns:p14="http://schemas.microsoft.com/office/powerpoint/2010/main" val="1915265521"/>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3746" y="303591"/>
            <a:ext cx="3251495"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51BD5-FE56-384C-BB5E-2F4C4E804E57}"/>
              </a:ext>
            </a:extLst>
          </p:cNvPr>
          <p:cNvSpPr>
            <a:spLocks noGrp="1"/>
          </p:cNvSpPr>
          <p:nvPr>
            <p:ph type="title"/>
          </p:nvPr>
        </p:nvSpPr>
        <p:spPr>
          <a:xfrm>
            <a:off x="445770" y="637125"/>
            <a:ext cx="2851707" cy="5256371"/>
          </a:xfrm>
        </p:spPr>
        <p:txBody>
          <a:bodyPr vert="horz" lIns="91440" tIns="45720" rIns="91440" bIns="45720" rtlCol="0" anchor="ctr">
            <a:normAutofit/>
          </a:bodyPr>
          <a:lstStyle/>
          <a:p>
            <a:r>
              <a:rPr lang="en-US" sz="3900" b="1" kern="1200">
                <a:solidFill>
                  <a:schemeClr val="tx1"/>
                </a:solidFill>
                <a:latin typeface="+mj-lt"/>
                <a:ea typeface="+mj-ea"/>
                <a:cs typeface="+mj-cs"/>
              </a:rPr>
              <a:t>Practical tips for overbooking management</a:t>
            </a:r>
            <a:br>
              <a:rPr lang="en-US" sz="3900" b="1" kern="1200">
                <a:solidFill>
                  <a:schemeClr val="tx1"/>
                </a:solidFill>
                <a:latin typeface="+mj-lt"/>
                <a:ea typeface="+mj-ea"/>
                <a:cs typeface="+mj-cs"/>
              </a:rPr>
            </a:br>
            <a:endParaRPr lang="en-US" sz="3900" kern="1200">
              <a:solidFill>
                <a:schemeClr val="tx1"/>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6EE9682C-484A-4644-AA04-B0F1F0DEFD75}"/>
              </a:ext>
            </a:extLst>
          </p:cNvPr>
          <p:cNvGraphicFramePr>
            <a:graphicFrameLocks noGrp="1"/>
          </p:cNvGraphicFramePr>
          <p:nvPr>
            <p:ph sz="half" idx="1"/>
            <p:extLst>
              <p:ext uri="{D42A27DB-BD31-4B8C-83A1-F6EECF244321}">
                <p14:modId xmlns:p14="http://schemas.microsoft.com/office/powerpoint/2010/main" val="177418123"/>
              </p:ext>
            </p:extLst>
          </p:nvPr>
        </p:nvGraphicFramePr>
        <p:xfrm>
          <a:off x="3875238" y="303591"/>
          <a:ext cx="4941519" cy="5457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87999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7766" y="1608100"/>
            <a:ext cx="5550606"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599077"/>
            <a:ext cx="2403657" cy="3363930"/>
          </a:xfrm>
        </p:spPr>
        <p:txBody>
          <a:bodyPr anchor="t">
            <a:normAutofit/>
          </a:bodyPr>
          <a:lstStyle/>
          <a:p>
            <a:pPr>
              <a:buFontTx/>
              <a:buChar char="-"/>
            </a:pPr>
            <a:r>
              <a:rPr lang="en-GB" dirty="0"/>
              <a:t>Describe Revenue Management  </a:t>
            </a:r>
          </a:p>
          <a:p>
            <a:pPr>
              <a:buFontTx/>
              <a:buChar char="-"/>
            </a:pPr>
            <a:r>
              <a:rPr lang="en-GB" dirty="0"/>
              <a:t>Highlight Revenue Management benefits and strategies</a:t>
            </a:r>
          </a:p>
        </p:txBody>
      </p:sp>
    </p:spTree>
    <p:extLst>
      <p:ext uri="{BB962C8B-B14F-4D97-AF65-F5344CB8AC3E}">
        <p14:creationId xmlns:p14="http://schemas.microsoft.com/office/powerpoint/2010/main" val="3069419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7" repeatCount="indefinite"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ctrTitle"/>
          </p:nvPr>
        </p:nvSpPr>
        <p:spPr>
          <a:xfrm>
            <a:off x="1663579" y="4229100"/>
            <a:ext cx="5816842" cy="1459788"/>
          </a:xfrm>
          <a:noFill/>
        </p:spPr>
        <p:txBody>
          <a:bodyPr vert="horz" lIns="68580" tIns="34290" rIns="68580" bIns="34290" rtlCol="0" anchor="b">
            <a:normAutofit/>
          </a:bodyPr>
          <a:lstStyle/>
          <a:p>
            <a:pPr>
              <a:defRPr/>
            </a:pPr>
            <a:r>
              <a:rPr lang="en-US" sz="2025" b="1" i="1" dirty="0"/>
              <a:t>I look forward to seeing you next week. If you have any questions in the meantime, please send an email</a:t>
            </a:r>
            <a:r>
              <a:rPr lang="en-US" sz="2100" b="1" dirty="0">
                <a:hlinkClick r:id="rId3"/>
              </a:rPr>
              <a:t> </a:t>
            </a:r>
            <a:r>
              <a:rPr lang="en-US" sz="2100" b="1" i="1" dirty="0">
                <a:hlinkClick r:id="rId3"/>
              </a:rPr>
              <a:t>l.blake@uwtsd.ac.uk</a:t>
            </a:r>
            <a:r>
              <a:rPr lang="en-US" sz="2025" b="1" i="1" dirty="0"/>
              <a:t>.</a:t>
            </a:r>
          </a:p>
          <a:p>
            <a:pPr algn="ctr"/>
            <a:endParaRPr lang="en-US" sz="2025"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4294967295"/>
          </p:nvPr>
        </p:nvPicPr>
        <p:blipFill>
          <a:blip r:embed="rId4"/>
          <a:stretch>
            <a:fillRect/>
          </a:stretch>
        </p:blipFill>
        <p:spPr>
          <a:xfrm>
            <a:off x="3030529" y="1087429"/>
            <a:ext cx="3082941" cy="308294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3030529" y="265305"/>
            <a:ext cx="3082941" cy="507831"/>
          </a:xfrm>
          <a:prstGeom prst="rect">
            <a:avLst/>
          </a:prstGeom>
          <a:noFill/>
        </p:spPr>
        <p:txBody>
          <a:bodyPr wrap="square" rtlCol="0">
            <a:spAutoFit/>
          </a:bodyPr>
          <a:lstStyle/>
          <a:p>
            <a:r>
              <a:rPr lang="en-GB" sz="2700" dirty="0"/>
              <a:t>Thank you for Today</a:t>
            </a:r>
            <a:endParaRPr lang="en-GB" sz="1500" dirty="0"/>
          </a:p>
        </p:txBody>
      </p:sp>
    </p:spTree>
    <p:extLst>
      <p:ext uri="{BB962C8B-B14F-4D97-AF65-F5344CB8AC3E}">
        <p14:creationId xmlns:p14="http://schemas.microsoft.com/office/powerpoint/2010/main" val="43723171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09DA66B2-80AC-40B6-96E6-6C87C8E57D1C}" vid="{961AAF47-5C56-4E69-8FEF-1456AF392760}"/>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e64d6fd-104f-4775-b027-3bb9d4227659">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TaxCatchAll xmlns="6e64d6fd-104f-4775-b027-3bb9d4227659" xsi:nil="true"/>
    <lcf76f155ced4ddcb4097134ff3c332f xmlns="3e7a15d4-c698-4f99-9f68-49b1414f3841">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5" ma:contentTypeDescription="Create a new document." ma:contentTypeScope="" ma:versionID="859da1f74ed0a2f28fb55b2f45a62da4">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17d853c93ce9710863155b6e0aacfdb5"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c9b0782c-1c2d-4771-a37a-f57da037845e}" ma:internalName="TaxCatchAll" ma:showField="CatchAllData" ma:web="6e64d6fd-104f-4775-b027-3bb9d42276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e7a15d4-c698-4f99-9f68-49b1414f3841"/>
    <ds:schemaRef ds:uri="6e64d6fd-104f-4775-b027-3bb9d42276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E57BA6C-E8A8-475A-AA66-A93D6A4636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307</TotalTime>
  <Words>4640</Words>
  <Application>Microsoft Office PowerPoint</Application>
  <PresentationFormat>On-screen Show (4:3)</PresentationFormat>
  <Paragraphs>328</Paragraphs>
  <Slides>40</Slides>
  <Notes>35</Notes>
  <HiddenSlides>0</HiddenSlides>
  <MMClips>16</MMClips>
  <ScaleCrop>false</ScaleCrop>
  <HeadingPairs>
    <vt:vector size="6" baseType="variant">
      <vt:variant>
        <vt:lpstr>Fonts Used</vt:lpstr>
      </vt:variant>
      <vt:variant>
        <vt:i4>10</vt:i4>
      </vt:variant>
      <vt:variant>
        <vt:lpstr>Theme</vt:lpstr>
      </vt:variant>
      <vt:variant>
        <vt:i4>17</vt:i4>
      </vt:variant>
      <vt:variant>
        <vt:lpstr>Slide Titles</vt:lpstr>
      </vt:variant>
      <vt:variant>
        <vt:i4>40</vt:i4>
      </vt:variant>
    </vt:vector>
  </HeadingPairs>
  <TitlesOfParts>
    <vt:vector size="67" baseType="lpstr">
      <vt:lpstr>Amasis MT Pro Medium</vt:lpstr>
      <vt:lpstr>Arial</vt:lpstr>
      <vt:lpstr>Bahnschrift SemiBold SemiConden</vt:lpstr>
      <vt:lpstr>Calibri</vt:lpstr>
      <vt:lpstr>Calibri Light</vt:lpstr>
      <vt:lpstr>Colonna MT</vt:lpstr>
      <vt:lpstr>Graphik</vt:lpstr>
      <vt:lpstr>Myriad Pro</vt:lpstr>
      <vt:lpstr>Open Sans</vt:lpstr>
      <vt:lpstr>Roboto</vt:lpstr>
      <vt:lpstr>Theme1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20140311PresentationUWTSDTemplate</vt:lpstr>
      <vt:lpstr>BA International Hotel Management  Hotel Administration &amp; Front Office Operations   BMIH4004  Week Eight</vt:lpstr>
      <vt:lpstr>Module feedback</vt:lpstr>
      <vt:lpstr>PowerPoint Presentation</vt:lpstr>
      <vt:lpstr>Outcomes of the session</vt:lpstr>
      <vt:lpstr>Hotel Revenue Management – Simplified!</vt:lpstr>
      <vt:lpstr>Group Discussion:</vt:lpstr>
      <vt:lpstr> A Brief History of Hotel Revenue Management  </vt:lpstr>
      <vt:lpstr>Revenue management four levers:</vt:lpstr>
      <vt:lpstr>PowerPoint Presentation</vt:lpstr>
      <vt:lpstr>Revenue Management at Marriott:</vt:lpstr>
      <vt:lpstr>Any Questions?</vt:lpstr>
      <vt:lpstr>The Role of: Revenue Manager</vt:lpstr>
      <vt:lpstr>PowerPoint Presentation</vt:lpstr>
      <vt:lpstr>PowerPoint Presentation</vt:lpstr>
      <vt:lpstr>PowerPoint Presentation</vt:lpstr>
      <vt:lpstr>PowerPoint Presentation</vt:lpstr>
      <vt:lpstr>Any Questions?</vt:lpstr>
      <vt:lpstr>PowerPoint Presentation</vt:lpstr>
      <vt:lpstr>ACTIVITY</vt:lpstr>
      <vt:lpstr>ACTIVITY</vt:lpstr>
      <vt:lpstr>ACTIVITY</vt:lpstr>
      <vt:lpstr> Revenue Management technology can help</vt:lpstr>
      <vt:lpstr> Revenue Management technology can help</vt:lpstr>
      <vt:lpstr>Revenue Management – the science of ultimate hotel success &amp; conclusion</vt:lpstr>
      <vt:lpstr>Any Questions?</vt:lpstr>
      <vt:lpstr>Revenue Management Strategies</vt:lpstr>
      <vt:lpstr>PowerPoint Presentation</vt:lpstr>
      <vt:lpstr>Group Discussion:</vt:lpstr>
      <vt:lpstr>PowerPoint Presentation</vt:lpstr>
      <vt:lpstr>PowerPoint Presentation</vt:lpstr>
      <vt:lpstr>PowerPoint Presentation</vt:lpstr>
      <vt:lpstr>PowerPoint Presentation</vt:lpstr>
      <vt:lpstr>PowerPoint Presentation</vt:lpstr>
      <vt:lpstr>How to create an effective overbooking strategy</vt:lpstr>
      <vt:lpstr>Why?</vt:lpstr>
      <vt:lpstr>PowerPoint Presentation</vt:lpstr>
      <vt:lpstr>PowerPoint Presentation</vt:lpstr>
      <vt:lpstr>Practical tips for overbooking management </vt:lpstr>
      <vt:lpstr>Outcomes of the session</vt:lpstr>
      <vt:lpstr>I look forward to seeing you next week. If you have any questions in the meantime, please send an email l.blake@uwtsd.ac.uk.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Laurence Blake (1806184)</cp:lastModifiedBy>
  <cp:revision>13</cp:revision>
  <cp:lastPrinted>2020-11-20T16:43:32Z</cp:lastPrinted>
  <dcterms:created xsi:type="dcterms:W3CDTF">2015-04-14T15:21:28Z</dcterms:created>
  <dcterms:modified xsi:type="dcterms:W3CDTF">2023-02-02T14:50:16Z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y fmtid="{D5CDD505-2E9C-101B-9397-08002B2CF9AE}" pid="3" name="MediaServiceImageTags">
    <vt:lpwstr/>
  </property>
</Properties>
</file>