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3" r:id="rId1"/>
  </p:sldMasterIdLst>
  <p:notesMasterIdLst>
    <p:notesMasterId r:id="rId12"/>
  </p:notesMasterIdLst>
  <p:handoutMasterIdLst>
    <p:handoutMasterId r:id="rId13"/>
  </p:handoutMasterIdLst>
  <p:sldIdLst>
    <p:sldId id="256" r:id="rId2"/>
    <p:sldId id="315" r:id="rId3"/>
    <p:sldId id="271" r:id="rId4"/>
    <p:sldId id="261" r:id="rId5"/>
    <p:sldId id="272" r:id="rId6"/>
    <p:sldId id="273" r:id="rId7"/>
    <p:sldId id="274" r:id="rId8"/>
    <p:sldId id="275" r:id="rId9"/>
    <p:sldId id="316" r:id="rId10"/>
    <p:sldId id="317" r:id="rId11"/>
  </p:sldIdLst>
  <p:sldSz cx="9144000" cy="6858000" type="screen4x3"/>
  <p:notesSz cx="6797675" cy="99266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00FF"/>
    <a:srgbClr val="FF0000"/>
    <a:srgbClr val="FF0A9B"/>
    <a:srgbClr val="FFCC66"/>
    <a:srgbClr val="66FF33"/>
    <a:srgbClr val="008000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85662" autoAdjust="0"/>
  </p:normalViewPr>
  <p:slideViewPr>
    <p:cSldViewPr>
      <p:cViewPr varScale="1">
        <p:scale>
          <a:sx n="75" d="100"/>
          <a:sy n="75" d="100"/>
        </p:scale>
        <p:origin x="17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46558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9638"/>
            <a:ext cx="4984750" cy="4178300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0"/>
            <a:r>
              <a:rPr lang="en-US" smtClean="0"/>
              <a:t>Second Level</a:t>
            </a:r>
          </a:p>
          <a:p>
            <a:pPr lvl="0"/>
            <a:r>
              <a:rPr lang="en-US" smtClean="0"/>
              <a:t>Third Level</a:t>
            </a:r>
          </a:p>
          <a:p>
            <a:pPr lvl="0"/>
            <a:r>
              <a:rPr lang="en-US" smtClean="0"/>
              <a:t>Fourth Level</a:t>
            </a:r>
          </a:p>
          <a:p>
            <a:pPr lvl="0"/>
            <a:r>
              <a:rPr 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79500" y="865188"/>
            <a:ext cx="4640263" cy="3479800"/>
          </a:xfrm>
          <a:prstGeom prst="rect">
            <a:avLst/>
          </a:prstGeom>
          <a:noFill/>
          <a:ln w="12699">
            <a:solidFill>
              <a:schemeClr val="tx1"/>
            </a:solidFill>
            <a:miter lim="800000"/>
            <a:headEnd/>
            <a:tailEnd/>
          </a:ln>
          <a:effectLst/>
        </p:spPr>
      </p:sp>
    </p:spTree>
    <p:extLst>
      <p:ext uri="{BB962C8B-B14F-4D97-AF65-F5344CB8AC3E}">
        <p14:creationId xmlns:p14="http://schemas.microsoft.com/office/powerpoint/2010/main" val="32898978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396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field of Business intelligence has grown from Decision Support and Expert Systems, and recent developments are in data mining and artificial intelligence</a:t>
            </a:r>
            <a:r>
              <a:rPr lang="en-GB" baseline="0" dirty="0" smtClean="0"/>
              <a:t> in business tasks and processes.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818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7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/>
            <a:ahLst/>
            <a:cxnLst>
              <a:cxn ang="0">
                <a:pos x="0" y="1491"/>
              </a:cxn>
              <a:cxn ang="0">
                <a:pos x="0" y="0"/>
              </a:cxn>
              <a:cxn ang="0">
                <a:pos x="171" y="3"/>
              </a:cxn>
              <a:cxn ang="0">
                <a:pos x="355" y="9"/>
              </a:cxn>
              <a:cxn ang="0">
                <a:pos x="499" y="21"/>
              </a:cxn>
              <a:cxn ang="0">
                <a:pos x="650" y="36"/>
              </a:cxn>
              <a:cxn ang="0">
                <a:pos x="809" y="54"/>
              </a:cxn>
              <a:cxn ang="0">
                <a:pos x="957" y="78"/>
              </a:cxn>
              <a:cxn ang="0">
                <a:pos x="1119" y="105"/>
              </a:cxn>
              <a:cxn ang="0">
                <a:pos x="1261" y="133"/>
              </a:cxn>
              <a:cxn ang="0">
                <a:pos x="1441" y="175"/>
              </a:cxn>
              <a:cxn ang="0">
                <a:pos x="1598" y="217"/>
              </a:cxn>
              <a:cxn ang="0">
                <a:pos x="1763" y="269"/>
              </a:cxn>
              <a:cxn ang="0">
                <a:pos x="1887" y="308"/>
              </a:cxn>
              <a:cxn ang="0">
                <a:pos x="2085" y="384"/>
              </a:cxn>
              <a:cxn ang="0">
                <a:pos x="2230" y="444"/>
              </a:cxn>
              <a:cxn ang="0">
                <a:pos x="2456" y="547"/>
              </a:cxn>
              <a:cxn ang="0">
                <a:pos x="2666" y="662"/>
              </a:cxn>
              <a:cxn ang="0">
                <a:pos x="2859" y="786"/>
              </a:cxn>
              <a:cxn ang="0">
                <a:pos x="3046" y="920"/>
              </a:cxn>
              <a:cxn ang="0">
                <a:pos x="3193" y="1038"/>
              </a:cxn>
              <a:cxn ang="0">
                <a:pos x="3332" y="1168"/>
              </a:cxn>
              <a:cxn ang="0">
                <a:pos x="3440" y="1280"/>
              </a:cxn>
              <a:cxn ang="0">
                <a:pos x="3524" y="1380"/>
              </a:cxn>
              <a:cxn ang="0">
                <a:pos x="3624" y="1491"/>
              </a:cxn>
              <a:cxn ang="0">
                <a:pos x="3608" y="1491"/>
              </a:cxn>
              <a:cxn ang="0">
                <a:pos x="0" y="1491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1988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/>
            <a:ahLst/>
            <a:cxnLst>
              <a:cxn ang="0">
                <a:pos x="2718" y="405"/>
              </a:cxn>
              <a:cxn ang="0">
                <a:pos x="2466" y="333"/>
              </a:cxn>
              <a:cxn ang="0">
                <a:pos x="2202" y="261"/>
              </a:cxn>
              <a:cxn ang="0">
                <a:pos x="1929" y="198"/>
              </a:cxn>
              <a:cxn ang="0">
                <a:pos x="1695" y="153"/>
              </a:cxn>
              <a:cxn ang="0">
                <a:pos x="1434" y="111"/>
              </a:cxn>
              <a:cxn ang="0">
                <a:pos x="1188" y="75"/>
              </a:cxn>
              <a:cxn ang="0">
                <a:pos x="957" y="48"/>
              </a:cxn>
              <a:cxn ang="0">
                <a:pos x="747" y="30"/>
              </a:cxn>
              <a:cxn ang="0">
                <a:pos x="501" y="15"/>
              </a:cxn>
              <a:cxn ang="0">
                <a:pos x="246" y="3"/>
              </a:cxn>
              <a:cxn ang="0">
                <a:pos x="0" y="0"/>
              </a:cxn>
              <a:cxn ang="0">
                <a:pos x="0" y="275"/>
              </a:cxn>
              <a:cxn ang="0">
                <a:pos x="0" y="345"/>
              </a:cxn>
              <a:cxn ang="0">
                <a:pos x="0" y="275"/>
              </a:cxn>
              <a:cxn ang="0">
                <a:pos x="0" y="342"/>
              </a:cxn>
              <a:cxn ang="0">
                <a:pos x="339" y="351"/>
              </a:cxn>
              <a:cxn ang="0">
                <a:pos x="606" y="372"/>
              </a:cxn>
              <a:cxn ang="0">
                <a:pos x="852" y="399"/>
              </a:cxn>
              <a:cxn ang="0">
                <a:pos x="1068" y="435"/>
              </a:cxn>
              <a:cxn ang="0">
                <a:pos x="1275" y="474"/>
              </a:cxn>
              <a:cxn ang="0">
                <a:pos x="1545" y="540"/>
              </a:cxn>
              <a:cxn ang="0">
                <a:pos x="1761" y="603"/>
              </a:cxn>
              <a:cxn ang="0">
                <a:pos x="1971" y="678"/>
              </a:cxn>
              <a:cxn ang="0">
                <a:pos x="2166" y="747"/>
              </a:cxn>
              <a:cxn ang="0">
                <a:pos x="2397" y="852"/>
              </a:cxn>
              <a:cxn ang="0">
                <a:pos x="2613" y="960"/>
              </a:cxn>
              <a:cxn ang="0">
                <a:pos x="2832" y="1095"/>
              </a:cxn>
              <a:cxn ang="0">
                <a:pos x="3012" y="1212"/>
              </a:cxn>
              <a:cxn ang="0">
                <a:pos x="3186" y="1347"/>
              </a:cxn>
              <a:cxn ang="0">
                <a:pos x="3351" y="1497"/>
              </a:cxn>
              <a:cxn ang="0">
                <a:pos x="3480" y="1629"/>
              </a:cxn>
              <a:cxn ang="0">
                <a:pos x="3612" y="1785"/>
              </a:cxn>
              <a:cxn ang="0">
                <a:pos x="3699" y="1901"/>
              </a:cxn>
              <a:cxn ang="0">
                <a:pos x="5142" y="1901"/>
              </a:cxn>
              <a:cxn ang="0">
                <a:pos x="5076" y="1827"/>
              </a:cxn>
              <a:cxn ang="0">
                <a:pos x="4968" y="1707"/>
              </a:cxn>
              <a:cxn ang="0">
                <a:pos x="4797" y="1539"/>
              </a:cxn>
              <a:cxn ang="0">
                <a:pos x="4617" y="1383"/>
              </a:cxn>
              <a:cxn ang="0">
                <a:pos x="4410" y="1221"/>
              </a:cxn>
              <a:cxn ang="0">
                <a:pos x="4185" y="1071"/>
              </a:cxn>
              <a:cxn ang="0">
                <a:pos x="3960" y="939"/>
              </a:cxn>
              <a:cxn ang="0">
                <a:pos x="3708" y="801"/>
              </a:cxn>
              <a:cxn ang="0">
                <a:pos x="3492" y="702"/>
              </a:cxn>
              <a:cxn ang="0">
                <a:pos x="3231" y="588"/>
              </a:cxn>
              <a:cxn ang="0">
                <a:pos x="2964" y="489"/>
              </a:cxn>
              <a:cxn ang="0">
                <a:pos x="2718" y="405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89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558" y="357"/>
              </a:cxn>
              <a:cxn ang="0">
                <a:pos x="807" y="375"/>
              </a:cxn>
              <a:cxn ang="0">
                <a:pos x="1056" y="399"/>
              </a:cxn>
              <a:cxn ang="0">
                <a:pos x="1272" y="426"/>
              </a:cxn>
              <a:cxn ang="0">
                <a:pos x="1539" y="465"/>
              </a:cxn>
              <a:cxn ang="0">
                <a:pos x="1791" y="510"/>
              </a:cxn>
              <a:cxn ang="0">
                <a:pos x="2076" y="570"/>
              </a:cxn>
              <a:cxn ang="0">
                <a:pos x="2334" y="630"/>
              </a:cxn>
              <a:cxn ang="0">
                <a:pos x="2544" y="687"/>
              </a:cxn>
              <a:cxn ang="0">
                <a:pos x="2775" y="759"/>
              </a:cxn>
              <a:cxn ang="0">
                <a:pos x="3003" y="837"/>
              </a:cxn>
              <a:cxn ang="0">
                <a:pos x="3231" y="924"/>
              </a:cxn>
              <a:cxn ang="0">
                <a:pos x="3438" y="1005"/>
              </a:cxn>
              <a:cxn ang="0">
                <a:pos x="3663" y="1110"/>
              </a:cxn>
              <a:cxn ang="0">
                <a:pos x="3903" y="1233"/>
              </a:cxn>
              <a:cxn ang="0">
                <a:pos x="4149" y="1374"/>
              </a:cxn>
              <a:cxn ang="0">
                <a:pos x="4353" y="1506"/>
              </a:cxn>
              <a:cxn ang="0">
                <a:pos x="4491" y="1602"/>
              </a:cxn>
              <a:cxn ang="0">
                <a:pos x="4668" y="1740"/>
              </a:cxn>
              <a:cxn ang="0">
                <a:pos x="4824" y="1875"/>
              </a:cxn>
              <a:cxn ang="0">
                <a:pos x="4968" y="2016"/>
              </a:cxn>
              <a:cxn ang="0">
                <a:pos x="5100" y="2154"/>
              </a:cxn>
              <a:cxn ang="0">
                <a:pos x="5238" y="2324"/>
              </a:cxn>
              <a:cxn ang="0">
                <a:pos x="5759" y="2324"/>
              </a:cxn>
              <a:cxn ang="0">
                <a:pos x="5759" y="1245"/>
              </a:cxn>
              <a:cxn ang="0">
                <a:pos x="5580" y="1119"/>
              </a:cxn>
              <a:cxn ang="0">
                <a:pos x="5400" y="1020"/>
              </a:cxn>
              <a:cxn ang="0">
                <a:pos x="5205" y="918"/>
              </a:cxn>
              <a:cxn ang="0">
                <a:pos x="5031" y="837"/>
              </a:cxn>
              <a:cxn ang="0">
                <a:pos x="4866" y="771"/>
              </a:cxn>
              <a:cxn ang="0">
                <a:pos x="4710" y="711"/>
              </a:cxn>
              <a:cxn ang="0">
                <a:pos x="4545" y="651"/>
              </a:cxn>
              <a:cxn ang="0">
                <a:pos x="4386" y="600"/>
              </a:cxn>
              <a:cxn ang="0">
                <a:pos x="4248" y="552"/>
              </a:cxn>
              <a:cxn ang="0">
                <a:pos x="3993" y="483"/>
              </a:cxn>
              <a:cxn ang="0">
                <a:pos x="3777" y="423"/>
              </a:cxn>
              <a:cxn ang="0">
                <a:pos x="3564" y="375"/>
              </a:cxn>
              <a:cxn ang="0">
                <a:pos x="3282" y="312"/>
              </a:cxn>
              <a:cxn ang="0">
                <a:pos x="3003" y="261"/>
              </a:cxn>
              <a:cxn ang="0">
                <a:pos x="2733" y="213"/>
              </a:cxn>
              <a:cxn ang="0">
                <a:pos x="2451" y="171"/>
              </a:cxn>
              <a:cxn ang="0">
                <a:pos x="2211" y="138"/>
              </a:cxn>
              <a:cxn ang="0">
                <a:pos x="1974" y="108"/>
              </a:cxn>
              <a:cxn ang="0">
                <a:pos x="1665" y="81"/>
              </a:cxn>
              <a:cxn ang="0">
                <a:pos x="1437" y="60"/>
              </a:cxn>
              <a:cxn ang="0">
                <a:pos x="1125" y="36"/>
              </a:cxn>
              <a:cxn ang="0">
                <a:pos x="828" y="21"/>
              </a:cxn>
              <a:cxn ang="0">
                <a:pos x="558" y="12"/>
              </a:cxn>
              <a:cxn ang="0">
                <a:pos x="282" y="3"/>
              </a:cxn>
              <a:cxn ang="0">
                <a:pos x="0" y="0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0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51"/>
              </a:cxn>
              <a:cxn ang="0">
                <a:pos x="282" y="357"/>
              </a:cxn>
              <a:cxn ang="0">
                <a:pos x="627" y="363"/>
              </a:cxn>
              <a:cxn ang="0">
                <a:pos x="960" y="375"/>
              </a:cxn>
              <a:cxn ang="0">
                <a:pos x="1218" y="393"/>
              </a:cxn>
              <a:cxn ang="0">
                <a:pos x="1470" y="411"/>
              </a:cxn>
              <a:cxn ang="0">
                <a:pos x="1746" y="435"/>
              </a:cxn>
              <a:cxn ang="0">
                <a:pos x="2022" y="462"/>
              </a:cxn>
              <a:cxn ang="0">
                <a:pos x="2340" y="504"/>
              </a:cxn>
              <a:cxn ang="0">
                <a:pos x="2664" y="549"/>
              </a:cxn>
              <a:cxn ang="0">
                <a:pos x="2952" y="597"/>
              </a:cxn>
              <a:cxn ang="0">
                <a:pos x="3225" y="648"/>
              </a:cxn>
              <a:cxn ang="0">
                <a:pos x="3513" y="708"/>
              </a:cxn>
              <a:cxn ang="0">
                <a:pos x="3693" y="750"/>
              </a:cxn>
              <a:cxn ang="0">
                <a:pos x="3936" y="810"/>
              </a:cxn>
              <a:cxn ang="0">
                <a:pos x="4095" y="855"/>
              </a:cxn>
              <a:cxn ang="0">
                <a:pos x="4281" y="909"/>
              </a:cxn>
              <a:cxn ang="0">
                <a:pos x="4503" y="981"/>
              </a:cxn>
              <a:cxn ang="0">
                <a:pos x="4704" y="1053"/>
              </a:cxn>
              <a:cxn ang="0">
                <a:pos x="4911" y="1131"/>
              </a:cxn>
              <a:cxn ang="0">
                <a:pos x="5073" y="1197"/>
              </a:cxn>
              <a:cxn ang="0">
                <a:pos x="5256" y="1281"/>
              </a:cxn>
              <a:cxn ang="0">
                <a:pos x="5475" y="1401"/>
              </a:cxn>
              <a:cxn ang="0">
                <a:pos x="5628" y="1482"/>
              </a:cxn>
              <a:cxn ang="0">
                <a:pos x="5759" y="1572"/>
              </a:cxn>
              <a:cxn ang="0">
                <a:pos x="5759" y="633"/>
              </a:cxn>
              <a:cxn ang="0">
                <a:pos x="5493" y="570"/>
              </a:cxn>
              <a:cxn ang="0">
                <a:pos x="5214" y="501"/>
              </a:cxn>
              <a:cxn ang="0">
                <a:pos x="4950" y="444"/>
              </a:cxn>
              <a:cxn ang="0">
                <a:pos x="4701" y="396"/>
              </a:cxn>
              <a:cxn ang="0">
                <a:pos x="4425" y="348"/>
              </a:cxn>
              <a:cxn ang="0">
                <a:pos x="4110" y="294"/>
              </a:cxn>
              <a:cxn ang="0">
                <a:pos x="3813" y="252"/>
              </a:cxn>
              <a:cxn ang="0">
                <a:pos x="3549" y="213"/>
              </a:cxn>
              <a:cxn ang="0">
                <a:pos x="3261" y="183"/>
              </a:cxn>
              <a:cxn ang="0">
                <a:pos x="3015" y="153"/>
              </a:cxn>
              <a:cxn ang="0">
                <a:pos x="2757" y="129"/>
              </a:cxn>
              <a:cxn ang="0">
                <a:pos x="2520" y="105"/>
              </a:cxn>
              <a:cxn ang="0">
                <a:pos x="2301" y="87"/>
              </a:cxn>
              <a:cxn ang="0">
                <a:pos x="2013" y="66"/>
              </a:cxn>
              <a:cxn ang="0">
                <a:pos x="1731" y="48"/>
              </a:cxn>
              <a:cxn ang="0">
                <a:pos x="1524" y="39"/>
              </a:cxn>
              <a:cxn ang="0">
                <a:pos x="1260" y="27"/>
              </a:cxn>
              <a:cxn ang="0">
                <a:pos x="966" y="15"/>
              </a:cxn>
              <a:cxn ang="0">
                <a:pos x="714" y="12"/>
              </a:cxn>
              <a:cxn ang="0">
                <a:pos x="510" y="6"/>
              </a:cxn>
              <a:cxn ang="0">
                <a:pos x="243" y="0"/>
              </a:cxn>
              <a:cxn ang="0">
                <a:pos x="0" y="0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1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318" y="342"/>
              </a:cxn>
              <a:cxn ang="0">
                <a:pos x="591" y="348"/>
              </a:cxn>
              <a:cxn ang="0">
                <a:pos x="846" y="354"/>
              </a:cxn>
              <a:cxn ang="0">
                <a:pos x="1074" y="360"/>
              </a:cxn>
              <a:cxn ang="0">
                <a:pos x="1314" y="366"/>
              </a:cxn>
              <a:cxn ang="0">
                <a:pos x="1599" y="381"/>
              </a:cxn>
              <a:cxn ang="0">
                <a:pos x="1911" y="399"/>
              </a:cxn>
              <a:cxn ang="0">
                <a:pos x="2241" y="420"/>
              </a:cxn>
              <a:cxn ang="0">
                <a:pos x="2619" y="453"/>
              </a:cxn>
              <a:cxn ang="0">
                <a:pos x="2889" y="477"/>
              </a:cxn>
              <a:cxn ang="0">
                <a:pos x="3177" y="507"/>
              </a:cxn>
              <a:cxn ang="0">
                <a:pos x="3498" y="543"/>
              </a:cxn>
              <a:cxn ang="0">
                <a:pos x="3813" y="585"/>
              </a:cxn>
              <a:cxn ang="0">
                <a:pos x="4044" y="618"/>
              </a:cxn>
              <a:cxn ang="0">
                <a:pos x="4365" y="669"/>
              </a:cxn>
              <a:cxn ang="0">
                <a:pos x="4683" y="726"/>
              </a:cxn>
              <a:cxn ang="0">
                <a:pos x="4980" y="786"/>
              </a:cxn>
              <a:cxn ang="0">
                <a:pos x="5268" y="846"/>
              </a:cxn>
              <a:cxn ang="0">
                <a:pos x="5646" y="942"/>
              </a:cxn>
              <a:cxn ang="0">
                <a:pos x="5759" y="969"/>
              </a:cxn>
              <a:cxn ang="0">
                <a:pos x="5759" y="0"/>
              </a:cxn>
              <a:cxn ang="0">
                <a:pos x="0" y="0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2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/>
            <a:ahLst/>
            <a:cxnLst>
              <a:cxn ang="0">
                <a:pos x="0" y="753"/>
              </a:cxn>
              <a:cxn ang="0">
                <a:pos x="0" y="1059"/>
              </a:cxn>
              <a:cxn ang="0">
                <a:pos x="5759" y="1059"/>
              </a:cxn>
              <a:cxn ang="0">
                <a:pos x="5759" y="0"/>
              </a:cxn>
              <a:cxn ang="0">
                <a:pos x="5430" y="0"/>
              </a:cxn>
              <a:cxn ang="0">
                <a:pos x="5298" y="84"/>
              </a:cxn>
              <a:cxn ang="0">
                <a:pos x="5136" y="159"/>
              </a:cxn>
              <a:cxn ang="0">
                <a:pos x="4968" y="222"/>
              </a:cxn>
              <a:cxn ang="0">
                <a:pos x="4812" y="267"/>
              </a:cxn>
              <a:cxn ang="0">
                <a:pos x="4626" y="324"/>
              </a:cxn>
              <a:cxn ang="0">
                <a:pos x="4440" y="366"/>
              </a:cxn>
              <a:cxn ang="0">
                <a:pos x="4230" y="414"/>
              </a:cxn>
              <a:cxn ang="0">
                <a:pos x="3939" y="468"/>
              </a:cxn>
              <a:cxn ang="0">
                <a:pos x="3711" y="504"/>
              </a:cxn>
              <a:cxn ang="0">
                <a:pos x="3441" y="543"/>
              </a:cxn>
              <a:cxn ang="0">
                <a:pos x="3189" y="579"/>
              </a:cxn>
              <a:cxn ang="0">
                <a:pos x="2925" y="606"/>
              </a:cxn>
              <a:cxn ang="0">
                <a:pos x="2679" y="633"/>
              </a:cxn>
              <a:cxn ang="0">
                <a:pos x="2418" y="654"/>
              </a:cxn>
              <a:cxn ang="0">
                <a:pos x="2142" y="675"/>
              </a:cxn>
              <a:cxn ang="0">
                <a:pos x="1896" y="693"/>
              </a:cxn>
              <a:cxn ang="0">
                <a:pos x="1647" y="708"/>
              </a:cxn>
              <a:cxn ang="0">
                <a:pos x="1404" y="720"/>
              </a:cxn>
              <a:cxn ang="0">
                <a:pos x="1170" y="732"/>
              </a:cxn>
              <a:cxn ang="0">
                <a:pos x="906" y="738"/>
              </a:cxn>
              <a:cxn ang="0">
                <a:pos x="534" y="747"/>
              </a:cxn>
              <a:cxn ang="0">
                <a:pos x="201" y="753"/>
              </a:cxn>
              <a:cxn ang="0">
                <a:pos x="0" y="753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3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/>
            <a:ahLst/>
            <a:cxnLst>
              <a:cxn ang="0">
                <a:pos x="0" y="366"/>
              </a:cxn>
              <a:cxn ang="0">
                <a:pos x="0" y="672"/>
              </a:cxn>
              <a:cxn ang="0">
                <a:pos x="303" y="672"/>
              </a:cxn>
              <a:cxn ang="0">
                <a:pos x="723" y="663"/>
              </a:cxn>
              <a:cxn ang="0">
                <a:pos x="1020" y="654"/>
              </a:cxn>
              <a:cxn ang="0">
                <a:pos x="1302" y="642"/>
              </a:cxn>
              <a:cxn ang="0">
                <a:pos x="1554" y="630"/>
              </a:cxn>
              <a:cxn ang="0">
                <a:pos x="1779" y="615"/>
              </a:cxn>
              <a:cxn ang="0">
                <a:pos x="1962" y="606"/>
              </a:cxn>
              <a:cxn ang="0">
                <a:pos x="2193" y="588"/>
              </a:cxn>
              <a:cxn ang="0">
                <a:pos x="2448" y="570"/>
              </a:cxn>
              <a:cxn ang="0">
                <a:pos x="2700" y="546"/>
              </a:cxn>
              <a:cxn ang="0">
                <a:pos x="2904" y="528"/>
              </a:cxn>
              <a:cxn ang="0">
                <a:pos x="3138" y="498"/>
              </a:cxn>
              <a:cxn ang="0">
                <a:pos x="3324" y="474"/>
              </a:cxn>
              <a:cxn ang="0">
                <a:pos x="3534" y="447"/>
              </a:cxn>
              <a:cxn ang="0">
                <a:pos x="3735" y="420"/>
              </a:cxn>
              <a:cxn ang="0">
                <a:pos x="3933" y="384"/>
              </a:cxn>
              <a:cxn ang="0">
                <a:pos x="4116" y="351"/>
              </a:cxn>
              <a:cxn ang="0">
                <a:pos x="4266" y="318"/>
              </a:cxn>
              <a:cxn ang="0">
                <a:pos x="4446" y="279"/>
              </a:cxn>
              <a:cxn ang="0">
                <a:pos x="4620" y="237"/>
              </a:cxn>
              <a:cxn ang="0">
                <a:pos x="4779" y="192"/>
              </a:cxn>
              <a:cxn ang="0">
                <a:pos x="4920" y="147"/>
              </a:cxn>
              <a:cxn ang="0">
                <a:pos x="5085" y="90"/>
              </a:cxn>
              <a:cxn ang="0">
                <a:pos x="5193" y="42"/>
              </a:cxn>
              <a:cxn ang="0">
                <a:pos x="5283" y="0"/>
              </a:cxn>
              <a:cxn ang="0">
                <a:pos x="3201" y="0"/>
              </a:cxn>
              <a:cxn ang="0">
                <a:pos x="2982" y="57"/>
              </a:cxn>
              <a:cxn ang="0">
                <a:pos x="2775" y="108"/>
              </a:cxn>
              <a:cxn ang="0">
                <a:pos x="2562" y="150"/>
              </a:cxn>
              <a:cxn ang="0">
                <a:pos x="2397" y="183"/>
              </a:cxn>
              <a:cxn ang="0">
                <a:pos x="2205" y="213"/>
              </a:cxn>
              <a:cxn ang="0">
                <a:pos x="2001" y="243"/>
              </a:cxn>
              <a:cxn ang="0">
                <a:pos x="1776" y="273"/>
              </a:cxn>
              <a:cxn ang="0">
                <a:pos x="1536" y="297"/>
              </a:cxn>
              <a:cxn ang="0">
                <a:pos x="1344" y="312"/>
              </a:cxn>
              <a:cxn ang="0">
                <a:pos x="1134" y="330"/>
              </a:cxn>
              <a:cxn ang="0">
                <a:pos x="921" y="342"/>
              </a:cxn>
              <a:cxn ang="0">
                <a:pos x="696" y="354"/>
              </a:cxn>
              <a:cxn ang="0">
                <a:pos x="501" y="360"/>
              </a:cxn>
              <a:cxn ang="0">
                <a:pos x="279" y="366"/>
              </a:cxn>
              <a:cxn ang="0">
                <a:pos x="99" y="369"/>
              </a:cxn>
              <a:cxn ang="0">
                <a:pos x="0" y="366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4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85"/>
              </a:cxn>
              <a:cxn ang="0">
                <a:pos x="192" y="285"/>
              </a:cxn>
              <a:cxn ang="0">
                <a:pos x="384" y="282"/>
              </a:cxn>
              <a:cxn ang="0">
                <a:pos x="579" y="276"/>
              </a:cxn>
              <a:cxn ang="0">
                <a:pos x="789" y="267"/>
              </a:cxn>
              <a:cxn ang="0">
                <a:pos x="999" y="258"/>
              </a:cxn>
              <a:cxn ang="0">
                <a:pos x="1161" y="246"/>
              </a:cxn>
              <a:cxn ang="0">
                <a:pos x="1302" y="234"/>
              </a:cxn>
              <a:cxn ang="0">
                <a:pos x="1458" y="222"/>
              </a:cxn>
              <a:cxn ang="0">
                <a:pos x="1665" y="201"/>
              </a:cxn>
              <a:cxn ang="0">
                <a:pos x="1992" y="159"/>
              </a:cxn>
              <a:cxn ang="0">
                <a:pos x="2301" y="117"/>
              </a:cxn>
              <a:cxn ang="0">
                <a:pos x="2604" y="60"/>
              </a:cxn>
              <a:cxn ang="0">
                <a:pos x="2883" y="0"/>
              </a:cxn>
              <a:cxn ang="0">
                <a:pos x="0" y="0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99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997" name="Rectangle 13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1998" name="Rectangle 1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1999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64E5A82-4BE2-4E7B-B11A-552FE9D945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D4E7E6-553A-4126-99D9-6FBD1418F9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22C62A-0DC1-4519-B076-68640C9FCD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093E7A-C5B2-41A8-B429-953819E2CA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2DF267-EE92-4351-A3B9-30FF835E78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984C42-59EF-4F79-BC75-E53BB50B3A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2A4CE-2C44-4AA9-B38E-40B0077566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A69756-EBBC-48BC-830A-4125C1A822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CBEA54-5D1D-4396-8E53-CC5F762ED4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C3E153-513D-4F35-B1A3-C0A468FEC9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1F82E3-1169-4B64-B852-9F79F18631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3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/>
            <a:ahLst/>
            <a:cxnLst>
              <a:cxn ang="0">
                <a:pos x="0" y="1491"/>
              </a:cxn>
              <a:cxn ang="0">
                <a:pos x="0" y="0"/>
              </a:cxn>
              <a:cxn ang="0">
                <a:pos x="171" y="3"/>
              </a:cxn>
              <a:cxn ang="0">
                <a:pos x="355" y="9"/>
              </a:cxn>
              <a:cxn ang="0">
                <a:pos x="499" y="21"/>
              </a:cxn>
              <a:cxn ang="0">
                <a:pos x="650" y="36"/>
              </a:cxn>
              <a:cxn ang="0">
                <a:pos x="809" y="54"/>
              </a:cxn>
              <a:cxn ang="0">
                <a:pos x="957" y="78"/>
              </a:cxn>
              <a:cxn ang="0">
                <a:pos x="1119" y="105"/>
              </a:cxn>
              <a:cxn ang="0">
                <a:pos x="1261" y="133"/>
              </a:cxn>
              <a:cxn ang="0">
                <a:pos x="1441" y="175"/>
              </a:cxn>
              <a:cxn ang="0">
                <a:pos x="1598" y="217"/>
              </a:cxn>
              <a:cxn ang="0">
                <a:pos x="1763" y="269"/>
              </a:cxn>
              <a:cxn ang="0">
                <a:pos x="1887" y="308"/>
              </a:cxn>
              <a:cxn ang="0">
                <a:pos x="2085" y="384"/>
              </a:cxn>
              <a:cxn ang="0">
                <a:pos x="2230" y="444"/>
              </a:cxn>
              <a:cxn ang="0">
                <a:pos x="2456" y="547"/>
              </a:cxn>
              <a:cxn ang="0">
                <a:pos x="2666" y="662"/>
              </a:cxn>
              <a:cxn ang="0">
                <a:pos x="2859" y="786"/>
              </a:cxn>
              <a:cxn ang="0">
                <a:pos x="3046" y="920"/>
              </a:cxn>
              <a:cxn ang="0">
                <a:pos x="3193" y="1038"/>
              </a:cxn>
              <a:cxn ang="0">
                <a:pos x="3332" y="1168"/>
              </a:cxn>
              <a:cxn ang="0">
                <a:pos x="3440" y="1280"/>
              </a:cxn>
              <a:cxn ang="0">
                <a:pos x="3524" y="1380"/>
              </a:cxn>
              <a:cxn ang="0">
                <a:pos x="3624" y="1491"/>
              </a:cxn>
              <a:cxn ang="0">
                <a:pos x="3608" y="1491"/>
              </a:cxn>
              <a:cxn ang="0">
                <a:pos x="0" y="1491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/>
            <a:ahLst/>
            <a:cxnLst>
              <a:cxn ang="0">
                <a:pos x="2718" y="405"/>
              </a:cxn>
              <a:cxn ang="0">
                <a:pos x="2466" y="333"/>
              </a:cxn>
              <a:cxn ang="0">
                <a:pos x="2202" y="261"/>
              </a:cxn>
              <a:cxn ang="0">
                <a:pos x="1929" y="198"/>
              </a:cxn>
              <a:cxn ang="0">
                <a:pos x="1695" y="153"/>
              </a:cxn>
              <a:cxn ang="0">
                <a:pos x="1434" y="111"/>
              </a:cxn>
              <a:cxn ang="0">
                <a:pos x="1188" y="75"/>
              </a:cxn>
              <a:cxn ang="0">
                <a:pos x="957" y="48"/>
              </a:cxn>
              <a:cxn ang="0">
                <a:pos x="747" y="30"/>
              </a:cxn>
              <a:cxn ang="0">
                <a:pos x="501" y="15"/>
              </a:cxn>
              <a:cxn ang="0">
                <a:pos x="246" y="3"/>
              </a:cxn>
              <a:cxn ang="0">
                <a:pos x="0" y="0"/>
              </a:cxn>
              <a:cxn ang="0">
                <a:pos x="0" y="275"/>
              </a:cxn>
              <a:cxn ang="0">
                <a:pos x="0" y="345"/>
              </a:cxn>
              <a:cxn ang="0">
                <a:pos x="0" y="275"/>
              </a:cxn>
              <a:cxn ang="0">
                <a:pos x="0" y="342"/>
              </a:cxn>
              <a:cxn ang="0">
                <a:pos x="339" y="351"/>
              </a:cxn>
              <a:cxn ang="0">
                <a:pos x="606" y="372"/>
              </a:cxn>
              <a:cxn ang="0">
                <a:pos x="852" y="399"/>
              </a:cxn>
              <a:cxn ang="0">
                <a:pos x="1068" y="435"/>
              </a:cxn>
              <a:cxn ang="0">
                <a:pos x="1275" y="474"/>
              </a:cxn>
              <a:cxn ang="0">
                <a:pos x="1545" y="540"/>
              </a:cxn>
              <a:cxn ang="0">
                <a:pos x="1761" y="603"/>
              </a:cxn>
              <a:cxn ang="0">
                <a:pos x="1971" y="678"/>
              </a:cxn>
              <a:cxn ang="0">
                <a:pos x="2166" y="747"/>
              </a:cxn>
              <a:cxn ang="0">
                <a:pos x="2397" y="852"/>
              </a:cxn>
              <a:cxn ang="0">
                <a:pos x="2613" y="960"/>
              </a:cxn>
              <a:cxn ang="0">
                <a:pos x="2832" y="1095"/>
              </a:cxn>
              <a:cxn ang="0">
                <a:pos x="3012" y="1212"/>
              </a:cxn>
              <a:cxn ang="0">
                <a:pos x="3186" y="1347"/>
              </a:cxn>
              <a:cxn ang="0">
                <a:pos x="3351" y="1497"/>
              </a:cxn>
              <a:cxn ang="0">
                <a:pos x="3480" y="1629"/>
              </a:cxn>
              <a:cxn ang="0">
                <a:pos x="3612" y="1785"/>
              </a:cxn>
              <a:cxn ang="0">
                <a:pos x="3699" y="1901"/>
              </a:cxn>
              <a:cxn ang="0">
                <a:pos x="5142" y="1901"/>
              </a:cxn>
              <a:cxn ang="0">
                <a:pos x="5076" y="1827"/>
              </a:cxn>
              <a:cxn ang="0">
                <a:pos x="4968" y="1707"/>
              </a:cxn>
              <a:cxn ang="0">
                <a:pos x="4797" y="1539"/>
              </a:cxn>
              <a:cxn ang="0">
                <a:pos x="4617" y="1383"/>
              </a:cxn>
              <a:cxn ang="0">
                <a:pos x="4410" y="1221"/>
              </a:cxn>
              <a:cxn ang="0">
                <a:pos x="4185" y="1071"/>
              </a:cxn>
              <a:cxn ang="0">
                <a:pos x="3960" y="939"/>
              </a:cxn>
              <a:cxn ang="0">
                <a:pos x="3708" y="801"/>
              </a:cxn>
              <a:cxn ang="0">
                <a:pos x="3492" y="702"/>
              </a:cxn>
              <a:cxn ang="0">
                <a:pos x="3231" y="588"/>
              </a:cxn>
              <a:cxn ang="0">
                <a:pos x="2964" y="489"/>
              </a:cxn>
              <a:cxn ang="0">
                <a:pos x="2718" y="405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5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558" y="357"/>
              </a:cxn>
              <a:cxn ang="0">
                <a:pos x="807" y="375"/>
              </a:cxn>
              <a:cxn ang="0">
                <a:pos x="1056" y="399"/>
              </a:cxn>
              <a:cxn ang="0">
                <a:pos x="1272" y="426"/>
              </a:cxn>
              <a:cxn ang="0">
                <a:pos x="1539" y="465"/>
              </a:cxn>
              <a:cxn ang="0">
                <a:pos x="1791" y="510"/>
              </a:cxn>
              <a:cxn ang="0">
                <a:pos x="2076" y="570"/>
              </a:cxn>
              <a:cxn ang="0">
                <a:pos x="2334" y="630"/>
              </a:cxn>
              <a:cxn ang="0">
                <a:pos x="2544" y="687"/>
              </a:cxn>
              <a:cxn ang="0">
                <a:pos x="2775" y="759"/>
              </a:cxn>
              <a:cxn ang="0">
                <a:pos x="3003" y="837"/>
              </a:cxn>
              <a:cxn ang="0">
                <a:pos x="3231" y="924"/>
              </a:cxn>
              <a:cxn ang="0">
                <a:pos x="3438" y="1005"/>
              </a:cxn>
              <a:cxn ang="0">
                <a:pos x="3663" y="1110"/>
              </a:cxn>
              <a:cxn ang="0">
                <a:pos x="3903" y="1233"/>
              </a:cxn>
              <a:cxn ang="0">
                <a:pos x="4149" y="1374"/>
              </a:cxn>
              <a:cxn ang="0">
                <a:pos x="4353" y="1506"/>
              </a:cxn>
              <a:cxn ang="0">
                <a:pos x="4491" y="1602"/>
              </a:cxn>
              <a:cxn ang="0">
                <a:pos x="4668" y="1740"/>
              </a:cxn>
              <a:cxn ang="0">
                <a:pos x="4824" y="1875"/>
              </a:cxn>
              <a:cxn ang="0">
                <a:pos x="4968" y="2016"/>
              </a:cxn>
              <a:cxn ang="0">
                <a:pos x="5100" y="2154"/>
              </a:cxn>
              <a:cxn ang="0">
                <a:pos x="5238" y="2324"/>
              </a:cxn>
              <a:cxn ang="0">
                <a:pos x="5759" y="2324"/>
              </a:cxn>
              <a:cxn ang="0">
                <a:pos x="5759" y="1245"/>
              </a:cxn>
              <a:cxn ang="0">
                <a:pos x="5580" y="1119"/>
              </a:cxn>
              <a:cxn ang="0">
                <a:pos x="5400" y="1020"/>
              </a:cxn>
              <a:cxn ang="0">
                <a:pos x="5205" y="918"/>
              </a:cxn>
              <a:cxn ang="0">
                <a:pos x="5031" y="837"/>
              </a:cxn>
              <a:cxn ang="0">
                <a:pos x="4866" y="771"/>
              </a:cxn>
              <a:cxn ang="0">
                <a:pos x="4710" y="711"/>
              </a:cxn>
              <a:cxn ang="0">
                <a:pos x="4545" y="651"/>
              </a:cxn>
              <a:cxn ang="0">
                <a:pos x="4386" y="600"/>
              </a:cxn>
              <a:cxn ang="0">
                <a:pos x="4248" y="552"/>
              </a:cxn>
              <a:cxn ang="0">
                <a:pos x="3993" y="483"/>
              </a:cxn>
              <a:cxn ang="0">
                <a:pos x="3777" y="423"/>
              </a:cxn>
              <a:cxn ang="0">
                <a:pos x="3564" y="375"/>
              </a:cxn>
              <a:cxn ang="0">
                <a:pos x="3282" y="312"/>
              </a:cxn>
              <a:cxn ang="0">
                <a:pos x="3003" y="261"/>
              </a:cxn>
              <a:cxn ang="0">
                <a:pos x="2733" y="213"/>
              </a:cxn>
              <a:cxn ang="0">
                <a:pos x="2451" y="171"/>
              </a:cxn>
              <a:cxn ang="0">
                <a:pos x="2211" y="138"/>
              </a:cxn>
              <a:cxn ang="0">
                <a:pos x="1974" y="108"/>
              </a:cxn>
              <a:cxn ang="0">
                <a:pos x="1665" y="81"/>
              </a:cxn>
              <a:cxn ang="0">
                <a:pos x="1437" y="60"/>
              </a:cxn>
              <a:cxn ang="0">
                <a:pos x="1125" y="36"/>
              </a:cxn>
              <a:cxn ang="0">
                <a:pos x="828" y="21"/>
              </a:cxn>
              <a:cxn ang="0">
                <a:pos x="558" y="12"/>
              </a:cxn>
              <a:cxn ang="0">
                <a:pos x="282" y="3"/>
              </a:cxn>
              <a:cxn ang="0">
                <a:pos x="0" y="0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6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51"/>
              </a:cxn>
              <a:cxn ang="0">
                <a:pos x="282" y="357"/>
              </a:cxn>
              <a:cxn ang="0">
                <a:pos x="627" y="363"/>
              </a:cxn>
              <a:cxn ang="0">
                <a:pos x="960" y="375"/>
              </a:cxn>
              <a:cxn ang="0">
                <a:pos x="1218" y="393"/>
              </a:cxn>
              <a:cxn ang="0">
                <a:pos x="1470" y="411"/>
              </a:cxn>
              <a:cxn ang="0">
                <a:pos x="1746" y="435"/>
              </a:cxn>
              <a:cxn ang="0">
                <a:pos x="2022" y="462"/>
              </a:cxn>
              <a:cxn ang="0">
                <a:pos x="2340" y="504"/>
              </a:cxn>
              <a:cxn ang="0">
                <a:pos x="2664" y="549"/>
              </a:cxn>
              <a:cxn ang="0">
                <a:pos x="2952" y="597"/>
              </a:cxn>
              <a:cxn ang="0">
                <a:pos x="3225" y="648"/>
              </a:cxn>
              <a:cxn ang="0">
                <a:pos x="3513" y="708"/>
              </a:cxn>
              <a:cxn ang="0">
                <a:pos x="3693" y="750"/>
              </a:cxn>
              <a:cxn ang="0">
                <a:pos x="3936" y="810"/>
              </a:cxn>
              <a:cxn ang="0">
                <a:pos x="4095" y="855"/>
              </a:cxn>
              <a:cxn ang="0">
                <a:pos x="4281" y="909"/>
              </a:cxn>
              <a:cxn ang="0">
                <a:pos x="4503" y="981"/>
              </a:cxn>
              <a:cxn ang="0">
                <a:pos x="4704" y="1053"/>
              </a:cxn>
              <a:cxn ang="0">
                <a:pos x="4911" y="1131"/>
              </a:cxn>
              <a:cxn ang="0">
                <a:pos x="5073" y="1197"/>
              </a:cxn>
              <a:cxn ang="0">
                <a:pos x="5256" y="1281"/>
              </a:cxn>
              <a:cxn ang="0">
                <a:pos x="5475" y="1401"/>
              </a:cxn>
              <a:cxn ang="0">
                <a:pos x="5628" y="1482"/>
              </a:cxn>
              <a:cxn ang="0">
                <a:pos x="5759" y="1572"/>
              </a:cxn>
              <a:cxn ang="0">
                <a:pos x="5759" y="633"/>
              </a:cxn>
              <a:cxn ang="0">
                <a:pos x="5493" y="570"/>
              </a:cxn>
              <a:cxn ang="0">
                <a:pos x="5214" y="501"/>
              </a:cxn>
              <a:cxn ang="0">
                <a:pos x="4950" y="444"/>
              </a:cxn>
              <a:cxn ang="0">
                <a:pos x="4701" y="396"/>
              </a:cxn>
              <a:cxn ang="0">
                <a:pos x="4425" y="348"/>
              </a:cxn>
              <a:cxn ang="0">
                <a:pos x="4110" y="294"/>
              </a:cxn>
              <a:cxn ang="0">
                <a:pos x="3813" y="252"/>
              </a:cxn>
              <a:cxn ang="0">
                <a:pos x="3549" y="213"/>
              </a:cxn>
              <a:cxn ang="0">
                <a:pos x="3261" y="183"/>
              </a:cxn>
              <a:cxn ang="0">
                <a:pos x="3015" y="153"/>
              </a:cxn>
              <a:cxn ang="0">
                <a:pos x="2757" y="129"/>
              </a:cxn>
              <a:cxn ang="0">
                <a:pos x="2520" y="105"/>
              </a:cxn>
              <a:cxn ang="0">
                <a:pos x="2301" y="87"/>
              </a:cxn>
              <a:cxn ang="0">
                <a:pos x="2013" y="66"/>
              </a:cxn>
              <a:cxn ang="0">
                <a:pos x="1731" y="48"/>
              </a:cxn>
              <a:cxn ang="0">
                <a:pos x="1524" y="39"/>
              </a:cxn>
              <a:cxn ang="0">
                <a:pos x="1260" y="27"/>
              </a:cxn>
              <a:cxn ang="0">
                <a:pos x="966" y="15"/>
              </a:cxn>
              <a:cxn ang="0">
                <a:pos x="714" y="12"/>
              </a:cxn>
              <a:cxn ang="0">
                <a:pos x="510" y="6"/>
              </a:cxn>
              <a:cxn ang="0">
                <a:pos x="243" y="0"/>
              </a:cxn>
              <a:cxn ang="0">
                <a:pos x="0" y="0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7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318" y="342"/>
              </a:cxn>
              <a:cxn ang="0">
                <a:pos x="591" y="348"/>
              </a:cxn>
              <a:cxn ang="0">
                <a:pos x="846" y="354"/>
              </a:cxn>
              <a:cxn ang="0">
                <a:pos x="1074" y="360"/>
              </a:cxn>
              <a:cxn ang="0">
                <a:pos x="1314" y="366"/>
              </a:cxn>
              <a:cxn ang="0">
                <a:pos x="1599" y="381"/>
              </a:cxn>
              <a:cxn ang="0">
                <a:pos x="1911" y="399"/>
              </a:cxn>
              <a:cxn ang="0">
                <a:pos x="2241" y="420"/>
              </a:cxn>
              <a:cxn ang="0">
                <a:pos x="2619" y="453"/>
              </a:cxn>
              <a:cxn ang="0">
                <a:pos x="2889" y="477"/>
              </a:cxn>
              <a:cxn ang="0">
                <a:pos x="3177" y="507"/>
              </a:cxn>
              <a:cxn ang="0">
                <a:pos x="3498" y="543"/>
              </a:cxn>
              <a:cxn ang="0">
                <a:pos x="3813" y="585"/>
              </a:cxn>
              <a:cxn ang="0">
                <a:pos x="4044" y="618"/>
              </a:cxn>
              <a:cxn ang="0">
                <a:pos x="4365" y="669"/>
              </a:cxn>
              <a:cxn ang="0">
                <a:pos x="4683" y="726"/>
              </a:cxn>
              <a:cxn ang="0">
                <a:pos x="4980" y="786"/>
              </a:cxn>
              <a:cxn ang="0">
                <a:pos x="5268" y="846"/>
              </a:cxn>
              <a:cxn ang="0">
                <a:pos x="5646" y="942"/>
              </a:cxn>
              <a:cxn ang="0">
                <a:pos x="5759" y="969"/>
              </a:cxn>
              <a:cxn ang="0">
                <a:pos x="5759" y="0"/>
              </a:cxn>
              <a:cxn ang="0">
                <a:pos x="0" y="0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8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/>
            <a:ahLst/>
            <a:cxnLst>
              <a:cxn ang="0">
                <a:pos x="0" y="753"/>
              </a:cxn>
              <a:cxn ang="0">
                <a:pos x="0" y="1059"/>
              </a:cxn>
              <a:cxn ang="0">
                <a:pos x="5759" y="1059"/>
              </a:cxn>
              <a:cxn ang="0">
                <a:pos x="5759" y="0"/>
              </a:cxn>
              <a:cxn ang="0">
                <a:pos x="5430" y="0"/>
              </a:cxn>
              <a:cxn ang="0">
                <a:pos x="5298" y="84"/>
              </a:cxn>
              <a:cxn ang="0">
                <a:pos x="5136" y="159"/>
              </a:cxn>
              <a:cxn ang="0">
                <a:pos x="4968" y="222"/>
              </a:cxn>
              <a:cxn ang="0">
                <a:pos x="4812" y="267"/>
              </a:cxn>
              <a:cxn ang="0">
                <a:pos x="4626" y="324"/>
              </a:cxn>
              <a:cxn ang="0">
                <a:pos x="4440" y="366"/>
              </a:cxn>
              <a:cxn ang="0">
                <a:pos x="4230" y="414"/>
              </a:cxn>
              <a:cxn ang="0">
                <a:pos x="3939" y="468"/>
              </a:cxn>
              <a:cxn ang="0">
                <a:pos x="3711" y="504"/>
              </a:cxn>
              <a:cxn ang="0">
                <a:pos x="3441" y="543"/>
              </a:cxn>
              <a:cxn ang="0">
                <a:pos x="3189" y="579"/>
              </a:cxn>
              <a:cxn ang="0">
                <a:pos x="2925" y="606"/>
              </a:cxn>
              <a:cxn ang="0">
                <a:pos x="2679" y="633"/>
              </a:cxn>
              <a:cxn ang="0">
                <a:pos x="2418" y="654"/>
              </a:cxn>
              <a:cxn ang="0">
                <a:pos x="2142" y="675"/>
              </a:cxn>
              <a:cxn ang="0">
                <a:pos x="1896" y="693"/>
              </a:cxn>
              <a:cxn ang="0">
                <a:pos x="1647" y="708"/>
              </a:cxn>
              <a:cxn ang="0">
                <a:pos x="1404" y="720"/>
              </a:cxn>
              <a:cxn ang="0">
                <a:pos x="1170" y="732"/>
              </a:cxn>
              <a:cxn ang="0">
                <a:pos x="906" y="738"/>
              </a:cxn>
              <a:cxn ang="0">
                <a:pos x="534" y="747"/>
              </a:cxn>
              <a:cxn ang="0">
                <a:pos x="201" y="753"/>
              </a:cxn>
              <a:cxn ang="0">
                <a:pos x="0" y="753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9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/>
            <a:ahLst/>
            <a:cxnLst>
              <a:cxn ang="0">
                <a:pos x="0" y="366"/>
              </a:cxn>
              <a:cxn ang="0">
                <a:pos x="0" y="672"/>
              </a:cxn>
              <a:cxn ang="0">
                <a:pos x="303" y="672"/>
              </a:cxn>
              <a:cxn ang="0">
                <a:pos x="723" y="663"/>
              </a:cxn>
              <a:cxn ang="0">
                <a:pos x="1020" y="654"/>
              </a:cxn>
              <a:cxn ang="0">
                <a:pos x="1302" y="642"/>
              </a:cxn>
              <a:cxn ang="0">
                <a:pos x="1554" y="630"/>
              </a:cxn>
              <a:cxn ang="0">
                <a:pos x="1779" y="615"/>
              </a:cxn>
              <a:cxn ang="0">
                <a:pos x="1962" y="606"/>
              </a:cxn>
              <a:cxn ang="0">
                <a:pos x="2193" y="588"/>
              </a:cxn>
              <a:cxn ang="0">
                <a:pos x="2448" y="570"/>
              </a:cxn>
              <a:cxn ang="0">
                <a:pos x="2700" y="546"/>
              </a:cxn>
              <a:cxn ang="0">
                <a:pos x="2904" y="528"/>
              </a:cxn>
              <a:cxn ang="0">
                <a:pos x="3138" y="498"/>
              </a:cxn>
              <a:cxn ang="0">
                <a:pos x="3324" y="474"/>
              </a:cxn>
              <a:cxn ang="0">
                <a:pos x="3534" y="447"/>
              </a:cxn>
              <a:cxn ang="0">
                <a:pos x="3735" y="420"/>
              </a:cxn>
              <a:cxn ang="0">
                <a:pos x="3933" y="384"/>
              </a:cxn>
              <a:cxn ang="0">
                <a:pos x="4116" y="351"/>
              </a:cxn>
              <a:cxn ang="0">
                <a:pos x="4266" y="318"/>
              </a:cxn>
              <a:cxn ang="0">
                <a:pos x="4446" y="279"/>
              </a:cxn>
              <a:cxn ang="0">
                <a:pos x="4620" y="237"/>
              </a:cxn>
              <a:cxn ang="0">
                <a:pos x="4779" y="192"/>
              </a:cxn>
              <a:cxn ang="0">
                <a:pos x="4920" y="147"/>
              </a:cxn>
              <a:cxn ang="0">
                <a:pos x="5085" y="90"/>
              </a:cxn>
              <a:cxn ang="0">
                <a:pos x="5193" y="42"/>
              </a:cxn>
              <a:cxn ang="0">
                <a:pos x="5283" y="0"/>
              </a:cxn>
              <a:cxn ang="0">
                <a:pos x="3201" y="0"/>
              </a:cxn>
              <a:cxn ang="0">
                <a:pos x="2982" y="57"/>
              </a:cxn>
              <a:cxn ang="0">
                <a:pos x="2775" y="108"/>
              </a:cxn>
              <a:cxn ang="0">
                <a:pos x="2562" y="150"/>
              </a:cxn>
              <a:cxn ang="0">
                <a:pos x="2397" y="183"/>
              </a:cxn>
              <a:cxn ang="0">
                <a:pos x="2205" y="213"/>
              </a:cxn>
              <a:cxn ang="0">
                <a:pos x="2001" y="243"/>
              </a:cxn>
              <a:cxn ang="0">
                <a:pos x="1776" y="273"/>
              </a:cxn>
              <a:cxn ang="0">
                <a:pos x="1536" y="297"/>
              </a:cxn>
              <a:cxn ang="0">
                <a:pos x="1344" y="312"/>
              </a:cxn>
              <a:cxn ang="0">
                <a:pos x="1134" y="330"/>
              </a:cxn>
              <a:cxn ang="0">
                <a:pos x="921" y="342"/>
              </a:cxn>
              <a:cxn ang="0">
                <a:pos x="696" y="354"/>
              </a:cxn>
              <a:cxn ang="0">
                <a:pos x="501" y="360"/>
              </a:cxn>
              <a:cxn ang="0">
                <a:pos x="279" y="366"/>
              </a:cxn>
              <a:cxn ang="0">
                <a:pos x="99" y="369"/>
              </a:cxn>
              <a:cxn ang="0">
                <a:pos x="0" y="366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70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85"/>
              </a:cxn>
              <a:cxn ang="0">
                <a:pos x="192" y="285"/>
              </a:cxn>
              <a:cxn ang="0">
                <a:pos x="384" y="282"/>
              </a:cxn>
              <a:cxn ang="0">
                <a:pos x="579" y="276"/>
              </a:cxn>
              <a:cxn ang="0">
                <a:pos x="789" y="267"/>
              </a:cxn>
              <a:cxn ang="0">
                <a:pos x="999" y="258"/>
              </a:cxn>
              <a:cxn ang="0">
                <a:pos x="1161" y="246"/>
              </a:cxn>
              <a:cxn ang="0">
                <a:pos x="1302" y="234"/>
              </a:cxn>
              <a:cxn ang="0">
                <a:pos x="1458" y="222"/>
              </a:cxn>
              <a:cxn ang="0">
                <a:pos x="1665" y="201"/>
              </a:cxn>
              <a:cxn ang="0">
                <a:pos x="1992" y="159"/>
              </a:cxn>
              <a:cxn ang="0">
                <a:pos x="2301" y="117"/>
              </a:cxn>
              <a:cxn ang="0">
                <a:pos x="2604" y="60"/>
              </a:cxn>
              <a:cxn ang="0">
                <a:pos x="2883" y="0"/>
              </a:cxn>
              <a:cxn ang="0">
                <a:pos x="0" y="0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71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0972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0973" name="Rectangle 1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40974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40975" name="Rectangle 1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658C4C6-25C7-4E9D-9889-F0B5A7C0EAF1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nimBg="1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3" name="Text Box 17"/>
          <p:cNvSpPr txBox="1">
            <a:spLocks noChangeArrowheads="1"/>
          </p:cNvSpPr>
          <p:nvPr/>
        </p:nvSpPr>
        <p:spPr bwMode="auto">
          <a:xfrm>
            <a:off x="395536" y="1564392"/>
            <a:ext cx="83058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 dirty="0" smtClean="0"/>
              <a:t>Generating Business Data and </a:t>
            </a:r>
          </a:p>
          <a:p>
            <a:pPr algn="ctr"/>
            <a:r>
              <a:rPr lang="en-US" sz="4000" b="1" dirty="0" smtClean="0"/>
              <a:t>Analysis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 smtClean="0"/>
              <a:t>Lecture Week </a:t>
            </a:r>
            <a:r>
              <a:rPr lang="en-US" sz="4000" b="1" dirty="0" smtClean="0"/>
              <a:t>3</a:t>
            </a:r>
            <a:endParaRPr lang="en-US" sz="4000" b="1" dirty="0"/>
          </a:p>
        </p:txBody>
      </p:sp>
      <p:sp>
        <p:nvSpPr>
          <p:cNvPr id="4114" name="Rectangle 18"/>
          <p:cNvSpPr>
            <a:spLocks noChangeArrowheads="1"/>
          </p:cNvSpPr>
          <p:nvPr/>
        </p:nvSpPr>
        <p:spPr bwMode="auto">
          <a:xfrm>
            <a:off x="251520" y="188640"/>
            <a:ext cx="26340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 b="1" dirty="0" smtClean="0"/>
              <a:t>BMSP4004</a:t>
            </a:r>
            <a:endParaRPr lang="en-US" sz="4800" b="1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475656" y="4797152"/>
            <a:ext cx="6400800" cy="576064"/>
          </a:xfrm>
        </p:spPr>
        <p:txBody>
          <a:bodyPr/>
          <a:lstStyle/>
          <a:p>
            <a:r>
              <a:rPr lang="en-GB" dirty="0" smtClean="0"/>
              <a:t>Dr Roisin Mullins</a:t>
            </a: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3" presetClass="entr" presetSubtype="528" fill="hold" grpId="0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3" grpId="0" autoUpdateAnimBg="0"/>
      <p:bldP spid="4114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592" y="116632"/>
            <a:ext cx="7772400" cy="1143000"/>
          </a:xfrm>
        </p:spPr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592" y="1700808"/>
            <a:ext cx="8350696" cy="4608512"/>
          </a:xfrm>
        </p:spPr>
        <p:txBody>
          <a:bodyPr/>
          <a:lstStyle/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Review Mather (1999) </a:t>
            </a:r>
            <a:r>
              <a:rPr lang="en-GB" dirty="0" smtClean="0"/>
              <a:t>paper.</a:t>
            </a:r>
            <a:endParaRPr lang="en-GB" dirty="0" smtClean="0"/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Introduce Spreadsheets.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Explore terminology in describing Spreadsheet models.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71351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838200"/>
          </a:xfrm>
        </p:spPr>
        <p:txBody>
          <a:bodyPr/>
          <a:lstStyle/>
          <a:p>
            <a:r>
              <a:rPr lang="en-US" sz="4000" b="1">
                <a:solidFill>
                  <a:schemeClr val="accent1"/>
                </a:solidFill>
              </a:rPr>
              <a:t>Overview of Spreadsheet</a:t>
            </a: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066800"/>
            <a:ext cx="8763000" cy="4114800"/>
          </a:xfrm>
        </p:spPr>
        <p:txBody>
          <a:bodyPr/>
          <a:lstStyle/>
          <a:p>
            <a:pPr>
              <a:buClr>
                <a:schemeClr val="accent1"/>
              </a:buClr>
            </a:pPr>
            <a:r>
              <a:rPr lang="en-US" sz="2800"/>
              <a:t>Electronic Spreadsheet invented……1978  Dan Bricklin.</a:t>
            </a:r>
          </a:p>
          <a:p>
            <a:pPr>
              <a:buClr>
                <a:schemeClr val="accent1"/>
              </a:buClr>
            </a:pPr>
            <a:r>
              <a:rPr lang="en-US" sz="2800"/>
              <a:t>Metaphor “an electronic board + chalk in the classroom”</a:t>
            </a:r>
          </a:p>
          <a:p>
            <a:pPr>
              <a:buClr>
                <a:schemeClr val="accent1"/>
              </a:buClr>
            </a:pPr>
            <a:r>
              <a:rPr lang="en-US" sz="2800"/>
              <a:t>Beginning of Summer ‘78 1st version programmed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Mid Summer, Bob Franklin…...user friendly version.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During Summer, Daniel Flystra…. market oriented..</a:t>
            </a:r>
            <a:endParaRPr lang="en-GB" sz="2800"/>
          </a:p>
          <a:p>
            <a:pPr>
              <a:buClr>
                <a:schemeClr val="accent1"/>
              </a:buClr>
              <a:buFontTx/>
              <a:buNone/>
            </a:pPr>
            <a:r>
              <a:rPr lang="en-US" sz="2800"/>
              <a:t>	He suggested running the program on Apple Macintosh.</a:t>
            </a:r>
            <a:endParaRPr lang="en-GB" sz="2800"/>
          </a:p>
          <a:p>
            <a:pPr>
              <a:buClr>
                <a:schemeClr val="accent1"/>
              </a:buClr>
            </a:pPr>
            <a:r>
              <a:rPr lang="en-US" sz="2800"/>
              <a:t>They formed Software Arts Corporation in January ‘79.In</a:t>
            </a:r>
            <a:endParaRPr lang="en-GB" sz="2800"/>
          </a:p>
          <a:p>
            <a:pPr>
              <a:buClr>
                <a:schemeClr val="accent1"/>
              </a:buClr>
              <a:buFontTx/>
              <a:buNone/>
            </a:pPr>
            <a:r>
              <a:rPr lang="en-US" sz="2800"/>
              <a:t>	April ‘79, they began marketing “VisiCalc”.</a:t>
            </a:r>
          </a:p>
          <a:p>
            <a:pPr>
              <a:buClr>
                <a:schemeClr val="accent1"/>
              </a:buClr>
            </a:pPr>
            <a:r>
              <a:rPr lang="en-US" sz="2800"/>
              <a:t>The package was  an instant success….incentive to purchase a personal computer.</a:t>
            </a:r>
            <a:endParaRPr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24" name="Rectangle 112"/>
          <p:cNvSpPr>
            <a:spLocks noChangeArrowheads="1"/>
          </p:cNvSpPr>
          <p:nvPr/>
        </p:nvSpPr>
        <p:spPr bwMode="auto">
          <a:xfrm>
            <a:off x="6172200" y="3124200"/>
            <a:ext cx="304800" cy="152400"/>
          </a:xfrm>
          <a:prstGeom prst="rect">
            <a:avLst/>
          </a:prstGeom>
          <a:solidFill>
            <a:srgbClr val="33CC33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2" name="Rectangle 110"/>
          <p:cNvSpPr>
            <a:spLocks noChangeArrowheads="1"/>
          </p:cNvSpPr>
          <p:nvPr/>
        </p:nvSpPr>
        <p:spPr bwMode="auto">
          <a:xfrm>
            <a:off x="381000" y="2057400"/>
            <a:ext cx="304800" cy="152400"/>
          </a:xfrm>
          <a:prstGeom prst="rect">
            <a:avLst/>
          </a:prstGeom>
          <a:solidFill>
            <a:srgbClr val="DC0082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762000"/>
          </a:xfrm>
          <a:noFill/>
          <a:ln/>
        </p:spPr>
        <p:txBody>
          <a:bodyPr lIns="90488" tIns="44450" rIns="90488" bIns="44450" anchor="b"/>
          <a:lstStyle/>
          <a:p>
            <a:r>
              <a:rPr lang="en-US" b="1">
                <a:latin typeface="Arial Black" pitchFamily="34" charset="0"/>
              </a:rPr>
              <a:t>Degrees of Complexity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5334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LOW COMPLEXITY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4290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INTERMEDIATE COMPLEXITY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6324600" y="12192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FF0A9B"/>
                </a:solidFill>
                <a:latin typeface="Impact" pitchFamily="34" charset="0"/>
              </a:rPr>
              <a:t>HIGH COMPLEXITY</a:t>
            </a: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533400" y="2286000"/>
            <a:ext cx="21336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GENERAL FUNCTIONS</a:t>
            </a: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6400800" y="2286000"/>
            <a:ext cx="19812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SPECIFIC FUNCTIONS</a:t>
            </a: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3124200" y="2286000"/>
            <a:ext cx="2743200" cy="822325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400">
                <a:solidFill>
                  <a:srgbClr val="66FF33"/>
                </a:solidFill>
                <a:latin typeface="Impact" pitchFamily="34" charset="0"/>
              </a:rPr>
              <a:t>GENERAL &amp; SPECIFIC FUNCTIONS</a:t>
            </a:r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152400" y="3505200"/>
            <a:ext cx="2895600" cy="2355850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Word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PowerPoint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E-mail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WinFax</a:t>
            </a: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3124200" y="3505200"/>
            <a:ext cx="2743200" cy="1738313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Excel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Access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/>
              <a:t>GIS</a:t>
            </a:r>
          </a:p>
        </p:txBody>
      </p: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6019800" y="3505200"/>
            <a:ext cx="3124200" cy="2973388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SPSS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Simulation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Forecasting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/>
              <a:t>Decision Support</a:t>
            </a:r>
          </a:p>
          <a:p>
            <a:pPr marL="288925" indent="-288925">
              <a:spcBef>
                <a:spcPct val="50000"/>
              </a:spcBef>
              <a:buClr>
                <a:schemeClr val="tx2"/>
              </a:buClr>
              <a:buSzPct val="75000"/>
              <a:buFont typeface="Monotype Sorts" pitchFamily="2" charset="2"/>
              <a:buChar char="v"/>
            </a:pPr>
            <a:r>
              <a:rPr lang="en-US" sz="2700" b="1" dirty="0" smtClean="0"/>
              <a:t>Data Mining (AI)</a:t>
            </a:r>
            <a:endParaRPr lang="en-US" sz="2700" b="1" dirty="0"/>
          </a:p>
        </p:txBody>
      </p:sp>
      <p:grpSp>
        <p:nvGrpSpPr>
          <p:cNvPr id="13382" name="Group 70"/>
          <p:cNvGrpSpPr>
            <a:grpSpLocks/>
          </p:cNvGrpSpPr>
          <p:nvPr/>
        </p:nvGrpSpPr>
        <p:grpSpPr bwMode="auto">
          <a:xfrm>
            <a:off x="3276600" y="2057400"/>
            <a:ext cx="1219200" cy="152400"/>
            <a:chOff x="2064" y="1296"/>
            <a:chExt cx="768" cy="96"/>
          </a:xfrm>
        </p:grpSpPr>
        <p:sp>
          <p:nvSpPr>
            <p:cNvPr id="13357" name="Rectangle 45"/>
            <p:cNvSpPr>
              <a:spLocks noChangeArrowheads="1"/>
            </p:cNvSpPr>
            <p:nvPr/>
          </p:nvSpPr>
          <p:spPr bwMode="auto">
            <a:xfrm>
              <a:off x="2064" y="1296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8" name="Rectangle 46"/>
            <p:cNvSpPr>
              <a:spLocks noChangeArrowheads="1"/>
            </p:cNvSpPr>
            <p:nvPr/>
          </p:nvSpPr>
          <p:spPr bwMode="auto">
            <a:xfrm>
              <a:off x="2448" y="1296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85" name="Group 73"/>
          <p:cNvGrpSpPr>
            <a:grpSpLocks/>
          </p:cNvGrpSpPr>
          <p:nvPr/>
        </p:nvGrpSpPr>
        <p:grpSpPr bwMode="auto">
          <a:xfrm>
            <a:off x="6172200" y="2057400"/>
            <a:ext cx="2133600" cy="152400"/>
            <a:chOff x="3888" y="1440"/>
            <a:chExt cx="1536" cy="96"/>
          </a:xfrm>
        </p:grpSpPr>
        <p:sp>
          <p:nvSpPr>
            <p:cNvPr id="13372" name="Rectangle 60"/>
            <p:cNvSpPr>
              <a:spLocks noChangeArrowheads="1"/>
            </p:cNvSpPr>
            <p:nvPr/>
          </p:nvSpPr>
          <p:spPr bwMode="auto">
            <a:xfrm>
              <a:off x="3888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3" name="Rectangle 61"/>
            <p:cNvSpPr>
              <a:spLocks noChangeArrowheads="1"/>
            </p:cNvSpPr>
            <p:nvPr/>
          </p:nvSpPr>
          <p:spPr bwMode="auto">
            <a:xfrm>
              <a:off x="4272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4656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5" name="Rectangle 63"/>
            <p:cNvSpPr>
              <a:spLocks noChangeArrowheads="1"/>
            </p:cNvSpPr>
            <p:nvPr/>
          </p:nvSpPr>
          <p:spPr bwMode="auto">
            <a:xfrm>
              <a:off x="5040" y="1440"/>
              <a:ext cx="384" cy="96"/>
            </a:xfrm>
            <a:prstGeom prst="rect">
              <a:avLst/>
            </a:prstGeom>
            <a:solidFill>
              <a:srgbClr val="DC0082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92" name="Group 80"/>
          <p:cNvGrpSpPr>
            <a:grpSpLocks/>
          </p:cNvGrpSpPr>
          <p:nvPr/>
        </p:nvGrpSpPr>
        <p:grpSpPr bwMode="auto">
          <a:xfrm>
            <a:off x="381000" y="3124200"/>
            <a:ext cx="2438400" cy="152400"/>
            <a:chOff x="3888" y="1440"/>
            <a:chExt cx="1536" cy="96"/>
          </a:xfrm>
        </p:grpSpPr>
        <p:sp>
          <p:nvSpPr>
            <p:cNvPr id="13393" name="Rectangle 81"/>
            <p:cNvSpPr>
              <a:spLocks noChangeArrowheads="1"/>
            </p:cNvSpPr>
            <p:nvPr/>
          </p:nvSpPr>
          <p:spPr bwMode="auto">
            <a:xfrm>
              <a:off x="3888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4" name="Rectangle 82"/>
            <p:cNvSpPr>
              <a:spLocks noChangeArrowheads="1"/>
            </p:cNvSpPr>
            <p:nvPr/>
          </p:nvSpPr>
          <p:spPr bwMode="auto">
            <a:xfrm>
              <a:off x="4272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5" name="Rectangle 83"/>
            <p:cNvSpPr>
              <a:spLocks noChangeArrowheads="1"/>
            </p:cNvSpPr>
            <p:nvPr/>
          </p:nvSpPr>
          <p:spPr bwMode="auto">
            <a:xfrm>
              <a:off x="4656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96" name="Rectangle 84"/>
            <p:cNvSpPr>
              <a:spLocks noChangeArrowheads="1"/>
            </p:cNvSpPr>
            <p:nvPr/>
          </p:nvSpPr>
          <p:spPr bwMode="auto">
            <a:xfrm>
              <a:off x="5040" y="1440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408" name="Group 96"/>
          <p:cNvGrpSpPr>
            <a:grpSpLocks/>
          </p:cNvGrpSpPr>
          <p:nvPr/>
        </p:nvGrpSpPr>
        <p:grpSpPr bwMode="auto">
          <a:xfrm>
            <a:off x="3276600" y="3124200"/>
            <a:ext cx="1219200" cy="152400"/>
            <a:chOff x="2064" y="1296"/>
            <a:chExt cx="768" cy="96"/>
          </a:xfrm>
        </p:grpSpPr>
        <p:sp>
          <p:nvSpPr>
            <p:cNvPr id="13409" name="Rectangle 97"/>
            <p:cNvSpPr>
              <a:spLocks noChangeArrowheads="1"/>
            </p:cNvSpPr>
            <p:nvPr/>
          </p:nvSpPr>
          <p:spPr bwMode="auto">
            <a:xfrm>
              <a:off x="2064" y="1296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410" name="Rectangle 98"/>
            <p:cNvSpPr>
              <a:spLocks noChangeArrowheads="1"/>
            </p:cNvSpPr>
            <p:nvPr/>
          </p:nvSpPr>
          <p:spPr bwMode="auto">
            <a:xfrm>
              <a:off x="2448" y="1296"/>
              <a:ext cx="384" cy="96"/>
            </a:xfrm>
            <a:prstGeom prst="rect">
              <a:avLst/>
            </a:prstGeom>
            <a:solidFill>
              <a:srgbClr val="33CC33"/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3425" name="Rectangle 113"/>
          <p:cNvSpPr>
            <a:spLocks noChangeArrowheads="1"/>
          </p:cNvSpPr>
          <p:nvPr/>
        </p:nvSpPr>
        <p:spPr bwMode="auto">
          <a:xfrm>
            <a:off x="152400" y="1143000"/>
            <a:ext cx="2895600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6" name="Rectangle 114"/>
          <p:cNvSpPr>
            <a:spLocks noChangeArrowheads="1"/>
          </p:cNvSpPr>
          <p:nvPr/>
        </p:nvSpPr>
        <p:spPr bwMode="auto">
          <a:xfrm>
            <a:off x="152400" y="3429000"/>
            <a:ext cx="2895600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7" name="Rectangle 115"/>
          <p:cNvSpPr>
            <a:spLocks noChangeArrowheads="1"/>
          </p:cNvSpPr>
          <p:nvPr/>
        </p:nvSpPr>
        <p:spPr bwMode="auto">
          <a:xfrm>
            <a:off x="3048000" y="1143000"/>
            <a:ext cx="2895600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8" name="Rectangle 116"/>
          <p:cNvSpPr>
            <a:spLocks noChangeArrowheads="1"/>
          </p:cNvSpPr>
          <p:nvPr/>
        </p:nvSpPr>
        <p:spPr bwMode="auto">
          <a:xfrm>
            <a:off x="3048000" y="3429000"/>
            <a:ext cx="2895600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29" name="Rectangle 117"/>
          <p:cNvSpPr>
            <a:spLocks noChangeArrowheads="1"/>
          </p:cNvSpPr>
          <p:nvPr/>
        </p:nvSpPr>
        <p:spPr bwMode="auto">
          <a:xfrm>
            <a:off x="5943600" y="1143000"/>
            <a:ext cx="3059113" cy="22860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430" name="Rectangle 118"/>
          <p:cNvSpPr>
            <a:spLocks noChangeArrowheads="1"/>
          </p:cNvSpPr>
          <p:nvPr/>
        </p:nvSpPr>
        <p:spPr bwMode="auto">
          <a:xfrm>
            <a:off x="5943600" y="3429000"/>
            <a:ext cx="3059113" cy="32004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3440" name="Group 128"/>
          <p:cNvGrpSpPr>
            <a:grpSpLocks/>
          </p:cNvGrpSpPr>
          <p:nvPr/>
        </p:nvGrpSpPr>
        <p:grpSpPr bwMode="auto">
          <a:xfrm>
            <a:off x="152400" y="1808163"/>
            <a:ext cx="2908300" cy="401637"/>
            <a:chOff x="96" y="1139"/>
            <a:chExt cx="1832" cy="253"/>
          </a:xfrm>
        </p:grpSpPr>
        <p:grpSp>
          <p:nvGrpSpPr>
            <p:cNvPr id="13423" name="Group 111"/>
            <p:cNvGrpSpPr>
              <a:grpSpLocks/>
            </p:cNvGrpSpPr>
            <p:nvPr/>
          </p:nvGrpSpPr>
          <p:grpSpPr bwMode="auto">
            <a:xfrm>
              <a:off x="240" y="1296"/>
              <a:ext cx="1536" cy="96"/>
              <a:chOff x="240" y="1296"/>
              <a:chExt cx="1536" cy="96"/>
            </a:xfrm>
          </p:grpSpPr>
          <p:sp>
            <p:nvSpPr>
              <p:cNvPr id="13329" name="Rectangle 17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7" name="Rectangle 3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8" name="Rectangle 36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9" name="Rectangle 37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50" name="Rectangle 38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2" name="Text Box 120"/>
            <p:cNvSpPr txBox="1">
              <a:spLocks noChangeArrowheads="1"/>
            </p:cNvSpPr>
            <p:nvPr/>
          </p:nvSpPr>
          <p:spPr bwMode="auto">
            <a:xfrm>
              <a:off x="96" y="1139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3" name="Text Box 121"/>
            <p:cNvSpPr txBox="1">
              <a:spLocks noChangeArrowheads="1"/>
            </p:cNvSpPr>
            <p:nvPr/>
          </p:nvSpPr>
          <p:spPr bwMode="auto">
            <a:xfrm>
              <a:off x="1612" y="1139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38" name="Group 126"/>
          <p:cNvGrpSpPr>
            <a:grpSpLocks/>
          </p:cNvGrpSpPr>
          <p:nvPr/>
        </p:nvGrpSpPr>
        <p:grpSpPr bwMode="auto">
          <a:xfrm>
            <a:off x="3048000" y="1812925"/>
            <a:ext cx="2908300" cy="396875"/>
            <a:chOff x="1920" y="1142"/>
            <a:chExt cx="1832" cy="250"/>
          </a:xfrm>
        </p:grpSpPr>
        <p:grpSp>
          <p:nvGrpSpPr>
            <p:cNvPr id="13384" name="Group 72"/>
            <p:cNvGrpSpPr>
              <a:grpSpLocks/>
            </p:cNvGrpSpPr>
            <p:nvPr/>
          </p:nvGrpSpPr>
          <p:grpSpPr bwMode="auto">
            <a:xfrm>
              <a:off x="2064" y="1296"/>
              <a:ext cx="1536" cy="96"/>
              <a:chOff x="2064" y="1296"/>
              <a:chExt cx="1536" cy="96"/>
            </a:xfrm>
          </p:grpSpPr>
          <p:sp>
            <p:nvSpPr>
              <p:cNvPr id="13356" name="Rectangle 44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59" name="Rectangle 47"/>
              <p:cNvSpPr>
                <a:spLocks noChangeArrowheads="1"/>
              </p:cNvSpPr>
              <p:nvPr/>
            </p:nvSpPr>
            <p:spPr bwMode="auto">
              <a:xfrm>
                <a:off x="283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60" name="Rectangle 48"/>
              <p:cNvSpPr>
                <a:spLocks noChangeArrowheads="1"/>
              </p:cNvSpPr>
              <p:nvPr/>
            </p:nvSpPr>
            <p:spPr bwMode="auto">
              <a:xfrm>
                <a:off x="3216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3" name="Rectangle 71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4" name="Text Box 122"/>
            <p:cNvSpPr txBox="1">
              <a:spLocks noChangeArrowheads="1"/>
            </p:cNvSpPr>
            <p:nvPr/>
          </p:nvSpPr>
          <p:spPr bwMode="auto">
            <a:xfrm>
              <a:off x="1920" y="1142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5" name="Text Box 123"/>
            <p:cNvSpPr txBox="1">
              <a:spLocks noChangeArrowheads="1"/>
            </p:cNvSpPr>
            <p:nvPr/>
          </p:nvSpPr>
          <p:spPr bwMode="auto">
            <a:xfrm>
              <a:off x="3436" y="1142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39" name="Group 127"/>
          <p:cNvGrpSpPr>
            <a:grpSpLocks/>
          </p:cNvGrpSpPr>
          <p:nvPr/>
        </p:nvGrpSpPr>
        <p:grpSpPr bwMode="auto">
          <a:xfrm>
            <a:off x="5943600" y="1812925"/>
            <a:ext cx="2908300" cy="396875"/>
            <a:chOff x="3744" y="1142"/>
            <a:chExt cx="1832" cy="250"/>
          </a:xfrm>
        </p:grpSpPr>
        <p:grpSp>
          <p:nvGrpSpPr>
            <p:cNvPr id="13386" name="Group 74"/>
            <p:cNvGrpSpPr>
              <a:grpSpLocks/>
            </p:cNvGrpSpPr>
            <p:nvPr/>
          </p:nvGrpSpPr>
          <p:grpSpPr bwMode="auto">
            <a:xfrm>
              <a:off x="3888" y="1296"/>
              <a:ext cx="1536" cy="96"/>
              <a:chOff x="240" y="1296"/>
              <a:chExt cx="1536" cy="96"/>
            </a:xfrm>
          </p:grpSpPr>
          <p:sp>
            <p:nvSpPr>
              <p:cNvPr id="13387" name="Rectangle 7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8" name="Rectangle 7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89" name="Rectangle 77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0" name="Rectangle 78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1" name="Rectangle 79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36" name="Text Box 124"/>
            <p:cNvSpPr txBox="1">
              <a:spLocks noChangeArrowheads="1"/>
            </p:cNvSpPr>
            <p:nvPr/>
          </p:nvSpPr>
          <p:spPr bwMode="auto">
            <a:xfrm>
              <a:off x="3744" y="1142"/>
              <a:ext cx="303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LOW</a:t>
              </a:r>
            </a:p>
          </p:txBody>
        </p:sp>
        <p:sp>
          <p:nvSpPr>
            <p:cNvPr id="13437" name="Text Box 125"/>
            <p:cNvSpPr txBox="1">
              <a:spLocks noChangeArrowheads="1"/>
            </p:cNvSpPr>
            <p:nvPr/>
          </p:nvSpPr>
          <p:spPr bwMode="auto">
            <a:xfrm>
              <a:off x="5260" y="1142"/>
              <a:ext cx="316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HIGH</a:t>
              </a:r>
            </a:p>
          </p:txBody>
        </p:sp>
      </p:grpSp>
      <p:grpSp>
        <p:nvGrpSpPr>
          <p:cNvPr id="13449" name="Group 137"/>
          <p:cNvGrpSpPr>
            <a:grpSpLocks/>
          </p:cNvGrpSpPr>
          <p:nvPr/>
        </p:nvGrpSpPr>
        <p:grpSpPr bwMode="auto">
          <a:xfrm>
            <a:off x="381000" y="2879725"/>
            <a:ext cx="2671763" cy="396875"/>
            <a:chOff x="240" y="1814"/>
            <a:chExt cx="1683" cy="250"/>
          </a:xfrm>
        </p:grpSpPr>
        <p:grpSp>
          <p:nvGrpSpPr>
            <p:cNvPr id="13397" name="Group 85"/>
            <p:cNvGrpSpPr>
              <a:grpSpLocks/>
            </p:cNvGrpSpPr>
            <p:nvPr/>
          </p:nvGrpSpPr>
          <p:grpSpPr bwMode="auto">
            <a:xfrm>
              <a:off x="240" y="1968"/>
              <a:ext cx="1536" cy="96"/>
              <a:chOff x="240" y="1296"/>
              <a:chExt cx="1536" cy="96"/>
            </a:xfrm>
          </p:grpSpPr>
          <p:sp>
            <p:nvSpPr>
              <p:cNvPr id="13398" name="Rectangle 8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99" name="Rectangle 87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0" name="Rectangle 88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1" name="Rectangle 89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02" name="Rectangle 90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2" name="Text Box 130"/>
            <p:cNvSpPr txBox="1">
              <a:spLocks noChangeArrowheads="1"/>
            </p:cNvSpPr>
            <p:nvPr/>
          </p:nvSpPr>
          <p:spPr bwMode="auto">
            <a:xfrm>
              <a:off x="1612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  <p:grpSp>
        <p:nvGrpSpPr>
          <p:cNvPr id="13448" name="Group 136"/>
          <p:cNvGrpSpPr>
            <a:grpSpLocks/>
          </p:cNvGrpSpPr>
          <p:nvPr/>
        </p:nvGrpSpPr>
        <p:grpSpPr bwMode="auto">
          <a:xfrm>
            <a:off x="3043238" y="2879725"/>
            <a:ext cx="2900362" cy="396875"/>
            <a:chOff x="1917" y="1814"/>
            <a:chExt cx="1827" cy="250"/>
          </a:xfrm>
        </p:grpSpPr>
        <p:grpSp>
          <p:nvGrpSpPr>
            <p:cNvPr id="13411" name="Group 99"/>
            <p:cNvGrpSpPr>
              <a:grpSpLocks/>
            </p:cNvGrpSpPr>
            <p:nvPr/>
          </p:nvGrpSpPr>
          <p:grpSpPr bwMode="auto">
            <a:xfrm>
              <a:off x="2064" y="1968"/>
              <a:ext cx="1536" cy="96"/>
              <a:chOff x="2064" y="1296"/>
              <a:chExt cx="1536" cy="96"/>
            </a:xfrm>
          </p:grpSpPr>
          <p:sp>
            <p:nvSpPr>
              <p:cNvPr id="13412" name="Rectangle 100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3" name="Rectangle 101"/>
              <p:cNvSpPr>
                <a:spLocks noChangeArrowheads="1"/>
              </p:cNvSpPr>
              <p:nvPr/>
            </p:nvSpPr>
            <p:spPr bwMode="auto">
              <a:xfrm>
                <a:off x="283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4" name="Rectangle 102"/>
              <p:cNvSpPr>
                <a:spLocks noChangeArrowheads="1"/>
              </p:cNvSpPr>
              <p:nvPr/>
            </p:nvSpPr>
            <p:spPr bwMode="auto">
              <a:xfrm>
                <a:off x="3216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5" name="Rectangle 103"/>
              <p:cNvSpPr>
                <a:spLocks noChangeArrowheads="1"/>
              </p:cNvSpPr>
              <p:nvPr/>
            </p:nvSpPr>
            <p:spPr bwMode="auto">
              <a:xfrm>
                <a:off x="206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3" name="Text Box 131"/>
            <p:cNvSpPr txBox="1">
              <a:spLocks noChangeArrowheads="1"/>
            </p:cNvSpPr>
            <p:nvPr/>
          </p:nvSpPr>
          <p:spPr bwMode="auto">
            <a:xfrm>
              <a:off x="1917" y="1814"/>
              <a:ext cx="302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SPC.</a:t>
              </a:r>
            </a:p>
          </p:txBody>
        </p:sp>
        <p:sp>
          <p:nvSpPr>
            <p:cNvPr id="13444" name="Text Box 132"/>
            <p:cNvSpPr txBox="1">
              <a:spLocks noChangeArrowheads="1"/>
            </p:cNvSpPr>
            <p:nvPr/>
          </p:nvSpPr>
          <p:spPr bwMode="auto">
            <a:xfrm>
              <a:off x="3433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  <p:grpSp>
        <p:nvGrpSpPr>
          <p:cNvPr id="13447" name="Group 135"/>
          <p:cNvGrpSpPr>
            <a:grpSpLocks/>
          </p:cNvGrpSpPr>
          <p:nvPr/>
        </p:nvGrpSpPr>
        <p:grpSpPr bwMode="auto">
          <a:xfrm>
            <a:off x="5938838" y="2879725"/>
            <a:ext cx="2900362" cy="396875"/>
            <a:chOff x="3741" y="1814"/>
            <a:chExt cx="1827" cy="250"/>
          </a:xfrm>
        </p:grpSpPr>
        <p:grpSp>
          <p:nvGrpSpPr>
            <p:cNvPr id="13416" name="Group 104"/>
            <p:cNvGrpSpPr>
              <a:grpSpLocks/>
            </p:cNvGrpSpPr>
            <p:nvPr/>
          </p:nvGrpSpPr>
          <p:grpSpPr bwMode="auto">
            <a:xfrm>
              <a:off x="3888" y="1968"/>
              <a:ext cx="1536" cy="96"/>
              <a:chOff x="240" y="1296"/>
              <a:chExt cx="1536" cy="96"/>
            </a:xfrm>
          </p:grpSpPr>
          <p:sp>
            <p:nvSpPr>
              <p:cNvPr id="13417" name="Rectangle 105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1536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8" name="Rectangle 106"/>
              <p:cNvSpPr>
                <a:spLocks noChangeArrowheads="1"/>
              </p:cNvSpPr>
              <p:nvPr/>
            </p:nvSpPr>
            <p:spPr bwMode="auto">
              <a:xfrm>
                <a:off x="240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19" name="Rectangle 107"/>
              <p:cNvSpPr>
                <a:spLocks noChangeArrowheads="1"/>
              </p:cNvSpPr>
              <p:nvPr/>
            </p:nvSpPr>
            <p:spPr bwMode="auto">
              <a:xfrm>
                <a:off x="624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20" name="Rectangle 108"/>
              <p:cNvSpPr>
                <a:spLocks noChangeArrowheads="1"/>
              </p:cNvSpPr>
              <p:nvPr/>
            </p:nvSpPr>
            <p:spPr bwMode="auto">
              <a:xfrm>
                <a:off x="1008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421" name="Rectangle 109"/>
              <p:cNvSpPr>
                <a:spLocks noChangeArrowheads="1"/>
              </p:cNvSpPr>
              <p:nvPr/>
            </p:nvSpPr>
            <p:spPr bwMode="auto">
              <a:xfrm>
                <a:off x="1392" y="1296"/>
                <a:ext cx="384" cy="9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3445" name="Text Box 133"/>
            <p:cNvSpPr txBox="1">
              <a:spLocks noChangeArrowheads="1"/>
            </p:cNvSpPr>
            <p:nvPr/>
          </p:nvSpPr>
          <p:spPr bwMode="auto">
            <a:xfrm>
              <a:off x="3741" y="1814"/>
              <a:ext cx="302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SPC.</a:t>
              </a:r>
            </a:p>
          </p:txBody>
        </p:sp>
        <p:sp>
          <p:nvSpPr>
            <p:cNvPr id="13446" name="Text Box 134"/>
            <p:cNvSpPr txBox="1">
              <a:spLocks noChangeArrowheads="1"/>
            </p:cNvSpPr>
            <p:nvPr/>
          </p:nvSpPr>
          <p:spPr bwMode="auto">
            <a:xfrm>
              <a:off x="5257" y="1814"/>
              <a:ext cx="311" cy="154"/>
            </a:xfrm>
            <a:prstGeom prst="rect">
              <a:avLst/>
            </a:prstGeom>
            <a:noFill/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000" b="1">
                  <a:latin typeface="Arial" charset="0"/>
                </a:rPr>
                <a:t>GEN.</a:t>
              </a:r>
            </a:p>
          </p:txBody>
        </p:sp>
      </p:grp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5" dur="500"/>
                                        <p:tgtEl>
                                          <p:spTgt spid="13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9" dur="500"/>
                                        <p:tgtEl>
                                          <p:spTgt spid="13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53" dur="500"/>
                                        <p:tgtEl>
                                          <p:spTgt spid="13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3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3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3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3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7" dur="500"/>
                                        <p:tgtEl>
                                          <p:spTgt spid="13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13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7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91" dur="500"/>
                                        <p:tgtEl>
                                          <p:spTgt spid="13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13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1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05" dur="500"/>
                                        <p:tgtEl>
                                          <p:spTgt spid="13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13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13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"/>
                            </p:stCondLst>
                            <p:childTnLst>
                              <p:par>
                                <p:cTn id="11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"/>
                            </p:stCondLst>
                            <p:childTnLst>
                              <p:par>
                                <p:cTn id="12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3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500"/>
                            </p:stCondLst>
                            <p:childTnLst>
                              <p:par>
                                <p:cTn id="131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3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5000"/>
                            </p:stCondLst>
                            <p:childTnLst>
                              <p:par>
                                <p:cTn id="138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3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8" dur="500"/>
                                        <p:tgtEl>
                                          <p:spTgt spid="1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00"/>
                            </p:stCondLst>
                            <p:childTnLst>
                              <p:par>
                                <p:cTn id="150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3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2000"/>
                            </p:stCondLst>
                            <p:childTnLst>
                              <p:par>
                                <p:cTn id="15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3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3500"/>
                            </p:stCondLst>
                            <p:childTnLst>
                              <p:par>
                                <p:cTn id="16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3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4" dur="500"/>
                                        <p:tgtEl>
                                          <p:spTgt spid="13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5" fill="hold">
                            <p:stCondLst>
                              <p:cond delay="500"/>
                            </p:stCondLst>
                            <p:childTnLst>
                              <p:par>
                                <p:cTn id="176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2000"/>
                            </p:stCondLst>
                            <p:childTnLst>
                              <p:par>
                                <p:cTn id="183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13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3500"/>
                            </p:stCondLst>
                            <p:childTnLst>
                              <p:par>
                                <p:cTn id="190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3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5000"/>
                            </p:stCondLst>
                            <p:childTnLst>
                              <p:par>
                                <p:cTn id="197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13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6500"/>
                            </p:stCondLst>
                            <p:childTnLst>
                              <p:par>
                                <p:cTn id="204" presetID="23" presetClass="entr" presetSubtype="3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3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24" grpId="0" animBg="1"/>
      <p:bldP spid="13422" grpId="0" animBg="1"/>
      <p:bldP spid="13314" grpId="0" autoUpdateAnimBg="0"/>
      <p:bldP spid="13316" grpId="0" autoUpdateAnimBg="0"/>
      <p:bldP spid="13317" grpId="0" autoUpdateAnimBg="0"/>
      <p:bldP spid="13318" grpId="0" autoUpdateAnimBg="0"/>
      <p:bldP spid="13319" grpId="0" autoUpdateAnimBg="0"/>
      <p:bldP spid="13320" grpId="0" autoUpdateAnimBg="0"/>
      <p:bldP spid="13321" grpId="0" autoUpdateAnimBg="0"/>
      <p:bldP spid="13322" grpId="0" build="p" autoUpdateAnimBg="0" advAuto="1000"/>
      <p:bldP spid="13323" grpId="0" build="p" autoUpdateAnimBg="0" advAuto="1000"/>
      <p:bldP spid="13324" grpId="0" build="p" autoUpdateAnimBg="0" advAuto="1000"/>
      <p:bldP spid="13425" grpId="0" animBg="1"/>
      <p:bldP spid="13426" grpId="0" animBg="1"/>
      <p:bldP spid="13427" grpId="0" animBg="1"/>
      <p:bldP spid="13428" grpId="0" animBg="1"/>
      <p:bldP spid="13429" grpId="0" animBg="1"/>
      <p:bldP spid="134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76200"/>
            <a:ext cx="6400800" cy="609600"/>
          </a:xfrm>
        </p:spPr>
        <p:txBody>
          <a:bodyPr/>
          <a:lstStyle/>
          <a:p>
            <a:r>
              <a:rPr lang="en-US" sz="4000">
                <a:solidFill>
                  <a:schemeClr val="tx1"/>
                </a:solidFill>
              </a:rPr>
              <a:t>The uses (functions) of Excel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6477000" y="9144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Graphical Representation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304800" y="838200"/>
            <a:ext cx="2362200" cy="685800"/>
            <a:chOff x="2880" y="2832"/>
            <a:chExt cx="1488" cy="432"/>
          </a:xfrm>
        </p:grpSpPr>
        <p:sp>
          <p:nvSpPr>
            <p:cNvPr id="13317" name="Rectangle 5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18" name="Text Box 6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Add / Subtract</a:t>
              </a:r>
            </a:p>
          </p:txBody>
        </p:sp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304800" y="2133600"/>
            <a:ext cx="2362200" cy="685800"/>
            <a:chOff x="2880" y="2832"/>
            <a:chExt cx="1488" cy="432"/>
          </a:xfrm>
        </p:grpSpPr>
        <p:sp>
          <p:nvSpPr>
            <p:cNvPr id="13320" name="Rectangle 8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1" name="Text Box 9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Multiply / Divide</a:t>
              </a:r>
            </a:p>
          </p:txBody>
        </p:sp>
      </p:grpSp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228600" y="6019800"/>
            <a:ext cx="2362200" cy="701675"/>
            <a:chOff x="2880" y="2832"/>
            <a:chExt cx="1488" cy="442"/>
          </a:xfrm>
        </p:grpSpPr>
        <p:sp>
          <p:nvSpPr>
            <p:cNvPr id="13323" name="Rectangle 11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4" name="Text Box 12"/>
            <p:cNvSpPr txBox="1">
              <a:spLocks noChangeArrowheads="1"/>
            </p:cNvSpPr>
            <p:nvPr/>
          </p:nvSpPr>
          <p:spPr bwMode="auto">
            <a:xfrm>
              <a:off x="2880" y="2832"/>
              <a:ext cx="1488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Standard Deviation</a:t>
              </a:r>
            </a:p>
          </p:txBody>
        </p:sp>
      </p:grpSp>
      <p:grpSp>
        <p:nvGrpSpPr>
          <p:cNvPr id="5" name="Group 13"/>
          <p:cNvGrpSpPr>
            <a:grpSpLocks/>
          </p:cNvGrpSpPr>
          <p:nvPr/>
        </p:nvGrpSpPr>
        <p:grpSpPr bwMode="auto">
          <a:xfrm>
            <a:off x="304800" y="3429000"/>
            <a:ext cx="2362200" cy="685800"/>
            <a:chOff x="2880" y="2832"/>
            <a:chExt cx="1488" cy="432"/>
          </a:xfrm>
        </p:grpSpPr>
        <p:sp>
          <p:nvSpPr>
            <p:cNvPr id="13326" name="Rectangle 14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27" name="Text Box 15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Average (Mean)</a:t>
              </a:r>
            </a:p>
          </p:txBody>
        </p:sp>
      </p:grpSp>
      <p:grpSp>
        <p:nvGrpSpPr>
          <p:cNvPr id="6" name="Group 16"/>
          <p:cNvGrpSpPr>
            <a:grpSpLocks/>
          </p:cNvGrpSpPr>
          <p:nvPr/>
        </p:nvGrpSpPr>
        <p:grpSpPr bwMode="auto">
          <a:xfrm>
            <a:off x="6477000" y="6019800"/>
            <a:ext cx="2362200" cy="685800"/>
            <a:chOff x="2880" y="2832"/>
            <a:chExt cx="1488" cy="432"/>
          </a:xfrm>
        </p:grpSpPr>
        <p:sp>
          <p:nvSpPr>
            <p:cNvPr id="13329" name="Rectangle 17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0" name="Text Box 18"/>
            <p:cNvSpPr txBox="1">
              <a:spLocks noChangeArrowheads="1"/>
            </p:cNvSpPr>
            <p:nvPr/>
          </p:nvSpPr>
          <p:spPr bwMode="auto">
            <a:xfrm>
              <a:off x="2880" y="2928"/>
              <a:ext cx="1488" cy="250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>
                  <a:solidFill>
                    <a:schemeClr val="bg1"/>
                  </a:solidFill>
                  <a:latin typeface="Arial" pitchFamily="34" charset="0"/>
                </a:rPr>
                <a:t>FORCASTING</a:t>
              </a:r>
            </a:p>
          </p:txBody>
        </p:sp>
      </p:grpSp>
      <p:grpSp>
        <p:nvGrpSpPr>
          <p:cNvPr id="7" name="Group 19"/>
          <p:cNvGrpSpPr>
            <a:grpSpLocks/>
          </p:cNvGrpSpPr>
          <p:nvPr/>
        </p:nvGrpSpPr>
        <p:grpSpPr bwMode="auto">
          <a:xfrm>
            <a:off x="6477000" y="4721225"/>
            <a:ext cx="2362200" cy="708025"/>
            <a:chOff x="2880" y="2830"/>
            <a:chExt cx="1488" cy="446"/>
          </a:xfrm>
        </p:grpSpPr>
        <p:sp>
          <p:nvSpPr>
            <p:cNvPr id="13332" name="Rectangle 20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3" name="Text Box 21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>
                  <a:solidFill>
                    <a:schemeClr val="bg1"/>
                  </a:solidFill>
                  <a:latin typeface="Arial" pitchFamily="34" charset="0"/>
                </a:rPr>
                <a:t>Moving </a:t>
              </a:r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Averages and Simulation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sp>
        <p:nvSpPr>
          <p:cNvPr id="13334" name="Rectangle 22"/>
          <p:cNvSpPr>
            <a:spLocks noChangeArrowheads="1"/>
          </p:cNvSpPr>
          <p:nvPr/>
        </p:nvSpPr>
        <p:spPr bwMode="auto">
          <a:xfrm rot="-5400000">
            <a:off x="2933700" y="3467100"/>
            <a:ext cx="152400" cy="32766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335" name="Text Box 23"/>
          <p:cNvSpPr txBox="1">
            <a:spLocks noChangeArrowheads="1"/>
          </p:cNvSpPr>
          <p:nvPr/>
        </p:nvSpPr>
        <p:spPr bwMode="auto">
          <a:xfrm>
            <a:off x="3429000" y="34290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Absolute Cell Referencing</a:t>
            </a:r>
          </a:p>
        </p:txBody>
      </p:sp>
      <p:grpSp>
        <p:nvGrpSpPr>
          <p:cNvPr id="8" name="Group 24"/>
          <p:cNvGrpSpPr>
            <a:grpSpLocks/>
          </p:cNvGrpSpPr>
          <p:nvPr/>
        </p:nvGrpSpPr>
        <p:grpSpPr bwMode="auto">
          <a:xfrm>
            <a:off x="3352800" y="6016625"/>
            <a:ext cx="2362200" cy="708025"/>
            <a:chOff x="2880" y="2830"/>
            <a:chExt cx="1488" cy="446"/>
          </a:xfrm>
        </p:grpSpPr>
        <p:sp>
          <p:nvSpPr>
            <p:cNvPr id="13337" name="Rectangle 25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38" name="Text Box 26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Tables and scenario’s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grpSp>
        <p:nvGrpSpPr>
          <p:cNvPr id="9" name="Group 27"/>
          <p:cNvGrpSpPr>
            <a:grpSpLocks/>
          </p:cNvGrpSpPr>
          <p:nvPr/>
        </p:nvGrpSpPr>
        <p:grpSpPr bwMode="auto">
          <a:xfrm>
            <a:off x="1295400" y="4114800"/>
            <a:ext cx="304800" cy="1905000"/>
            <a:chOff x="816" y="2592"/>
            <a:chExt cx="192" cy="1200"/>
          </a:xfrm>
        </p:grpSpPr>
        <p:sp>
          <p:nvSpPr>
            <p:cNvPr id="13340" name="Rectangle 28"/>
            <p:cNvSpPr>
              <a:spLocks noChangeArrowheads="1"/>
            </p:cNvSpPr>
            <p:nvPr/>
          </p:nvSpPr>
          <p:spPr bwMode="auto">
            <a:xfrm>
              <a:off x="864" y="2592"/>
              <a:ext cx="96" cy="624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0" name="Group 29"/>
            <p:cNvGrpSpPr>
              <a:grpSpLocks/>
            </p:cNvGrpSpPr>
            <p:nvPr/>
          </p:nvGrpSpPr>
          <p:grpSpPr bwMode="auto">
            <a:xfrm>
              <a:off x="816" y="3216"/>
              <a:ext cx="192" cy="576"/>
              <a:chOff x="816" y="3312"/>
              <a:chExt cx="192" cy="576"/>
            </a:xfrm>
          </p:grpSpPr>
          <p:sp>
            <p:nvSpPr>
              <p:cNvPr id="13342" name="AutoShape 30"/>
              <p:cNvSpPr>
                <a:spLocks noChangeArrowheads="1"/>
              </p:cNvSpPr>
              <p:nvPr/>
            </p:nvSpPr>
            <p:spPr bwMode="auto">
              <a:xfrm>
                <a:off x="816" y="3744"/>
                <a:ext cx="192" cy="144"/>
              </a:xfrm>
              <a:prstGeom prst="flowChartMerge">
                <a:avLst/>
              </a:prstGeom>
              <a:solidFill>
                <a:schemeClr val="tx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3343" name="Rectangle 31"/>
              <p:cNvSpPr>
                <a:spLocks noChangeArrowheads="1"/>
              </p:cNvSpPr>
              <p:nvPr/>
            </p:nvSpPr>
            <p:spPr bwMode="auto">
              <a:xfrm>
                <a:off x="864" y="3312"/>
                <a:ext cx="96" cy="480"/>
              </a:xfrm>
              <a:prstGeom prst="rect">
                <a:avLst/>
              </a:prstGeom>
              <a:solidFill>
                <a:schemeClr val="tx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11" name="Group 32"/>
          <p:cNvGrpSpPr>
            <a:grpSpLocks/>
          </p:cNvGrpSpPr>
          <p:nvPr/>
        </p:nvGrpSpPr>
        <p:grpSpPr bwMode="auto">
          <a:xfrm>
            <a:off x="7620000" y="5410200"/>
            <a:ext cx="304800" cy="609600"/>
            <a:chOff x="4800" y="3456"/>
            <a:chExt cx="192" cy="384"/>
          </a:xfrm>
        </p:grpSpPr>
        <p:sp>
          <p:nvSpPr>
            <p:cNvPr id="13345" name="Rectangle 33"/>
            <p:cNvSpPr>
              <a:spLocks noChangeArrowheads="1"/>
            </p:cNvSpPr>
            <p:nvPr/>
          </p:nvSpPr>
          <p:spPr bwMode="auto">
            <a:xfrm>
              <a:off x="4848" y="3456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CCFF66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6" name="AutoShape 34"/>
            <p:cNvSpPr>
              <a:spLocks noChangeArrowheads="1"/>
            </p:cNvSpPr>
            <p:nvPr/>
          </p:nvSpPr>
          <p:spPr bwMode="auto">
            <a:xfrm>
              <a:off x="4800" y="3696"/>
              <a:ext cx="192" cy="144"/>
            </a:xfrm>
            <a:prstGeom prst="flowChartMerge">
              <a:avLst/>
            </a:prstGeom>
            <a:solidFill>
              <a:srgbClr val="CCFF66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2" name="Group 35"/>
          <p:cNvGrpSpPr>
            <a:grpSpLocks/>
          </p:cNvGrpSpPr>
          <p:nvPr/>
        </p:nvGrpSpPr>
        <p:grpSpPr bwMode="auto">
          <a:xfrm>
            <a:off x="1295400" y="2819400"/>
            <a:ext cx="304800" cy="609600"/>
            <a:chOff x="816" y="3504"/>
            <a:chExt cx="192" cy="384"/>
          </a:xfrm>
        </p:grpSpPr>
        <p:sp>
          <p:nvSpPr>
            <p:cNvPr id="13348" name="Rectangle 36"/>
            <p:cNvSpPr>
              <a:spLocks noChangeArrowheads="1"/>
            </p:cNvSpPr>
            <p:nvPr/>
          </p:nvSpPr>
          <p:spPr bwMode="auto">
            <a:xfrm>
              <a:off x="864" y="3504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49" name="AutoShape 37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" name="Group 38"/>
          <p:cNvGrpSpPr>
            <a:grpSpLocks/>
          </p:cNvGrpSpPr>
          <p:nvPr/>
        </p:nvGrpSpPr>
        <p:grpSpPr bwMode="auto">
          <a:xfrm>
            <a:off x="1295400" y="1524000"/>
            <a:ext cx="304800" cy="609600"/>
            <a:chOff x="816" y="3504"/>
            <a:chExt cx="192" cy="384"/>
          </a:xfrm>
        </p:grpSpPr>
        <p:sp>
          <p:nvSpPr>
            <p:cNvPr id="13351" name="Rectangle 39"/>
            <p:cNvSpPr>
              <a:spLocks noChangeArrowheads="1"/>
            </p:cNvSpPr>
            <p:nvPr/>
          </p:nvSpPr>
          <p:spPr bwMode="auto">
            <a:xfrm>
              <a:off x="864" y="3504"/>
              <a:ext cx="96" cy="24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tx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2" name="AutoShape 40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4" name="Group 41"/>
          <p:cNvGrpSpPr>
            <a:grpSpLocks/>
          </p:cNvGrpSpPr>
          <p:nvPr/>
        </p:nvGrpSpPr>
        <p:grpSpPr bwMode="auto">
          <a:xfrm>
            <a:off x="4649788" y="4953000"/>
            <a:ext cx="1827212" cy="304800"/>
            <a:chOff x="2880" y="3167"/>
            <a:chExt cx="1151" cy="192"/>
          </a:xfrm>
        </p:grpSpPr>
        <p:sp>
          <p:nvSpPr>
            <p:cNvPr id="13354" name="AutoShape 42"/>
            <p:cNvSpPr>
              <a:spLocks noChangeArrowheads="1"/>
            </p:cNvSpPr>
            <p:nvPr/>
          </p:nvSpPr>
          <p:spPr bwMode="auto">
            <a:xfrm rot="-5400000">
              <a:off x="3863" y="3191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5" name="Rectangle 43"/>
            <p:cNvSpPr>
              <a:spLocks noChangeArrowheads="1"/>
            </p:cNvSpPr>
            <p:nvPr/>
          </p:nvSpPr>
          <p:spPr bwMode="auto">
            <a:xfrm rot="-5400000">
              <a:off x="3359" y="2736"/>
              <a:ext cx="97" cy="1055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3356" name="Text Box 44"/>
          <p:cNvSpPr txBox="1">
            <a:spLocks noChangeArrowheads="1"/>
          </p:cNvSpPr>
          <p:nvPr/>
        </p:nvSpPr>
        <p:spPr bwMode="auto">
          <a:xfrm>
            <a:off x="6477000" y="3429000"/>
            <a:ext cx="2362200" cy="701675"/>
          </a:xfrm>
          <a:prstGeom prst="rect">
            <a:avLst/>
          </a:prstGeom>
          <a:solidFill>
            <a:srgbClr val="FF99CC"/>
          </a:solidFill>
          <a:ln w="9525">
            <a:noFill/>
            <a:miter lim="800000"/>
            <a:headEnd/>
            <a:tailEnd/>
          </a:ln>
          <a:effectLst/>
        </p:spPr>
        <p:txBody>
          <a:bodyPr anchor="ctr" anchorCtr="1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</a:rPr>
              <a:t>Macro-task Automation</a:t>
            </a:r>
          </a:p>
        </p:txBody>
      </p:sp>
      <p:grpSp>
        <p:nvGrpSpPr>
          <p:cNvPr id="15" name="Group 45"/>
          <p:cNvGrpSpPr>
            <a:grpSpLocks/>
          </p:cNvGrpSpPr>
          <p:nvPr/>
        </p:nvGrpSpPr>
        <p:grpSpPr bwMode="auto">
          <a:xfrm>
            <a:off x="6477000" y="2206625"/>
            <a:ext cx="2362200" cy="708025"/>
            <a:chOff x="2880" y="2830"/>
            <a:chExt cx="1488" cy="446"/>
          </a:xfrm>
        </p:grpSpPr>
        <p:sp>
          <p:nvSpPr>
            <p:cNvPr id="13358" name="Rectangle 46"/>
            <p:cNvSpPr>
              <a:spLocks noChangeArrowheads="1"/>
            </p:cNvSpPr>
            <p:nvPr/>
          </p:nvSpPr>
          <p:spPr bwMode="auto">
            <a:xfrm>
              <a:off x="2880" y="2832"/>
              <a:ext cx="1488" cy="432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59" name="Text Box 47"/>
            <p:cNvSpPr txBox="1">
              <a:spLocks noChangeArrowheads="1"/>
            </p:cNvSpPr>
            <p:nvPr/>
          </p:nvSpPr>
          <p:spPr bwMode="auto">
            <a:xfrm>
              <a:off x="2880" y="2830"/>
              <a:ext cx="1488" cy="446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anchor="ctr" anchorCtr="1">
              <a:spAutoFit/>
            </a:bodyPr>
            <a:lstStyle/>
            <a:p>
              <a:pPr algn="ctr"/>
              <a:r>
                <a:rPr lang="en-US" sz="2000" b="1" dirty="0" smtClean="0">
                  <a:solidFill>
                    <a:schemeClr val="bg1"/>
                  </a:solidFill>
                  <a:latin typeface="Arial" pitchFamily="34" charset="0"/>
                </a:rPr>
                <a:t>Statement and Arrays</a:t>
              </a:r>
              <a:endParaRPr lang="en-US" sz="2000" b="1" dirty="0">
                <a:solidFill>
                  <a:schemeClr val="bg1"/>
                </a:solidFill>
                <a:latin typeface="Arial" pitchFamily="34" charset="0"/>
              </a:endParaRPr>
            </a:p>
          </p:txBody>
        </p:sp>
      </p:grpSp>
      <p:grpSp>
        <p:nvGrpSpPr>
          <p:cNvPr id="16" name="Group 48"/>
          <p:cNvGrpSpPr>
            <a:grpSpLocks/>
          </p:cNvGrpSpPr>
          <p:nvPr/>
        </p:nvGrpSpPr>
        <p:grpSpPr bwMode="auto">
          <a:xfrm>
            <a:off x="5792788" y="3657600"/>
            <a:ext cx="684212" cy="304800"/>
            <a:chOff x="3600" y="2352"/>
            <a:chExt cx="431" cy="192"/>
          </a:xfrm>
        </p:grpSpPr>
        <p:sp>
          <p:nvSpPr>
            <p:cNvPr id="13361" name="Rectangle 49"/>
            <p:cNvSpPr>
              <a:spLocks noChangeArrowheads="1"/>
            </p:cNvSpPr>
            <p:nvPr/>
          </p:nvSpPr>
          <p:spPr bwMode="auto">
            <a:xfrm rot="-5400000">
              <a:off x="3695" y="2305"/>
              <a:ext cx="97" cy="288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FF99CC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2" name="AutoShape 50"/>
            <p:cNvSpPr>
              <a:spLocks noChangeArrowheads="1"/>
            </p:cNvSpPr>
            <p:nvPr/>
          </p:nvSpPr>
          <p:spPr bwMode="auto">
            <a:xfrm rot="-5400000">
              <a:off x="3863" y="2376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7" name="Group 51"/>
          <p:cNvGrpSpPr>
            <a:grpSpLocks/>
          </p:cNvGrpSpPr>
          <p:nvPr/>
        </p:nvGrpSpPr>
        <p:grpSpPr bwMode="auto">
          <a:xfrm>
            <a:off x="4649788" y="2438400"/>
            <a:ext cx="1827212" cy="304800"/>
            <a:chOff x="2880" y="1536"/>
            <a:chExt cx="1151" cy="192"/>
          </a:xfrm>
        </p:grpSpPr>
        <p:sp>
          <p:nvSpPr>
            <p:cNvPr id="13364" name="Rectangle 52"/>
            <p:cNvSpPr>
              <a:spLocks noChangeArrowheads="1"/>
            </p:cNvSpPr>
            <p:nvPr/>
          </p:nvSpPr>
          <p:spPr bwMode="auto">
            <a:xfrm rot="-5400000">
              <a:off x="3336" y="1128"/>
              <a:ext cx="96" cy="1008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5" name="AutoShape 53"/>
            <p:cNvSpPr>
              <a:spLocks noChangeArrowheads="1"/>
            </p:cNvSpPr>
            <p:nvPr/>
          </p:nvSpPr>
          <p:spPr bwMode="auto">
            <a:xfrm rot="-5400000">
              <a:off x="3863" y="1560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8" name="Group 54"/>
          <p:cNvGrpSpPr>
            <a:grpSpLocks/>
          </p:cNvGrpSpPr>
          <p:nvPr/>
        </p:nvGrpSpPr>
        <p:grpSpPr bwMode="auto">
          <a:xfrm>
            <a:off x="4649788" y="1143000"/>
            <a:ext cx="1827212" cy="304800"/>
            <a:chOff x="2880" y="720"/>
            <a:chExt cx="1151" cy="192"/>
          </a:xfrm>
        </p:grpSpPr>
        <p:sp>
          <p:nvSpPr>
            <p:cNvPr id="13367" name="Rectangle 55"/>
            <p:cNvSpPr>
              <a:spLocks noChangeArrowheads="1"/>
            </p:cNvSpPr>
            <p:nvPr/>
          </p:nvSpPr>
          <p:spPr bwMode="auto">
            <a:xfrm rot="-5400000">
              <a:off x="3336" y="312"/>
              <a:ext cx="96" cy="1008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68" name="AutoShape 56"/>
            <p:cNvSpPr>
              <a:spLocks noChangeArrowheads="1"/>
            </p:cNvSpPr>
            <p:nvPr/>
          </p:nvSpPr>
          <p:spPr bwMode="auto">
            <a:xfrm rot="-5400000">
              <a:off x="3863" y="744"/>
              <a:ext cx="192" cy="144"/>
            </a:xfrm>
            <a:prstGeom prst="flowChartMerge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9" name="Group 57"/>
          <p:cNvGrpSpPr>
            <a:grpSpLocks/>
          </p:cNvGrpSpPr>
          <p:nvPr/>
        </p:nvGrpSpPr>
        <p:grpSpPr bwMode="auto">
          <a:xfrm>
            <a:off x="4495800" y="1219200"/>
            <a:ext cx="153988" cy="2209800"/>
            <a:chOff x="2832" y="768"/>
            <a:chExt cx="97" cy="1392"/>
          </a:xfrm>
        </p:grpSpPr>
        <p:sp>
          <p:nvSpPr>
            <p:cNvPr id="13370" name="Rectangle 58"/>
            <p:cNvSpPr>
              <a:spLocks noChangeArrowheads="1"/>
            </p:cNvSpPr>
            <p:nvPr/>
          </p:nvSpPr>
          <p:spPr bwMode="auto">
            <a:xfrm rot="-10800000">
              <a:off x="2832" y="1584"/>
              <a:ext cx="97" cy="576"/>
            </a:xfrm>
            <a:prstGeom prst="rect">
              <a:avLst/>
            </a:prstGeom>
            <a:gradFill rotWithShape="0">
              <a:gsLst>
                <a:gs pos="0">
                  <a:srgbClr val="FF99CC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1" name="Rectangle 59"/>
            <p:cNvSpPr>
              <a:spLocks noChangeArrowheads="1"/>
            </p:cNvSpPr>
            <p:nvPr/>
          </p:nvSpPr>
          <p:spPr bwMode="auto">
            <a:xfrm rot="-10800000">
              <a:off x="2832" y="768"/>
              <a:ext cx="96" cy="912"/>
            </a:xfrm>
            <a:prstGeom prst="rect">
              <a:avLst/>
            </a:prstGeom>
            <a:solidFill>
              <a:srgbClr val="FF99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20" name="Group 60"/>
          <p:cNvGrpSpPr>
            <a:grpSpLocks/>
          </p:cNvGrpSpPr>
          <p:nvPr/>
        </p:nvGrpSpPr>
        <p:grpSpPr bwMode="auto">
          <a:xfrm>
            <a:off x="4419600" y="5105400"/>
            <a:ext cx="304800" cy="914400"/>
            <a:chOff x="816" y="3312"/>
            <a:chExt cx="192" cy="576"/>
          </a:xfrm>
        </p:grpSpPr>
        <p:sp>
          <p:nvSpPr>
            <p:cNvPr id="13373" name="AutoShape 61"/>
            <p:cNvSpPr>
              <a:spLocks noChangeArrowheads="1"/>
            </p:cNvSpPr>
            <p:nvPr/>
          </p:nvSpPr>
          <p:spPr bwMode="auto">
            <a:xfrm>
              <a:off x="816" y="3744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4" name="Rectangle 62"/>
            <p:cNvSpPr>
              <a:spLocks noChangeArrowheads="1"/>
            </p:cNvSpPr>
            <p:nvPr/>
          </p:nvSpPr>
          <p:spPr bwMode="auto">
            <a:xfrm>
              <a:off x="864" y="3312"/>
              <a:ext cx="96" cy="480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21" name="Group 63"/>
          <p:cNvGrpSpPr>
            <a:grpSpLocks/>
          </p:cNvGrpSpPr>
          <p:nvPr/>
        </p:nvGrpSpPr>
        <p:grpSpPr bwMode="auto">
          <a:xfrm>
            <a:off x="4418013" y="4113213"/>
            <a:ext cx="304800" cy="1068387"/>
            <a:chOff x="2783" y="2591"/>
            <a:chExt cx="192" cy="673"/>
          </a:xfrm>
        </p:grpSpPr>
        <p:sp>
          <p:nvSpPr>
            <p:cNvPr id="13376" name="AutoShape 64"/>
            <p:cNvSpPr>
              <a:spLocks noChangeArrowheads="1"/>
            </p:cNvSpPr>
            <p:nvPr/>
          </p:nvSpPr>
          <p:spPr bwMode="auto">
            <a:xfrm rot="10800000">
              <a:off x="2783" y="2591"/>
              <a:ext cx="192" cy="144"/>
            </a:xfrm>
            <a:prstGeom prst="flowChartMerge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377" name="Rectangle 65"/>
            <p:cNvSpPr>
              <a:spLocks noChangeArrowheads="1"/>
            </p:cNvSpPr>
            <p:nvPr/>
          </p:nvSpPr>
          <p:spPr bwMode="auto">
            <a:xfrm rot="10800000">
              <a:off x="2832" y="2687"/>
              <a:ext cx="95" cy="577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  <p:transition spd="med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"/>
                            </p:stCondLst>
                            <p:childTnLst>
                              <p:par>
                                <p:cTn id="9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500"/>
                            </p:stCondLst>
                            <p:childTnLst>
                              <p:par>
                                <p:cTn id="1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3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3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utoUpdateAnimBg="0"/>
      <p:bldP spid="13315" grpId="0" animBg="1" autoUpdateAnimBg="0"/>
      <p:bldP spid="13334" grpId="0" animBg="1"/>
      <p:bldP spid="13335" grpId="0" animBg="1" autoUpdateAnimBg="0"/>
      <p:bldP spid="13356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r>
              <a:rPr lang="en-GB" b="1"/>
              <a:t>Spreadsheet used to: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00200"/>
            <a:ext cx="8686800" cy="4114800"/>
          </a:xfrm>
        </p:spPr>
        <p:txBody>
          <a:bodyPr/>
          <a:lstStyle/>
          <a:p>
            <a:r>
              <a:rPr lang="en-GB" sz="4000"/>
              <a:t>Summarise information from many sources in one place</a:t>
            </a:r>
          </a:p>
          <a:p>
            <a:pPr>
              <a:buFontTx/>
              <a:buNone/>
            </a:pPr>
            <a:endParaRPr lang="en-GB" sz="4000"/>
          </a:p>
          <a:p>
            <a:r>
              <a:rPr lang="en-GB" sz="4000"/>
              <a:t>Present information in a format to help the decision-maker see the financial ‘big picture’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autoUpdateAnimBg="0"/>
      <p:bldP spid="2662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0" y="0"/>
            <a:ext cx="9525000" cy="59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300" b="1">
                <a:solidFill>
                  <a:schemeClr val="folHlink"/>
                </a:solidFill>
                <a:latin typeface="Geneva"/>
              </a:rPr>
              <a:t>Translate from a Local</a:t>
            </a:r>
            <a:r>
              <a:rPr lang="en-US" sz="3300" b="1">
                <a:solidFill>
                  <a:srgbClr val="000000"/>
                </a:solidFill>
                <a:latin typeface="Geneva"/>
              </a:rPr>
              <a:t> </a:t>
            </a:r>
            <a:r>
              <a:rPr lang="en-US" sz="3300" b="1">
                <a:solidFill>
                  <a:schemeClr val="folHlink"/>
                </a:solidFill>
                <a:latin typeface="Geneva"/>
              </a:rPr>
              <a:t>Scenario to a Spreadsheet</a:t>
            </a:r>
            <a:endParaRPr lang="en-GB" sz="3300" b="1">
              <a:solidFill>
                <a:schemeClr val="folHlink"/>
              </a:solidFill>
              <a:latin typeface="Geneva"/>
            </a:endParaRP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3733800" y="533400"/>
            <a:ext cx="19903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Scenario</a:t>
            </a:r>
            <a:endParaRPr lang="en-GB" dirty="0">
              <a:latin typeface="Geneva"/>
            </a:endParaRP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3352800" y="1447800"/>
            <a:ext cx="25873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Local scenario</a:t>
            </a:r>
            <a:endParaRPr lang="en-GB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2971800" y="2133600"/>
            <a:ext cx="2104256" cy="954107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Managerial variables</a:t>
            </a:r>
            <a:endParaRPr lang="en-GB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16536" name="AutoShape 152"/>
          <p:cNvSpPr>
            <a:spLocks noChangeArrowheads="1"/>
          </p:cNvSpPr>
          <p:nvPr/>
        </p:nvSpPr>
        <p:spPr bwMode="auto">
          <a:xfrm>
            <a:off x="1219200" y="381000"/>
            <a:ext cx="6172200" cy="3200400"/>
          </a:xfrm>
          <a:prstGeom prst="star8">
            <a:avLst>
              <a:gd name="adj" fmla="val 38250"/>
            </a:avLst>
          </a:prstGeom>
          <a:noFill/>
          <a:ln w="12700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6538" name="AutoShape 154"/>
          <p:cNvSpPr>
            <a:spLocks noChangeArrowheads="1"/>
          </p:cNvSpPr>
          <p:nvPr/>
        </p:nvSpPr>
        <p:spPr bwMode="auto">
          <a:xfrm>
            <a:off x="2057400" y="838200"/>
            <a:ext cx="4495800" cy="2438400"/>
          </a:xfrm>
          <a:prstGeom prst="star24">
            <a:avLst>
              <a:gd name="adj" fmla="val 37500"/>
            </a:avLst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none" anchor="ctr"/>
          <a:lstStyle/>
          <a:p>
            <a:endParaRPr lang="en-US"/>
          </a:p>
        </p:txBody>
      </p:sp>
      <p:sp>
        <p:nvSpPr>
          <p:cNvPr id="16540" name="Text Box 156"/>
          <p:cNvSpPr txBox="1">
            <a:spLocks noChangeArrowheads="1"/>
          </p:cNvSpPr>
          <p:nvPr/>
        </p:nvSpPr>
        <p:spPr bwMode="auto">
          <a:xfrm>
            <a:off x="6781800" y="3068960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Managers World</a:t>
            </a:r>
            <a:endParaRPr lang="en-GB" dirty="0"/>
          </a:p>
        </p:txBody>
      </p:sp>
      <p:sp>
        <p:nvSpPr>
          <p:cNvPr id="16541" name="Text Box 157"/>
          <p:cNvSpPr txBox="1">
            <a:spLocks noChangeArrowheads="1"/>
          </p:cNvSpPr>
          <p:nvPr/>
        </p:nvSpPr>
        <p:spPr bwMode="auto">
          <a:xfrm>
            <a:off x="6876256" y="4365104"/>
            <a:ext cx="2514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Spreadsheet World</a:t>
            </a:r>
            <a:endParaRPr lang="en-GB" dirty="0"/>
          </a:p>
        </p:txBody>
      </p:sp>
      <p:sp>
        <p:nvSpPr>
          <p:cNvPr id="16542" name="Text Box 158"/>
          <p:cNvSpPr txBox="1">
            <a:spLocks noChangeArrowheads="1"/>
          </p:cNvSpPr>
          <p:nvPr/>
        </p:nvSpPr>
        <p:spPr bwMode="auto">
          <a:xfrm>
            <a:off x="1905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16543" name="Text Box 159"/>
          <p:cNvSpPr txBox="1">
            <a:spLocks noChangeArrowheads="1"/>
          </p:cNvSpPr>
          <p:nvPr/>
        </p:nvSpPr>
        <p:spPr bwMode="auto">
          <a:xfrm>
            <a:off x="2286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  <p:sp>
        <p:nvSpPr>
          <p:cNvPr id="16544" name="Text Box 160"/>
          <p:cNvSpPr txBox="1">
            <a:spLocks noChangeArrowheads="1"/>
          </p:cNvSpPr>
          <p:nvPr/>
        </p:nvSpPr>
        <p:spPr bwMode="auto">
          <a:xfrm>
            <a:off x="2667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</a:t>
            </a:r>
          </a:p>
        </p:txBody>
      </p:sp>
      <p:sp>
        <p:nvSpPr>
          <p:cNvPr id="16545" name="Text Box 161"/>
          <p:cNvSpPr txBox="1">
            <a:spLocks noChangeArrowheads="1"/>
          </p:cNvSpPr>
          <p:nvPr/>
        </p:nvSpPr>
        <p:spPr bwMode="auto">
          <a:xfrm>
            <a:off x="3048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16546" name="Text Box 162"/>
          <p:cNvSpPr txBox="1">
            <a:spLocks noChangeArrowheads="1"/>
          </p:cNvSpPr>
          <p:nvPr/>
        </p:nvSpPr>
        <p:spPr bwMode="auto">
          <a:xfrm>
            <a:off x="3429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E</a:t>
            </a:r>
          </a:p>
        </p:txBody>
      </p:sp>
      <p:sp>
        <p:nvSpPr>
          <p:cNvPr id="16547" name="Text Box 163"/>
          <p:cNvSpPr txBox="1">
            <a:spLocks noChangeArrowheads="1"/>
          </p:cNvSpPr>
          <p:nvPr/>
        </p:nvSpPr>
        <p:spPr bwMode="auto">
          <a:xfrm>
            <a:off x="3810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F</a:t>
            </a:r>
          </a:p>
        </p:txBody>
      </p:sp>
      <p:sp>
        <p:nvSpPr>
          <p:cNvPr id="16548" name="Text Box 164"/>
          <p:cNvSpPr txBox="1">
            <a:spLocks noChangeArrowheads="1"/>
          </p:cNvSpPr>
          <p:nvPr/>
        </p:nvSpPr>
        <p:spPr bwMode="auto">
          <a:xfrm>
            <a:off x="4191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G</a:t>
            </a:r>
          </a:p>
        </p:txBody>
      </p:sp>
      <p:sp>
        <p:nvSpPr>
          <p:cNvPr id="16549" name="Text Box 165"/>
          <p:cNvSpPr txBox="1">
            <a:spLocks noChangeArrowheads="1"/>
          </p:cNvSpPr>
          <p:nvPr/>
        </p:nvSpPr>
        <p:spPr bwMode="auto">
          <a:xfrm>
            <a:off x="4572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H</a:t>
            </a:r>
          </a:p>
        </p:txBody>
      </p:sp>
      <p:sp>
        <p:nvSpPr>
          <p:cNvPr id="16550" name="Text Box 166"/>
          <p:cNvSpPr txBox="1">
            <a:spLocks noChangeArrowheads="1"/>
          </p:cNvSpPr>
          <p:nvPr/>
        </p:nvSpPr>
        <p:spPr bwMode="auto">
          <a:xfrm>
            <a:off x="4953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</a:t>
            </a:r>
          </a:p>
        </p:txBody>
      </p:sp>
      <p:sp>
        <p:nvSpPr>
          <p:cNvPr id="16551" name="Text Box 167"/>
          <p:cNvSpPr txBox="1">
            <a:spLocks noChangeArrowheads="1"/>
          </p:cNvSpPr>
          <p:nvPr/>
        </p:nvSpPr>
        <p:spPr bwMode="auto">
          <a:xfrm>
            <a:off x="5334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J</a:t>
            </a:r>
          </a:p>
        </p:txBody>
      </p:sp>
      <p:sp>
        <p:nvSpPr>
          <p:cNvPr id="16552" name="Text Box 168"/>
          <p:cNvSpPr txBox="1">
            <a:spLocks noChangeArrowheads="1"/>
          </p:cNvSpPr>
          <p:nvPr/>
        </p:nvSpPr>
        <p:spPr bwMode="auto">
          <a:xfrm>
            <a:off x="5715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</a:t>
            </a:r>
          </a:p>
        </p:txBody>
      </p:sp>
      <p:sp>
        <p:nvSpPr>
          <p:cNvPr id="16553" name="Text Box 169"/>
          <p:cNvSpPr txBox="1">
            <a:spLocks noChangeArrowheads="1"/>
          </p:cNvSpPr>
          <p:nvPr/>
        </p:nvSpPr>
        <p:spPr bwMode="auto">
          <a:xfrm>
            <a:off x="1524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16554" name="Text Box 170"/>
          <p:cNvSpPr txBox="1">
            <a:spLocks noChangeArrowheads="1"/>
          </p:cNvSpPr>
          <p:nvPr/>
        </p:nvSpPr>
        <p:spPr bwMode="auto">
          <a:xfrm>
            <a:off x="1524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  <p:sp>
        <p:nvSpPr>
          <p:cNvPr id="16555" name="Text Box 171"/>
          <p:cNvSpPr txBox="1">
            <a:spLocks noChangeArrowheads="1"/>
          </p:cNvSpPr>
          <p:nvPr/>
        </p:nvSpPr>
        <p:spPr bwMode="auto">
          <a:xfrm>
            <a:off x="1524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</a:t>
            </a:r>
          </a:p>
        </p:txBody>
      </p:sp>
      <p:sp>
        <p:nvSpPr>
          <p:cNvPr id="16557" name="Text Box 173"/>
          <p:cNvSpPr txBox="1">
            <a:spLocks noChangeArrowheads="1"/>
          </p:cNvSpPr>
          <p:nvPr/>
        </p:nvSpPr>
        <p:spPr bwMode="auto">
          <a:xfrm>
            <a:off x="1524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16558" name="Text Box 174"/>
          <p:cNvSpPr txBox="1">
            <a:spLocks noChangeArrowheads="1"/>
          </p:cNvSpPr>
          <p:nvPr/>
        </p:nvSpPr>
        <p:spPr bwMode="auto">
          <a:xfrm>
            <a:off x="190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59" name="Text Box 175"/>
          <p:cNvSpPr txBox="1">
            <a:spLocks noChangeArrowheads="1"/>
          </p:cNvSpPr>
          <p:nvPr/>
        </p:nvSpPr>
        <p:spPr bwMode="auto">
          <a:xfrm>
            <a:off x="190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0" name="Text Box 176"/>
          <p:cNvSpPr txBox="1">
            <a:spLocks noChangeArrowheads="1"/>
          </p:cNvSpPr>
          <p:nvPr/>
        </p:nvSpPr>
        <p:spPr bwMode="auto">
          <a:xfrm>
            <a:off x="1905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1" name="Text Box 177"/>
          <p:cNvSpPr txBox="1">
            <a:spLocks noChangeArrowheads="1"/>
          </p:cNvSpPr>
          <p:nvPr/>
        </p:nvSpPr>
        <p:spPr bwMode="auto">
          <a:xfrm>
            <a:off x="1905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2" name="Text Box 178"/>
          <p:cNvSpPr txBox="1">
            <a:spLocks noChangeArrowheads="1"/>
          </p:cNvSpPr>
          <p:nvPr/>
        </p:nvSpPr>
        <p:spPr bwMode="auto">
          <a:xfrm>
            <a:off x="2286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3" name="Text Box 179"/>
          <p:cNvSpPr txBox="1">
            <a:spLocks noChangeArrowheads="1"/>
          </p:cNvSpPr>
          <p:nvPr/>
        </p:nvSpPr>
        <p:spPr bwMode="auto">
          <a:xfrm>
            <a:off x="2286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4" name="Text Box 180"/>
          <p:cNvSpPr txBox="1">
            <a:spLocks noChangeArrowheads="1"/>
          </p:cNvSpPr>
          <p:nvPr/>
        </p:nvSpPr>
        <p:spPr bwMode="auto">
          <a:xfrm>
            <a:off x="2286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5" name="Text Box 181"/>
          <p:cNvSpPr txBox="1">
            <a:spLocks noChangeArrowheads="1"/>
          </p:cNvSpPr>
          <p:nvPr/>
        </p:nvSpPr>
        <p:spPr bwMode="auto">
          <a:xfrm>
            <a:off x="2667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6" name="Text Box 182"/>
          <p:cNvSpPr txBox="1">
            <a:spLocks noChangeArrowheads="1"/>
          </p:cNvSpPr>
          <p:nvPr/>
        </p:nvSpPr>
        <p:spPr bwMode="auto">
          <a:xfrm>
            <a:off x="2667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7" name="Text Box 183"/>
          <p:cNvSpPr txBox="1">
            <a:spLocks noChangeArrowheads="1"/>
          </p:cNvSpPr>
          <p:nvPr/>
        </p:nvSpPr>
        <p:spPr bwMode="auto">
          <a:xfrm>
            <a:off x="2286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8" name="Text Box 184"/>
          <p:cNvSpPr txBox="1">
            <a:spLocks noChangeArrowheads="1"/>
          </p:cNvSpPr>
          <p:nvPr/>
        </p:nvSpPr>
        <p:spPr bwMode="auto">
          <a:xfrm>
            <a:off x="5334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9" name="Text Box 185"/>
          <p:cNvSpPr txBox="1">
            <a:spLocks noChangeArrowheads="1"/>
          </p:cNvSpPr>
          <p:nvPr/>
        </p:nvSpPr>
        <p:spPr bwMode="auto">
          <a:xfrm>
            <a:off x="2667000" y="6096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0" name="Text Box 186"/>
          <p:cNvSpPr txBox="1">
            <a:spLocks noChangeArrowheads="1"/>
          </p:cNvSpPr>
          <p:nvPr/>
        </p:nvSpPr>
        <p:spPr bwMode="auto">
          <a:xfrm>
            <a:off x="3048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1" name="Text Box 187"/>
          <p:cNvSpPr txBox="1">
            <a:spLocks noChangeArrowheads="1"/>
          </p:cNvSpPr>
          <p:nvPr/>
        </p:nvSpPr>
        <p:spPr bwMode="auto">
          <a:xfrm>
            <a:off x="5334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2" name="Text Box 188"/>
          <p:cNvSpPr txBox="1">
            <a:spLocks noChangeArrowheads="1"/>
          </p:cNvSpPr>
          <p:nvPr/>
        </p:nvSpPr>
        <p:spPr bwMode="auto">
          <a:xfrm>
            <a:off x="3048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3" name="Text Box 189"/>
          <p:cNvSpPr txBox="1">
            <a:spLocks noChangeArrowheads="1"/>
          </p:cNvSpPr>
          <p:nvPr/>
        </p:nvSpPr>
        <p:spPr bwMode="auto">
          <a:xfrm>
            <a:off x="3048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4" name="Text Box 190"/>
          <p:cNvSpPr txBox="1">
            <a:spLocks noChangeArrowheads="1"/>
          </p:cNvSpPr>
          <p:nvPr/>
        </p:nvSpPr>
        <p:spPr bwMode="auto">
          <a:xfrm>
            <a:off x="3429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5" name="Text Box 191"/>
          <p:cNvSpPr txBox="1">
            <a:spLocks noChangeArrowheads="1"/>
          </p:cNvSpPr>
          <p:nvPr/>
        </p:nvSpPr>
        <p:spPr bwMode="auto">
          <a:xfrm>
            <a:off x="4572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6" name="Text Box 192"/>
          <p:cNvSpPr txBox="1">
            <a:spLocks noChangeArrowheads="1"/>
          </p:cNvSpPr>
          <p:nvPr/>
        </p:nvSpPr>
        <p:spPr bwMode="auto">
          <a:xfrm>
            <a:off x="3429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7" name="Text Box 193"/>
          <p:cNvSpPr txBox="1">
            <a:spLocks noChangeArrowheads="1"/>
          </p:cNvSpPr>
          <p:nvPr/>
        </p:nvSpPr>
        <p:spPr bwMode="auto">
          <a:xfrm>
            <a:off x="3429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8" name="Text Box 194"/>
          <p:cNvSpPr txBox="1">
            <a:spLocks noChangeArrowheads="1"/>
          </p:cNvSpPr>
          <p:nvPr/>
        </p:nvSpPr>
        <p:spPr bwMode="auto">
          <a:xfrm>
            <a:off x="3810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9" name="Text Box 195"/>
          <p:cNvSpPr txBox="1">
            <a:spLocks noChangeArrowheads="1"/>
          </p:cNvSpPr>
          <p:nvPr/>
        </p:nvSpPr>
        <p:spPr bwMode="auto">
          <a:xfrm>
            <a:off x="3810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0" name="Text Box 196"/>
          <p:cNvSpPr txBox="1">
            <a:spLocks noChangeArrowheads="1"/>
          </p:cNvSpPr>
          <p:nvPr/>
        </p:nvSpPr>
        <p:spPr bwMode="auto">
          <a:xfrm>
            <a:off x="3810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1" name="Text Box 197"/>
          <p:cNvSpPr txBox="1">
            <a:spLocks noChangeArrowheads="1"/>
          </p:cNvSpPr>
          <p:nvPr/>
        </p:nvSpPr>
        <p:spPr bwMode="auto">
          <a:xfrm>
            <a:off x="3810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2" name="Text Box 198"/>
          <p:cNvSpPr txBox="1">
            <a:spLocks noChangeArrowheads="1"/>
          </p:cNvSpPr>
          <p:nvPr/>
        </p:nvSpPr>
        <p:spPr bwMode="auto">
          <a:xfrm>
            <a:off x="4191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3" name="Text Box 199"/>
          <p:cNvSpPr txBox="1">
            <a:spLocks noChangeArrowheads="1"/>
          </p:cNvSpPr>
          <p:nvPr/>
        </p:nvSpPr>
        <p:spPr bwMode="auto">
          <a:xfrm>
            <a:off x="4953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4" name="Text Box 200"/>
          <p:cNvSpPr txBox="1">
            <a:spLocks noChangeArrowheads="1"/>
          </p:cNvSpPr>
          <p:nvPr/>
        </p:nvSpPr>
        <p:spPr bwMode="auto">
          <a:xfrm>
            <a:off x="4191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5" name="Text Box 201"/>
          <p:cNvSpPr txBox="1">
            <a:spLocks noChangeArrowheads="1"/>
          </p:cNvSpPr>
          <p:nvPr/>
        </p:nvSpPr>
        <p:spPr bwMode="auto">
          <a:xfrm>
            <a:off x="4191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6" name="Text Box 202"/>
          <p:cNvSpPr txBox="1">
            <a:spLocks noChangeArrowheads="1"/>
          </p:cNvSpPr>
          <p:nvPr/>
        </p:nvSpPr>
        <p:spPr bwMode="auto">
          <a:xfrm>
            <a:off x="4572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8" name="Text Box 204"/>
          <p:cNvSpPr txBox="1">
            <a:spLocks noChangeArrowheads="1"/>
          </p:cNvSpPr>
          <p:nvPr/>
        </p:nvSpPr>
        <p:spPr bwMode="auto">
          <a:xfrm>
            <a:off x="4572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9" name="Text Box 205"/>
          <p:cNvSpPr txBox="1">
            <a:spLocks noChangeArrowheads="1"/>
          </p:cNvSpPr>
          <p:nvPr/>
        </p:nvSpPr>
        <p:spPr bwMode="auto">
          <a:xfrm>
            <a:off x="4572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0" name="Text Box 206"/>
          <p:cNvSpPr txBox="1">
            <a:spLocks noChangeArrowheads="1"/>
          </p:cNvSpPr>
          <p:nvPr/>
        </p:nvSpPr>
        <p:spPr bwMode="auto">
          <a:xfrm>
            <a:off x="4953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2" name="Text Box 208"/>
          <p:cNvSpPr txBox="1">
            <a:spLocks noChangeArrowheads="1"/>
          </p:cNvSpPr>
          <p:nvPr/>
        </p:nvSpPr>
        <p:spPr bwMode="auto">
          <a:xfrm>
            <a:off x="3429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3" name="Text Box 209"/>
          <p:cNvSpPr txBox="1">
            <a:spLocks noChangeArrowheads="1"/>
          </p:cNvSpPr>
          <p:nvPr/>
        </p:nvSpPr>
        <p:spPr bwMode="auto">
          <a:xfrm>
            <a:off x="4953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4" name="Text Box 210"/>
          <p:cNvSpPr txBox="1">
            <a:spLocks noChangeArrowheads="1"/>
          </p:cNvSpPr>
          <p:nvPr/>
        </p:nvSpPr>
        <p:spPr bwMode="auto">
          <a:xfrm>
            <a:off x="5334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6" name="Text Box 212"/>
          <p:cNvSpPr txBox="1">
            <a:spLocks noChangeArrowheads="1"/>
          </p:cNvSpPr>
          <p:nvPr/>
        </p:nvSpPr>
        <p:spPr bwMode="auto">
          <a:xfrm>
            <a:off x="4953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7" name="Text Box 213"/>
          <p:cNvSpPr txBox="1">
            <a:spLocks noChangeArrowheads="1"/>
          </p:cNvSpPr>
          <p:nvPr/>
        </p:nvSpPr>
        <p:spPr bwMode="auto">
          <a:xfrm>
            <a:off x="5334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8" name="Text Box 214"/>
          <p:cNvSpPr txBox="1">
            <a:spLocks noChangeArrowheads="1"/>
          </p:cNvSpPr>
          <p:nvPr/>
        </p:nvSpPr>
        <p:spPr bwMode="auto">
          <a:xfrm>
            <a:off x="5715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9" name="Text Box 215"/>
          <p:cNvSpPr txBox="1">
            <a:spLocks noChangeArrowheads="1"/>
          </p:cNvSpPr>
          <p:nvPr/>
        </p:nvSpPr>
        <p:spPr bwMode="auto">
          <a:xfrm>
            <a:off x="571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0" name="Text Box 216"/>
          <p:cNvSpPr txBox="1">
            <a:spLocks noChangeArrowheads="1"/>
          </p:cNvSpPr>
          <p:nvPr/>
        </p:nvSpPr>
        <p:spPr bwMode="auto">
          <a:xfrm>
            <a:off x="5715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1" name="Text Box 217"/>
          <p:cNvSpPr txBox="1">
            <a:spLocks noChangeArrowheads="1"/>
          </p:cNvSpPr>
          <p:nvPr/>
        </p:nvSpPr>
        <p:spPr bwMode="auto">
          <a:xfrm>
            <a:off x="5715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2" name="Line 218"/>
          <p:cNvSpPr>
            <a:spLocks noChangeShapeType="1"/>
          </p:cNvSpPr>
          <p:nvPr/>
        </p:nvSpPr>
        <p:spPr bwMode="auto">
          <a:xfrm flipV="1">
            <a:off x="152400" y="4114800"/>
            <a:ext cx="8991600" cy="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6603" name="Text Box 219"/>
          <p:cNvSpPr txBox="1">
            <a:spLocks noChangeArrowheads="1"/>
          </p:cNvSpPr>
          <p:nvPr/>
        </p:nvSpPr>
        <p:spPr bwMode="auto">
          <a:xfrm>
            <a:off x="2438400" y="5105400"/>
            <a:ext cx="3124200" cy="457200"/>
          </a:xfrm>
          <a:prstGeom prst="rect">
            <a:avLst/>
          </a:prstGeom>
          <a:solidFill>
            <a:srgbClr val="333399">
              <a:alpha val="50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1"/>
                </a:solidFill>
              </a:rPr>
              <a:t>Modelling factors</a:t>
            </a:r>
            <a:endParaRPr lang="en-GB"/>
          </a:p>
        </p:txBody>
      </p:sp>
      <p:sp>
        <p:nvSpPr>
          <p:cNvPr id="16604" name="Line 220"/>
          <p:cNvSpPr>
            <a:spLocks noChangeShapeType="1"/>
          </p:cNvSpPr>
          <p:nvPr/>
        </p:nvSpPr>
        <p:spPr bwMode="auto">
          <a:xfrm>
            <a:off x="4343400" y="3581400"/>
            <a:ext cx="0" cy="45720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 autoUpdateAnimBg="0"/>
      <p:bldP spid="16391" grpId="0" autoUpdateAnimBg="0"/>
      <p:bldP spid="16392" grpId="0" autoUpdateAnimBg="0"/>
      <p:bldP spid="16393" grpId="0" animBg="1" autoUpdateAnimBg="0"/>
      <p:bldP spid="16536" grpId="0" animBg="1"/>
      <p:bldP spid="1653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153400" cy="4114800"/>
          </a:xfrm>
        </p:spPr>
        <p:txBody>
          <a:bodyPr/>
          <a:lstStyle/>
          <a:p>
            <a:r>
              <a:rPr lang="en-GB" sz="4000"/>
              <a:t>A </a:t>
            </a:r>
            <a:r>
              <a:rPr lang="en-GB" sz="4000" u="sng"/>
              <a:t>scenario</a:t>
            </a:r>
            <a:r>
              <a:rPr lang="en-GB" sz="4000"/>
              <a:t> gives the general picture </a:t>
            </a:r>
          </a:p>
          <a:p>
            <a:endParaRPr lang="en-GB" sz="4000"/>
          </a:p>
          <a:p>
            <a:r>
              <a:rPr lang="en-GB" sz="4000"/>
              <a:t>A </a:t>
            </a:r>
            <a:r>
              <a:rPr lang="en-GB" sz="4000" u="sng"/>
              <a:t>spreadsheet</a:t>
            </a:r>
            <a:r>
              <a:rPr lang="en-GB" sz="4000"/>
              <a:t> gives a more </a:t>
            </a:r>
            <a:r>
              <a:rPr lang="en-GB" sz="4000" u="sng"/>
              <a:t>specific</a:t>
            </a:r>
            <a:r>
              <a:rPr lang="en-GB" sz="4000"/>
              <a:t> view that is both </a:t>
            </a:r>
            <a:r>
              <a:rPr lang="en-GB" sz="4000" u="sng"/>
              <a:t>precise</a:t>
            </a:r>
            <a:r>
              <a:rPr lang="en-GB" sz="4000"/>
              <a:t> and </a:t>
            </a:r>
            <a:r>
              <a:rPr lang="en-GB" sz="4000" u="sng"/>
              <a:t>well structured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-144016"/>
            <a:ext cx="7772400" cy="692696"/>
          </a:xfrm>
        </p:spPr>
        <p:txBody>
          <a:bodyPr/>
          <a:lstStyle/>
          <a:p>
            <a:r>
              <a:rPr lang="en-GB" dirty="0" smtClean="0"/>
              <a:t>Mather 1999 Paper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548680"/>
            <a:ext cx="8458200" cy="619268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"most spreadsheet users do not follow a framework for model </a:t>
            </a:r>
            <a:r>
              <a:rPr lang="en-GB" sz="2000" dirty="0" smtClean="0"/>
              <a:t>development” (Mather</a:t>
            </a:r>
            <a:r>
              <a:rPr lang="en-GB" sz="2000" dirty="0"/>
              <a:t>, 1999)</a:t>
            </a:r>
          </a:p>
          <a:p>
            <a:pPr marL="0" indent="0">
              <a:buNone/>
            </a:pPr>
            <a:endParaRPr lang="en-GB" sz="1000" dirty="0" smtClean="0"/>
          </a:p>
          <a:p>
            <a:pPr marL="0" indent="0">
              <a:buNone/>
            </a:pPr>
            <a:r>
              <a:rPr lang="en-GB" sz="2000" dirty="0" smtClean="0"/>
              <a:t>"</a:t>
            </a:r>
            <a:r>
              <a:rPr lang="en-GB" sz="2000" dirty="0"/>
              <a:t>A recent study of a sample of organisations that used spreadsheet modelling </a:t>
            </a:r>
            <a:r>
              <a:rPr lang="en-GB" sz="2000" dirty="0" smtClean="0"/>
              <a:t>reported </a:t>
            </a:r>
            <a:r>
              <a:rPr lang="en-GB" sz="2000" dirty="0"/>
              <a:t>some alarming statistics relating to the poor quality of the models </a:t>
            </a:r>
            <a:r>
              <a:rPr lang="en-GB" sz="2000" dirty="0" smtClean="0"/>
              <a:t>developed“ </a:t>
            </a:r>
            <a:r>
              <a:rPr lang="en-GB" sz="2000" dirty="0" err="1" smtClean="0"/>
              <a:t>Cragg</a:t>
            </a:r>
            <a:r>
              <a:rPr lang="en-GB" sz="2000" dirty="0" smtClean="0"/>
              <a:t> </a:t>
            </a:r>
            <a:r>
              <a:rPr lang="en-GB" sz="2000" dirty="0"/>
              <a:t>PB and King M (1993).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r>
              <a:rPr lang="en-GB" sz="2000" dirty="0" smtClean="0"/>
              <a:t>Mather proposed the framework </a:t>
            </a:r>
            <a:r>
              <a:rPr lang="en-GB" sz="2000" dirty="0"/>
              <a:t>-</a:t>
            </a:r>
          </a:p>
          <a:p>
            <a:pPr marL="0" indent="0">
              <a:buNone/>
            </a:pPr>
            <a:r>
              <a:rPr lang="en-GB" sz="2000" dirty="0"/>
              <a:t>1. Identify inputs and outputs</a:t>
            </a:r>
          </a:p>
          <a:p>
            <a:pPr marL="0" indent="0">
              <a:buNone/>
            </a:pPr>
            <a:r>
              <a:rPr lang="en-GB" sz="2000" dirty="0"/>
              <a:t>2. Document the logic flow</a:t>
            </a:r>
          </a:p>
          <a:p>
            <a:pPr marL="0" indent="0">
              <a:buNone/>
            </a:pPr>
            <a:r>
              <a:rPr lang="en-GB" sz="2000" dirty="0"/>
              <a:t>3. Categorise the variables into the following-</a:t>
            </a:r>
          </a:p>
          <a:p>
            <a:pPr marL="0" indent="0">
              <a:buNone/>
            </a:pPr>
            <a:r>
              <a:rPr lang="en-GB" sz="2000" dirty="0" smtClean="0"/>
              <a:t>	Deterministic</a:t>
            </a: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	Stochastic</a:t>
            </a: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	(</a:t>
            </a:r>
            <a:r>
              <a:rPr lang="en-GB" sz="2000" dirty="0"/>
              <a:t>Some general rules for programming the spreadsheet - proposed </a:t>
            </a:r>
            <a:r>
              <a:rPr lang="en-GB" sz="2000" dirty="0" smtClean="0"/>
              <a:t>a 	structure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4.Test and audit the model</a:t>
            </a:r>
          </a:p>
          <a:p>
            <a:pPr marL="0" indent="0">
              <a:buNone/>
            </a:pPr>
            <a:endParaRPr lang="en-GB" sz="1000" dirty="0"/>
          </a:p>
          <a:p>
            <a:r>
              <a:rPr lang="en-GB" sz="2000" dirty="0"/>
              <a:t>"the framework assumes that the underlying model is a good </a:t>
            </a:r>
            <a:r>
              <a:rPr lang="en-GB" sz="2000" dirty="0" smtClean="0"/>
              <a:t>enough representation </a:t>
            </a:r>
            <a:r>
              <a:rPr lang="en-GB" sz="2000" dirty="0"/>
              <a:t>of the situation" (Mather, 1999).</a:t>
            </a:r>
          </a:p>
        </p:txBody>
      </p:sp>
    </p:spTree>
    <p:extLst>
      <p:ext uri="{BB962C8B-B14F-4D97-AF65-F5344CB8AC3E}">
        <p14:creationId xmlns:p14="http://schemas.microsoft.com/office/powerpoint/2010/main" val="280017549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Spreadsheet </a:t>
            </a:r>
            <a:r>
              <a:rPr lang="en-GB" dirty="0" err="1"/>
              <a:t>m</a:t>
            </a:r>
            <a:r>
              <a:rPr lang="en-GB" dirty="0" err="1" smtClean="0"/>
              <a:t>odellling</a:t>
            </a:r>
            <a:r>
              <a:rPr lang="en-GB" dirty="0" smtClean="0"/>
              <a:t> exercise</a:t>
            </a:r>
          </a:p>
          <a:p>
            <a:endParaRPr lang="en-GB" dirty="0"/>
          </a:p>
          <a:p>
            <a:r>
              <a:rPr lang="en-GB" dirty="0" smtClean="0"/>
              <a:t>Report exercise in relation to Mather’s framework stages.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074173"/>
      </p:ext>
    </p:extLst>
  </p:cSld>
  <p:clrMapOvr>
    <a:masterClrMapping/>
  </p:clrMapOvr>
  <p:transition spd="slow">
    <p:pull dir="rd"/>
  </p:transition>
</p:sld>
</file>

<file path=ppt/theme/theme1.xml><?xml version="1.0" encoding="utf-8"?>
<a:theme xmlns:a="http://schemas.openxmlformats.org/drawingml/2006/main" name="Pulse">
  <a:themeElements>
    <a:clrScheme name="Pulse 2">
      <a:dk1>
        <a:srgbClr val="000000"/>
      </a:dk1>
      <a:lt1>
        <a:srgbClr val="FFFFFF"/>
      </a:lt1>
      <a:dk2>
        <a:srgbClr val="000066"/>
      </a:dk2>
      <a:lt2>
        <a:srgbClr val="FFCC66"/>
      </a:lt2>
      <a:accent1>
        <a:srgbClr val="FF9900"/>
      </a:accent1>
      <a:accent2>
        <a:srgbClr val="000044"/>
      </a:accent2>
      <a:accent3>
        <a:srgbClr val="AAAAB8"/>
      </a:accent3>
      <a:accent4>
        <a:srgbClr val="DADADA"/>
      </a:accent4>
      <a:accent5>
        <a:srgbClr val="FFCAAA"/>
      </a:accent5>
      <a:accent6>
        <a:srgbClr val="00003D"/>
      </a:accent6>
      <a:hlink>
        <a:srgbClr val="3366FF"/>
      </a:hlink>
      <a:folHlink>
        <a:srgbClr val="FFFF00"/>
      </a:folHlink>
    </a:clrScheme>
    <a:fontScheme name="Puls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/>
          </a:defRPr>
        </a:defPPr>
      </a:lstStyle>
    </a:lnDef>
  </a:objectDefaults>
  <a:extraClrSchemeLst>
    <a:extraClrScheme>
      <a:clrScheme name="Pulse 1">
        <a:dk1>
          <a:srgbClr val="000000"/>
        </a:dk1>
        <a:lt1>
          <a:srgbClr val="CCECFF"/>
        </a:lt1>
        <a:dk2>
          <a:srgbClr val="000066"/>
        </a:dk2>
        <a:lt2>
          <a:srgbClr val="6699FF"/>
        </a:lt2>
        <a:accent1>
          <a:srgbClr val="33CCCC"/>
        </a:accent1>
        <a:accent2>
          <a:srgbClr val="0099FF"/>
        </a:accent2>
        <a:accent3>
          <a:srgbClr val="E2F4FF"/>
        </a:accent3>
        <a:accent4>
          <a:srgbClr val="000000"/>
        </a:accent4>
        <a:accent5>
          <a:srgbClr val="ADE2E2"/>
        </a:accent5>
        <a:accent6>
          <a:srgbClr val="008AE7"/>
        </a:accent6>
        <a:hlink>
          <a:srgbClr val="FFFFFF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2">
        <a:dk1>
          <a:srgbClr val="000000"/>
        </a:dk1>
        <a:lt1>
          <a:srgbClr val="FFFFFF"/>
        </a:lt1>
        <a:dk2>
          <a:srgbClr val="000066"/>
        </a:dk2>
        <a:lt2>
          <a:srgbClr val="FFCC66"/>
        </a:lt2>
        <a:accent1>
          <a:srgbClr val="FF9900"/>
        </a:accent1>
        <a:accent2>
          <a:srgbClr val="000044"/>
        </a:accent2>
        <a:accent3>
          <a:srgbClr val="AAAAB8"/>
        </a:accent3>
        <a:accent4>
          <a:srgbClr val="DADADA"/>
        </a:accent4>
        <a:accent5>
          <a:srgbClr val="FFCAAA"/>
        </a:accent5>
        <a:accent6>
          <a:srgbClr val="00003D"/>
        </a:accent6>
        <a:hlink>
          <a:srgbClr val="3366FF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AEAEAE"/>
        </a:accent6>
        <a:hlink>
          <a:srgbClr val="4D4D4D"/>
        </a:hlink>
        <a:folHlink>
          <a:srgbClr val="8686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4">
        <a:dk1>
          <a:srgbClr val="000000"/>
        </a:dk1>
        <a:lt1>
          <a:srgbClr val="FFFFFF"/>
        </a:lt1>
        <a:dk2>
          <a:srgbClr val="660033"/>
        </a:dk2>
        <a:lt2>
          <a:srgbClr val="FFCC66"/>
        </a:lt2>
        <a:accent1>
          <a:srgbClr val="FF9900"/>
        </a:accent1>
        <a:accent2>
          <a:srgbClr val="440022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3D001E"/>
        </a:accent6>
        <a:hlink>
          <a:srgbClr val="B20059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5">
        <a:dk1>
          <a:srgbClr val="000000"/>
        </a:dk1>
        <a:lt1>
          <a:srgbClr val="FFFFFF"/>
        </a:lt1>
        <a:dk2>
          <a:srgbClr val="663300"/>
        </a:dk2>
        <a:lt2>
          <a:srgbClr val="FFCC66"/>
        </a:lt2>
        <a:accent1>
          <a:srgbClr val="FF9900"/>
        </a:accent1>
        <a:accent2>
          <a:srgbClr val="361B00"/>
        </a:accent2>
        <a:accent3>
          <a:srgbClr val="B8ADAA"/>
        </a:accent3>
        <a:accent4>
          <a:srgbClr val="DADADA"/>
        </a:accent4>
        <a:accent5>
          <a:srgbClr val="FFCAAA"/>
        </a:accent5>
        <a:accent6>
          <a:srgbClr val="301700"/>
        </a:accent6>
        <a:hlink>
          <a:srgbClr val="996633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6">
        <a:dk1>
          <a:srgbClr val="000000"/>
        </a:dk1>
        <a:lt1>
          <a:srgbClr val="FFFFFF"/>
        </a:lt1>
        <a:dk2>
          <a:srgbClr val="003300"/>
        </a:dk2>
        <a:lt2>
          <a:srgbClr val="FFCC66"/>
        </a:lt2>
        <a:accent1>
          <a:srgbClr val="CC9900"/>
        </a:accent1>
        <a:accent2>
          <a:srgbClr val="001600"/>
        </a:accent2>
        <a:accent3>
          <a:srgbClr val="AAADAA"/>
        </a:accent3>
        <a:accent4>
          <a:srgbClr val="DADADA"/>
        </a:accent4>
        <a:accent5>
          <a:srgbClr val="E2CAAA"/>
        </a:accent5>
        <a:accent6>
          <a:srgbClr val="001300"/>
        </a:accent6>
        <a:hlink>
          <a:srgbClr val="0066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D:\Applications\MS-Office97\Templates\Presentation Designs\PULSE.POT</Template>
  <TotalTime>3842134091</TotalTime>
  <Pages>7</Pages>
  <Words>396</Words>
  <Application>Microsoft Office PowerPoint</Application>
  <PresentationFormat>On-screen Show (4:3)</PresentationFormat>
  <Paragraphs>115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Arial Black</vt:lpstr>
      <vt:lpstr>Calibri</vt:lpstr>
      <vt:lpstr>Geneva</vt:lpstr>
      <vt:lpstr>Impact</vt:lpstr>
      <vt:lpstr>Monotype Sorts</vt:lpstr>
      <vt:lpstr>Times New Roman</vt:lpstr>
      <vt:lpstr>Pulse</vt:lpstr>
      <vt:lpstr>PowerPoint Presentation</vt:lpstr>
      <vt:lpstr>Learning Objectives</vt:lpstr>
      <vt:lpstr>Overview of Spreadsheet</vt:lpstr>
      <vt:lpstr>Degrees of Complexity</vt:lpstr>
      <vt:lpstr>The uses (functions) of Excel</vt:lpstr>
      <vt:lpstr>Spreadsheet used to:</vt:lpstr>
      <vt:lpstr>PowerPoint Presentation</vt:lpstr>
      <vt:lpstr>PowerPoint Presentation</vt:lpstr>
      <vt:lpstr>Mather 1999 Paper Summary</vt:lpstr>
      <vt:lpstr>Practical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Business Computing</dc:title>
  <dc:creator>Faculty of Business</dc:creator>
  <cp:lastModifiedBy>L0237_User</cp:lastModifiedBy>
  <cp:revision>115</cp:revision>
  <cp:lastPrinted>2001-10-02T09:53:59Z</cp:lastPrinted>
  <dcterms:created xsi:type="dcterms:W3CDTF">1998-02-16T15:26:20Z</dcterms:created>
  <dcterms:modified xsi:type="dcterms:W3CDTF">2019-10-10T09:31:13Z</dcterms:modified>
</cp:coreProperties>
</file>