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0" r:id="rId5"/>
    <p:sldId id="258"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255324-1B6F-4627-8A85-99B1FD133EB3}" v="145" dt="2021-10-25T13:23:12.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1928" autoAdjust="0"/>
  </p:normalViewPr>
  <p:slideViewPr>
    <p:cSldViewPr snapToGrid="0">
      <p:cViewPr varScale="1">
        <p:scale>
          <a:sx n="70" d="100"/>
          <a:sy n="70" d="100"/>
        </p:scale>
        <p:origin x="94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2D4714-29E4-472B-B571-750F56300199}" type="datetimeFigureOut">
              <a:rPr lang="en-IN"/>
              <a:t>27-10-2021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1693E0-7B0B-4FA8-BCBC-B40C08C9EC17}" type="slidenum">
              <a:rPr lang="en-IN"/>
              <a:t>‹#›</a:t>
            </a:fld>
            <a:endParaRPr lang="en-US"/>
          </a:p>
        </p:txBody>
      </p:sp>
    </p:spTree>
    <p:extLst>
      <p:ext uri="{BB962C8B-B14F-4D97-AF65-F5344CB8AC3E}">
        <p14:creationId xmlns:p14="http://schemas.microsoft.com/office/powerpoint/2010/main" val="1476859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nicef.org/early-childhood-development"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nhsggc.org.uk/kids/child-developmen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Given theories will be explained through practical examples which will inform about some aspects of child development. </a:t>
            </a:r>
          </a:p>
        </p:txBody>
      </p:sp>
      <p:sp>
        <p:nvSpPr>
          <p:cNvPr id="4" name="Slide Number Placeholder 3"/>
          <p:cNvSpPr>
            <a:spLocks noGrp="1"/>
          </p:cNvSpPr>
          <p:nvPr>
            <p:ph type="sldNum" sz="quarter" idx="5"/>
          </p:nvPr>
        </p:nvSpPr>
        <p:spPr/>
        <p:txBody>
          <a:bodyPr/>
          <a:lstStyle/>
          <a:p>
            <a:fld id="{7B1693E0-7B0B-4FA8-BCBC-B40C08C9EC17}" type="slidenum">
              <a:rPr lang="en-IN"/>
              <a:t>2</a:t>
            </a:fld>
            <a:endParaRPr lang="en-US"/>
          </a:p>
        </p:txBody>
      </p:sp>
    </p:spTree>
    <p:extLst>
      <p:ext uri="{BB962C8B-B14F-4D97-AF65-F5344CB8AC3E}">
        <p14:creationId xmlns:p14="http://schemas.microsoft.com/office/powerpoint/2010/main" val="2418333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teacher (in this case parents) are required to emphasize the meaning-making and problem-solving traits in the learning situation. </a:t>
            </a:r>
          </a:p>
        </p:txBody>
      </p:sp>
      <p:sp>
        <p:nvSpPr>
          <p:cNvPr id="4" name="Slide Number Placeholder 3"/>
          <p:cNvSpPr>
            <a:spLocks noGrp="1"/>
          </p:cNvSpPr>
          <p:nvPr>
            <p:ph type="sldNum" sz="quarter" idx="5"/>
          </p:nvPr>
        </p:nvSpPr>
        <p:spPr/>
        <p:txBody>
          <a:bodyPr/>
          <a:lstStyle/>
          <a:p>
            <a:fld id="{7B1693E0-7B0B-4FA8-BCBC-B40C08C9EC17}" type="slidenum">
              <a:rPr lang="en-IN"/>
              <a:t>3</a:t>
            </a:fld>
            <a:endParaRPr lang="en-US"/>
          </a:p>
        </p:txBody>
      </p:sp>
    </p:spTree>
    <p:extLst>
      <p:ext uri="{BB962C8B-B14F-4D97-AF65-F5344CB8AC3E}">
        <p14:creationId xmlns:p14="http://schemas.microsoft.com/office/powerpoint/2010/main" val="1832949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infant in the oral stage interacts with the mouth and tries to express his/her emotion with oral expression. The anal stage consists of bowel movements and bladder control. The phallic stage consists of emotions and interpretation of gender differences through the understanding of the erogenous zone.</a:t>
            </a:r>
          </a:p>
        </p:txBody>
      </p:sp>
      <p:sp>
        <p:nvSpPr>
          <p:cNvPr id="4" name="Slide Number Placeholder 3"/>
          <p:cNvSpPr>
            <a:spLocks noGrp="1"/>
          </p:cNvSpPr>
          <p:nvPr>
            <p:ph type="sldNum" sz="quarter" idx="5"/>
          </p:nvPr>
        </p:nvSpPr>
        <p:spPr/>
        <p:txBody>
          <a:bodyPr/>
          <a:lstStyle/>
          <a:p>
            <a:fld id="{7B1693E0-7B0B-4FA8-BCBC-B40C08C9EC17}" type="slidenum">
              <a:rPr lang="en-IN"/>
              <a:t>4</a:t>
            </a:fld>
            <a:endParaRPr lang="en-US"/>
          </a:p>
        </p:txBody>
      </p:sp>
    </p:spTree>
    <p:extLst>
      <p:ext uri="{BB962C8B-B14F-4D97-AF65-F5344CB8AC3E}">
        <p14:creationId xmlns:p14="http://schemas.microsoft.com/office/powerpoint/2010/main" val="566871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Emotional variability and relationship quality with parents suppresses avoidance of social exposure and passive aggression over society.</a:t>
            </a:r>
          </a:p>
        </p:txBody>
      </p:sp>
      <p:sp>
        <p:nvSpPr>
          <p:cNvPr id="4" name="Slide Number Placeholder 3"/>
          <p:cNvSpPr>
            <a:spLocks noGrp="1"/>
          </p:cNvSpPr>
          <p:nvPr>
            <p:ph type="sldNum" sz="quarter" idx="5"/>
          </p:nvPr>
        </p:nvSpPr>
        <p:spPr/>
        <p:txBody>
          <a:bodyPr/>
          <a:lstStyle/>
          <a:p>
            <a:fld id="{7B1693E0-7B0B-4FA8-BCBC-B40C08C9EC17}" type="slidenum">
              <a:rPr lang="en-IN"/>
              <a:t>5</a:t>
            </a:fld>
            <a:endParaRPr lang="en-US"/>
          </a:p>
        </p:txBody>
      </p:sp>
    </p:spTree>
    <p:extLst>
      <p:ext uri="{BB962C8B-B14F-4D97-AF65-F5344CB8AC3E}">
        <p14:creationId xmlns:p14="http://schemas.microsoft.com/office/powerpoint/2010/main" val="3977522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the choice of language, verbal tone and environmental nature influences the personality development of a child.</a:t>
            </a:r>
          </a:p>
        </p:txBody>
      </p:sp>
      <p:sp>
        <p:nvSpPr>
          <p:cNvPr id="4" name="Slide Number Placeholder 3"/>
          <p:cNvSpPr>
            <a:spLocks noGrp="1"/>
          </p:cNvSpPr>
          <p:nvPr>
            <p:ph type="sldNum" sz="quarter" idx="5"/>
          </p:nvPr>
        </p:nvSpPr>
        <p:spPr/>
        <p:txBody>
          <a:bodyPr/>
          <a:lstStyle/>
          <a:p>
            <a:fld id="{7B1693E0-7B0B-4FA8-BCBC-B40C08C9EC17}" type="slidenum">
              <a:rPr lang="en-IN"/>
              <a:t>6</a:t>
            </a:fld>
            <a:endParaRPr lang="en-US"/>
          </a:p>
        </p:txBody>
      </p:sp>
    </p:spTree>
    <p:extLst>
      <p:ext uri="{BB962C8B-B14F-4D97-AF65-F5344CB8AC3E}">
        <p14:creationId xmlns:p14="http://schemas.microsoft.com/office/powerpoint/2010/main" val="2126209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Parent coaching interventions are effective as it is almost directly indicative for the child’s choice of language in his/her entire life. </a:t>
            </a:r>
          </a:p>
        </p:txBody>
      </p:sp>
      <p:sp>
        <p:nvSpPr>
          <p:cNvPr id="4" name="Slide Number Placeholder 3"/>
          <p:cNvSpPr>
            <a:spLocks noGrp="1"/>
          </p:cNvSpPr>
          <p:nvPr>
            <p:ph type="sldNum" sz="quarter" idx="5"/>
          </p:nvPr>
        </p:nvSpPr>
        <p:spPr/>
        <p:txBody>
          <a:bodyPr/>
          <a:lstStyle/>
          <a:p>
            <a:fld id="{7B1693E0-7B0B-4FA8-BCBC-B40C08C9EC17}" type="slidenum">
              <a:rPr lang="en-IN"/>
              <a:t>7</a:t>
            </a:fld>
            <a:endParaRPr lang="en-US"/>
          </a:p>
        </p:txBody>
      </p:sp>
    </p:spTree>
    <p:extLst>
      <p:ext uri="{BB962C8B-B14F-4D97-AF65-F5344CB8AC3E}">
        <p14:creationId xmlns:p14="http://schemas.microsoft.com/office/powerpoint/2010/main" val="524384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Moreover, the LENA estimates and explanation discloses the talkativeness of children and their direct connection with ADQ (Adult Word Quotient) in 12 hours.</a:t>
            </a:r>
          </a:p>
        </p:txBody>
      </p:sp>
      <p:sp>
        <p:nvSpPr>
          <p:cNvPr id="4" name="Slide Number Placeholder 3"/>
          <p:cNvSpPr>
            <a:spLocks noGrp="1"/>
          </p:cNvSpPr>
          <p:nvPr>
            <p:ph type="sldNum" sz="quarter" idx="5"/>
          </p:nvPr>
        </p:nvSpPr>
        <p:spPr/>
        <p:txBody>
          <a:bodyPr/>
          <a:lstStyle/>
          <a:p>
            <a:fld id="{7B1693E0-7B0B-4FA8-BCBC-B40C08C9EC17}" type="slidenum">
              <a:rPr lang="en-IN"/>
              <a:t>8</a:t>
            </a:fld>
            <a:endParaRPr lang="en-US"/>
          </a:p>
        </p:txBody>
      </p:sp>
    </p:spTree>
    <p:extLst>
      <p:ext uri="{BB962C8B-B14F-4D97-AF65-F5344CB8AC3E}">
        <p14:creationId xmlns:p14="http://schemas.microsoft.com/office/powerpoint/2010/main" val="1213775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differentiation and approach to social norms are required to be delivered by the parents to intervene social awareness and characteristics in the child’s mind.</a:t>
            </a:r>
          </a:p>
        </p:txBody>
      </p:sp>
      <p:sp>
        <p:nvSpPr>
          <p:cNvPr id="4" name="Slide Number Placeholder 3"/>
          <p:cNvSpPr>
            <a:spLocks noGrp="1"/>
          </p:cNvSpPr>
          <p:nvPr>
            <p:ph type="sldNum" sz="quarter" idx="5"/>
          </p:nvPr>
        </p:nvSpPr>
        <p:spPr/>
        <p:txBody>
          <a:bodyPr/>
          <a:lstStyle/>
          <a:p>
            <a:fld id="{7B1693E0-7B0B-4FA8-BCBC-B40C08C9EC17}" type="slidenum">
              <a:rPr lang="en-IN"/>
              <a:t>9</a:t>
            </a:fld>
            <a:endParaRPr lang="en-US"/>
          </a:p>
        </p:txBody>
      </p:sp>
    </p:spTree>
    <p:extLst>
      <p:ext uri="{BB962C8B-B14F-4D97-AF65-F5344CB8AC3E}">
        <p14:creationId xmlns:p14="http://schemas.microsoft.com/office/powerpoint/2010/main" val="4094768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solidFill>
                  <a:srgbClr val="FFFFFF"/>
                </a:solidFill>
              </a:rPr>
              <a:t>Books &amp; Journals</a:t>
            </a:r>
            <a:endParaRPr lang="en-US" sz="1200" dirty="0">
              <a:solidFill>
                <a:srgbClr val="FFFFFF"/>
              </a:solidFill>
              <a:cs typeface="Calibri" panose="020F0502020204030204"/>
            </a:endParaRPr>
          </a:p>
          <a:p>
            <a:r>
              <a:rPr lang="en-US" sz="1200" dirty="0">
                <a:solidFill>
                  <a:srgbClr val="FFFFFF"/>
                </a:solidFill>
                <a:ea typeface="+mn-lt"/>
                <a:cs typeface="+mn-lt"/>
              </a:rPr>
              <a:t>Vygotsky, L. and Cole, M., 2018. Lev Vygotsky: learning and social constructivism. </a:t>
            </a:r>
            <a:r>
              <a:rPr lang="en-US" sz="1200" i="1" dirty="0">
                <a:solidFill>
                  <a:srgbClr val="FFFFFF"/>
                </a:solidFill>
                <a:ea typeface="+mn-lt"/>
                <a:cs typeface="+mn-lt"/>
              </a:rPr>
              <a:t>Learning Theories for Early Years Practice</a:t>
            </a:r>
            <a:r>
              <a:rPr lang="en-US" sz="1200" dirty="0">
                <a:solidFill>
                  <a:srgbClr val="FFFFFF"/>
                </a:solidFill>
                <a:ea typeface="+mn-lt"/>
                <a:cs typeface="+mn-lt"/>
              </a:rPr>
              <a:t>, </a:t>
            </a:r>
            <a:r>
              <a:rPr lang="en-US" sz="1200" i="1" dirty="0">
                <a:solidFill>
                  <a:srgbClr val="FFFFFF"/>
                </a:solidFill>
                <a:ea typeface="+mn-lt"/>
                <a:cs typeface="+mn-lt"/>
              </a:rPr>
              <a:t>58</a:t>
            </a:r>
            <a:r>
              <a:rPr lang="en-US" sz="1200" dirty="0">
                <a:solidFill>
                  <a:srgbClr val="FFFFFF"/>
                </a:solidFill>
                <a:ea typeface="+mn-lt"/>
                <a:cs typeface="+mn-lt"/>
              </a:rPr>
              <a:t>.</a:t>
            </a:r>
            <a:endParaRPr lang="en-US" sz="1200" dirty="0">
              <a:solidFill>
                <a:srgbClr val="FFFFFF"/>
              </a:solidFill>
            </a:endParaRPr>
          </a:p>
          <a:p>
            <a:r>
              <a:rPr lang="en-US" sz="1200" dirty="0" err="1">
                <a:solidFill>
                  <a:srgbClr val="FFFFFF"/>
                </a:solidFill>
                <a:ea typeface="+mn-lt"/>
                <a:cs typeface="+mn-lt"/>
              </a:rPr>
              <a:t>Kesavelu</a:t>
            </a:r>
            <a:r>
              <a:rPr lang="en-US" sz="1200" dirty="0">
                <a:solidFill>
                  <a:srgbClr val="FFFFFF"/>
                </a:solidFill>
                <a:ea typeface="+mn-lt"/>
                <a:cs typeface="+mn-lt"/>
              </a:rPr>
              <a:t>, D., Sheela, K. and Abraham, P., 2021. Stages of Psychological Development of Child-An Overview. </a:t>
            </a:r>
            <a:r>
              <a:rPr lang="en-US" sz="1200" i="1" dirty="0">
                <a:solidFill>
                  <a:srgbClr val="FFFFFF"/>
                </a:solidFill>
                <a:ea typeface="+mn-lt"/>
                <a:cs typeface="+mn-lt"/>
              </a:rPr>
              <a:t>Int J Cur Res Rev| Vol</a:t>
            </a:r>
            <a:r>
              <a:rPr lang="en-US" sz="1200" dirty="0">
                <a:solidFill>
                  <a:srgbClr val="FFFFFF"/>
                </a:solidFill>
                <a:ea typeface="+mn-lt"/>
                <a:cs typeface="+mn-lt"/>
              </a:rPr>
              <a:t>, </a:t>
            </a:r>
            <a:r>
              <a:rPr lang="en-US" sz="1200" i="1" dirty="0">
                <a:solidFill>
                  <a:srgbClr val="FFFFFF"/>
                </a:solidFill>
                <a:ea typeface="+mn-lt"/>
                <a:cs typeface="+mn-lt"/>
              </a:rPr>
              <a:t>13</a:t>
            </a:r>
            <a:r>
              <a:rPr lang="en-US" sz="1200" dirty="0">
                <a:solidFill>
                  <a:srgbClr val="FFFFFF"/>
                </a:solidFill>
                <a:ea typeface="+mn-lt"/>
                <a:cs typeface="+mn-lt"/>
              </a:rPr>
              <a:t>(13), p.74.</a:t>
            </a:r>
            <a:endParaRPr lang="en-US" sz="1200" dirty="0">
              <a:solidFill>
                <a:srgbClr val="FFFFFF"/>
              </a:solidFill>
            </a:endParaRPr>
          </a:p>
          <a:p>
            <a:r>
              <a:rPr lang="en-US" sz="1200" dirty="0" err="1">
                <a:solidFill>
                  <a:srgbClr val="FFFFFF"/>
                </a:solidFill>
                <a:ea typeface="+mn-lt"/>
                <a:cs typeface="+mn-lt"/>
              </a:rPr>
              <a:t>Branje</a:t>
            </a:r>
            <a:r>
              <a:rPr lang="en-US" sz="1200" dirty="0">
                <a:solidFill>
                  <a:srgbClr val="FFFFFF"/>
                </a:solidFill>
                <a:ea typeface="+mn-lt"/>
                <a:cs typeface="+mn-lt"/>
              </a:rPr>
              <a:t>, S., 2018. Development of parent–adolescent relationships: Conflict interactions as a mechanism of change. </a:t>
            </a:r>
            <a:r>
              <a:rPr lang="en-US" sz="1200" i="1" dirty="0">
                <a:solidFill>
                  <a:srgbClr val="FFFFFF"/>
                </a:solidFill>
                <a:ea typeface="+mn-lt"/>
                <a:cs typeface="+mn-lt"/>
              </a:rPr>
              <a:t>Child Development Perspectives</a:t>
            </a:r>
            <a:r>
              <a:rPr lang="en-US" sz="1200" dirty="0">
                <a:solidFill>
                  <a:srgbClr val="FFFFFF"/>
                </a:solidFill>
                <a:ea typeface="+mn-lt"/>
                <a:cs typeface="+mn-lt"/>
              </a:rPr>
              <a:t>, </a:t>
            </a:r>
            <a:r>
              <a:rPr lang="en-US" sz="1200" i="1" dirty="0">
                <a:solidFill>
                  <a:srgbClr val="FFFFFF"/>
                </a:solidFill>
                <a:ea typeface="+mn-lt"/>
                <a:cs typeface="+mn-lt"/>
              </a:rPr>
              <a:t>12</a:t>
            </a:r>
            <a:r>
              <a:rPr lang="en-US" sz="1200" dirty="0">
                <a:solidFill>
                  <a:srgbClr val="FFFFFF"/>
                </a:solidFill>
                <a:ea typeface="+mn-lt"/>
                <a:cs typeface="+mn-lt"/>
              </a:rPr>
              <a:t>(3), pp.171-176.</a:t>
            </a:r>
            <a:endParaRPr lang="en-US" sz="1200" dirty="0">
              <a:solidFill>
                <a:srgbClr val="FFFFFF"/>
              </a:solidFill>
            </a:endParaRPr>
          </a:p>
          <a:p>
            <a:r>
              <a:rPr lang="en-US" sz="1200" dirty="0">
                <a:solidFill>
                  <a:srgbClr val="FFFFFF"/>
                </a:solidFill>
                <a:ea typeface="+mn-lt"/>
                <a:cs typeface="+mn-lt"/>
              </a:rPr>
              <a:t>Ramírez, N.F., Lytle, S.R. and Kuhl, P.K., 2020. Parent coaching increases conversational turns and advances infant language development. </a:t>
            </a:r>
            <a:r>
              <a:rPr lang="en-US" sz="1200" i="1" dirty="0">
                <a:solidFill>
                  <a:srgbClr val="FFFFFF"/>
                </a:solidFill>
                <a:ea typeface="+mn-lt"/>
                <a:cs typeface="+mn-lt"/>
              </a:rPr>
              <a:t>Proceedings of the National Academy of Sciences</a:t>
            </a:r>
            <a:r>
              <a:rPr lang="en-US" sz="1200" dirty="0">
                <a:solidFill>
                  <a:srgbClr val="FFFFFF"/>
                </a:solidFill>
                <a:ea typeface="+mn-lt"/>
                <a:cs typeface="+mn-lt"/>
              </a:rPr>
              <a:t>, </a:t>
            </a:r>
            <a:r>
              <a:rPr lang="en-US" sz="1200" i="1" dirty="0">
                <a:solidFill>
                  <a:srgbClr val="FFFFFF"/>
                </a:solidFill>
                <a:ea typeface="+mn-lt"/>
                <a:cs typeface="+mn-lt"/>
              </a:rPr>
              <a:t>117</a:t>
            </a:r>
            <a:r>
              <a:rPr lang="en-US" sz="1200" dirty="0">
                <a:solidFill>
                  <a:srgbClr val="FFFFFF"/>
                </a:solidFill>
                <a:ea typeface="+mn-lt"/>
                <a:cs typeface="+mn-lt"/>
              </a:rPr>
              <a:t>(7), pp.3484-3491.</a:t>
            </a:r>
            <a:endParaRPr lang="en-US" sz="1200" dirty="0">
              <a:solidFill>
                <a:srgbClr val="FFFFFF"/>
              </a:solidFill>
            </a:endParaRPr>
          </a:p>
          <a:p>
            <a:r>
              <a:rPr lang="en-US" sz="1200" dirty="0" err="1">
                <a:solidFill>
                  <a:srgbClr val="FFFFFF"/>
                </a:solidFill>
                <a:ea typeface="+mn-lt"/>
                <a:cs typeface="+mn-lt"/>
              </a:rPr>
              <a:t>Leckey</a:t>
            </a:r>
            <a:r>
              <a:rPr lang="en-US" sz="1200" dirty="0">
                <a:solidFill>
                  <a:srgbClr val="FFFFFF"/>
                </a:solidFill>
                <a:ea typeface="+mn-lt"/>
                <a:cs typeface="+mn-lt"/>
              </a:rPr>
              <a:t>, Y., Hickey, G., Stokes, A. and McGilloway, S., 2019. Parent and facilitator experiences of an intensive parent and infant </a:t>
            </a:r>
            <a:r>
              <a:rPr lang="en-US" sz="1200" dirty="0" err="1">
                <a:solidFill>
                  <a:srgbClr val="FFFFFF"/>
                </a:solidFill>
                <a:ea typeface="+mn-lt"/>
                <a:cs typeface="+mn-lt"/>
              </a:rPr>
              <a:t>programme</a:t>
            </a:r>
            <a:r>
              <a:rPr lang="en-US" sz="1200" dirty="0">
                <a:solidFill>
                  <a:srgbClr val="FFFFFF"/>
                </a:solidFill>
                <a:ea typeface="+mn-lt"/>
                <a:cs typeface="+mn-lt"/>
              </a:rPr>
              <a:t> delivered in routine community settings. </a:t>
            </a:r>
            <a:r>
              <a:rPr lang="en-US" sz="1200" i="1" dirty="0">
                <a:solidFill>
                  <a:srgbClr val="FFFFFF"/>
                </a:solidFill>
                <a:ea typeface="+mn-lt"/>
                <a:cs typeface="+mn-lt"/>
              </a:rPr>
              <a:t>Primary health care research &amp; development</a:t>
            </a:r>
            <a:r>
              <a:rPr lang="en-US" sz="1200" dirty="0">
                <a:solidFill>
                  <a:srgbClr val="FFFFFF"/>
                </a:solidFill>
                <a:ea typeface="+mn-lt"/>
                <a:cs typeface="+mn-lt"/>
              </a:rPr>
              <a:t>, </a:t>
            </a:r>
            <a:r>
              <a:rPr lang="en-US" sz="1200" i="1" dirty="0">
                <a:solidFill>
                  <a:srgbClr val="FFFFFF"/>
                </a:solidFill>
                <a:ea typeface="+mn-lt"/>
                <a:cs typeface="+mn-lt"/>
              </a:rPr>
              <a:t>20</a:t>
            </a:r>
            <a:r>
              <a:rPr lang="en-US" sz="1200" dirty="0">
                <a:solidFill>
                  <a:srgbClr val="FFFFFF"/>
                </a:solidFill>
                <a:ea typeface="+mn-lt"/>
                <a:cs typeface="+mn-lt"/>
              </a:rPr>
              <a:t>.</a:t>
            </a:r>
            <a:endParaRPr lang="en-US" sz="1200" dirty="0">
              <a:solidFill>
                <a:srgbClr val="FFFFFF"/>
              </a:solidFill>
            </a:endParaRPr>
          </a:p>
          <a:p>
            <a:r>
              <a:rPr lang="en-US" sz="1200" dirty="0">
                <a:solidFill>
                  <a:srgbClr val="FFFFFF"/>
                </a:solidFill>
                <a:ea typeface="+mn-lt"/>
                <a:cs typeface="+mn-lt"/>
              </a:rPr>
              <a:t>Brown, M.I., </a:t>
            </a:r>
            <a:r>
              <a:rPr lang="en-US" sz="1200" dirty="0" err="1">
                <a:solidFill>
                  <a:srgbClr val="FFFFFF"/>
                </a:solidFill>
                <a:ea typeface="+mn-lt"/>
                <a:cs typeface="+mn-lt"/>
              </a:rPr>
              <a:t>Westerveld</a:t>
            </a:r>
            <a:r>
              <a:rPr lang="en-US" sz="1200" dirty="0">
                <a:solidFill>
                  <a:srgbClr val="FFFFFF"/>
                </a:solidFill>
                <a:ea typeface="+mn-lt"/>
                <a:cs typeface="+mn-lt"/>
              </a:rPr>
              <a:t>, M.F., </a:t>
            </a:r>
            <a:r>
              <a:rPr lang="en-US" sz="1200" dirty="0" err="1">
                <a:solidFill>
                  <a:srgbClr val="FFFFFF"/>
                </a:solidFill>
                <a:ea typeface="+mn-lt"/>
                <a:cs typeface="+mn-lt"/>
              </a:rPr>
              <a:t>Trembath</a:t>
            </a:r>
            <a:r>
              <a:rPr lang="en-US" sz="1200" dirty="0">
                <a:solidFill>
                  <a:srgbClr val="FFFFFF"/>
                </a:solidFill>
                <a:ea typeface="+mn-lt"/>
                <a:cs typeface="+mn-lt"/>
              </a:rPr>
              <a:t>, D. and Gillon, G.T., 2018. Promoting language and social communication development in babies through an early storybook reading intervention. </a:t>
            </a:r>
            <a:r>
              <a:rPr lang="en-US" sz="1200" i="1" dirty="0">
                <a:solidFill>
                  <a:srgbClr val="FFFFFF"/>
                </a:solidFill>
                <a:ea typeface="+mn-lt"/>
                <a:cs typeface="+mn-lt"/>
              </a:rPr>
              <a:t>International journal of speech-language pathology</a:t>
            </a:r>
            <a:r>
              <a:rPr lang="en-US" sz="1200" dirty="0">
                <a:solidFill>
                  <a:srgbClr val="FFFFFF"/>
                </a:solidFill>
                <a:ea typeface="+mn-lt"/>
                <a:cs typeface="+mn-lt"/>
              </a:rPr>
              <a:t>, </a:t>
            </a:r>
            <a:r>
              <a:rPr lang="en-US" sz="1200" i="1" dirty="0">
                <a:solidFill>
                  <a:srgbClr val="FFFFFF"/>
                </a:solidFill>
                <a:ea typeface="+mn-lt"/>
                <a:cs typeface="+mn-lt"/>
              </a:rPr>
              <a:t>20</a:t>
            </a:r>
            <a:r>
              <a:rPr lang="en-US" sz="1200" dirty="0">
                <a:solidFill>
                  <a:srgbClr val="FFFFFF"/>
                </a:solidFill>
                <a:ea typeface="+mn-lt"/>
                <a:cs typeface="+mn-lt"/>
              </a:rPr>
              <a:t>(3), pp.337-349.</a:t>
            </a:r>
            <a:endParaRPr lang="en-US" sz="1200" dirty="0">
              <a:solidFill>
                <a:srgbClr val="FFFFFF"/>
              </a:solidFill>
            </a:endParaRPr>
          </a:p>
          <a:p>
            <a:r>
              <a:rPr lang="en-US" sz="1200" b="1" dirty="0">
                <a:solidFill>
                  <a:srgbClr val="FFFFFF"/>
                </a:solidFill>
              </a:rPr>
              <a:t>Webpages</a:t>
            </a:r>
            <a:endParaRPr lang="en-US" sz="1200" dirty="0">
              <a:solidFill>
                <a:srgbClr val="FFFFFF"/>
              </a:solidFill>
            </a:endParaRPr>
          </a:p>
          <a:p>
            <a:r>
              <a:rPr lang="en-US" sz="1200" dirty="0" err="1">
                <a:solidFill>
                  <a:srgbClr val="FFFFFF"/>
                </a:solidFill>
                <a:ea typeface="+mn-lt"/>
                <a:cs typeface="+mn-lt"/>
              </a:rPr>
              <a:t>Unicef</a:t>
            </a:r>
            <a:r>
              <a:rPr lang="en-US" sz="1200" dirty="0">
                <a:solidFill>
                  <a:srgbClr val="FFFFFF"/>
                </a:solidFill>
                <a:ea typeface="+mn-lt"/>
                <a:cs typeface="+mn-lt"/>
              </a:rPr>
              <a:t>. (2021) </a:t>
            </a:r>
            <a:r>
              <a:rPr lang="en-US" sz="1200" i="1" dirty="0">
                <a:solidFill>
                  <a:srgbClr val="FFFFFF"/>
                </a:solidFill>
                <a:ea typeface="+mn-lt"/>
                <a:cs typeface="+mn-lt"/>
              </a:rPr>
              <a:t>Early childhood development</a:t>
            </a:r>
            <a:r>
              <a:rPr lang="en-US" sz="1200" dirty="0">
                <a:solidFill>
                  <a:srgbClr val="FFFFFF"/>
                </a:solidFill>
                <a:ea typeface="+mn-lt"/>
                <a:cs typeface="+mn-lt"/>
              </a:rPr>
              <a:t>: </a:t>
            </a:r>
            <a:r>
              <a:rPr lang="en-US" sz="1200" dirty="0">
                <a:solidFill>
                  <a:srgbClr val="FFFFFF"/>
                </a:solidFill>
                <a:ea typeface="+mn-lt"/>
                <a:cs typeface="+mn-lt"/>
                <a:hlinkClick r:id="rId3"/>
              </a:rPr>
              <a:t>https://www.unicef.org/early-childhood-development</a:t>
            </a:r>
            <a:r>
              <a:rPr lang="en-US" sz="1200" dirty="0">
                <a:solidFill>
                  <a:srgbClr val="FFFFFF"/>
                </a:solidFill>
                <a:ea typeface="+mn-lt"/>
                <a:cs typeface="+mn-lt"/>
              </a:rPr>
              <a:t> </a:t>
            </a:r>
            <a:endParaRPr lang="en-US" sz="1200" dirty="0">
              <a:solidFill>
                <a:srgbClr val="FFFFFF"/>
              </a:solidFill>
            </a:endParaRPr>
          </a:p>
          <a:p>
            <a:r>
              <a:rPr lang="en-US" sz="1200" dirty="0">
                <a:solidFill>
                  <a:srgbClr val="FFFFFF"/>
                </a:solidFill>
                <a:ea typeface="+mn-lt"/>
                <a:cs typeface="+mn-lt"/>
              </a:rPr>
              <a:t>Child Development (2017). </a:t>
            </a:r>
            <a:r>
              <a:rPr lang="en-US" sz="1200" i="1" dirty="0">
                <a:solidFill>
                  <a:srgbClr val="FFFFFF"/>
                </a:solidFill>
                <a:ea typeface="+mn-lt"/>
                <a:cs typeface="+mn-lt"/>
              </a:rPr>
              <a:t>Child Development:</a:t>
            </a:r>
            <a:r>
              <a:rPr lang="en-US" sz="1200" dirty="0">
                <a:solidFill>
                  <a:srgbClr val="FFFFFF"/>
                </a:solidFill>
                <a:ea typeface="+mn-lt"/>
                <a:cs typeface="+mn-lt"/>
              </a:rPr>
              <a:t> </a:t>
            </a:r>
            <a:r>
              <a:rPr lang="en-US" sz="1200" dirty="0">
                <a:solidFill>
                  <a:srgbClr val="FFFFFF"/>
                </a:solidFill>
                <a:ea typeface="+mn-lt"/>
                <a:cs typeface="+mn-lt"/>
                <a:hlinkClick r:id="rId4"/>
              </a:rPr>
              <a:t>https://www.nhsggc.org.uk/kids/child-development/</a:t>
            </a:r>
            <a:r>
              <a:rPr lang="en-US" sz="1200" dirty="0">
                <a:solidFill>
                  <a:srgbClr val="FFFFFF"/>
                </a:solidFill>
                <a:ea typeface="+mn-lt"/>
                <a:cs typeface="+mn-lt"/>
              </a:rPr>
              <a:t> </a:t>
            </a:r>
            <a:endParaRPr lang="en-US" sz="1200" dirty="0">
              <a:solidFill>
                <a:srgbClr val="FFFFFF"/>
              </a:solidFill>
            </a:endParaRPr>
          </a:p>
          <a:p>
            <a:endParaRPr lang="en-IN" dirty="0"/>
          </a:p>
        </p:txBody>
      </p:sp>
      <p:sp>
        <p:nvSpPr>
          <p:cNvPr id="4" name="Slide Number Placeholder 3"/>
          <p:cNvSpPr>
            <a:spLocks noGrp="1"/>
          </p:cNvSpPr>
          <p:nvPr>
            <p:ph type="sldNum" sz="quarter" idx="5"/>
          </p:nvPr>
        </p:nvSpPr>
        <p:spPr/>
        <p:txBody>
          <a:bodyPr/>
          <a:lstStyle/>
          <a:p>
            <a:fld id="{7B1693E0-7B0B-4FA8-BCBC-B40C08C9EC17}" type="slidenum">
              <a:rPr lang="en-IN" smtClean="0"/>
              <a:t>10</a:t>
            </a:fld>
            <a:endParaRPr lang="en-US"/>
          </a:p>
        </p:txBody>
      </p:sp>
    </p:spTree>
    <p:extLst>
      <p:ext uri="{BB962C8B-B14F-4D97-AF65-F5344CB8AC3E}">
        <p14:creationId xmlns:p14="http://schemas.microsoft.com/office/powerpoint/2010/main" val="2673883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10/27/2021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nhsggc.org.uk/kids/child-development/" TargetMode="External"/><Relationship Id="rId4" Type="http://schemas.openxmlformats.org/officeDocument/2006/relationships/hyperlink" Target="https://www.unicef.org/early-childhoo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2629029-22F9-43A5-BF76-8929223C0425}"/>
              </a:ext>
            </a:extLst>
          </p:cNvPr>
          <p:cNvPicPr>
            <a:picLocks noChangeAspect="1"/>
          </p:cNvPicPr>
          <p:nvPr/>
        </p:nvPicPr>
        <p:blipFill rotWithShape="1">
          <a:blip r:embed="rId2"/>
          <a:srcRect t="9091" r="2731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0" y="1397671"/>
            <a:ext cx="5465619" cy="2938326"/>
          </a:xfrm>
        </p:spPr>
        <p:txBody>
          <a:bodyPr anchor="b">
            <a:normAutofit/>
          </a:bodyPr>
          <a:lstStyle/>
          <a:p>
            <a:pPr algn="l"/>
            <a:r>
              <a:rPr lang="en-US" sz="3200" dirty="0">
                <a:latin typeface="Arial" panose="020B0604020202020204" pitchFamily="34" charset="0"/>
                <a:ea typeface="+mj-lt"/>
                <a:cs typeface="Arial" panose="020B0604020202020204" pitchFamily="34" charset="0"/>
              </a:rPr>
              <a:t>A child’s experience between the ages of 0-5 can affect the rest of their lives.</a:t>
            </a:r>
            <a:br>
              <a:rPr lang="en-US" sz="3200" dirty="0">
                <a:latin typeface="Arial" panose="020B0604020202020204" pitchFamily="34" charset="0"/>
                <a:ea typeface="+mj-lt"/>
                <a:cs typeface="Arial" panose="020B0604020202020204" pitchFamily="34" charset="0"/>
              </a:rPr>
            </a:br>
            <a:br>
              <a:rPr lang="en-US" sz="3200" dirty="0">
                <a:latin typeface="Arial" panose="020B0604020202020204" pitchFamily="34" charset="0"/>
                <a:ea typeface="+mj-lt"/>
                <a:cs typeface="Arial" panose="020B0604020202020204" pitchFamily="34" charset="0"/>
              </a:rPr>
            </a:br>
            <a:r>
              <a:rPr lang="en-US" sz="3200" dirty="0">
                <a:latin typeface="Arial" panose="020B0604020202020204" pitchFamily="34" charset="0"/>
                <a:ea typeface="+mj-lt"/>
                <a:cs typeface="Arial" panose="020B0604020202020204" pitchFamily="34" charset="0"/>
              </a:rPr>
              <a:t>Florentina Cojocaru 2016811</a:t>
            </a:r>
            <a:endParaRPr lang="en-US" sz="3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9B6DE-8B29-4217-96F5-C9A5A2D320B7}"/>
              </a:ext>
            </a:extLst>
          </p:cNvPr>
          <p:cNvSpPr>
            <a:spLocks noGrp="1"/>
          </p:cNvSpPr>
          <p:nvPr>
            <p:ph type="title"/>
          </p:nvPr>
        </p:nvSpPr>
        <p:spPr>
          <a:xfrm>
            <a:off x="481013" y="3752849"/>
            <a:ext cx="3290887" cy="2452687"/>
          </a:xfrm>
        </p:spPr>
        <p:txBody>
          <a:bodyPr anchor="ctr">
            <a:normAutofit/>
          </a:bodyPr>
          <a:lstStyle/>
          <a:p>
            <a:r>
              <a:rPr lang="en-US" sz="3600">
                <a:cs typeface="Calibri Light"/>
              </a:rPr>
              <a:t>Introduction</a:t>
            </a:r>
            <a:endParaRPr lang="en-US" sz="3600"/>
          </a:p>
        </p:txBody>
      </p:sp>
      <p:pic>
        <p:nvPicPr>
          <p:cNvPr id="4" name="Picture 4">
            <a:extLst>
              <a:ext uri="{FF2B5EF4-FFF2-40B4-BE49-F238E27FC236}">
                <a16:creationId xmlns:a16="http://schemas.microsoft.com/office/drawing/2014/main" id="{F3606C25-EDE0-4026-B7EA-AEC447F77039}"/>
              </a:ext>
            </a:extLst>
          </p:cNvPr>
          <p:cNvPicPr>
            <a:picLocks noChangeAspect="1"/>
          </p:cNvPicPr>
          <p:nvPr/>
        </p:nvPicPr>
        <p:blipFill rotWithShape="1">
          <a:blip r:embed="rId3"/>
          <a:srcRect t="388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BDB7BD5-51B5-439A-B64E-5C5E4BD7BCBD}"/>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500">
                <a:ea typeface="+mn-lt"/>
                <a:cs typeface="+mn-lt"/>
              </a:rPr>
              <a:t>More than one million neural connections are stimulated and formed each second in the first few years of life. The pace is never repeated again for a human being.</a:t>
            </a:r>
            <a:endParaRPr lang="en-US" sz="1500">
              <a:cs typeface="Calibri" panose="020F0502020204030204"/>
            </a:endParaRPr>
          </a:p>
          <a:p>
            <a:r>
              <a:rPr lang="en-US" sz="1500">
                <a:ea typeface="+mn-lt"/>
                <a:cs typeface="+mn-lt"/>
              </a:rPr>
              <a:t>Millions of children miss out the window of opportunity for various reasons including discrimination, violence, conflicting environment, nutrition or academic exposure (Unicef, 2021)‌.</a:t>
            </a:r>
            <a:endParaRPr lang="en-US" sz="1500"/>
          </a:p>
          <a:p>
            <a:r>
              <a:rPr lang="en-US" sz="1500">
                <a:ea typeface="+mn-lt"/>
                <a:cs typeface="+mn-lt"/>
              </a:rPr>
              <a:t>The presentation will be briefing about the theoretical underpinning and practical example regarding child development in the early years.</a:t>
            </a:r>
            <a:endParaRPr lang="en-US" sz="1500"/>
          </a:p>
          <a:p>
            <a:r>
              <a:rPr lang="en-US" sz="1500">
                <a:ea typeface="+mn-lt"/>
                <a:cs typeface="+mn-lt"/>
              </a:rPr>
              <a:t>Vygotsky’s theory of social constructivism and Freud’s theory of psychosexual development will be detailed.</a:t>
            </a:r>
            <a:endParaRPr lang="en-US" sz="1500"/>
          </a:p>
        </p:txBody>
      </p:sp>
    </p:spTree>
    <p:extLst>
      <p:ext uri="{BB962C8B-B14F-4D97-AF65-F5344CB8AC3E}">
        <p14:creationId xmlns:p14="http://schemas.microsoft.com/office/powerpoint/2010/main" val="3691760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C7A9-666B-4EFB-9FE8-76BD19D27EA6}"/>
              </a:ext>
            </a:extLst>
          </p:cNvPr>
          <p:cNvSpPr>
            <a:spLocks noGrp="1"/>
          </p:cNvSpPr>
          <p:nvPr>
            <p:ph type="title"/>
          </p:nvPr>
        </p:nvSpPr>
        <p:spPr>
          <a:xfrm>
            <a:off x="655320" y="365125"/>
            <a:ext cx="5120114" cy="1692794"/>
          </a:xfrm>
        </p:spPr>
        <p:txBody>
          <a:bodyPr>
            <a:normAutofit/>
          </a:bodyPr>
          <a:lstStyle/>
          <a:p>
            <a:r>
              <a:rPr lang="en-US" sz="4100">
                <a:ea typeface="+mj-lt"/>
                <a:cs typeface="+mj-lt"/>
              </a:rPr>
              <a:t>Vygotsky's Social Constructivism Theory</a:t>
            </a:r>
            <a:endParaRPr lang="en-US" sz="4100"/>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F5FE66-631C-401A-A04A-09BE0A2D62A4}"/>
              </a:ext>
            </a:extLst>
          </p:cNvPr>
          <p:cNvSpPr>
            <a:spLocks noGrp="1"/>
          </p:cNvSpPr>
          <p:nvPr>
            <p:ph idx="1"/>
          </p:nvPr>
        </p:nvSpPr>
        <p:spPr>
          <a:xfrm>
            <a:off x="655321" y="2575034"/>
            <a:ext cx="5120113" cy="3462228"/>
          </a:xfrm>
        </p:spPr>
        <p:txBody>
          <a:bodyPr vert="horz" lIns="91440" tIns="45720" rIns="91440" bIns="45720" rtlCol="0">
            <a:normAutofit/>
          </a:bodyPr>
          <a:lstStyle/>
          <a:p>
            <a:r>
              <a:rPr lang="en-US" sz="1500">
                <a:ea typeface="+mn-lt"/>
                <a:cs typeface="+mn-lt"/>
              </a:rPr>
              <a:t>Vygotsky's Social Constructivism Theory postulates that children are introduced to a sociocultural environment through their constructive interactions with their surroundings.</a:t>
            </a:r>
            <a:endParaRPr lang="en-US" sz="1500">
              <a:cs typeface="Calibri" panose="020F0502020204030204"/>
            </a:endParaRPr>
          </a:p>
          <a:p>
            <a:r>
              <a:rPr lang="en-US" sz="1500">
                <a:ea typeface="+mn-lt"/>
                <a:cs typeface="+mn-lt"/>
              </a:rPr>
              <a:t>The most active mediator, in this case, are parents or guardians who provide the child with sets of demands and tasks.</a:t>
            </a:r>
            <a:endParaRPr lang="en-US" sz="1500"/>
          </a:p>
          <a:p>
            <a:r>
              <a:rPr lang="en-US" sz="1500">
                <a:ea typeface="+mn-lt"/>
                <a:cs typeface="+mn-lt"/>
              </a:rPr>
              <a:t>According to Vygotsky and Cole (2018, p. 58), the fundamentals of socialisation and cultural heritages are acquired by constructive human, social and environmental interaction guided and aided by parents in the first place. </a:t>
            </a:r>
            <a:endParaRPr lang="en-US" sz="1500"/>
          </a:p>
          <a:p>
            <a:r>
              <a:rPr lang="en-US" sz="1500">
                <a:ea typeface="+mn-lt"/>
                <a:cs typeface="+mn-lt"/>
              </a:rPr>
              <a:t>According to Vygotsky's social constructivism theory, children and adults both are active agents of the children's psychological, emotional and physiological development.</a:t>
            </a:r>
            <a:endParaRPr lang="en-US" sz="1500"/>
          </a:p>
          <a:p>
            <a:endParaRPr lang="en-US" sz="1500">
              <a:cs typeface="Calibri"/>
            </a:endParaRPr>
          </a:p>
        </p:txBody>
      </p:sp>
      <p:pic>
        <p:nvPicPr>
          <p:cNvPr id="4" name="Picture 4">
            <a:extLst>
              <a:ext uri="{FF2B5EF4-FFF2-40B4-BE49-F238E27FC236}">
                <a16:creationId xmlns:a16="http://schemas.microsoft.com/office/drawing/2014/main" id="{BDBE1D1B-44BC-46D7-B2FB-AF1E24A3E4B0}"/>
              </a:ext>
            </a:extLst>
          </p:cNvPr>
          <p:cNvPicPr>
            <a:picLocks noChangeAspect="1"/>
          </p:cNvPicPr>
          <p:nvPr/>
        </p:nvPicPr>
        <p:blipFill rotWithShape="1">
          <a:blip r:embed="rId3"/>
          <a:srcRect l="13743" r="13995"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91971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94461-A20A-4A49-8D4B-5F619A256439}"/>
              </a:ext>
            </a:extLst>
          </p:cNvPr>
          <p:cNvSpPr>
            <a:spLocks noGrp="1"/>
          </p:cNvSpPr>
          <p:nvPr>
            <p:ph type="title"/>
          </p:nvPr>
        </p:nvSpPr>
        <p:spPr>
          <a:xfrm>
            <a:off x="6513788" y="365125"/>
            <a:ext cx="4840010" cy="1807305"/>
          </a:xfrm>
        </p:spPr>
        <p:txBody>
          <a:bodyPr>
            <a:normAutofit/>
          </a:bodyPr>
          <a:lstStyle/>
          <a:p>
            <a:r>
              <a:rPr lang="en-US" sz="4100">
                <a:ea typeface="+mj-lt"/>
                <a:cs typeface="+mj-lt"/>
              </a:rPr>
              <a:t>Freud’s theory of psychosexual development</a:t>
            </a:r>
            <a:endParaRPr lang="en-US" sz="4100"/>
          </a:p>
        </p:txBody>
      </p:sp>
      <p:pic>
        <p:nvPicPr>
          <p:cNvPr id="4" name="Picture 4">
            <a:extLst>
              <a:ext uri="{FF2B5EF4-FFF2-40B4-BE49-F238E27FC236}">
                <a16:creationId xmlns:a16="http://schemas.microsoft.com/office/drawing/2014/main" id="{11213C9E-E0B1-41E3-B2FE-D9498B159609}"/>
              </a:ext>
            </a:extLst>
          </p:cNvPr>
          <p:cNvPicPr>
            <a:picLocks noChangeAspect="1"/>
          </p:cNvPicPr>
          <p:nvPr/>
        </p:nvPicPr>
        <p:blipFill rotWithShape="1">
          <a:blip r:embed="rId3"/>
          <a:srcRect l="30608" r="1966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DB03E3E-A7CE-4B7E-959B-06E8C27BE3D1}"/>
              </a:ext>
            </a:extLst>
          </p:cNvPr>
          <p:cNvSpPr>
            <a:spLocks noGrp="1"/>
          </p:cNvSpPr>
          <p:nvPr>
            <p:ph idx="1"/>
          </p:nvPr>
        </p:nvSpPr>
        <p:spPr>
          <a:xfrm>
            <a:off x="6513788" y="2333297"/>
            <a:ext cx="4840010" cy="3843666"/>
          </a:xfrm>
        </p:spPr>
        <p:txBody>
          <a:bodyPr vert="horz" lIns="91440" tIns="45720" rIns="91440" bIns="45720" rtlCol="0">
            <a:normAutofit/>
          </a:bodyPr>
          <a:lstStyle/>
          <a:p>
            <a:r>
              <a:rPr lang="en-US" sz="1700">
                <a:ea typeface="+mn-lt"/>
                <a:cs typeface="+mn-lt"/>
              </a:rPr>
              <a:t>Freud postulates the psychosexual development stages of a child in the shape of emotional pleasure.</a:t>
            </a:r>
            <a:endParaRPr lang="en-US" sz="1700">
              <a:cs typeface="Calibri" panose="020F0502020204030204"/>
            </a:endParaRPr>
          </a:p>
          <a:p>
            <a:r>
              <a:rPr lang="en-US" sz="1700">
                <a:ea typeface="+mn-lt"/>
                <a:cs typeface="+mn-lt"/>
              </a:rPr>
              <a:t>The emotional pleasure and physical interaction with parents formulate the socialisation factor and build up libido.</a:t>
            </a:r>
            <a:endParaRPr lang="en-US" sz="1700"/>
          </a:p>
          <a:p>
            <a:r>
              <a:rPr lang="en-US" sz="1700">
                <a:ea typeface="+mn-lt"/>
                <a:cs typeface="+mn-lt"/>
              </a:rPr>
              <a:t>The personality component for such needs is described as ‘id’ composed of unconscious psychic energy (Kesavelu </a:t>
            </a:r>
            <a:r>
              <a:rPr lang="en-US" sz="1700" i="1">
                <a:ea typeface="+mn-lt"/>
                <a:cs typeface="+mn-lt"/>
              </a:rPr>
              <a:t>et al., </a:t>
            </a:r>
            <a:r>
              <a:rPr lang="en-US" sz="1700">
                <a:ea typeface="+mn-lt"/>
                <a:cs typeface="+mn-lt"/>
              </a:rPr>
              <a:t>2021, p. 74). </a:t>
            </a:r>
            <a:endParaRPr lang="en-US" sz="1700"/>
          </a:p>
          <a:p>
            <a:r>
              <a:rPr lang="en-US" sz="1700">
                <a:ea typeface="+mn-lt"/>
                <a:cs typeface="+mn-lt"/>
              </a:rPr>
              <a:t>The oral, anal and phallic stages of a child determine the development direction and interpretation of sexual and aggressive emotions.</a:t>
            </a:r>
            <a:endParaRPr lang="en-US" sz="1700"/>
          </a:p>
        </p:txBody>
      </p:sp>
    </p:spTree>
    <p:extLst>
      <p:ext uri="{BB962C8B-B14F-4D97-AF65-F5344CB8AC3E}">
        <p14:creationId xmlns:p14="http://schemas.microsoft.com/office/powerpoint/2010/main" val="4008145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0CFC5-2309-4869-B4EC-5FCCFFACF826}"/>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Example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27BA2F-E4B4-4CC7-9BAF-DABA37A1AA0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Adolescent Relationships and conflict interactions as a mechanism of change sustain the fundamentals of child development. </a:t>
            </a:r>
            <a:endParaRPr lang="en-US">
              <a:cs typeface="Calibri" panose="020F0502020204030204"/>
            </a:endParaRPr>
          </a:p>
          <a:p>
            <a:r>
              <a:rPr lang="en-US" dirty="0">
                <a:ea typeface="+mn-lt"/>
                <a:cs typeface="+mn-lt"/>
              </a:rPr>
              <a:t>The early years of a child consist of several changes in </a:t>
            </a:r>
            <a:r>
              <a:rPr lang="en-US" dirty="0" err="1">
                <a:ea typeface="+mn-lt"/>
                <a:cs typeface="+mn-lt"/>
              </a:rPr>
              <a:t>behaviour</a:t>
            </a:r>
            <a:r>
              <a:rPr lang="en-US" dirty="0">
                <a:ea typeface="+mn-lt"/>
                <a:cs typeface="+mn-lt"/>
              </a:rPr>
              <a:t> and perspective building as the social exposure of a child is changed when introduced to a bigger social circle (Branje, 2018).</a:t>
            </a:r>
            <a:endParaRPr lang="en-US"/>
          </a:p>
          <a:p>
            <a:r>
              <a:rPr lang="en-US" dirty="0">
                <a:ea typeface="+mn-lt"/>
                <a:cs typeface="+mn-lt"/>
              </a:rPr>
              <a:t>The salient impact of parents’ </a:t>
            </a:r>
            <a:r>
              <a:rPr lang="en-US" dirty="0" err="1">
                <a:ea typeface="+mn-lt"/>
                <a:cs typeface="+mn-lt"/>
              </a:rPr>
              <a:t>behaviour</a:t>
            </a:r>
            <a:r>
              <a:rPr lang="en-US" dirty="0">
                <a:ea typeface="+mn-lt"/>
                <a:cs typeface="+mn-lt"/>
              </a:rPr>
              <a:t> in this stage opens or suppresses the child’s take on society. </a:t>
            </a:r>
            <a:endParaRPr lang="en-US">
              <a:cs typeface="Calibri"/>
            </a:endParaRPr>
          </a:p>
        </p:txBody>
      </p:sp>
    </p:spTree>
    <p:extLst>
      <p:ext uri="{BB962C8B-B14F-4D97-AF65-F5344CB8AC3E}">
        <p14:creationId xmlns:p14="http://schemas.microsoft.com/office/powerpoint/2010/main" val="1101514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AC2EA-3218-473C-8B57-C41E958CC8F1}"/>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Cont.</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290014-1429-4588-93F2-8EC487AC4F20}"/>
              </a:ext>
            </a:extLst>
          </p:cNvPr>
          <p:cNvSpPr>
            <a:spLocks noGrp="1"/>
          </p:cNvSpPr>
          <p:nvPr>
            <p:ph idx="1"/>
          </p:nvPr>
        </p:nvSpPr>
        <p:spPr>
          <a:xfrm>
            <a:off x="6574536" y="640080"/>
            <a:ext cx="5053066" cy="2546604"/>
          </a:xfrm>
        </p:spPr>
        <p:txBody>
          <a:bodyPr vert="horz" lIns="91440" tIns="45720" rIns="91440" bIns="45720" rtlCol="0">
            <a:normAutofit/>
          </a:bodyPr>
          <a:lstStyle/>
          <a:p>
            <a:r>
              <a:rPr lang="en-US" sz="2000"/>
              <a:t>The biological or cognitive maturation is based on the parent-adolescent relationship initiated in the early stages of an infant.</a:t>
            </a:r>
          </a:p>
          <a:p>
            <a:r>
              <a:rPr lang="en-US" sz="2000"/>
              <a:t>According to Leckey </a:t>
            </a:r>
            <a:r>
              <a:rPr lang="en-US" sz="2000" i="1"/>
              <a:t>et al. </a:t>
            </a:r>
            <a:r>
              <a:rPr lang="en-US" sz="2000"/>
              <a:t>(2019), the learning approach of explanation, reasoning and motive building learning influences the cognitive growth of a child’s mind.</a:t>
            </a:r>
          </a:p>
        </p:txBody>
      </p:sp>
      <p:sp>
        <p:nvSpPr>
          <p:cNvPr id="4" name="TextBox 3">
            <a:extLst>
              <a:ext uri="{FF2B5EF4-FFF2-40B4-BE49-F238E27FC236}">
                <a16:creationId xmlns:a16="http://schemas.microsoft.com/office/drawing/2014/main" id="{EBFEA7E8-F778-4144-AB10-7CDE1E1FC200}"/>
              </a:ext>
            </a:extLst>
          </p:cNvPr>
          <p:cNvSpPr txBox="1"/>
          <p:nvPr/>
        </p:nvSpPr>
        <p:spPr>
          <a:xfrm>
            <a:off x="6570204" y="3671315"/>
            <a:ext cx="5057398" cy="25466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Cont.</a:t>
            </a:r>
          </a:p>
        </p:txBody>
      </p:sp>
    </p:spTree>
    <p:extLst>
      <p:ext uri="{BB962C8B-B14F-4D97-AF65-F5344CB8AC3E}">
        <p14:creationId xmlns:p14="http://schemas.microsoft.com/office/powerpoint/2010/main" val="105737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ABCEB-5A92-4770-92F5-BB6F78F84261}"/>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Cont.</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9BC199-EB5C-49C5-86DC-B936872875E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Parent coaching increases the conversational tones, structure and advances the language development of an infant.</a:t>
            </a:r>
            <a:endParaRPr lang="en-US">
              <a:ea typeface="+mn-lt"/>
              <a:cs typeface="+mn-lt"/>
            </a:endParaRPr>
          </a:p>
          <a:p>
            <a:r>
              <a:rPr lang="en-US" dirty="0">
                <a:ea typeface="+mn-lt"/>
                <a:cs typeface="+mn-lt"/>
              </a:rPr>
              <a:t>According to Ramirez </a:t>
            </a:r>
            <a:r>
              <a:rPr lang="en-US" i="1" dirty="0">
                <a:ea typeface="+mn-lt"/>
                <a:cs typeface="+mn-lt"/>
              </a:rPr>
              <a:t>et al. </a:t>
            </a:r>
            <a:r>
              <a:rPr lang="en-US" dirty="0">
                <a:ea typeface="+mn-lt"/>
                <a:cs typeface="+mn-lt"/>
              </a:rPr>
              <a:t>(2020, p. 3488), the verbal throw of parents are primarily mimed by an infant to show affection to his/her parents.</a:t>
            </a:r>
            <a:endParaRPr lang="en-US">
              <a:ea typeface="+mn-lt"/>
              <a:cs typeface="+mn-lt"/>
            </a:endParaRPr>
          </a:p>
          <a:p>
            <a:r>
              <a:rPr lang="en-US" dirty="0">
                <a:ea typeface="+mn-lt"/>
                <a:cs typeface="+mn-lt"/>
              </a:rPr>
              <a:t>The verbal expressions of an infant struggles when countered by others except parents and tends to follow the same tone of his/her parents</a:t>
            </a:r>
            <a:endParaRPr lang="en-US">
              <a:ea typeface="+mn-lt"/>
              <a:cs typeface="+mn-lt"/>
            </a:endParaRPr>
          </a:p>
        </p:txBody>
      </p:sp>
    </p:spTree>
    <p:extLst>
      <p:ext uri="{BB962C8B-B14F-4D97-AF65-F5344CB8AC3E}">
        <p14:creationId xmlns:p14="http://schemas.microsoft.com/office/powerpoint/2010/main" val="1297185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455B1-2197-49CB-9331-DE335882F549}"/>
              </a:ext>
            </a:extLst>
          </p:cNvPr>
          <p:cNvSpPr>
            <a:spLocks noGrp="1"/>
          </p:cNvSpPr>
          <p:nvPr>
            <p:ph type="title"/>
          </p:nvPr>
        </p:nvSpPr>
        <p:spPr>
          <a:xfrm>
            <a:off x="686834" y="591344"/>
            <a:ext cx="3200400" cy="5585619"/>
          </a:xfrm>
        </p:spPr>
        <p:txBody>
          <a:bodyPr>
            <a:normAutofit/>
          </a:bodyPr>
          <a:lstStyle/>
          <a:p>
            <a:r>
              <a:rPr lang="en-US">
                <a:solidFill>
                  <a:srgbClr val="FFFFFF"/>
                </a:solidFill>
                <a:cs typeface="Calibri Light"/>
              </a:rPr>
              <a:t>Cont.</a:t>
            </a:r>
            <a:endParaRPr lang="en-US">
              <a:solidFill>
                <a:srgbClr val="FFFFFF"/>
              </a:solidFill>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FBB407-01DA-4FD2-8564-BC788B262A2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According to Brown </a:t>
            </a:r>
            <a:r>
              <a:rPr lang="en-US" i="1" dirty="0">
                <a:ea typeface="+mn-lt"/>
                <a:cs typeface="+mn-lt"/>
              </a:rPr>
              <a:t>et al. </a:t>
            </a:r>
            <a:r>
              <a:rPr lang="en-US" dirty="0">
                <a:ea typeface="+mn-lt"/>
                <a:cs typeface="+mn-lt"/>
              </a:rPr>
              <a:t>(2018, p. 340), language interventions are directly stipulated in the formation of the child development process for their crucial involvement in the cognitive development of a child.</a:t>
            </a:r>
            <a:endParaRPr lang="en-US">
              <a:cs typeface="Calibri" panose="020F0502020204030204"/>
            </a:endParaRPr>
          </a:p>
          <a:p>
            <a:r>
              <a:rPr lang="en-US" dirty="0">
                <a:ea typeface="+mn-lt"/>
                <a:cs typeface="+mn-lt"/>
              </a:rPr>
              <a:t>For example, the turn-taking, child vocalization count (CVC) are significantly altered when intervened by the language practice of parents. </a:t>
            </a:r>
            <a:endParaRPr lang="en-US">
              <a:cs typeface="Calibri"/>
            </a:endParaRPr>
          </a:p>
        </p:txBody>
      </p:sp>
    </p:spTree>
    <p:extLst>
      <p:ext uri="{BB962C8B-B14F-4D97-AF65-F5344CB8AC3E}">
        <p14:creationId xmlns:p14="http://schemas.microsoft.com/office/powerpoint/2010/main" val="882301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B9FD19-BB46-4F74-9B45-FE4F23C2D181}"/>
              </a:ext>
            </a:extLst>
          </p:cNvPr>
          <p:cNvSpPr>
            <a:spLocks noGrp="1"/>
          </p:cNvSpPr>
          <p:nvPr>
            <p:ph type="title"/>
          </p:nvPr>
        </p:nvSpPr>
        <p:spPr>
          <a:xfrm>
            <a:off x="5894962" y="479493"/>
            <a:ext cx="5458838" cy="1325563"/>
          </a:xfrm>
        </p:spPr>
        <p:txBody>
          <a:bodyPr>
            <a:normAutofit/>
          </a:bodyPr>
          <a:lstStyle/>
          <a:p>
            <a:r>
              <a:rPr lang="en-US" dirty="0">
                <a:cs typeface="Calibri Light"/>
              </a:rPr>
              <a:t>Conclusion</a:t>
            </a:r>
            <a:endParaRPr lang="en-US" dirty="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8518F8AF-B654-441D-A1DF-E4D885417E0A}"/>
              </a:ext>
            </a:extLst>
          </p:cNvPr>
          <p:cNvPicPr>
            <a:picLocks noChangeAspect="1"/>
          </p:cNvPicPr>
          <p:nvPr/>
        </p:nvPicPr>
        <p:blipFill>
          <a:blip r:embed="rId3"/>
          <a:stretch>
            <a:fillRect/>
          </a:stretch>
        </p:blipFill>
        <p:spPr>
          <a:xfrm>
            <a:off x="703182" y="2370736"/>
            <a:ext cx="4777381" cy="19467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2093A83-360A-4917-825D-E5CE8B044CF1}"/>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dirty="0">
                <a:ea typeface="+mn-lt"/>
                <a:cs typeface="+mn-lt"/>
              </a:rPr>
              <a:t>The sensory information, first experience and human touch of mother and father define a warm welcome for a child.</a:t>
            </a:r>
            <a:endParaRPr lang="en-US">
              <a:cs typeface="Calibri" panose="020F0502020204030204"/>
            </a:endParaRPr>
          </a:p>
          <a:p>
            <a:r>
              <a:rPr lang="en-US" dirty="0">
                <a:ea typeface="+mn-lt"/>
                <a:cs typeface="+mn-lt"/>
              </a:rPr>
              <a:t>A child must be nurtured differently in the first three stages from the first month to 4 - 5 years of age (Child Development, 2017).</a:t>
            </a:r>
            <a:endParaRPr lang="en-US" dirty="0"/>
          </a:p>
        </p:txBody>
      </p:sp>
    </p:spTree>
    <p:extLst>
      <p:ext uri="{BB962C8B-B14F-4D97-AF65-F5344CB8AC3E}">
        <p14:creationId xmlns:p14="http://schemas.microsoft.com/office/powerpoint/2010/main" val="2942680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6B04720C-93BB-43EE-8626-6FAD9732FFA7}"/>
              </a:ext>
            </a:extLst>
          </p:cNvPr>
          <p:cNvPicPr>
            <a:picLocks noChangeAspect="1"/>
          </p:cNvPicPr>
          <p:nvPr/>
        </p:nvPicPr>
        <p:blipFill rotWithShape="1">
          <a:blip r:embed="rId3">
            <a:alphaModFix amt="55000"/>
          </a:blip>
          <a:srcRect r="2223" b="1"/>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E8F5268-5B2A-4A90-82B4-6ED7FAA9FF4D}"/>
              </a:ext>
            </a:extLst>
          </p:cNvPr>
          <p:cNvSpPr>
            <a:spLocks noGrp="1"/>
          </p:cNvSpPr>
          <p:nvPr>
            <p:ph type="title"/>
          </p:nvPr>
        </p:nvSpPr>
        <p:spPr>
          <a:xfrm>
            <a:off x="686834" y="591344"/>
            <a:ext cx="3200400" cy="5585619"/>
          </a:xfrm>
        </p:spPr>
        <p:txBody>
          <a:bodyPr>
            <a:normAutofit/>
          </a:bodyPr>
          <a:lstStyle/>
          <a:p>
            <a:r>
              <a:rPr lang="en-US">
                <a:solidFill>
                  <a:srgbClr val="FFFFFF"/>
                </a:solidFill>
                <a:cs typeface="Calibri Light"/>
              </a:rPr>
              <a:t>References</a:t>
            </a:r>
            <a:endParaRPr lang="en-US">
              <a:solidFill>
                <a:srgbClr val="FFFFFF"/>
              </a:solidFill>
            </a:endParaRPr>
          </a:p>
        </p:txBody>
      </p:sp>
      <p:sp>
        <p:nvSpPr>
          <p:cNvPr id="7"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9A1E1B-274C-4F2B-BD58-98C20CB9707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300" b="1" dirty="0">
                <a:solidFill>
                  <a:srgbClr val="FFFFFF"/>
                </a:solidFill>
              </a:rPr>
              <a:t>Books &amp; Journals</a:t>
            </a:r>
            <a:endParaRPr lang="en-US" sz="1300" dirty="0">
              <a:solidFill>
                <a:srgbClr val="FFFFFF"/>
              </a:solidFill>
              <a:cs typeface="Calibri" panose="020F0502020204030204"/>
            </a:endParaRPr>
          </a:p>
          <a:p>
            <a:r>
              <a:rPr lang="en-US" sz="1300" dirty="0">
                <a:solidFill>
                  <a:srgbClr val="FFFFFF"/>
                </a:solidFill>
                <a:ea typeface="+mn-lt"/>
                <a:cs typeface="+mn-lt"/>
              </a:rPr>
              <a:t>Vygotsky, L. and Cole, M., 2018. Lev Vygotsky: learning and social constructivism. </a:t>
            </a:r>
            <a:r>
              <a:rPr lang="en-US" sz="1300" i="1" dirty="0">
                <a:solidFill>
                  <a:srgbClr val="FFFFFF"/>
                </a:solidFill>
                <a:ea typeface="+mn-lt"/>
                <a:cs typeface="+mn-lt"/>
              </a:rPr>
              <a:t>Learning Theories for Early Years Practice</a:t>
            </a:r>
            <a:r>
              <a:rPr lang="en-US" sz="1300" dirty="0">
                <a:solidFill>
                  <a:srgbClr val="FFFFFF"/>
                </a:solidFill>
                <a:ea typeface="+mn-lt"/>
                <a:cs typeface="+mn-lt"/>
              </a:rPr>
              <a:t>, </a:t>
            </a:r>
            <a:r>
              <a:rPr lang="en-US" sz="1300" i="1" dirty="0">
                <a:solidFill>
                  <a:srgbClr val="FFFFFF"/>
                </a:solidFill>
                <a:ea typeface="+mn-lt"/>
                <a:cs typeface="+mn-lt"/>
              </a:rPr>
              <a:t>58</a:t>
            </a:r>
            <a:r>
              <a:rPr lang="en-US" sz="1300" dirty="0">
                <a:solidFill>
                  <a:srgbClr val="FFFFFF"/>
                </a:solidFill>
                <a:ea typeface="+mn-lt"/>
                <a:cs typeface="+mn-lt"/>
              </a:rPr>
              <a:t>.</a:t>
            </a:r>
            <a:endParaRPr lang="en-US" sz="1300" dirty="0">
              <a:solidFill>
                <a:srgbClr val="FFFFFF"/>
              </a:solidFill>
            </a:endParaRPr>
          </a:p>
          <a:p>
            <a:r>
              <a:rPr lang="en-US" sz="1300" dirty="0" err="1">
                <a:solidFill>
                  <a:srgbClr val="FFFFFF"/>
                </a:solidFill>
                <a:ea typeface="+mn-lt"/>
                <a:cs typeface="+mn-lt"/>
              </a:rPr>
              <a:t>Kesavelu</a:t>
            </a:r>
            <a:r>
              <a:rPr lang="en-US" sz="1300" dirty="0">
                <a:solidFill>
                  <a:srgbClr val="FFFFFF"/>
                </a:solidFill>
                <a:ea typeface="+mn-lt"/>
                <a:cs typeface="+mn-lt"/>
              </a:rPr>
              <a:t>, D., Sheela, K. and Abraham, P., 2021. Stages of Psychological Development of Child-An Overview. </a:t>
            </a:r>
            <a:r>
              <a:rPr lang="en-US" sz="1300" i="1" dirty="0">
                <a:solidFill>
                  <a:srgbClr val="FFFFFF"/>
                </a:solidFill>
                <a:ea typeface="+mn-lt"/>
                <a:cs typeface="+mn-lt"/>
              </a:rPr>
              <a:t>Int J Cur Res Rev| Vol</a:t>
            </a:r>
            <a:r>
              <a:rPr lang="en-US" sz="1300" dirty="0">
                <a:solidFill>
                  <a:srgbClr val="FFFFFF"/>
                </a:solidFill>
                <a:ea typeface="+mn-lt"/>
                <a:cs typeface="+mn-lt"/>
              </a:rPr>
              <a:t>, </a:t>
            </a:r>
            <a:r>
              <a:rPr lang="en-US" sz="1300" i="1" dirty="0">
                <a:solidFill>
                  <a:srgbClr val="FFFFFF"/>
                </a:solidFill>
                <a:ea typeface="+mn-lt"/>
                <a:cs typeface="+mn-lt"/>
              </a:rPr>
              <a:t>13</a:t>
            </a:r>
            <a:r>
              <a:rPr lang="en-US" sz="1300" dirty="0">
                <a:solidFill>
                  <a:srgbClr val="FFFFFF"/>
                </a:solidFill>
                <a:ea typeface="+mn-lt"/>
                <a:cs typeface="+mn-lt"/>
              </a:rPr>
              <a:t>(13), p.74.</a:t>
            </a:r>
            <a:endParaRPr lang="en-US" sz="1300" dirty="0">
              <a:solidFill>
                <a:srgbClr val="FFFFFF"/>
              </a:solidFill>
            </a:endParaRPr>
          </a:p>
          <a:p>
            <a:r>
              <a:rPr lang="en-US" sz="1300" dirty="0" err="1">
                <a:solidFill>
                  <a:srgbClr val="FFFFFF"/>
                </a:solidFill>
                <a:ea typeface="+mn-lt"/>
                <a:cs typeface="+mn-lt"/>
              </a:rPr>
              <a:t>Branje</a:t>
            </a:r>
            <a:r>
              <a:rPr lang="en-US" sz="1300" dirty="0">
                <a:solidFill>
                  <a:srgbClr val="FFFFFF"/>
                </a:solidFill>
                <a:ea typeface="+mn-lt"/>
                <a:cs typeface="+mn-lt"/>
              </a:rPr>
              <a:t>, S., 2018. Development of parent–adolescent relationships: Conflict interactions as a mechanism of change. </a:t>
            </a:r>
            <a:r>
              <a:rPr lang="en-US" sz="1300" i="1" dirty="0">
                <a:solidFill>
                  <a:srgbClr val="FFFFFF"/>
                </a:solidFill>
                <a:ea typeface="+mn-lt"/>
                <a:cs typeface="+mn-lt"/>
              </a:rPr>
              <a:t>Child Development Perspectives</a:t>
            </a:r>
            <a:r>
              <a:rPr lang="en-US" sz="1300" dirty="0">
                <a:solidFill>
                  <a:srgbClr val="FFFFFF"/>
                </a:solidFill>
                <a:ea typeface="+mn-lt"/>
                <a:cs typeface="+mn-lt"/>
              </a:rPr>
              <a:t>, </a:t>
            </a:r>
            <a:r>
              <a:rPr lang="en-US" sz="1300" i="1" dirty="0">
                <a:solidFill>
                  <a:srgbClr val="FFFFFF"/>
                </a:solidFill>
                <a:ea typeface="+mn-lt"/>
                <a:cs typeface="+mn-lt"/>
              </a:rPr>
              <a:t>12</a:t>
            </a:r>
            <a:r>
              <a:rPr lang="en-US" sz="1300" dirty="0">
                <a:solidFill>
                  <a:srgbClr val="FFFFFF"/>
                </a:solidFill>
                <a:ea typeface="+mn-lt"/>
                <a:cs typeface="+mn-lt"/>
              </a:rPr>
              <a:t>(3), pp.171-176.</a:t>
            </a:r>
            <a:endParaRPr lang="en-US" sz="1300" dirty="0">
              <a:solidFill>
                <a:srgbClr val="FFFFFF"/>
              </a:solidFill>
            </a:endParaRPr>
          </a:p>
          <a:p>
            <a:r>
              <a:rPr lang="en-US" sz="1300" dirty="0">
                <a:solidFill>
                  <a:srgbClr val="FFFFFF"/>
                </a:solidFill>
                <a:ea typeface="+mn-lt"/>
                <a:cs typeface="+mn-lt"/>
              </a:rPr>
              <a:t>Ramírez, N.F., Lytle, S.R. and Kuhl, P.K., 2020. Parent coaching increases conversational turns and advances infant language development. </a:t>
            </a:r>
            <a:r>
              <a:rPr lang="en-US" sz="1300" i="1" dirty="0">
                <a:solidFill>
                  <a:srgbClr val="FFFFFF"/>
                </a:solidFill>
                <a:ea typeface="+mn-lt"/>
                <a:cs typeface="+mn-lt"/>
              </a:rPr>
              <a:t>Proceedings of the National Academy of Sciences</a:t>
            </a:r>
            <a:r>
              <a:rPr lang="en-US" sz="1300" dirty="0">
                <a:solidFill>
                  <a:srgbClr val="FFFFFF"/>
                </a:solidFill>
                <a:ea typeface="+mn-lt"/>
                <a:cs typeface="+mn-lt"/>
              </a:rPr>
              <a:t>, </a:t>
            </a:r>
            <a:r>
              <a:rPr lang="en-US" sz="1300" i="1" dirty="0">
                <a:solidFill>
                  <a:srgbClr val="FFFFFF"/>
                </a:solidFill>
                <a:ea typeface="+mn-lt"/>
                <a:cs typeface="+mn-lt"/>
              </a:rPr>
              <a:t>117</a:t>
            </a:r>
            <a:r>
              <a:rPr lang="en-US" sz="1300" dirty="0">
                <a:solidFill>
                  <a:srgbClr val="FFFFFF"/>
                </a:solidFill>
                <a:ea typeface="+mn-lt"/>
                <a:cs typeface="+mn-lt"/>
              </a:rPr>
              <a:t>(7), pp.3484-3491.</a:t>
            </a:r>
            <a:endParaRPr lang="en-US" sz="1300" dirty="0">
              <a:solidFill>
                <a:srgbClr val="FFFFFF"/>
              </a:solidFill>
            </a:endParaRPr>
          </a:p>
          <a:p>
            <a:r>
              <a:rPr lang="en-US" sz="1300" dirty="0" err="1">
                <a:solidFill>
                  <a:srgbClr val="FFFFFF"/>
                </a:solidFill>
                <a:ea typeface="+mn-lt"/>
                <a:cs typeface="+mn-lt"/>
              </a:rPr>
              <a:t>Leckey</a:t>
            </a:r>
            <a:r>
              <a:rPr lang="en-US" sz="1300" dirty="0">
                <a:solidFill>
                  <a:srgbClr val="FFFFFF"/>
                </a:solidFill>
                <a:ea typeface="+mn-lt"/>
                <a:cs typeface="+mn-lt"/>
              </a:rPr>
              <a:t>, Y., Hickey, G., Stokes, A. and McGilloway, S., 2019. Parent and facilitator experiences of an intensive parent and infant </a:t>
            </a:r>
            <a:r>
              <a:rPr lang="en-US" sz="1300" dirty="0" err="1">
                <a:solidFill>
                  <a:srgbClr val="FFFFFF"/>
                </a:solidFill>
                <a:ea typeface="+mn-lt"/>
                <a:cs typeface="+mn-lt"/>
              </a:rPr>
              <a:t>programme</a:t>
            </a:r>
            <a:r>
              <a:rPr lang="en-US" sz="1300" dirty="0">
                <a:solidFill>
                  <a:srgbClr val="FFFFFF"/>
                </a:solidFill>
                <a:ea typeface="+mn-lt"/>
                <a:cs typeface="+mn-lt"/>
              </a:rPr>
              <a:t> delivered in routine community settings. </a:t>
            </a:r>
            <a:r>
              <a:rPr lang="en-US" sz="1300" i="1" dirty="0">
                <a:solidFill>
                  <a:srgbClr val="FFFFFF"/>
                </a:solidFill>
                <a:ea typeface="+mn-lt"/>
                <a:cs typeface="+mn-lt"/>
              </a:rPr>
              <a:t>Primary health care research &amp; development</a:t>
            </a:r>
            <a:r>
              <a:rPr lang="en-US" sz="1300" dirty="0">
                <a:solidFill>
                  <a:srgbClr val="FFFFFF"/>
                </a:solidFill>
                <a:ea typeface="+mn-lt"/>
                <a:cs typeface="+mn-lt"/>
              </a:rPr>
              <a:t>, </a:t>
            </a:r>
            <a:r>
              <a:rPr lang="en-US" sz="1300" i="1" dirty="0">
                <a:solidFill>
                  <a:srgbClr val="FFFFFF"/>
                </a:solidFill>
                <a:ea typeface="+mn-lt"/>
                <a:cs typeface="+mn-lt"/>
              </a:rPr>
              <a:t>20</a:t>
            </a:r>
            <a:r>
              <a:rPr lang="en-US" sz="1300" dirty="0">
                <a:solidFill>
                  <a:srgbClr val="FFFFFF"/>
                </a:solidFill>
                <a:ea typeface="+mn-lt"/>
                <a:cs typeface="+mn-lt"/>
              </a:rPr>
              <a:t>.</a:t>
            </a:r>
            <a:endParaRPr lang="en-US" sz="1300" dirty="0">
              <a:solidFill>
                <a:srgbClr val="FFFFFF"/>
              </a:solidFill>
            </a:endParaRPr>
          </a:p>
          <a:p>
            <a:r>
              <a:rPr lang="en-US" sz="1300" dirty="0">
                <a:solidFill>
                  <a:srgbClr val="FFFFFF"/>
                </a:solidFill>
                <a:ea typeface="+mn-lt"/>
                <a:cs typeface="+mn-lt"/>
              </a:rPr>
              <a:t>Brown, M.I., </a:t>
            </a:r>
            <a:r>
              <a:rPr lang="en-US" sz="1300" dirty="0" err="1">
                <a:solidFill>
                  <a:srgbClr val="FFFFFF"/>
                </a:solidFill>
                <a:ea typeface="+mn-lt"/>
                <a:cs typeface="+mn-lt"/>
              </a:rPr>
              <a:t>Westerveld</a:t>
            </a:r>
            <a:r>
              <a:rPr lang="en-US" sz="1300" dirty="0">
                <a:solidFill>
                  <a:srgbClr val="FFFFFF"/>
                </a:solidFill>
                <a:ea typeface="+mn-lt"/>
                <a:cs typeface="+mn-lt"/>
              </a:rPr>
              <a:t>, M.F., </a:t>
            </a:r>
            <a:r>
              <a:rPr lang="en-US" sz="1300" dirty="0" err="1">
                <a:solidFill>
                  <a:srgbClr val="FFFFFF"/>
                </a:solidFill>
                <a:ea typeface="+mn-lt"/>
                <a:cs typeface="+mn-lt"/>
              </a:rPr>
              <a:t>Trembath</a:t>
            </a:r>
            <a:r>
              <a:rPr lang="en-US" sz="1300" dirty="0">
                <a:solidFill>
                  <a:srgbClr val="FFFFFF"/>
                </a:solidFill>
                <a:ea typeface="+mn-lt"/>
                <a:cs typeface="+mn-lt"/>
              </a:rPr>
              <a:t>, D. and Gillon, G.T., 2018. Promoting language and social communication development in babies through an early storybook reading intervention. </a:t>
            </a:r>
            <a:r>
              <a:rPr lang="en-US" sz="1300" i="1" dirty="0">
                <a:solidFill>
                  <a:srgbClr val="FFFFFF"/>
                </a:solidFill>
                <a:ea typeface="+mn-lt"/>
                <a:cs typeface="+mn-lt"/>
              </a:rPr>
              <a:t>International journal of speech-language pathology</a:t>
            </a:r>
            <a:r>
              <a:rPr lang="en-US" sz="1300" dirty="0">
                <a:solidFill>
                  <a:srgbClr val="FFFFFF"/>
                </a:solidFill>
                <a:ea typeface="+mn-lt"/>
                <a:cs typeface="+mn-lt"/>
              </a:rPr>
              <a:t>, </a:t>
            </a:r>
            <a:r>
              <a:rPr lang="en-US" sz="1300" i="1" dirty="0">
                <a:solidFill>
                  <a:srgbClr val="FFFFFF"/>
                </a:solidFill>
                <a:ea typeface="+mn-lt"/>
                <a:cs typeface="+mn-lt"/>
              </a:rPr>
              <a:t>20</a:t>
            </a:r>
            <a:r>
              <a:rPr lang="en-US" sz="1300" dirty="0">
                <a:solidFill>
                  <a:srgbClr val="FFFFFF"/>
                </a:solidFill>
                <a:ea typeface="+mn-lt"/>
                <a:cs typeface="+mn-lt"/>
              </a:rPr>
              <a:t>(3), pp.337-349.</a:t>
            </a:r>
            <a:endParaRPr lang="en-US" sz="1300" dirty="0">
              <a:solidFill>
                <a:srgbClr val="FFFFFF"/>
              </a:solidFill>
            </a:endParaRPr>
          </a:p>
          <a:p>
            <a:r>
              <a:rPr lang="en-US" sz="1300" b="1" dirty="0">
                <a:solidFill>
                  <a:srgbClr val="FFFFFF"/>
                </a:solidFill>
              </a:rPr>
              <a:t>Webpages</a:t>
            </a:r>
            <a:endParaRPr lang="en-US" sz="1300" dirty="0">
              <a:solidFill>
                <a:srgbClr val="FFFFFF"/>
              </a:solidFill>
            </a:endParaRPr>
          </a:p>
          <a:p>
            <a:r>
              <a:rPr lang="en-US" sz="1300" dirty="0" err="1">
                <a:solidFill>
                  <a:srgbClr val="FFFFFF"/>
                </a:solidFill>
                <a:ea typeface="+mn-lt"/>
                <a:cs typeface="+mn-lt"/>
              </a:rPr>
              <a:t>Unicef</a:t>
            </a:r>
            <a:r>
              <a:rPr lang="en-US" sz="1300" dirty="0">
                <a:solidFill>
                  <a:srgbClr val="FFFFFF"/>
                </a:solidFill>
                <a:ea typeface="+mn-lt"/>
                <a:cs typeface="+mn-lt"/>
              </a:rPr>
              <a:t>. (2021) </a:t>
            </a:r>
            <a:r>
              <a:rPr lang="en-US" sz="1300" i="1" dirty="0">
                <a:solidFill>
                  <a:srgbClr val="FFFFFF"/>
                </a:solidFill>
                <a:ea typeface="+mn-lt"/>
                <a:cs typeface="+mn-lt"/>
              </a:rPr>
              <a:t>Early childhood development</a:t>
            </a:r>
            <a:r>
              <a:rPr lang="en-US" sz="1300" dirty="0">
                <a:solidFill>
                  <a:srgbClr val="FFFFFF"/>
                </a:solidFill>
                <a:ea typeface="+mn-lt"/>
                <a:cs typeface="+mn-lt"/>
              </a:rPr>
              <a:t>. </a:t>
            </a:r>
            <a:r>
              <a:rPr lang="en-US" sz="1300" dirty="0">
                <a:solidFill>
                  <a:srgbClr val="FFFFFF"/>
                </a:solidFill>
                <a:ea typeface="+mn-lt"/>
                <a:cs typeface="+mn-lt"/>
                <a:hlinkClick r:id="rId4"/>
              </a:rPr>
              <a:t>https://www.unicef.org/early-childhood-development</a:t>
            </a:r>
            <a:r>
              <a:rPr lang="en-US" sz="1300" dirty="0">
                <a:solidFill>
                  <a:srgbClr val="FFFFFF"/>
                </a:solidFill>
                <a:ea typeface="+mn-lt"/>
                <a:cs typeface="+mn-lt"/>
              </a:rPr>
              <a:t> </a:t>
            </a:r>
            <a:endParaRPr lang="en-US" sz="1300" dirty="0">
              <a:solidFill>
                <a:srgbClr val="FFFFFF"/>
              </a:solidFill>
            </a:endParaRPr>
          </a:p>
          <a:p>
            <a:r>
              <a:rPr lang="en-US" sz="1300" dirty="0">
                <a:solidFill>
                  <a:srgbClr val="FFFFFF"/>
                </a:solidFill>
                <a:ea typeface="+mn-lt"/>
                <a:cs typeface="+mn-lt"/>
              </a:rPr>
              <a:t>Child Development (2017). </a:t>
            </a:r>
            <a:r>
              <a:rPr lang="en-US" sz="1300" i="1" dirty="0">
                <a:solidFill>
                  <a:srgbClr val="FFFFFF"/>
                </a:solidFill>
                <a:ea typeface="+mn-lt"/>
                <a:cs typeface="+mn-lt"/>
              </a:rPr>
              <a:t>Child Development</a:t>
            </a:r>
            <a:r>
              <a:rPr lang="en-US" sz="1300" dirty="0">
                <a:solidFill>
                  <a:srgbClr val="FFFFFF"/>
                </a:solidFill>
                <a:ea typeface="+mn-lt"/>
                <a:cs typeface="+mn-lt"/>
              </a:rPr>
              <a:t>.  </a:t>
            </a:r>
            <a:r>
              <a:rPr lang="en-US" sz="1300" dirty="0">
                <a:solidFill>
                  <a:srgbClr val="FFFFFF"/>
                </a:solidFill>
                <a:ea typeface="+mn-lt"/>
                <a:cs typeface="+mn-lt"/>
                <a:hlinkClick r:id="rId5"/>
              </a:rPr>
              <a:t>https://www.nhsggc.org.uk/kids/child-development/</a:t>
            </a:r>
            <a:r>
              <a:rPr lang="en-US" sz="1300" dirty="0">
                <a:solidFill>
                  <a:srgbClr val="FFFFFF"/>
                </a:solidFill>
                <a:ea typeface="+mn-lt"/>
                <a:cs typeface="+mn-lt"/>
              </a:rPr>
              <a:t> </a:t>
            </a:r>
            <a:endParaRPr lang="en-US" sz="1300" dirty="0">
              <a:solidFill>
                <a:srgbClr val="FFFFFF"/>
              </a:solidFill>
            </a:endParaRPr>
          </a:p>
        </p:txBody>
      </p:sp>
    </p:spTree>
    <p:extLst>
      <p:ext uri="{BB962C8B-B14F-4D97-AF65-F5344CB8AC3E}">
        <p14:creationId xmlns:p14="http://schemas.microsoft.com/office/powerpoint/2010/main" val="25162243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1420</Words>
  <Application>Microsoft Office PowerPoint</Application>
  <PresentationFormat>Widescreen</PresentationFormat>
  <Paragraphs>72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 child’s experience between the ages of 0-5 can affect the rest of their lives.  Florentina Cojocaru 2016811</vt:lpstr>
      <vt:lpstr>Introduction</vt:lpstr>
      <vt:lpstr>Vygotsky's Social Constructivism Theory</vt:lpstr>
      <vt:lpstr>Freud’s theory of psychosexual development</vt:lpstr>
      <vt:lpstr>Example</vt:lpstr>
      <vt:lpstr>Cont.</vt:lpstr>
      <vt:lpstr>Cont.</vt:lpstr>
      <vt:lpstr>Cont.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Cojocaru Alexandru</dc:creator>
  <cp:lastModifiedBy>Florentina Cojocaru (2016811)</cp:lastModifiedBy>
  <cp:revision>59</cp:revision>
  <dcterms:created xsi:type="dcterms:W3CDTF">2021-10-25T12:55:41Z</dcterms:created>
  <dcterms:modified xsi:type="dcterms:W3CDTF">2021-10-27T06:41:49Z</dcterms:modified>
</cp:coreProperties>
</file>