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2"/>
  </p:notesMasterIdLst>
  <p:handoutMasterIdLst>
    <p:handoutMasterId r:id="rId23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95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6" r:id="rId2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68" autoAdjust="0"/>
    <p:restoredTop sz="93372" autoAdjust="0"/>
  </p:normalViewPr>
  <p:slideViewPr>
    <p:cSldViewPr>
      <p:cViewPr varScale="1">
        <p:scale>
          <a:sx n="78" d="100"/>
          <a:sy n="78" d="100"/>
        </p:scale>
        <p:origin x="-104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xmlns="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xmlns="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xmlns="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xmlns="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xmlns="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xmlns="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xmlns="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xmlns="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xmlns="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yahoo.co.in/" TargetMode="External"/><Relationship Id="rId3" Type="http://schemas.openxmlformats.org/officeDocument/2006/relationships/hyperlink" Target="http://www.facebook.com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docs.microsoft.com/en-us/windows-server/networking/technologies/dhcp/dhcp-to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Module </a:t>
            </a:r>
            <a:r>
              <a:rPr lang="en-GB" altLang="en-US" b="1" dirty="0" smtClean="0">
                <a:solidFill>
                  <a:schemeClr val="accent2"/>
                </a:solidFill>
              </a:rPr>
              <a:t>Code </a:t>
            </a:r>
            <a:r>
              <a:rPr lang="de-DE" altLang="en-US" b="1" dirty="0" smtClean="0">
                <a:solidFill>
                  <a:schemeClr val="accent2"/>
                </a:solidFill>
              </a:rPr>
              <a:t>ACCC5003</a:t>
            </a:r>
            <a:r>
              <a:rPr lang="en-GB" altLang="en-US" b="1" dirty="0" smtClean="0">
                <a:solidFill>
                  <a:schemeClr val="accent2"/>
                </a:solidFill>
              </a:rPr>
              <a:t> 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71472" y="1928803"/>
            <a:ext cx="7786742" cy="3357586"/>
          </a:xfrm>
        </p:spPr>
        <p:txBody>
          <a:bodyPr/>
          <a:lstStyle/>
          <a:p>
            <a:pPr lvl="0" eaLnBrk="1" hangingPunct="1"/>
            <a:r>
              <a:rPr lang="en-GB" altLang="en-US" sz="3600" b="1" dirty="0">
                <a:solidFill>
                  <a:schemeClr val="accent2"/>
                </a:solidFill>
              </a:rPr>
              <a:t>Module </a:t>
            </a:r>
            <a:r>
              <a:rPr lang="en-GB" altLang="en-US" sz="3600" b="1" dirty="0" smtClean="0">
                <a:solidFill>
                  <a:schemeClr val="accent2"/>
                </a:solidFill>
              </a:rPr>
              <a:t>Name: Network </a:t>
            </a:r>
            <a:r>
              <a:rPr lang="en-GB" altLang="en-US" sz="3600" b="1" dirty="0">
                <a:solidFill>
                  <a:schemeClr val="accent2"/>
                </a:solidFill>
              </a:rPr>
              <a:t>Operating Systems and Security </a:t>
            </a:r>
          </a:p>
          <a:p>
            <a:pPr eaLnBrk="1" hangingPunct="1"/>
            <a:r>
              <a:rPr lang="en-GB" altLang="en-US" dirty="0" smtClean="0">
                <a:solidFill>
                  <a:schemeClr val="accent2"/>
                </a:solidFill>
              </a:rPr>
              <a:t>Lesson 5-Week-5 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Topic </a:t>
            </a:r>
            <a:r>
              <a:rPr lang="en-GB" altLang="en-US" sz="3600" b="1" dirty="0" smtClean="0">
                <a:solidFill>
                  <a:schemeClr val="accent2"/>
                </a:solidFill>
              </a:rPr>
              <a:t>DNS and Network Infrastructure</a:t>
            </a:r>
            <a:endParaRPr lang="en-GB" altLang="en-US" sz="36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Topic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Content</a:t>
            </a:r>
          </a:p>
          <a:p>
            <a:r>
              <a:rPr lang="en-GB" b="1" dirty="0" smtClean="0"/>
              <a:t>DNS in Network Infrastructure</a:t>
            </a:r>
          </a:p>
          <a:p>
            <a:r>
              <a:rPr lang="en-GB" b="1" dirty="0" smtClean="0"/>
              <a:t>Learning Objectives:</a:t>
            </a:r>
          </a:p>
          <a:p>
            <a:r>
              <a:rPr lang="en-US" dirty="0"/>
              <a:t>Structure of </a:t>
            </a:r>
            <a:r>
              <a:rPr lang="en-US" dirty="0" smtClean="0"/>
              <a:t>DNS and types</a:t>
            </a:r>
          </a:p>
          <a:p>
            <a:r>
              <a:rPr lang="en-US" dirty="0"/>
              <a:t>Top level </a:t>
            </a:r>
            <a:r>
              <a:rPr lang="en-US" dirty="0" smtClean="0"/>
              <a:t>domains and subdomains </a:t>
            </a:r>
          </a:p>
          <a:p>
            <a:r>
              <a:rPr lang="en-US" dirty="0"/>
              <a:t>Global </a:t>
            </a:r>
            <a:r>
              <a:rPr lang="en-US" dirty="0" smtClean="0"/>
              <a:t>Distribution and scalability</a:t>
            </a:r>
          </a:p>
          <a:p>
            <a:endParaRPr lang="en-GB" b="1" dirty="0" smtClean="0"/>
          </a:p>
          <a:p>
            <a:endParaRPr lang="en-GB" b="1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Importance of Naming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5600">
              <a:spcBef>
                <a:spcPts val="95"/>
              </a:spcBef>
              <a:buClr>
                <a:srgbClr val="000000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400" spc="280" dirty="0">
                <a:solidFill>
                  <a:srgbClr val="000000"/>
                </a:solidFill>
                <a:latin typeface="Times New Roman"/>
                <a:cs typeface="Times New Roman"/>
              </a:rPr>
              <a:t>Addresses </a:t>
            </a:r>
            <a:r>
              <a:rPr lang="en-US" sz="2400" spc="310" dirty="0">
                <a:solidFill>
                  <a:srgbClr val="000000"/>
                </a:solidFill>
                <a:latin typeface="Times New Roman"/>
                <a:cs typeface="Times New Roman"/>
              </a:rPr>
              <a:t>are 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used </a:t>
            </a:r>
            <a:r>
              <a:rPr lang="en-US" sz="24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400" spc="229" dirty="0">
                <a:solidFill>
                  <a:srgbClr val="000000"/>
                </a:solidFill>
                <a:latin typeface="Times New Roman"/>
                <a:cs typeface="Times New Roman"/>
              </a:rPr>
              <a:t>locate</a:t>
            </a:r>
            <a:r>
              <a:rPr lang="en-US" sz="2400" spc="1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40" dirty="0">
                <a:solidFill>
                  <a:srgbClr val="000000"/>
                </a:solidFill>
                <a:latin typeface="Times New Roman"/>
                <a:cs typeface="Times New Roman"/>
              </a:rPr>
              <a:t>objects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>
              <a:spcBef>
                <a:spcPts val="5"/>
              </a:spcBef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400" spc="260" dirty="0">
                <a:solidFill>
                  <a:srgbClr val="000000"/>
                </a:solidFill>
                <a:latin typeface="Times New Roman"/>
                <a:cs typeface="Times New Roman"/>
              </a:rPr>
              <a:t>Names </a:t>
            </a:r>
            <a:r>
              <a:rPr lang="en-US" sz="2400" spc="310" dirty="0">
                <a:solidFill>
                  <a:srgbClr val="000000"/>
                </a:solidFill>
                <a:latin typeface="Times New Roman"/>
                <a:cs typeface="Times New Roman"/>
              </a:rPr>
              <a:t>are 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easier </a:t>
            </a:r>
            <a:r>
              <a:rPr lang="en-US" sz="24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400" spc="280" dirty="0">
                <a:solidFill>
                  <a:srgbClr val="000000"/>
                </a:solidFill>
                <a:latin typeface="Times New Roman"/>
                <a:cs typeface="Times New Roman"/>
              </a:rPr>
              <a:t>remember </a:t>
            </a:r>
            <a:r>
              <a:rPr lang="en-US" sz="2400" spc="220" dirty="0">
                <a:solidFill>
                  <a:srgbClr val="000000"/>
                </a:solidFill>
                <a:latin typeface="Times New Roman"/>
                <a:cs typeface="Times New Roman"/>
              </a:rPr>
              <a:t>than</a:t>
            </a:r>
            <a:r>
              <a:rPr lang="en-US" sz="2400" spc="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50" dirty="0">
                <a:solidFill>
                  <a:srgbClr val="000000"/>
                </a:solidFill>
                <a:latin typeface="Times New Roman"/>
                <a:cs typeface="Times New Roman"/>
              </a:rPr>
              <a:t>numbers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marR="28575"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400" spc="100" dirty="0">
                <a:solidFill>
                  <a:srgbClr val="000000"/>
                </a:solidFill>
                <a:latin typeface="Times New Roman"/>
                <a:cs typeface="Times New Roman"/>
              </a:rPr>
              <a:t>You </a:t>
            </a:r>
            <a:r>
              <a:rPr lang="en-US" sz="2400" spc="180" dirty="0">
                <a:solidFill>
                  <a:srgbClr val="000000"/>
                </a:solidFill>
                <a:latin typeface="Times New Roman"/>
                <a:cs typeface="Times New Roman"/>
              </a:rPr>
              <a:t>would </a:t>
            </a:r>
            <a:r>
              <a:rPr lang="en-US" sz="2400" spc="155" dirty="0">
                <a:solidFill>
                  <a:srgbClr val="000000"/>
                </a:solidFill>
                <a:latin typeface="Times New Roman"/>
                <a:cs typeface="Times New Roman"/>
              </a:rPr>
              <a:t>like </a:t>
            </a:r>
            <a:r>
              <a:rPr lang="en-US" sz="24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get </a:t>
            </a:r>
            <a:r>
              <a:rPr lang="en-US" sz="24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4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400" spc="290" dirty="0">
                <a:solidFill>
                  <a:srgbClr val="000000"/>
                </a:solidFill>
                <a:latin typeface="Times New Roman"/>
                <a:cs typeface="Times New Roman"/>
              </a:rPr>
              <a:t>address </a:t>
            </a:r>
            <a:r>
              <a:rPr lang="en-US" sz="2400" spc="260" dirty="0">
                <a:solidFill>
                  <a:srgbClr val="000000"/>
                </a:solidFill>
                <a:latin typeface="Times New Roman"/>
                <a:cs typeface="Times New Roman"/>
              </a:rPr>
              <a:t>or other  </a:t>
            </a:r>
            <a:r>
              <a:rPr lang="en-US" sz="2400" spc="240" dirty="0">
                <a:solidFill>
                  <a:srgbClr val="000000"/>
                </a:solidFill>
                <a:latin typeface="Times New Roman"/>
                <a:cs typeface="Times New Roman"/>
              </a:rPr>
              <a:t>objects </a:t>
            </a:r>
            <a:r>
              <a:rPr lang="en-US" sz="2400" spc="195" dirty="0">
                <a:solidFill>
                  <a:srgbClr val="000000"/>
                </a:solidFill>
                <a:latin typeface="Times New Roman"/>
                <a:cs typeface="Times New Roman"/>
              </a:rPr>
              <a:t>using </a:t>
            </a:r>
            <a:r>
              <a:rPr lang="en-US" sz="2400" spc="270" dirty="0">
                <a:solidFill>
                  <a:srgbClr val="000000"/>
                </a:solidFill>
                <a:latin typeface="Times New Roman"/>
                <a:cs typeface="Times New Roman"/>
              </a:rPr>
              <a:t>a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50" dirty="0">
                <a:solidFill>
                  <a:srgbClr val="000000"/>
                </a:solidFill>
                <a:latin typeface="Times New Roman"/>
                <a:cs typeface="Times New Roman"/>
              </a:rPr>
              <a:t>name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marR="954405"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400" spc="120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400" spc="229" dirty="0">
                <a:solidFill>
                  <a:srgbClr val="000000"/>
                </a:solidFill>
                <a:latin typeface="Times New Roman"/>
                <a:cs typeface="Times New Roman"/>
              </a:rPr>
              <a:t>provides </a:t>
            </a:r>
            <a:r>
              <a:rPr lang="en-US" sz="2400" spc="27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400" spc="185" dirty="0">
                <a:solidFill>
                  <a:srgbClr val="000000"/>
                </a:solidFill>
                <a:latin typeface="Times New Roman"/>
                <a:cs typeface="Times New Roman"/>
              </a:rPr>
              <a:t>mapping </a:t>
            </a:r>
            <a:r>
              <a:rPr lang="en-US" sz="2400" spc="195" dirty="0">
                <a:solidFill>
                  <a:srgbClr val="000000"/>
                </a:solidFill>
                <a:latin typeface="Times New Roman"/>
                <a:cs typeface="Times New Roman"/>
              </a:rPr>
              <a:t>from </a:t>
            </a:r>
            <a:r>
              <a:rPr lang="en-US" sz="2400" spc="270" dirty="0">
                <a:solidFill>
                  <a:srgbClr val="000000"/>
                </a:solidFill>
                <a:latin typeface="Times New Roman"/>
                <a:cs typeface="Times New Roman"/>
              </a:rPr>
              <a:t>names </a:t>
            </a:r>
            <a:r>
              <a:rPr lang="en-US" sz="2400" spc="220" dirty="0">
                <a:solidFill>
                  <a:srgbClr val="000000"/>
                </a:solidFill>
                <a:latin typeface="Times New Roman"/>
                <a:cs typeface="Times New Roman"/>
              </a:rPr>
              <a:t>to  </a:t>
            </a:r>
            <a:r>
              <a:rPr lang="en-US" sz="2400" spc="295" dirty="0">
                <a:solidFill>
                  <a:srgbClr val="000000"/>
                </a:solidFill>
                <a:latin typeface="Times New Roman"/>
                <a:cs typeface="Times New Roman"/>
              </a:rPr>
              <a:t>resources </a:t>
            </a:r>
            <a:r>
              <a:rPr lang="en-US" sz="2400" spc="155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400" spc="265" dirty="0">
                <a:solidFill>
                  <a:srgbClr val="000000"/>
                </a:solidFill>
                <a:latin typeface="Times New Roman"/>
                <a:cs typeface="Times New Roman"/>
              </a:rPr>
              <a:t>several 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types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6579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dirty="0" smtClean="0"/>
              <a:t>Domain Name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680520"/>
          </a:xfrm>
        </p:spPr>
        <p:txBody>
          <a:bodyPr/>
          <a:lstStyle/>
          <a:p>
            <a:pPr marL="402590" indent="-390525">
              <a:lnSpc>
                <a:spcPct val="100000"/>
              </a:lnSpc>
              <a:spcBef>
                <a:spcPts val="105"/>
              </a:spcBef>
              <a:buClr>
                <a:srgbClr val="A18E6A"/>
              </a:buClr>
              <a:buSzPct val="97500"/>
              <a:buFont typeface="Wingdings"/>
              <a:buChar char=""/>
              <a:tabLst>
                <a:tab pos="402590" algn="l"/>
                <a:tab pos="403225" algn="l"/>
              </a:tabLst>
            </a:pPr>
            <a:r>
              <a:rPr lang="en-US" sz="2000" b="1" spc="40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b="1" spc="9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b="1" spc="140" dirty="0">
                <a:solidFill>
                  <a:srgbClr val="000000"/>
                </a:solidFill>
                <a:latin typeface="Times New Roman"/>
                <a:cs typeface="Times New Roman"/>
              </a:rPr>
              <a:t>is </a:t>
            </a:r>
            <a:r>
              <a:rPr lang="en-US" sz="2000" b="1" spc="85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b="1" spc="135" dirty="0">
                <a:solidFill>
                  <a:srgbClr val="000000"/>
                </a:solidFill>
                <a:latin typeface="Times New Roman"/>
                <a:cs typeface="Times New Roman"/>
              </a:rPr>
              <a:t>way </a:t>
            </a:r>
            <a:r>
              <a:rPr lang="en-US" sz="2000" b="1" spc="10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b="1" spc="70" dirty="0">
                <a:solidFill>
                  <a:srgbClr val="000000"/>
                </a:solidFill>
                <a:latin typeface="Times New Roman"/>
                <a:cs typeface="Times New Roman"/>
              </a:rPr>
              <a:t>identify </a:t>
            </a:r>
            <a:r>
              <a:rPr lang="en-US" sz="2000" b="1" spc="45" dirty="0">
                <a:solidFill>
                  <a:srgbClr val="000000"/>
                </a:solidFill>
                <a:latin typeface="Times New Roman"/>
                <a:cs typeface="Times New Roman"/>
              </a:rPr>
              <a:t>and </a:t>
            </a:r>
            <a:r>
              <a:rPr lang="en-US" sz="2000" b="1" spc="125" dirty="0">
                <a:solidFill>
                  <a:srgbClr val="000000"/>
                </a:solidFill>
                <a:latin typeface="Times New Roman"/>
                <a:cs typeface="Times New Roman"/>
              </a:rPr>
              <a:t>locate </a:t>
            </a:r>
            <a:r>
              <a:rPr lang="en-US" sz="2000" b="1" spc="95" dirty="0">
                <a:solidFill>
                  <a:srgbClr val="000000"/>
                </a:solidFill>
                <a:latin typeface="Times New Roman"/>
                <a:cs typeface="Times New Roman"/>
              </a:rPr>
              <a:t>computers </a:t>
            </a:r>
            <a:r>
              <a:rPr lang="en-US" sz="2000" b="1" spc="120" dirty="0">
                <a:solidFill>
                  <a:srgbClr val="000000"/>
                </a:solidFill>
                <a:latin typeface="Times New Roman"/>
                <a:cs typeface="Times New Roman"/>
              </a:rPr>
              <a:t>connected </a:t>
            </a:r>
            <a:r>
              <a:rPr lang="en-US" sz="2000" b="1" spc="105" dirty="0">
                <a:solidFill>
                  <a:srgbClr val="000000"/>
                </a:solidFill>
                <a:latin typeface="Times New Roman"/>
                <a:cs typeface="Times New Roman"/>
              </a:rPr>
              <a:t>to</a:t>
            </a:r>
            <a:r>
              <a:rPr lang="en-US" sz="2000" b="1" spc="1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spc="70" dirty="0" smtClean="0">
                <a:solidFill>
                  <a:srgbClr val="000000"/>
                </a:solidFill>
                <a:latin typeface="Times New Roman"/>
                <a:cs typeface="Times New Roman"/>
              </a:rPr>
              <a:t>internet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2590" indent="-390525">
              <a:lnSpc>
                <a:spcPct val="100000"/>
              </a:lnSpc>
              <a:spcBef>
                <a:spcPts val="5"/>
              </a:spcBef>
              <a:buClr>
                <a:srgbClr val="A18E6A"/>
              </a:buClr>
              <a:buSzPct val="97500"/>
              <a:buFont typeface="Wingdings"/>
              <a:buChar char=""/>
              <a:tabLst>
                <a:tab pos="402590" algn="l"/>
                <a:tab pos="403225" algn="l"/>
              </a:tabLst>
            </a:pPr>
            <a:r>
              <a:rPr lang="en-US" sz="2000" b="1" spc="125" dirty="0">
                <a:solidFill>
                  <a:srgbClr val="000000"/>
                </a:solidFill>
                <a:latin typeface="Times New Roman"/>
                <a:cs typeface="Times New Roman"/>
              </a:rPr>
              <a:t>No two </a:t>
            </a:r>
            <a:r>
              <a:rPr lang="en-US" sz="2000" b="1" spc="75" dirty="0">
                <a:solidFill>
                  <a:srgbClr val="000000"/>
                </a:solidFill>
                <a:latin typeface="Times New Roman"/>
                <a:cs typeface="Times New Roman"/>
              </a:rPr>
              <a:t>organizations </a:t>
            </a:r>
            <a:r>
              <a:rPr lang="en-US" sz="2000" b="1" spc="95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lang="en-US" sz="2000" b="1" spc="120" dirty="0">
                <a:solidFill>
                  <a:srgbClr val="000000"/>
                </a:solidFill>
                <a:latin typeface="Times New Roman"/>
                <a:cs typeface="Times New Roman"/>
              </a:rPr>
              <a:t>have </a:t>
            </a:r>
            <a:r>
              <a:rPr lang="en-US" sz="2000" b="1" spc="145" dirty="0">
                <a:solidFill>
                  <a:srgbClr val="000000"/>
                </a:solidFill>
                <a:latin typeface="Times New Roman"/>
                <a:cs typeface="Times New Roman"/>
              </a:rPr>
              <a:t>same </a:t>
            </a:r>
            <a:r>
              <a:rPr lang="en-US" sz="2000" b="1" spc="45" dirty="0">
                <a:solidFill>
                  <a:srgbClr val="000000"/>
                </a:solidFill>
                <a:latin typeface="Times New Roman"/>
                <a:cs typeface="Times New Roman"/>
              </a:rPr>
              <a:t>domain</a:t>
            </a:r>
            <a:r>
              <a:rPr lang="en-US" sz="2000" b="1" spc="-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spc="90" dirty="0" smtClean="0">
                <a:solidFill>
                  <a:srgbClr val="000000"/>
                </a:solidFill>
                <a:latin typeface="Times New Roman"/>
                <a:cs typeface="Times New Roman"/>
              </a:rPr>
              <a:t>name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2590" indent="-390525">
              <a:lnSpc>
                <a:spcPct val="100000"/>
              </a:lnSpc>
              <a:buClr>
                <a:srgbClr val="A18E6A"/>
              </a:buClr>
              <a:buSzPct val="97500"/>
              <a:buFont typeface="Wingdings"/>
              <a:buChar char=""/>
              <a:tabLst>
                <a:tab pos="402590" algn="l"/>
                <a:tab pos="403225" algn="l"/>
              </a:tabLst>
            </a:pPr>
            <a:r>
              <a:rPr lang="en-US" sz="2000" b="1" spc="3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b="1" spc="45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b="1" spc="9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b="1" spc="120" dirty="0">
                <a:solidFill>
                  <a:srgbClr val="000000"/>
                </a:solidFill>
                <a:latin typeface="Times New Roman"/>
                <a:cs typeface="Times New Roman"/>
              </a:rPr>
              <a:t>always </a:t>
            </a:r>
            <a:r>
              <a:rPr lang="en-US" sz="2000" b="1" spc="145" dirty="0">
                <a:solidFill>
                  <a:srgbClr val="000000"/>
                </a:solidFill>
                <a:latin typeface="Times New Roman"/>
                <a:cs typeface="Times New Roman"/>
              </a:rPr>
              <a:t>consists </a:t>
            </a:r>
            <a:r>
              <a:rPr lang="en-US" sz="2000" b="1" spc="114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b="1" spc="125" dirty="0">
                <a:solidFill>
                  <a:srgbClr val="000000"/>
                </a:solidFill>
                <a:latin typeface="Times New Roman"/>
                <a:cs typeface="Times New Roman"/>
              </a:rPr>
              <a:t>two </a:t>
            </a:r>
            <a:r>
              <a:rPr lang="en-US" sz="2000" b="1" spc="80" dirty="0">
                <a:solidFill>
                  <a:srgbClr val="000000"/>
                </a:solidFill>
                <a:latin typeface="Times New Roman"/>
                <a:cs typeface="Times New Roman"/>
              </a:rPr>
              <a:t>or </a:t>
            </a:r>
            <a:r>
              <a:rPr lang="en-US" sz="2000" b="1" spc="100" dirty="0">
                <a:solidFill>
                  <a:srgbClr val="000000"/>
                </a:solidFill>
                <a:latin typeface="Times New Roman"/>
                <a:cs typeface="Times New Roman"/>
              </a:rPr>
              <a:t>more </a:t>
            </a:r>
            <a:r>
              <a:rPr lang="en-US" sz="2000" b="1" spc="105" dirty="0">
                <a:solidFill>
                  <a:srgbClr val="000000"/>
                </a:solidFill>
                <a:latin typeface="Times New Roman"/>
                <a:cs typeface="Times New Roman"/>
              </a:rPr>
              <a:t>components </a:t>
            </a:r>
            <a:r>
              <a:rPr lang="en-US" sz="2000" b="1" spc="100" dirty="0">
                <a:solidFill>
                  <a:srgbClr val="000000"/>
                </a:solidFill>
                <a:latin typeface="Times New Roman"/>
                <a:cs typeface="Times New Roman"/>
              </a:rPr>
              <a:t>separated</a:t>
            </a:r>
            <a:r>
              <a:rPr lang="en-US" sz="2000" b="1" spc="10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spc="100" dirty="0">
                <a:solidFill>
                  <a:srgbClr val="000000"/>
                </a:solidFill>
                <a:latin typeface="Times New Roman"/>
                <a:cs typeface="Times New Roman"/>
              </a:rPr>
              <a:t>by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25450">
              <a:lnSpc>
                <a:spcPct val="100000"/>
              </a:lnSpc>
              <a:spcBef>
                <a:spcPts val="480"/>
              </a:spcBef>
            </a:pPr>
            <a:r>
              <a:rPr lang="en-US" sz="2000" b="1" spc="95" dirty="0">
                <a:solidFill>
                  <a:srgbClr val="000000"/>
                </a:solidFill>
                <a:latin typeface="Times New Roman"/>
                <a:cs typeface="Times New Roman"/>
              </a:rPr>
              <a:t>periods called </a:t>
            </a:r>
            <a:r>
              <a:rPr lang="en-US" sz="2000" b="1" spc="125" dirty="0">
                <a:solidFill>
                  <a:srgbClr val="000000"/>
                </a:solidFill>
                <a:latin typeface="Times New Roman"/>
                <a:cs typeface="Times New Roman"/>
              </a:rPr>
              <a:t>dots</a:t>
            </a:r>
            <a:r>
              <a:rPr lang="en-US" sz="2000" b="1" spc="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spc="85" dirty="0">
                <a:solidFill>
                  <a:srgbClr val="000000"/>
                </a:solidFill>
                <a:latin typeface="Times New Roman"/>
                <a:cs typeface="Times New Roman"/>
              </a:rPr>
              <a:t>(.)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25450">
              <a:lnSpc>
                <a:spcPct val="100000"/>
              </a:lnSpc>
              <a:spcBef>
                <a:spcPts val="480"/>
              </a:spcBef>
            </a:pPr>
            <a:r>
              <a:rPr lang="en-US" sz="2000" b="1" spc="-30" dirty="0">
                <a:solidFill>
                  <a:srgbClr val="000000"/>
                </a:solidFill>
                <a:latin typeface="Times New Roman"/>
                <a:cs typeface="Times New Roman"/>
              </a:rPr>
              <a:t>EXAMPLE: </a:t>
            </a:r>
            <a:r>
              <a:rPr lang="en-US" sz="2000" b="1" u="sng" spc="100" dirty="0">
                <a:solidFill>
                  <a:srgbClr val="000000"/>
                </a:solidFill>
                <a:uFill>
                  <a:solidFill>
                    <a:srgbClr val="CC9900"/>
                  </a:solidFill>
                </a:uFill>
                <a:latin typeface="Times New Roman"/>
                <a:cs typeface="Times New Roman"/>
                <a:hlinkClick r:id="rId2"/>
              </a:rPr>
              <a:t>www.yahoo.co.in</a:t>
            </a:r>
            <a:r>
              <a:rPr lang="en-US" sz="2000" b="1" spc="100" dirty="0">
                <a:solidFill>
                  <a:srgbClr val="000000"/>
                </a:solidFill>
                <a:latin typeface="Times New Roman"/>
                <a:cs typeface="Times New Roman"/>
              </a:rPr>
              <a:t>, </a:t>
            </a:r>
            <a:r>
              <a:rPr lang="en-US" sz="2000" b="1" u="sng" spc="110" dirty="0">
                <a:solidFill>
                  <a:srgbClr val="000000"/>
                </a:solidFill>
                <a:uFill>
                  <a:solidFill>
                    <a:srgbClr val="CC9900"/>
                  </a:solidFill>
                </a:uFill>
                <a:latin typeface="Times New Roman"/>
                <a:cs typeface="Times New Roman"/>
                <a:hlinkClick r:id="rId3"/>
              </a:rPr>
              <a:t>www.facebook.com</a:t>
            </a:r>
            <a:r>
              <a:rPr lang="en-US" sz="2000" b="1" spc="200" dirty="0">
                <a:solidFill>
                  <a:srgbClr val="000000"/>
                </a:solidFill>
                <a:latin typeface="Times New Roman"/>
                <a:cs typeface="Times New Roman"/>
                <a:hlinkClick r:id="rId3"/>
              </a:rPr>
              <a:t> </a:t>
            </a:r>
            <a:r>
              <a:rPr lang="en-US" sz="2000" b="1" spc="140" dirty="0">
                <a:solidFill>
                  <a:srgbClr val="000000"/>
                </a:solidFill>
                <a:latin typeface="Times New Roman"/>
                <a:cs typeface="Times New Roman"/>
              </a:rPr>
              <a:t>etc</a:t>
            </a:r>
            <a:r>
              <a:rPr lang="en-US" sz="2000" b="1" spc="14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2590" marR="859155" indent="-402590">
              <a:lnSpc>
                <a:spcPct val="120100"/>
              </a:lnSpc>
              <a:spcBef>
                <a:spcPts val="5"/>
              </a:spcBef>
              <a:buClr>
                <a:srgbClr val="A18E6A"/>
              </a:buClr>
              <a:buSzPct val="97500"/>
              <a:buFont typeface="Wingdings"/>
              <a:buChar char=""/>
              <a:tabLst>
                <a:tab pos="402590" algn="l"/>
                <a:tab pos="403225" algn="l"/>
              </a:tabLst>
            </a:pPr>
            <a:r>
              <a:rPr lang="en-US" sz="2000" b="1" spc="85" dirty="0">
                <a:solidFill>
                  <a:srgbClr val="000000"/>
                </a:solidFill>
                <a:latin typeface="Times New Roman"/>
                <a:cs typeface="Times New Roman"/>
              </a:rPr>
              <a:t>Once a </a:t>
            </a:r>
            <a:r>
              <a:rPr lang="en-US" sz="2000" b="1" spc="45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b="1" spc="120" dirty="0">
                <a:solidFill>
                  <a:srgbClr val="000000"/>
                </a:solidFill>
                <a:latin typeface="Times New Roman"/>
                <a:cs typeface="Times New Roman"/>
              </a:rPr>
              <a:t>has </a:t>
            </a:r>
            <a:r>
              <a:rPr lang="en-US" sz="2000" b="1" spc="135" dirty="0">
                <a:solidFill>
                  <a:srgbClr val="000000"/>
                </a:solidFill>
                <a:latin typeface="Times New Roman"/>
                <a:cs typeface="Times New Roman"/>
              </a:rPr>
              <a:t>been </a:t>
            </a:r>
            <a:r>
              <a:rPr lang="en-US" sz="2000" b="1" spc="105" dirty="0">
                <a:solidFill>
                  <a:srgbClr val="000000"/>
                </a:solidFill>
                <a:latin typeface="Times New Roman"/>
                <a:cs typeface="Times New Roman"/>
              </a:rPr>
              <a:t>established </a:t>
            </a:r>
            <a:r>
              <a:rPr lang="en-US" sz="2000" b="1" spc="75" dirty="0">
                <a:solidFill>
                  <a:srgbClr val="000000"/>
                </a:solidFill>
                <a:latin typeface="Times New Roman"/>
                <a:cs typeface="Times New Roman"/>
              </a:rPr>
              <a:t>subdomains </a:t>
            </a:r>
            <a:r>
              <a:rPr lang="en-US" sz="2000" b="1" spc="95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lang="en-US" sz="2000" b="1" spc="145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lang="en-US" sz="2000" b="1" spc="110" dirty="0">
                <a:solidFill>
                  <a:srgbClr val="000000"/>
                </a:solidFill>
                <a:latin typeface="Times New Roman"/>
                <a:cs typeface="Times New Roman"/>
              </a:rPr>
              <a:t>created </a:t>
            </a:r>
            <a:r>
              <a:rPr lang="en-US" sz="2000" b="1" spc="40" dirty="0">
                <a:solidFill>
                  <a:srgbClr val="000000"/>
                </a:solidFill>
                <a:latin typeface="Times New Roman"/>
                <a:cs typeface="Times New Roman"/>
              </a:rPr>
              <a:t>within </a:t>
            </a:r>
            <a:r>
              <a:rPr lang="en-US" sz="2000" b="1" spc="110" dirty="0">
                <a:solidFill>
                  <a:srgbClr val="000000"/>
                </a:solidFill>
                <a:latin typeface="Times New Roman"/>
                <a:cs typeface="Times New Roman"/>
              </a:rPr>
              <a:t>the  </a:t>
            </a:r>
            <a:r>
              <a:rPr lang="en-US" sz="2000" b="1" spc="45" dirty="0">
                <a:solidFill>
                  <a:srgbClr val="000000"/>
                </a:solidFill>
                <a:latin typeface="Times New Roman"/>
                <a:cs typeface="Times New Roman"/>
              </a:rPr>
              <a:t>domain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25450" marR="5080">
              <a:lnSpc>
                <a:spcPct val="120000"/>
              </a:lnSpc>
            </a:pPr>
            <a:r>
              <a:rPr lang="en-US" sz="2000" b="1" spc="10" dirty="0">
                <a:solidFill>
                  <a:srgbClr val="000000"/>
                </a:solidFill>
                <a:latin typeface="Arial"/>
                <a:cs typeface="Arial"/>
              </a:rPr>
              <a:t>EXAMPLE: </a:t>
            </a:r>
            <a:r>
              <a:rPr lang="en-US" sz="2000" b="1" spc="70" dirty="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2000" b="1" spc="-65" dirty="0">
                <a:solidFill>
                  <a:srgbClr val="000000"/>
                </a:solidFill>
                <a:latin typeface="Arial"/>
                <a:cs typeface="Arial"/>
              </a:rPr>
              <a:t>domain </a:t>
            </a:r>
            <a:r>
              <a:rPr lang="en-US" sz="2000" b="1" spc="35" dirty="0">
                <a:solidFill>
                  <a:srgbClr val="000000"/>
                </a:solidFill>
                <a:latin typeface="Arial"/>
                <a:cs typeface="Arial"/>
              </a:rPr>
              <a:t>for 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the </a:t>
            </a:r>
            <a:r>
              <a:rPr lang="en-US" sz="2000" b="1" spc="10" dirty="0">
                <a:solidFill>
                  <a:srgbClr val="000000"/>
                </a:solidFill>
                <a:latin typeface="Arial"/>
                <a:cs typeface="Arial"/>
              </a:rPr>
              <a:t>large </a:t>
            </a:r>
            <a:r>
              <a:rPr lang="en-US" sz="2000" b="1" spc="-60" dirty="0">
                <a:solidFill>
                  <a:srgbClr val="000000"/>
                </a:solidFill>
                <a:latin typeface="Arial"/>
                <a:cs typeface="Arial"/>
              </a:rPr>
              <a:t>company </a:t>
            </a:r>
            <a:r>
              <a:rPr lang="en-US" sz="2000" b="1" spc="-50" dirty="0">
                <a:solidFill>
                  <a:srgbClr val="000000"/>
                </a:solidFill>
                <a:latin typeface="Arial"/>
                <a:cs typeface="Arial"/>
              </a:rPr>
              <a:t>could </a:t>
            </a:r>
            <a:r>
              <a:rPr lang="en-US" sz="2000" b="1" spc="-20" dirty="0">
                <a:solidFill>
                  <a:srgbClr val="000000"/>
                </a:solidFill>
                <a:latin typeface="Arial"/>
                <a:cs typeface="Arial"/>
              </a:rPr>
              <a:t>be “</a:t>
            </a:r>
            <a:r>
              <a:rPr lang="en-US" sz="2000" b="1" spc="-20" dirty="0" err="1">
                <a:solidFill>
                  <a:srgbClr val="000000"/>
                </a:solidFill>
                <a:latin typeface="Arial"/>
                <a:cs typeface="Arial"/>
              </a:rPr>
              <a:t>Vni.com</a:t>
            </a:r>
            <a:r>
              <a:rPr lang="en-US" sz="2000" b="1" spc="-20" dirty="0">
                <a:solidFill>
                  <a:srgbClr val="000000"/>
                </a:solidFill>
                <a:latin typeface="Arial"/>
                <a:cs typeface="Arial"/>
              </a:rPr>
              <a:t>” </a:t>
            </a:r>
            <a:r>
              <a:rPr lang="en-US" sz="2000" b="1" spc="-65" dirty="0">
                <a:solidFill>
                  <a:srgbClr val="000000"/>
                </a:solidFill>
                <a:latin typeface="Arial"/>
                <a:cs typeface="Arial"/>
              </a:rPr>
              <a:t>and </a:t>
            </a:r>
            <a:r>
              <a:rPr lang="en-US" sz="2000" b="1" spc="-15" dirty="0">
                <a:solidFill>
                  <a:srgbClr val="000000"/>
                </a:solidFill>
                <a:latin typeface="Arial"/>
                <a:cs typeface="Arial"/>
              </a:rPr>
              <a:t>within </a:t>
            </a:r>
            <a:r>
              <a:rPr lang="en-US" sz="2000" b="1" spc="-25" dirty="0">
                <a:solidFill>
                  <a:srgbClr val="000000"/>
                </a:solidFill>
                <a:latin typeface="Arial"/>
                <a:cs typeface="Arial"/>
              </a:rPr>
              <a:t>this  </a:t>
            </a:r>
            <a:r>
              <a:rPr lang="en-US" sz="2000" b="1" spc="-65" dirty="0">
                <a:solidFill>
                  <a:srgbClr val="000000"/>
                </a:solidFill>
                <a:latin typeface="Arial"/>
                <a:cs typeface="Arial"/>
              </a:rPr>
              <a:t>domain</a:t>
            </a:r>
            <a:r>
              <a:rPr lang="en-US" sz="2000" b="1" spc="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80" dirty="0">
                <a:solidFill>
                  <a:srgbClr val="000000"/>
                </a:solidFill>
                <a:latin typeface="Arial"/>
                <a:cs typeface="Arial"/>
              </a:rPr>
              <a:t>subdomains</a:t>
            </a:r>
            <a:r>
              <a:rPr lang="en-US" sz="2000" b="1" spc="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55" dirty="0">
                <a:solidFill>
                  <a:srgbClr val="000000"/>
                </a:solidFill>
                <a:latin typeface="Arial"/>
                <a:cs typeface="Arial"/>
              </a:rPr>
              <a:t>can</a:t>
            </a:r>
            <a:r>
              <a:rPr lang="en-US" sz="2000" b="1" spc="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20" dirty="0">
                <a:solidFill>
                  <a:srgbClr val="000000"/>
                </a:solidFill>
                <a:latin typeface="Arial"/>
                <a:cs typeface="Arial"/>
              </a:rPr>
              <a:t>be</a:t>
            </a:r>
            <a:r>
              <a:rPr lang="en-US" sz="2000" b="1" spc="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created</a:t>
            </a:r>
            <a:r>
              <a:rPr lang="en-US" sz="2000" b="1" spc="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35" dirty="0">
                <a:solidFill>
                  <a:srgbClr val="000000"/>
                </a:solidFill>
                <a:latin typeface="Arial"/>
                <a:cs typeface="Arial"/>
              </a:rPr>
              <a:t>for</a:t>
            </a:r>
            <a:r>
              <a:rPr lang="en-US" sz="2000" b="1" spc="5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35" dirty="0">
                <a:solidFill>
                  <a:srgbClr val="000000"/>
                </a:solidFill>
                <a:latin typeface="Arial"/>
                <a:cs typeface="Arial"/>
              </a:rPr>
              <a:t>each</a:t>
            </a:r>
            <a:r>
              <a:rPr lang="en-US" sz="2000" b="1" spc="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5" dirty="0">
                <a:solidFill>
                  <a:srgbClr val="000000"/>
                </a:solidFill>
                <a:latin typeface="Arial"/>
                <a:cs typeface="Arial"/>
              </a:rPr>
              <a:t>of</a:t>
            </a:r>
            <a:r>
              <a:rPr lang="en-US" sz="2000" b="1" spc="6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Arial"/>
                <a:cs typeface="Arial"/>
              </a:rPr>
              <a:t>the</a:t>
            </a:r>
            <a:r>
              <a:rPr lang="en-US" sz="2000" b="1" spc="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55" dirty="0">
                <a:solidFill>
                  <a:srgbClr val="000000"/>
                </a:solidFill>
                <a:latin typeface="Arial"/>
                <a:cs typeface="Arial"/>
              </a:rPr>
              <a:t>company’s</a:t>
            </a:r>
            <a:r>
              <a:rPr lang="en-US" sz="2000" b="1" spc="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-20" dirty="0">
                <a:solidFill>
                  <a:srgbClr val="000000"/>
                </a:solidFill>
                <a:latin typeface="Arial"/>
                <a:cs typeface="Arial"/>
              </a:rPr>
              <a:t>regional</a:t>
            </a:r>
            <a:r>
              <a:rPr lang="en-US" sz="2000" b="1" spc="4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000" b="1" spc="10" dirty="0">
                <a:solidFill>
                  <a:srgbClr val="000000"/>
                </a:solidFill>
                <a:latin typeface="Arial"/>
                <a:cs typeface="Arial"/>
              </a:rPr>
              <a:t>office.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25450">
              <a:lnSpc>
                <a:spcPct val="100000"/>
              </a:lnSpc>
              <a:spcBef>
                <a:spcPts val="480"/>
              </a:spcBef>
            </a:pPr>
            <a:r>
              <a:rPr lang="en-US" sz="2000" b="1" spc="50" dirty="0" err="1">
                <a:solidFill>
                  <a:srgbClr val="000000"/>
                </a:solidFill>
                <a:latin typeface="Times New Roman"/>
                <a:cs typeface="Times New Roman"/>
              </a:rPr>
              <a:t>Eg</a:t>
            </a:r>
            <a:r>
              <a:rPr lang="en-US" sz="2000" b="1" spc="50" dirty="0">
                <a:solidFill>
                  <a:srgbClr val="000000"/>
                </a:solidFill>
                <a:latin typeface="Times New Roman"/>
                <a:cs typeface="Times New Roman"/>
              </a:rPr>
              <a:t>:</a:t>
            </a:r>
            <a:r>
              <a:rPr lang="en-US" sz="2000" b="1" spc="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b="1" spc="75" dirty="0" err="1">
                <a:solidFill>
                  <a:srgbClr val="000000"/>
                </a:solidFill>
                <a:latin typeface="Times New Roman"/>
                <a:cs typeface="Times New Roman"/>
              </a:rPr>
              <a:t>Bombay.vni.com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52415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dirty="0" smtClean="0"/>
              <a:t>Structure of DNS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/>
          <a:lstStyle/>
          <a:p>
            <a:pPr marL="287020" marR="5080" indent="-274320">
              <a:lnSpc>
                <a:spcPct val="100000"/>
              </a:lnSpc>
              <a:spcBef>
                <a:spcPts val="95"/>
              </a:spcBef>
              <a:buClr>
                <a:srgbClr val="A18E6A"/>
              </a:buClr>
              <a:buSzPct val="69642"/>
              <a:buFont typeface="Wingdings"/>
              <a:buChar char=""/>
              <a:tabLst>
                <a:tab pos="287020" algn="l"/>
              </a:tabLst>
            </a:pPr>
            <a:r>
              <a:rPr lang="en-US" spc="229" dirty="0">
                <a:solidFill>
                  <a:srgbClr val="000000"/>
                </a:solidFill>
                <a:latin typeface="Times New Roman"/>
                <a:cs typeface="Times New Roman"/>
              </a:rPr>
              <a:t>Last </a:t>
            </a:r>
            <a:r>
              <a:rPr lang="en-US" spc="220" dirty="0">
                <a:solidFill>
                  <a:srgbClr val="000000"/>
                </a:solidFill>
                <a:latin typeface="Times New Roman"/>
                <a:cs typeface="Times New Roman"/>
              </a:rPr>
              <a:t>name. </a:t>
            </a:r>
            <a:r>
              <a:rPr lang="en-US" spc="195" dirty="0">
                <a:solidFill>
                  <a:srgbClr val="000000"/>
                </a:solidFill>
                <a:latin typeface="Times New Roman"/>
                <a:cs typeface="Times New Roman"/>
              </a:rPr>
              <a:t>subdomain. </a:t>
            </a:r>
            <a:r>
              <a:rPr lang="en-US" spc="285" dirty="0">
                <a:solidFill>
                  <a:srgbClr val="000000"/>
                </a:solidFill>
                <a:latin typeface="Times New Roman"/>
                <a:cs typeface="Times New Roman"/>
              </a:rPr>
              <a:t>second-level </a:t>
            </a:r>
            <a:r>
              <a:rPr lang="en-US" spc="170" dirty="0">
                <a:solidFill>
                  <a:srgbClr val="000000"/>
                </a:solidFill>
                <a:latin typeface="Times New Roman"/>
                <a:cs typeface="Times New Roman"/>
              </a:rPr>
              <a:t>domain. </a:t>
            </a:r>
            <a:r>
              <a:rPr lang="en-US" spc="275" dirty="0">
                <a:solidFill>
                  <a:srgbClr val="000000"/>
                </a:solidFill>
                <a:latin typeface="Times New Roman"/>
                <a:cs typeface="Times New Roman"/>
              </a:rPr>
              <a:t>top-level  </a:t>
            </a:r>
            <a:r>
              <a:rPr lang="en-US" spc="180" dirty="0">
                <a:solidFill>
                  <a:srgbClr val="000000"/>
                </a:solidFill>
                <a:latin typeface="Times New Roman"/>
                <a:cs typeface="Times New Roman"/>
              </a:rPr>
              <a:t>domain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68935">
              <a:lnSpc>
                <a:spcPct val="100000"/>
              </a:lnSpc>
              <a:spcBef>
                <a:spcPts val="675"/>
              </a:spcBef>
            </a:pPr>
            <a:r>
              <a:rPr lang="en-US" spc="95" dirty="0">
                <a:solidFill>
                  <a:srgbClr val="000000"/>
                </a:solidFill>
                <a:latin typeface="Times New Roman"/>
                <a:cs typeface="Times New Roman"/>
              </a:rPr>
              <a:t>EXAMPLE:</a:t>
            </a:r>
            <a:r>
              <a:rPr lang="en-US" spc="27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170" dirty="0" err="1">
                <a:solidFill>
                  <a:srgbClr val="000000"/>
                </a:solidFill>
                <a:latin typeface="Times New Roman"/>
                <a:cs typeface="Times New Roman"/>
              </a:rPr>
              <a:t>vijay.Bombay.vni.com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grpSp>
        <p:nvGrpSpPr>
          <p:cNvPr id="9" name="object 9"/>
          <p:cNvGrpSpPr/>
          <p:nvPr/>
        </p:nvGrpSpPr>
        <p:grpSpPr>
          <a:xfrm>
            <a:off x="971600" y="2708920"/>
            <a:ext cx="7789545" cy="3053080"/>
            <a:chOff x="1760220" y="3805426"/>
            <a:chExt cx="7789545" cy="3053080"/>
          </a:xfrm>
        </p:grpSpPr>
        <p:sp>
          <p:nvSpPr>
            <p:cNvPr id="10" name="object 10"/>
            <p:cNvSpPr/>
            <p:nvPr/>
          </p:nvSpPr>
          <p:spPr>
            <a:xfrm>
              <a:off x="1760220" y="3805426"/>
              <a:ext cx="7789164" cy="30525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955292" y="4000499"/>
              <a:ext cx="7200900" cy="249326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9365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level domains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pc="270" dirty="0">
                <a:solidFill>
                  <a:srgbClr val="000000"/>
                </a:solidFill>
                <a:latin typeface="Times New Roman"/>
                <a:cs typeface="Times New Roman"/>
              </a:rPr>
              <a:t>Top </a:t>
            </a:r>
            <a:r>
              <a:rPr lang="en-US" spc="200" dirty="0">
                <a:solidFill>
                  <a:srgbClr val="000000"/>
                </a:solidFill>
                <a:latin typeface="Times New Roman"/>
                <a:cs typeface="Times New Roman"/>
              </a:rPr>
              <a:t>level </a:t>
            </a:r>
            <a:r>
              <a:rPr lang="en-US" spc="204" dirty="0">
                <a:solidFill>
                  <a:srgbClr val="000000"/>
                </a:solidFill>
                <a:latin typeface="Times New Roman"/>
                <a:cs typeface="Times New Roman"/>
              </a:rPr>
              <a:t>domains </a:t>
            </a:r>
            <a:r>
              <a:rPr lang="en-US" spc="310" dirty="0">
                <a:solidFill>
                  <a:srgbClr val="000000"/>
                </a:solidFill>
                <a:latin typeface="Times New Roman"/>
                <a:cs typeface="Times New Roman"/>
              </a:rPr>
              <a:t>are </a:t>
            </a:r>
            <a:r>
              <a:rPr lang="en-US" spc="200" dirty="0">
                <a:solidFill>
                  <a:srgbClr val="000000"/>
                </a:solidFill>
                <a:latin typeface="Times New Roman"/>
                <a:cs typeface="Times New Roman"/>
              </a:rPr>
              <a:t>classified </a:t>
            </a:r>
            <a:r>
              <a:rPr lang="en-US" spc="165" dirty="0">
                <a:solidFill>
                  <a:srgbClr val="000000"/>
                </a:solidFill>
                <a:latin typeface="Times New Roman"/>
                <a:cs typeface="Times New Roman"/>
              </a:rPr>
              <a:t>into </a:t>
            </a:r>
            <a:r>
              <a:rPr lang="en-US" spc="265" dirty="0">
                <a:solidFill>
                  <a:srgbClr val="000000"/>
                </a:solidFill>
                <a:latin typeface="Times New Roman"/>
                <a:cs typeface="Times New Roman"/>
              </a:rPr>
              <a:t>3</a:t>
            </a:r>
            <a:r>
              <a:rPr lang="en-US" spc="3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254" dirty="0">
                <a:solidFill>
                  <a:srgbClr val="000000"/>
                </a:solidFill>
                <a:latin typeface="Times New Roman"/>
                <a:cs typeface="Times New Roman"/>
              </a:rPr>
              <a:t>categories: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US" sz="4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indent="-393700">
              <a:lnSpc>
                <a:spcPct val="100000"/>
              </a:lnSpc>
              <a:buClr>
                <a:srgbClr val="A18E6A"/>
              </a:buClr>
              <a:buSzPct val="75000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pc="170" dirty="0">
                <a:solidFill>
                  <a:srgbClr val="000000"/>
                </a:solidFill>
                <a:latin typeface="Times New Roman"/>
                <a:cs typeface="Times New Roman"/>
              </a:rPr>
              <a:t>Organizational </a:t>
            </a:r>
            <a:r>
              <a:rPr lang="en-US" spc="260" dirty="0">
                <a:solidFill>
                  <a:srgbClr val="000000"/>
                </a:solidFill>
                <a:latin typeface="Times New Roman"/>
                <a:cs typeface="Times New Roman"/>
              </a:rPr>
              <a:t>or </a:t>
            </a:r>
            <a:r>
              <a:rPr lang="en-US" spc="250" dirty="0">
                <a:solidFill>
                  <a:srgbClr val="000000"/>
                </a:solidFill>
                <a:latin typeface="Times New Roman"/>
                <a:cs typeface="Times New Roman"/>
              </a:rPr>
              <a:t>generic</a:t>
            </a:r>
            <a:r>
              <a:rPr lang="en-US" spc="3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204" dirty="0">
                <a:solidFill>
                  <a:srgbClr val="000000"/>
                </a:solidFill>
                <a:latin typeface="Times New Roman"/>
                <a:cs typeface="Times New Roman"/>
              </a:rPr>
              <a:t>domains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A18E6A"/>
              </a:buClr>
              <a:buFont typeface="Wingdings"/>
              <a:buChar char=""/>
            </a:pPr>
            <a:endParaRPr lang="en-US" sz="4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indent="-393700">
              <a:lnSpc>
                <a:spcPct val="100000"/>
              </a:lnSpc>
              <a:buClr>
                <a:srgbClr val="A18E6A"/>
              </a:buClr>
              <a:buSzPct val="75000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pc="200" dirty="0">
                <a:solidFill>
                  <a:srgbClr val="000000"/>
                </a:solidFill>
                <a:latin typeface="Times New Roman"/>
                <a:cs typeface="Times New Roman"/>
              </a:rPr>
              <a:t>Geographical </a:t>
            </a:r>
            <a:r>
              <a:rPr lang="en-US" spc="260" dirty="0">
                <a:solidFill>
                  <a:srgbClr val="000000"/>
                </a:solidFill>
                <a:latin typeface="Times New Roman"/>
                <a:cs typeface="Times New Roman"/>
              </a:rPr>
              <a:t>or </a:t>
            </a:r>
            <a:r>
              <a:rPr lang="en-US" spc="235" dirty="0">
                <a:solidFill>
                  <a:srgbClr val="000000"/>
                </a:solidFill>
                <a:latin typeface="Times New Roman"/>
                <a:cs typeface="Times New Roman"/>
              </a:rPr>
              <a:t>country</a:t>
            </a:r>
            <a:r>
              <a:rPr lang="en-US" spc="3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204" dirty="0">
                <a:solidFill>
                  <a:srgbClr val="000000"/>
                </a:solidFill>
                <a:latin typeface="Times New Roman"/>
                <a:cs typeface="Times New Roman"/>
              </a:rPr>
              <a:t>domains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A18E6A"/>
              </a:buClr>
              <a:buFont typeface="Wingdings"/>
              <a:buChar char=""/>
            </a:pPr>
            <a:endParaRPr lang="en-US" sz="4800" dirty="0">
              <a:latin typeface="Times New Roman"/>
              <a:cs typeface="Times New Roman"/>
            </a:endParaRPr>
          </a:p>
          <a:p>
            <a:pPr marL="405765" indent="-393700">
              <a:lnSpc>
                <a:spcPct val="100000"/>
              </a:lnSpc>
              <a:buClr>
                <a:srgbClr val="A18E6A"/>
              </a:buClr>
              <a:buSzPct val="75000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pc="280" dirty="0">
                <a:solidFill>
                  <a:srgbClr val="A00E18"/>
                </a:solidFill>
                <a:latin typeface="Times New Roman"/>
                <a:cs typeface="Times New Roman"/>
              </a:rPr>
              <a:t>Reverse</a:t>
            </a:r>
            <a:r>
              <a:rPr lang="en-US" spc="245" dirty="0">
                <a:solidFill>
                  <a:srgbClr val="A00E18"/>
                </a:solidFill>
                <a:latin typeface="Times New Roman"/>
                <a:cs typeface="Times New Roman"/>
              </a:rPr>
              <a:t> </a:t>
            </a:r>
            <a:r>
              <a:rPr lang="en-US" spc="204" dirty="0">
                <a:solidFill>
                  <a:srgbClr val="A00E18"/>
                </a:solidFill>
                <a:latin typeface="Times New Roman"/>
                <a:cs typeface="Times New Roman"/>
              </a:rPr>
              <a:t>domains</a:t>
            </a:r>
            <a:endParaRPr lang="en-US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16519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US" dirty="0" smtClean="0"/>
              <a:t>Types </a:t>
            </a:r>
            <a:r>
              <a:rPr lang="en-US" smtClean="0"/>
              <a:t>of Domains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/>
          <a:lstStyle/>
          <a:p>
            <a:pPr marL="287020" marR="5080" indent="-274320">
              <a:lnSpc>
                <a:spcPct val="100000"/>
              </a:lnSpc>
              <a:spcBef>
                <a:spcPts val="95"/>
              </a:spcBef>
              <a:buClr>
                <a:srgbClr val="A18E6A"/>
              </a:buClr>
              <a:buSzPct val="69642"/>
              <a:buFont typeface="Wingdings"/>
              <a:buChar char=""/>
              <a:tabLst>
                <a:tab pos="287020" algn="l"/>
              </a:tabLst>
            </a:pPr>
            <a:r>
              <a:rPr lang="en-US" sz="2000" spc="1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It </a:t>
            </a:r>
            <a:r>
              <a:rPr lang="en-US" sz="2000" spc="254" dirty="0" smtClean="0">
                <a:solidFill>
                  <a:srgbClr val="000000"/>
                </a:solidFill>
                <a:latin typeface="Times New Roman"/>
                <a:cs typeface="Times New Roman"/>
              </a:rPr>
              <a:t>consists </a:t>
            </a:r>
            <a:r>
              <a:rPr lang="en-US" sz="2000" spc="155" dirty="0" smtClean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285" dirty="0" smtClean="0">
                <a:solidFill>
                  <a:srgbClr val="000000"/>
                </a:solidFill>
                <a:latin typeface="Times New Roman"/>
                <a:cs typeface="Times New Roman"/>
              </a:rPr>
              <a:t>three </a:t>
            </a:r>
            <a:r>
              <a:rPr lang="en-US" sz="2000" spc="270" dirty="0" smtClean="0">
                <a:solidFill>
                  <a:srgbClr val="000000"/>
                </a:solidFill>
                <a:latin typeface="Times New Roman"/>
                <a:cs typeface="Times New Roman"/>
              </a:rPr>
              <a:t>character code </a:t>
            </a:r>
            <a:r>
              <a:rPr lang="en-US" sz="2000" spc="185" dirty="0" smtClean="0">
                <a:solidFill>
                  <a:srgbClr val="000000"/>
                </a:solidFill>
                <a:latin typeface="Times New Roman"/>
                <a:cs typeface="Times New Roman"/>
              </a:rPr>
              <a:t>which </a:t>
            </a:r>
            <a:r>
              <a:rPr lang="en-US" sz="2000" spc="2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indicates </a:t>
            </a:r>
            <a:r>
              <a:rPr lang="en-US" sz="2000" spc="260" dirty="0" smtClean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primary  </a:t>
            </a:r>
            <a:r>
              <a:rPr lang="en-US" sz="2000" spc="170" dirty="0" smtClean="0">
                <a:solidFill>
                  <a:srgbClr val="000000"/>
                </a:solidFill>
                <a:latin typeface="Times New Roman"/>
                <a:cs typeface="Times New Roman"/>
              </a:rPr>
              <a:t>function </a:t>
            </a:r>
            <a:r>
              <a:rPr lang="en-US" sz="2000" spc="155" dirty="0" smtClean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260" dirty="0" smtClean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195" dirty="0" smtClean="0">
                <a:solidFill>
                  <a:srgbClr val="000000"/>
                </a:solidFill>
                <a:latin typeface="Times New Roman"/>
                <a:cs typeface="Times New Roman"/>
              </a:rPr>
              <a:t>organization </a:t>
            </a:r>
            <a:r>
              <a:rPr lang="en-US" sz="2000" spc="260" dirty="0" smtClean="0">
                <a:solidFill>
                  <a:srgbClr val="000000"/>
                </a:solidFill>
                <a:latin typeface="Times New Roman"/>
                <a:cs typeface="Times New Roman"/>
              </a:rPr>
              <a:t>or </a:t>
            </a:r>
            <a:r>
              <a:rPr lang="en-US" sz="2000" spc="220" dirty="0" smtClean="0">
                <a:solidFill>
                  <a:srgbClr val="000000"/>
                </a:solidFill>
                <a:latin typeface="Times New Roman"/>
                <a:cs typeface="Times New Roman"/>
              </a:rPr>
              <a:t>their </a:t>
            </a:r>
            <a:r>
              <a:rPr lang="en-US" sz="2000" spc="250" dirty="0" smtClean="0">
                <a:solidFill>
                  <a:srgbClr val="000000"/>
                </a:solidFill>
                <a:latin typeface="Times New Roman"/>
                <a:cs typeface="Times New Roman"/>
              </a:rPr>
              <a:t>generic</a:t>
            </a:r>
            <a:r>
              <a:rPr lang="en-US" sz="2000" spc="52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20" dirty="0" smtClean="0">
                <a:solidFill>
                  <a:srgbClr val="000000"/>
                </a:solidFill>
                <a:latin typeface="Times New Roman"/>
                <a:cs typeface="Times New Roman"/>
              </a:rPr>
              <a:t>behavior</a:t>
            </a: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287020" indent="-274320">
              <a:lnSpc>
                <a:spcPct val="100000"/>
              </a:lnSpc>
              <a:spcBef>
                <a:spcPts val="670"/>
              </a:spcBef>
              <a:buClr>
                <a:srgbClr val="A18E6A"/>
              </a:buClr>
              <a:buSzPct val="69642"/>
              <a:buFont typeface="Wingdings"/>
              <a:buChar char=""/>
              <a:tabLst>
                <a:tab pos="287020" algn="l"/>
              </a:tabLst>
            </a:pPr>
            <a:r>
              <a:rPr lang="en-US" sz="2000" spc="204" dirty="0" smtClean="0">
                <a:solidFill>
                  <a:srgbClr val="000000"/>
                </a:solidFill>
                <a:latin typeface="Times New Roman"/>
                <a:cs typeface="Times New Roman"/>
              </a:rPr>
              <a:t>Most </a:t>
            </a:r>
            <a:r>
              <a:rPr lang="en-US" sz="2000" spc="195" dirty="0" smtClean="0">
                <a:solidFill>
                  <a:srgbClr val="000000"/>
                </a:solidFill>
                <a:latin typeface="Times New Roman"/>
                <a:cs typeface="Times New Roman"/>
              </a:rPr>
              <a:t>commonly </a:t>
            </a:r>
            <a:r>
              <a:rPr lang="en-US" sz="2000" spc="275" dirty="0" smtClean="0">
                <a:solidFill>
                  <a:srgbClr val="000000"/>
                </a:solidFill>
                <a:latin typeface="Times New Roman"/>
                <a:cs typeface="Times New Roman"/>
              </a:rPr>
              <a:t>used </a:t>
            </a:r>
            <a:r>
              <a:rPr lang="en-US" sz="2000" spc="215" dirty="0" smtClean="0">
                <a:solidFill>
                  <a:srgbClr val="000000"/>
                </a:solidFill>
                <a:latin typeface="Times New Roman"/>
                <a:cs typeface="Times New Roman"/>
              </a:rPr>
              <a:t>top </a:t>
            </a:r>
            <a:r>
              <a:rPr lang="en-US" sz="2000" spc="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level </a:t>
            </a:r>
            <a:r>
              <a:rPr lang="en-US" sz="2000" spc="204" dirty="0" smtClean="0">
                <a:solidFill>
                  <a:srgbClr val="000000"/>
                </a:solidFill>
                <a:latin typeface="Times New Roman"/>
                <a:cs typeface="Times New Roman"/>
              </a:rPr>
              <a:t>domains</a:t>
            </a:r>
            <a:r>
              <a:rPr lang="en-US" sz="2000" spc="36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65" dirty="0" smtClean="0">
                <a:solidFill>
                  <a:srgbClr val="000000"/>
                </a:solidFill>
                <a:latin typeface="Times New Roman"/>
                <a:cs typeface="Times New Roman"/>
              </a:rPr>
              <a:t>are:</a:t>
            </a: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grpSp>
        <p:nvGrpSpPr>
          <p:cNvPr id="8" name="object 6"/>
          <p:cNvGrpSpPr/>
          <p:nvPr/>
        </p:nvGrpSpPr>
        <p:grpSpPr>
          <a:xfrm>
            <a:off x="395536" y="2492896"/>
            <a:ext cx="8280920" cy="3240360"/>
            <a:chOff x="1771708" y="3562350"/>
            <a:chExt cx="7049134" cy="2714625"/>
          </a:xfrm>
        </p:grpSpPr>
        <p:sp>
          <p:nvSpPr>
            <p:cNvPr id="9" name="object 7"/>
            <p:cNvSpPr/>
            <p:nvPr/>
          </p:nvSpPr>
          <p:spPr>
            <a:xfrm>
              <a:off x="1914524" y="3562350"/>
              <a:ext cx="6486525" cy="271462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8"/>
            <p:cNvSpPr/>
            <p:nvPr/>
          </p:nvSpPr>
          <p:spPr>
            <a:xfrm>
              <a:off x="1776475" y="4386325"/>
              <a:ext cx="7038975" cy="409575"/>
            </a:xfrm>
            <a:custGeom>
              <a:avLst/>
              <a:gdLst/>
              <a:ahLst/>
              <a:cxnLst/>
              <a:rect l="l" t="t" r="r" b="b"/>
              <a:pathLst>
                <a:path w="7038975" h="409575">
                  <a:moveTo>
                    <a:pt x="0" y="204724"/>
                  </a:moveTo>
                  <a:lnTo>
                    <a:pt x="32127" y="176925"/>
                  </a:lnTo>
                  <a:lnTo>
                    <a:pt x="71501" y="163438"/>
                  </a:lnTo>
                  <a:lnTo>
                    <a:pt x="125716" y="150268"/>
                  </a:lnTo>
                  <a:lnTo>
                    <a:pt x="169845" y="141679"/>
                  </a:lnTo>
                  <a:lnTo>
                    <a:pt x="220182" y="133252"/>
                  </a:lnTo>
                  <a:lnTo>
                    <a:pt x="276572" y="124997"/>
                  </a:lnTo>
                  <a:lnTo>
                    <a:pt x="338858" y="116924"/>
                  </a:lnTo>
                  <a:lnTo>
                    <a:pt x="406887" y="109040"/>
                  </a:lnTo>
                  <a:lnTo>
                    <a:pt x="480502" y="101355"/>
                  </a:lnTo>
                  <a:lnTo>
                    <a:pt x="519356" y="97590"/>
                  </a:lnTo>
                  <a:lnTo>
                    <a:pt x="559548" y="93878"/>
                  </a:lnTo>
                  <a:lnTo>
                    <a:pt x="601059" y="90220"/>
                  </a:lnTo>
                  <a:lnTo>
                    <a:pt x="643870" y="86618"/>
                  </a:lnTo>
                  <a:lnTo>
                    <a:pt x="687961" y="83072"/>
                  </a:lnTo>
                  <a:lnTo>
                    <a:pt x="733312" y="79584"/>
                  </a:lnTo>
                  <a:lnTo>
                    <a:pt x="779905" y="76155"/>
                  </a:lnTo>
                  <a:lnTo>
                    <a:pt x="827720" y="72785"/>
                  </a:lnTo>
                  <a:lnTo>
                    <a:pt x="876738" y="69476"/>
                  </a:lnTo>
                  <a:lnTo>
                    <a:pt x="926938" y="66230"/>
                  </a:lnTo>
                  <a:lnTo>
                    <a:pt x="978302" y="63047"/>
                  </a:lnTo>
                  <a:lnTo>
                    <a:pt x="1030811" y="59928"/>
                  </a:lnTo>
                  <a:lnTo>
                    <a:pt x="1084444" y="56874"/>
                  </a:lnTo>
                  <a:lnTo>
                    <a:pt x="1139183" y="53887"/>
                  </a:lnTo>
                  <a:lnTo>
                    <a:pt x="1195008" y="50968"/>
                  </a:lnTo>
                  <a:lnTo>
                    <a:pt x="1251899" y="48118"/>
                  </a:lnTo>
                  <a:lnTo>
                    <a:pt x="1309837" y="45338"/>
                  </a:lnTo>
                  <a:lnTo>
                    <a:pt x="1368804" y="42629"/>
                  </a:lnTo>
                  <a:lnTo>
                    <a:pt x="1428778" y="39992"/>
                  </a:lnTo>
                  <a:lnTo>
                    <a:pt x="1489742" y="37428"/>
                  </a:lnTo>
                  <a:lnTo>
                    <a:pt x="1551675" y="34939"/>
                  </a:lnTo>
                  <a:lnTo>
                    <a:pt x="1614559" y="32526"/>
                  </a:lnTo>
                  <a:lnTo>
                    <a:pt x="1678373" y="30189"/>
                  </a:lnTo>
                  <a:lnTo>
                    <a:pt x="1743098" y="27930"/>
                  </a:lnTo>
                  <a:lnTo>
                    <a:pt x="1808715" y="25750"/>
                  </a:lnTo>
                  <a:lnTo>
                    <a:pt x="1875205" y="23650"/>
                  </a:lnTo>
                  <a:lnTo>
                    <a:pt x="1942548" y="21632"/>
                  </a:lnTo>
                  <a:lnTo>
                    <a:pt x="2010724" y="19696"/>
                  </a:lnTo>
                  <a:lnTo>
                    <a:pt x="2079715" y="17843"/>
                  </a:lnTo>
                  <a:lnTo>
                    <a:pt x="2149500" y="16075"/>
                  </a:lnTo>
                  <a:lnTo>
                    <a:pt x="2220061" y="14393"/>
                  </a:lnTo>
                  <a:lnTo>
                    <a:pt x="2291378" y="12797"/>
                  </a:lnTo>
                  <a:lnTo>
                    <a:pt x="2363432" y="11290"/>
                  </a:lnTo>
                  <a:lnTo>
                    <a:pt x="2436202" y="9871"/>
                  </a:lnTo>
                  <a:lnTo>
                    <a:pt x="2509671" y="8543"/>
                  </a:lnTo>
                  <a:lnTo>
                    <a:pt x="2583817" y="7306"/>
                  </a:lnTo>
                  <a:lnTo>
                    <a:pt x="2658623" y="6162"/>
                  </a:lnTo>
                  <a:lnTo>
                    <a:pt x="2734068" y="5111"/>
                  </a:lnTo>
                  <a:lnTo>
                    <a:pt x="2810134" y="4155"/>
                  </a:lnTo>
                  <a:lnTo>
                    <a:pt x="2886800" y="3295"/>
                  </a:lnTo>
                  <a:lnTo>
                    <a:pt x="2964047" y="2532"/>
                  </a:lnTo>
                  <a:lnTo>
                    <a:pt x="3041856" y="1867"/>
                  </a:lnTo>
                  <a:lnTo>
                    <a:pt x="3120208" y="1301"/>
                  </a:lnTo>
                  <a:lnTo>
                    <a:pt x="3199083" y="835"/>
                  </a:lnTo>
                  <a:lnTo>
                    <a:pt x="3278461" y="471"/>
                  </a:lnTo>
                  <a:lnTo>
                    <a:pt x="3358323" y="210"/>
                  </a:lnTo>
                  <a:lnTo>
                    <a:pt x="3438651" y="52"/>
                  </a:lnTo>
                  <a:lnTo>
                    <a:pt x="3519424" y="0"/>
                  </a:lnTo>
                  <a:lnTo>
                    <a:pt x="3600196" y="52"/>
                  </a:lnTo>
                  <a:lnTo>
                    <a:pt x="3680524" y="210"/>
                  </a:lnTo>
                  <a:lnTo>
                    <a:pt x="3760387" y="471"/>
                  </a:lnTo>
                  <a:lnTo>
                    <a:pt x="3839766" y="835"/>
                  </a:lnTo>
                  <a:lnTo>
                    <a:pt x="3918641" y="1301"/>
                  </a:lnTo>
                  <a:lnTo>
                    <a:pt x="3996993" y="1867"/>
                  </a:lnTo>
                  <a:lnTo>
                    <a:pt x="4074803" y="2532"/>
                  </a:lnTo>
                  <a:lnTo>
                    <a:pt x="4152052" y="3295"/>
                  </a:lnTo>
                  <a:lnTo>
                    <a:pt x="4228719" y="4155"/>
                  </a:lnTo>
                  <a:lnTo>
                    <a:pt x="4304785" y="5111"/>
                  </a:lnTo>
                  <a:lnTo>
                    <a:pt x="4380232" y="6162"/>
                  </a:lnTo>
                  <a:lnTo>
                    <a:pt x="4455039" y="7306"/>
                  </a:lnTo>
                  <a:lnTo>
                    <a:pt x="4529187" y="8543"/>
                  </a:lnTo>
                  <a:lnTo>
                    <a:pt x="4602657" y="9871"/>
                  </a:lnTo>
                  <a:lnTo>
                    <a:pt x="4675430" y="11290"/>
                  </a:lnTo>
                  <a:lnTo>
                    <a:pt x="4747485" y="12797"/>
                  </a:lnTo>
                  <a:lnTo>
                    <a:pt x="4818804" y="14393"/>
                  </a:lnTo>
                  <a:lnTo>
                    <a:pt x="4889367" y="16075"/>
                  </a:lnTo>
                  <a:lnTo>
                    <a:pt x="4959154" y="17843"/>
                  </a:lnTo>
                  <a:lnTo>
                    <a:pt x="5028147" y="19696"/>
                  </a:lnTo>
                  <a:lnTo>
                    <a:pt x="5096325" y="21632"/>
                  </a:lnTo>
                  <a:lnTo>
                    <a:pt x="5163670" y="23650"/>
                  </a:lnTo>
                  <a:lnTo>
                    <a:pt x="5230162" y="25750"/>
                  </a:lnTo>
                  <a:lnTo>
                    <a:pt x="5295782" y="27930"/>
                  </a:lnTo>
                  <a:lnTo>
                    <a:pt x="5360510" y="30189"/>
                  </a:lnTo>
                  <a:lnTo>
                    <a:pt x="5424326" y="32526"/>
                  </a:lnTo>
                  <a:lnTo>
                    <a:pt x="5487212" y="34939"/>
                  </a:lnTo>
                  <a:lnTo>
                    <a:pt x="5549148" y="37428"/>
                  </a:lnTo>
                  <a:lnTo>
                    <a:pt x="5610114" y="39992"/>
                  </a:lnTo>
                  <a:lnTo>
                    <a:pt x="5670091" y="42629"/>
                  </a:lnTo>
                  <a:lnTo>
                    <a:pt x="5729060" y="45338"/>
                  </a:lnTo>
                  <a:lnTo>
                    <a:pt x="5787001" y="48118"/>
                  </a:lnTo>
                  <a:lnTo>
                    <a:pt x="5843895" y="50968"/>
                  </a:lnTo>
                  <a:lnTo>
                    <a:pt x="5899722" y="53887"/>
                  </a:lnTo>
                  <a:lnTo>
                    <a:pt x="5954464" y="56874"/>
                  </a:lnTo>
                  <a:lnTo>
                    <a:pt x="6008100" y="59928"/>
                  </a:lnTo>
                  <a:lnTo>
                    <a:pt x="6060611" y="63047"/>
                  </a:lnTo>
                  <a:lnTo>
                    <a:pt x="6111978" y="66230"/>
                  </a:lnTo>
                  <a:lnTo>
                    <a:pt x="6162181" y="69476"/>
                  </a:lnTo>
                  <a:lnTo>
                    <a:pt x="6211201" y="72785"/>
                  </a:lnTo>
                  <a:lnTo>
                    <a:pt x="6259018" y="76155"/>
                  </a:lnTo>
                  <a:lnTo>
                    <a:pt x="6305614" y="79584"/>
                  </a:lnTo>
                  <a:lnTo>
                    <a:pt x="6350968" y="83072"/>
                  </a:lnTo>
                  <a:lnTo>
                    <a:pt x="6395062" y="86618"/>
                  </a:lnTo>
                  <a:lnTo>
                    <a:pt x="6437875" y="90220"/>
                  </a:lnTo>
                  <a:lnTo>
                    <a:pt x="6479389" y="93878"/>
                  </a:lnTo>
                  <a:lnTo>
                    <a:pt x="6519583" y="97590"/>
                  </a:lnTo>
                  <a:lnTo>
                    <a:pt x="6558439" y="101355"/>
                  </a:lnTo>
                  <a:lnTo>
                    <a:pt x="6632059" y="109040"/>
                  </a:lnTo>
                  <a:lnTo>
                    <a:pt x="6700092" y="116924"/>
                  </a:lnTo>
                  <a:lnTo>
                    <a:pt x="6762382" y="124997"/>
                  </a:lnTo>
                  <a:lnTo>
                    <a:pt x="6818776" y="133252"/>
                  </a:lnTo>
                  <a:lnTo>
                    <a:pt x="6869116" y="141679"/>
                  </a:lnTo>
                  <a:lnTo>
                    <a:pt x="6913249" y="150268"/>
                  </a:lnTo>
                  <a:lnTo>
                    <a:pt x="6951018" y="159012"/>
                  </a:lnTo>
                  <a:lnTo>
                    <a:pt x="6995400" y="172396"/>
                  </a:lnTo>
                  <a:lnTo>
                    <a:pt x="7030855" y="190696"/>
                  </a:lnTo>
                  <a:lnTo>
                    <a:pt x="7038975" y="204724"/>
                  </a:lnTo>
                  <a:lnTo>
                    <a:pt x="7038066" y="209426"/>
                  </a:lnTo>
                  <a:lnTo>
                    <a:pt x="7006844" y="232525"/>
                  </a:lnTo>
                  <a:lnTo>
                    <a:pt x="6967467" y="246014"/>
                  </a:lnTo>
                  <a:lnTo>
                    <a:pt x="6913249" y="259188"/>
                  </a:lnTo>
                  <a:lnTo>
                    <a:pt x="6869116" y="267781"/>
                  </a:lnTo>
                  <a:lnTo>
                    <a:pt x="6818776" y="276211"/>
                  </a:lnTo>
                  <a:lnTo>
                    <a:pt x="6762382" y="284470"/>
                  </a:lnTo>
                  <a:lnTo>
                    <a:pt x="6700092" y="292547"/>
                  </a:lnTo>
                  <a:lnTo>
                    <a:pt x="6632059" y="300436"/>
                  </a:lnTo>
                  <a:lnTo>
                    <a:pt x="6558439" y="308125"/>
                  </a:lnTo>
                  <a:lnTo>
                    <a:pt x="6519583" y="311892"/>
                  </a:lnTo>
                  <a:lnTo>
                    <a:pt x="6479389" y="315607"/>
                  </a:lnTo>
                  <a:lnTo>
                    <a:pt x="6437875" y="319267"/>
                  </a:lnTo>
                  <a:lnTo>
                    <a:pt x="6395062" y="322872"/>
                  </a:lnTo>
                  <a:lnTo>
                    <a:pt x="6350968" y="326420"/>
                  </a:lnTo>
                  <a:lnTo>
                    <a:pt x="6305614" y="329911"/>
                  </a:lnTo>
                  <a:lnTo>
                    <a:pt x="6259018" y="333343"/>
                  </a:lnTo>
                  <a:lnTo>
                    <a:pt x="6211201" y="336715"/>
                  </a:lnTo>
                  <a:lnTo>
                    <a:pt x="6162181" y="340026"/>
                  </a:lnTo>
                  <a:lnTo>
                    <a:pt x="6111978" y="343275"/>
                  </a:lnTo>
                  <a:lnTo>
                    <a:pt x="6060611" y="346461"/>
                  </a:lnTo>
                  <a:lnTo>
                    <a:pt x="6008100" y="349583"/>
                  </a:lnTo>
                  <a:lnTo>
                    <a:pt x="5954464" y="352639"/>
                  </a:lnTo>
                  <a:lnTo>
                    <a:pt x="5899722" y="355628"/>
                  </a:lnTo>
                  <a:lnTo>
                    <a:pt x="5843895" y="358550"/>
                  </a:lnTo>
                  <a:lnTo>
                    <a:pt x="5787001" y="361403"/>
                  </a:lnTo>
                  <a:lnTo>
                    <a:pt x="5729060" y="364186"/>
                  </a:lnTo>
                  <a:lnTo>
                    <a:pt x="5670091" y="366898"/>
                  </a:lnTo>
                  <a:lnTo>
                    <a:pt x="5610114" y="369537"/>
                  </a:lnTo>
                  <a:lnTo>
                    <a:pt x="5549148" y="372103"/>
                  </a:lnTo>
                  <a:lnTo>
                    <a:pt x="5487212" y="374595"/>
                  </a:lnTo>
                  <a:lnTo>
                    <a:pt x="5424326" y="377011"/>
                  </a:lnTo>
                  <a:lnTo>
                    <a:pt x="5360510" y="379350"/>
                  </a:lnTo>
                  <a:lnTo>
                    <a:pt x="5295782" y="381611"/>
                  </a:lnTo>
                  <a:lnTo>
                    <a:pt x="5230162" y="383793"/>
                  </a:lnTo>
                  <a:lnTo>
                    <a:pt x="5163670" y="385895"/>
                  </a:lnTo>
                  <a:lnTo>
                    <a:pt x="5096325" y="387916"/>
                  </a:lnTo>
                  <a:lnTo>
                    <a:pt x="5028147" y="389854"/>
                  </a:lnTo>
                  <a:lnTo>
                    <a:pt x="4959154" y="391709"/>
                  </a:lnTo>
                  <a:lnTo>
                    <a:pt x="4889367" y="393479"/>
                  </a:lnTo>
                  <a:lnTo>
                    <a:pt x="4818804" y="395164"/>
                  </a:lnTo>
                  <a:lnTo>
                    <a:pt x="4747485" y="396761"/>
                  </a:lnTo>
                  <a:lnTo>
                    <a:pt x="4675430" y="398270"/>
                  </a:lnTo>
                  <a:lnTo>
                    <a:pt x="4602657" y="399690"/>
                  </a:lnTo>
                  <a:lnTo>
                    <a:pt x="4529187" y="401020"/>
                  </a:lnTo>
                  <a:lnTo>
                    <a:pt x="4455039" y="402258"/>
                  </a:lnTo>
                  <a:lnTo>
                    <a:pt x="4380232" y="403404"/>
                  </a:lnTo>
                  <a:lnTo>
                    <a:pt x="4304785" y="404456"/>
                  </a:lnTo>
                  <a:lnTo>
                    <a:pt x="4228719" y="405414"/>
                  </a:lnTo>
                  <a:lnTo>
                    <a:pt x="4152052" y="406275"/>
                  </a:lnTo>
                  <a:lnTo>
                    <a:pt x="4074803" y="407039"/>
                  </a:lnTo>
                  <a:lnTo>
                    <a:pt x="3996993" y="407705"/>
                  </a:lnTo>
                  <a:lnTo>
                    <a:pt x="3918641" y="408271"/>
                  </a:lnTo>
                  <a:lnTo>
                    <a:pt x="3839766" y="408738"/>
                  </a:lnTo>
                  <a:lnTo>
                    <a:pt x="3760387" y="409102"/>
                  </a:lnTo>
                  <a:lnTo>
                    <a:pt x="3680524" y="409364"/>
                  </a:lnTo>
                  <a:lnTo>
                    <a:pt x="3600196" y="409522"/>
                  </a:lnTo>
                  <a:lnTo>
                    <a:pt x="3519424" y="409575"/>
                  </a:lnTo>
                  <a:lnTo>
                    <a:pt x="3438651" y="409522"/>
                  </a:lnTo>
                  <a:lnTo>
                    <a:pt x="3358323" y="409364"/>
                  </a:lnTo>
                  <a:lnTo>
                    <a:pt x="3278461" y="409102"/>
                  </a:lnTo>
                  <a:lnTo>
                    <a:pt x="3199083" y="408738"/>
                  </a:lnTo>
                  <a:lnTo>
                    <a:pt x="3120208" y="408271"/>
                  </a:lnTo>
                  <a:lnTo>
                    <a:pt x="3041856" y="407705"/>
                  </a:lnTo>
                  <a:lnTo>
                    <a:pt x="2964047" y="407039"/>
                  </a:lnTo>
                  <a:lnTo>
                    <a:pt x="2886800" y="406275"/>
                  </a:lnTo>
                  <a:lnTo>
                    <a:pt x="2810134" y="405414"/>
                  </a:lnTo>
                  <a:lnTo>
                    <a:pt x="2734068" y="404456"/>
                  </a:lnTo>
                  <a:lnTo>
                    <a:pt x="2658623" y="403404"/>
                  </a:lnTo>
                  <a:lnTo>
                    <a:pt x="2583817" y="402258"/>
                  </a:lnTo>
                  <a:lnTo>
                    <a:pt x="2509671" y="401020"/>
                  </a:lnTo>
                  <a:lnTo>
                    <a:pt x="2436202" y="399690"/>
                  </a:lnTo>
                  <a:lnTo>
                    <a:pt x="2363432" y="398270"/>
                  </a:lnTo>
                  <a:lnTo>
                    <a:pt x="2291378" y="396761"/>
                  </a:lnTo>
                  <a:lnTo>
                    <a:pt x="2220061" y="395164"/>
                  </a:lnTo>
                  <a:lnTo>
                    <a:pt x="2149500" y="393479"/>
                  </a:lnTo>
                  <a:lnTo>
                    <a:pt x="2079715" y="391709"/>
                  </a:lnTo>
                  <a:lnTo>
                    <a:pt x="2010724" y="389854"/>
                  </a:lnTo>
                  <a:lnTo>
                    <a:pt x="1942548" y="387916"/>
                  </a:lnTo>
                  <a:lnTo>
                    <a:pt x="1875205" y="385895"/>
                  </a:lnTo>
                  <a:lnTo>
                    <a:pt x="1808715" y="383793"/>
                  </a:lnTo>
                  <a:lnTo>
                    <a:pt x="1743098" y="381611"/>
                  </a:lnTo>
                  <a:lnTo>
                    <a:pt x="1678373" y="379350"/>
                  </a:lnTo>
                  <a:lnTo>
                    <a:pt x="1614559" y="377011"/>
                  </a:lnTo>
                  <a:lnTo>
                    <a:pt x="1551675" y="374595"/>
                  </a:lnTo>
                  <a:lnTo>
                    <a:pt x="1489742" y="372103"/>
                  </a:lnTo>
                  <a:lnTo>
                    <a:pt x="1428778" y="369537"/>
                  </a:lnTo>
                  <a:lnTo>
                    <a:pt x="1368804" y="366898"/>
                  </a:lnTo>
                  <a:lnTo>
                    <a:pt x="1309837" y="364186"/>
                  </a:lnTo>
                  <a:lnTo>
                    <a:pt x="1251899" y="361403"/>
                  </a:lnTo>
                  <a:lnTo>
                    <a:pt x="1195008" y="358550"/>
                  </a:lnTo>
                  <a:lnTo>
                    <a:pt x="1139183" y="355628"/>
                  </a:lnTo>
                  <a:lnTo>
                    <a:pt x="1084444" y="352639"/>
                  </a:lnTo>
                  <a:lnTo>
                    <a:pt x="1030811" y="349583"/>
                  </a:lnTo>
                  <a:lnTo>
                    <a:pt x="978302" y="346461"/>
                  </a:lnTo>
                  <a:lnTo>
                    <a:pt x="926938" y="343275"/>
                  </a:lnTo>
                  <a:lnTo>
                    <a:pt x="876738" y="340026"/>
                  </a:lnTo>
                  <a:lnTo>
                    <a:pt x="827720" y="336715"/>
                  </a:lnTo>
                  <a:lnTo>
                    <a:pt x="779905" y="333343"/>
                  </a:lnTo>
                  <a:lnTo>
                    <a:pt x="733312" y="329911"/>
                  </a:lnTo>
                  <a:lnTo>
                    <a:pt x="687961" y="326420"/>
                  </a:lnTo>
                  <a:lnTo>
                    <a:pt x="643870" y="322872"/>
                  </a:lnTo>
                  <a:lnTo>
                    <a:pt x="601059" y="319267"/>
                  </a:lnTo>
                  <a:lnTo>
                    <a:pt x="559548" y="315607"/>
                  </a:lnTo>
                  <a:lnTo>
                    <a:pt x="519356" y="311892"/>
                  </a:lnTo>
                  <a:lnTo>
                    <a:pt x="480502" y="308125"/>
                  </a:lnTo>
                  <a:lnTo>
                    <a:pt x="406887" y="300436"/>
                  </a:lnTo>
                  <a:lnTo>
                    <a:pt x="338858" y="292547"/>
                  </a:lnTo>
                  <a:lnTo>
                    <a:pt x="276572" y="284470"/>
                  </a:lnTo>
                  <a:lnTo>
                    <a:pt x="220182" y="276211"/>
                  </a:lnTo>
                  <a:lnTo>
                    <a:pt x="169845" y="267781"/>
                  </a:lnTo>
                  <a:lnTo>
                    <a:pt x="125716" y="259188"/>
                  </a:lnTo>
                  <a:lnTo>
                    <a:pt x="87950" y="250442"/>
                  </a:lnTo>
                  <a:lnTo>
                    <a:pt x="43571" y="237054"/>
                  </a:lnTo>
                  <a:lnTo>
                    <a:pt x="8119" y="218751"/>
                  </a:lnTo>
                  <a:lnTo>
                    <a:pt x="0" y="204724"/>
                  </a:lnTo>
                  <a:close/>
                </a:path>
              </a:pathLst>
            </a:custGeom>
            <a:ln w="953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9"/>
            <p:cNvSpPr/>
            <p:nvPr/>
          </p:nvSpPr>
          <p:spPr>
            <a:xfrm>
              <a:off x="1840610" y="4113783"/>
              <a:ext cx="859790" cy="382270"/>
            </a:xfrm>
            <a:custGeom>
              <a:avLst/>
              <a:gdLst/>
              <a:ahLst/>
              <a:cxnLst/>
              <a:rect l="l" t="t" r="r" b="b"/>
              <a:pathLst>
                <a:path w="859789" h="382270">
                  <a:moveTo>
                    <a:pt x="787277" y="352823"/>
                  </a:moveTo>
                  <a:lnTo>
                    <a:pt x="774700" y="381889"/>
                  </a:lnTo>
                  <a:lnTo>
                    <a:pt x="859663" y="377190"/>
                  </a:lnTo>
                  <a:lnTo>
                    <a:pt x="843444" y="357886"/>
                  </a:lnTo>
                  <a:lnTo>
                    <a:pt x="798957" y="357886"/>
                  </a:lnTo>
                  <a:lnTo>
                    <a:pt x="787277" y="352823"/>
                  </a:lnTo>
                  <a:close/>
                </a:path>
                <a:path w="859789" h="382270">
                  <a:moveTo>
                    <a:pt x="792336" y="341132"/>
                  </a:moveTo>
                  <a:lnTo>
                    <a:pt x="787277" y="352823"/>
                  </a:lnTo>
                  <a:lnTo>
                    <a:pt x="798957" y="357886"/>
                  </a:lnTo>
                  <a:lnTo>
                    <a:pt x="804037" y="346202"/>
                  </a:lnTo>
                  <a:lnTo>
                    <a:pt x="792336" y="341132"/>
                  </a:lnTo>
                  <a:close/>
                </a:path>
                <a:path w="859789" h="382270">
                  <a:moveTo>
                    <a:pt x="804926" y="312039"/>
                  </a:moveTo>
                  <a:lnTo>
                    <a:pt x="792336" y="341132"/>
                  </a:lnTo>
                  <a:lnTo>
                    <a:pt x="804037" y="346202"/>
                  </a:lnTo>
                  <a:lnTo>
                    <a:pt x="798957" y="357886"/>
                  </a:lnTo>
                  <a:lnTo>
                    <a:pt x="843444" y="357886"/>
                  </a:lnTo>
                  <a:lnTo>
                    <a:pt x="804926" y="312039"/>
                  </a:lnTo>
                  <a:close/>
                </a:path>
                <a:path w="859789" h="382270">
                  <a:moveTo>
                    <a:pt x="4952" y="0"/>
                  </a:moveTo>
                  <a:lnTo>
                    <a:pt x="0" y="11557"/>
                  </a:lnTo>
                  <a:lnTo>
                    <a:pt x="787277" y="352823"/>
                  </a:lnTo>
                  <a:lnTo>
                    <a:pt x="792336" y="341132"/>
                  </a:lnTo>
                  <a:lnTo>
                    <a:pt x="49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690363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Domains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7020" marR="1150620" indent="-274320">
              <a:lnSpc>
                <a:spcPts val="2810"/>
              </a:lnSpc>
              <a:spcBef>
                <a:spcPts val="455"/>
              </a:spcBef>
              <a:buClr>
                <a:srgbClr val="A18E6A"/>
              </a:buClr>
              <a:buSzPct val="69230"/>
              <a:buFont typeface="Wingdings"/>
              <a:buChar char=""/>
              <a:tabLst>
                <a:tab pos="287020" algn="l"/>
              </a:tabLst>
            </a:pPr>
            <a:r>
              <a:rPr lang="en-US" sz="2800" spc="95" dirty="0">
                <a:latin typeface="Times New Roman"/>
                <a:cs typeface="Times New Roman"/>
              </a:rPr>
              <a:t>It </a:t>
            </a:r>
            <a:r>
              <a:rPr lang="en-US" sz="2800" spc="240" dirty="0">
                <a:latin typeface="Times New Roman"/>
                <a:cs typeface="Times New Roman"/>
              </a:rPr>
              <a:t>consists </a:t>
            </a:r>
            <a:r>
              <a:rPr lang="en-US" sz="2800" spc="150" dirty="0">
                <a:latin typeface="Times New Roman"/>
                <a:cs typeface="Times New Roman"/>
              </a:rPr>
              <a:t>of </a:t>
            </a:r>
            <a:r>
              <a:rPr lang="en-US" sz="2800" spc="215" dirty="0">
                <a:latin typeface="Times New Roman"/>
                <a:cs typeface="Times New Roman"/>
              </a:rPr>
              <a:t>two </a:t>
            </a:r>
            <a:r>
              <a:rPr lang="en-US" sz="2800" spc="265" dirty="0">
                <a:latin typeface="Times New Roman"/>
                <a:cs typeface="Times New Roman"/>
              </a:rPr>
              <a:t>characters </a:t>
            </a:r>
            <a:r>
              <a:rPr lang="en-US" sz="2800" spc="180" dirty="0">
                <a:latin typeface="Times New Roman"/>
                <a:cs typeface="Times New Roman"/>
              </a:rPr>
              <a:t>which </a:t>
            </a:r>
            <a:r>
              <a:rPr lang="en-US" sz="2800" spc="280" dirty="0">
                <a:latin typeface="Times New Roman"/>
                <a:cs typeface="Times New Roman"/>
              </a:rPr>
              <a:t>represents </a:t>
            </a:r>
            <a:r>
              <a:rPr lang="en-US" sz="2800" spc="190" dirty="0">
                <a:latin typeface="Times New Roman"/>
                <a:cs typeface="Times New Roman"/>
              </a:rPr>
              <a:t>different  </a:t>
            </a:r>
            <a:r>
              <a:rPr lang="en-US" sz="2800" spc="225" dirty="0">
                <a:latin typeface="Times New Roman"/>
                <a:cs typeface="Times New Roman"/>
              </a:rPr>
              <a:t>countries/regions </a:t>
            </a:r>
            <a:r>
              <a:rPr lang="en-US" sz="2800" spc="110" dirty="0">
                <a:latin typeface="Times New Roman"/>
                <a:cs typeface="Times New Roman"/>
              </a:rPr>
              <a:t>all </a:t>
            </a:r>
            <a:r>
              <a:rPr lang="en-US" sz="2800" spc="215" dirty="0">
                <a:latin typeface="Times New Roman"/>
                <a:cs typeface="Times New Roman"/>
              </a:rPr>
              <a:t>around </a:t>
            </a:r>
            <a:r>
              <a:rPr lang="en-US" sz="2800" spc="245" dirty="0">
                <a:latin typeface="Times New Roman"/>
                <a:cs typeface="Times New Roman"/>
              </a:rPr>
              <a:t>the</a:t>
            </a:r>
            <a:r>
              <a:rPr lang="en-US" sz="2800" spc="235" dirty="0">
                <a:latin typeface="Times New Roman"/>
                <a:cs typeface="Times New Roman"/>
              </a:rPr>
              <a:t> </a:t>
            </a:r>
            <a:r>
              <a:rPr lang="en-US" sz="2800" spc="190" dirty="0">
                <a:latin typeface="Times New Roman"/>
                <a:cs typeface="Times New Roman"/>
              </a:rPr>
              <a:t>world</a:t>
            </a:r>
            <a:endParaRPr lang="en-US" sz="2800" dirty="0">
              <a:latin typeface="Times New Roman"/>
              <a:cs typeface="Times New Roman"/>
            </a:endParaRPr>
          </a:p>
          <a:p>
            <a:pPr marL="287020" marR="5080" indent="-274320">
              <a:lnSpc>
                <a:spcPts val="2810"/>
              </a:lnSpc>
              <a:spcBef>
                <a:spcPts val="620"/>
              </a:spcBef>
              <a:buClr>
                <a:srgbClr val="A18E6A"/>
              </a:buClr>
              <a:buSzPct val="69230"/>
              <a:buFont typeface="Wingdings"/>
              <a:buChar char=""/>
              <a:tabLst>
                <a:tab pos="287020" algn="l"/>
              </a:tabLst>
            </a:pPr>
            <a:r>
              <a:rPr lang="en-US" sz="2800" spc="320" dirty="0">
                <a:latin typeface="Times New Roman"/>
                <a:cs typeface="Times New Roman"/>
              </a:rPr>
              <a:t>These </a:t>
            </a:r>
            <a:r>
              <a:rPr lang="en-US" sz="2800" spc="270" dirty="0">
                <a:latin typeface="Times New Roman"/>
                <a:cs typeface="Times New Roman"/>
              </a:rPr>
              <a:t>codes </a:t>
            </a:r>
            <a:r>
              <a:rPr lang="en-US" sz="2800" spc="240" dirty="0">
                <a:latin typeface="Times New Roman"/>
                <a:cs typeface="Times New Roman"/>
              </a:rPr>
              <a:t>have </a:t>
            </a:r>
            <a:r>
              <a:rPr lang="en-US" sz="2800" spc="265" dirty="0">
                <a:latin typeface="Times New Roman"/>
                <a:cs typeface="Times New Roman"/>
              </a:rPr>
              <a:t>been </a:t>
            </a:r>
            <a:r>
              <a:rPr lang="en-US" sz="2800" spc="220" dirty="0">
                <a:latin typeface="Times New Roman"/>
                <a:cs typeface="Times New Roman"/>
              </a:rPr>
              <a:t>standardized </a:t>
            </a:r>
            <a:r>
              <a:rPr lang="en-US" sz="2800" spc="210" dirty="0">
                <a:latin typeface="Times New Roman"/>
                <a:cs typeface="Times New Roman"/>
              </a:rPr>
              <a:t>by </a:t>
            </a:r>
            <a:r>
              <a:rPr lang="en-US" sz="2800" spc="180" dirty="0">
                <a:latin typeface="Times New Roman"/>
                <a:cs typeface="Times New Roman"/>
              </a:rPr>
              <a:t>International</a:t>
            </a:r>
            <a:r>
              <a:rPr lang="en-US" sz="2800" spc="-135" dirty="0">
                <a:latin typeface="Times New Roman"/>
                <a:cs typeface="Times New Roman"/>
              </a:rPr>
              <a:t> </a:t>
            </a:r>
            <a:r>
              <a:rPr lang="en-US" sz="2800" spc="220" dirty="0">
                <a:latin typeface="Times New Roman"/>
                <a:cs typeface="Times New Roman"/>
              </a:rPr>
              <a:t>Standard  </a:t>
            </a:r>
            <a:r>
              <a:rPr lang="en-US" sz="2800" spc="165" dirty="0">
                <a:latin typeface="Times New Roman"/>
                <a:cs typeface="Times New Roman"/>
              </a:rPr>
              <a:t>Organizational </a:t>
            </a:r>
            <a:r>
              <a:rPr lang="en-US" sz="2800" spc="85" dirty="0">
                <a:latin typeface="Times New Roman"/>
                <a:cs typeface="Times New Roman"/>
              </a:rPr>
              <a:t>(ISO)</a:t>
            </a:r>
            <a:endParaRPr lang="en-US" sz="2800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717032"/>
            <a:ext cx="5943600" cy="170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8417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 domains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65100" indent="-153035">
              <a:lnSpc>
                <a:spcPct val="100000"/>
              </a:lnSpc>
              <a:spcBef>
                <a:spcPts val="1245"/>
              </a:spcBef>
              <a:buFont typeface="Wingdings"/>
              <a:buChar char=""/>
              <a:tabLst>
                <a:tab pos="165735" algn="l"/>
              </a:tabLst>
            </a:pPr>
            <a:r>
              <a:rPr lang="en-US" b="1" spc="5" dirty="0">
                <a:solidFill>
                  <a:srgbClr val="FFFFFF"/>
                </a:solidFill>
                <a:latin typeface="Carlito"/>
                <a:cs typeface="Carlito"/>
              </a:rPr>
              <a:t>Domain </a:t>
            </a:r>
            <a:r>
              <a:rPr lang="en-US" spc="15" dirty="0">
                <a:solidFill>
                  <a:srgbClr val="FFFFFF"/>
                </a:solidFill>
                <a:latin typeface="Carlito"/>
                <a:cs typeface="Carlito"/>
              </a:rPr>
              <a:t>is </a:t>
            </a:r>
            <a:r>
              <a:rPr lang="en-US" dirty="0">
                <a:solidFill>
                  <a:srgbClr val="FFFFFF"/>
                </a:solidFill>
                <a:latin typeface="Carlito"/>
                <a:cs typeface="Carlito"/>
              </a:rPr>
              <a:t>a </a:t>
            </a:r>
            <a:r>
              <a:rPr lang="en-US" spc="-5" dirty="0">
                <a:solidFill>
                  <a:srgbClr val="FFFFFF"/>
                </a:solidFill>
                <a:latin typeface="Carlito"/>
                <a:cs typeface="Carlito"/>
              </a:rPr>
              <a:t>sub </a:t>
            </a:r>
            <a:r>
              <a:rPr lang="en-US" spc="-10" dirty="0">
                <a:solidFill>
                  <a:srgbClr val="FFFFFF"/>
                </a:solidFill>
                <a:latin typeface="Carlito"/>
                <a:cs typeface="Carlito"/>
              </a:rPr>
              <a:t>tree </a:t>
            </a:r>
            <a:r>
              <a:rPr lang="en-US" spc="10" dirty="0">
                <a:solidFill>
                  <a:srgbClr val="FFFFFF"/>
                </a:solidFill>
                <a:latin typeface="Carlito"/>
                <a:cs typeface="Carlito"/>
              </a:rPr>
              <a:t>of </a:t>
            </a:r>
            <a:r>
              <a:rPr lang="en-US" spc="15" dirty="0">
                <a:solidFill>
                  <a:srgbClr val="FFFFFF"/>
                </a:solidFill>
                <a:latin typeface="Carlito"/>
                <a:cs typeface="Carlito"/>
              </a:rPr>
              <a:t>domain </a:t>
            </a:r>
            <a:r>
              <a:rPr lang="en-US" spc="10" dirty="0">
                <a:solidFill>
                  <a:srgbClr val="FFFFFF"/>
                </a:solidFill>
                <a:latin typeface="Carlito"/>
                <a:cs typeface="Carlito"/>
              </a:rPr>
              <a:t>name</a:t>
            </a:r>
            <a:r>
              <a:rPr lang="en-US" spc="-229" dirty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dirty="0">
                <a:solidFill>
                  <a:srgbClr val="FFFFFF"/>
                </a:solidFill>
                <a:latin typeface="Carlito"/>
                <a:cs typeface="Carlito"/>
              </a:rPr>
              <a:t>space</a:t>
            </a:r>
            <a:endParaRPr lang="en-US" dirty="0">
              <a:latin typeface="Carlito"/>
              <a:cs typeface="Carlito"/>
            </a:endParaRPr>
          </a:p>
          <a:p>
            <a:pPr marL="165100" indent="-153035">
              <a:lnSpc>
                <a:spcPct val="100000"/>
              </a:lnSpc>
              <a:spcBef>
                <a:spcPts val="1145"/>
              </a:spcBef>
              <a:buFont typeface="Wingdings"/>
              <a:buChar char=""/>
              <a:tabLst>
                <a:tab pos="165735" algn="l"/>
              </a:tabLst>
            </a:pP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Root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node is</a:t>
            </a:r>
            <a:r>
              <a:rPr lang="en-US" spc="-15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dirty="0" smtClean="0">
                <a:solidFill>
                  <a:srgbClr val="FFFFFF"/>
                </a:solidFill>
                <a:latin typeface="Carlito"/>
                <a:cs typeface="Carlito"/>
              </a:rPr>
              <a:t>empty</a:t>
            </a:r>
            <a:endParaRPr lang="en-US" dirty="0" smtClean="0">
              <a:latin typeface="Carlito"/>
              <a:cs typeface="Carlito"/>
            </a:endParaRPr>
          </a:p>
          <a:p>
            <a:pPr marL="165100" indent="-153035">
              <a:lnSpc>
                <a:spcPct val="100000"/>
              </a:lnSpc>
              <a:spcBef>
                <a:spcPts val="1070"/>
              </a:spcBef>
              <a:buFont typeface="Wingdings"/>
              <a:buChar char=""/>
              <a:tabLst>
                <a:tab pos="165735" algn="l"/>
              </a:tabLst>
            </a:pP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Domain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is divided</a:t>
            </a:r>
            <a:r>
              <a:rPr lang="en-US" spc="-33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into </a:t>
            </a: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sub-domains</a:t>
            </a:r>
            <a:endParaRPr lang="en-US" dirty="0" smtClean="0">
              <a:latin typeface="Carlito"/>
              <a:cs typeface="Carlito"/>
            </a:endParaRPr>
          </a:p>
          <a:p>
            <a:pPr marL="165100" indent="-153035">
              <a:lnSpc>
                <a:spcPct val="100000"/>
              </a:lnSpc>
              <a:spcBef>
                <a:spcPts val="1070"/>
              </a:spcBef>
              <a:buFont typeface="Wingdings"/>
              <a:buChar char=""/>
              <a:tabLst>
                <a:tab pos="165735" algn="l"/>
              </a:tabLst>
            </a:pPr>
            <a:r>
              <a:rPr lang="en-US" b="1" spc="5" dirty="0" smtClean="0">
                <a:solidFill>
                  <a:srgbClr val="FFFFFF"/>
                </a:solidFill>
                <a:latin typeface="Carlito"/>
                <a:cs typeface="Carlito"/>
              </a:rPr>
              <a:t>Domain</a:t>
            </a:r>
            <a:r>
              <a:rPr lang="en-US" b="1" spc="-1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b="1" spc="10" dirty="0" smtClean="0">
                <a:solidFill>
                  <a:srgbClr val="FFFFFF"/>
                </a:solidFill>
                <a:latin typeface="Carlito"/>
                <a:cs typeface="Carlito"/>
              </a:rPr>
              <a:t>name</a:t>
            </a:r>
            <a:r>
              <a:rPr lang="en-US" b="1" spc="-3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is</a:t>
            </a:r>
            <a:r>
              <a:rPr lang="en-US" spc="-5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5" dirty="0" smtClean="0">
                <a:solidFill>
                  <a:srgbClr val="FFFFFF"/>
                </a:solidFill>
                <a:latin typeface="Carlito"/>
                <a:cs typeface="Carlito"/>
              </a:rPr>
              <a:t>the</a:t>
            </a:r>
            <a:r>
              <a:rPr lang="en-US" spc="-3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domain</a:t>
            </a:r>
            <a:r>
              <a:rPr lang="en-US" spc="-7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name</a:t>
            </a:r>
            <a:r>
              <a:rPr lang="en-US" spc="-2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of</a:t>
            </a:r>
            <a:r>
              <a:rPr lang="en-US" spc="-6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5" dirty="0" smtClean="0">
                <a:solidFill>
                  <a:srgbClr val="FFFFFF"/>
                </a:solidFill>
                <a:latin typeface="Carlito"/>
                <a:cs typeface="Carlito"/>
              </a:rPr>
              <a:t>the</a:t>
            </a:r>
            <a:r>
              <a:rPr lang="en-US" spc="-3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node</a:t>
            </a:r>
            <a:r>
              <a:rPr lang="en-US" spc="-2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5" dirty="0" smtClean="0">
                <a:solidFill>
                  <a:srgbClr val="FFFFFF"/>
                </a:solidFill>
                <a:latin typeface="Carlito"/>
                <a:cs typeface="Carlito"/>
              </a:rPr>
              <a:t>at</a:t>
            </a:r>
            <a:r>
              <a:rPr lang="en-US" spc="-3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5" dirty="0" smtClean="0">
                <a:solidFill>
                  <a:srgbClr val="FFFFFF"/>
                </a:solidFill>
                <a:latin typeface="Carlito"/>
                <a:cs typeface="Carlito"/>
              </a:rPr>
              <a:t>the</a:t>
            </a:r>
            <a:r>
              <a:rPr lang="en-US" spc="-3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5" dirty="0" smtClean="0">
                <a:solidFill>
                  <a:srgbClr val="FFFFFF"/>
                </a:solidFill>
                <a:latin typeface="Carlito"/>
                <a:cs typeface="Carlito"/>
              </a:rPr>
              <a:t>top</a:t>
            </a:r>
            <a:r>
              <a:rPr lang="en-US" spc="-7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10" dirty="0" smtClean="0">
                <a:solidFill>
                  <a:srgbClr val="FFFFFF"/>
                </a:solidFill>
                <a:latin typeface="Carlito"/>
                <a:cs typeface="Carlito"/>
              </a:rPr>
              <a:t>of</a:t>
            </a:r>
            <a:r>
              <a:rPr lang="en-US" spc="20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5" dirty="0" smtClean="0">
                <a:solidFill>
                  <a:srgbClr val="FFFFFF"/>
                </a:solidFill>
                <a:latin typeface="Carlito"/>
                <a:cs typeface="Carlito"/>
              </a:rPr>
              <a:t>the</a:t>
            </a:r>
            <a:r>
              <a:rPr lang="en-US" spc="-35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-5" dirty="0" smtClean="0">
                <a:solidFill>
                  <a:srgbClr val="FFFFFF"/>
                </a:solidFill>
                <a:latin typeface="Carlito"/>
                <a:cs typeface="Carlito"/>
              </a:rPr>
              <a:t>sub</a:t>
            </a:r>
            <a:r>
              <a:rPr lang="en-US" dirty="0" smtClean="0">
                <a:solidFill>
                  <a:srgbClr val="FFFFFF"/>
                </a:solidFill>
                <a:latin typeface="Carlito"/>
                <a:cs typeface="Carlito"/>
              </a:rPr>
              <a:t> </a:t>
            </a:r>
            <a:r>
              <a:rPr lang="en-US" spc="-10" dirty="0" smtClean="0">
                <a:solidFill>
                  <a:srgbClr val="FFFFFF"/>
                </a:solidFill>
                <a:latin typeface="Carlito"/>
                <a:cs typeface="Carlito"/>
              </a:rPr>
              <a:t>tree</a:t>
            </a:r>
            <a:endParaRPr lang="en-US" dirty="0" smtClean="0">
              <a:latin typeface="Carlito"/>
              <a:cs typeface="Carlito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sp>
        <p:nvSpPr>
          <p:cNvPr id="6" name="object 3"/>
          <p:cNvSpPr/>
          <p:nvPr/>
        </p:nvSpPr>
        <p:spPr>
          <a:xfrm>
            <a:off x="395536" y="1556792"/>
            <a:ext cx="8136904" cy="41300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528117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5765" indent="-393700">
              <a:lnSpc>
                <a:spcPct val="100000"/>
              </a:lnSpc>
              <a:spcBef>
                <a:spcPts val="95"/>
              </a:spcBef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Each </a:t>
            </a:r>
            <a:r>
              <a:rPr lang="en-US" sz="2000" spc="180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has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corresponding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90" dirty="0" smtClean="0">
                <a:solidFill>
                  <a:srgbClr val="000000"/>
                </a:solidFill>
                <a:latin typeface="Times New Roman"/>
                <a:cs typeface="Times New Roman"/>
              </a:rPr>
              <a:t>address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marR="5080" indent="-405765">
              <a:lnSpc>
                <a:spcPct val="120000"/>
              </a:lnSpc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When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300" dirty="0">
                <a:solidFill>
                  <a:srgbClr val="000000"/>
                </a:solidFill>
                <a:latin typeface="Times New Roman"/>
                <a:cs typeface="Times New Roman"/>
              </a:rPr>
              <a:t>user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types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180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spc="110" dirty="0">
                <a:solidFill>
                  <a:srgbClr val="000000"/>
                </a:solidFill>
                <a:latin typeface="Times New Roman"/>
                <a:cs typeface="Times New Roman"/>
              </a:rPr>
              <a:t>in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address </a:t>
            </a:r>
            <a:r>
              <a:rPr lang="en-US" sz="2000" spc="215" dirty="0">
                <a:solidFill>
                  <a:srgbClr val="000000"/>
                </a:solidFill>
                <a:latin typeface="Times New Roman"/>
                <a:cs typeface="Times New Roman"/>
              </a:rPr>
              <a:t>bar, 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corresponding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 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address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is supplied. </a:t>
            </a:r>
            <a:r>
              <a:rPr lang="en-US" sz="2000" spc="210" dirty="0">
                <a:solidFill>
                  <a:srgbClr val="000000"/>
                </a:solidFill>
                <a:latin typeface="Times New Roman"/>
                <a:cs typeface="Times New Roman"/>
              </a:rPr>
              <a:t>Such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spc="204" dirty="0">
                <a:solidFill>
                  <a:srgbClr val="000000"/>
                </a:solidFill>
                <a:latin typeface="Times New Roman"/>
                <a:cs typeface="Times New Roman"/>
              </a:rPr>
              <a:t>translation 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is </a:t>
            </a:r>
            <a:r>
              <a:rPr lang="en-US" sz="2000" spc="220" dirty="0">
                <a:solidFill>
                  <a:srgbClr val="000000"/>
                </a:solidFill>
                <a:latin typeface="Times New Roman"/>
                <a:cs typeface="Times New Roman"/>
              </a:rPr>
              <a:t>possible </a:t>
            </a:r>
            <a:r>
              <a:rPr lang="en-US" sz="2000" spc="170" dirty="0">
                <a:solidFill>
                  <a:srgbClr val="000000"/>
                </a:solidFill>
                <a:latin typeface="Times New Roman"/>
                <a:cs typeface="Times New Roman"/>
              </a:rPr>
              <a:t>with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00" dirty="0">
                <a:solidFill>
                  <a:srgbClr val="000000"/>
                </a:solidFill>
                <a:latin typeface="Times New Roman"/>
                <a:cs typeface="Times New Roman"/>
              </a:rPr>
              <a:t>help </a:t>
            </a: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system </a:t>
            </a:r>
            <a:r>
              <a:rPr lang="en-US" sz="2000" spc="195" dirty="0">
                <a:solidFill>
                  <a:srgbClr val="000000"/>
                </a:solidFill>
                <a:latin typeface="Times New Roman"/>
                <a:cs typeface="Times New Roman"/>
              </a:rPr>
              <a:t>called </a:t>
            </a: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000" spc="50" dirty="0">
                <a:solidFill>
                  <a:srgbClr val="000000"/>
                </a:solidFill>
                <a:latin typeface="Times New Roman"/>
                <a:cs typeface="Times New Roman"/>
              </a:rPr>
              <a:t>(DOMAIN  </a:t>
            </a:r>
            <a:r>
              <a:rPr lang="en-US" sz="2000" spc="90" dirty="0">
                <a:solidFill>
                  <a:srgbClr val="000000"/>
                </a:solidFill>
                <a:latin typeface="Times New Roman"/>
                <a:cs typeface="Times New Roman"/>
              </a:rPr>
              <a:t>NAME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135" dirty="0">
                <a:solidFill>
                  <a:srgbClr val="000000"/>
                </a:solidFill>
                <a:latin typeface="Times New Roman"/>
                <a:cs typeface="Times New Roman"/>
              </a:rPr>
              <a:t>SYSTEM</a:t>
            </a:r>
            <a:r>
              <a:rPr lang="en-US" sz="2000" spc="135" dirty="0" smtClean="0">
                <a:solidFill>
                  <a:srgbClr val="000000"/>
                </a:solidFill>
                <a:latin typeface="Times New Roman"/>
                <a:cs typeface="Times New Roman"/>
              </a:rPr>
              <a:t>)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indent="-393700">
              <a:lnSpc>
                <a:spcPct val="100000"/>
              </a:lnSpc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110" dirty="0">
                <a:solidFill>
                  <a:srgbClr val="000000"/>
                </a:solidFill>
                <a:latin typeface="Times New Roman"/>
                <a:cs typeface="Times New Roman"/>
              </a:rPr>
              <a:t>DEFINITION</a:t>
            </a:r>
            <a:r>
              <a:rPr lang="en-US" sz="2000" spc="11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87680" marR="418465" indent="-119380">
              <a:lnSpc>
                <a:spcPct val="120000"/>
              </a:lnSpc>
            </a:pPr>
            <a:r>
              <a:rPr lang="en-US" sz="2000" spc="55" dirty="0">
                <a:solidFill>
                  <a:srgbClr val="000000"/>
                </a:solidFill>
                <a:latin typeface="Times New Roman"/>
                <a:cs typeface="Times New Roman"/>
              </a:rPr>
              <a:t>“DOMAIN </a:t>
            </a:r>
            <a:r>
              <a:rPr lang="en-US" sz="2000" spc="9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spc="140" dirty="0">
                <a:solidFill>
                  <a:srgbClr val="000000"/>
                </a:solidFill>
                <a:latin typeface="Times New Roman"/>
                <a:cs typeface="Times New Roman"/>
              </a:rPr>
              <a:t>SYSTEM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is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collection </a:t>
            </a: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80" dirty="0">
                <a:solidFill>
                  <a:srgbClr val="000000"/>
                </a:solidFill>
                <a:latin typeface="Times New Roman"/>
                <a:cs typeface="Times New Roman"/>
              </a:rPr>
              <a:t>databases 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that </a:t>
            </a:r>
            <a:r>
              <a:rPr lang="en-US" sz="2000" spc="200" dirty="0">
                <a:solidFill>
                  <a:srgbClr val="000000"/>
                </a:solidFill>
                <a:latin typeface="Times New Roman"/>
                <a:cs typeface="Times New Roman"/>
              </a:rPr>
              <a:t>contain </a:t>
            </a:r>
            <a:r>
              <a:rPr lang="en-US" sz="2000" spc="175" dirty="0">
                <a:solidFill>
                  <a:srgbClr val="000000"/>
                </a:solidFill>
                <a:latin typeface="Times New Roman"/>
                <a:cs typeface="Times New Roman"/>
              </a:rPr>
              <a:t>information </a:t>
            </a:r>
            <a:r>
              <a:rPr lang="en-US" sz="2000" spc="220" dirty="0">
                <a:solidFill>
                  <a:srgbClr val="000000"/>
                </a:solidFill>
                <a:latin typeface="Times New Roman"/>
                <a:cs typeface="Times New Roman"/>
              </a:rPr>
              <a:t>about </a:t>
            </a:r>
            <a:r>
              <a:rPr lang="en-US" sz="2000" spc="180" dirty="0">
                <a:solidFill>
                  <a:srgbClr val="000000"/>
                </a:solidFill>
                <a:latin typeface="Times New Roman"/>
                <a:cs typeface="Times New Roman"/>
              </a:rPr>
              <a:t>domain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names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and</a:t>
            </a:r>
            <a:r>
              <a:rPr lang="en-US" sz="2000" spc="49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20" dirty="0">
                <a:solidFill>
                  <a:srgbClr val="000000"/>
                </a:solidFill>
                <a:latin typeface="Times New Roman"/>
                <a:cs typeface="Times New Roman"/>
              </a:rPr>
              <a:t>their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87680">
              <a:lnSpc>
                <a:spcPct val="100000"/>
              </a:lnSpc>
              <a:spcBef>
                <a:spcPts val="675"/>
              </a:spcBef>
            </a:pP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corresponding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54" dirty="0">
                <a:solidFill>
                  <a:srgbClr val="000000"/>
                </a:solidFill>
                <a:latin typeface="Times New Roman"/>
                <a:cs typeface="Times New Roman"/>
              </a:rPr>
              <a:t>address.”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1710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rcRect l="-26399" r="-26399"/>
          <a:stretch>
            <a:fillRect/>
          </a:stretch>
        </p:blipFill>
        <p:spPr/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320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5765" marR="218440" indent="-405765">
              <a:lnSpc>
                <a:spcPct val="110000"/>
              </a:lnSpc>
              <a:spcBef>
                <a:spcPts val="95"/>
              </a:spcBef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185" dirty="0">
                <a:solidFill>
                  <a:srgbClr val="000000"/>
                </a:solidFill>
                <a:latin typeface="Times New Roman"/>
                <a:cs typeface="Times New Roman"/>
              </a:rPr>
              <a:t>When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an </a:t>
            </a:r>
            <a:r>
              <a:rPr lang="en-US" sz="2000" spc="175" dirty="0">
                <a:solidFill>
                  <a:srgbClr val="000000"/>
                </a:solidFill>
                <a:latin typeface="Times New Roman"/>
                <a:cs typeface="Times New Roman"/>
              </a:rPr>
              <a:t>application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program </a:t>
            </a:r>
            <a:r>
              <a:rPr lang="en-US" sz="2000" spc="295" dirty="0">
                <a:solidFill>
                  <a:srgbClr val="000000"/>
                </a:solidFill>
                <a:latin typeface="Times New Roman"/>
                <a:cs typeface="Times New Roman"/>
              </a:rPr>
              <a:t>needs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215" dirty="0">
                <a:solidFill>
                  <a:srgbClr val="000000"/>
                </a:solidFill>
                <a:latin typeface="Times New Roman"/>
                <a:cs typeface="Times New Roman"/>
              </a:rPr>
              <a:t>communicate </a:t>
            </a:r>
            <a:r>
              <a:rPr lang="en-US" sz="2000" spc="170" dirty="0">
                <a:solidFill>
                  <a:srgbClr val="000000"/>
                </a:solidFill>
                <a:latin typeface="Times New Roman"/>
                <a:cs typeface="Times New Roman"/>
              </a:rPr>
              <a:t>with  </a:t>
            </a:r>
            <a:r>
              <a:rPr lang="en-US" sz="2000" spc="265" dirty="0">
                <a:solidFill>
                  <a:srgbClr val="000000"/>
                </a:solidFill>
                <a:latin typeface="Times New Roman"/>
                <a:cs typeface="Times New Roman"/>
              </a:rPr>
              <a:t>other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computer, </a:t>
            </a:r>
            <a:r>
              <a:rPr lang="en-US" sz="2000" spc="125" dirty="0">
                <a:solidFill>
                  <a:srgbClr val="000000"/>
                </a:solidFill>
                <a:latin typeface="Times New Roman"/>
                <a:cs typeface="Times New Roman"/>
              </a:rPr>
              <a:t>it </a:t>
            </a:r>
            <a:r>
              <a:rPr lang="en-US" sz="2000" spc="295" dirty="0">
                <a:solidFill>
                  <a:srgbClr val="000000"/>
                </a:solidFill>
                <a:latin typeface="Times New Roman"/>
                <a:cs typeface="Times New Roman"/>
              </a:rPr>
              <a:t>needs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translate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and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 </a:t>
            </a:r>
            <a:r>
              <a:rPr lang="en-US" sz="2000" spc="265" dirty="0">
                <a:solidFill>
                  <a:srgbClr val="000000"/>
                </a:solidFill>
                <a:latin typeface="Times New Roman"/>
                <a:cs typeface="Times New Roman"/>
              </a:rPr>
              <a:t>other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computer </a:t>
            </a:r>
            <a:r>
              <a:rPr lang="en-US" sz="2000" spc="165" dirty="0">
                <a:solidFill>
                  <a:srgbClr val="000000"/>
                </a:solidFill>
                <a:latin typeface="Times New Roman"/>
                <a:cs typeface="Times New Roman"/>
              </a:rPr>
              <a:t>into </a:t>
            </a:r>
            <a:r>
              <a:rPr lang="en-US" sz="2000" spc="200" dirty="0">
                <a:solidFill>
                  <a:srgbClr val="000000"/>
                </a:solidFill>
                <a:latin typeface="Times New Roman"/>
                <a:cs typeface="Times New Roman"/>
              </a:rPr>
              <a:t>its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address. </a:t>
            </a:r>
            <a:r>
              <a:rPr lang="en-US" sz="2000" spc="32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applications 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program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that </a:t>
            </a:r>
            <a:r>
              <a:rPr lang="en-US" sz="2000" spc="290" dirty="0">
                <a:solidFill>
                  <a:srgbClr val="000000"/>
                </a:solidFill>
                <a:latin typeface="Times New Roman"/>
                <a:cs typeface="Times New Roman"/>
              </a:rPr>
              <a:t>requests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65" dirty="0">
                <a:solidFill>
                  <a:srgbClr val="000000"/>
                </a:solidFill>
                <a:latin typeface="Times New Roman"/>
                <a:cs typeface="Times New Roman"/>
              </a:rPr>
              <a:t>service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then </a:t>
            </a:r>
            <a:r>
              <a:rPr lang="en-US" sz="2000" spc="280" dirty="0">
                <a:solidFill>
                  <a:srgbClr val="000000"/>
                </a:solidFill>
                <a:latin typeface="Times New Roman"/>
                <a:cs typeface="Times New Roman"/>
              </a:rPr>
              <a:t>becomes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180" dirty="0">
                <a:solidFill>
                  <a:srgbClr val="000000"/>
                </a:solidFill>
                <a:latin typeface="Times New Roman"/>
                <a:cs typeface="Times New Roman"/>
              </a:rPr>
              <a:t>client  </a:t>
            </a: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of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</a:t>
            </a:r>
            <a:r>
              <a:rPr lang="en-US" sz="2000" spc="114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marR="314325" indent="-405765">
              <a:lnSpc>
                <a:spcPct val="110000"/>
              </a:lnSpc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100" dirty="0">
                <a:solidFill>
                  <a:srgbClr val="000000"/>
                </a:solidFill>
                <a:latin typeface="Times New Roman"/>
                <a:cs typeface="Times New Roman"/>
              </a:rPr>
              <a:t>It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then </a:t>
            </a:r>
            <a:r>
              <a:rPr lang="en-US" sz="2000" spc="295" dirty="0">
                <a:solidFill>
                  <a:srgbClr val="000000"/>
                </a:solidFill>
                <a:latin typeface="Times New Roman"/>
                <a:cs typeface="Times New Roman"/>
              </a:rPr>
              <a:t>sends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80" dirty="0">
                <a:solidFill>
                  <a:srgbClr val="000000"/>
                </a:solidFill>
                <a:latin typeface="Times New Roman"/>
                <a:cs typeface="Times New Roman"/>
              </a:rPr>
              <a:t>request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000" spc="280" dirty="0">
                <a:solidFill>
                  <a:srgbClr val="000000"/>
                </a:solidFill>
                <a:latin typeface="Times New Roman"/>
                <a:cs typeface="Times New Roman"/>
              </a:rPr>
              <a:t>server. </a:t>
            </a:r>
            <a:r>
              <a:rPr lang="en-US" sz="2000" spc="32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310" dirty="0">
                <a:solidFill>
                  <a:srgbClr val="000000"/>
                </a:solidFill>
                <a:latin typeface="Times New Roman"/>
                <a:cs typeface="Times New Roman"/>
              </a:rPr>
              <a:t>server </a:t>
            </a:r>
            <a:r>
              <a:rPr lang="en-US" sz="2000" spc="210" dirty="0">
                <a:solidFill>
                  <a:srgbClr val="000000"/>
                </a:solidFill>
                <a:latin typeface="Times New Roman"/>
                <a:cs typeface="Times New Roman"/>
              </a:rPr>
              <a:t>looks 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up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name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and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then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returns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correct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address</a:t>
            </a:r>
            <a:r>
              <a:rPr lang="en-US" sz="2000" spc="270" dirty="0" smtClean="0">
                <a:solidFill>
                  <a:srgbClr val="000000"/>
                </a:solidFill>
                <a:latin typeface="Times New Roman"/>
                <a:cs typeface="Times New Roman"/>
              </a:rPr>
              <a:t>.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05765" marR="5080" indent="-405765">
              <a:lnSpc>
                <a:spcPct val="110000"/>
              </a:lnSpc>
              <a:buClr>
                <a:srgbClr val="A18E6A"/>
              </a:buClr>
              <a:buSzPct val="69642"/>
              <a:buFont typeface="Wingdings"/>
              <a:buChar char=""/>
              <a:tabLst>
                <a:tab pos="405765" algn="l"/>
                <a:tab pos="406400" algn="l"/>
              </a:tabLst>
            </a:pPr>
            <a:r>
              <a:rPr lang="en-US" sz="2000" spc="35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large 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number </a:t>
            </a: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000" spc="315" dirty="0">
                <a:solidFill>
                  <a:srgbClr val="000000"/>
                </a:solidFill>
                <a:latin typeface="Times New Roman"/>
                <a:cs typeface="Times New Roman"/>
              </a:rPr>
              <a:t>servers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may </a:t>
            </a:r>
            <a:r>
              <a:rPr lang="en-US" sz="2000" spc="285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lang="en-US" sz="2000" spc="175" dirty="0">
                <a:solidFill>
                  <a:srgbClr val="000000"/>
                </a:solidFill>
                <a:latin typeface="Times New Roman"/>
                <a:cs typeface="Times New Roman"/>
              </a:rPr>
              <a:t>involved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get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right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address. </a:t>
            </a:r>
            <a:r>
              <a:rPr lang="en-US" sz="2000" spc="200" dirty="0">
                <a:solidFill>
                  <a:srgbClr val="000000"/>
                </a:solidFill>
                <a:latin typeface="Times New Roman"/>
                <a:cs typeface="Times New Roman"/>
              </a:rPr>
              <a:t>After </a:t>
            </a:r>
            <a:r>
              <a:rPr lang="en-US" sz="2000" spc="215" dirty="0">
                <a:solidFill>
                  <a:srgbClr val="000000"/>
                </a:solidFill>
                <a:latin typeface="Times New Roman"/>
                <a:cs typeface="Times New Roman"/>
              </a:rPr>
              <a:t>receiving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correct </a:t>
            </a:r>
            <a:r>
              <a:rPr lang="en-US" sz="2000" spc="120" dirty="0">
                <a:solidFill>
                  <a:srgbClr val="000000"/>
                </a:solidFill>
                <a:latin typeface="Times New Roman"/>
                <a:cs typeface="Times New Roman"/>
              </a:rPr>
              <a:t>IP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address,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communication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between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two </a:t>
            </a:r>
            <a:r>
              <a:rPr lang="en-US" sz="2000" spc="254" dirty="0">
                <a:solidFill>
                  <a:srgbClr val="000000"/>
                </a:solidFill>
                <a:latin typeface="Times New Roman"/>
                <a:cs typeface="Times New Roman"/>
              </a:rPr>
              <a:t>computers</a:t>
            </a:r>
            <a:r>
              <a:rPr lang="en-US" sz="2000" spc="3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starts.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273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Example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/>
          <a:srcRect l="-4979" r="-4979"/>
          <a:stretch>
            <a:fillRect/>
          </a:stretch>
        </p:blipFill>
        <p:spPr/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410481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DNS Example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rcRect t="6835" b="6835"/>
          <a:stretch>
            <a:fillRect/>
          </a:stretch>
        </p:blipFill>
        <p:spPr/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8119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74345" marR="711200" indent="-474345">
              <a:lnSpc>
                <a:spcPct val="110000"/>
              </a:lnSpc>
              <a:spcBef>
                <a:spcPts val="95"/>
              </a:spcBef>
              <a:buClr>
                <a:srgbClr val="000000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400" spc="195" dirty="0">
                <a:solidFill>
                  <a:srgbClr val="000000"/>
                </a:solidFill>
                <a:latin typeface="Times New Roman"/>
                <a:cs typeface="Times New Roman"/>
              </a:rPr>
              <a:t>Data </a:t>
            </a:r>
            <a:r>
              <a:rPr lang="en-US" sz="2400" spc="190" dirty="0">
                <a:solidFill>
                  <a:srgbClr val="000000"/>
                </a:solidFill>
                <a:latin typeface="Times New Roman"/>
                <a:cs typeface="Times New Roman"/>
              </a:rPr>
              <a:t>is maintained </a:t>
            </a:r>
            <a:r>
              <a:rPr lang="en-US" sz="2400" spc="155" dirty="0">
                <a:solidFill>
                  <a:srgbClr val="000000"/>
                </a:solidFill>
                <a:latin typeface="Times New Roman"/>
                <a:cs typeface="Times New Roman"/>
              </a:rPr>
              <a:t>locally, </a:t>
            </a:r>
            <a:r>
              <a:rPr lang="en-US" sz="2400" spc="200" dirty="0">
                <a:solidFill>
                  <a:srgbClr val="000000"/>
                </a:solidFill>
                <a:latin typeface="Times New Roman"/>
                <a:cs typeface="Times New Roman"/>
              </a:rPr>
              <a:t>but </a:t>
            </a:r>
            <a:r>
              <a:rPr lang="en-US" sz="2400" spc="235" dirty="0">
                <a:solidFill>
                  <a:srgbClr val="000000"/>
                </a:solidFill>
                <a:latin typeface="Times New Roman"/>
                <a:cs typeface="Times New Roman"/>
              </a:rPr>
              <a:t>retrievable  </a:t>
            </a:r>
            <a:r>
              <a:rPr lang="en-US" sz="2400" spc="160" dirty="0">
                <a:solidFill>
                  <a:srgbClr val="000000"/>
                </a:solidFill>
                <a:latin typeface="Times New Roman"/>
                <a:cs typeface="Times New Roman"/>
              </a:rPr>
              <a:t>globally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74345" indent="-462280">
              <a:lnSpc>
                <a:spcPct val="100000"/>
              </a:lnSpc>
              <a:buClr>
                <a:srgbClr val="000000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400" spc="185" dirty="0">
                <a:solidFill>
                  <a:srgbClr val="000000"/>
                </a:solidFill>
                <a:latin typeface="Times New Roman"/>
                <a:cs typeface="Times New Roman"/>
              </a:rPr>
              <a:t>No </a:t>
            </a:r>
            <a:r>
              <a:rPr lang="en-US" sz="2400" spc="200" dirty="0">
                <a:solidFill>
                  <a:srgbClr val="000000"/>
                </a:solidFill>
                <a:latin typeface="Times New Roman"/>
                <a:cs typeface="Times New Roman"/>
              </a:rPr>
              <a:t>single </a:t>
            </a:r>
            <a:r>
              <a:rPr lang="en-US" sz="2400" spc="245" dirty="0">
                <a:solidFill>
                  <a:srgbClr val="000000"/>
                </a:solidFill>
                <a:latin typeface="Times New Roman"/>
                <a:cs typeface="Times New Roman"/>
              </a:rPr>
              <a:t>computer </a:t>
            </a:r>
            <a:r>
              <a:rPr lang="en-US" sz="2400" spc="275" dirty="0">
                <a:solidFill>
                  <a:srgbClr val="000000"/>
                </a:solidFill>
                <a:latin typeface="Times New Roman"/>
                <a:cs typeface="Times New Roman"/>
              </a:rPr>
              <a:t>has </a:t>
            </a:r>
            <a:r>
              <a:rPr lang="en-US" sz="2400" spc="114" dirty="0">
                <a:solidFill>
                  <a:srgbClr val="000000"/>
                </a:solidFill>
                <a:latin typeface="Times New Roman"/>
                <a:cs typeface="Times New Roman"/>
              </a:rPr>
              <a:t>all DNS</a:t>
            </a:r>
            <a:r>
              <a:rPr lang="en-US" sz="2400" spc="43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40" dirty="0">
                <a:solidFill>
                  <a:srgbClr val="000000"/>
                </a:solidFill>
                <a:latin typeface="Times New Roman"/>
                <a:cs typeface="Times New Roman"/>
              </a:rPr>
              <a:t>data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74345" indent="-462280">
              <a:lnSpc>
                <a:spcPct val="100000"/>
              </a:lnSpc>
              <a:buClr>
                <a:srgbClr val="000000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4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400" spc="204" dirty="0">
                <a:solidFill>
                  <a:srgbClr val="000000"/>
                </a:solidFill>
                <a:latin typeface="Times New Roman"/>
                <a:cs typeface="Times New Roman"/>
              </a:rPr>
              <a:t>lookups </a:t>
            </a:r>
            <a:r>
              <a:rPr lang="en-US" sz="2400" spc="245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lang="en-US" sz="2400" spc="285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lang="en-US" sz="2400" spc="245" dirty="0">
                <a:solidFill>
                  <a:srgbClr val="000000"/>
                </a:solidFill>
                <a:latin typeface="Times New Roman"/>
                <a:cs typeface="Times New Roman"/>
              </a:rPr>
              <a:t>performed </a:t>
            </a:r>
            <a:r>
              <a:rPr lang="en-US" sz="2400" spc="220" dirty="0">
                <a:solidFill>
                  <a:srgbClr val="000000"/>
                </a:solidFill>
                <a:latin typeface="Times New Roman"/>
                <a:cs typeface="Times New Roman"/>
              </a:rPr>
              <a:t>by </a:t>
            </a:r>
            <a:r>
              <a:rPr lang="en-US" sz="2400" spc="235" dirty="0">
                <a:solidFill>
                  <a:srgbClr val="000000"/>
                </a:solidFill>
                <a:latin typeface="Times New Roman"/>
                <a:cs typeface="Times New Roman"/>
              </a:rPr>
              <a:t>any</a:t>
            </a:r>
            <a:r>
              <a:rPr lang="en-US" sz="2400" spc="3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35" dirty="0">
                <a:solidFill>
                  <a:srgbClr val="000000"/>
                </a:solidFill>
                <a:latin typeface="Times New Roman"/>
                <a:cs typeface="Times New Roman"/>
              </a:rPr>
              <a:t>device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Wingdings"/>
              <a:buChar char=""/>
            </a:pP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74345" marR="980440" indent="-474345">
              <a:lnSpc>
                <a:spcPct val="110100"/>
              </a:lnSpc>
              <a:buClr>
                <a:srgbClr val="000000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400" spc="229" dirty="0">
                <a:solidFill>
                  <a:srgbClr val="000000"/>
                </a:solidFill>
                <a:latin typeface="Times New Roman"/>
                <a:cs typeface="Times New Roman"/>
              </a:rPr>
              <a:t>Remote </a:t>
            </a:r>
            <a:r>
              <a:rPr lang="en-US" sz="24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400" spc="240" dirty="0">
                <a:solidFill>
                  <a:srgbClr val="000000"/>
                </a:solidFill>
                <a:latin typeface="Times New Roman"/>
                <a:cs typeface="Times New Roman"/>
              </a:rPr>
              <a:t>data </a:t>
            </a:r>
            <a:r>
              <a:rPr lang="en-US" sz="2400" spc="190" dirty="0">
                <a:solidFill>
                  <a:srgbClr val="000000"/>
                </a:solidFill>
                <a:latin typeface="Times New Roman"/>
                <a:cs typeface="Times New Roman"/>
              </a:rPr>
              <a:t>is </a:t>
            </a:r>
            <a:r>
              <a:rPr lang="en-US" sz="2400" spc="160" dirty="0">
                <a:solidFill>
                  <a:srgbClr val="000000"/>
                </a:solidFill>
                <a:latin typeface="Times New Roman"/>
                <a:cs typeface="Times New Roman"/>
              </a:rPr>
              <a:t>locally </a:t>
            </a:r>
            <a:r>
              <a:rPr lang="en-US" sz="2400" spc="235" dirty="0">
                <a:solidFill>
                  <a:srgbClr val="000000"/>
                </a:solidFill>
                <a:latin typeface="Times New Roman"/>
                <a:cs typeface="Times New Roman"/>
              </a:rPr>
              <a:t>catchable </a:t>
            </a:r>
            <a:r>
              <a:rPr lang="en-US" sz="2400" spc="220" dirty="0">
                <a:solidFill>
                  <a:srgbClr val="000000"/>
                </a:solidFill>
                <a:latin typeface="Times New Roman"/>
                <a:cs typeface="Times New Roman"/>
              </a:rPr>
              <a:t>to  </a:t>
            </a:r>
            <a:r>
              <a:rPr lang="en-US" sz="2400" spc="210" dirty="0">
                <a:solidFill>
                  <a:srgbClr val="000000"/>
                </a:solidFill>
                <a:latin typeface="Times New Roman"/>
                <a:cs typeface="Times New Roman"/>
              </a:rPr>
              <a:t>improve</a:t>
            </a:r>
            <a:r>
              <a:rPr lang="en-US" sz="2400" spc="2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400" spc="245" dirty="0">
                <a:solidFill>
                  <a:srgbClr val="000000"/>
                </a:solidFill>
                <a:latin typeface="Times New Roman"/>
                <a:cs typeface="Times New Roman"/>
              </a:rPr>
              <a:t>performance</a:t>
            </a:r>
            <a:endParaRPr lang="en-US" sz="2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9794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Scalability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5600" indent="-343535">
              <a:lnSpc>
                <a:spcPct val="100000"/>
              </a:lnSpc>
              <a:spcBef>
                <a:spcPts val="95"/>
              </a:spcBef>
              <a:buClr>
                <a:srgbClr val="696363"/>
              </a:buClr>
              <a:buSzPct val="69642"/>
              <a:buFont typeface="Wingdings"/>
              <a:buChar char=""/>
              <a:tabLst>
                <a:tab pos="356235" algn="l"/>
              </a:tabLst>
            </a:pPr>
            <a:r>
              <a:rPr lang="en-US" sz="2000" spc="185" dirty="0">
                <a:solidFill>
                  <a:srgbClr val="000000"/>
                </a:solidFill>
                <a:latin typeface="Times New Roman"/>
                <a:cs typeface="Times New Roman"/>
              </a:rPr>
              <a:t>No </a:t>
            </a:r>
            <a:r>
              <a:rPr lang="en-US" sz="2000" spc="100" dirty="0">
                <a:solidFill>
                  <a:srgbClr val="000000"/>
                </a:solidFill>
                <a:latin typeface="Times New Roman"/>
                <a:cs typeface="Times New Roman"/>
              </a:rPr>
              <a:t>limit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size </a:t>
            </a:r>
            <a:r>
              <a:rPr lang="en-US" sz="2000" spc="160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</a:t>
            </a:r>
            <a:r>
              <a:rPr lang="en-US" sz="2000" spc="5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database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696363"/>
              </a:buClr>
              <a:buFont typeface="Wingdings"/>
              <a:buChar char="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Clr>
                <a:srgbClr val="696363"/>
              </a:buClr>
              <a:buSzPct val="69642"/>
              <a:buFont typeface="Wingdings"/>
              <a:buChar char=""/>
              <a:tabLst>
                <a:tab pos="356235" algn="l"/>
              </a:tabLst>
            </a:pPr>
            <a:r>
              <a:rPr lang="en-US" sz="2000" spc="195" dirty="0">
                <a:solidFill>
                  <a:srgbClr val="000000"/>
                </a:solidFill>
                <a:latin typeface="Times New Roman"/>
                <a:cs typeface="Times New Roman"/>
              </a:rPr>
              <a:t>One </a:t>
            </a:r>
            <a:r>
              <a:rPr lang="en-US" sz="2000" spc="310" dirty="0">
                <a:solidFill>
                  <a:srgbClr val="000000"/>
                </a:solidFill>
                <a:latin typeface="Times New Roman"/>
                <a:cs typeface="Times New Roman"/>
              </a:rPr>
              <a:t>server 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has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over 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20,000,000</a:t>
            </a:r>
            <a:r>
              <a:rPr lang="en-US" sz="2000" spc="10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names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696363"/>
              </a:buClr>
              <a:buFont typeface="Wingdings"/>
              <a:buChar char="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buClr>
                <a:srgbClr val="696363"/>
              </a:buClr>
              <a:buSzPct val="69642"/>
              <a:buFont typeface="Wingdings"/>
              <a:buChar char=""/>
              <a:tabLst>
                <a:tab pos="356235" algn="l"/>
              </a:tabLst>
            </a:pPr>
            <a:r>
              <a:rPr lang="en-US" sz="2000" spc="185" dirty="0">
                <a:solidFill>
                  <a:srgbClr val="000000"/>
                </a:solidFill>
                <a:latin typeface="Times New Roman"/>
                <a:cs typeface="Times New Roman"/>
              </a:rPr>
              <a:t>No </a:t>
            </a:r>
            <a:r>
              <a:rPr lang="en-US" sz="2000" spc="95" dirty="0">
                <a:solidFill>
                  <a:srgbClr val="000000"/>
                </a:solidFill>
                <a:latin typeface="Times New Roman"/>
                <a:cs typeface="Times New Roman"/>
              </a:rPr>
              <a:t>limit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number </a:t>
            </a: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of</a:t>
            </a:r>
            <a:r>
              <a:rPr lang="en-US" sz="2000" spc="50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queries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696363"/>
              </a:buClr>
              <a:buFont typeface="Wingdings"/>
              <a:buChar char="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Clr>
                <a:srgbClr val="696363"/>
              </a:buClr>
              <a:buSzPct val="69642"/>
              <a:buFont typeface="Wingdings"/>
              <a:buChar char=""/>
              <a:tabLst>
                <a:tab pos="356235" algn="l"/>
              </a:tabLst>
            </a:pP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24,000 </a:t>
            </a:r>
            <a:r>
              <a:rPr lang="en-US" sz="2000" spc="254" dirty="0">
                <a:solidFill>
                  <a:srgbClr val="000000"/>
                </a:solidFill>
                <a:latin typeface="Times New Roman"/>
                <a:cs typeface="Times New Roman"/>
              </a:rPr>
              <a:t>queries </a:t>
            </a:r>
            <a:r>
              <a:rPr lang="en-US" sz="2000" spc="285" dirty="0">
                <a:solidFill>
                  <a:srgbClr val="000000"/>
                </a:solidFill>
                <a:latin typeface="Times New Roman"/>
                <a:cs typeface="Times New Roman"/>
              </a:rPr>
              <a:t>per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second </a:t>
            </a:r>
            <a:r>
              <a:rPr lang="en-US" sz="2000" spc="210" dirty="0">
                <a:solidFill>
                  <a:srgbClr val="000000"/>
                </a:solidFill>
                <a:latin typeface="Times New Roman"/>
                <a:cs typeface="Times New Roman"/>
              </a:rPr>
              <a:t>handled</a:t>
            </a:r>
            <a:r>
              <a:rPr lang="en-US" sz="2000" spc="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10" dirty="0">
                <a:solidFill>
                  <a:srgbClr val="000000"/>
                </a:solidFill>
                <a:latin typeface="Times New Roman"/>
                <a:cs typeface="Times New Roman"/>
              </a:rPr>
              <a:t>easily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696363"/>
              </a:buClr>
              <a:buFont typeface="Wingdings"/>
              <a:buChar char="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 marR="5080" indent="-343535">
              <a:lnSpc>
                <a:spcPct val="100000"/>
              </a:lnSpc>
              <a:buClr>
                <a:srgbClr val="696363"/>
              </a:buClr>
              <a:buSzPct val="69642"/>
              <a:buFont typeface="Wingdings"/>
              <a:buChar char=""/>
              <a:tabLst>
                <a:tab pos="356235" algn="l"/>
              </a:tabLst>
            </a:pP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Queries </a:t>
            </a:r>
            <a:r>
              <a:rPr lang="en-US" sz="2000" spc="204" dirty="0">
                <a:solidFill>
                  <a:srgbClr val="000000"/>
                </a:solidFill>
                <a:latin typeface="Times New Roman"/>
                <a:cs typeface="Times New Roman"/>
              </a:rPr>
              <a:t>distributed </a:t>
            </a:r>
            <a:r>
              <a:rPr lang="en-US" sz="2000" spc="220" dirty="0">
                <a:solidFill>
                  <a:srgbClr val="000000"/>
                </a:solidFill>
                <a:latin typeface="Times New Roman"/>
                <a:cs typeface="Times New Roman"/>
              </a:rPr>
              <a:t>among </a:t>
            </a:r>
            <a:r>
              <a:rPr lang="en-US" sz="2000" spc="270" dirty="0">
                <a:solidFill>
                  <a:srgbClr val="000000"/>
                </a:solidFill>
                <a:latin typeface="Times New Roman"/>
                <a:cs typeface="Times New Roman"/>
              </a:rPr>
              <a:t>masters,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slaves,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and  </a:t>
            </a:r>
            <a:r>
              <a:rPr lang="en-US" sz="2000" spc="285" dirty="0">
                <a:solidFill>
                  <a:srgbClr val="000000"/>
                </a:solidFill>
                <a:latin typeface="Times New Roman"/>
                <a:cs typeface="Times New Roman"/>
              </a:rPr>
              <a:t>caches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39062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Dynamicity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74345" indent="-462280">
              <a:lnSpc>
                <a:spcPct val="100000"/>
              </a:lnSpc>
              <a:spcBef>
                <a:spcPts val="770"/>
              </a:spcBef>
              <a:buClr>
                <a:srgbClr val="696363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800" spc="245" dirty="0">
                <a:solidFill>
                  <a:srgbClr val="000000"/>
                </a:solidFill>
                <a:latin typeface="Times New Roman"/>
                <a:cs typeface="Times New Roman"/>
              </a:rPr>
              <a:t>Database can </a:t>
            </a:r>
            <a:r>
              <a:rPr lang="en-US" sz="2800" spc="285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lang="en-US" sz="2800" spc="235" dirty="0">
                <a:solidFill>
                  <a:srgbClr val="000000"/>
                </a:solidFill>
                <a:latin typeface="Times New Roman"/>
                <a:cs typeface="Times New Roman"/>
              </a:rPr>
              <a:t>updated</a:t>
            </a:r>
            <a:r>
              <a:rPr lang="en-US" sz="2800" spc="1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800" spc="175" dirty="0">
                <a:solidFill>
                  <a:srgbClr val="000000"/>
                </a:solidFill>
                <a:latin typeface="Times New Roman"/>
                <a:cs typeface="Times New Roman"/>
              </a:rPr>
              <a:t>dynamically</a:t>
            </a:r>
            <a:endParaRPr lang="en-US" sz="2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lvl="1" indent="-287020">
              <a:lnSpc>
                <a:spcPct val="100000"/>
              </a:lnSpc>
              <a:spcBef>
                <a:spcPts val="675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pc="204" dirty="0">
                <a:solidFill>
                  <a:srgbClr val="000000"/>
                </a:solidFill>
                <a:latin typeface="Times New Roman"/>
                <a:cs typeface="Times New Roman"/>
              </a:rPr>
              <a:t>Add/delete/modify </a:t>
            </a:r>
            <a:r>
              <a:rPr lang="en-US" spc="155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pc="235" dirty="0">
                <a:solidFill>
                  <a:srgbClr val="000000"/>
                </a:solidFill>
                <a:latin typeface="Times New Roman"/>
                <a:cs typeface="Times New Roman"/>
              </a:rPr>
              <a:t>any</a:t>
            </a:r>
            <a:r>
              <a:rPr lang="en-US" spc="39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275" dirty="0">
                <a:solidFill>
                  <a:srgbClr val="000000"/>
                </a:solidFill>
                <a:latin typeface="Times New Roman"/>
                <a:cs typeface="Times New Roman"/>
              </a:rPr>
              <a:t>record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buClr>
                <a:srgbClr val="696363"/>
              </a:buClr>
              <a:buFont typeface="Wingdings"/>
              <a:buChar char=""/>
            </a:pPr>
            <a:endParaRPr lang="en-US" sz="35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74345" marR="5080" indent="-474345">
              <a:lnSpc>
                <a:spcPct val="120100"/>
              </a:lnSpc>
              <a:buClr>
                <a:srgbClr val="696363"/>
              </a:buClr>
              <a:buSzPct val="69642"/>
              <a:buFont typeface="Wingdings"/>
              <a:buChar char=""/>
              <a:tabLst>
                <a:tab pos="474345" algn="l"/>
                <a:tab pos="474980" algn="l"/>
              </a:tabLst>
            </a:pPr>
            <a:r>
              <a:rPr lang="en-US" sz="2800" spc="150" dirty="0">
                <a:solidFill>
                  <a:srgbClr val="000000"/>
                </a:solidFill>
                <a:latin typeface="Times New Roman"/>
                <a:cs typeface="Times New Roman"/>
              </a:rPr>
              <a:t>Modification </a:t>
            </a:r>
            <a:r>
              <a:rPr lang="en-US" sz="2800" spc="160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8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800" spc="280" dirty="0">
                <a:solidFill>
                  <a:srgbClr val="000000"/>
                </a:solidFill>
                <a:latin typeface="Times New Roman"/>
                <a:cs typeface="Times New Roman"/>
              </a:rPr>
              <a:t>master </a:t>
            </a:r>
            <a:r>
              <a:rPr lang="en-US" sz="2800" spc="270" dirty="0">
                <a:solidFill>
                  <a:srgbClr val="000000"/>
                </a:solidFill>
                <a:latin typeface="Times New Roman"/>
                <a:cs typeface="Times New Roman"/>
              </a:rPr>
              <a:t>database </a:t>
            </a:r>
            <a:r>
              <a:rPr lang="en-US" sz="2800" spc="250" dirty="0">
                <a:solidFill>
                  <a:srgbClr val="000000"/>
                </a:solidFill>
                <a:latin typeface="Times New Roman"/>
                <a:cs typeface="Times New Roman"/>
              </a:rPr>
              <a:t>triggers  </a:t>
            </a:r>
            <a:r>
              <a:rPr lang="en-US" sz="2800" spc="190" dirty="0">
                <a:solidFill>
                  <a:srgbClr val="000000"/>
                </a:solidFill>
                <a:latin typeface="Times New Roman"/>
                <a:cs typeface="Times New Roman"/>
              </a:rPr>
              <a:t>replication</a:t>
            </a:r>
            <a:endParaRPr lang="en-US" sz="2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lvl="1" indent="-287020">
              <a:lnSpc>
                <a:spcPct val="100000"/>
              </a:lnSpc>
              <a:spcBef>
                <a:spcPts val="675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pc="125" dirty="0">
                <a:solidFill>
                  <a:srgbClr val="000000"/>
                </a:solidFill>
                <a:latin typeface="Times New Roman"/>
                <a:cs typeface="Times New Roman"/>
              </a:rPr>
              <a:t>Only </a:t>
            </a:r>
            <a:r>
              <a:rPr lang="en-US" spc="285" dirty="0">
                <a:solidFill>
                  <a:srgbClr val="000000"/>
                </a:solidFill>
                <a:latin typeface="Times New Roman"/>
                <a:cs typeface="Times New Roman"/>
              </a:rPr>
              <a:t>master </a:t>
            </a:r>
            <a:r>
              <a:rPr lang="en-US" spc="245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lang="en-US" spc="285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lang="en-US" spc="175" dirty="0">
                <a:solidFill>
                  <a:srgbClr val="000000"/>
                </a:solidFill>
                <a:latin typeface="Times New Roman"/>
                <a:cs typeface="Times New Roman"/>
              </a:rPr>
              <a:t>dynamically</a:t>
            </a:r>
            <a:r>
              <a:rPr lang="en-US" spc="254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pc="229" dirty="0">
                <a:solidFill>
                  <a:srgbClr val="000000"/>
                </a:solidFill>
                <a:latin typeface="Times New Roman"/>
                <a:cs typeface="Times New Roman"/>
              </a:rPr>
              <a:t>updated</a:t>
            </a:r>
            <a:endParaRPr lang="en-US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927100">
              <a:lnSpc>
                <a:spcPct val="100000"/>
              </a:lnSpc>
              <a:spcBef>
                <a:spcPts val="670"/>
              </a:spcBef>
            </a:pPr>
            <a:r>
              <a:rPr lang="en-US" sz="1800" spc="620" dirty="0">
                <a:solidFill>
                  <a:srgbClr val="000000"/>
                </a:solidFill>
                <a:latin typeface="Wingdings"/>
                <a:cs typeface="Wingdings"/>
              </a:rPr>
              <a:t></a:t>
            </a:r>
            <a:r>
              <a:rPr lang="en-US" sz="2800" spc="620" dirty="0">
                <a:solidFill>
                  <a:srgbClr val="000000"/>
                </a:solidFill>
                <a:latin typeface="Times New Roman"/>
                <a:cs typeface="Times New Roman"/>
              </a:rPr>
              <a:t>Creates </a:t>
            </a:r>
            <a:r>
              <a:rPr lang="en-US" sz="2800" spc="27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lang="en-US" sz="2800" spc="200" dirty="0">
                <a:solidFill>
                  <a:srgbClr val="000000"/>
                </a:solidFill>
                <a:latin typeface="Times New Roman"/>
                <a:cs typeface="Times New Roman"/>
              </a:rPr>
              <a:t>single </a:t>
            </a:r>
            <a:r>
              <a:rPr lang="en-US" sz="2800" spc="170" dirty="0">
                <a:solidFill>
                  <a:srgbClr val="000000"/>
                </a:solidFill>
                <a:latin typeface="Times New Roman"/>
                <a:cs typeface="Times New Roman"/>
              </a:rPr>
              <a:t>point </a:t>
            </a:r>
            <a:r>
              <a:rPr lang="en-US" sz="2800" spc="160" dirty="0">
                <a:solidFill>
                  <a:srgbClr val="000000"/>
                </a:solidFill>
                <a:latin typeface="Times New Roman"/>
                <a:cs typeface="Times New Roman"/>
              </a:rPr>
              <a:t>of</a:t>
            </a:r>
            <a:r>
              <a:rPr lang="en-US" sz="2800" spc="-5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800" spc="180" dirty="0">
                <a:solidFill>
                  <a:srgbClr val="000000"/>
                </a:solidFill>
                <a:latin typeface="Times New Roman"/>
                <a:cs typeface="Times New Roman"/>
              </a:rPr>
              <a:t>failure</a:t>
            </a:r>
            <a:endParaRPr lang="en-US" sz="28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21949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Reliability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/>
          <a:lstStyle/>
          <a:p>
            <a:pPr marL="355600">
              <a:spcBef>
                <a:spcPts val="434"/>
              </a:spcBef>
              <a:buClr>
                <a:srgbClr val="000000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spc="195" dirty="0">
                <a:solidFill>
                  <a:srgbClr val="000000"/>
                </a:solidFill>
                <a:latin typeface="Times New Roman"/>
                <a:cs typeface="Times New Roman"/>
              </a:rPr>
              <a:t>Data </a:t>
            </a: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is</a:t>
            </a:r>
            <a:r>
              <a:rPr lang="en-US" sz="2000" spc="2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replicated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lvl="1" indent="-287020">
              <a:lnSpc>
                <a:spcPct val="100000"/>
              </a:lnSpc>
              <a:spcBef>
                <a:spcPts val="335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z="2000" spc="195" dirty="0">
                <a:solidFill>
                  <a:srgbClr val="000000"/>
                </a:solidFill>
                <a:latin typeface="Times New Roman"/>
                <a:cs typeface="Times New Roman"/>
              </a:rPr>
              <a:t>Data from </a:t>
            </a:r>
            <a:r>
              <a:rPr lang="en-US" sz="2000" spc="280" dirty="0">
                <a:solidFill>
                  <a:srgbClr val="000000"/>
                </a:solidFill>
                <a:latin typeface="Times New Roman"/>
                <a:cs typeface="Times New Roman"/>
              </a:rPr>
              <a:t>master </a:t>
            </a:r>
            <a:r>
              <a:rPr lang="en-US" sz="2000" spc="195" dirty="0">
                <a:solidFill>
                  <a:srgbClr val="000000"/>
                </a:solidFill>
                <a:latin typeface="Times New Roman"/>
                <a:cs typeface="Times New Roman"/>
              </a:rPr>
              <a:t>is </a:t>
            </a:r>
            <a:r>
              <a:rPr lang="en-US" sz="2000" spc="220" dirty="0">
                <a:solidFill>
                  <a:srgbClr val="000000"/>
                </a:solidFill>
                <a:latin typeface="Times New Roman"/>
                <a:cs typeface="Times New Roman"/>
              </a:rPr>
              <a:t>copied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to </a:t>
            </a:r>
            <a:r>
              <a:rPr lang="en-US" sz="2000" spc="160" dirty="0">
                <a:solidFill>
                  <a:srgbClr val="000000"/>
                </a:solidFill>
                <a:latin typeface="Times New Roman"/>
                <a:cs typeface="Times New Roman"/>
              </a:rPr>
              <a:t>multiple</a:t>
            </a:r>
            <a:r>
              <a:rPr lang="en-US" sz="2000" spc="34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slaves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Clr>
                <a:srgbClr val="696363"/>
              </a:buClr>
              <a:buFont typeface="Wingdings"/>
              <a:buChar char="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Clients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can</a:t>
            </a:r>
            <a:r>
              <a:rPr lang="en-US" sz="2000" spc="29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query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lvl="1" indent="-287020">
              <a:lnSpc>
                <a:spcPct val="100000"/>
              </a:lnSpc>
              <a:spcBef>
                <a:spcPts val="335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z="2000" spc="250" dirty="0">
                <a:solidFill>
                  <a:srgbClr val="000000"/>
                </a:solidFill>
                <a:latin typeface="Times New Roman"/>
                <a:cs typeface="Times New Roman"/>
              </a:rPr>
              <a:t>Master</a:t>
            </a:r>
            <a:r>
              <a:rPr lang="en-US" sz="2000" spc="23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310" dirty="0">
                <a:solidFill>
                  <a:srgbClr val="000000"/>
                </a:solidFill>
                <a:latin typeface="Times New Roman"/>
                <a:cs typeface="Times New Roman"/>
              </a:rPr>
              <a:t>server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lvl="1" indent="-287020">
              <a:lnSpc>
                <a:spcPct val="100000"/>
              </a:lnSpc>
              <a:spcBef>
                <a:spcPts val="340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z="2000" spc="155" dirty="0">
                <a:solidFill>
                  <a:srgbClr val="000000"/>
                </a:solidFill>
                <a:latin typeface="Times New Roman"/>
                <a:cs typeface="Times New Roman"/>
              </a:rPr>
              <a:t>Any of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the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copies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at slave</a:t>
            </a:r>
            <a:r>
              <a:rPr lang="en-US" sz="2000" spc="4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315" dirty="0">
                <a:solidFill>
                  <a:srgbClr val="000000"/>
                </a:solidFill>
                <a:latin typeface="Times New Roman"/>
                <a:cs typeface="Times New Roman"/>
              </a:rPr>
              <a:t>servers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696363"/>
              </a:buClr>
              <a:buFont typeface="Wingdings"/>
              <a:buChar char="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spc="190" dirty="0">
                <a:solidFill>
                  <a:srgbClr val="000000"/>
                </a:solidFill>
                <a:latin typeface="Times New Roman"/>
                <a:cs typeface="Times New Roman"/>
              </a:rPr>
              <a:t>Clients </a:t>
            </a:r>
            <a:r>
              <a:rPr lang="en-US" sz="2000" spc="80" dirty="0">
                <a:solidFill>
                  <a:srgbClr val="000000"/>
                </a:solidFill>
                <a:latin typeface="Times New Roman"/>
                <a:cs typeface="Times New Roman"/>
              </a:rPr>
              <a:t>will </a:t>
            </a:r>
            <a:r>
              <a:rPr lang="en-US" sz="2000" spc="170" dirty="0">
                <a:solidFill>
                  <a:srgbClr val="000000"/>
                </a:solidFill>
                <a:latin typeface="Times New Roman"/>
                <a:cs typeface="Times New Roman"/>
              </a:rPr>
              <a:t>typically </a:t>
            </a:r>
            <a:r>
              <a:rPr lang="en-US" sz="2000" spc="254" dirty="0">
                <a:solidFill>
                  <a:srgbClr val="000000"/>
                </a:solidFill>
                <a:latin typeface="Times New Roman"/>
                <a:cs typeface="Times New Roman"/>
              </a:rPr>
              <a:t>query </a:t>
            </a:r>
            <a:r>
              <a:rPr lang="en-US" sz="2000" spc="170" dirty="0">
                <a:solidFill>
                  <a:srgbClr val="000000"/>
                </a:solidFill>
                <a:latin typeface="Times New Roman"/>
                <a:cs typeface="Times New Roman"/>
              </a:rPr>
              <a:t>local</a:t>
            </a:r>
            <a:r>
              <a:rPr lang="en-US" sz="2000" spc="55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85" dirty="0">
                <a:solidFill>
                  <a:srgbClr val="000000"/>
                </a:solidFill>
                <a:latin typeface="Times New Roman"/>
                <a:cs typeface="Times New Roman"/>
              </a:rPr>
              <a:t>caches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har char=""/>
            </a:pP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355600"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protocols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lang="en-US" sz="2000" spc="300" dirty="0">
                <a:solidFill>
                  <a:srgbClr val="000000"/>
                </a:solidFill>
                <a:latin typeface="Times New Roman"/>
                <a:cs typeface="Times New Roman"/>
              </a:rPr>
              <a:t>use </a:t>
            </a:r>
            <a:r>
              <a:rPr lang="en-US" sz="2000" spc="245" dirty="0">
                <a:solidFill>
                  <a:srgbClr val="000000"/>
                </a:solidFill>
                <a:latin typeface="Times New Roman"/>
                <a:cs typeface="Times New Roman"/>
              </a:rPr>
              <a:t>either </a:t>
            </a:r>
            <a:r>
              <a:rPr lang="en-US" sz="2000" spc="145" dirty="0">
                <a:solidFill>
                  <a:srgbClr val="000000"/>
                </a:solidFill>
                <a:latin typeface="Times New Roman"/>
                <a:cs typeface="Times New Roman"/>
              </a:rPr>
              <a:t>UDP 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or</a:t>
            </a:r>
            <a:r>
              <a:rPr lang="en-US" sz="2000" spc="4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54" dirty="0">
                <a:solidFill>
                  <a:srgbClr val="000000"/>
                </a:solidFill>
                <a:latin typeface="Times New Roman"/>
                <a:cs typeface="Times New Roman"/>
              </a:rPr>
              <a:t>TCP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756285" marR="5080" lvl="1" indent="-287020">
              <a:lnSpc>
                <a:spcPts val="3020"/>
              </a:lnSpc>
              <a:spcBef>
                <a:spcPts val="720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z="2000" spc="30" dirty="0">
                <a:solidFill>
                  <a:srgbClr val="000000"/>
                </a:solidFill>
                <a:latin typeface="Times New Roman"/>
                <a:cs typeface="Times New Roman"/>
              </a:rPr>
              <a:t>If </a:t>
            </a:r>
            <a:r>
              <a:rPr lang="en-US" sz="2000" spc="135" dirty="0">
                <a:solidFill>
                  <a:srgbClr val="000000"/>
                </a:solidFill>
                <a:latin typeface="Times New Roman"/>
                <a:cs typeface="Times New Roman"/>
              </a:rPr>
              <a:t>UDP, </a:t>
            </a:r>
            <a:r>
              <a:rPr lang="en-US" sz="2000" spc="114" dirty="0">
                <a:solidFill>
                  <a:srgbClr val="000000"/>
                </a:solidFill>
                <a:latin typeface="Times New Roman"/>
                <a:cs typeface="Times New Roman"/>
              </a:rPr>
              <a:t>DNS </a:t>
            </a:r>
            <a:r>
              <a:rPr lang="en-US" sz="2000" spc="210" dirty="0">
                <a:solidFill>
                  <a:srgbClr val="000000"/>
                </a:solidFill>
                <a:latin typeface="Times New Roman"/>
                <a:cs typeface="Times New Roman"/>
              </a:rPr>
              <a:t>protocol </a:t>
            </a:r>
            <a:r>
              <a:rPr lang="en-US" sz="2000" spc="229" dirty="0">
                <a:solidFill>
                  <a:srgbClr val="000000"/>
                </a:solidFill>
                <a:latin typeface="Times New Roman"/>
                <a:cs typeface="Times New Roman"/>
              </a:rPr>
              <a:t>handles </a:t>
            </a:r>
            <a:r>
              <a:rPr lang="en-US" sz="2000" spc="225" dirty="0">
                <a:solidFill>
                  <a:srgbClr val="000000"/>
                </a:solidFill>
                <a:latin typeface="Times New Roman"/>
                <a:cs typeface="Times New Roman"/>
              </a:rPr>
              <a:t>retransmission,  sequencing,</a:t>
            </a:r>
            <a:r>
              <a:rPr lang="en-US" sz="2000" spc="2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spc="240" dirty="0">
                <a:solidFill>
                  <a:srgbClr val="000000"/>
                </a:solidFill>
                <a:latin typeface="Times New Roman"/>
                <a:cs typeface="Times New Roman"/>
              </a:rPr>
              <a:t>etc.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1613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n-US" sz="3600" dirty="0" smtClean="0"/>
              <a:t>Loose Coherency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184575"/>
          </a:xfrm>
        </p:spPr>
        <p:txBody>
          <a:bodyPr/>
          <a:lstStyle/>
          <a:p>
            <a:pPr marL="355600">
              <a:spcBef>
                <a:spcPts val="440"/>
              </a:spcBef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b="1" spc="320" dirty="0">
                <a:latin typeface="Times New Roman"/>
                <a:cs typeface="Times New Roman"/>
              </a:rPr>
              <a:t>The </a:t>
            </a:r>
            <a:r>
              <a:rPr lang="en-US" sz="2000" b="1" spc="270" dirty="0">
                <a:latin typeface="Times New Roman"/>
                <a:cs typeface="Times New Roman"/>
              </a:rPr>
              <a:t>database </a:t>
            </a:r>
            <a:r>
              <a:rPr lang="en-US" sz="2000" b="1" spc="195" dirty="0">
                <a:latin typeface="Times New Roman"/>
                <a:cs typeface="Times New Roman"/>
              </a:rPr>
              <a:t>is </a:t>
            </a:r>
            <a:r>
              <a:rPr lang="en-US" sz="2000" b="1" spc="235" dirty="0">
                <a:latin typeface="Times New Roman"/>
                <a:cs typeface="Times New Roman"/>
              </a:rPr>
              <a:t>always </a:t>
            </a:r>
            <a:r>
              <a:rPr lang="en-US" sz="2000" b="1" spc="185" dirty="0">
                <a:latin typeface="Times New Roman"/>
                <a:cs typeface="Times New Roman"/>
              </a:rPr>
              <a:t>internally</a:t>
            </a:r>
            <a:r>
              <a:rPr lang="en-US" sz="2000" b="1" spc="160" dirty="0">
                <a:latin typeface="Times New Roman"/>
                <a:cs typeface="Times New Roman"/>
              </a:rPr>
              <a:t> </a:t>
            </a:r>
            <a:r>
              <a:rPr lang="en-US" sz="2000" b="1" spc="245" dirty="0">
                <a:latin typeface="Times New Roman"/>
                <a:cs typeface="Times New Roman"/>
              </a:rPr>
              <a:t>consistent</a:t>
            </a:r>
            <a:endParaRPr lang="en-US" sz="2000" b="1" dirty="0">
              <a:latin typeface="Times New Roman"/>
              <a:cs typeface="Times New Roman"/>
            </a:endParaRPr>
          </a:p>
          <a:p>
            <a:pPr marL="756285" marR="5080" lvl="1" indent="-287020">
              <a:lnSpc>
                <a:spcPts val="3020"/>
              </a:lnSpc>
              <a:spcBef>
                <a:spcPts val="720"/>
              </a:spcBef>
              <a:buClr>
                <a:srgbClr val="696363"/>
              </a:buClr>
              <a:buSzPct val="75000"/>
              <a:buFont typeface="Wingdings"/>
              <a:buChar char=""/>
              <a:tabLst>
                <a:tab pos="756920" algn="l"/>
              </a:tabLst>
            </a:pPr>
            <a:r>
              <a:rPr lang="en-US" sz="2000" b="1" spc="225" dirty="0">
                <a:latin typeface="Times New Roman"/>
                <a:cs typeface="Times New Roman"/>
              </a:rPr>
              <a:t>Each </a:t>
            </a:r>
            <a:r>
              <a:rPr lang="en-US" sz="2000" b="1" spc="235" dirty="0">
                <a:latin typeface="Times New Roman"/>
                <a:cs typeface="Times New Roman"/>
              </a:rPr>
              <a:t>version </a:t>
            </a:r>
            <a:r>
              <a:rPr lang="en-US" sz="2000" b="1" spc="155" dirty="0">
                <a:latin typeface="Times New Roman"/>
                <a:cs typeface="Times New Roman"/>
              </a:rPr>
              <a:t>of </a:t>
            </a:r>
            <a:r>
              <a:rPr lang="en-US" sz="2000" b="1" spc="270" dirty="0">
                <a:latin typeface="Times New Roman"/>
                <a:cs typeface="Times New Roman"/>
              </a:rPr>
              <a:t>a </a:t>
            </a:r>
            <a:r>
              <a:rPr lang="en-US" sz="2000" b="1" spc="285" dirty="0">
                <a:latin typeface="Times New Roman"/>
                <a:cs typeface="Times New Roman"/>
              </a:rPr>
              <a:t>subset </a:t>
            </a:r>
            <a:r>
              <a:rPr lang="en-US" sz="2000" b="1" spc="155" dirty="0">
                <a:latin typeface="Times New Roman"/>
                <a:cs typeface="Times New Roman"/>
              </a:rPr>
              <a:t>of </a:t>
            </a:r>
            <a:r>
              <a:rPr lang="en-US" sz="2000" b="1" spc="260" dirty="0">
                <a:latin typeface="Times New Roman"/>
                <a:cs typeface="Times New Roman"/>
              </a:rPr>
              <a:t>the </a:t>
            </a:r>
            <a:r>
              <a:rPr lang="en-US" sz="2000" b="1" spc="265" dirty="0">
                <a:latin typeface="Times New Roman"/>
                <a:cs typeface="Times New Roman"/>
              </a:rPr>
              <a:t>database </a:t>
            </a:r>
            <a:r>
              <a:rPr lang="en-US" sz="2000" b="1" spc="195" dirty="0">
                <a:latin typeface="Times New Roman"/>
                <a:cs typeface="Times New Roman"/>
              </a:rPr>
              <a:t>(a </a:t>
            </a:r>
            <a:r>
              <a:rPr lang="en-US" sz="2000" b="1" spc="210" dirty="0">
                <a:latin typeface="Times New Roman"/>
                <a:cs typeface="Times New Roman"/>
              </a:rPr>
              <a:t>zone)  </a:t>
            </a:r>
            <a:r>
              <a:rPr lang="en-US" sz="2000" b="1" spc="275" dirty="0">
                <a:latin typeface="Times New Roman"/>
                <a:cs typeface="Times New Roman"/>
              </a:rPr>
              <a:t>has </a:t>
            </a:r>
            <a:r>
              <a:rPr lang="en-US" sz="2000" b="1" spc="270" dirty="0">
                <a:latin typeface="Times New Roman"/>
                <a:cs typeface="Times New Roman"/>
              </a:rPr>
              <a:t>a </a:t>
            </a:r>
            <a:r>
              <a:rPr lang="en-US" sz="2000" b="1" spc="225" dirty="0">
                <a:latin typeface="Times New Roman"/>
                <a:cs typeface="Times New Roman"/>
              </a:rPr>
              <a:t>serial</a:t>
            </a:r>
            <a:r>
              <a:rPr lang="en-US" sz="2000" b="1" spc="145" dirty="0">
                <a:latin typeface="Times New Roman"/>
                <a:cs typeface="Times New Roman"/>
              </a:rPr>
              <a:t> </a:t>
            </a:r>
            <a:r>
              <a:rPr lang="en-US" sz="2000" b="1" spc="235" dirty="0">
                <a:latin typeface="Times New Roman"/>
                <a:cs typeface="Times New Roman"/>
              </a:rPr>
              <a:t>number</a:t>
            </a:r>
            <a:endParaRPr lang="en-US" sz="2000" b="1" dirty="0">
              <a:latin typeface="Times New Roman"/>
              <a:cs typeface="Times New Roman"/>
            </a:endParaRPr>
          </a:p>
          <a:p>
            <a:pPr marL="1155700" marR="842010" indent="-229235">
              <a:lnSpc>
                <a:spcPts val="3020"/>
              </a:lnSpc>
              <a:spcBef>
                <a:spcPts val="680"/>
              </a:spcBef>
            </a:pPr>
            <a:r>
              <a:rPr lang="en-US" sz="2000" b="1" spc="985" dirty="0">
                <a:solidFill>
                  <a:srgbClr val="696363"/>
                </a:solidFill>
                <a:latin typeface="Wingdings"/>
                <a:cs typeface="Wingdings"/>
              </a:rPr>
              <a:t></a:t>
            </a:r>
            <a:r>
              <a:rPr lang="en-US" sz="2000" b="1" spc="985" dirty="0">
                <a:latin typeface="Times New Roman"/>
                <a:cs typeface="Times New Roman"/>
              </a:rPr>
              <a:t>The </a:t>
            </a:r>
            <a:r>
              <a:rPr lang="en-US" sz="2000" b="1" spc="225" dirty="0">
                <a:latin typeface="Times New Roman"/>
                <a:cs typeface="Times New Roman"/>
              </a:rPr>
              <a:t>serial </a:t>
            </a:r>
            <a:r>
              <a:rPr lang="en-US" sz="2000" b="1" spc="235" dirty="0">
                <a:latin typeface="Times New Roman"/>
                <a:cs typeface="Times New Roman"/>
              </a:rPr>
              <a:t>number </a:t>
            </a:r>
            <a:r>
              <a:rPr lang="en-US" sz="2000" b="1" spc="190" dirty="0">
                <a:latin typeface="Times New Roman"/>
                <a:cs typeface="Times New Roman"/>
              </a:rPr>
              <a:t>is </a:t>
            </a:r>
            <a:r>
              <a:rPr lang="en-US" sz="2000" b="1" spc="240" dirty="0">
                <a:latin typeface="Times New Roman"/>
                <a:cs typeface="Times New Roman"/>
              </a:rPr>
              <a:t>incremented</a:t>
            </a:r>
            <a:r>
              <a:rPr lang="en-US" sz="2000" b="1" spc="-395" dirty="0">
                <a:latin typeface="Times New Roman"/>
                <a:cs typeface="Times New Roman"/>
              </a:rPr>
              <a:t> </a:t>
            </a:r>
            <a:r>
              <a:rPr lang="en-US" sz="2000" b="1" spc="210" dirty="0">
                <a:latin typeface="Times New Roman"/>
                <a:cs typeface="Times New Roman"/>
              </a:rPr>
              <a:t>on </a:t>
            </a:r>
            <a:r>
              <a:rPr lang="en-US" sz="2000" b="1" spc="210" dirty="0" smtClean="0">
                <a:latin typeface="Times New Roman"/>
                <a:cs typeface="Times New Roman"/>
              </a:rPr>
              <a:t>each database </a:t>
            </a:r>
            <a:r>
              <a:rPr lang="en-US" sz="2000" b="1" spc="210" smtClean="0">
                <a:latin typeface="Times New Roman"/>
                <a:cs typeface="Times New Roman"/>
              </a:rPr>
              <a:t>change </a:t>
            </a:r>
          </a:p>
          <a:p>
            <a:pPr marL="1155700" marR="842010" indent="-229235">
              <a:lnSpc>
                <a:spcPts val="3020"/>
              </a:lnSpc>
              <a:spcBef>
                <a:spcPts val="680"/>
              </a:spcBef>
            </a:pPr>
            <a:r>
              <a:rPr lang="en-US" sz="2000" b="1" spc="245" smtClean="0">
                <a:latin typeface="Times New Roman"/>
                <a:cs typeface="Times New Roman"/>
              </a:rPr>
              <a:t>Changes </a:t>
            </a:r>
            <a:r>
              <a:rPr lang="en-US" sz="2000" b="1" spc="225" dirty="0">
                <a:latin typeface="Times New Roman"/>
                <a:cs typeface="Times New Roman"/>
              </a:rPr>
              <a:t>to </a:t>
            </a:r>
            <a:r>
              <a:rPr lang="en-US" sz="2000" b="1" spc="260" dirty="0">
                <a:latin typeface="Times New Roman"/>
                <a:cs typeface="Times New Roman"/>
              </a:rPr>
              <a:t>the </a:t>
            </a:r>
            <a:r>
              <a:rPr lang="en-US" sz="2000" b="1" spc="285" dirty="0">
                <a:latin typeface="Times New Roman"/>
                <a:cs typeface="Times New Roman"/>
              </a:rPr>
              <a:t>master </a:t>
            </a:r>
            <a:r>
              <a:rPr lang="en-US" sz="2000" b="1" spc="235" dirty="0">
                <a:latin typeface="Times New Roman"/>
                <a:cs typeface="Times New Roman"/>
              </a:rPr>
              <a:t>copy </a:t>
            </a:r>
            <a:r>
              <a:rPr lang="en-US" sz="2000" b="1" spc="155" dirty="0">
                <a:latin typeface="Times New Roman"/>
                <a:cs typeface="Times New Roman"/>
              </a:rPr>
              <a:t>of </a:t>
            </a:r>
            <a:r>
              <a:rPr lang="en-US" sz="2000" b="1" spc="260" dirty="0">
                <a:latin typeface="Times New Roman"/>
                <a:cs typeface="Times New Roman"/>
              </a:rPr>
              <a:t>the </a:t>
            </a:r>
            <a:r>
              <a:rPr lang="en-US" sz="2000" b="1" spc="265" dirty="0">
                <a:latin typeface="Times New Roman"/>
                <a:cs typeface="Times New Roman"/>
              </a:rPr>
              <a:t>database </a:t>
            </a:r>
            <a:r>
              <a:rPr lang="en-US" sz="2000" b="1" spc="310" dirty="0">
                <a:latin typeface="Times New Roman"/>
                <a:cs typeface="Times New Roman"/>
              </a:rPr>
              <a:t>are  </a:t>
            </a:r>
            <a:r>
              <a:rPr lang="en-US" sz="2000" b="1" spc="220" dirty="0">
                <a:latin typeface="Times New Roman"/>
                <a:cs typeface="Times New Roman"/>
              </a:rPr>
              <a:t>replicated according </a:t>
            </a:r>
            <a:r>
              <a:rPr lang="en-US" sz="2000" b="1" spc="225" dirty="0">
                <a:latin typeface="Times New Roman"/>
                <a:cs typeface="Times New Roman"/>
              </a:rPr>
              <a:t>to </a:t>
            </a:r>
            <a:r>
              <a:rPr lang="en-US" sz="2000" b="1" spc="145" dirty="0">
                <a:latin typeface="Times New Roman"/>
                <a:cs typeface="Times New Roman"/>
              </a:rPr>
              <a:t>timing </a:t>
            </a:r>
            <a:r>
              <a:rPr lang="en-US" sz="2000" b="1" spc="320" dirty="0">
                <a:latin typeface="Times New Roman"/>
                <a:cs typeface="Times New Roman"/>
              </a:rPr>
              <a:t>set </a:t>
            </a:r>
            <a:r>
              <a:rPr lang="en-US" sz="2000" b="1" spc="225" dirty="0">
                <a:latin typeface="Times New Roman"/>
                <a:cs typeface="Times New Roman"/>
              </a:rPr>
              <a:t>by </a:t>
            </a:r>
            <a:r>
              <a:rPr lang="en-US" sz="2000" b="1" spc="260" dirty="0">
                <a:latin typeface="Times New Roman"/>
                <a:cs typeface="Times New Roman"/>
              </a:rPr>
              <a:t>the </a:t>
            </a:r>
            <a:r>
              <a:rPr lang="en-US" sz="2000" b="1" spc="235" dirty="0">
                <a:latin typeface="Times New Roman"/>
                <a:cs typeface="Times New Roman"/>
              </a:rPr>
              <a:t>zone  </a:t>
            </a:r>
            <a:r>
              <a:rPr lang="en-US" sz="2000" b="1" spc="210" dirty="0">
                <a:latin typeface="Times New Roman"/>
                <a:cs typeface="Times New Roman"/>
              </a:rPr>
              <a:t>administrator</a:t>
            </a:r>
            <a:endParaRPr lang="en-US" sz="2000" b="1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696363"/>
              </a:buClr>
              <a:buFont typeface="Wingdings"/>
              <a:buChar char=""/>
            </a:pPr>
            <a:endParaRPr lang="en-US" sz="2000" b="1" dirty="0">
              <a:latin typeface="Times New Roman"/>
              <a:cs typeface="Times New Roman"/>
            </a:endParaRPr>
          </a:p>
          <a:p>
            <a:pPr marL="354965" marR="567055">
              <a:lnSpc>
                <a:spcPts val="3020"/>
              </a:lnSpc>
              <a:buClr>
                <a:srgbClr val="696363"/>
              </a:buClr>
              <a:buSzPct val="69642"/>
              <a:buFont typeface="Wingdings"/>
              <a:buChar char=""/>
              <a:tabLst>
                <a:tab pos="355600" algn="l"/>
              </a:tabLst>
            </a:pPr>
            <a:r>
              <a:rPr lang="en-US" sz="2000" b="1" spc="240" dirty="0">
                <a:latin typeface="Times New Roman"/>
                <a:cs typeface="Times New Roman"/>
              </a:rPr>
              <a:t>Cached data </a:t>
            </a:r>
            <a:r>
              <a:rPr lang="en-US" sz="2000" b="1" spc="265" dirty="0">
                <a:latin typeface="Times New Roman"/>
                <a:cs typeface="Times New Roman"/>
              </a:rPr>
              <a:t>expires </a:t>
            </a:r>
            <a:r>
              <a:rPr lang="en-US" sz="2000" b="1" spc="220" dirty="0">
                <a:latin typeface="Times New Roman"/>
                <a:cs typeface="Times New Roman"/>
              </a:rPr>
              <a:t>according </a:t>
            </a:r>
            <a:r>
              <a:rPr lang="en-US" sz="2000" b="1" spc="225" dirty="0">
                <a:latin typeface="Times New Roman"/>
                <a:cs typeface="Times New Roman"/>
              </a:rPr>
              <a:t>to </a:t>
            </a:r>
            <a:r>
              <a:rPr lang="en-US" sz="2000" b="1" spc="200" dirty="0">
                <a:latin typeface="Times New Roman"/>
                <a:cs typeface="Times New Roman"/>
              </a:rPr>
              <a:t>timeout </a:t>
            </a:r>
            <a:r>
              <a:rPr lang="en-US" sz="2000" b="1" spc="315" dirty="0">
                <a:latin typeface="Times New Roman"/>
                <a:cs typeface="Times New Roman"/>
              </a:rPr>
              <a:t>set </a:t>
            </a:r>
            <a:r>
              <a:rPr lang="en-US" sz="2000" b="1" spc="220" dirty="0">
                <a:latin typeface="Times New Roman"/>
                <a:cs typeface="Times New Roman"/>
              </a:rPr>
              <a:t>by  </a:t>
            </a:r>
            <a:r>
              <a:rPr lang="en-US" sz="2000" b="1" spc="235" dirty="0">
                <a:latin typeface="Times New Roman"/>
                <a:cs typeface="Times New Roman"/>
              </a:rPr>
              <a:t>zone</a:t>
            </a:r>
            <a:r>
              <a:rPr lang="en-US" sz="2000" b="1" spc="240" dirty="0">
                <a:latin typeface="Times New Roman"/>
                <a:cs typeface="Times New Roman"/>
              </a:rPr>
              <a:t> </a:t>
            </a:r>
            <a:r>
              <a:rPr lang="en-US" sz="2000" b="1" spc="215" dirty="0">
                <a:latin typeface="Times New Roman"/>
                <a:cs typeface="Times New Roman"/>
              </a:rPr>
              <a:t>administrator</a:t>
            </a:r>
            <a:endParaRPr lang="en-US" sz="2000" b="1" dirty="0">
              <a:latin typeface="Times New Roman"/>
              <a:cs typeface="Times New Roman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3422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Orin Thomas(2019), Windows Server 2019,Inside Out. Available at https://</a:t>
            </a:r>
            <a:r>
              <a:rPr lang="en-US" sz="2000" dirty="0" err="1"/>
              <a:t>learning.oreilly.com</a:t>
            </a:r>
            <a:r>
              <a:rPr lang="en-US" sz="2000" dirty="0"/>
              <a:t>/home/</a:t>
            </a:r>
          </a:p>
          <a:p>
            <a:r>
              <a:rPr lang="en-US" sz="2000" dirty="0"/>
              <a:t>Jordan Krause,(2019),Mastering Windows Server 2019: The complete guide for IT professionals to install and manage Windows Server 2019 and deploy new capabilities, 2nd Edition.2019</a:t>
            </a:r>
          </a:p>
          <a:p>
            <a:r>
              <a:rPr lang="en-GB" sz="2000" dirty="0"/>
              <a:t>(E-Book) Paul </a:t>
            </a:r>
            <a:r>
              <a:rPr lang="en-GB" sz="2000" dirty="0" err="1"/>
              <a:t>Cobbaut</a:t>
            </a:r>
            <a:r>
              <a:rPr lang="en-GB" sz="2000" dirty="0"/>
              <a:t>, Linux Fundamentals  </a:t>
            </a:r>
            <a:br>
              <a:rPr lang="en-GB" sz="2000" dirty="0"/>
            </a:br>
            <a:r>
              <a:rPr lang="en-GB" sz="2000" dirty="0"/>
              <a:t>http://</a:t>
            </a:r>
            <a:r>
              <a:rPr lang="en-GB" sz="2000" dirty="0" err="1"/>
              <a:t>linux-training.be</a:t>
            </a:r>
            <a:r>
              <a:rPr lang="en-GB" sz="2000" dirty="0"/>
              <a:t>/</a:t>
            </a:r>
            <a:r>
              <a:rPr lang="en-GB" sz="2000" dirty="0" err="1"/>
              <a:t>linuxfun.pdf</a:t>
            </a:r>
            <a:r>
              <a:rPr lang="en-GB" sz="2000" dirty="0"/>
              <a:t>  </a:t>
            </a:r>
            <a:endParaRPr lang="en-GB" sz="2000" dirty="0" smtClean="0"/>
          </a:p>
          <a:p>
            <a:r>
              <a:rPr lang="en-US" sz="2000" dirty="0"/>
              <a:t>Andrew S </a:t>
            </a:r>
            <a:r>
              <a:rPr lang="en-US" sz="2000" dirty="0" err="1"/>
              <a:t>Tanenbaum</a:t>
            </a:r>
            <a:r>
              <a:rPr lang="en-US" sz="2000" dirty="0"/>
              <a:t>, David J. </a:t>
            </a:r>
            <a:r>
              <a:rPr lang="en-US" sz="2000" dirty="0" err="1"/>
              <a:t>Wetherall</a:t>
            </a:r>
            <a:r>
              <a:rPr lang="en-US" sz="2000" dirty="0"/>
              <a:t> ( 2013) Computer Networks, </a:t>
            </a:r>
            <a:r>
              <a:rPr lang="en-US" sz="2000" dirty="0" smtClean="0"/>
              <a:t>Pearson</a:t>
            </a:r>
            <a:endParaRPr lang="en-US" sz="2000" dirty="0"/>
          </a:p>
          <a:p>
            <a:r>
              <a:rPr lang="en-US" sz="2000" dirty="0">
                <a:hlinkClick r:id="rId2"/>
              </a:rPr>
              <a:t>https://docs.microsoft.com/en-us/windows-server/networking/technologies/dhcp/dhcp-top</a:t>
            </a:r>
            <a:endParaRPr lang="en-US" sz="2000" dirty="0"/>
          </a:p>
          <a:p>
            <a:pPr marL="0" indent="0" eaLnBrk="1" hangingPunct="1">
              <a:buNone/>
              <a:defRPr/>
            </a:pPr>
            <a:r>
              <a:rPr lang="en-GB" dirty="0"/>
              <a:t> </a:t>
            </a:r>
            <a:br>
              <a:rPr lang="en-GB" dirty="0"/>
            </a:br>
            <a:endParaRPr lang="en-GB" altLang="en-US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207395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2200</TotalTime>
  <Words>809</Words>
  <Application>Microsoft Macintosh PowerPoint</Application>
  <PresentationFormat>On-screen Show (4:3)</PresentationFormat>
  <Paragraphs>153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20140311PresentationUWTSDTemplate</vt:lpstr>
      <vt:lpstr>Module Code ACCC5003 </vt:lpstr>
      <vt:lpstr>Topic </vt:lpstr>
      <vt:lpstr>Importance of Naming</vt:lpstr>
      <vt:lpstr>Domain Name</vt:lpstr>
      <vt:lpstr>Structure of DNS</vt:lpstr>
      <vt:lpstr>Top level domains</vt:lpstr>
      <vt:lpstr>Types of Domains</vt:lpstr>
      <vt:lpstr>Country Domains</vt:lpstr>
      <vt:lpstr>Sub domains</vt:lpstr>
      <vt:lpstr>DNS</vt:lpstr>
      <vt:lpstr>DNS</vt:lpstr>
      <vt:lpstr>DNS</vt:lpstr>
      <vt:lpstr>DNS Example</vt:lpstr>
      <vt:lpstr>DNS Example</vt:lpstr>
      <vt:lpstr>Global Distribution</vt:lpstr>
      <vt:lpstr>Scalability</vt:lpstr>
      <vt:lpstr>Dynamicity</vt:lpstr>
      <vt:lpstr>Reliability</vt:lpstr>
      <vt:lpstr>Loose Coherency</vt:lpstr>
      <vt:lpstr>References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Md Sadeque Imam Shaikh</cp:lastModifiedBy>
  <cp:revision>147</cp:revision>
  <cp:lastPrinted>2018-07-09T15:27:01Z</cp:lastPrinted>
  <dcterms:created xsi:type="dcterms:W3CDTF">2002-10-07T19:43:58Z</dcterms:created>
  <dcterms:modified xsi:type="dcterms:W3CDTF">2020-06-30T15:09:49Z</dcterms:modified>
</cp:coreProperties>
</file>