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8"/>
  </p:notesMasterIdLst>
  <p:sldIdLst>
    <p:sldId id="323" r:id="rId2"/>
    <p:sldId id="256" r:id="rId3"/>
    <p:sldId id="338" r:id="rId4"/>
    <p:sldId id="314" r:id="rId5"/>
    <p:sldId id="324" r:id="rId6"/>
    <p:sldId id="325" r:id="rId7"/>
    <p:sldId id="327" r:id="rId8"/>
    <p:sldId id="329" r:id="rId9"/>
    <p:sldId id="330" r:id="rId10"/>
    <p:sldId id="339" r:id="rId11"/>
    <p:sldId id="340" r:id="rId12"/>
    <p:sldId id="341" r:id="rId13"/>
    <p:sldId id="331" r:id="rId14"/>
    <p:sldId id="332" r:id="rId15"/>
    <p:sldId id="334" r:id="rId16"/>
    <p:sldId id="336"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04"/>
    <p:restoredTop sz="92143"/>
  </p:normalViewPr>
  <p:slideViewPr>
    <p:cSldViewPr>
      <p:cViewPr varScale="1">
        <p:scale>
          <a:sx n="88" d="100"/>
          <a:sy n="88" d="100"/>
        </p:scale>
        <p:origin x="1872"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DF5860-BADF-4EB1-8ACB-BDB08CA15C1F}" type="datetimeFigureOut">
              <a:rPr lang="en-GB" smtClean="0"/>
              <a:t>26/04/2018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432FB6-AC87-4E8A-A078-87DCDE6CF6FE}" type="slidenum">
              <a:rPr lang="en-GB" smtClean="0"/>
              <a:t>‹#›</a:t>
            </a:fld>
            <a:endParaRPr lang="en-GB"/>
          </a:p>
        </p:txBody>
      </p:sp>
    </p:spTree>
    <p:extLst>
      <p:ext uri="{BB962C8B-B14F-4D97-AF65-F5344CB8AC3E}">
        <p14:creationId xmlns:p14="http://schemas.microsoft.com/office/powerpoint/2010/main" val="2183093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712160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F1ECCD9-7BB3-498C-AFEE-07B4F3C009C4}"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ECCD9-7BB3-498C-AFEE-07B4F3C009C4}"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1ECCD9-7BB3-498C-AFEE-07B4F3C009C4}"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1ECCD9-7BB3-498C-AFEE-07B4F3C009C4}"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1ECCD9-7BB3-498C-AFEE-07B4F3C009C4}" type="datetimeFigureOut">
              <a:rPr lang="en-GB" smtClean="0"/>
              <a:t>26/04/2018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F1ECCD9-7BB3-498C-AFEE-07B4F3C009C4}" type="datetimeFigureOut">
              <a:rPr lang="en-GB" smtClean="0"/>
              <a:t>26/04/2018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ECCD9-7BB3-498C-AFEE-07B4F3C009C4}" type="datetimeFigureOut">
              <a:rPr lang="en-GB" smtClean="0"/>
              <a:t>26/04/2018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ECCD9-7BB3-498C-AFEE-07B4F3C009C4}"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ECCD9-7BB3-498C-AFEE-07B4F3C009C4}"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ECCD9-7BB3-498C-AFEE-07B4F3C009C4}"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ECCD9-7BB3-498C-AFEE-07B4F3C009C4}"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2F4CB-2DEE-4E51-A518-A730FB6F488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166705690"/>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F1ECCD9-7BB3-498C-AFEE-07B4F3C009C4}" type="datetimeFigureOut">
              <a:rPr lang="en-GB" smtClean="0"/>
              <a:t>26/04/2018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82F4CB-2DEE-4E51-A518-A730FB6F4882}" type="slidenum">
              <a:rPr lang="en-GB" smtClean="0"/>
              <a:t>‹#›</a:t>
            </a:fld>
            <a:endParaRPr lang="en-GB"/>
          </a:p>
        </p:txBody>
      </p:sp>
    </p:spTree>
    <p:extLst>
      <p:ext uri="{BB962C8B-B14F-4D97-AF65-F5344CB8AC3E}">
        <p14:creationId xmlns:p14="http://schemas.microsoft.com/office/powerpoint/2010/main" val="185003762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image" Target="../media/image1.png"/><Relationship Id="rId5" Type="http://schemas.openxmlformats.org/officeDocument/2006/relationships/image" Target="../media/image2.png"/><Relationship Id="rId1" Type="http://schemas.openxmlformats.org/officeDocument/2006/relationships/tags" Target="../tags/tag1.xml"/><Relationship Id="rId2"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itical thinking pic.png"/>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1"/>
            <a:ext cx="9158809" cy="6857999"/>
          </a:xfrm>
          <a:prstGeom prst="rect">
            <a:avLst/>
          </a:prstGeom>
        </p:spPr>
      </p:pic>
      <p:sp>
        <p:nvSpPr>
          <p:cNvPr id="32" name="Shape 32"/>
          <p:cNvSpPr>
            <a:spLocks noGrp="1"/>
          </p:cNvSpPr>
          <p:nvPr>
            <p:ph type="title"/>
          </p:nvPr>
        </p:nvSpPr>
        <p:spPr>
          <a:xfrm>
            <a:off x="892969" y="2361235"/>
            <a:ext cx="7358063" cy="1303862"/>
          </a:xfrm>
          <a:prstGeom prst="rect">
            <a:avLst/>
          </a:prstGeom>
        </p:spPr>
        <p:txBody>
          <a:bodyPr/>
          <a:lstStyle>
            <a:lvl1pPr defTabSz="385572">
              <a:defRPr sz="5280"/>
            </a:lvl1pPr>
          </a:lstStyle>
          <a:p>
            <a:pPr lvl="0" algn="ctr">
              <a:defRPr sz="1800"/>
            </a:pPr>
            <a:r>
              <a:rPr lang="en-GB" sz="3797" b="1" dirty="0"/>
              <a:t>‘TRANSFORMING EDUCATION, TRANSFORMING LIVES…..’</a:t>
            </a:r>
            <a:endParaRPr sz="3712" dirty="0"/>
          </a:p>
        </p:txBody>
      </p:sp>
      <p:pic>
        <p:nvPicPr>
          <p:cNvPr id="33" name="UWTSD_Logo.png"/>
          <p:cNvPicPr/>
          <p:nvPr/>
        </p:nvPicPr>
        <p:blipFill>
          <a:blip r:embed="rId5" cstate="print">
            <a:extLst/>
          </a:blip>
          <a:stretch>
            <a:fillRect/>
          </a:stretch>
        </p:blipFill>
        <p:spPr>
          <a:xfrm>
            <a:off x="3197858" y="941370"/>
            <a:ext cx="2748284" cy="961085"/>
          </a:xfrm>
          <a:prstGeom prst="rect">
            <a:avLst/>
          </a:prstGeom>
          <a:ln w="12700">
            <a:miter lim="400000"/>
          </a:ln>
        </p:spPr>
      </p:pic>
      <p:sp>
        <p:nvSpPr>
          <p:cNvPr id="6"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117006127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SHSS 4063 Injuries and Chronic Disease </a:t>
            </a:r>
            <a:endParaRPr lang="en-GB" dirty="0"/>
          </a:p>
        </p:txBody>
      </p:sp>
      <p:sp>
        <p:nvSpPr>
          <p:cNvPr id="3" name="Subtitle 2"/>
          <p:cNvSpPr>
            <a:spLocks noGrp="1"/>
          </p:cNvSpPr>
          <p:nvPr>
            <p:ph type="subTitle" idx="1"/>
          </p:nvPr>
        </p:nvSpPr>
        <p:spPr>
          <a:xfrm>
            <a:off x="1143000" y="3602038"/>
            <a:ext cx="6858000" cy="817562"/>
          </a:xfrm>
        </p:spPr>
        <p:txBody>
          <a:bodyPr>
            <a:normAutofit/>
          </a:bodyPr>
          <a:lstStyle/>
          <a:p>
            <a:r>
              <a:rPr lang="en-GB" sz="2800" b="1" dirty="0" smtClean="0">
                <a:solidFill>
                  <a:schemeClr val="accent1">
                    <a:lumMod val="50000"/>
                  </a:schemeClr>
                </a:solidFill>
              </a:rPr>
              <a:t>Hydrotherapy and Case Studies</a:t>
            </a:r>
            <a:endParaRPr lang="en-GB" sz="2800" b="1" dirty="0">
              <a:solidFill>
                <a:schemeClr val="accent1">
                  <a:lumMod val="50000"/>
                </a:schemeClr>
              </a:solidFill>
            </a:endParaRPr>
          </a:p>
        </p:txBody>
      </p:sp>
    </p:spTree>
    <p:extLst>
      <p:ext uri="{BB962C8B-B14F-4D97-AF65-F5344CB8AC3E}">
        <p14:creationId xmlns:p14="http://schemas.microsoft.com/office/powerpoint/2010/main" val="25684742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3061" y="685800"/>
            <a:ext cx="4810539" cy="782637"/>
          </a:xfrm>
        </p:spPr>
        <p:txBody>
          <a:bodyPr/>
          <a:lstStyle/>
          <a:p>
            <a:r>
              <a:rPr lang="en-GB" dirty="0" smtClean="0"/>
              <a:t>Learning Objectives</a:t>
            </a:r>
            <a:endParaRPr lang="en-GB" dirty="0"/>
          </a:p>
        </p:txBody>
      </p:sp>
      <p:sp>
        <p:nvSpPr>
          <p:cNvPr id="3" name="Subtitle 2"/>
          <p:cNvSpPr>
            <a:spLocks noGrp="1"/>
          </p:cNvSpPr>
          <p:nvPr>
            <p:ph type="subTitle" idx="1"/>
          </p:nvPr>
        </p:nvSpPr>
        <p:spPr>
          <a:xfrm>
            <a:off x="838200" y="1676400"/>
            <a:ext cx="7543800" cy="4267200"/>
          </a:xfrm>
        </p:spPr>
        <p:txBody>
          <a:bodyPr>
            <a:normAutofit/>
          </a:bodyPr>
          <a:lstStyle/>
          <a:p>
            <a:pPr marL="457200" indent="-457200" algn="l">
              <a:buFont typeface="Arial" charset="0"/>
              <a:buChar char="•"/>
            </a:pPr>
            <a:r>
              <a:rPr lang="en-GB" sz="2800" b="1" dirty="0" smtClean="0">
                <a:solidFill>
                  <a:schemeClr val="accent1">
                    <a:lumMod val="50000"/>
                  </a:schemeClr>
                </a:solidFill>
              </a:rPr>
              <a:t>To gain an insight as to where you may use hydrotherapy in the treatment of injuries and chronic disease</a:t>
            </a:r>
          </a:p>
          <a:p>
            <a:pPr marL="457200" indent="-457200" algn="l">
              <a:buFont typeface="Arial" charset="0"/>
              <a:buChar char="•"/>
            </a:pPr>
            <a:r>
              <a:rPr lang="en-GB" sz="2800" b="1" dirty="0" smtClean="0">
                <a:solidFill>
                  <a:schemeClr val="accent1">
                    <a:lumMod val="50000"/>
                  </a:schemeClr>
                </a:solidFill>
              </a:rPr>
              <a:t>To describe the basic principles of water based exercise and how they can be used to facilitate physiological improvement </a:t>
            </a:r>
          </a:p>
          <a:p>
            <a:pPr marL="457200" indent="-457200" algn="l">
              <a:buFont typeface="Arial" charset="0"/>
              <a:buChar char="•"/>
            </a:pPr>
            <a:r>
              <a:rPr lang="en-GB" sz="2800" b="1" dirty="0" smtClean="0">
                <a:solidFill>
                  <a:schemeClr val="accent1">
                    <a:lumMod val="50000"/>
                  </a:schemeClr>
                </a:solidFill>
              </a:rPr>
              <a:t>To evaluate what exercises could be used for specific case scenarios</a:t>
            </a:r>
          </a:p>
          <a:p>
            <a:pPr marL="457200" indent="-457200" algn="l">
              <a:buFont typeface="Arial" charset="0"/>
              <a:buChar char="•"/>
            </a:pPr>
            <a:endParaRPr lang="en-GB" sz="2800" b="1" dirty="0">
              <a:solidFill>
                <a:schemeClr val="accent1">
                  <a:lumMod val="50000"/>
                </a:schemeClr>
              </a:solidFill>
            </a:endParaRPr>
          </a:p>
        </p:txBody>
      </p:sp>
    </p:spTree>
    <p:extLst>
      <p:ext uri="{BB962C8B-B14F-4D97-AF65-F5344CB8AC3E}">
        <p14:creationId xmlns:p14="http://schemas.microsoft.com/office/powerpoint/2010/main" val="9837260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38200" y="2590800"/>
            <a:ext cx="7164388" cy="1143000"/>
          </a:xfrm>
        </p:spPr>
        <p:txBody>
          <a:bodyPr>
            <a:normAutofit fontScale="90000"/>
          </a:bodyPr>
          <a:lstStyle/>
          <a:p>
            <a:r>
              <a:rPr lang="en-GB" sz="3600" b="1" dirty="0" smtClean="0"/>
              <a:t>ROLE of HYDROTHERAPY</a:t>
            </a:r>
            <a:br>
              <a:rPr lang="en-GB" sz="3600" b="1" dirty="0" smtClean="0"/>
            </a:br>
            <a:r>
              <a:rPr lang="en-GB" sz="3600" b="1" dirty="0"/>
              <a:t/>
            </a:r>
            <a:br>
              <a:rPr lang="en-GB" sz="3600" b="1" dirty="0"/>
            </a:br>
            <a:r>
              <a:rPr lang="en-GB" sz="3200" dirty="0"/>
              <a:t/>
            </a:r>
            <a:br>
              <a:rPr lang="en-GB" sz="3200" dirty="0"/>
            </a:br>
            <a:r>
              <a:rPr lang="en-GB" sz="3200" dirty="0"/>
              <a:t>Is often an important method on its own or as part of a complete rehab program, it is </a:t>
            </a:r>
            <a:r>
              <a:rPr lang="en-GB" sz="3200" dirty="0" smtClean="0"/>
              <a:t>often used </a:t>
            </a:r>
            <a:r>
              <a:rPr lang="en-GB" sz="3200" dirty="0"/>
              <a:t>for acute injuries, the restoration of function in recurrent injuries and for long term</a:t>
            </a:r>
            <a:br>
              <a:rPr lang="en-GB" sz="3200" dirty="0"/>
            </a:br>
            <a:r>
              <a:rPr lang="en-GB" sz="3200" dirty="0" smtClean="0"/>
              <a:t>maintenance </a:t>
            </a:r>
            <a:r>
              <a:rPr lang="en-GB" sz="3200" dirty="0"/>
              <a:t>of function in chronic injuries.</a:t>
            </a:r>
            <a:br>
              <a:rPr lang="en-GB" sz="3200" dirty="0"/>
            </a:br>
            <a:endParaRPr lang="en-GB" sz="3600" dirty="0"/>
          </a:p>
        </p:txBody>
      </p:sp>
    </p:spTree>
    <p:extLst>
      <p:ext uri="{BB962C8B-B14F-4D97-AF65-F5344CB8AC3E}">
        <p14:creationId xmlns:p14="http://schemas.microsoft.com/office/powerpoint/2010/main" val="5375498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of Hydrotherapy</a:t>
            </a:r>
            <a:endParaRPr lang="en-US" dirty="0"/>
          </a:p>
        </p:txBody>
      </p:sp>
      <p:sp>
        <p:nvSpPr>
          <p:cNvPr id="3" name="Content Placeholder 2"/>
          <p:cNvSpPr>
            <a:spLocks noGrp="1"/>
          </p:cNvSpPr>
          <p:nvPr>
            <p:ph idx="1"/>
          </p:nvPr>
        </p:nvSpPr>
        <p:spPr>
          <a:xfrm>
            <a:off x="628650" y="1825625"/>
            <a:ext cx="7886700" cy="4498975"/>
          </a:xfrm>
        </p:spPr>
        <p:txBody>
          <a:bodyPr>
            <a:normAutofit/>
          </a:bodyPr>
          <a:lstStyle/>
          <a:p>
            <a:r>
              <a:rPr lang="en-US" sz="2300" i="1" dirty="0" smtClean="0"/>
              <a:t>Heat therapy</a:t>
            </a:r>
          </a:p>
          <a:p>
            <a:r>
              <a:rPr lang="en-US" sz="2300" i="1" dirty="0" smtClean="0"/>
              <a:t>Relaxation </a:t>
            </a:r>
            <a:r>
              <a:rPr lang="en-US" sz="2300" i="1" dirty="0"/>
              <a:t>of muscle </a:t>
            </a:r>
            <a:r>
              <a:rPr lang="en-US" sz="2300" i="1" dirty="0" smtClean="0"/>
              <a:t>spasm/tone</a:t>
            </a:r>
          </a:p>
          <a:p>
            <a:r>
              <a:rPr lang="en-US" sz="2300" i="1" dirty="0" smtClean="0"/>
              <a:t>Pain management</a:t>
            </a:r>
            <a:endParaRPr lang="en-US" sz="2300" i="1" dirty="0"/>
          </a:p>
          <a:p>
            <a:r>
              <a:rPr lang="en-US" sz="2300" i="1" dirty="0" smtClean="0"/>
              <a:t>Restoration </a:t>
            </a:r>
            <a:r>
              <a:rPr lang="en-US" sz="2300" i="1" dirty="0"/>
              <a:t>of </a:t>
            </a:r>
            <a:r>
              <a:rPr lang="en-US" sz="2300" i="1" dirty="0" smtClean="0"/>
              <a:t>function</a:t>
            </a:r>
            <a:endParaRPr lang="en-US" sz="2300" i="1" dirty="0"/>
          </a:p>
          <a:p>
            <a:r>
              <a:rPr lang="en-US" sz="2300" i="1" dirty="0" smtClean="0"/>
              <a:t>Incorporates </a:t>
            </a:r>
            <a:r>
              <a:rPr lang="en-US" sz="2300" i="1" dirty="0"/>
              <a:t>biopsychosocial </a:t>
            </a:r>
            <a:r>
              <a:rPr lang="en-US" sz="2300" i="1" dirty="0" smtClean="0"/>
              <a:t>model</a:t>
            </a:r>
            <a:endParaRPr lang="en-US" sz="2300" i="1" dirty="0"/>
          </a:p>
          <a:p>
            <a:r>
              <a:rPr lang="en-US" sz="2300" i="1" dirty="0" smtClean="0"/>
              <a:t>Decreased </a:t>
            </a:r>
            <a:r>
              <a:rPr lang="en-US" sz="2300" i="1" dirty="0"/>
              <a:t>tension and </a:t>
            </a:r>
            <a:r>
              <a:rPr lang="en-US" sz="2300" i="1" dirty="0" smtClean="0"/>
              <a:t>stress</a:t>
            </a:r>
          </a:p>
          <a:p>
            <a:r>
              <a:rPr lang="en-US" sz="2300" i="1" dirty="0" smtClean="0"/>
              <a:t>Increased </a:t>
            </a:r>
            <a:r>
              <a:rPr lang="en-US" sz="2300" i="1" dirty="0"/>
              <a:t>joint </a:t>
            </a:r>
            <a:r>
              <a:rPr lang="en-US" sz="2300" i="1" dirty="0" smtClean="0"/>
              <a:t>ROM</a:t>
            </a:r>
          </a:p>
          <a:p>
            <a:r>
              <a:rPr lang="en-US" sz="2300" i="1" dirty="0" smtClean="0"/>
              <a:t>Increased </a:t>
            </a:r>
            <a:r>
              <a:rPr lang="en-US" sz="2300" i="1" dirty="0"/>
              <a:t>strength, endurance, coordination, motor control patterns and CV </a:t>
            </a:r>
            <a:r>
              <a:rPr lang="en-US" sz="2300" i="1" dirty="0" smtClean="0"/>
              <a:t>fitness</a:t>
            </a:r>
            <a:endParaRPr lang="en-US" sz="2300" i="1" dirty="0"/>
          </a:p>
          <a:p>
            <a:r>
              <a:rPr lang="en-US" sz="2300" i="1" dirty="0" smtClean="0"/>
              <a:t>Improvement </a:t>
            </a:r>
            <a:r>
              <a:rPr lang="en-US" sz="2300" i="1" dirty="0"/>
              <a:t>of functional activities and sense of wellbeing</a:t>
            </a:r>
          </a:p>
        </p:txBody>
      </p:sp>
    </p:spTree>
    <p:extLst>
      <p:ext uri="{BB962C8B-B14F-4D97-AF65-F5344CB8AC3E}">
        <p14:creationId xmlns:p14="http://schemas.microsoft.com/office/powerpoint/2010/main" val="1304500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Disadvantages of Hydrotherapy</a:t>
            </a:r>
            <a:endParaRPr lang="en-US" dirty="0"/>
          </a:p>
        </p:txBody>
      </p:sp>
      <p:sp>
        <p:nvSpPr>
          <p:cNvPr id="3" name="Content Placeholder 2"/>
          <p:cNvSpPr>
            <a:spLocks noGrp="1"/>
          </p:cNvSpPr>
          <p:nvPr>
            <p:ph idx="1"/>
          </p:nvPr>
        </p:nvSpPr>
        <p:spPr>
          <a:xfrm>
            <a:off x="628650" y="1825625"/>
            <a:ext cx="7886700" cy="4194175"/>
          </a:xfrm>
        </p:spPr>
        <p:txBody>
          <a:bodyPr>
            <a:normAutofit/>
          </a:bodyPr>
          <a:lstStyle/>
          <a:p>
            <a:r>
              <a:rPr lang="en-US" sz="2300" i="1" dirty="0" smtClean="0"/>
              <a:t>Fear </a:t>
            </a:r>
            <a:r>
              <a:rPr lang="en-US" sz="2300" i="1" dirty="0"/>
              <a:t>of </a:t>
            </a:r>
            <a:r>
              <a:rPr lang="en-US" sz="2300" i="1" dirty="0" smtClean="0"/>
              <a:t>water</a:t>
            </a:r>
            <a:endParaRPr lang="en-US" sz="2300" i="1" dirty="0"/>
          </a:p>
          <a:p>
            <a:r>
              <a:rPr lang="en-US" sz="2300" i="1" dirty="0" smtClean="0"/>
              <a:t>Limited </a:t>
            </a:r>
            <a:r>
              <a:rPr lang="en-US" sz="2300" i="1" dirty="0"/>
              <a:t>time of sessions due to the physiological effects of heat and </a:t>
            </a:r>
            <a:r>
              <a:rPr lang="en-US" sz="2300" i="1" dirty="0" smtClean="0"/>
              <a:t>immersion</a:t>
            </a:r>
            <a:endParaRPr lang="en-US" sz="2300" i="1" dirty="0"/>
          </a:p>
          <a:p>
            <a:r>
              <a:rPr lang="en-US" sz="2300" i="1" dirty="0" smtClean="0"/>
              <a:t>Risks </a:t>
            </a:r>
            <a:r>
              <a:rPr lang="en-US" sz="2300" i="1" dirty="0"/>
              <a:t>of </a:t>
            </a:r>
            <a:r>
              <a:rPr lang="en-US" sz="2300" i="1" dirty="0" smtClean="0"/>
              <a:t>infection</a:t>
            </a:r>
            <a:endParaRPr lang="en-US" sz="2300" i="1" dirty="0"/>
          </a:p>
          <a:p>
            <a:r>
              <a:rPr lang="en-US" sz="2300" i="1" dirty="0" smtClean="0"/>
              <a:t>Difficulty </a:t>
            </a:r>
            <a:r>
              <a:rPr lang="en-US" sz="2300" i="1" dirty="0"/>
              <a:t>isolating </a:t>
            </a:r>
            <a:r>
              <a:rPr lang="en-US" sz="2300" i="1" dirty="0" smtClean="0"/>
              <a:t>movements</a:t>
            </a:r>
            <a:endParaRPr lang="en-US" sz="2300" i="1" dirty="0"/>
          </a:p>
          <a:p>
            <a:r>
              <a:rPr lang="en-US" sz="2300" i="1" dirty="0" smtClean="0"/>
              <a:t>Pool </a:t>
            </a:r>
            <a:r>
              <a:rPr lang="en-US" sz="2300" i="1" dirty="0"/>
              <a:t>cost and availability</a:t>
            </a:r>
          </a:p>
        </p:txBody>
      </p:sp>
    </p:spTree>
    <p:extLst>
      <p:ext uri="{BB962C8B-B14F-4D97-AF65-F5344CB8AC3E}">
        <p14:creationId xmlns:p14="http://schemas.microsoft.com/office/powerpoint/2010/main" val="1644302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Properties of Water</a:t>
            </a:r>
            <a:endParaRPr lang="en-US" dirty="0"/>
          </a:p>
        </p:txBody>
      </p:sp>
      <p:sp>
        <p:nvSpPr>
          <p:cNvPr id="3" name="Content Placeholder 2"/>
          <p:cNvSpPr>
            <a:spLocks noGrp="1"/>
          </p:cNvSpPr>
          <p:nvPr>
            <p:ph idx="1"/>
          </p:nvPr>
        </p:nvSpPr>
        <p:spPr>
          <a:xfrm>
            <a:off x="628650" y="1825625"/>
            <a:ext cx="7886700" cy="3584575"/>
          </a:xfrm>
        </p:spPr>
        <p:txBody>
          <a:bodyPr>
            <a:normAutofit/>
          </a:bodyPr>
          <a:lstStyle/>
          <a:p>
            <a:r>
              <a:rPr lang="en-US" sz="2300" i="1" dirty="0" smtClean="0"/>
              <a:t>Thermal properties</a:t>
            </a:r>
            <a:endParaRPr lang="en-US" sz="2300" i="1" dirty="0"/>
          </a:p>
          <a:p>
            <a:r>
              <a:rPr lang="en-US" sz="2300" i="1" dirty="0" smtClean="0"/>
              <a:t>Buoyancy </a:t>
            </a:r>
            <a:r>
              <a:rPr lang="en-US" sz="2300" i="1" dirty="0"/>
              <a:t>- assisted eccentric, resisted concentric, assisted eccentric, concentric and </a:t>
            </a:r>
            <a:r>
              <a:rPr lang="en-US" sz="2300" i="1" dirty="0" smtClean="0"/>
              <a:t>isotonic</a:t>
            </a:r>
          </a:p>
          <a:p>
            <a:r>
              <a:rPr lang="en-US" sz="2300" i="1" dirty="0" smtClean="0"/>
              <a:t>Hydrostatic pressure</a:t>
            </a:r>
          </a:p>
          <a:p>
            <a:pPr lvl="1"/>
            <a:r>
              <a:rPr lang="en-US" sz="2000" i="1" dirty="0" smtClean="0"/>
              <a:t>Pressure exerted on an object by the body of water</a:t>
            </a:r>
          </a:p>
          <a:p>
            <a:r>
              <a:rPr lang="en-US" sz="2300" i="1" dirty="0" smtClean="0"/>
              <a:t>Hydrostatic resistance</a:t>
            </a:r>
          </a:p>
          <a:p>
            <a:pPr lvl="1"/>
            <a:r>
              <a:rPr lang="en-US" sz="2000" i="1" dirty="0" smtClean="0"/>
              <a:t>1000x harder to move in water than air</a:t>
            </a:r>
            <a:endParaRPr lang="en-US" sz="2000" i="1" dirty="0" smtClean="0"/>
          </a:p>
        </p:txBody>
      </p:sp>
    </p:spTree>
    <p:extLst>
      <p:ext uri="{BB962C8B-B14F-4D97-AF65-F5344CB8AC3E}">
        <p14:creationId xmlns:p14="http://schemas.microsoft.com/office/powerpoint/2010/main" val="20664872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Physiological effects of Water</a:t>
            </a:r>
            <a:endParaRPr lang="en-US" dirty="0"/>
          </a:p>
        </p:txBody>
      </p:sp>
      <p:sp>
        <p:nvSpPr>
          <p:cNvPr id="3" name="Content Placeholder 2"/>
          <p:cNvSpPr>
            <a:spLocks noGrp="1"/>
          </p:cNvSpPr>
          <p:nvPr>
            <p:ph idx="1"/>
          </p:nvPr>
        </p:nvSpPr>
        <p:spPr/>
        <p:txBody>
          <a:bodyPr/>
          <a:lstStyle/>
          <a:p>
            <a:r>
              <a:rPr lang="en-US" dirty="0"/>
              <a:t>Heat - water transfers heat 25x faster than air, this leads to increased respiration </a:t>
            </a:r>
            <a:r>
              <a:rPr lang="en-US" dirty="0" smtClean="0"/>
              <a:t>and</a:t>
            </a:r>
            <a:r>
              <a:rPr lang="en-US" dirty="0"/>
              <a:t> </a:t>
            </a:r>
            <a:r>
              <a:rPr lang="en-US" dirty="0" smtClean="0"/>
              <a:t>increased sweating</a:t>
            </a:r>
          </a:p>
          <a:p>
            <a:r>
              <a:rPr lang="en-US" dirty="0"/>
              <a:t>Respiration - inward movement of the ribcage, upward movement of the diaphragm </a:t>
            </a:r>
            <a:r>
              <a:rPr lang="en-US" dirty="0" smtClean="0"/>
              <a:t>and decreased </a:t>
            </a:r>
            <a:r>
              <a:rPr lang="en-US" dirty="0"/>
              <a:t>lung </a:t>
            </a:r>
            <a:r>
              <a:rPr lang="en-US" dirty="0" smtClean="0"/>
              <a:t>volume (therefore increased work on the respiratory musculature)</a:t>
            </a:r>
            <a:endParaRPr lang="en-US" dirty="0"/>
          </a:p>
          <a:p>
            <a:r>
              <a:rPr lang="en-US" dirty="0" smtClean="0"/>
              <a:t>Renal </a:t>
            </a:r>
            <a:r>
              <a:rPr lang="en-US" dirty="0"/>
              <a:t>- suppression of RAAS leading to diuresis (increased urine production), </a:t>
            </a:r>
            <a:r>
              <a:rPr lang="en-US" dirty="0" err="1" smtClean="0"/>
              <a:t>centralisation</a:t>
            </a:r>
            <a:r>
              <a:rPr lang="en-US" dirty="0" smtClean="0"/>
              <a:t> of </a:t>
            </a:r>
            <a:r>
              <a:rPr lang="en-US" dirty="0"/>
              <a:t>blood in the thorax stimulates atrial baroreceptors leading to </a:t>
            </a:r>
            <a:r>
              <a:rPr lang="en-US" dirty="0" smtClean="0"/>
              <a:t>diuresis.</a:t>
            </a:r>
            <a:endParaRPr lang="en-US" dirty="0"/>
          </a:p>
          <a:p>
            <a:r>
              <a:rPr lang="en-US" dirty="0" smtClean="0"/>
              <a:t>CVS </a:t>
            </a:r>
            <a:r>
              <a:rPr lang="en-US" dirty="0"/>
              <a:t>- increased venous return, cardiac volume, stroke volume, CO and BP. Decreased HR </a:t>
            </a:r>
            <a:r>
              <a:rPr lang="en-US" dirty="0" smtClean="0"/>
              <a:t>and peripheral </a:t>
            </a:r>
            <a:r>
              <a:rPr lang="en-US" dirty="0" err="1"/>
              <a:t>oedema</a:t>
            </a:r>
            <a:r>
              <a:rPr lang="en-US" dirty="0"/>
              <a:t>. Peripheral vasoconstriction and central </a:t>
            </a:r>
            <a:r>
              <a:rPr lang="en-US" dirty="0" smtClean="0"/>
              <a:t>vasodilation</a:t>
            </a:r>
          </a:p>
          <a:p>
            <a:r>
              <a:rPr lang="en-US" dirty="0" smtClean="0"/>
              <a:t>VO2 is changed in water with anaerobic threshold being harder to hit because of the lower HR.</a:t>
            </a:r>
            <a:endParaRPr lang="en-US" dirty="0"/>
          </a:p>
        </p:txBody>
      </p:sp>
    </p:spTree>
    <p:extLst>
      <p:ext uri="{BB962C8B-B14F-4D97-AF65-F5344CB8AC3E}">
        <p14:creationId xmlns:p14="http://schemas.microsoft.com/office/powerpoint/2010/main" val="15314249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Indications and Contraindications for Hydrotherapy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 y="1905000"/>
            <a:ext cx="8686800" cy="3601244"/>
          </a:xfrm>
        </p:spPr>
      </p:pic>
    </p:spTree>
    <p:extLst>
      <p:ext uri="{BB962C8B-B14F-4D97-AF65-F5344CB8AC3E}">
        <p14:creationId xmlns:p14="http://schemas.microsoft.com/office/powerpoint/2010/main" val="1800889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happens with floats?</a:t>
            </a:r>
            <a:endParaRPr lang="en-US" dirty="0"/>
          </a:p>
        </p:txBody>
      </p:sp>
      <p:sp>
        <p:nvSpPr>
          <p:cNvPr id="3" name="Content Placeholder 2"/>
          <p:cNvSpPr>
            <a:spLocks noGrp="1"/>
          </p:cNvSpPr>
          <p:nvPr>
            <p:ph idx="1"/>
          </p:nvPr>
        </p:nvSpPr>
        <p:spPr>
          <a:xfrm>
            <a:off x="628650" y="1825625"/>
            <a:ext cx="7886700" cy="1374775"/>
          </a:xfrm>
        </p:spPr>
        <p:txBody>
          <a:bodyPr/>
          <a:lstStyle/>
          <a:p>
            <a:r>
              <a:rPr lang="en-US" dirty="0" smtClean="0"/>
              <a:t>Centre </a:t>
            </a:r>
            <a:r>
              <a:rPr lang="en-US" dirty="0" smtClean="0"/>
              <a:t>of Mass</a:t>
            </a:r>
          </a:p>
          <a:p>
            <a:r>
              <a:rPr lang="en-US" dirty="0" smtClean="0"/>
              <a:t>Buoyancy</a:t>
            </a:r>
          </a:p>
          <a:p>
            <a:r>
              <a:rPr lang="en-US" dirty="0"/>
              <a:t>Muscle action</a:t>
            </a:r>
          </a:p>
          <a:p>
            <a:endParaRPr lang="en-US" dirty="0" smtClean="0"/>
          </a:p>
        </p:txBody>
      </p:sp>
    </p:spTree>
    <p:extLst>
      <p:ext uri="{BB962C8B-B14F-4D97-AF65-F5344CB8AC3E}">
        <p14:creationId xmlns:p14="http://schemas.microsoft.com/office/powerpoint/2010/main" val="1946306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happens with floats?</a:t>
            </a:r>
            <a:endParaRPr lang="en-US" dirty="0"/>
          </a:p>
        </p:txBody>
      </p:sp>
      <p:sp>
        <p:nvSpPr>
          <p:cNvPr id="3" name="Content Placeholder 2"/>
          <p:cNvSpPr>
            <a:spLocks noGrp="1"/>
          </p:cNvSpPr>
          <p:nvPr>
            <p:ph idx="1"/>
          </p:nvPr>
        </p:nvSpPr>
        <p:spPr>
          <a:xfrm>
            <a:off x="628650" y="1825625"/>
            <a:ext cx="7886700" cy="1374775"/>
          </a:xfrm>
        </p:spPr>
        <p:txBody>
          <a:bodyPr>
            <a:normAutofit/>
          </a:bodyPr>
          <a:lstStyle/>
          <a:p>
            <a:r>
              <a:rPr lang="en-US" dirty="0" err="1"/>
              <a:t>Archemede’s</a:t>
            </a:r>
            <a:r>
              <a:rPr lang="en-US" dirty="0"/>
              <a:t> Principle (buoyancy) </a:t>
            </a:r>
            <a:endParaRPr lang="en-US" dirty="0"/>
          </a:p>
          <a:p>
            <a:pPr lvl="1"/>
            <a:r>
              <a:rPr lang="en-US" dirty="0" smtClean="0"/>
              <a:t>A </a:t>
            </a:r>
            <a:r>
              <a:rPr lang="en-US" dirty="0"/>
              <a:t>body which is fully or partially immersed in a liquid experiences an upward thrust equal to the weight of the liquid it </a:t>
            </a:r>
            <a:r>
              <a:rPr lang="en-US" dirty="0" smtClean="0"/>
              <a:t>displaces.</a:t>
            </a:r>
          </a:p>
          <a:p>
            <a:pPr lvl="1"/>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4356" y="3200400"/>
            <a:ext cx="3523544" cy="3119203"/>
          </a:xfrm>
          <a:prstGeom prst="rect">
            <a:avLst/>
          </a:prstGeom>
        </p:spPr>
      </p:pic>
    </p:spTree>
    <p:extLst>
      <p:ext uri="{BB962C8B-B14F-4D97-AF65-F5344CB8AC3E}">
        <p14:creationId xmlns:p14="http://schemas.microsoft.com/office/powerpoint/2010/main" val="1654591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Physical Principles of Water</a:t>
            </a:r>
            <a:endParaRPr lang="en-US" dirty="0"/>
          </a:p>
        </p:txBody>
      </p:sp>
      <p:sp>
        <p:nvSpPr>
          <p:cNvPr id="3" name="Content Placeholder 2"/>
          <p:cNvSpPr>
            <a:spLocks noGrp="1"/>
          </p:cNvSpPr>
          <p:nvPr>
            <p:ph idx="1"/>
          </p:nvPr>
        </p:nvSpPr>
        <p:spPr>
          <a:xfrm>
            <a:off x="628650" y="1825625"/>
            <a:ext cx="7886700" cy="3584575"/>
          </a:xfrm>
        </p:spPr>
        <p:txBody>
          <a:bodyPr>
            <a:normAutofit fontScale="92500"/>
          </a:bodyPr>
          <a:lstStyle/>
          <a:p>
            <a:r>
              <a:rPr lang="en-US" dirty="0"/>
              <a:t>Buoyancy</a:t>
            </a:r>
            <a:br>
              <a:rPr lang="en-US" dirty="0"/>
            </a:br>
            <a:r>
              <a:rPr lang="en-US" dirty="0"/>
              <a:t>– The quality of being able to float, as on </a:t>
            </a:r>
            <a:r>
              <a:rPr lang="en-US" dirty="0" smtClean="0"/>
              <a:t>water </a:t>
            </a:r>
            <a:endParaRPr lang="en-US" dirty="0"/>
          </a:p>
          <a:p>
            <a:r>
              <a:rPr lang="en-US" dirty="0" smtClean="0"/>
              <a:t>The </a:t>
            </a:r>
            <a:r>
              <a:rPr lang="en-US" dirty="0"/>
              <a:t>upward force exerted upon an immersed or floating body by a liquid </a:t>
            </a:r>
            <a:endParaRPr lang="en-US" dirty="0"/>
          </a:p>
          <a:p>
            <a:r>
              <a:rPr lang="en-US" sz="2000" dirty="0" smtClean="0"/>
              <a:t>The </a:t>
            </a:r>
            <a:r>
              <a:rPr lang="en-US" sz="2000" dirty="0"/>
              <a:t>upward thrust acting in the opposite direction to the force of gravity </a:t>
            </a:r>
            <a:endParaRPr lang="en-US" dirty="0"/>
          </a:p>
          <a:p>
            <a:r>
              <a:rPr lang="en-US" sz="2000" dirty="0" smtClean="0"/>
              <a:t>Exerts </a:t>
            </a:r>
            <a:r>
              <a:rPr lang="en-US" sz="2000" dirty="0"/>
              <a:t>a stronger upward thrust as the submerged part nears the surface of the water </a:t>
            </a:r>
            <a:endParaRPr lang="en-US" sz="2000" dirty="0" smtClean="0"/>
          </a:p>
          <a:p>
            <a:r>
              <a:rPr lang="en-US" sz="2000" dirty="0" smtClean="0"/>
              <a:t>Density of an object is lower than the density of water the object will float</a:t>
            </a:r>
            <a:endParaRPr lang="en-US" dirty="0"/>
          </a:p>
          <a:p>
            <a:r>
              <a:rPr lang="en-US" sz="2000" dirty="0"/>
              <a:t>The amount of air in the lungs has a distinct impact on the overall density of the human body and its ability to float or sink </a:t>
            </a:r>
            <a:endParaRPr lang="en-US" sz="2000" dirty="0"/>
          </a:p>
          <a:p>
            <a:pPr lvl="1"/>
            <a:r>
              <a:rPr lang="en-US" dirty="0"/>
              <a:t>A person with fully </a:t>
            </a:r>
            <a:r>
              <a:rPr lang="en-US" dirty="0" smtClean="0"/>
              <a:t>inflated </a:t>
            </a:r>
            <a:r>
              <a:rPr lang="en-US" dirty="0"/>
              <a:t>lungs will float </a:t>
            </a:r>
          </a:p>
          <a:p>
            <a:pPr lvl="1"/>
            <a:r>
              <a:rPr lang="en-US" dirty="0"/>
              <a:t>Once that air is expelled, the person will sink </a:t>
            </a:r>
          </a:p>
          <a:p>
            <a:endParaRPr lang="en-US" sz="2000" dirty="0"/>
          </a:p>
        </p:txBody>
      </p:sp>
    </p:spTree>
    <p:extLst>
      <p:ext uri="{BB962C8B-B14F-4D97-AF65-F5344CB8AC3E}">
        <p14:creationId xmlns:p14="http://schemas.microsoft.com/office/powerpoint/2010/main" val="6299390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 1 </a:t>
            </a:r>
            <a:endParaRPr lang="en-US" dirty="0"/>
          </a:p>
        </p:txBody>
      </p:sp>
      <p:sp>
        <p:nvSpPr>
          <p:cNvPr id="3" name="Content Placeholder 2"/>
          <p:cNvSpPr>
            <a:spLocks noGrp="1"/>
          </p:cNvSpPr>
          <p:nvPr>
            <p:ph idx="1"/>
          </p:nvPr>
        </p:nvSpPr>
        <p:spPr/>
        <p:txBody>
          <a:bodyPr/>
          <a:lstStyle/>
          <a:p>
            <a:r>
              <a:rPr lang="en-GB" b="1" i="1" dirty="0" smtClean="0"/>
              <a:t>A 24 year old rugby player from UWTSD has broken his ankle 6/52 ago and has just come out of the plaster having been 3/52 </a:t>
            </a:r>
            <a:r>
              <a:rPr lang="en-GB" b="1" i="1" dirty="0" err="1" smtClean="0"/>
              <a:t>NWBing</a:t>
            </a:r>
            <a:r>
              <a:rPr lang="en-GB" b="1" i="1" dirty="0" smtClean="0"/>
              <a:t> and 3/52 </a:t>
            </a:r>
            <a:r>
              <a:rPr lang="en-GB" b="1" i="1" dirty="0" err="1" smtClean="0"/>
              <a:t>PWBing</a:t>
            </a:r>
            <a:endParaRPr lang="en-GB" b="1" i="1" dirty="0" smtClean="0"/>
          </a:p>
          <a:p>
            <a:endParaRPr lang="en-GB" b="1" i="1" dirty="0"/>
          </a:p>
          <a:p>
            <a:r>
              <a:rPr lang="en-GB" b="1" i="1" dirty="0" smtClean="0"/>
              <a:t>What would you recommend for him to do and why? </a:t>
            </a:r>
            <a:endParaRPr lang="en-US" dirty="0"/>
          </a:p>
        </p:txBody>
      </p:sp>
    </p:spTree>
    <p:extLst>
      <p:ext uri="{BB962C8B-B14F-4D97-AF65-F5344CB8AC3E}">
        <p14:creationId xmlns:p14="http://schemas.microsoft.com/office/powerpoint/2010/main" val="11116645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 2	</a:t>
            </a:r>
            <a:endParaRPr lang="en-US" dirty="0"/>
          </a:p>
        </p:txBody>
      </p:sp>
      <p:sp>
        <p:nvSpPr>
          <p:cNvPr id="3" name="Content Placeholder 2"/>
          <p:cNvSpPr>
            <a:spLocks noGrp="1"/>
          </p:cNvSpPr>
          <p:nvPr>
            <p:ph idx="1"/>
          </p:nvPr>
        </p:nvSpPr>
        <p:spPr/>
        <p:txBody>
          <a:bodyPr/>
          <a:lstStyle/>
          <a:p>
            <a:r>
              <a:rPr lang="en-US" b="1" i="1" dirty="0" smtClean="0"/>
              <a:t>Phil a 62 year old factory worker who is overweight according to his doctor and has recently had an acute exacerbation of his osteoarthritis.  He is walking with an antalgic gait and has been unable to work.</a:t>
            </a:r>
          </a:p>
          <a:p>
            <a:endParaRPr lang="en-US" b="1" i="1" dirty="0"/>
          </a:p>
          <a:p>
            <a:r>
              <a:rPr lang="en-US" b="1" i="1" dirty="0" smtClean="0"/>
              <a:t>What exercises would you expect to do as part of his management?</a:t>
            </a:r>
          </a:p>
          <a:p>
            <a:endParaRPr lang="en-US" b="1" i="1" dirty="0"/>
          </a:p>
        </p:txBody>
      </p:sp>
    </p:spTree>
    <p:extLst>
      <p:ext uri="{BB962C8B-B14F-4D97-AF65-F5344CB8AC3E}">
        <p14:creationId xmlns:p14="http://schemas.microsoft.com/office/powerpoint/2010/main" val="8028238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762000" y="685800"/>
            <a:ext cx="7164388" cy="1143000"/>
          </a:xfrm>
        </p:spPr>
        <p:txBody>
          <a:bodyPr>
            <a:normAutofit/>
          </a:bodyPr>
          <a:lstStyle/>
          <a:p>
            <a:r>
              <a:rPr lang="en-GB" sz="3200" dirty="0" smtClean="0"/>
              <a:t>Case Study 3</a:t>
            </a:r>
            <a:endParaRPr lang="en-GB" sz="3200" dirty="0"/>
          </a:p>
        </p:txBody>
      </p:sp>
      <p:sp>
        <p:nvSpPr>
          <p:cNvPr id="3" name="Content Placeholder 2"/>
          <p:cNvSpPr>
            <a:spLocks noGrp="1"/>
          </p:cNvSpPr>
          <p:nvPr>
            <p:ph idx="1"/>
          </p:nvPr>
        </p:nvSpPr>
        <p:spPr>
          <a:xfrm>
            <a:off x="628650" y="1825625"/>
            <a:ext cx="7886700" cy="4351338"/>
          </a:xfrm>
        </p:spPr>
        <p:txBody>
          <a:bodyPr/>
          <a:lstStyle/>
          <a:p>
            <a:r>
              <a:rPr lang="en-US" b="1" i="1" dirty="0" smtClean="0"/>
              <a:t>Mary is a 30 year old netball player who has recently rolled her ankle in a game.  She has been over on this ankle before</a:t>
            </a:r>
            <a:r>
              <a:rPr lang="mr-IN" b="1" i="1" dirty="0" smtClean="0"/>
              <a:t>……</a:t>
            </a:r>
            <a:r>
              <a:rPr lang="en-GB" b="1" i="1" dirty="0"/>
              <a:t> </a:t>
            </a:r>
            <a:r>
              <a:rPr lang="en-GB" b="1" i="1" dirty="0" smtClean="0"/>
              <a:t> She states that the team she plays for have a big game in 10/7.</a:t>
            </a:r>
          </a:p>
          <a:p>
            <a:endParaRPr lang="en-US" b="1" i="1" dirty="0"/>
          </a:p>
          <a:p>
            <a:r>
              <a:rPr lang="en-US" b="1" i="1" dirty="0" smtClean="0"/>
              <a:t>What exercises would you expect to do as part of her management?</a:t>
            </a:r>
          </a:p>
          <a:p>
            <a:endParaRPr lang="en-US" b="1" i="1" dirty="0"/>
          </a:p>
        </p:txBody>
      </p:sp>
    </p:spTree>
    <p:extLst>
      <p:ext uri="{BB962C8B-B14F-4D97-AF65-F5344CB8AC3E}">
        <p14:creationId xmlns:p14="http://schemas.microsoft.com/office/powerpoint/2010/main" val="2883027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4</a:t>
            </a:r>
            <a:endParaRPr lang="en-GB" dirty="0"/>
          </a:p>
        </p:txBody>
      </p:sp>
      <p:sp>
        <p:nvSpPr>
          <p:cNvPr id="4" name="Content Placeholder 3"/>
          <p:cNvSpPr>
            <a:spLocks noGrp="1"/>
          </p:cNvSpPr>
          <p:nvPr>
            <p:ph idx="1"/>
          </p:nvPr>
        </p:nvSpPr>
        <p:spPr>
          <a:xfrm>
            <a:off x="618711" y="1690689"/>
            <a:ext cx="7886700" cy="4351338"/>
          </a:xfrm>
        </p:spPr>
        <p:txBody>
          <a:bodyPr/>
          <a:lstStyle/>
          <a:p>
            <a:r>
              <a:rPr lang="en-GB" b="1" i="1" dirty="0" smtClean="0"/>
              <a:t>Elsie is a mum of 6 and has recently been diagnosed with Rheumatoid Arthritis.  It is currently affecting her shoulder ROM </a:t>
            </a:r>
            <a:r>
              <a:rPr lang="mr-IN" b="1" i="1" dirty="0" smtClean="0"/>
              <a:t>–</a:t>
            </a:r>
            <a:r>
              <a:rPr lang="en-GB" b="1" i="1" dirty="0" smtClean="0"/>
              <a:t> she is struggling to do up her bra and comb her hair.</a:t>
            </a:r>
          </a:p>
          <a:p>
            <a:endParaRPr lang="en-GB" b="1" i="1" dirty="0"/>
          </a:p>
          <a:p>
            <a:r>
              <a:rPr lang="en-US" b="1" i="1" dirty="0"/>
              <a:t>What exercises would you expect to do as part of </a:t>
            </a:r>
            <a:r>
              <a:rPr lang="en-US" b="1" i="1" dirty="0" smtClean="0"/>
              <a:t>her </a:t>
            </a:r>
            <a:r>
              <a:rPr lang="en-US" b="1" i="1" dirty="0"/>
              <a:t>management?</a:t>
            </a:r>
          </a:p>
          <a:p>
            <a:endParaRPr lang="en-US" dirty="0"/>
          </a:p>
        </p:txBody>
      </p:sp>
    </p:spTree>
    <p:extLst>
      <p:ext uri="{BB962C8B-B14F-4D97-AF65-F5344CB8AC3E}">
        <p14:creationId xmlns:p14="http://schemas.microsoft.com/office/powerpoint/2010/main" val="69196902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870</TotalTime>
  <Words>576</Words>
  <Application>Microsoft Macintosh PowerPoint</Application>
  <PresentationFormat>On-screen Show (4:3)</PresentationFormat>
  <Paragraphs>72</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Calibri Light</vt:lpstr>
      <vt:lpstr>Helvetica</vt:lpstr>
      <vt:lpstr>Mangal</vt:lpstr>
      <vt:lpstr>Arial</vt:lpstr>
      <vt:lpstr>Office Theme</vt:lpstr>
      <vt:lpstr>‘TRANSFORMING EDUCATION, TRANSFORMING LIVES…..’</vt:lpstr>
      <vt:lpstr>SHSS 4063 Injuries and Chronic Disease </vt:lpstr>
      <vt:lpstr>Learning Objectives</vt:lpstr>
      <vt:lpstr>ROLE of HYDROTHERAPY   Is often an important method on its own or as part of a complete rehab program, it is often used for acute injuries, the restoration of function in recurrent injuries and for long term maintenance of function in chronic injuries. </vt:lpstr>
      <vt:lpstr>Benefits of Hydrotherapy</vt:lpstr>
      <vt:lpstr>Disadvantages of Hydrotherapy</vt:lpstr>
      <vt:lpstr>Properties of Water</vt:lpstr>
      <vt:lpstr>Physiological effects of Water</vt:lpstr>
      <vt:lpstr>Indications and Contraindications for Hydrotherapy</vt:lpstr>
      <vt:lpstr>What happens with floats?</vt:lpstr>
      <vt:lpstr>What happens with floats?</vt:lpstr>
      <vt:lpstr>Physical Principles of Water</vt:lpstr>
      <vt:lpstr>Case Study 1 </vt:lpstr>
      <vt:lpstr>Case Study 2 </vt:lpstr>
      <vt:lpstr>Case Study 3</vt:lpstr>
      <vt:lpstr>Case Study 4</vt:lpstr>
    </vt:vector>
  </TitlesOfParts>
  <LinksUpToDate>false</LinksUpToDate>
  <SharedDoc>false</SharedDoc>
  <HyperlinksChanged>false</HyperlinksChanged>
  <AppVersion>15.0023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 4063 Injuries and Chronic Disease</dc:title>
  <dc:creator>Administrator</dc:creator>
  <cp:lastModifiedBy>Daniel Martin</cp:lastModifiedBy>
  <cp:revision>26</cp:revision>
  <dcterms:created xsi:type="dcterms:W3CDTF">2014-11-27T13:54:32Z</dcterms:created>
  <dcterms:modified xsi:type="dcterms:W3CDTF">2018-04-26T10:22:11Z</dcterms:modified>
</cp:coreProperties>
</file>