
<file path=[Content_Types].xml><?xml version="1.0" encoding="utf-8"?>
<Types xmlns="http://schemas.openxmlformats.org/package/2006/content-types">
  <Default Extension="docx" ContentType="application/vnd.openxmlformats-officedocument.wordprocessingml.document"/>
  <Default Extension="emf" ContentType="image/x-em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1"/>
  </p:notesMasterIdLst>
  <p:handoutMasterIdLst>
    <p:handoutMasterId r:id="rId22"/>
  </p:handoutMasterIdLst>
  <p:sldIdLst>
    <p:sldId id="563" r:id="rId5"/>
    <p:sldId id="669" r:id="rId6"/>
    <p:sldId id="565" r:id="rId7"/>
    <p:sldId id="619" r:id="rId8"/>
    <p:sldId id="660" r:id="rId9"/>
    <p:sldId id="653" r:id="rId10"/>
    <p:sldId id="618" r:id="rId11"/>
    <p:sldId id="654" r:id="rId12"/>
    <p:sldId id="667" r:id="rId13"/>
    <p:sldId id="659" r:id="rId14"/>
    <p:sldId id="658" r:id="rId15"/>
    <p:sldId id="665" r:id="rId16"/>
    <p:sldId id="662" r:id="rId17"/>
    <p:sldId id="663" r:id="rId18"/>
    <p:sldId id="664" r:id="rId19"/>
    <p:sldId id="666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Themed Style 1 - Accent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59" autoAdjust="0"/>
    <p:restoredTop sz="96101" autoAdjust="0"/>
  </p:normalViewPr>
  <p:slideViewPr>
    <p:cSldViewPr>
      <p:cViewPr varScale="1">
        <p:scale>
          <a:sx n="103" d="100"/>
          <a:sy n="103" d="100"/>
        </p:scale>
        <p:origin x="816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-10738"/>
    </p:cViewPr>
  </p:outlineViewPr>
  <p:notesTextViewPr>
    <p:cViewPr>
      <p:scale>
        <a:sx n="50" d="100"/>
        <a:sy n="50" d="100"/>
      </p:scale>
      <p:origin x="0" y="0"/>
    </p:cViewPr>
  </p:notesTextViewPr>
  <p:sorterViewPr>
    <p:cViewPr>
      <p:scale>
        <a:sx n="100" d="100"/>
        <a:sy n="100" d="100"/>
      </p:scale>
      <p:origin x="0" y="-1326"/>
    </p:cViewPr>
  </p:sorterViewPr>
  <p:notesViewPr>
    <p:cSldViewPr>
      <p:cViewPr varScale="1">
        <p:scale>
          <a:sx n="64" d="100"/>
          <a:sy n="64" d="100"/>
        </p:scale>
        <p:origin x="3192" y="8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viewProps" Target="view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kus Klingelfuss" userId="bd76eaf9-c4ae-4be9-b963-4e8bfdef57a8" providerId="ADAL" clId="{E0F7431B-54CE-4F1F-B863-058E9F366696}"/>
    <pc:docChg chg="custSel delSld modSld">
      <pc:chgData name="Markus Klingelfuss" userId="bd76eaf9-c4ae-4be9-b963-4e8bfdef57a8" providerId="ADAL" clId="{E0F7431B-54CE-4F1F-B863-058E9F366696}" dt="2026-04-22T07:02:14.208" v="10" actId="47"/>
      <pc:docMkLst>
        <pc:docMk/>
      </pc:docMkLst>
      <pc:sldChg chg="delSp mod">
        <pc:chgData name="Markus Klingelfuss" userId="bd76eaf9-c4ae-4be9-b963-4e8bfdef57a8" providerId="ADAL" clId="{E0F7431B-54CE-4F1F-B863-058E9F366696}" dt="2026-04-21T08:48:44.196" v="0" actId="478"/>
        <pc:sldMkLst>
          <pc:docMk/>
          <pc:sldMk cId="2406425063" sldId="563"/>
        </pc:sldMkLst>
        <pc:spChg chg="del">
          <ac:chgData name="Markus Klingelfuss" userId="bd76eaf9-c4ae-4be9-b963-4e8bfdef57a8" providerId="ADAL" clId="{E0F7431B-54CE-4F1F-B863-058E9F366696}" dt="2026-04-21T08:48:44.196" v="0" actId="478"/>
          <ac:spMkLst>
            <pc:docMk/>
            <pc:sldMk cId="2406425063" sldId="563"/>
            <ac:spMk id="3" creationId="{A3A65EFE-E2D2-CEF3-D1F2-CB17E4A871C7}"/>
          </ac:spMkLst>
        </pc:spChg>
      </pc:sldChg>
      <pc:sldChg chg="modSp mod">
        <pc:chgData name="Markus Klingelfuss" userId="bd76eaf9-c4ae-4be9-b963-4e8bfdef57a8" providerId="ADAL" clId="{E0F7431B-54CE-4F1F-B863-058E9F366696}" dt="2026-04-22T07:01:52.019" v="9" actId="20577"/>
        <pc:sldMkLst>
          <pc:docMk/>
          <pc:sldMk cId="304826798" sldId="565"/>
        </pc:sldMkLst>
        <pc:spChg chg="mod">
          <ac:chgData name="Markus Klingelfuss" userId="bd76eaf9-c4ae-4be9-b963-4e8bfdef57a8" providerId="ADAL" clId="{E0F7431B-54CE-4F1F-B863-058E9F366696}" dt="2026-04-22T07:01:52.019" v="9" actId="20577"/>
          <ac:spMkLst>
            <pc:docMk/>
            <pc:sldMk cId="304826798" sldId="565"/>
            <ac:spMk id="5" creationId="{C0228ED1-D6E1-4732-B000-4F89824775E1}"/>
          </ac:spMkLst>
        </pc:spChg>
      </pc:sldChg>
      <pc:sldChg chg="del">
        <pc:chgData name="Markus Klingelfuss" userId="bd76eaf9-c4ae-4be9-b963-4e8bfdef57a8" providerId="ADAL" clId="{E0F7431B-54CE-4F1F-B863-058E9F366696}" dt="2026-04-22T07:02:14.208" v="10" actId="47"/>
        <pc:sldMkLst>
          <pc:docMk/>
          <pc:sldMk cId="3801491715" sldId="657"/>
        </pc:sldMkLst>
      </pc:sldChg>
      <pc:sldChg chg="del">
        <pc:chgData name="Markus Klingelfuss" userId="bd76eaf9-c4ae-4be9-b963-4e8bfdef57a8" providerId="ADAL" clId="{E0F7431B-54CE-4F1F-B863-058E9F366696}" dt="2026-04-21T08:48:52.240" v="1" actId="47"/>
        <pc:sldMkLst>
          <pc:docMk/>
          <pc:sldMk cId="2692782131" sldId="661"/>
        </pc:sldMkLst>
      </pc:sldChg>
      <pc:sldChg chg="addSp delSp modSp mod">
        <pc:chgData name="Markus Klingelfuss" userId="bd76eaf9-c4ae-4be9-b963-4e8bfdef57a8" providerId="ADAL" clId="{E0F7431B-54CE-4F1F-B863-058E9F366696}" dt="2026-04-21T08:49:13.101" v="6" actId="478"/>
        <pc:sldMkLst>
          <pc:docMk/>
          <pc:sldMk cId="592140532" sldId="666"/>
        </pc:sldMkLst>
        <pc:spChg chg="del">
          <ac:chgData name="Markus Klingelfuss" userId="bd76eaf9-c4ae-4be9-b963-4e8bfdef57a8" providerId="ADAL" clId="{E0F7431B-54CE-4F1F-B863-058E9F366696}" dt="2026-04-21T08:49:06.101" v="2" actId="478"/>
          <ac:spMkLst>
            <pc:docMk/>
            <pc:sldMk cId="592140532" sldId="666"/>
            <ac:spMk id="2" creationId="{682EDC69-B12E-EE13-B907-9F69B2838764}"/>
          </ac:spMkLst>
        </pc:spChg>
        <pc:spChg chg="del mod">
          <ac:chgData name="Markus Klingelfuss" userId="bd76eaf9-c4ae-4be9-b963-4e8bfdef57a8" providerId="ADAL" clId="{E0F7431B-54CE-4F1F-B863-058E9F366696}" dt="2026-04-21T08:49:11.086" v="5" actId="478"/>
          <ac:spMkLst>
            <pc:docMk/>
            <pc:sldMk cId="592140532" sldId="666"/>
            <ac:spMk id="4" creationId="{19D8D37F-4985-E644-D3A1-01E8B270B577}"/>
          </ac:spMkLst>
        </pc:spChg>
        <pc:spChg chg="add del mod">
          <ac:chgData name="Markus Klingelfuss" userId="bd76eaf9-c4ae-4be9-b963-4e8bfdef57a8" providerId="ADAL" clId="{E0F7431B-54CE-4F1F-B863-058E9F366696}" dt="2026-04-21T08:49:08.258" v="3" actId="478"/>
          <ac:spMkLst>
            <pc:docMk/>
            <pc:sldMk cId="592140532" sldId="666"/>
            <ac:spMk id="5" creationId="{82F68F78-C92D-32D1-2C9C-61E633351437}"/>
          </ac:spMkLst>
        </pc:spChg>
        <pc:spChg chg="add del mod">
          <ac:chgData name="Markus Klingelfuss" userId="bd76eaf9-c4ae-4be9-b963-4e8bfdef57a8" providerId="ADAL" clId="{E0F7431B-54CE-4F1F-B863-058E9F366696}" dt="2026-04-21T08:49:13.101" v="6" actId="478"/>
          <ac:spMkLst>
            <pc:docMk/>
            <pc:sldMk cId="592140532" sldId="666"/>
            <ac:spMk id="8" creationId="{2DFB6841-A361-0580-5610-E96AE3E94C76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pPr/>
              <a:t>4/22/2026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3363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22/04/2026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000688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523681" y="1592263"/>
            <a:ext cx="8096639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9935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double deck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037C4F-B92E-1E2D-D640-6453A375F4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2EE1D6-E875-BC73-C0F1-ACBBEB438B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04/22/2026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04571B-68EF-9D7B-0A35-F71996C841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E06B6A-CB89-EBFF-94F3-3663DAF52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6DA7FF6-8C19-BA4D-02FE-C99E3C5CBD7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838325"/>
            <a:ext cx="3867150" cy="439896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9A01FD0F-07FA-89FA-36B2-E925D111936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48200" y="1828801"/>
            <a:ext cx="3867150" cy="4398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41064643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Vevox basic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872F2E-3F20-0DC0-CFA3-D11D49B01C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FI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DD3D74-F972-E096-E828-44B6C11A31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3657D-8E22-4681-BD7E-16E8F6F56673}" type="datetimeFigureOut">
              <a:rPr lang="en-FI" smtClean="0"/>
              <a:t>04/22/2026</a:t>
            </a:fld>
            <a:endParaRPr lang="en-FI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087A18-8950-3A86-D6FB-14BF0F08B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FI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D9F6BC-1B26-1DC3-0C4B-4C12F07C71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4AD3D6-B89C-4D82-B254-B84B3D342745}" type="slidenum">
              <a:rPr lang="en-FI" smtClean="0"/>
              <a:t>‹#›</a:t>
            </a:fld>
            <a:endParaRPr lang="en-FI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1CADAFE8-3608-FDE7-C3ED-12BD6811F72B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650" y="1798320"/>
            <a:ext cx="7886700" cy="44297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FI"/>
          </a:p>
        </p:txBody>
      </p:sp>
    </p:spTree>
    <p:extLst>
      <p:ext uri="{BB962C8B-B14F-4D97-AF65-F5344CB8AC3E}">
        <p14:creationId xmlns:p14="http://schemas.microsoft.com/office/powerpoint/2010/main" val="238334180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7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22/04/2026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2" r:id="rId13"/>
    <p:sldLayoutId id="2147483663" r:id="rId14"/>
    <p:sldLayoutId id="2147483664" r:id="rId15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nl/view-image.php?image=222960&amp;picture=welkom-kreeft-tekst-titel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teddy-rised/2814710002" TargetMode="External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nc-nd/3.0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s://uwtsd.display.vevox.com/#/present/731639/E2DE87L1YGX5TXC9IYRO" TargetMode="External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package" Target="../embeddings/Microsoft_Word_Document.docx"/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https://create.kahoot.it/details/f5956ff7-1070-4ff5-951a-a5e173a2216d?drawer=" TargetMode="Externa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forums.aapc.com/codes/coding-newsletters/my-urology-coding-alert/reader-questions-always-check-ncci-edits-169432-article" TargetMode="External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justmelaniew.com/2026/04/17/thank-you-to-attendees-of-birthday-open-house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538790"/>
            <a:ext cx="7920880" cy="3780420"/>
          </a:xfrm>
        </p:spPr>
        <p:txBody>
          <a:bodyPr>
            <a:normAutofit/>
          </a:bodyPr>
          <a:lstStyle/>
          <a:p>
            <a:r>
              <a:rPr lang="en-GB" altLang="en-US" b="1" dirty="0">
                <a:solidFill>
                  <a:schemeClr val="accent2"/>
                </a:solidFill>
              </a:rPr>
              <a:t>Springboard 2026</a:t>
            </a:r>
            <a:br>
              <a:rPr lang="en-GB" altLang="en-US" b="1" dirty="0">
                <a:solidFill>
                  <a:schemeClr val="accent2"/>
                </a:solidFill>
              </a:rPr>
            </a:br>
            <a:r>
              <a:rPr lang="en-GB" altLang="en-US" b="1" dirty="0">
                <a:solidFill>
                  <a:schemeClr val="accent2"/>
                </a:solidFill>
              </a:rPr>
              <a:t>Academic Study Skills</a:t>
            </a:r>
            <a:br>
              <a:rPr lang="en-GB" sz="5450" b="1" dirty="0"/>
            </a:br>
            <a:endParaRPr lang="en-GB" altLang="en-US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642506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2DB2B5C-F18D-1A3F-A90B-88B6093E9094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04752" y="1556792"/>
            <a:ext cx="7534496" cy="2808312"/>
          </a:xfrm>
        </p:spPr>
      </p:pic>
    </p:spTree>
    <p:extLst>
      <p:ext uri="{BB962C8B-B14F-4D97-AF65-F5344CB8AC3E}">
        <p14:creationId xmlns:p14="http://schemas.microsoft.com/office/powerpoint/2010/main" val="12505805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In this session we will be: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CCDA0D5E-932B-2C79-6B9F-8CCF97B1405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1767" y="1887918"/>
            <a:ext cx="6380466" cy="3215268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GB" dirty="0"/>
              <a:t>Getting to know each other a little</a:t>
            </a:r>
          </a:p>
          <a:p>
            <a:r>
              <a:rPr lang="en-GB" dirty="0"/>
              <a:t>Thinking about academic skills</a:t>
            </a:r>
          </a:p>
          <a:p>
            <a:r>
              <a:rPr lang="en-GB" dirty="0"/>
              <a:t>Looking at different forms of academic communication</a:t>
            </a:r>
          </a:p>
          <a:p>
            <a:r>
              <a:rPr lang="en-GB" dirty="0"/>
              <a:t>Carrying out a Needs' Analysis</a:t>
            </a:r>
          </a:p>
          <a:p>
            <a:r>
              <a:rPr lang="en-GB" dirty="0"/>
              <a:t>Thinking about our next steps</a:t>
            </a:r>
          </a:p>
          <a:p>
            <a:endParaRPr lang="en-GB" dirty="0"/>
          </a:p>
          <a:p>
            <a:endParaRPr lang="en-GB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dirty="0"/>
          </a:p>
          <a:p>
            <a:endParaRPr lang="en-GB" sz="1350" b="1" dirty="0"/>
          </a:p>
        </p:txBody>
      </p:sp>
    </p:spTree>
    <p:extLst>
      <p:ext uri="{BB962C8B-B14F-4D97-AF65-F5344CB8AC3E}">
        <p14:creationId xmlns:p14="http://schemas.microsoft.com/office/powerpoint/2010/main" val="3048267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41959C-3326-F153-38CC-9466A558F662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Getting started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755227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55A0B6-F23D-1FD0-3000-E1E5C6F7A8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 you feel about coming to UWTSD?</a:t>
            </a:r>
          </a:p>
        </p:txBody>
      </p:sp>
      <p:pic>
        <p:nvPicPr>
          <p:cNvPr id="6" name="Picture Placeholder 5" descr="Dice with facial expressions">
            <a:hlinkClick r:id="rId2"/>
            <a:extLst>
              <a:ext uri="{FF2B5EF4-FFF2-40B4-BE49-F238E27FC236}">
                <a16:creationId xmlns:a16="http://schemas.microsoft.com/office/drawing/2014/main" id="{C6B8A04B-4B1E-1E8F-0845-A2A0B2059E8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" r="2179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4F1AF3E-0489-6A6A-74E0-CB235BED4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Write whatever you like…</a:t>
            </a:r>
          </a:p>
        </p:txBody>
      </p:sp>
    </p:spTree>
    <p:extLst>
      <p:ext uri="{BB962C8B-B14F-4D97-AF65-F5344CB8AC3E}">
        <p14:creationId xmlns:p14="http://schemas.microsoft.com/office/powerpoint/2010/main" val="21321521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90255-0AFB-BA09-50AF-DB2940B41B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Over to you…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2722F-2188-5586-13E2-DDD2D6F8F6C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Now, move around the room and ask each other questions</a:t>
            </a:r>
          </a:p>
          <a:p>
            <a:endParaRPr lang="en-GB" dirty="0"/>
          </a:p>
          <a:p>
            <a:r>
              <a:rPr lang="en-GB" dirty="0"/>
              <a:t>Find one person to answer 1 question and then move on</a:t>
            </a:r>
          </a:p>
          <a:p>
            <a:endParaRPr lang="en-GB" dirty="0"/>
          </a:p>
          <a:p>
            <a:r>
              <a:rPr lang="en-GB" dirty="0"/>
              <a:t>Write their name down next to the question they have answered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" name="Content Placeholder 5" descr="Cartoon checklist and pencil">
            <a:extLst>
              <a:ext uri="{FF2B5EF4-FFF2-40B4-BE49-F238E27FC236}">
                <a16:creationId xmlns:a16="http://schemas.microsoft.com/office/drawing/2014/main" id="{0C9AC892-4EE8-63B0-324F-52F2FC3078E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8200" y="2080419"/>
            <a:ext cx="4038600" cy="3028950"/>
          </a:xfrm>
        </p:spPr>
      </p:pic>
    </p:spTree>
    <p:extLst>
      <p:ext uri="{BB962C8B-B14F-4D97-AF65-F5344CB8AC3E}">
        <p14:creationId xmlns:p14="http://schemas.microsoft.com/office/powerpoint/2010/main" val="34100327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AA353-B098-2278-410C-DE3D37E7CDF7}"/>
              </a:ext>
            </a:extLst>
          </p:cNvPr>
          <p:cNvSpPr>
            <a:spLocks noGrp="1"/>
          </p:cNvSpPr>
          <p:nvPr/>
        </p:nvSpPr>
        <p:spPr>
          <a:xfrm>
            <a:off x="1277634" y="998731"/>
            <a:ext cx="6588732" cy="3996445"/>
          </a:xfrm>
          <a:prstGeom prst="rect">
            <a:avLst/>
          </a:prstGeom>
        </p:spPr>
        <p:style>
          <a:lnRef idx="0">
            <a:schemeClr val="accent5"/>
          </a:lnRef>
          <a:fillRef idx="3">
            <a:schemeClr val="accent5"/>
          </a:fillRef>
          <a:effectRef idx="3">
            <a:schemeClr val="accent5"/>
          </a:effectRef>
          <a:fontRef idx="minor">
            <a:schemeClr val="lt1"/>
          </a:fontRef>
        </p:style>
        <p:txBody>
          <a:bodyPr vert="horz" lIns="91440" tIns="45720" rIns="91440" bIns="45720" rtlCol="0" anchor="t">
            <a:normAutofit/>
          </a:bodyPr>
          <a:lstStyle>
            <a:lvl1pPr marL="257175" indent="-257175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557213" indent="-214313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1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endParaRPr lang="en-GB" sz="4050" dirty="0"/>
          </a:p>
          <a:p>
            <a:pPr marL="0" indent="0" algn="ctr">
              <a:buNone/>
            </a:pPr>
            <a:endParaRPr lang="en-GB" sz="4050" b="1" dirty="0"/>
          </a:p>
          <a:p>
            <a:pPr marL="0" indent="0" algn="ctr">
              <a:buNone/>
            </a:pPr>
            <a:r>
              <a:rPr lang="en-GB" sz="4050" b="1" dirty="0"/>
              <a:t>Academia and Academic Skills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34240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1C824-514E-6220-97C7-CC05108BB6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 university has its own…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49A696-3303-0DE9-36BE-5D3E387175E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/>
              <a:t>Language</a:t>
            </a:r>
          </a:p>
          <a:p>
            <a:r>
              <a:rPr lang="en-GB" dirty="0"/>
              <a:t>Inhabitants</a:t>
            </a:r>
          </a:p>
          <a:p>
            <a:r>
              <a:rPr lang="en-GB" dirty="0"/>
              <a:t>Provinces</a:t>
            </a:r>
          </a:p>
          <a:p>
            <a:r>
              <a:rPr lang="en-GB" dirty="0"/>
              <a:t>Rules and laws</a:t>
            </a:r>
          </a:p>
          <a:p>
            <a:r>
              <a:rPr lang="en-GB" dirty="0"/>
              <a:t>Communication</a:t>
            </a:r>
          </a:p>
          <a:p>
            <a:r>
              <a:rPr lang="en-GB" dirty="0"/>
              <a:t>Currency</a:t>
            </a:r>
          </a:p>
          <a:p>
            <a:r>
              <a:rPr lang="en-GB" dirty="0"/>
              <a:t>Culture</a:t>
            </a:r>
          </a:p>
        </p:txBody>
      </p:sp>
      <p:pic>
        <p:nvPicPr>
          <p:cNvPr id="15" name="Content Placeholder 14">
            <a:extLst>
              <a:ext uri="{FF2B5EF4-FFF2-40B4-BE49-F238E27FC236}">
                <a16:creationId xmlns:a16="http://schemas.microsoft.com/office/drawing/2014/main" id="{0589060A-B260-5655-1744-2BF70C6A6F5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48200" y="2250797"/>
            <a:ext cx="4038600" cy="2688193"/>
          </a:xfr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61D69D7-02E1-1334-2BA4-EACDDC5A28BE}"/>
              </a:ext>
            </a:extLst>
          </p:cNvPr>
          <p:cNvSpPr txBox="1"/>
          <p:nvPr/>
        </p:nvSpPr>
        <p:spPr>
          <a:xfrm>
            <a:off x="4648200" y="4938990"/>
            <a:ext cx="4038600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00">
                <a:hlinkClick r:id="rId3" tooltip="https://www.flickr.com/photos/teddy-rised/2814710002"/>
              </a:rPr>
              <a:t>This Photo</a:t>
            </a:r>
            <a:r>
              <a:rPr lang="en-GB" sz="900"/>
              <a:t> by Unknown Author is licensed under </a:t>
            </a:r>
            <a:r>
              <a:rPr lang="en-GB" sz="900">
                <a:hlinkClick r:id="rId4" tooltip="https://creativecommons.org/licenses/by-nc-nd/3.0/"/>
              </a:rPr>
              <a:t>CC BY-NC-ND</a:t>
            </a:r>
            <a:endParaRPr lang="en-GB" sz="900"/>
          </a:p>
        </p:txBody>
      </p:sp>
    </p:spTree>
    <p:extLst>
      <p:ext uri="{BB962C8B-B14F-4D97-AF65-F5344CB8AC3E}">
        <p14:creationId xmlns:p14="http://schemas.microsoft.com/office/powerpoint/2010/main" val="33176540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B4D49-10E6-6D45-3413-7E4310668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Communication at university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4ED96A6-B259-FF58-0C07-6973D786423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Spoken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EED7FA-6A26-2586-D04B-A51946F7BDE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Presentations</a:t>
            </a:r>
          </a:p>
          <a:p>
            <a:r>
              <a:rPr lang="en-GB" dirty="0"/>
              <a:t>Seminars</a:t>
            </a:r>
          </a:p>
          <a:p>
            <a:r>
              <a:rPr lang="en-GB" dirty="0"/>
              <a:t>Tutorials</a:t>
            </a:r>
          </a:p>
          <a:p>
            <a:r>
              <a:rPr lang="en-GB" dirty="0"/>
              <a:t>Meetings</a:t>
            </a:r>
          </a:p>
          <a:p>
            <a:r>
              <a:rPr lang="en-GB" dirty="0"/>
              <a:t>Study groups</a:t>
            </a:r>
          </a:p>
          <a:p>
            <a:r>
              <a:rPr lang="en-GB" dirty="0"/>
              <a:t>Admin / support staff</a:t>
            </a:r>
          </a:p>
          <a:p>
            <a:r>
              <a:rPr lang="en-GB" dirty="0"/>
              <a:t>Social interaction</a:t>
            </a: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B4805D-D96A-A33D-878B-DE54DD3D758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Written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4E70D4-9B92-F0EC-343C-EA2D34E63F2E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Emails</a:t>
            </a:r>
          </a:p>
          <a:p>
            <a:r>
              <a:rPr lang="en-GB" dirty="0"/>
              <a:t>Notes from lectures</a:t>
            </a:r>
          </a:p>
          <a:p>
            <a:r>
              <a:rPr lang="en-GB" dirty="0"/>
              <a:t>Reflections</a:t>
            </a:r>
          </a:p>
          <a:p>
            <a:r>
              <a:rPr lang="en-GB" dirty="0"/>
              <a:t>Reports</a:t>
            </a:r>
          </a:p>
          <a:p>
            <a:r>
              <a:rPr lang="en-GB" dirty="0"/>
              <a:t>Essays</a:t>
            </a:r>
          </a:p>
          <a:p>
            <a:r>
              <a:rPr lang="en-GB" dirty="0"/>
              <a:t>Posters / PPT slides</a:t>
            </a:r>
          </a:p>
          <a:p>
            <a:r>
              <a:rPr lang="en-GB" dirty="0"/>
              <a:t>Admin / support staff forms</a:t>
            </a:r>
          </a:p>
        </p:txBody>
      </p:sp>
    </p:spTree>
    <p:extLst>
      <p:ext uri="{BB962C8B-B14F-4D97-AF65-F5344CB8AC3E}">
        <p14:creationId xmlns:p14="http://schemas.microsoft.com/office/powerpoint/2010/main" val="32904188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DFCE5C-0FBE-5702-633C-818881060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What academic skills do you need to succeed at UWTSD?</a:t>
            </a:r>
          </a:p>
        </p:txBody>
      </p:sp>
      <p:pic>
        <p:nvPicPr>
          <p:cNvPr id="6" name="Picture Placeholder 5" descr="Students during a graduation ceremony">
            <a:hlinkClick r:id="rId2"/>
            <a:extLst>
              <a:ext uri="{FF2B5EF4-FFF2-40B4-BE49-F238E27FC236}">
                <a16:creationId xmlns:a16="http://schemas.microsoft.com/office/drawing/2014/main" id="{11064F6A-A1EF-A405-C47F-4B3D3F808E1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21" r="2121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B448C99-34E7-1DEC-2B51-8FAF2579506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Write whatever you like…</a:t>
            </a:r>
          </a:p>
        </p:txBody>
      </p:sp>
    </p:spTree>
    <p:extLst>
      <p:ext uri="{BB962C8B-B14F-4D97-AF65-F5344CB8AC3E}">
        <p14:creationId xmlns:p14="http://schemas.microsoft.com/office/powerpoint/2010/main" val="27941686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 descr="Thought squiggles of little boy">
            <a:hlinkClick r:id="rId2"/>
            <a:extLst>
              <a:ext uri="{FF2B5EF4-FFF2-40B4-BE49-F238E27FC236}">
                <a16:creationId xmlns:a16="http://schemas.microsoft.com/office/drawing/2014/main" id="{D0F4A47A-9910-D340-F025-8485B6E3613B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111" b="4111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88D6FB-5ECA-BDE2-9D0D-5CFE8EBAAC7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Answer the poll, as honestly as you can…</a:t>
            </a: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611FAA45-520B-0FF4-2931-888718F26D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critical are you..?</a:t>
            </a:r>
          </a:p>
        </p:txBody>
      </p:sp>
    </p:spTree>
    <p:extLst>
      <p:ext uri="{BB962C8B-B14F-4D97-AF65-F5344CB8AC3E}">
        <p14:creationId xmlns:p14="http://schemas.microsoft.com/office/powerpoint/2010/main" val="27042648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B3FA7D-5FFC-8BB4-5064-672F6B39AC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Critical thinking quiz</a:t>
            </a: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C7BA27-A338-5B33-D173-5BAEFA2F8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How did you do?</a:t>
            </a:r>
          </a:p>
          <a:p>
            <a:endParaRPr lang="en-GB" b="1" dirty="0"/>
          </a:p>
          <a:p>
            <a:r>
              <a:rPr lang="en-GB" b="1" dirty="0"/>
              <a:t>Let’s check your answers together</a:t>
            </a:r>
          </a:p>
          <a:p>
            <a:endParaRPr lang="en-GB" b="1" dirty="0"/>
          </a:p>
          <a:p>
            <a:r>
              <a:rPr lang="en-GB" b="1" dirty="0"/>
              <a:t>Do you need to change any of your answers from the previous poll </a:t>
            </a:r>
            <a:r>
              <a:rPr lang="en-GB" b="1" dirty="0">
                <a:sym typeface="Wingdings" panose="05000000000000000000" pitchFamily="2" charset="2"/>
              </a:rPr>
              <a:t> ?</a:t>
            </a:r>
            <a:endParaRPr lang="en-GB" b="1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71C348E5-9A8B-53E6-ABA3-55473FCA4A3D}"/>
              </a:ext>
            </a:extLst>
          </p:cNvPr>
          <p:cNvGraphicFramePr>
            <a:graphicFrameLocks noGrp="1" noChangeAspect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13280018"/>
              </p:ext>
            </p:extLst>
          </p:nvPr>
        </p:nvGraphicFramePr>
        <p:xfrm>
          <a:off x="4206875" y="273050"/>
          <a:ext cx="3846513" cy="51720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2" imgW="5732871" imgH="7707263" progId="Word.Document.12">
                  <p:embed/>
                </p:oleObj>
              </mc:Choice>
              <mc:Fallback>
                <p:oleObj name="Document" r:id="rId2" imgW="5732871" imgH="7707263" progId="Word.Document.12">
                  <p:embed/>
                  <p:pic>
                    <p:nvPicPr>
                      <p:cNvPr id="5" name="Content Placeholder 4">
                        <a:extLst>
                          <a:ext uri="{FF2B5EF4-FFF2-40B4-BE49-F238E27FC236}">
                            <a16:creationId xmlns:a16="http://schemas.microsoft.com/office/drawing/2014/main" id="{71C348E5-9A8B-53E6-ABA3-55473FCA4A3D}"/>
                          </a:ext>
                        </a:extLst>
                      </p:cNvPr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206875" y="273050"/>
                        <a:ext cx="3846513" cy="5172075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400471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44747-14E1-20B1-DFAD-A29A6ABEB4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Quick quiz to finish…</a:t>
            </a:r>
          </a:p>
        </p:txBody>
      </p:sp>
      <p:pic>
        <p:nvPicPr>
          <p:cNvPr id="6" name="Picture Placeholder 5" descr="Head outline and magnifying glass">
            <a:hlinkClick r:id="rId2"/>
            <a:extLst>
              <a:ext uri="{FF2B5EF4-FFF2-40B4-BE49-F238E27FC236}">
                <a16:creationId xmlns:a16="http://schemas.microsoft.com/office/drawing/2014/main" id="{C1EF1FBF-2482-3013-AF7A-9B4E3159A3EC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9" r="2179"/>
          <a:stretch>
            <a:fillRect/>
          </a:stretch>
        </p:blipFill>
        <p:spPr/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7493AC4-E1D5-1106-D19F-451650572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b="1" dirty="0"/>
              <a:t>Do the quiz, in groups – as fast as you can!</a:t>
            </a:r>
          </a:p>
        </p:txBody>
      </p:sp>
    </p:spTree>
    <p:extLst>
      <p:ext uri="{BB962C8B-B14F-4D97-AF65-F5344CB8AC3E}">
        <p14:creationId xmlns:p14="http://schemas.microsoft.com/office/powerpoint/2010/main" val="17973858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FD6-DDEF-9B40-2A11-5A7C8A75AD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Next steps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609AD0-3D5A-DAB6-CE1F-ED03E6C8CC8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What now?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Start your course</a:t>
            </a:r>
          </a:p>
          <a:p>
            <a:r>
              <a:rPr lang="en-GB" dirty="0"/>
              <a:t>Enjoy it!</a:t>
            </a:r>
          </a:p>
          <a:p>
            <a:r>
              <a:rPr lang="en-GB" dirty="0"/>
              <a:t>Have fun!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Any worries...?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E93474-AEE5-E121-385E-D1E27D377FE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/>
              <a:t>Arrange a meeting to discuss your progress​</a:t>
            </a:r>
          </a:p>
          <a:p>
            <a:r>
              <a:rPr lang="en-GB" dirty="0"/>
              <a:t>Flag up any concerns you may have​</a:t>
            </a:r>
          </a:p>
          <a:p>
            <a:r>
              <a:rPr lang="en-GB" dirty="0"/>
              <a:t>Keep in touch!</a:t>
            </a:r>
          </a:p>
          <a:p>
            <a:endParaRPr lang="en-GB" dirty="0"/>
          </a:p>
          <a:p>
            <a:pPr marL="0" indent="0">
              <a:buNone/>
            </a:pPr>
            <a:endParaRPr lang="en-GB" sz="2000" dirty="0"/>
          </a:p>
          <a:p>
            <a:endParaRPr lang="en-GB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08A56D15-490C-C01A-1F39-672212D14FD8}"/>
              </a:ext>
            </a:extLst>
          </p:cNvPr>
          <p:cNvCxnSpPr>
            <a:cxnSpLocks/>
          </p:cNvCxnSpPr>
          <p:nvPr/>
        </p:nvCxnSpPr>
        <p:spPr>
          <a:xfrm flipV="1">
            <a:off x="2987824" y="1988840"/>
            <a:ext cx="1728192" cy="2736304"/>
          </a:xfrm>
          <a:prstGeom prst="straightConnector1">
            <a:avLst/>
          </a:prstGeom>
          <a:ln w="76200"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5211604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ED063-3644-A631-BB25-0C73F3D89B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Please feel free to ask any questions…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89B160DE-2BCE-E38A-E3B6-5953A68B6062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9395" b="939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108466108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E351758C-D73A-9BC8-9081-A612C11F00B8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475" r="475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59214053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16E6F47C-854B-4C1E-8F6F-25CD9B2D4CB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21913553D3EB4479A5F0D40DB0A3B87" ma:contentTypeVersion="7" ma:contentTypeDescription="Create a new document." ma:contentTypeScope="" ma:versionID="5c99d3f7400ecb08608f19776d26427f">
  <xsd:schema xmlns:xsd="http://www.w3.org/2001/XMLSchema" xmlns:xs="http://www.w3.org/2001/XMLSchema" xmlns:p="http://schemas.microsoft.com/office/2006/metadata/properties" xmlns:ns3="e2529e2e-246e-4beb-bcc0-0746cc8768ab" targetNamespace="http://schemas.microsoft.com/office/2006/metadata/properties" ma:root="true" ma:fieldsID="c65664f06f67c141f4e5f44021e00214" ns3:_="">
    <xsd:import namespace="e2529e2e-246e-4beb-bcc0-0746cc8768a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EventHashCode" minOccurs="0"/>
                <xsd:element ref="ns3:MediaServiceGenerationTime" minOccurs="0"/>
                <xsd:element ref="ns3:MediaServiceAutoTags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2529e2e-246e-4beb-bcc0-0746cc8768a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EventHashCode" ma:index="11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Tags" ma:index="13" nillable="true" ma:displayName="Tags" ma:internalName="MediaServiceAutoTags" ma:readOnly="true">
      <xsd:simpleType>
        <xsd:restriction base="dms:Text"/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DAE99662-478F-44BE-BBDA-472DED10801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e2529e2e-246e-4beb-bcc0-0746cc8768a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283</Words>
  <Application>Microsoft Office PowerPoint</Application>
  <PresentationFormat>On-screen Show (4:3)</PresentationFormat>
  <Paragraphs>77</Paragraphs>
  <Slides>16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Myriad Pro</vt:lpstr>
      <vt:lpstr>Arial</vt:lpstr>
      <vt:lpstr>Calibri</vt:lpstr>
      <vt:lpstr>Wingdings</vt:lpstr>
      <vt:lpstr>20140311PresentationUWTSDTemplate</vt:lpstr>
      <vt:lpstr>Document</vt:lpstr>
      <vt:lpstr>Springboard 2026 Academic Study Skills </vt:lpstr>
      <vt:lpstr>PowerPoint Presentation</vt:lpstr>
      <vt:lpstr>In this session we will be:</vt:lpstr>
      <vt:lpstr>PowerPoint Presentation</vt:lpstr>
      <vt:lpstr>How do you feel about coming to UWTSD?</vt:lpstr>
      <vt:lpstr>Over to you…</vt:lpstr>
      <vt:lpstr>PowerPoint Presentation</vt:lpstr>
      <vt:lpstr>A university has its own…</vt:lpstr>
      <vt:lpstr>Communication at university</vt:lpstr>
      <vt:lpstr>What academic skills do you need to succeed at UWTSD?</vt:lpstr>
      <vt:lpstr>How critical are you..?</vt:lpstr>
      <vt:lpstr>Critical thinking quiz  </vt:lpstr>
      <vt:lpstr>Quick quiz to finish…</vt:lpstr>
      <vt:lpstr>Next steps</vt:lpstr>
      <vt:lpstr>Please feel free to ask any questions…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Markus Klingelfuss</cp:lastModifiedBy>
  <cp:revision>469</cp:revision>
  <dcterms:created xsi:type="dcterms:W3CDTF">2015-04-14T15:21:28Z</dcterms:created>
  <dcterms:modified xsi:type="dcterms:W3CDTF">2026-04-22T07:02:22Z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0x010100321913553D3EB4479A5F0D40DB0A3B87</vt:lpwstr>
  </property>
</Properties>
</file>