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handoutMasterIdLst>
    <p:handoutMasterId r:id="rId18"/>
  </p:handoutMasterIdLst>
  <p:sldIdLst>
    <p:sldId id="256" r:id="rId2"/>
    <p:sldId id="257" r:id="rId3"/>
    <p:sldId id="258" r:id="rId4"/>
    <p:sldId id="260" r:id="rId5"/>
    <p:sldId id="261" r:id="rId6"/>
    <p:sldId id="259" r:id="rId7"/>
    <p:sldId id="268" r:id="rId8"/>
    <p:sldId id="269" r:id="rId9"/>
    <p:sldId id="275" r:id="rId10"/>
    <p:sldId id="270" r:id="rId11"/>
    <p:sldId id="271" r:id="rId12"/>
    <p:sldId id="272" r:id="rId13"/>
    <p:sldId id="273" r:id="rId14"/>
    <p:sldId id="276" r:id="rId15"/>
    <p:sldId id="264" r:id="rId16"/>
    <p:sldId id="265" r:id="rId17"/>
  </p:sldIdLst>
  <p:sldSz cx="9144000" cy="6858000" type="screen4x3"/>
  <p:notesSz cx="6761163"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90" d="100"/>
          <a:sy n="90" d="100"/>
        </p:scale>
        <p:origin x="-918" y="-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29761" y="0"/>
            <a:ext cx="2929837" cy="496570"/>
          </a:xfrm>
          <a:prstGeom prst="rect">
            <a:avLst/>
          </a:prstGeom>
        </p:spPr>
        <p:txBody>
          <a:bodyPr vert="horz" lIns="91440" tIns="45720" rIns="91440" bIns="45720" rtlCol="0"/>
          <a:lstStyle>
            <a:lvl1pPr algn="r">
              <a:defRPr sz="1200"/>
            </a:lvl1pPr>
          </a:lstStyle>
          <a:p>
            <a:fld id="{A995D304-2045-4486-A0BF-DFD92D0908E3}" type="datetimeFigureOut">
              <a:rPr lang="en-US" smtClean="0"/>
              <a:pPr/>
              <a:t>2/14/2013</a:t>
            </a:fld>
            <a:endParaRPr lang="en-GB"/>
          </a:p>
        </p:txBody>
      </p:sp>
      <p:sp>
        <p:nvSpPr>
          <p:cNvPr id="4" name="Footer Placeholder 3"/>
          <p:cNvSpPr>
            <a:spLocks noGrp="1"/>
          </p:cNvSpPr>
          <p:nvPr>
            <p:ph type="ftr" sz="quarter" idx="2"/>
          </p:nvPr>
        </p:nvSpPr>
        <p:spPr>
          <a:xfrm>
            <a:off x="0" y="9433106"/>
            <a:ext cx="2929837" cy="49657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29761" y="9433106"/>
            <a:ext cx="2929837" cy="496570"/>
          </a:xfrm>
          <a:prstGeom prst="rect">
            <a:avLst/>
          </a:prstGeom>
        </p:spPr>
        <p:txBody>
          <a:bodyPr vert="horz" lIns="91440" tIns="45720" rIns="91440" bIns="45720" rtlCol="0" anchor="b"/>
          <a:lstStyle>
            <a:lvl1pPr algn="r">
              <a:defRPr sz="1200"/>
            </a:lvl1pPr>
          </a:lstStyle>
          <a:p>
            <a:fld id="{B9D2B315-7493-45C3-8793-A897CB58875B}" type="slidenum">
              <a:rPr lang="en-GB" smtClean="0"/>
              <a:pPr/>
              <a:t>‹#›</a:t>
            </a:fld>
            <a:endParaRPr lang="en-GB"/>
          </a:p>
        </p:txBody>
      </p:sp>
    </p:spTree>
    <p:extLst>
      <p:ext uri="{BB962C8B-B14F-4D97-AF65-F5344CB8AC3E}">
        <p14:creationId xmlns:p14="http://schemas.microsoft.com/office/powerpoint/2010/main" val="59565061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GB"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494BEDE0-7357-7A4B-A187-AB74DEB114F5}" type="datetimeFigureOut">
              <a:rPr lang="en-US" smtClean="0"/>
              <a:pPr/>
              <a:t>2/14/2013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59B8816F-2534-C443-BB09-F95904B076A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GB" smtClean="0"/>
              <a:t>Click to edit Master title style</a:t>
            </a:r>
            <a:endParaRPr kumimoji="0" lang="en-US"/>
          </a:p>
        </p:txBody>
      </p:sp>
      <p:sp>
        <p:nvSpPr>
          <p:cNvPr id="4" name="Date Placeholder 3"/>
          <p:cNvSpPr>
            <a:spLocks noGrp="1"/>
          </p:cNvSpPr>
          <p:nvPr>
            <p:ph type="dt" sz="half" idx="10"/>
          </p:nvPr>
        </p:nvSpPr>
        <p:spPr/>
        <p:txBody>
          <a:bodyPr/>
          <a:lstStyle/>
          <a:p>
            <a:fld id="{494BEDE0-7357-7A4B-A187-AB74DEB114F5}" type="datetimeFigureOut">
              <a:rPr lang="en-US" smtClean="0"/>
              <a:pPr/>
              <a:t>2/14/2013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59B8816F-2534-C443-BB09-F95904B076A9}"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GB" smtClean="0"/>
              <a:t>Click to edit Master title style</a:t>
            </a:r>
            <a:endParaRPr kumimoji="0" lang="en-US"/>
          </a:p>
        </p:txBody>
      </p:sp>
      <p:sp>
        <p:nvSpPr>
          <p:cNvPr id="12" name="Date Placeholder 11"/>
          <p:cNvSpPr>
            <a:spLocks noGrp="1"/>
          </p:cNvSpPr>
          <p:nvPr>
            <p:ph type="dt" sz="half" idx="10"/>
          </p:nvPr>
        </p:nvSpPr>
        <p:spPr/>
        <p:txBody>
          <a:bodyPr/>
          <a:lstStyle/>
          <a:p>
            <a:fld id="{494BEDE0-7357-7A4B-A187-AB74DEB114F5}" type="datetimeFigureOut">
              <a:rPr lang="en-US" smtClean="0"/>
              <a:pPr/>
              <a:t>2/14/2013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59B8816F-2534-C443-BB09-F95904B076A9}"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8" name="Date Placeholder 7"/>
          <p:cNvSpPr>
            <a:spLocks noGrp="1"/>
          </p:cNvSpPr>
          <p:nvPr>
            <p:ph type="dt" sz="half" idx="15"/>
          </p:nvPr>
        </p:nvSpPr>
        <p:spPr/>
        <p:txBody>
          <a:bodyPr rtlCol="0"/>
          <a:lstStyle/>
          <a:p>
            <a:fld id="{494BEDE0-7357-7A4B-A187-AB74DEB114F5}" type="datetimeFigureOut">
              <a:rPr lang="en-US" smtClean="0"/>
              <a:pPr/>
              <a:t>2/14/2013</a:t>
            </a:fld>
            <a:endParaRPr lang="en-GB"/>
          </a:p>
        </p:txBody>
      </p:sp>
      <p:sp>
        <p:nvSpPr>
          <p:cNvPr id="10" name="Slide Number Placeholder 9"/>
          <p:cNvSpPr>
            <a:spLocks noGrp="1"/>
          </p:cNvSpPr>
          <p:nvPr>
            <p:ph type="sldNum" sz="quarter" idx="16"/>
          </p:nvPr>
        </p:nvSpPr>
        <p:spPr/>
        <p:txBody>
          <a:bodyPr rtlCol="0"/>
          <a:lstStyle/>
          <a:p>
            <a:fld id="{59B8816F-2534-C443-BB09-F95904B076A9}"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GB"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0" name="Date Placeholder 9"/>
          <p:cNvSpPr>
            <a:spLocks noGrp="1"/>
          </p:cNvSpPr>
          <p:nvPr>
            <p:ph type="dt" sz="half" idx="15"/>
          </p:nvPr>
        </p:nvSpPr>
        <p:spPr/>
        <p:txBody>
          <a:bodyPr rtlCol="0"/>
          <a:lstStyle/>
          <a:p>
            <a:fld id="{494BEDE0-7357-7A4B-A187-AB74DEB114F5}" type="datetimeFigureOut">
              <a:rPr lang="en-US" smtClean="0"/>
              <a:pPr/>
              <a:t>2/14/2013</a:t>
            </a:fld>
            <a:endParaRPr lang="en-GB"/>
          </a:p>
        </p:txBody>
      </p:sp>
      <p:sp>
        <p:nvSpPr>
          <p:cNvPr id="12" name="Slide Number Placeholder 11"/>
          <p:cNvSpPr>
            <a:spLocks noGrp="1"/>
          </p:cNvSpPr>
          <p:nvPr>
            <p:ph type="sldNum" sz="quarter" idx="16"/>
          </p:nvPr>
        </p:nvSpPr>
        <p:spPr/>
        <p:txBody>
          <a:bodyPr rtlCol="0"/>
          <a:lstStyle/>
          <a:p>
            <a:fld id="{59B8816F-2534-C443-BB09-F95904B076A9}"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GB"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GB"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p>
            <a:fld id="{494BEDE0-7357-7A4B-A187-AB74DEB114F5}" type="datetimeFigureOut">
              <a:rPr lang="en-US" smtClean="0"/>
              <a:pPr/>
              <a:t>2/14/2013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59B8816F-2534-C443-BB09-F95904B076A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4BEDE0-7357-7A4B-A187-AB74DEB114F5}" type="datetimeFigureOut">
              <a:rPr lang="en-US" smtClean="0"/>
              <a:pPr/>
              <a:t>2/14/2013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59B8816F-2534-C443-BB09-F95904B076A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GB" smtClean="0"/>
              <a:t>Click to edit Master title style</a:t>
            </a:r>
            <a:endParaRPr kumimoji="0" lang="en-US"/>
          </a:p>
        </p:txBody>
      </p:sp>
      <p:sp>
        <p:nvSpPr>
          <p:cNvPr id="5" name="Date Placeholder 4"/>
          <p:cNvSpPr>
            <a:spLocks noGrp="1"/>
          </p:cNvSpPr>
          <p:nvPr>
            <p:ph type="dt" sz="half" idx="10"/>
          </p:nvPr>
        </p:nvSpPr>
        <p:spPr/>
        <p:txBody>
          <a:bodyPr/>
          <a:lstStyle/>
          <a:p>
            <a:fld id="{494BEDE0-7357-7A4B-A187-AB74DEB114F5}" type="datetimeFigureOut">
              <a:rPr lang="en-US" smtClean="0"/>
              <a:pPr/>
              <a:t>2/14/2013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59B8816F-2534-C443-BB09-F95904B076A9}"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GB"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GB"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494BEDE0-7357-7A4B-A187-AB74DEB114F5}" type="datetimeFigureOut">
              <a:rPr lang="en-US" smtClean="0"/>
              <a:pPr/>
              <a:t>2/14/2013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59B8816F-2534-C443-BB09-F95904B076A9}"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GB"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494BEDE0-7357-7A4B-A187-AB74DEB114F5}" type="datetimeFigureOut">
              <a:rPr lang="en-US" smtClean="0"/>
              <a:pPr/>
              <a:t>2/14/2013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B8816F-2534-C443-BB09-F95904B076A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494BEDE0-7357-7A4B-A187-AB74DEB114F5}" type="datetimeFigureOut">
              <a:rPr lang="en-US" smtClean="0"/>
              <a:pPr/>
              <a:t>2/14/2013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59B8816F-2534-C443-BB09-F95904B076A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GB"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494BEDE0-7357-7A4B-A187-AB74DEB114F5}" type="datetimeFigureOut">
              <a:rPr lang="en-US" smtClean="0"/>
              <a:pPr/>
              <a:t>2/14/2013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59B8816F-2534-C443-BB09-F95904B076A9}"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Augustan Lovers </a:t>
            </a:r>
            <a:r>
              <a:rPr lang="en-GB" dirty="0" smtClean="0"/>
              <a:t>9</a:t>
            </a:r>
            <a:endParaRPr lang="en-GB" dirty="0"/>
          </a:p>
        </p:txBody>
      </p:sp>
      <p:sp>
        <p:nvSpPr>
          <p:cNvPr id="3" name="Subtitle 2"/>
          <p:cNvSpPr>
            <a:spLocks noGrp="1"/>
          </p:cNvSpPr>
          <p:nvPr>
            <p:ph type="subTitle" idx="1"/>
          </p:nvPr>
        </p:nvSpPr>
        <p:spPr/>
        <p:txBody>
          <a:bodyPr/>
          <a:lstStyle/>
          <a:p>
            <a:r>
              <a:rPr lang="en-GB" dirty="0" err="1" smtClean="0"/>
              <a:t>Paraklausithyra</a:t>
            </a:r>
            <a:r>
              <a:rPr lang="en-GB" dirty="0" smtClean="0"/>
              <a:t> (14.2.13)</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overview</a:t>
            </a:r>
            <a:endParaRPr lang="en-GB" dirty="0"/>
          </a:p>
        </p:txBody>
      </p:sp>
      <p:sp>
        <p:nvSpPr>
          <p:cNvPr id="3" name="Content Placeholder 2"/>
          <p:cNvSpPr>
            <a:spLocks noGrp="1"/>
          </p:cNvSpPr>
          <p:nvPr>
            <p:ph sz="quarter" idx="1"/>
          </p:nvPr>
        </p:nvSpPr>
        <p:spPr/>
        <p:txBody>
          <a:bodyPr/>
          <a:lstStyle/>
          <a:p>
            <a:r>
              <a:rPr lang="en-GB" dirty="0" smtClean="0"/>
              <a:t>Typical features of the elegiac genre</a:t>
            </a:r>
          </a:p>
          <a:p>
            <a:pPr lvl="1"/>
            <a:r>
              <a:rPr lang="en-GB" dirty="0" smtClean="0"/>
              <a:t>Cf. slavery of love and the </a:t>
            </a:r>
            <a:r>
              <a:rPr lang="en-GB" dirty="0" err="1" smtClean="0"/>
              <a:t>foedus</a:t>
            </a:r>
            <a:r>
              <a:rPr lang="en-GB" dirty="0" smtClean="0"/>
              <a:t> </a:t>
            </a:r>
            <a:r>
              <a:rPr lang="en-GB" dirty="0" err="1" smtClean="0"/>
              <a:t>aeternum</a:t>
            </a:r>
            <a:endParaRPr lang="en-GB" dirty="0" smtClean="0"/>
          </a:p>
          <a:p>
            <a:r>
              <a:rPr lang="en-GB" dirty="0" smtClean="0"/>
              <a:t>Outside the door: </a:t>
            </a:r>
            <a:r>
              <a:rPr lang="en-GB" dirty="0" err="1" smtClean="0"/>
              <a:t>paraklausithyra</a:t>
            </a:r>
            <a:r>
              <a:rPr lang="en-GB" dirty="0" smtClean="0"/>
              <a:t> and shut-out lovers</a:t>
            </a:r>
          </a:p>
          <a:p>
            <a:pPr lvl="1"/>
            <a:r>
              <a:rPr lang="en-GB" dirty="0" smtClean="0"/>
              <a:t>Can be seen as an aspect of the </a:t>
            </a:r>
            <a:r>
              <a:rPr lang="en-GB" dirty="0" err="1" smtClean="0"/>
              <a:t>servitium</a:t>
            </a:r>
            <a:r>
              <a:rPr lang="en-GB" dirty="0" smtClean="0"/>
              <a:t> </a:t>
            </a:r>
            <a:r>
              <a:rPr lang="en-GB" dirty="0" err="1" smtClean="0"/>
              <a:t>amoris</a:t>
            </a:r>
            <a:endParaRPr lang="en-GB" dirty="0" smtClean="0"/>
          </a:p>
          <a:p>
            <a:pPr lvl="1"/>
            <a:r>
              <a:rPr lang="en-GB" dirty="0" smtClean="0"/>
              <a:t>Tibullus and Propertius</a:t>
            </a:r>
          </a:p>
          <a:p>
            <a:pPr lvl="1"/>
            <a:r>
              <a:rPr lang="en-GB" dirty="0" smtClean="0"/>
              <a:t>Ovid’s readings</a:t>
            </a:r>
          </a:p>
          <a:p>
            <a:endParaRPr lang="en-GB" dirty="0" smtClean="0"/>
          </a:p>
          <a:p>
            <a:pPr lvl="1"/>
            <a:endParaRPr lang="en-GB"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Exclusus</a:t>
            </a:r>
            <a:r>
              <a:rPr lang="en-GB" i="1" dirty="0" smtClean="0"/>
              <a:t> </a:t>
            </a:r>
            <a:r>
              <a:rPr lang="en-GB" i="1" dirty="0" err="1" smtClean="0"/>
              <a:t>amator</a:t>
            </a:r>
            <a:r>
              <a:rPr lang="en-GB" i="1" dirty="0" smtClean="0"/>
              <a:t> </a:t>
            </a:r>
            <a:r>
              <a:rPr lang="en-GB" dirty="0" smtClean="0"/>
              <a:t>– the shut-out lover</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One of the most frequent stances of the lover/narrator throughout elegy</a:t>
            </a:r>
          </a:p>
          <a:p>
            <a:r>
              <a:rPr lang="en-GB" dirty="0" smtClean="0"/>
              <a:t>Most literal take: the narrator/lover outside the door of the mistress</a:t>
            </a:r>
          </a:p>
          <a:p>
            <a:pPr lvl="1"/>
            <a:r>
              <a:rPr lang="en-GB" dirty="0" smtClean="0"/>
              <a:t>While she is just being hard-hearted (if we trust the narrator’s account) or off somewhere fun</a:t>
            </a:r>
          </a:p>
          <a:p>
            <a:pPr lvl="1"/>
            <a:r>
              <a:rPr lang="en-GB" dirty="0" smtClean="0"/>
              <a:t>While she is with a rival</a:t>
            </a:r>
          </a:p>
          <a:p>
            <a:pPr lvl="1"/>
            <a:r>
              <a:rPr lang="en-GB" dirty="0" smtClean="0"/>
              <a:t>These poems often contain addresses to doors or slaves guarding the doors or able to provide access: </a:t>
            </a:r>
            <a:r>
              <a:rPr lang="en-GB" dirty="0" err="1" smtClean="0"/>
              <a:t>paraklausithyra</a:t>
            </a:r>
            <a:r>
              <a:rPr lang="en-GB" dirty="0" smtClean="0"/>
              <a:t>, Greek for ‘by the closed door’: </a:t>
            </a:r>
            <a:r>
              <a:rPr lang="en-GB" dirty="0" err="1" smtClean="0"/>
              <a:t>Tib</a:t>
            </a:r>
            <a:r>
              <a:rPr lang="en-GB" dirty="0" smtClean="0"/>
              <a:t>. 1.2; </a:t>
            </a:r>
            <a:r>
              <a:rPr lang="en-GB" dirty="0" err="1" smtClean="0"/>
              <a:t>Ov</a:t>
            </a:r>
            <a:r>
              <a:rPr lang="en-GB" dirty="0" smtClean="0"/>
              <a:t>. Am. 1.6</a:t>
            </a:r>
          </a:p>
          <a:p>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Tib</a:t>
            </a:r>
            <a:r>
              <a:rPr lang="en-GB" dirty="0" smtClean="0"/>
              <a:t>. 1.2 Context</a:t>
            </a:r>
            <a:endParaRPr lang="en-GB" dirty="0"/>
          </a:p>
        </p:txBody>
      </p:sp>
      <p:sp>
        <p:nvSpPr>
          <p:cNvPr id="3" name="Content Placeholder 2"/>
          <p:cNvSpPr>
            <a:spLocks noGrp="1"/>
          </p:cNvSpPr>
          <p:nvPr>
            <p:ph sz="quarter" idx="1"/>
          </p:nvPr>
        </p:nvSpPr>
        <p:spPr/>
        <p:txBody>
          <a:bodyPr>
            <a:normAutofit fontScale="92500"/>
          </a:bodyPr>
          <a:lstStyle/>
          <a:p>
            <a:r>
              <a:rPr lang="en-GB" dirty="0" err="1" smtClean="0"/>
              <a:t>Tib</a:t>
            </a:r>
            <a:r>
              <a:rPr lang="en-GB" dirty="0" smtClean="0"/>
              <a:t>. 1.1 establishes that the narrator is in an elegiac relationship with Delia</a:t>
            </a:r>
          </a:p>
          <a:p>
            <a:pPr lvl="1"/>
            <a:r>
              <a:rPr lang="en-GB" dirty="0" smtClean="0"/>
              <a:t>He strongly rejects the traditional military career for his relationship</a:t>
            </a:r>
          </a:p>
          <a:p>
            <a:pPr lvl="1"/>
            <a:r>
              <a:rPr lang="en-GB" dirty="0" smtClean="0"/>
              <a:t>He describes that relationship in typical elegiac terms (e.g. like a slave, he is bound by the fetters of love)</a:t>
            </a:r>
          </a:p>
          <a:p>
            <a:pPr lvl="1"/>
            <a:r>
              <a:rPr lang="en-GB" dirty="0" smtClean="0"/>
              <a:t>He strongly prefers the simple life in the countryside </a:t>
            </a:r>
          </a:p>
          <a:p>
            <a:r>
              <a:rPr lang="en-GB" dirty="0" err="1" smtClean="0"/>
              <a:t>Tib</a:t>
            </a:r>
            <a:r>
              <a:rPr lang="en-GB" dirty="0" smtClean="0"/>
              <a:t>. 1.1 (and the whole of the first book) has been read as being clearly political and considered more ‘earnest’ and ‘serious’ than Propertius and certainly Ovid</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Tib</a:t>
            </a:r>
            <a:r>
              <a:rPr lang="en-GB" dirty="0" smtClean="0"/>
              <a:t> 1.2 Context</a:t>
            </a:r>
            <a:endParaRPr lang="en-GB" dirty="0"/>
          </a:p>
        </p:txBody>
      </p:sp>
      <p:sp>
        <p:nvSpPr>
          <p:cNvPr id="3" name="Content Placeholder 2"/>
          <p:cNvSpPr>
            <a:spLocks noGrp="1"/>
          </p:cNvSpPr>
          <p:nvPr>
            <p:ph sz="quarter" idx="1"/>
          </p:nvPr>
        </p:nvSpPr>
        <p:spPr>
          <a:xfrm>
            <a:off x="612648" y="1600200"/>
            <a:ext cx="8153400" cy="4986434"/>
          </a:xfrm>
        </p:spPr>
        <p:txBody>
          <a:bodyPr>
            <a:normAutofit fontScale="92500" lnSpcReduction="20000"/>
          </a:bodyPr>
          <a:lstStyle/>
          <a:p>
            <a:r>
              <a:rPr lang="en-GB" dirty="0" err="1" smtClean="0"/>
              <a:t>Tib</a:t>
            </a:r>
            <a:r>
              <a:rPr lang="en-GB" dirty="0" smtClean="0"/>
              <a:t>. 1.3 (as you know) finds the narrator on his way abroad on a military expedition, although ill and homesick for Delia</a:t>
            </a:r>
          </a:p>
          <a:p>
            <a:pPr lvl="1"/>
            <a:r>
              <a:rPr lang="en-GB" dirty="0" smtClean="0"/>
              <a:t>Cf. earlier lecture for a reading deconstructing the idyllic return scene outlined by the narrator</a:t>
            </a:r>
          </a:p>
          <a:p>
            <a:r>
              <a:rPr lang="en-GB" dirty="0" smtClean="0"/>
              <a:t>There, he is shown as quite well connected and as having the support of </a:t>
            </a:r>
            <a:r>
              <a:rPr lang="en-GB" dirty="0" err="1" smtClean="0"/>
              <a:t>Messalla</a:t>
            </a:r>
            <a:endParaRPr lang="en-GB" dirty="0" smtClean="0"/>
          </a:p>
          <a:p>
            <a:r>
              <a:rPr lang="en-GB" dirty="0" err="1" smtClean="0"/>
              <a:t>Tib</a:t>
            </a:r>
            <a:r>
              <a:rPr lang="en-GB" dirty="0" smtClean="0"/>
              <a:t>. 1.5 moves on to another love interest, the boy </a:t>
            </a:r>
            <a:r>
              <a:rPr lang="en-GB" dirty="0" err="1" smtClean="0"/>
              <a:t>Marathus</a:t>
            </a:r>
            <a:endParaRPr lang="en-GB" dirty="0" smtClean="0"/>
          </a:p>
          <a:p>
            <a:r>
              <a:rPr lang="en-GB" dirty="0" smtClean="0"/>
              <a:t>Why is context important? Propertius’ </a:t>
            </a:r>
            <a:r>
              <a:rPr lang="en-GB" i="1" dirty="0" err="1" smtClean="0"/>
              <a:t>Monobiblos</a:t>
            </a:r>
            <a:r>
              <a:rPr lang="en-GB" dirty="0" smtClean="0"/>
              <a:t> shows that linear reading is a significant structuring device – but some effects may depend on the contrasts between the first read-through and the second, and third!</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Tib</a:t>
            </a:r>
            <a:r>
              <a:rPr lang="en-GB" dirty="0" smtClean="0"/>
              <a:t>. 1.2</a:t>
            </a:r>
            <a:endParaRPr lang="en-GB" dirty="0"/>
          </a:p>
        </p:txBody>
      </p:sp>
      <p:sp>
        <p:nvSpPr>
          <p:cNvPr id="3" name="Content Placeholder 2"/>
          <p:cNvSpPr>
            <a:spLocks noGrp="1"/>
          </p:cNvSpPr>
          <p:nvPr>
            <p:ph sz="quarter" idx="1"/>
          </p:nvPr>
        </p:nvSpPr>
        <p:spPr>
          <a:xfrm>
            <a:off x="612648" y="1600200"/>
            <a:ext cx="8153400" cy="4495800"/>
          </a:xfrm>
        </p:spPr>
        <p:txBody>
          <a:bodyPr>
            <a:normAutofit fontScale="92500" lnSpcReduction="20000"/>
          </a:bodyPr>
          <a:lstStyle/>
          <a:p>
            <a:pPr marL="0" indent="0">
              <a:buNone/>
            </a:pPr>
            <a:r>
              <a:rPr lang="en-GB" dirty="0" smtClean="0"/>
              <a:t>For now a cruel sentinel stands watch upon my girl and her heavy door is shut and firmly barred. Oh door, stubborn as your master, may the rainstorm lash you and launched at Jove’s command may flash of lightning blast you! Please, door – open just for me, moved by my complaining. But silence, as you swing on slowly turning hinge! […] Look, when in the dark I wander through the city streets distraught … and stops me meeting anyone who stabs you in the back or steals clothes for a living […] In the freezing winter’s night no frost can bite me’ no rain can damp my though it falls in floods. No harm in present hardship, if my Delia turns the lock and calls me silently – with one click of her finger. […]</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Tib</a:t>
            </a:r>
            <a:r>
              <a:rPr lang="en-GB" dirty="0" smtClean="0"/>
              <a:t>. 1.2</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Is the narrator enduring rainstorms and thunder too, for the sake of love? </a:t>
            </a:r>
          </a:p>
          <a:p>
            <a:r>
              <a:rPr lang="en-GB" dirty="0" smtClean="0"/>
              <a:t>‘Venus helps the brave’ – are we encouraged to find the narrator brave?</a:t>
            </a:r>
          </a:p>
          <a:p>
            <a:r>
              <a:rPr lang="en-GB" dirty="0" smtClean="0"/>
              <a:t>Does he face the dangers of the streets at night, for the sake of love?</a:t>
            </a:r>
          </a:p>
          <a:p>
            <a:r>
              <a:rPr lang="en-GB" dirty="0" smtClean="0"/>
              <a:t>Are we encouraged to think that Delia will be onboard or impressed with his scheme?</a:t>
            </a:r>
          </a:p>
          <a:p>
            <a:endParaRPr lang="en-GB" dirty="0" smtClean="0"/>
          </a:p>
          <a:p>
            <a:endParaRPr lang="en-GB" i="1" dirty="0" smtClean="0"/>
          </a:p>
          <a:p>
            <a:endParaRPr lang="en-GB" i="1" dirty="0"/>
          </a:p>
        </p:txBody>
      </p:sp>
      <p:sp>
        <p:nvSpPr>
          <p:cNvPr id="4" name="Content Placeholder 3"/>
          <p:cNvSpPr>
            <a:spLocks noGrp="1"/>
          </p:cNvSpPr>
          <p:nvPr>
            <p:ph sz="quarter" idx="2"/>
          </p:nvPr>
        </p:nvSpPr>
        <p:spPr/>
        <p:txBody>
          <a:bodyPr>
            <a:normAutofit fontScale="85000" lnSpcReduction="20000"/>
          </a:bodyPr>
          <a:lstStyle/>
          <a:p>
            <a:pPr marL="0" indent="0">
              <a:buNone/>
            </a:pPr>
            <a:r>
              <a:rPr lang="en-GB" i="1" dirty="0" smtClean="0"/>
              <a:t>When a man loves a woman / Spend his very last dime / </a:t>
            </a:r>
            <a:r>
              <a:rPr lang="en-GB" i="1" dirty="0" err="1" smtClean="0"/>
              <a:t>Tryin</a:t>
            </a:r>
            <a:r>
              <a:rPr lang="en-GB" i="1" dirty="0" smtClean="0"/>
              <a:t>' to hold on to what he needs / He'd give up all his comfort / Sleep out in the rain / If she said that's the way it ought to be</a:t>
            </a:r>
          </a:p>
          <a:p>
            <a:pPr marL="0" indent="0">
              <a:buNone/>
            </a:pPr>
            <a:endParaRPr lang="en-GB" dirty="0" smtClean="0"/>
          </a:p>
          <a:p>
            <a:pPr marL="0" indent="0"/>
            <a:r>
              <a:rPr lang="en-GB" dirty="0" smtClean="0"/>
              <a:t> As you see, this </a:t>
            </a:r>
            <a:r>
              <a:rPr lang="en-GB" dirty="0" err="1" smtClean="0"/>
              <a:t>topos</a:t>
            </a:r>
            <a:r>
              <a:rPr lang="en-GB" dirty="0" smtClean="0"/>
              <a:t> is still productive</a:t>
            </a:r>
            <a:br>
              <a:rPr lang="en-GB" dirty="0" smtClean="0"/>
            </a:br>
            <a:r>
              <a:rPr lang="en-GB" dirty="0" smtClean="0"/>
              <a:t/>
            </a:r>
            <a:br>
              <a:rPr lang="en-GB" dirty="0" smtClean="0"/>
            </a:b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However Bit: </a:t>
            </a:r>
            <a:r>
              <a:rPr lang="en-GB" dirty="0" err="1" smtClean="0"/>
              <a:t>Tib</a:t>
            </a:r>
            <a:r>
              <a:rPr lang="en-GB" dirty="0" smtClean="0"/>
              <a:t>. 1.2.1-7</a:t>
            </a:r>
            <a:endParaRPr lang="en-GB" dirty="0"/>
          </a:p>
        </p:txBody>
      </p:sp>
      <p:sp>
        <p:nvSpPr>
          <p:cNvPr id="3" name="Content Placeholder 2"/>
          <p:cNvSpPr>
            <a:spLocks noGrp="1"/>
          </p:cNvSpPr>
          <p:nvPr>
            <p:ph sz="quarter" idx="1"/>
          </p:nvPr>
        </p:nvSpPr>
        <p:spPr>
          <a:xfrm>
            <a:off x="612648" y="1600199"/>
            <a:ext cx="8153400" cy="4814455"/>
          </a:xfrm>
        </p:spPr>
        <p:txBody>
          <a:bodyPr>
            <a:normAutofit fontScale="62500" lnSpcReduction="20000"/>
          </a:bodyPr>
          <a:lstStyle/>
          <a:p>
            <a:pPr marL="0" indent="0">
              <a:buNone/>
            </a:pPr>
            <a:r>
              <a:rPr lang="en-GB" dirty="0" smtClean="0"/>
              <a:t>Pour it neat, boy. Discipline fresh misery with drink letting sleep invade these tired defeated eyes, and when the Wine-God in his strength has hit me on the temple, see that no one wakes me while unhappy love’s at rest. […] Venus helps the brave. She favours the young man who reconnoitres a </a:t>
            </a:r>
            <a:r>
              <a:rPr lang="en-GB" u="sng" dirty="0" smtClean="0"/>
              <a:t>new</a:t>
            </a:r>
            <a:r>
              <a:rPr lang="en-GB" dirty="0" smtClean="0"/>
              <a:t> threshold, and the girl who opens a door with home-made key. She teaches the withdrawal by stealth from the soft bed, the inaudible positioning of feet, the conference by nod in the presence of a husband, concealment of sweet words in signals pre-arranged. Her teaching’s not for everyone but only those with courage […]</a:t>
            </a:r>
          </a:p>
          <a:p>
            <a:pPr marL="0" indent="0">
              <a:buNone/>
            </a:pPr>
            <a:endParaRPr lang="en-GB" dirty="0" smtClean="0"/>
          </a:p>
          <a:p>
            <a:pPr marL="0" indent="0"/>
            <a:r>
              <a:rPr lang="en-GB" dirty="0" smtClean="0"/>
              <a:t> The reader comes to the </a:t>
            </a:r>
            <a:r>
              <a:rPr lang="en-GB" dirty="0" err="1" smtClean="0"/>
              <a:t>paraklausithyron</a:t>
            </a:r>
            <a:r>
              <a:rPr lang="en-GB" dirty="0" smtClean="0"/>
              <a:t> passage knowing the narrator is safe at home, being plied with drink by a slave</a:t>
            </a:r>
          </a:p>
          <a:p>
            <a:pPr marL="0" indent="0"/>
            <a:r>
              <a:rPr lang="en-GB" dirty="0" smtClean="0"/>
              <a:t> A </a:t>
            </a:r>
            <a:r>
              <a:rPr lang="en-GB" b="1" dirty="0" smtClean="0"/>
              <a:t>new</a:t>
            </a:r>
            <a:r>
              <a:rPr lang="en-GB" dirty="0" smtClean="0"/>
              <a:t> threshold: stands in contrast with the notion of Delia as the only one – are there more possible girlfriends out there?</a:t>
            </a:r>
          </a:p>
          <a:p>
            <a:pPr marL="0" indent="0"/>
            <a:r>
              <a:rPr lang="en-GB" dirty="0" smtClean="0"/>
              <a:t> The narrator’s following instructions for deceiving a husband suggests to the reader that Delia is actually with a rival at the moment (hence the door is barred) so that while the narrator sees himself as the successful rival, the reader may also see him as the one being cheated on</a:t>
            </a:r>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 5.23 and 5.145</a:t>
            </a:r>
            <a:endParaRPr lang="en-GB" dirty="0"/>
          </a:p>
        </p:txBody>
      </p:sp>
      <p:sp>
        <p:nvSpPr>
          <p:cNvPr id="3" name="Content Placeholder 2"/>
          <p:cNvSpPr>
            <a:spLocks noGrp="1"/>
          </p:cNvSpPr>
          <p:nvPr>
            <p:ph sz="quarter" idx="1"/>
          </p:nvPr>
        </p:nvSpPr>
        <p:spPr/>
        <p:txBody>
          <a:bodyPr>
            <a:normAutofit fontScale="92500" lnSpcReduction="20000"/>
          </a:bodyPr>
          <a:lstStyle/>
          <a:p>
            <a:r>
              <a:rPr lang="en-GB" i="1" u="sng" dirty="0" smtClean="0"/>
              <a:t>May you sleep so</a:t>
            </a:r>
            <a:r>
              <a:rPr lang="en-GB" i="1" dirty="0" smtClean="0"/>
              <a:t>, </a:t>
            </a:r>
            <a:r>
              <a:rPr lang="en-GB" i="1" dirty="0" err="1" smtClean="0"/>
              <a:t>Conopion</a:t>
            </a:r>
            <a:r>
              <a:rPr lang="en-GB" i="1" dirty="0" smtClean="0"/>
              <a:t>, as you make me sleep by these cold portals; may you sleep even so, cruel one, as you send him who loves you to sleep. Not a shadow of pity touched you. The neighbours take pity on me, but you not at all. </a:t>
            </a:r>
            <a:r>
              <a:rPr lang="en-GB" i="1" u="sng" dirty="0" smtClean="0"/>
              <a:t>One day shall the grey hairs come to remind you of this</a:t>
            </a:r>
            <a:r>
              <a:rPr lang="en-GB" i="1" dirty="0" smtClean="0"/>
              <a:t>. (Callimachus)</a:t>
            </a:r>
            <a:endParaRPr lang="en-GB" i="1" dirty="0"/>
          </a:p>
        </p:txBody>
      </p:sp>
      <p:sp>
        <p:nvSpPr>
          <p:cNvPr id="4" name="Content Placeholder 3"/>
          <p:cNvSpPr>
            <a:spLocks noGrp="1"/>
          </p:cNvSpPr>
          <p:nvPr>
            <p:ph sz="quarter" idx="2"/>
          </p:nvPr>
        </p:nvSpPr>
        <p:spPr/>
        <p:txBody>
          <a:bodyPr>
            <a:normAutofit fontScale="92500" lnSpcReduction="20000"/>
          </a:bodyPr>
          <a:lstStyle/>
          <a:p>
            <a:r>
              <a:rPr lang="en-GB" i="1" dirty="0" smtClean="0"/>
              <a:t>The night is long, and it is winter weather, and night sets when the </a:t>
            </a:r>
            <a:r>
              <a:rPr lang="en-GB" i="1" dirty="0" err="1" smtClean="0"/>
              <a:t>Pleiads</a:t>
            </a:r>
            <a:r>
              <a:rPr lang="en-GB" i="1" dirty="0" smtClean="0"/>
              <a:t> are half-way up the sky. I pass and re-pass her door, drenched by the rain, smitten by desire, the </a:t>
            </a:r>
            <a:r>
              <a:rPr lang="en-GB" i="1" u="sng" dirty="0" smtClean="0"/>
              <a:t>deceiver</a:t>
            </a:r>
            <a:r>
              <a:rPr lang="en-GB" i="1" dirty="0" smtClean="0"/>
              <a:t>. </a:t>
            </a:r>
            <a:r>
              <a:rPr lang="en-GB" i="1" u="sng" dirty="0" smtClean="0"/>
              <a:t>It is not love </a:t>
            </a:r>
            <a:r>
              <a:rPr lang="en-GB" i="1" dirty="0" smtClean="0"/>
              <a:t>that </a:t>
            </a:r>
            <a:r>
              <a:rPr lang="en-GB" i="1" dirty="0" err="1" smtClean="0"/>
              <a:t>Cypris</a:t>
            </a:r>
            <a:r>
              <a:rPr lang="en-GB" i="1" dirty="0" smtClean="0"/>
              <a:t> smote me with, but a tormenting arrow red-hot from the fire. (</a:t>
            </a:r>
            <a:r>
              <a:rPr lang="en-GB" i="1" dirty="0" err="1" smtClean="0"/>
              <a:t>Asclepiades</a:t>
            </a:r>
            <a:r>
              <a:rPr lang="en-GB" i="1" dirty="0" smtClean="0"/>
              <a:t>)</a:t>
            </a:r>
            <a:endParaRPr lang="en-GB" i="1" dirty="0"/>
          </a:p>
        </p:txBody>
      </p:sp>
    </p:spTree>
    <p:extLst>
      <p:ext uri="{BB962C8B-B14F-4D97-AF65-F5344CB8AC3E}">
        <p14:creationId xmlns:p14="http://schemas.microsoft.com/office/powerpoint/2010/main" val="9807103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Ovid’s </a:t>
            </a:r>
            <a:r>
              <a:rPr lang="en-GB" dirty="0" err="1" smtClean="0"/>
              <a:t>paraklausithyron</a:t>
            </a:r>
            <a:r>
              <a:rPr lang="en-GB" dirty="0" smtClean="0"/>
              <a:t>: </a:t>
            </a:r>
            <a:r>
              <a:rPr lang="en-GB" dirty="0" err="1" smtClean="0"/>
              <a:t>Ov</a:t>
            </a:r>
            <a:r>
              <a:rPr lang="en-GB" dirty="0" smtClean="0"/>
              <a:t>. </a:t>
            </a:r>
            <a:r>
              <a:rPr lang="en-GB" i="1" dirty="0" smtClean="0"/>
              <a:t>Am</a:t>
            </a:r>
            <a:r>
              <a:rPr lang="en-GB" dirty="0" smtClean="0"/>
              <a:t>. 1.6</a:t>
            </a:r>
            <a:endParaRPr lang="en-GB" dirty="0"/>
          </a:p>
        </p:txBody>
      </p:sp>
      <p:sp>
        <p:nvSpPr>
          <p:cNvPr id="3" name="Content Placeholder 2"/>
          <p:cNvSpPr>
            <a:spLocks noGrp="1"/>
          </p:cNvSpPr>
          <p:nvPr>
            <p:ph sz="quarter" idx="1"/>
          </p:nvPr>
        </p:nvSpPr>
        <p:spPr/>
        <p:txBody>
          <a:bodyPr>
            <a:normAutofit fontScale="77500" lnSpcReduction="20000"/>
          </a:bodyPr>
          <a:lstStyle/>
          <a:p>
            <a:pPr marL="0" indent="0">
              <a:buNone/>
            </a:pPr>
            <a:r>
              <a:rPr lang="en-GB" dirty="0" smtClean="0"/>
              <a:t>Porter! (1) – too bad you’re chained by your hard shackle (1.1) – Open this tiresome door, undo the bar. I don’t ask much (2) – a little gap to take me squeezing through sideways when it’s just ajar (3). Long love has shrunk me for this sort of business, slimmed me and shaped my body the right way (3). Love shows one how to slip past watching sentries and guides one’s footsteps not to trip or stray (4). Yet once I feared the night and empty phantoms, amazed when people in the dark would go: Cupid laughed in my ear with his sweet mother, and whispered ‘Ovid, you’ll be brave, too.’ And in a trice, love came (5). […] It’s you I fear, so stubborn, you I flatter; you wield the bolt to ruin me at will. Look (and draw back the ruthless bars to see it (2.1), look how the door my flowing tears bedew. You know that once when you stood stripped for flogging, I begged your mistress, I spoke up for you. So does that favour then that did you service – so much for gratitude! – serve me no more? (2) Give me my due: you’ve got the chance to give it. The night is slipping by; unbolt the door. (8)</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Ov</a:t>
            </a:r>
            <a:r>
              <a:rPr lang="en-GB" dirty="0" smtClean="0"/>
              <a:t>. </a:t>
            </a:r>
            <a:r>
              <a:rPr lang="en-GB" i="1" dirty="0" smtClean="0"/>
              <a:t>Am</a:t>
            </a:r>
            <a:r>
              <a:rPr lang="en-GB" dirty="0" smtClean="0"/>
              <a:t>. 1.6</a:t>
            </a:r>
            <a:endParaRPr lang="en-GB" dirty="0"/>
          </a:p>
        </p:txBody>
      </p:sp>
      <p:sp>
        <p:nvSpPr>
          <p:cNvPr id="3" name="Content Placeholder 2"/>
          <p:cNvSpPr>
            <a:spLocks noGrp="1"/>
          </p:cNvSpPr>
          <p:nvPr>
            <p:ph sz="quarter" idx="1"/>
          </p:nvPr>
        </p:nvSpPr>
        <p:spPr/>
        <p:txBody>
          <a:bodyPr>
            <a:normAutofit fontScale="92500" lnSpcReduction="20000"/>
          </a:bodyPr>
          <a:lstStyle/>
          <a:p>
            <a:pPr marL="514350" indent="-514350">
              <a:buNone/>
            </a:pPr>
            <a:r>
              <a:rPr lang="en-GB" dirty="0" smtClean="0"/>
              <a:t>1. Addresses the porter, not the door – less of a soliloquy, and lessened focus on the </a:t>
            </a:r>
            <a:r>
              <a:rPr lang="en-GB" i="1" dirty="0" err="1" smtClean="0"/>
              <a:t>puella</a:t>
            </a:r>
            <a:r>
              <a:rPr lang="en-GB" dirty="0" smtClean="0"/>
              <a:t>, thus leading to decreased pathos</a:t>
            </a:r>
          </a:p>
          <a:p>
            <a:pPr marL="834390" lvl="1" indent="-514350">
              <a:buFont typeface="+mj-lt"/>
              <a:buAutoNum type="arabicPeriod"/>
            </a:pPr>
            <a:r>
              <a:rPr lang="en-GB" dirty="0" smtClean="0"/>
              <a:t>Shackles – an allusion to the slavery of love of the narrator: by making that concrete, a connection is established between the door slave and the narrator?</a:t>
            </a:r>
          </a:p>
          <a:p>
            <a:pPr marL="514350" indent="-514350">
              <a:buNone/>
            </a:pPr>
            <a:r>
              <a:rPr lang="en-GB" dirty="0" smtClean="0"/>
              <a:t>2. What do you think of the narrator’s wheedling with the door slave? </a:t>
            </a:r>
          </a:p>
          <a:p>
            <a:pPr marL="834390" lvl="1" indent="-514350">
              <a:buFont typeface="+mj-lt"/>
              <a:buAutoNum type="arabicPeriod"/>
            </a:pPr>
            <a:r>
              <a:rPr lang="en-GB" dirty="0" smtClean="0"/>
              <a:t>Or of him trying to trick the slave to let him in?</a:t>
            </a:r>
          </a:p>
          <a:p>
            <a:pPr marL="514350" indent="-514350">
              <a:buNone/>
            </a:pPr>
            <a:r>
              <a:rPr lang="en-GB" dirty="0" smtClean="0"/>
              <a:t>4. Note the allusion to Tibullus 1.2 in the description of love providing guidance and the narrator’s way through the streets</a:t>
            </a:r>
          </a:p>
          <a:p>
            <a:pPr marL="834390" lvl="1" indent="-514350">
              <a:buFont typeface="+mj-lt"/>
              <a:buAutoNum type="arabicPeriod"/>
            </a:pPr>
            <a:endParaRPr lang="en-GB" dirty="0" smtClean="0"/>
          </a:p>
          <a:p>
            <a:pPr marL="834390" lvl="1" indent="-514350">
              <a:buNone/>
            </a:pP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Ov</a:t>
            </a:r>
            <a:r>
              <a:rPr lang="en-GB" dirty="0" smtClean="0"/>
              <a:t>. </a:t>
            </a:r>
            <a:r>
              <a:rPr lang="en-GB" i="1" dirty="0" smtClean="0"/>
              <a:t>Am</a:t>
            </a:r>
            <a:r>
              <a:rPr lang="en-GB" dirty="0" smtClean="0"/>
              <a:t>. 1.6: Poetic comedy</a:t>
            </a:r>
            <a:endParaRPr lang="en-GB" dirty="0"/>
          </a:p>
        </p:txBody>
      </p:sp>
      <p:sp>
        <p:nvSpPr>
          <p:cNvPr id="3" name="Content Placeholder 2"/>
          <p:cNvSpPr>
            <a:spLocks noGrp="1"/>
          </p:cNvSpPr>
          <p:nvPr>
            <p:ph sz="quarter" idx="1"/>
          </p:nvPr>
        </p:nvSpPr>
        <p:spPr/>
        <p:txBody>
          <a:bodyPr>
            <a:normAutofit lnSpcReduction="10000"/>
          </a:bodyPr>
          <a:lstStyle/>
          <a:p>
            <a:pPr marL="514350" indent="-514350">
              <a:buNone/>
            </a:pPr>
            <a:r>
              <a:rPr lang="en-GB" dirty="0" smtClean="0"/>
              <a:t>3. By taking the metaphor of the slavery of love literally (indeed couching it in terms of the body) Ovid not only heightens it to the point of ridiculousness, but also hints at the notion of slavery of love being ridiculous in and by itself.</a:t>
            </a:r>
          </a:p>
          <a:p>
            <a:pPr marL="514350" indent="-514350">
              <a:buNone/>
            </a:pPr>
            <a:r>
              <a:rPr lang="en-GB" dirty="0" smtClean="0"/>
              <a:t>5. Cupid, then love – but no mistress: an allusion to </a:t>
            </a:r>
            <a:r>
              <a:rPr lang="en-GB" dirty="0" err="1" smtClean="0"/>
              <a:t>Ov</a:t>
            </a:r>
            <a:r>
              <a:rPr lang="en-GB" dirty="0" smtClean="0"/>
              <a:t>. </a:t>
            </a:r>
            <a:r>
              <a:rPr lang="en-GB" i="1" dirty="0" smtClean="0"/>
              <a:t>Am</a:t>
            </a:r>
            <a:r>
              <a:rPr lang="en-GB" dirty="0" smtClean="0"/>
              <a:t>. 1.1 where we saw Ovid highlighting the artificiality of his elegy – and in all likelihood hinting at the artificiality of his predecessors’ elegiac mistresses.</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Ov</a:t>
            </a:r>
            <a:r>
              <a:rPr lang="en-GB" dirty="0" smtClean="0"/>
              <a:t>. </a:t>
            </a:r>
            <a:r>
              <a:rPr lang="en-GB" i="1" dirty="0" smtClean="0"/>
              <a:t>Am</a:t>
            </a:r>
            <a:r>
              <a:rPr lang="en-GB" dirty="0" smtClean="0"/>
              <a:t>. 1.6: Poetic comedy 2</a:t>
            </a:r>
            <a:endParaRPr lang="en-GB" dirty="0"/>
          </a:p>
        </p:txBody>
      </p:sp>
      <p:sp>
        <p:nvSpPr>
          <p:cNvPr id="3" name="Content Placeholder 2"/>
          <p:cNvSpPr>
            <a:spLocks noGrp="1"/>
          </p:cNvSpPr>
          <p:nvPr>
            <p:ph sz="quarter" idx="1"/>
          </p:nvPr>
        </p:nvSpPr>
        <p:spPr>
          <a:xfrm>
            <a:off x="612648" y="1600199"/>
            <a:ext cx="8153400" cy="4828309"/>
          </a:xfrm>
        </p:spPr>
        <p:txBody>
          <a:bodyPr>
            <a:normAutofit fontScale="92500"/>
          </a:bodyPr>
          <a:lstStyle/>
          <a:p>
            <a:r>
              <a:rPr lang="en-GB" dirty="0" smtClean="0"/>
              <a:t>The refrain ‘the night is slipping by, unbolt the door’ recurs four times</a:t>
            </a:r>
          </a:p>
          <a:p>
            <a:r>
              <a:rPr lang="en-GB" dirty="0" smtClean="0"/>
              <a:t>It may be seen as pulling the narrator’s speech down since it gives the impression he’s just rattling this off</a:t>
            </a:r>
          </a:p>
          <a:p>
            <a:r>
              <a:rPr lang="en-GB" dirty="0" smtClean="0"/>
              <a:t>But it is a highly stylised literary device:</a:t>
            </a:r>
          </a:p>
          <a:p>
            <a:pPr lvl="1"/>
            <a:r>
              <a:rPr lang="en-GB" dirty="0" smtClean="0"/>
              <a:t>Used in </a:t>
            </a:r>
            <a:r>
              <a:rPr lang="en-GB" dirty="0" err="1" smtClean="0"/>
              <a:t>Verg</a:t>
            </a:r>
            <a:r>
              <a:rPr lang="en-GB" dirty="0" smtClean="0"/>
              <a:t>. </a:t>
            </a:r>
            <a:r>
              <a:rPr lang="en-GB" i="1" dirty="0" err="1" smtClean="0"/>
              <a:t>Ecl</a:t>
            </a:r>
            <a:r>
              <a:rPr lang="en-GB" dirty="0" smtClean="0"/>
              <a:t>. 8, a poem also dealing with unrequited love, and the composition of love poetry – hence our sensitivity for </a:t>
            </a:r>
            <a:r>
              <a:rPr lang="en-GB" dirty="0" err="1" smtClean="0"/>
              <a:t>poetological</a:t>
            </a:r>
            <a:r>
              <a:rPr lang="en-GB" dirty="0" smtClean="0"/>
              <a:t> games in Ovid should be heightened too</a:t>
            </a:r>
          </a:p>
          <a:p>
            <a:pPr lvl="1"/>
            <a:r>
              <a:rPr lang="en-GB" dirty="0" smtClean="0"/>
              <a:t>Similar devices used in prayer, hymn, and magical incantations (cf. Lindsay 0982)</a:t>
            </a:r>
          </a:p>
          <a:p>
            <a:pPr>
              <a:buNone/>
            </a:pPr>
            <a:endParaRPr lang="en-GB" dirty="0" smtClean="0"/>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Verg</a:t>
            </a:r>
            <a:r>
              <a:rPr lang="en-GB" dirty="0" smtClean="0"/>
              <a:t>. </a:t>
            </a:r>
            <a:r>
              <a:rPr lang="en-GB" i="1" dirty="0" err="1" smtClean="0"/>
              <a:t>Ecl</a:t>
            </a:r>
            <a:r>
              <a:rPr lang="en-GB" dirty="0" smtClean="0"/>
              <a:t>. 8</a:t>
            </a:r>
            <a:endParaRPr lang="en-GB" dirty="0"/>
          </a:p>
        </p:txBody>
      </p:sp>
      <p:sp>
        <p:nvSpPr>
          <p:cNvPr id="3" name="Content Placeholder 2"/>
          <p:cNvSpPr>
            <a:spLocks noGrp="1"/>
          </p:cNvSpPr>
          <p:nvPr>
            <p:ph sz="quarter" idx="1"/>
          </p:nvPr>
        </p:nvSpPr>
        <p:spPr/>
        <p:txBody>
          <a:bodyPr>
            <a:normAutofit fontScale="77500" lnSpcReduction="20000"/>
          </a:bodyPr>
          <a:lstStyle/>
          <a:p>
            <a:pPr marL="0" indent="0">
              <a:buNone/>
            </a:pPr>
            <a:r>
              <a:rPr lang="en-GB" dirty="0"/>
              <a:t>ALPHESIBOEUS</a:t>
            </a:r>
            <a:br>
              <a:rPr lang="en-GB" dirty="0"/>
            </a:br>
            <a:r>
              <a:rPr lang="en-GB" dirty="0"/>
              <a:t>[64] “Bring out water, and wind soft wool round this altar; and burn rich herbs and male frankincense, that I may try with magic rites to turn to fire my lover’s coldness of mood. Naught is lacking here save songs.</a:t>
            </a:r>
          </a:p>
          <a:p>
            <a:pPr marL="0" indent="0">
              <a:buNone/>
            </a:pPr>
            <a:r>
              <a:rPr lang="en-GB" i="1" dirty="0"/>
              <a:t>Bring Daphnis home from town, bring him, my songs!</a:t>
            </a:r>
            <a:endParaRPr lang="en-GB" dirty="0"/>
          </a:p>
          <a:p>
            <a:pPr marL="0" indent="0">
              <a:buNone/>
            </a:pPr>
            <a:r>
              <a:rPr lang="en-GB" dirty="0"/>
              <a:t>[69] Songs can even draw the moon down from heaven; by songs Circe transformed the comrades of Ulysses; with song the cold snake in the meadows is burst asunder.</a:t>
            </a:r>
          </a:p>
          <a:p>
            <a:pPr marL="0" indent="0">
              <a:buNone/>
            </a:pPr>
            <a:r>
              <a:rPr lang="en-GB" i="1" dirty="0"/>
              <a:t>Bring Daphnis home from town, bring him, my songs!</a:t>
            </a:r>
            <a:endParaRPr lang="en-GB" dirty="0"/>
          </a:p>
          <a:p>
            <a:pPr marL="0" indent="0">
              <a:buNone/>
            </a:pPr>
            <a:r>
              <a:rPr lang="en-GB" dirty="0"/>
              <a:t>[73] Three threads here I first tie round you, marked with three different hues, and three times round this altar I draw your image. In an uneven number heaven delights. Weave, Amaryllis, three hues in three knots; weave them, Amaryllis, I beg, and say, ‘Chains of love I weave!’</a:t>
            </a:r>
          </a:p>
          <a:p>
            <a:pPr marL="0" indent="0">
              <a:buNone/>
            </a:pPr>
            <a:r>
              <a:rPr lang="en-GB" i="1" dirty="0"/>
              <a:t>Bring Daphnis home from town, bring him, my songs!</a:t>
            </a:r>
            <a:endParaRPr lang="en-GB" dirty="0"/>
          </a:p>
        </p:txBody>
      </p:sp>
    </p:spTree>
    <p:extLst>
      <p:ext uri="{BB962C8B-B14F-4D97-AF65-F5344CB8AC3E}">
        <p14:creationId xmlns:p14="http://schemas.microsoft.com/office/powerpoint/2010/main" val="34404153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799" y="228600"/>
            <a:ext cx="8672945" cy="990600"/>
          </a:xfrm>
        </p:spPr>
        <p:txBody>
          <a:bodyPr>
            <a:normAutofit fontScale="90000"/>
          </a:bodyPr>
          <a:lstStyle/>
          <a:p>
            <a:r>
              <a:rPr lang="en-GB" dirty="0" err="1" smtClean="0"/>
              <a:t>Ov</a:t>
            </a:r>
            <a:r>
              <a:rPr lang="en-GB" dirty="0" smtClean="0"/>
              <a:t>. </a:t>
            </a:r>
            <a:r>
              <a:rPr lang="en-GB" i="1" dirty="0" smtClean="0"/>
              <a:t>Am</a:t>
            </a:r>
            <a:r>
              <a:rPr lang="en-GB" dirty="0" smtClean="0"/>
              <a:t>. 3.4: The comedy of inconsistency</a:t>
            </a:r>
            <a:endParaRPr lang="en-GB" dirty="0"/>
          </a:p>
        </p:txBody>
      </p:sp>
      <p:sp>
        <p:nvSpPr>
          <p:cNvPr id="3" name="Content Placeholder 2"/>
          <p:cNvSpPr>
            <a:spLocks noGrp="1"/>
          </p:cNvSpPr>
          <p:nvPr>
            <p:ph sz="quarter" idx="1"/>
          </p:nvPr>
        </p:nvSpPr>
        <p:spPr/>
        <p:txBody>
          <a:bodyPr>
            <a:normAutofit/>
          </a:bodyPr>
          <a:lstStyle/>
          <a:p>
            <a:pPr marL="0" indent="0">
              <a:buNone/>
            </a:pPr>
            <a:r>
              <a:rPr lang="en-GB" i="1" dirty="0" smtClean="0"/>
              <a:t>Guarding a pretty girl, you brute, gets you nowhere. A girl’s good morals are the guard you need. A girl who doesn’t since she mustn’t, does it. A girl who is chaste unenforced is chaste indeed. The body you may guard, the mind is guilty; no means of guarding a girl’s thoughts from sin. Nor can you guard the body, all doors bolted; bolt as you will, a lover lurks within. […] We fight for what’s illicit, want what’s vetoed, so for forbidden drink a sick man drools.  </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Collapsing the system</a:t>
            </a:r>
            <a:endParaRPr lang="en-GB" dirty="0"/>
          </a:p>
        </p:txBody>
      </p:sp>
      <p:sp>
        <p:nvSpPr>
          <p:cNvPr id="3" name="Content Placeholder 2"/>
          <p:cNvSpPr>
            <a:spLocks noGrp="1"/>
          </p:cNvSpPr>
          <p:nvPr>
            <p:ph sz="quarter" idx="1"/>
          </p:nvPr>
        </p:nvSpPr>
        <p:spPr/>
        <p:txBody>
          <a:bodyPr>
            <a:normAutofit fontScale="92500" lnSpcReduction="10000"/>
          </a:bodyPr>
          <a:lstStyle/>
          <a:p>
            <a:r>
              <a:rPr lang="en-GB" i="1" dirty="0" smtClean="0"/>
              <a:t>Am</a:t>
            </a:r>
            <a:r>
              <a:rPr lang="en-GB" dirty="0" smtClean="0"/>
              <a:t>. 3.4: The narrator/love teacher tells a </a:t>
            </a:r>
            <a:r>
              <a:rPr lang="en-GB" i="1" dirty="0" err="1" smtClean="0"/>
              <a:t>vir</a:t>
            </a:r>
            <a:r>
              <a:rPr lang="en-GB" i="1" dirty="0" smtClean="0"/>
              <a:t> </a:t>
            </a:r>
            <a:r>
              <a:rPr lang="en-GB" dirty="0" smtClean="0"/>
              <a:t>not to guard his wife/mistress as then it is no fun for his rivals</a:t>
            </a:r>
          </a:p>
          <a:p>
            <a:r>
              <a:rPr lang="en-GB" dirty="0" smtClean="0"/>
              <a:t>On the one hand, we can take the poem seriously as being about the faithlessness of women in general.</a:t>
            </a:r>
          </a:p>
          <a:p>
            <a:r>
              <a:rPr lang="en-GB" dirty="0" smtClean="0"/>
              <a:t>On the other, it represents a collapse of the elegiac relationship as an ideal – here, it is not about the eternal bond between two lovers but only that the thrill is in the chase…</a:t>
            </a:r>
          </a:p>
          <a:p>
            <a:r>
              <a:rPr lang="en-GB" dirty="0" smtClean="0"/>
              <a:t>…or, for the real-life author and reader, in turning the </a:t>
            </a:r>
            <a:r>
              <a:rPr lang="en-GB" i="1" dirty="0" err="1" smtClean="0"/>
              <a:t>topos</a:t>
            </a:r>
            <a:r>
              <a:rPr lang="en-GB" dirty="0" smtClean="0"/>
              <a:t> of the </a:t>
            </a:r>
            <a:r>
              <a:rPr lang="en-GB" i="1" dirty="0" err="1" smtClean="0"/>
              <a:t>paraklausithyron</a:t>
            </a:r>
            <a:r>
              <a:rPr lang="en-GB" dirty="0" smtClean="0"/>
              <a:t> and the </a:t>
            </a:r>
            <a:r>
              <a:rPr lang="en-GB" i="1" dirty="0" err="1" smtClean="0"/>
              <a:t>exclusus</a:t>
            </a:r>
            <a:r>
              <a:rPr lang="en-GB" i="1" dirty="0" smtClean="0"/>
              <a:t> </a:t>
            </a:r>
            <a:r>
              <a:rPr lang="en-GB" i="1" dirty="0" err="1" smtClean="0"/>
              <a:t>amator</a:t>
            </a:r>
            <a:r>
              <a:rPr lang="en-GB" i="1" dirty="0" smtClean="0"/>
              <a:t> </a:t>
            </a:r>
            <a:r>
              <a:rPr lang="en-GB" dirty="0" smtClean="0"/>
              <a:t>round and round again</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Median.thmx</Template>
  <TotalTime>1021</TotalTime>
  <Words>1815</Words>
  <Application>Microsoft Office PowerPoint</Application>
  <PresentationFormat>On-screen Show (4:3)</PresentationFormat>
  <Paragraphs>78</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Median</vt:lpstr>
      <vt:lpstr>Augustan Lovers 9</vt:lpstr>
      <vt:lpstr>Lecture overview</vt:lpstr>
      <vt:lpstr>Exclusus amator – the shut-out lover</vt:lpstr>
      <vt:lpstr>Tib. 1.2 Context</vt:lpstr>
      <vt:lpstr>Tib 1.2 Context</vt:lpstr>
      <vt:lpstr>Tib. 1.2</vt:lpstr>
      <vt:lpstr>Tib. 1.2</vt:lpstr>
      <vt:lpstr>The However Bit: Tib. 1.2.1-7</vt:lpstr>
      <vt:lpstr>A.P. 5.23 and 5.145</vt:lpstr>
      <vt:lpstr>Ovid’s paraklausithyron: Ov. Am. 1.6</vt:lpstr>
      <vt:lpstr>Ov. Am. 1.6</vt:lpstr>
      <vt:lpstr>Ov. Am. 1.6: Poetic comedy</vt:lpstr>
      <vt:lpstr>Ov. Am. 1.6: Poetic comedy 2</vt:lpstr>
      <vt:lpstr>Verg. Ecl. 8</vt:lpstr>
      <vt:lpstr>Ov. Am. 3.4: The comedy of inconsistency</vt:lpstr>
      <vt:lpstr>Collapsing the system</vt:lpstr>
    </vt:vector>
  </TitlesOfParts>
  <Company>UWL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 5</dc:title>
  <dc:creator>Magdalena Ohrman</dc:creator>
  <cp:lastModifiedBy>Magdalena Ohrman</cp:lastModifiedBy>
  <cp:revision>71</cp:revision>
  <dcterms:created xsi:type="dcterms:W3CDTF">2010-01-13T17:25:57Z</dcterms:created>
  <dcterms:modified xsi:type="dcterms:W3CDTF">2013-02-14T09:52:34Z</dcterms:modified>
</cp:coreProperties>
</file>