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Lst>
  <p:sldSz cx="15119350" cy="212407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22" d="100"/>
          <a:sy n="22" d="100"/>
        </p:scale>
        <p:origin x="2376" y="48"/>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76208"/>
            <a:ext cx="12851448" cy="7394928"/>
          </a:xfrm>
        </p:spPr>
        <p:txBody>
          <a:bodyPr anchor="b"/>
          <a:lstStyle>
            <a:lvl1pPr algn="ctr">
              <a:defRPr sz="9921"/>
            </a:lvl1pPr>
          </a:lstStyle>
          <a:p>
            <a:r>
              <a:rPr lang="en-US"/>
              <a:t>Click to edit Master title style</a:t>
            </a:r>
            <a:endParaRPr lang="en-US" dirty="0"/>
          </a:p>
        </p:txBody>
      </p:sp>
      <p:sp>
        <p:nvSpPr>
          <p:cNvPr id="3" name="Subtitle 2"/>
          <p:cNvSpPr>
            <a:spLocks noGrp="1"/>
          </p:cNvSpPr>
          <p:nvPr>
            <p:ph type="subTitle" idx="1"/>
          </p:nvPr>
        </p:nvSpPr>
        <p:spPr>
          <a:xfrm>
            <a:off x="1889919" y="11156312"/>
            <a:ext cx="11339513" cy="5128263"/>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AEC607-1D8E-43AC-BAD4-06200C451C00}"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3741167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AEC607-1D8E-43AC-BAD4-06200C451C00}"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1111532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295443"/>
            <a:ext cx="13040439" cy="8835560"/>
          </a:xfrm>
        </p:spPr>
        <p:txBody>
          <a:bodyPr anchor="b"/>
          <a:lstStyle>
            <a:lvl1pPr>
              <a:defRPr sz="9921"/>
            </a:lvl1pPr>
          </a:lstStyle>
          <a:p>
            <a:r>
              <a:rPr lang="en-US"/>
              <a:t>Click to edit Master title style</a:t>
            </a:r>
            <a:endParaRPr lang="en-US" dirty="0"/>
          </a:p>
        </p:txBody>
      </p:sp>
      <p:sp>
        <p:nvSpPr>
          <p:cNvPr id="3" name="Text Placeholder 2"/>
          <p:cNvSpPr>
            <a:spLocks noGrp="1"/>
          </p:cNvSpPr>
          <p:nvPr>
            <p:ph type="body" idx="1"/>
          </p:nvPr>
        </p:nvSpPr>
        <p:spPr>
          <a:xfrm>
            <a:off x="1031582" y="14214591"/>
            <a:ext cx="13040439" cy="4646413"/>
          </a:xfrm>
        </p:spPr>
        <p:txBody>
          <a:bodyPr/>
          <a:lstStyle>
            <a:lvl1pPr marL="0" indent="0">
              <a:buNone/>
              <a:defRPr sz="3968">
                <a:solidFill>
                  <a:schemeClr val="tx1"/>
                </a:solidFill>
              </a:defRPr>
            </a:lvl1pPr>
            <a:lvl2pPr marL="755980" indent="0">
              <a:buNone/>
              <a:defRPr sz="3307">
                <a:solidFill>
                  <a:schemeClr val="tx1">
                    <a:tint val="75000"/>
                  </a:schemeClr>
                </a:solidFill>
              </a:defRPr>
            </a:lvl2pPr>
            <a:lvl3pPr marL="1511960" indent="0">
              <a:buNone/>
              <a:defRPr sz="2976">
                <a:solidFill>
                  <a:schemeClr val="tx1">
                    <a:tint val="75000"/>
                  </a:schemeClr>
                </a:solidFill>
              </a:defRPr>
            </a:lvl3pPr>
            <a:lvl4pPr marL="2267941" indent="0">
              <a:buNone/>
              <a:defRPr sz="2646">
                <a:solidFill>
                  <a:schemeClr val="tx1">
                    <a:tint val="75000"/>
                  </a:schemeClr>
                </a:solidFill>
              </a:defRPr>
            </a:lvl4pPr>
            <a:lvl5pPr marL="3023921" indent="0">
              <a:buNone/>
              <a:defRPr sz="2646">
                <a:solidFill>
                  <a:schemeClr val="tx1">
                    <a:tint val="75000"/>
                  </a:schemeClr>
                </a:solidFill>
              </a:defRPr>
            </a:lvl5pPr>
            <a:lvl6pPr marL="3779901" indent="0">
              <a:buNone/>
              <a:defRPr sz="2646">
                <a:solidFill>
                  <a:schemeClr val="tx1">
                    <a:tint val="75000"/>
                  </a:schemeClr>
                </a:solidFill>
              </a:defRPr>
            </a:lvl6pPr>
            <a:lvl7pPr marL="4535881" indent="0">
              <a:buNone/>
              <a:defRPr sz="2646">
                <a:solidFill>
                  <a:schemeClr val="tx1">
                    <a:tint val="75000"/>
                  </a:schemeClr>
                </a:solidFill>
              </a:defRPr>
            </a:lvl7pPr>
            <a:lvl8pPr marL="5291861" indent="0">
              <a:buNone/>
              <a:defRPr sz="2646">
                <a:solidFill>
                  <a:schemeClr val="tx1">
                    <a:tint val="75000"/>
                  </a:schemeClr>
                </a:solidFill>
              </a:defRPr>
            </a:lvl8pPr>
            <a:lvl9pPr marL="6047842" indent="0">
              <a:buNone/>
              <a:defRPr sz="264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AEC607-1D8E-43AC-BAD4-06200C451C00}"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3861409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5654366"/>
            <a:ext cx="6425724"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5654366"/>
            <a:ext cx="6425724" cy="134770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AEC607-1D8E-43AC-BAD4-06200C451C00}" type="datetimeFigureOut">
              <a:rPr lang="en-IN" smtClean="0"/>
              <a:t>31-10-2025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592009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0878"/>
            <a:ext cx="13040439" cy="410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5206935"/>
            <a:ext cx="6396193" cy="2551839"/>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4" name="Content Placeholder 3"/>
          <p:cNvSpPr>
            <a:spLocks noGrp="1"/>
          </p:cNvSpPr>
          <p:nvPr>
            <p:ph sz="half" idx="2"/>
          </p:nvPr>
        </p:nvSpPr>
        <p:spPr>
          <a:xfrm>
            <a:off x="1041426" y="7758774"/>
            <a:ext cx="6396193"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5206935"/>
            <a:ext cx="6427693" cy="2551839"/>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6" name="Content Placeholder 5"/>
          <p:cNvSpPr>
            <a:spLocks noGrp="1"/>
          </p:cNvSpPr>
          <p:nvPr>
            <p:ph sz="quarter" idx="4"/>
          </p:nvPr>
        </p:nvSpPr>
        <p:spPr>
          <a:xfrm>
            <a:off x="7654172" y="7758774"/>
            <a:ext cx="6427693" cy="11411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AEC607-1D8E-43AC-BAD4-06200C451C00}" type="datetimeFigureOut">
              <a:rPr lang="en-IN" smtClean="0"/>
              <a:t>31-10-2025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121866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AEC607-1D8E-43AC-BAD4-06200C451C00}" type="datetimeFigureOut">
              <a:rPr lang="en-IN" smtClean="0"/>
              <a:t>31-10-2025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976089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AEC607-1D8E-43AC-BAD4-06200C451C00}" type="datetimeFigureOut">
              <a:rPr lang="en-IN" smtClean="0"/>
              <a:t>31-10-2025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2302024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6050"/>
            <a:ext cx="4876384" cy="4956175"/>
          </a:xfrm>
        </p:spPr>
        <p:txBody>
          <a:bodyPr anchor="b"/>
          <a:lstStyle>
            <a:lvl1pPr>
              <a:defRPr sz="5291"/>
            </a:lvl1pPr>
          </a:lstStyle>
          <a:p>
            <a:r>
              <a:rPr lang="en-US"/>
              <a:t>Click to edit Master title style</a:t>
            </a:r>
            <a:endParaRPr lang="en-US" dirty="0"/>
          </a:p>
        </p:txBody>
      </p:sp>
      <p:sp>
        <p:nvSpPr>
          <p:cNvPr id="3" name="Content Placeholder 2"/>
          <p:cNvSpPr>
            <a:spLocks noGrp="1"/>
          </p:cNvSpPr>
          <p:nvPr>
            <p:ph idx="1"/>
          </p:nvPr>
        </p:nvSpPr>
        <p:spPr>
          <a:xfrm>
            <a:off x="6427693" y="3058279"/>
            <a:ext cx="7654171" cy="15094700"/>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6372225"/>
            <a:ext cx="4876384" cy="11805335"/>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DEAEC607-1D8E-43AC-BAD4-06200C451C00}" type="datetimeFigureOut">
              <a:rPr lang="en-IN" smtClean="0"/>
              <a:t>31-10-2025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489475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16050"/>
            <a:ext cx="4876384" cy="4956175"/>
          </a:xfrm>
        </p:spPr>
        <p:txBody>
          <a:bodyPr anchor="b"/>
          <a:lstStyle>
            <a:lvl1pPr>
              <a:defRPr sz="5291"/>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3058279"/>
            <a:ext cx="7654171" cy="15094700"/>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a:t>Click icon to add picture</a:t>
            </a:r>
            <a:endParaRPr lang="en-US" dirty="0"/>
          </a:p>
        </p:txBody>
      </p:sp>
      <p:sp>
        <p:nvSpPr>
          <p:cNvPr id="4" name="Text Placeholder 3"/>
          <p:cNvSpPr>
            <a:spLocks noGrp="1"/>
          </p:cNvSpPr>
          <p:nvPr>
            <p:ph type="body" sz="half" idx="2"/>
          </p:nvPr>
        </p:nvSpPr>
        <p:spPr>
          <a:xfrm>
            <a:off x="1041425" y="6372225"/>
            <a:ext cx="4876384" cy="11805335"/>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DEAEC607-1D8E-43AC-BAD4-06200C451C00}" type="datetimeFigureOut">
              <a:rPr lang="en-IN" smtClean="0"/>
              <a:t>31-10-2025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3625490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AEC607-1D8E-43AC-BAD4-06200C451C00}"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3250585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0873"/>
            <a:ext cx="3260110" cy="1800055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1130873"/>
            <a:ext cx="9591338" cy="180005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AEC607-1D8E-43AC-BAD4-06200C451C00}" type="datetimeFigureOut">
              <a:rPr lang="en-IN" smtClean="0"/>
              <a:t>31-10-2025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DDB4CF-B338-42AA-BEDA-841CE9D70724}" type="slidenum">
              <a:rPr lang="en-IN" smtClean="0"/>
              <a:t>‹#›</a:t>
            </a:fld>
            <a:endParaRPr lang="en-IN"/>
          </a:p>
        </p:txBody>
      </p:sp>
    </p:spTree>
    <p:extLst>
      <p:ext uri="{BB962C8B-B14F-4D97-AF65-F5344CB8AC3E}">
        <p14:creationId xmlns:p14="http://schemas.microsoft.com/office/powerpoint/2010/main" val="3581028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0878"/>
            <a:ext cx="13040439" cy="410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5654366"/>
            <a:ext cx="13040439" cy="1347706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19687033"/>
            <a:ext cx="3401854" cy="1130873"/>
          </a:xfrm>
          <a:prstGeom prst="rect">
            <a:avLst/>
          </a:prstGeom>
        </p:spPr>
        <p:txBody>
          <a:bodyPr vert="horz" lIns="91440" tIns="45720" rIns="91440" bIns="45720" rtlCol="0" anchor="ctr"/>
          <a:lstStyle>
            <a:lvl1pPr algn="l">
              <a:defRPr sz="1984">
                <a:solidFill>
                  <a:schemeClr val="tx1">
                    <a:tint val="75000"/>
                  </a:schemeClr>
                </a:solidFill>
              </a:defRPr>
            </a:lvl1pPr>
          </a:lstStyle>
          <a:p>
            <a:fld id="{DEAEC607-1D8E-43AC-BAD4-06200C451C00}" type="datetimeFigureOut">
              <a:rPr lang="en-IN" smtClean="0"/>
              <a:t>31-10-2025</a:t>
            </a:fld>
            <a:endParaRPr lang="en-IN"/>
          </a:p>
        </p:txBody>
      </p:sp>
      <p:sp>
        <p:nvSpPr>
          <p:cNvPr id="5" name="Footer Placeholder 4"/>
          <p:cNvSpPr>
            <a:spLocks noGrp="1"/>
          </p:cNvSpPr>
          <p:nvPr>
            <p:ph type="ftr" sz="quarter" idx="3"/>
          </p:nvPr>
        </p:nvSpPr>
        <p:spPr>
          <a:xfrm>
            <a:off x="5008285" y="19687033"/>
            <a:ext cx="5102781" cy="1130873"/>
          </a:xfrm>
          <a:prstGeom prst="rect">
            <a:avLst/>
          </a:prstGeom>
        </p:spPr>
        <p:txBody>
          <a:bodyPr vert="horz" lIns="91440" tIns="45720" rIns="91440" bIns="45720" rtlCol="0" anchor="ctr"/>
          <a:lstStyle>
            <a:lvl1pPr algn="ctr">
              <a:defRPr sz="1984">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19687033"/>
            <a:ext cx="3401854" cy="1130873"/>
          </a:xfrm>
          <a:prstGeom prst="rect">
            <a:avLst/>
          </a:prstGeom>
        </p:spPr>
        <p:txBody>
          <a:bodyPr vert="horz" lIns="91440" tIns="45720" rIns="91440" bIns="45720" rtlCol="0" anchor="ctr"/>
          <a:lstStyle>
            <a:lvl1pPr algn="r">
              <a:defRPr sz="1984">
                <a:solidFill>
                  <a:schemeClr val="tx1">
                    <a:tint val="75000"/>
                  </a:schemeClr>
                </a:solidFill>
              </a:defRPr>
            </a:lvl1pPr>
          </a:lstStyle>
          <a:p>
            <a:fld id="{31DDB4CF-B338-42AA-BEDA-841CE9D70724}" type="slidenum">
              <a:rPr lang="en-IN" smtClean="0"/>
              <a:t>‹#›</a:t>
            </a:fld>
            <a:endParaRPr lang="en-IN"/>
          </a:p>
        </p:txBody>
      </p:sp>
    </p:spTree>
    <p:extLst>
      <p:ext uri="{BB962C8B-B14F-4D97-AF65-F5344CB8AC3E}">
        <p14:creationId xmlns:p14="http://schemas.microsoft.com/office/powerpoint/2010/main" val="39006720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F2817-572D-E1AF-C1C8-4BCA4434509C}"/>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Module Population Health and Digital Health Promotion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76452A1-B979-8721-EC7F-EDFE250E31D2}"/>
              </a:ext>
            </a:extLst>
          </p:cNvPr>
          <p:cNvSpPr>
            <a:spLocks noGrp="1"/>
          </p:cNvSpPr>
          <p:nvPr>
            <p:ph idx="1"/>
          </p:nvPr>
        </p:nvSpPr>
        <p:spPr/>
        <p:txBody>
          <a:bodyPr/>
          <a:lstStyle/>
          <a:p>
            <a:r>
              <a:rPr lang="en-IN" dirty="0">
                <a:latin typeface="Times New Roman" panose="02020603050405020304" pitchFamily="18" charset="0"/>
                <a:cs typeface="Times New Roman" panose="02020603050405020304" pitchFamily="18" charset="0"/>
              </a:rPr>
              <a:t>Name: Jaykumar Thakor </a:t>
            </a:r>
          </a:p>
          <a:p>
            <a:r>
              <a:rPr lang="en-IN" dirty="0">
                <a:latin typeface="Times New Roman" panose="02020603050405020304" pitchFamily="18" charset="0"/>
                <a:cs typeface="Times New Roman" panose="02020603050405020304" pitchFamily="18" charset="0"/>
              </a:rPr>
              <a:t>Student Id: 2432485</a:t>
            </a:r>
          </a:p>
          <a:p>
            <a:r>
              <a:rPr lang="en-IN" dirty="0">
                <a:latin typeface="Times New Roman" panose="02020603050405020304" pitchFamily="18" charset="0"/>
                <a:cs typeface="Times New Roman" panose="02020603050405020304" pitchFamily="18" charset="0"/>
              </a:rPr>
              <a:t>Module Population Health and Digital Health Promotion </a:t>
            </a:r>
          </a:p>
          <a:p>
            <a:r>
              <a:rPr lang="en-IN" dirty="0">
                <a:latin typeface="Times New Roman" panose="02020603050405020304" pitchFamily="18" charset="0"/>
                <a:cs typeface="Times New Roman" panose="02020603050405020304" pitchFamily="18" charset="0"/>
              </a:rPr>
              <a:t>Module: LCHS7007</a:t>
            </a:r>
          </a:p>
          <a:p>
            <a:r>
              <a:rPr lang="en-IN" dirty="0">
                <a:latin typeface="Times New Roman" panose="02020603050405020304" pitchFamily="18" charset="0"/>
                <a:cs typeface="Times New Roman" panose="02020603050405020304" pitchFamily="18" charset="0"/>
              </a:rPr>
              <a:t>Assignment title: Task 2 Poster </a:t>
            </a:r>
          </a:p>
          <a:p>
            <a:r>
              <a:rPr lang="en-IN" dirty="0">
                <a:latin typeface="Times New Roman" panose="02020603050405020304" pitchFamily="18" charset="0"/>
                <a:cs typeface="Times New Roman" panose="02020603050405020304" pitchFamily="18" charset="0"/>
              </a:rPr>
              <a:t>Lecturer: Dr. Besty Jose</a:t>
            </a:r>
          </a:p>
          <a:p>
            <a:r>
              <a:rPr lang="en-IN" dirty="0">
                <a:latin typeface="Times New Roman" panose="02020603050405020304" pitchFamily="18" charset="0"/>
                <a:cs typeface="Times New Roman" panose="02020603050405020304" pitchFamily="18" charset="0"/>
              </a:rPr>
              <a:t>Program name: MSc public health and social care in practice</a:t>
            </a: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5120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2FDCABC-DC65-7936-0095-70C614563B83}"/>
              </a:ext>
            </a:extLst>
          </p:cNvPr>
          <p:cNvSpPr txBox="1"/>
          <p:nvPr/>
        </p:nvSpPr>
        <p:spPr>
          <a:xfrm>
            <a:off x="0" y="257095"/>
            <a:ext cx="15118715" cy="830997"/>
          </a:xfrm>
          <a:prstGeom prst="rect">
            <a:avLst/>
          </a:prstGeom>
          <a:noFill/>
        </p:spPr>
        <p:txBody>
          <a:bodyPr wrap="square">
            <a:spAutoFit/>
          </a:bodyPr>
          <a:lstStyle/>
          <a:p>
            <a:pPr algn="ctr">
              <a:buNone/>
            </a:pPr>
            <a:r>
              <a:rPr lang="en-IN" sz="4800" b="1" kern="0" dirty="0">
                <a:solidFill>
                  <a:srgbClr val="2F5496"/>
                </a:solidFill>
                <a:effectLst/>
                <a:latin typeface="Times New Roman" panose="02020603050405020304" pitchFamily="18" charset="0"/>
                <a:ea typeface="Times New Roman" panose="02020603050405020304" pitchFamily="18" charset="0"/>
              </a:rPr>
              <a:t>AI-Powered Virtual Nutrition Coach</a:t>
            </a:r>
          </a:p>
        </p:txBody>
      </p:sp>
      <p:sp>
        <p:nvSpPr>
          <p:cNvPr id="9" name="TextBox 8">
            <a:extLst>
              <a:ext uri="{FF2B5EF4-FFF2-40B4-BE49-F238E27FC236}">
                <a16:creationId xmlns:a16="http://schemas.microsoft.com/office/drawing/2014/main" id="{CBBD0F10-3882-395E-F3D7-AD40F104AFD0}"/>
              </a:ext>
            </a:extLst>
          </p:cNvPr>
          <p:cNvSpPr txBox="1"/>
          <p:nvPr/>
        </p:nvSpPr>
        <p:spPr>
          <a:xfrm>
            <a:off x="316" y="1186111"/>
            <a:ext cx="6932919" cy="4832092"/>
          </a:xfrm>
          <a:prstGeom prst="rect">
            <a:avLst/>
          </a:prstGeom>
          <a:noFill/>
        </p:spPr>
        <p:txBody>
          <a:bodyPr wrap="square">
            <a:spAutoFit/>
          </a:bodyPr>
          <a:lstStyle/>
          <a:p>
            <a:pPr algn="just">
              <a:buNone/>
            </a:pPr>
            <a:r>
              <a:rPr lang="en-IN" sz="1400" b="1" dirty="0">
                <a:effectLst/>
                <a:latin typeface="Times New Roman" panose="02020603050405020304" pitchFamily="18" charset="0"/>
                <a:ea typeface="Calibri" panose="020F0502020204030204" pitchFamily="34" charset="0"/>
              </a:rPr>
              <a:t>Background</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b="1" dirty="0">
                <a:effectLst/>
                <a:latin typeface="Times New Roman" panose="02020603050405020304" pitchFamily="18" charset="0"/>
                <a:ea typeface="Calibri" panose="020F0502020204030204" pitchFamily="34" charset="0"/>
              </a:rPr>
              <a:t>Public health issue and reason why an intervention is being carried out: </a:t>
            </a:r>
            <a:r>
              <a:rPr lang="en-US" sz="1400" dirty="0">
                <a:effectLst/>
                <a:latin typeface="Times New Roman" panose="02020603050405020304" pitchFamily="18" charset="0"/>
                <a:ea typeface="Calibri" panose="020F0502020204030204" pitchFamily="34" charset="0"/>
              </a:rPr>
              <a:t>Obesity is a major public health concern in the UK, with data showing that 28 percent of adults are obese and 36 percent overweight, with the disparities to 12 per cent greater in the poorer neighborhoods than more affluent ones, resulting in higher susceptibility to diabetes, high blood pressure, and depression (House of Commons Library, 2025; Office for Health Improvement and Disparities, 2025). Such disparities are due to limited access to healthy food, sedentary lifestyle, and financial barriers, which is especially crucial to the minority ethnic populations with </a:t>
            </a:r>
            <a:r>
              <a:rPr lang="en-US" sz="1400" dirty="0" err="1">
                <a:effectLst/>
                <a:latin typeface="Times New Roman" panose="02020603050405020304" pitchFamily="18" charset="0"/>
                <a:ea typeface="Calibri" panose="020F0502020204030204" pitchFamily="34" charset="0"/>
              </a:rPr>
              <a:t>unrecognised</a:t>
            </a:r>
            <a:r>
              <a:rPr lang="en-US" sz="1400" dirty="0">
                <a:effectLst/>
                <a:latin typeface="Times New Roman" panose="02020603050405020304" pitchFamily="18" charset="0"/>
                <a:ea typeface="Calibri" panose="020F0502020204030204" pitchFamily="34" charset="0"/>
              </a:rPr>
              <a:t> high prevalence, and thus extraordinary efforts are required to address these inequalities to reduce health disparities (Nesta, 2025).</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b="1" dirty="0">
                <a:effectLst/>
                <a:latin typeface="Times New Roman" panose="02020603050405020304" pitchFamily="18" charset="0"/>
                <a:ea typeface="Calibri" panose="020F0502020204030204" pitchFamily="34" charset="0"/>
              </a:rPr>
              <a:t>Examples of public health interventions (digital and non-digital technology intervention): </a:t>
            </a:r>
            <a:r>
              <a:rPr lang="en-US" sz="1400" dirty="0">
                <a:effectLst/>
                <a:latin typeface="Times New Roman" panose="02020603050405020304" pitchFamily="18" charset="0"/>
                <a:ea typeface="Calibri" panose="020F0502020204030204" pitchFamily="34" charset="0"/>
              </a:rPr>
              <a:t>Non-digital ones include community dietary education programs and primary care advising activities that result in minimal weight reduction but struggle with expansion and participation in low-income demographics (Pope et al., 2016). Digital examples: Calorie-tracking mobile apps using machine learning to assess the risk, although they do not pay much attention to digital disconnections, such as device access and ability in disadvantaged regions (Chatterjee et al., 2020; Pujia et al., 2025).</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b="1" dirty="0">
                <a:effectLst/>
                <a:latin typeface="Times New Roman" panose="02020603050405020304" pitchFamily="18" charset="0"/>
                <a:ea typeface="Calibri" panose="020F0502020204030204" pitchFamily="34" charset="0"/>
              </a:rPr>
              <a:t>Selected digital health intervention:</a:t>
            </a:r>
            <a:r>
              <a:rPr lang="en-US" sz="1400" dirty="0">
                <a:effectLst/>
                <a:latin typeface="Times New Roman" panose="02020603050405020304" pitchFamily="18" charset="0"/>
                <a:ea typeface="Calibri" panose="020F0502020204030204" pitchFamily="34" charset="0"/>
              </a:rPr>
              <a:t> The selected AI-based virtual nutrition coach application addresses these problems through image recognition and meal assessment, chatbots providing personalized support and customized algorithms promoting long-term habits, having affordable and noise-heavy features that are primarily aimed at the marginalized population (</a:t>
            </a:r>
            <a:r>
              <a:rPr lang="en-US" sz="1400" dirty="0" err="1">
                <a:effectLst/>
                <a:latin typeface="Times New Roman" panose="02020603050405020304" pitchFamily="18" charset="0"/>
                <a:ea typeface="Calibri" panose="020F0502020204030204" pitchFamily="34" charset="0"/>
              </a:rPr>
              <a:t>Intuz</a:t>
            </a:r>
            <a:r>
              <a:rPr lang="en-US" sz="1400" dirty="0">
                <a:effectLst/>
                <a:latin typeface="Times New Roman" panose="02020603050405020304" pitchFamily="18" charset="0"/>
                <a:ea typeface="Calibri" panose="020F0502020204030204" pitchFamily="34" charset="0"/>
              </a:rPr>
              <a:t>, 2025; Huang et al., 2025).</a:t>
            </a:r>
            <a:r>
              <a:rPr lang="en-IN" sz="1400" dirty="0">
                <a:effectLst/>
                <a:latin typeface="Times New Roman" panose="02020603050405020304" pitchFamily="18" charset="0"/>
                <a:ea typeface="Calibri" panose="020F0502020204030204" pitchFamily="34" charset="0"/>
              </a:rPr>
              <a:t>.</a:t>
            </a:r>
          </a:p>
        </p:txBody>
      </p:sp>
      <p:sp>
        <p:nvSpPr>
          <p:cNvPr id="11" name="TextBox 10">
            <a:extLst>
              <a:ext uri="{FF2B5EF4-FFF2-40B4-BE49-F238E27FC236}">
                <a16:creationId xmlns:a16="http://schemas.microsoft.com/office/drawing/2014/main" id="{FCCB6FCC-FA92-6E75-E999-E650664414F2}"/>
              </a:ext>
            </a:extLst>
          </p:cNvPr>
          <p:cNvSpPr txBox="1"/>
          <p:nvPr/>
        </p:nvSpPr>
        <p:spPr>
          <a:xfrm>
            <a:off x="7031905" y="1186111"/>
            <a:ext cx="7962667" cy="4616648"/>
          </a:xfrm>
          <a:prstGeom prst="rect">
            <a:avLst/>
          </a:prstGeom>
          <a:noFill/>
        </p:spPr>
        <p:txBody>
          <a:bodyPr wrap="square">
            <a:spAutoFit/>
          </a:bodyPr>
          <a:lstStyle/>
          <a:p>
            <a:pPr algn="just">
              <a:buNone/>
            </a:pPr>
            <a:r>
              <a:rPr lang="en-IN" sz="1400" b="1" dirty="0">
                <a:effectLst/>
                <a:latin typeface="Times New Roman" panose="02020603050405020304" pitchFamily="18" charset="0"/>
                <a:ea typeface="Calibri" panose="020F0502020204030204" pitchFamily="34" charset="0"/>
              </a:rPr>
              <a:t>Health Promotion Values and Principles</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Promotional principles of health consider equity, empowerment, and community involvement in order to make healthy lifestyles achievable, and they are defined by the standards of social determinants (Pope et al., 2016).</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The AI coach is also in line with equity since it can be accessed freely through enabling state-owned health platforms and may ease challenges to the disenfranchised users with greater obesity burdens (Office for Health Improvement and Disparities, 2025).</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Personalized nutrition plans create the sense of empowerment by developing self-efficacy and leaving users to monitor the progress and make choices on their own (</a:t>
            </a:r>
            <a:r>
              <a:rPr lang="en-IN" sz="1400" dirty="0" err="1">
                <a:effectLst/>
                <a:latin typeface="Times New Roman" panose="02020603050405020304" pitchFamily="18" charset="0"/>
                <a:ea typeface="Calibri" panose="020F0502020204030204" pitchFamily="34" charset="0"/>
              </a:rPr>
              <a:t>Intuz</a:t>
            </a:r>
            <a:r>
              <a:rPr lang="en-IN" sz="1400" dirty="0">
                <a:effectLst/>
                <a:latin typeface="Times New Roman" panose="02020603050405020304" pitchFamily="18" charset="0"/>
                <a:ea typeface="Calibri" panose="020F0502020204030204" pitchFamily="34" charset="0"/>
              </a:rPr>
              <a:t>, 2025).</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The holistic methods are combined through meeting the physical nutritional condition and mental health, including </a:t>
            </a:r>
            <a:r>
              <a:rPr lang="en-IN" sz="1400" dirty="0" err="1">
                <a:effectLst/>
                <a:latin typeface="Times New Roman" panose="02020603050405020304" pitchFamily="18" charset="0"/>
                <a:ea typeface="Calibri" panose="020F0502020204030204" pitchFamily="34" charset="0"/>
              </a:rPr>
              <a:t>eatings</a:t>
            </a:r>
            <a:r>
              <a:rPr lang="en-IN" sz="1400" dirty="0">
                <a:effectLst/>
                <a:latin typeface="Times New Roman" panose="02020603050405020304" pitchFamily="18" charset="0"/>
                <a:ea typeface="Calibri" panose="020F0502020204030204" pitchFamily="34" charset="0"/>
              </a:rPr>
              <a:t>-related to stress, based on AI insights (Bathla et al., 2024).</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Customisation of the content to minoritised communities supports the social justice ideals by addressing biases present in conventional interventions which further increases the differences (Nesta, 2025).</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The idea of sustainability will guarantee long-term influence due to gamified mechanisms that promote the development of habitual tendencies, which are adjustable to differences in literacy levels among low-income localities (</a:t>
            </a:r>
            <a:r>
              <a:rPr lang="en-IN" sz="1400" dirty="0" err="1">
                <a:effectLst/>
                <a:latin typeface="Times New Roman" panose="02020603050405020304" pitchFamily="18" charset="0"/>
                <a:ea typeface="Calibri" panose="020F0502020204030204" pitchFamily="34" charset="0"/>
              </a:rPr>
              <a:t>Gemesi</a:t>
            </a:r>
            <a:r>
              <a:rPr lang="en-IN" sz="1400" dirty="0">
                <a:effectLst/>
                <a:latin typeface="Times New Roman" panose="02020603050405020304" pitchFamily="18" charset="0"/>
                <a:ea typeface="Calibri" panose="020F0502020204030204" pitchFamily="34" charset="0"/>
              </a:rPr>
              <a:t> et al., 2024; (</a:t>
            </a:r>
            <a:r>
              <a:rPr lang="en-US" sz="1400" dirty="0">
                <a:effectLst/>
                <a:latin typeface="Times New Roman" panose="02020603050405020304" pitchFamily="18" charset="0"/>
                <a:ea typeface="Calibri" panose="020F0502020204030204" pitchFamily="34" charset="0"/>
              </a:rPr>
              <a:t>Partridge et al., 2024</a:t>
            </a:r>
            <a:r>
              <a:rPr lang="en-IN" sz="1400" dirty="0">
                <a:effectLst/>
                <a:latin typeface="Times New Roman" panose="02020603050405020304" pitchFamily="18" charset="0"/>
                <a:ea typeface="Calibri" panose="020F0502020204030204" pitchFamily="34" charset="0"/>
              </a:rPr>
              <a:t>).</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Intersectoral collaboration is enhanced with the connection of the app to the local services such as the food banks and stronger community support of the obesity treatments (Ritchie and Roser, 2017).</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The concept of inclusivity contributes to eliminating digital health disparities by utilizing offline channels along with voice interfaces, which means that the device is not limited to tech-fluent communities (An et al., 2022).</a:t>
            </a:r>
            <a:endParaRPr lang="en-IN" sz="1400" dirty="0"/>
          </a:p>
        </p:txBody>
      </p:sp>
      <p:graphicFrame>
        <p:nvGraphicFramePr>
          <p:cNvPr id="12" name="Table 11">
            <a:extLst>
              <a:ext uri="{FF2B5EF4-FFF2-40B4-BE49-F238E27FC236}">
                <a16:creationId xmlns:a16="http://schemas.microsoft.com/office/drawing/2014/main" id="{2B0B601A-C276-49EC-BF23-E1D66F7CDCCF}"/>
              </a:ext>
            </a:extLst>
          </p:cNvPr>
          <p:cNvGraphicFramePr>
            <a:graphicFrameLocks noGrp="1"/>
          </p:cNvGraphicFramePr>
          <p:nvPr>
            <p:extLst>
              <p:ext uri="{D42A27DB-BD31-4B8C-83A1-F6EECF244321}">
                <p14:modId xmlns:p14="http://schemas.microsoft.com/office/powerpoint/2010/main" val="2412314251"/>
              </p:ext>
            </p:extLst>
          </p:nvPr>
        </p:nvGraphicFramePr>
        <p:xfrm>
          <a:off x="7108618" y="6068881"/>
          <a:ext cx="7962668" cy="4396742"/>
        </p:xfrm>
        <a:graphic>
          <a:graphicData uri="http://schemas.openxmlformats.org/drawingml/2006/table">
            <a:tbl>
              <a:tblPr firstRow="1" firstCol="1" bandRow="1">
                <a:tableStyleId>{5C22544A-7EE6-4342-B048-85BDC9FD1C3A}</a:tableStyleId>
              </a:tblPr>
              <a:tblGrid>
                <a:gridCol w="1560600">
                  <a:extLst>
                    <a:ext uri="{9D8B030D-6E8A-4147-A177-3AD203B41FA5}">
                      <a16:colId xmlns:a16="http://schemas.microsoft.com/office/drawing/2014/main" val="499204145"/>
                    </a:ext>
                  </a:extLst>
                </a:gridCol>
                <a:gridCol w="1082040">
                  <a:extLst>
                    <a:ext uri="{9D8B030D-6E8A-4147-A177-3AD203B41FA5}">
                      <a16:colId xmlns:a16="http://schemas.microsoft.com/office/drawing/2014/main" val="1710681645"/>
                    </a:ext>
                  </a:extLst>
                </a:gridCol>
                <a:gridCol w="2522220">
                  <a:extLst>
                    <a:ext uri="{9D8B030D-6E8A-4147-A177-3AD203B41FA5}">
                      <a16:colId xmlns:a16="http://schemas.microsoft.com/office/drawing/2014/main" val="3503607941"/>
                    </a:ext>
                  </a:extLst>
                </a:gridCol>
                <a:gridCol w="2797808">
                  <a:extLst>
                    <a:ext uri="{9D8B030D-6E8A-4147-A177-3AD203B41FA5}">
                      <a16:colId xmlns:a16="http://schemas.microsoft.com/office/drawing/2014/main" val="3962740632"/>
                    </a:ext>
                  </a:extLst>
                </a:gridCol>
              </a:tblGrid>
              <a:tr h="962272">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Digital Inequality Factor</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Impact on Deprived Users</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AI Coach Mitigation Strategy</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Expected Equity Gain</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2621768"/>
                  </a:ext>
                </a:extLst>
              </a:tr>
              <a:tr h="628160">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Device Access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30% lack smartphones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Free via NHS App Library, web version on community tablets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 Access by 25%</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08522757"/>
                  </a:ext>
                </a:extLst>
              </a:tr>
              <a:tr h="628160">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Data Cost</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High mobile data costs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Low-data mode, offline sync, SMS fallback</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 Dropout by 40%</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470016"/>
                  </a:ext>
                </a:extLst>
              </a:tr>
              <a:tr h="628160">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Digital Literacy</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Low tech confidence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Voice-guided onboarding, large text, multilingual (Urdu, Polish)</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 Engagement in over-50s by 35%</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0292622"/>
                  </a:ext>
                </a:extLst>
              </a:tr>
              <a:tr h="628160">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Cultural Relevance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AI bias in food databases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Trained on diverse UK diets (South Asian, Afro-Caribbean)</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 Bias error by 60%</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4198025"/>
                  </a:ext>
                </a:extLst>
              </a:tr>
              <a:tr h="628160">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Trust &amp; Privacy</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Fear of data misuse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GDPR-compliant, anonymized data, clear consent</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 Trust score by 50%</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87794246"/>
                  </a:ext>
                </a:extLst>
              </a:tr>
            </a:tbl>
          </a:graphicData>
        </a:graphic>
      </p:graphicFrame>
      <p:sp>
        <p:nvSpPr>
          <p:cNvPr id="14" name="TextBox 13">
            <a:extLst>
              <a:ext uri="{FF2B5EF4-FFF2-40B4-BE49-F238E27FC236}">
                <a16:creationId xmlns:a16="http://schemas.microsoft.com/office/drawing/2014/main" id="{8E662E8B-1B8B-0203-DBD8-87D3D6D240DE}"/>
              </a:ext>
            </a:extLst>
          </p:cNvPr>
          <p:cNvSpPr txBox="1"/>
          <p:nvPr/>
        </p:nvSpPr>
        <p:spPr>
          <a:xfrm>
            <a:off x="-44877" y="9570695"/>
            <a:ext cx="6978112" cy="5262979"/>
          </a:xfrm>
          <a:prstGeom prst="rect">
            <a:avLst/>
          </a:prstGeom>
          <a:noFill/>
        </p:spPr>
        <p:txBody>
          <a:bodyPr wrap="square">
            <a:spAutoFit/>
          </a:bodyPr>
          <a:lstStyle/>
          <a:p>
            <a:pPr algn="just">
              <a:buNone/>
            </a:pPr>
            <a:r>
              <a:rPr lang="en-IN" sz="1400" b="1" dirty="0">
                <a:effectLst/>
                <a:latin typeface="Times New Roman" panose="02020603050405020304" pitchFamily="18" charset="0"/>
                <a:ea typeface="Calibri" panose="020F0502020204030204" pitchFamily="34" charset="0"/>
              </a:rPr>
              <a:t>Behavioural Change Theory</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The model of </a:t>
            </a:r>
            <a:r>
              <a:rPr lang="en-IN" sz="1400" dirty="0" err="1">
                <a:effectLst/>
                <a:latin typeface="Times New Roman" panose="02020603050405020304" pitchFamily="18" charset="0"/>
                <a:ea typeface="Calibri" panose="020F0502020204030204" pitchFamily="34" charset="0"/>
              </a:rPr>
              <a:t>behavior</a:t>
            </a:r>
            <a:r>
              <a:rPr lang="en-IN" sz="1400" dirty="0">
                <a:effectLst/>
                <a:latin typeface="Times New Roman" panose="02020603050405020304" pitchFamily="18" charset="0"/>
                <a:ea typeface="Calibri" panose="020F0502020204030204" pitchFamily="34" charset="0"/>
              </a:rPr>
              <a:t> is the COM-B, which asserts that </a:t>
            </a:r>
            <a:r>
              <a:rPr lang="en-IN" sz="1400" dirty="0" err="1">
                <a:effectLst/>
                <a:latin typeface="Times New Roman" panose="02020603050405020304" pitchFamily="18" charset="0"/>
                <a:ea typeface="Calibri" panose="020F0502020204030204" pitchFamily="34" charset="0"/>
              </a:rPr>
              <a:t>behavior</a:t>
            </a:r>
            <a:r>
              <a:rPr lang="en-IN" sz="1400" dirty="0">
                <a:effectLst/>
                <a:latin typeface="Times New Roman" panose="02020603050405020304" pitchFamily="18" charset="0"/>
                <a:ea typeface="Calibri" panose="020F0502020204030204" pitchFamily="34" charset="0"/>
              </a:rPr>
              <a:t> is subject to capability, opportunity, and motivation and is structured to intervene in </a:t>
            </a:r>
            <a:r>
              <a:rPr lang="en-IN" sz="1400" dirty="0" err="1">
                <a:effectLst/>
                <a:latin typeface="Times New Roman" panose="02020603050405020304" pitchFamily="18" charset="0"/>
                <a:ea typeface="Calibri" panose="020F0502020204030204" pitchFamily="34" charset="0"/>
              </a:rPr>
              <a:t>behaviors</a:t>
            </a:r>
            <a:r>
              <a:rPr lang="en-IN" sz="1400" dirty="0">
                <a:effectLst/>
                <a:latin typeface="Times New Roman" panose="02020603050405020304" pitchFamily="18" charset="0"/>
                <a:ea typeface="Calibri" panose="020F0502020204030204" pitchFamily="34" charset="0"/>
              </a:rPr>
              <a:t> linked to obesity such as poor nutrition (Huang et al., 2025).</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Capability is developed psychologically when AI teaches users about healthy eating, and training users in the underprivileged regions to identify nutritious food using the meal scanning method (</a:t>
            </a:r>
            <a:r>
              <a:rPr lang="en-IN" sz="1400" dirty="0" err="1">
                <a:effectLst/>
                <a:latin typeface="Times New Roman" panose="02020603050405020304" pitchFamily="18" charset="0"/>
                <a:ea typeface="Calibri" panose="020F0502020204030204" pitchFamily="34" charset="0"/>
              </a:rPr>
              <a:t>Alghalyini</a:t>
            </a:r>
            <a:r>
              <a:rPr lang="en-IN" sz="1400" dirty="0">
                <a:effectLst/>
                <a:latin typeface="Times New Roman" panose="02020603050405020304" pitchFamily="18" charset="0"/>
                <a:ea typeface="Calibri" panose="020F0502020204030204" pitchFamily="34" charset="0"/>
              </a:rPr>
              <a:t>, 2023).</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Simple app interfaces with minimal effort of logging food to support physical capability, battling the problem of low-socioeconomic groups, who experience low literacy levels (Chatterjee et al., 2020).</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The community aspects such as forums and the encouragement of peer support in overcoming isolation in obesity-prone communities increase the chances of opportunity to rise socially (Pujia et al., 2025).</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Physical opportunity is realized by incorporating affordable real-time nudges into daily lives to be compatible, e.g., a proposal to replace high-calorie products available at local shops (</a:t>
            </a:r>
            <a:r>
              <a:rPr lang="en-IN" sz="1400" dirty="0" err="1">
                <a:effectLst/>
                <a:latin typeface="Times New Roman" panose="02020603050405020304" pitchFamily="18" charset="0"/>
                <a:ea typeface="Calibri" panose="020F0502020204030204" pitchFamily="34" charset="0"/>
              </a:rPr>
              <a:t>Gemesi</a:t>
            </a:r>
            <a:r>
              <a:rPr lang="en-IN" sz="1400" dirty="0">
                <a:effectLst/>
                <a:latin typeface="Times New Roman" panose="02020603050405020304" pitchFamily="18" charset="0"/>
                <a:ea typeface="Calibri" panose="020F0502020204030204" pitchFamily="34" charset="0"/>
              </a:rPr>
              <a:t> et al., 2024).</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This is done by regularly rewarding badges upon consistent use and enhancing habitual changes in dietary habits among users with deficits in motivation (An et al., 2022).</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Reflective motivation entails goal-setting applications which encourage users to plan the food intake to ensure that the activities are aligned with personal values as a way of improving health in high-risk groups (Bathla et al., 2024).</a:t>
            </a:r>
          </a:p>
          <a:p>
            <a:pPr marL="342900" lvl="0" indent="-342900" algn="just">
              <a:buFont typeface="Symbol" panose="05050102010706020507" pitchFamily="18" charset="2"/>
              <a:buChar char=""/>
            </a:pPr>
            <a:r>
              <a:rPr lang="en-IN" sz="1400" dirty="0">
                <a:effectLst/>
                <a:latin typeface="Times New Roman" panose="02020603050405020304" pitchFamily="18" charset="0"/>
                <a:ea typeface="Calibri" panose="020F0502020204030204" pitchFamily="34" charset="0"/>
              </a:rPr>
              <a:t>The use of the model in the AI coach facilitates sustainability as interventions are dynamically adjusted addressing disparities such as the lack of access to professional coaching in the deprived UK environment (World Obesity Federation, 2025).</a:t>
            </a:r>
          </a:p>
        </p:txBody>
      </p:sp>
      <p:sp>
        <p:nvSpPr>
          <p:cNvPr id="16" name="TextBox 15">
            <a:extLst>
              <a:ext uri="{FF2B5EF4-FFF2-40B4-BE49-F238E27FC236}">
                <a16:creationId xmlns:a16="http://schemas.microsoft.com/office/drawing/2014/main" id="{572167FD-0C9B-533F-7E80-194C6B310D62}"/>
              </a:ext>
            </a:extLst>
          </p:cNvPr>
          <p:cNvSpPr txBox="1"/>
          <p:nvPr/>
        </p:nvSpPr>
        <p:spPr>
          <a:xfrm>
            <a:off x="7046229" y="10731745"/>
            <a:ext cx="8058793" cy="3754874"/>
          </a:xfrm>
          <a:prstGeom prst="rect">
            <a:avLst/>
          </a:prstGeom>
          <a:noFill/>
        </p:spPr>
        <p:txBody>
          <a:bodyPr wrap="square">
            <a:spAutoFit/>
          </a:bodyPr>
          <a:lstStyle/>
          <a:p>
            <a:pPr algn="just">
              <a:buNone/>
            </a:pPr>
            <a:r>
              <a:rPr lang="en-US" sz="1400" b="1" dirty="0">
                <a:effectLst/>
                <a:latin typeface="Times New Roman" panose="02020603050405020304" pitchFamily="18" charset="0"/>
                <a:ea typeface="Calibri" panose="020F0502020204030204" pitchFamily="34" charset="0"/>
              </a:rPr>
              <a:t>Expected Outcome</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In the short-term, there is a more favorable adherence to dieting, as the users decrease the daily caloric intake by 300-500 units based on individualized AI suggestions (</a:t>
            </a:r>
            <a:r>
              <a:rPr lang="en-US" sz="1400" dirty="0" err="1">
                <a:effectLst/>
                <a:latin typeface="Times New Roman" panose="02020603050405020304" pitchFamily="18" charset="0"/>
                <a:ea typeface="Calibri" panose="020F0502020204030204" pitchFamily="34" charset="0"/>
              </a:rPr>
              <a:t>Alghalyini</a:t>
            </a:r>
            <a:r>
              <a:rPr lang="en-US" sz="1400" dirty="0">
                <a:effectLst/>
                <a:latin typeface="Times New Roman" panose="02020603050405020304" pitchFamily="18" charset="0"/>
                <a:ea typeface="Calibri" panose="020F0502020204030204" pitchFamily="34" charset="0"/>
              </a:rPr>
              <a:t>, 2023).</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They are expected to lose weight (5-10 percent) over 12 months, and weight loss is maintained because of the effects of nudges produced by the COM-B in obese subjects (</a:t>
            </a:r>
            <a:r>
              <a:rPr lang="en-US" sz="1400" dirty="0" err="1">
                <a:effectLst/>
                <a:latin typeface="Times New Roman" panose="02020603050405020304" pitchFamily="18" charset="0"/>
                <a:ea typeface="Calibri" panose="020F0502020204030204" pitchFamily="34" charset="0"/>
              </a:rPr>
              <a:t>Gemesi</a:t>
            </a:r>
            <a:r>
              <a:rPr lang="en-US" sz="1400" dirty="0">
                <a:effectLst/>
                <a:latin typeface="Times New Roman" panose="02020603050405020304" pitchFamily="18" charset="0"/>
                <a:ea typeface="Calibri" panose="020F0502020204030204" pitchFamily="34" charset="0"/>
              </a:rPr>
              <a:t> et al., 2024).</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There will also be increased self-efficacy especially in deprived groups and it will reduce dropout rates by 40-50% than non-digital approach (Pujia et al., 2025).</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Inclusion through the reduction of health disparities takes place through inclusive features which are capable of reducing obesity disparity by 10-15% among </a:t>
            </a:r>
            <a:r>
              <a:rPr lang="en-US" sz="1400" dirty="0" err="1">
                <a:effectLst/>
                <a:latin typeface="Times New Roman" panose="02020603050405020304" pitchFamily="18" charset="0"/>
                <a:ea typeface="Calibri" panose="020F0502020204030204" pitchFamily="34" charset="0"/>
              </a:rPr>
              <a:t>minoritised</a:t>
            </a:r>
            <a:r>
              <a:rPr lang="en-US" sz="1400" dirty="0">
                <a:effectLst/>
                <a:latin typeface="Times New Roman" panose="02020603050405020304" pitchFamily="18" charset="0"/>
                <a:ea typeface="Calibri" panose="020F0502020204030204" pitchFamily="34" charset="0"/>
              </a:rPr>
              <a:t> communities (Nesta, 2025).</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Among the critical issues, there are AI biases which may reduce efficacy unless audited, hence creating unequal results among the ethnic groups (Huang et al., 2025).</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There will also be overall positive changes in comorbidities such as hypertension, as machine learning will be optimized to yield improved metabolism health (Bathla et al., 2024).</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Scalability can be considered as a wider access, but the success will depend on the support of digital literacy in order to avoid marginalization in low-income communities (An et al., 2022).</a:t>
            </a:r>
            <a:endParaRPr lang="en-IN" sz="1400" dirty="0">
              <a:effectLst/>
              <a:latin typeface="Times New Roman" panose="02020603050405020304" pitchFamily="18" charset="0"/>
              <a:ea typeface="Calibri" panose="020F0502020204030204" pitchFamily="34" charset="0"/>
            </a:endParaRPr>
          </a:p>
          <a:p>
            <a:pPr marL="342900" lvl="0" indent="-342900" algn="just">
              <a:buFont typeface="Symbol" panose="05050102010706020507" pitchFamily="18" charset="2"/>
              <a:buChar char=""/>
            </a:pPr>
            <a:r>
              <a:rPr lang="en-US" sz="1400" dirty="0">
                <a:effectLst/>
                <a:latin typeface="Times New Roman" panose="02020603050405020304" pitchFamily="18" charset="0"/>
                <a:ea typeface="Calibri" panose="020F0502020204030204" pitchFamily="34" charset="0"/>
              </a:rPr>
              <a:t>Economic factors are an advantage of economies of scale due to low healthcare expenditures that remain in line with international dynamics surrounding combating the obesity burden (Ritchie and Roser, 2017).</a:t>
            </a:r>
            <a:endParaRPr lang="en-IN" sz="1400" dirty="0">
              <a:effectLst/>
              <a:latin typeface="Times New Roman" panose="02020603050405020304" pitchFamily="18" charset="0"/>
              <a:ea typeface="Calibri" panose="020F0502020204030204" pitchFamily="34" charset="0"/>
            </a:endParaRPr>
          </a:p>
        </p:txBody>
      </p:sp>
      <p:graphicFrame>
        <p:nvGraphicFramePr>
          <p:cNvPr id="17" name="Table 16">
            <a:extLst>
              <a:ext uri="{FF2B5EF4-FFF2-40B4-BE49-F238E27FC236}">
                <a16:creationId xmlns:a16="http://schemas.microsoft.com/office/drawing/2014/main" id="{8CC99AF5-872D-F8D0-C654-FCDE0D4151FE}"/>
              </a:ext>
            </a:extLst>
          </p:cNvPr>
          <p:cNvGraphicFramePr>
            <a:graphicFrameLocks noGrp="1"/>
          </p:cNvGraphicFramePr>
          <p:nvPr>
            <p:extLst>
              <p:ext uri="{D42A27DB-BD31-4B8C-83A1-F6EECF244321}">
                <p14:modId xmlns:p14="http://schemas.microsoft.com/office/powerpoint/2010/main" val="3085707529"/>
              </p:ext>
            </p:extLst>
          </p:nvPr>
        </p:nvGraphicFramePr>
        <p:xfrm>
          <a:off x="7060558" y="14708365"/>
          <a:ext cx="8058792" cy="2540663"/>
        </p:xfrm>
        <a:graphic>
          <a:graphicData uri="http://schemas.openxmlformats.org/drawingml/2006/table">
            <a:tbl>
              <a:tblPr firstRow="1" firstCol="1" bandRow="1">
                <a:tableStyleId>{5C22544A-7EE6-4342-B048-85BDC9FD1C3A}</a:tableStyleId>
              </a:tblPr>
              <a:tblGrid>
                <a:gridCol w="2014698">
                  <a:extLst>
                    <a:ext uri="{9D8B030D-6E8A-4147-A177-3AD203B41FA5}">
                      <a16:colId xmlns:a16="http://schemas.microsoft.com/office/drawing/2014/main" val="926033002"/>
                    </a:ext>
                  </a:extLst>
                </a:gridCol>
                <a:gridCol w="2014698">
                  <a:extLst>
                    <a:ext uri="{9D8B030D-6E8A-4147-A177-3AD203B41FA5}">
                      <a16:colId xmlns:a16="http://schemas.microsoft.com/office/drawing/2014/main" val="3855812464"/>
                    </a:ext>
                  </a:extLst>
                </a:gridCol>
                <a:gridCol w="2014698">
                  <a:extLst>
                    <a:ext uri="{9D8B030D-6E8A-4147-A177-3AD203B41FA5}">
                      <a16:colId xmlns:a16="http://schemas.microsoft.com/office/drawing/2014/main" val="4282815409"/>
                    </a:ext>
                  </a:extLst>
                </a:gridCol>
                <a:gridCol w="2014698">
                  <a:extLst>
                    <a:ext uri="{9D8B030D-6E8A-4147-A177-3AD203B41FA5}">
                      <a16:colId xmlns:a16="http://schemas.microsoft.com/office/drawing/2014/main" val="3310213206"/>
                    </a:ext>
                  </a:extLst>
                </a:gridCol>
              </a:tblGrid>
              <a:tr h="323260">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Outcome Metric</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Baseline in Deprived Groups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Expected After 12 Months</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Source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96152816"/>
                  </a:ext>
                </a:extLst>
              </a:tr>
              <a:tr h="323260">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Weight Loss (%)</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0</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5-10</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(Gemesi et al., 2024)</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74756649"/>
                  </a:ext>
                </a:extLst>
              </a:tr>
              <a:tr h="323260">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Caloric Reduction (daily)</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N/A</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300-500</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(Alghalyini, 2023)</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7180236"/>
                  </a:ext>
                </a:extLst>
              </a:tr>
              <a:tr h="323260">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Adherence Rate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50</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80-90</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(Pujia et al., 2025)</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9089610"/>
                  </a:ext>
                </a:extLst>
              </a:tr>
              <a:tr h="690563">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Inequality Gap Reduction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12 points</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a:effectLst/>
                          <a:latin typeface="Times New Roman" panose="02020603050405020304" pitchFamily="18" charset="0"/>
                          <a:cs typeface="Times New Roman" panose="02020603050405020304" pitchFamily="18" charset="0"/>
                        </a:rPr>
                        <a:t>10-15</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400" dirty="0">
                          <a:effectLst/>
                          <a:latin typeface="Times New Roman" panose="02020603050405020304" pitchFamily="18" charset="0"/>
                          <a:cs typeface="Times New Roman" panose="02020603050405020304" pitchFamily="18" charset="0"/>
                        </a:rPr>
                        <a:t>(Nesta, 2025)</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2638957"/>
                  </a:ext>
                </a:extLst>
              </a:tr>
            </a:tbl>
          </a:graphicData>
        </a:graphic>
      </p:graphicFrame>
      <p:pic>
        <p:nvPicPr>
          <p:cNvPr id="1025" name="Picture 1" descr="Phenotype tailored lifestyle intervention on weight loss and ...">
            <a:extLst>
              <a:ext uri="{FF2B5EF4-FFF2-40B4-BE49-F238E27FC236}">
                <a16:creationId xmlns:a16="http://schemas.microsoft.com/office/drawing/2014/main" id="{6FF3B209-A31E-97E0-52E3-D11E4CB61D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1501" y="17470774"/>
            <a:ext cx="7923071" cy="3460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extBox 18">
            <a:extLst>
              <a:ext uri="{FF2B5EF4-FFF2-40B4-BE49-F238E27FC236}">
                <a16:creationId xmlns:a16="http://schemas.microsoft.com/office/drawing/2014/main" id="{97A4A45F-A925-4C8C-BEDE-6FAC49B28C54}"/>
              </a:ext>
            </a:extLst>
          </p:cNvPr>
          <p:cNvSpPr txBox="1"/>
          <p:nvPr/>
        </p:nvSpPr>
        <p:spPr>
          <a:xfrm>
            <a:off x="124778" y="18144623"/>
            <a:ext cx="6495941" cy="2893100"/>
          </a:xfrm>
          <a:prstGeom prst="rect">
            <a:avLst/>
          </a:prstGeom>
          <a:noFill/>
        </p:spPr>
        <p:txBody>
          <a:bodyPr wrap="square">
            <a:spAutoFit/>
          </a:bodyPr>
          <a:lstStyle/>
          <a:p>
            <a:pPr algn="just">
              <a:buNone/>
            </a:pPr>
            <a:r>
              <a:rPr lang="en-IN" sz="1400" b="1" dirty="0">
                <a:effectLst/>
                <a:latin typeface="Times New Roman" panose="02020603050405020304" pitchFamily="18" charset="0"/>
                <a:ea typeface="Calibri" panose="020F0502020204030204" pitchFamily="34" charset="0"/>
              </a:rPr>
              <a:t>Conclusion</a:t>
            </a:r>
            <a:endParaRPr lang="en-IN" sz="1400" dirty="0">
              <a:effectLst/>
              <a:latin typeface="Times New Roman" panose="02020603050405020304" pitchFamily="18" charset="0"/>
              <a:ea typeface="Calibri" panose="020F0502020204030204" pitchFamily="34" charset="0"/>
            </a:endParaRPr>
          </a:p>
          <a:p>
            <a:pPr algn="just">
              <a:buNone/>
            </a:pPr>
            <a:r>
              <a:rPr lang="en-IN" sz="1400" dirty="0">
                <a:effectLst/>
                <a:latin typeface="Times New Roman" panose="02020603050405020304" pitchFamily="18" charset="0"/>
                <a:ea typeface="Calibri" panose="020F0502020204030204" pitchFamily="34" charset="0"/>
              </a:rPr>
              <a:t>The AI-based virtual nutrition coach has great policy, education, and research implications in the field of obesity management. Such devices should be considered in the national strategies, imposing requirements on subsidizing the devices in the deprived regions to overcome the digital gaps and provide equal access. On the education front, it presupposes training of healthcare providers in AI prescribing and community education to enhance user digital literacy so that they can effectively use AI. The research opportunities are the randomized trials with the aim of measuring the adherence in the long run and mitigation of the bias that will inform scalable models aimed at burdening the socioeconomic differences in the health outcomes. This method can be used to revolutionize the care of obese individuals by harness AI to develop inclusive interventions, which can consequently drive changes that would promote the inclusion of vulnerable groups and decrease societal detriments in general.</a:t>
            </a:r>
          </a:p>
        </p:txBody>
      </p:sp>
      <p:pic>
        <p:nvPicPr>
          <p:cNvPr id="1026" name="Picture 2" descr="Obesity - Our World in Data">
            <a:extLst>
              <a:ext uri="{FF2B5EF4-FFF2-40B4-BE49-F238E27FC236}">
                <a16:creationId xmlns:a16="http://schemas.microsoft.com/office/drawing/2014/main" id="{08A43CD0-4B7C-127F-4A5C-FF41178383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903" y="14932650"/>
            <a:ext cx="6273690" cy="30140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Nutrition AI Chatbot: Innovate Health Services with AI Solutions">
            <a:extLst>
              <a:ext uri="{FF2B5EF4-FFF2-40B4-BE49-F238E27FC236}">
                <a16:creationId xmlns:a16="http://schemas.microsoft.com/office/drawing/2014/main" id="{84409F4F-6A10-A087-7EC5-64F29AEA81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903" y="6250250"/>
            <a:ext cx="6526847" cy="3122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3409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a:extLst>
            <a:ext uri="{FF2B5EF4-FFF2-40B4-BE49-F238E27FC236}">
              <a16:creationId xmlns:a16="http://schemas.microsoft.com/office/drawing/2014/main" id="{E6B58CF9-1396-9EA2-570D-E1AE97FA57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96AB5E-0527-199D-E26F-01A574FD06B6}"/>
              </a:ext>
            </a:extLst>
          </p:cNvPr>
          <p:cNvSpPr>
            <a:spLocks noGrp="1"/>
          </p:cNvSpPr>
          <p:nvPr>
            <p:ph type="title"/>
          </p:nvPr>
        </p:nvSpPr>
        <p:spPr>
          <a:xfrm>
            <a:off x="1039456" y="1130878"/>
            <a:ext cx="13040439" cy="978445"/>
          </a:xfrm>
        </p:spPr>
        <p:txBody>
          <a:bodyPr>
            <a:normAutofit fontScale="90000"/>
          </a:bodyPr>
          <a:lstStyle/>
          <a:p>
            <a:r>
              <a:rPr lang="en-US"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2090A4B-5BE9-1188-295B-896AAD2D33CD}"/>
              </a:ext>
            </a:extLst>
          </p:cNvPr>
          <p:cNvSpPr>
            <a:spLocks noGrp="1"/>
          </p:cNvSpPr>
          <p:nvPr>
            <p:ph idx="1"/>
          </p:nvPr>
        </p:nvSpPr>
        <p:spPr>
          <a:xfrm>
            <a:off x="1039455" y="2824080"/>
            <a:ext cx="13040439" cy="18416670"/>
          </a:xfrm>
        </p:spPr>
        <p:txBody>
          <a:bodyPr>
            <a:normAutofit fontScale="92500" lnSpcReduction="10000"/>
          </a:bodyPr>
          <a:lstStyle/>
          <a:p>
            <a:pPr marL="0" indent="0" algn="just">
              <a:buNone/>
            </a:pPr>
            <a:r>
              <a:rPr lang="en-IN" sz="2800" dirty="0" err="1">
                <a:latin typeface="Times New Roman" panose="02020603050405020304" pitchFamily="18" charset="0"/>
                <a:cs typeface="Times New Roman" panose="02020603050405020304" pitchFamily="18" charset="0"/>
              </a:rPr>
              <a:t>Alghalyini</a:t>
            </a:r>
            <a:r>
              <a:rPr lang="en-IN" sz="2800" dirty="0">
                <a:latin typeface="Times New Roman" panose="02020603050405020304" pitchFamily="18" charset="0"/>
                <a:cs typeface="Times New Roman" panose="02020603050405020304" pitchFamily="18" charset="0"/>
              </a:rPr>
              <a:t>, B. (2023). Applications of artificial intelligence in the management of childhood obesity. Journal of family medicine and primary care, 12(11), 2558-2564. </a:t>
            </a:r>
            <a:r>
              <a:rPr lang="en-IN" sz="2800" dirty="0" err="1">
                <a:latin typeface="Times New Roman" panose="02020603050405020304" pitchFamily="18" charset="0"/>
                <a:cs typeface="Times New Roman" panose="02020603050405020304" pitchFamily="18" charset="0"/>
              </a:rPr>
              <a:t>doi</a:t>
            </a:r>
            <a:r>
              <a:rPr lang="en-IN" sz="2800" dirty="0">
                <a:latin typeface="Times New Roman" panose="02020603050405020304" pitchFamily="18" charset="0"/>
                <a:cs typeface="Times New Roman" panose="02020603050405020304" pitchFamily="18" charset="0"/>
              </a:rPr>
              <a:t>: https://doi.org/10.4103/jfmpc.jfmpc_469_23 </a:t>
            </a:r>
          </a:p>
          <a:p>
            <a:pPr marL="0" indent="0" algn="just">
              <a:buNone/>
            </a:pPr>
            <a:r>
              <a:rPr lang="en-IN" sz="2800" dirty="0">
                <a:latin typeface="Times New Roman" panose="02020603050405020304" pitchFamily="18" charset="0"/>
                <a:cs typeface="Times New Roman" panose="02020603050405020304" pitchFamily="18" charset="0"/>
              </a:rPr>
              <a:t>An, R., Shen, J. and Xiao, Y. (2022). Applications of artificial intelligence to obesity research: scoping review of methodologies. Journal of Medical Internet Research, 24(12), p.e40589. </a:t>
            </a:r>
            <a:r>
              <a:rPr lang="en-IN" sz="2800" dirty="0" err="1">
                <a:latin typeface="Times New Roman" panose="02020603050405020304" pitchFamily="18" charset="0"/>
                <a:cs typeface="Times New Roman" panose="02020603050405020304" pitchFamily="18" charset="0"/>
              </a:rPr>
              <a:t>doi</a:t>
            </a:r>
            <a:r>
              <a:rPr lang="en-IN" sz="2800" dirty="0">
                <a:latin typeface="Times New Roman" panose="02020603050405020304" pitchFamily="18" charset="0"/>
                <a:cs typeface="Times New Roman" panose="02020603050405020304" pitchFamily="18" charset="0"/>
              </a:rPr>
              <a:t>: https://doi.org/10.2196/40589</a:t>
            </a:r>
          </a:p>
          <a:p>
            <a:pPr marL="0" indent="0" algn="just">
              <a:buNone/>
            </a:pPr>
            <a:r>
              <a:rPr lang="en-IN" sz="2800" dirty="0">
                <a:latin typeface="Times New Roman" panose="02020603050405020304" pitchFamily="18" charset="0"/>
                <a:cs typeface="Times New Roman" panose="02020603050405020304" pitchFamily="18" charset="0"/>
              </a:rPr>
              <a:t>Bathla, G., Kumar, S., Garg, H. and Saini, D. eds. (2024). Artificial Intelligence in Healthcare: Emphasis on Diabetes, Hypertension, and Depression Management. CRC Press.</a:t>
            </a:r>
          </a:p>
          <a:p>
            <a:pPr marL="0" indent="0" algn="just">
              <a:buNone/>
            </a:pPr>
            <a:r>
              <a:rPr lang="en-IN" sz="2800" dirty="0">
                <a:latin typeface="Times New Roman" panose="02020603050405020304" pitchFamily="18" charset="0"/>
                <a:cs typeface="Times New Roman" panose="02020603050405020304" pitchFamily="18" charset="0"/>
              </a:rPr>
              <a:t>Chatterjee, A., Gerdes, M.W. and Martinez, S.G. (2020). Identification of risk factors associated with obesity and overweight—a machine learning overview. Sensors, 20(9), p.2734. </a:t>
            </a:r>
            <a:r>
              <a:rPr lang="en-IN" sz="2800" dirty="0" err="1">
                <a:latin typeface="Times New Roman" panose="02020603050405020304" pitchFamily="18" charset="0"/>
                <a:cs typeface="Times New Roman" panose="02020603050405020304" pitchFamily="18" charset="0"/>
              </a:rPr>
              <a:t>doi</a:t>
            </a:r>
            <a:r>
              <a:rPr lang="en-IN" sz="2800" dirty="0">
                <a:latin typeface="Times New Roman" panose="02020603050405020304" pitchFamily="18" charset="0"/>
                <a:cs typeface="Times New Roman" panose="02020603050405020304" pitchFamily="18" charset="0"/>
              </a:rPr>
              <a:t>: https://doi.org/10.3390/s20092734</a:t>
            </a:r>
          </a:p>
          <a:p>
            <a:pPr marL="0" indent="0" algn="just">
              <a:buNone/>
            </a:pPr>
            <a:r>
              <a:rPr lang="en-IN" sz="2800" dirty="0" err="1">
                <a:latin typeface="Times New Roman" panose="02020603050405020304" pitchFamily="18" charset="0"/>
                <a:cs typeface="Times New Roman" panose="02020603050405020304" pitchFamily="18" charset="0"/>
              </a:rPr>
              <a:t>Gemesi</a:t>
            </a:r>
            <a:r>
              <a:rPr lang="en-IN" sz="2800" dirty="0">
                <a:latin typeface="Times New Roman" panose="02020603050405020304" pitchFamily="18" charset="0"/>
                <a:cs typeface="Times New Roman" panose="02020603050405020304" pitchFamily="18" charset="0"/>
              </a:rPr>
              <a:t>, K., Winkler, S., Schmidt-Tesch, S., </a:t>
            </a:r>
            <a:r>
              <a:rPr lang="en-IN" sz="2800" dirty="0" err="1">
                <a:latin typeface="Times New Roman" panose="02020603050405020304" pitchFamily="18" charset="0"/>
                <a:cs typeface="Times New Roman" panose="02020603050405020304" pitchFamily="18" charset="0"/>
              </a:rPr>
              <a:t>Schederecker</a:t>
            </a:r>
            <a:r>
              <a:rPr lang="en-IN" sz="2800" dirty="0">
                <a:latin typeface="Times New Roman" panose="02020603050405020304" pitchFamily="18" charset="0"/>
                <a:cs typeface="Times New Roman" panose="02020603050405020304" pitchFamily="18" charset="0"/>
              </a:rPr>
              <a:t>, F., Hauner, H. and Holzapfel, C. (2024) 'Efficacy of an app-based multimodal lifestyle intervention on body weight in persons with obesity: results from a randomized controlled trial', International Journal of Obesity, 48(1), pp.118-126. </a:t>
            </a:r>
            <a:r>
              <a:rPr lang="en-IN" sz="2800" dirty="0" err="1">
                <a:latin typeface="Times New Roman" panose="02020603050405020304" pitchFamily="18" charset="0"/>
                <a:cs typeface="Times New Roman" panose="02020603050405020304" pitchFamily="18" charset="0"/>
              </a:rPr>
              <a:t>doi</a:t>
            </a:r>
            <a:r>
              <a:rPr lang="en-IN" sz="2800" dirty="0">
                <a:latin typeface="Times New Roman" panose="02020603050405020304" pitchFamily="18" charset="0"/>
                <a:cs typeface="Times New Roman" panose="02020603050405020304" pitchFamily="18" charset="0"/>
              </a:rPr>
              <a:t>: https://doi.org/10.1038/s41366-023-01415-0 </a:t>
            </a:r>
          </a:p>
          <a:p>
            <a:pPr marL="0" indent="0" algn="just">
              <a:buNone/>
            </a:pPr>
            <a:r>
              <a:rPr lang="en-IN" sz="2800" dirty="0">
                <a:latin typeface="Times New Roman" panose="02020603050405020304" pitchFamily="18" charset="0"/>
                <a:cs typeface="Times New Roman" panose="02020603050405020304" pitchFamily="18" charset="0"/>
              </a:rPr>
              <a:t>House of Commons Library (2025). Obesity statistics. London: House of Commons Library. Available at: https://commonslibrary.parliament.uk/research-briefings/sn03336/ (Accessed: 30 October 2025).</a:t>
            </a:r>
          </a:p>
          <a:p>
            <a:pPr marL="0" indent="0" algn="just">
              <a:buNone/>
            </a:pPr>
            <a:r>
              <a:rPr lang="en-IN" sz="2800" dirty="0">
                <a:latin typeface="Times New Roman" panose="02020603050405020304" pitchFamily="18" charset="0"/>
                <a:cs typeface="Times New Roman" panose="02020603050405020304" pitchFamily="18" charset="0"/>
              </a:rPr>
              <a:t>Huang, L., </a:t>
            </a:r>
            <a:r>
              <a:rPr lang="en-IN" sz="2800" dirty="0" err="1">
                <a:latin typeface="Times New Roman" panose="02020603050405020304" pitchFamily="18" charset="0"/>
                <a:cs typeface="Times New Roman" panose="02020603050405020304" pitchFamily="18" charset="0"/>
              </a:rPr>
              <a:t>Huhulea</a:t>
            </a:r>
            <a:r>
              <a:rPr lang="en-IN" sz="2800" dirty="0">
                <a:latin typeface="Times New Roman" panose="02020603050405020304" pitchFamily="18" charset="0"/>
                <a:cs typeface="Times New Roman" panose="02020603050405020304" pitchFamily="18" charset="0"/>
              </a:rPr>
              <a:t>, E.N., Abraham, E., Bienenstock, R., </a:t>
            </a:r>
            <a:r>
              <a:rPr lang="en-IN" sz="2800" dirty="0" err="1">
                <a:latin typeface="Times New Roman" panose="02020603050405020304" pitchFamily="18" charset="0"/>
                <a:cs typeface="Times New Roman" panose="02020603050405020304" pitchFamily="18" charset="0"/>
              </a:rPr>
              <a:t>Aifuwa</a:t>
            </a:r>
            <a:r>
              <a:rPr lang="en-IN" sz="2800" dirty="0">
                <a:latin typeface="Times New Roman" panose="02020603050405020304" pitchFamily="18" charset="0"/>
                <a:cs typeface="Times New Roman" panose="02020603050405020304" pitchFamily="18" charset="0"/>
              </a:rPr>
              <a:t>, E., Hirani, R., Schulhof, A., Tiwari, R.K. and Etienne, M. (2025) 'The role of artificial intelligence in obesity risk prediction and management: approaches, insights, and recommendations', Medicina, 61(2), p.358. </a:t>
            </a:r>
            <a:r>
              <a:rPr lang="en-IN" sz="2800" dirty="0" err="1">
                <a:latin typeface="Times New Roman" panose="02020603050405020304" pitchFamily="18" charset="0"/>
                <a:cs typeface="Times New Roman" panose="02020603050405020304" pitchFamily="18" charset="0"/>
              </a:rPr>
              <a:t>doi</a:t>
            </a:r>
            <a:r>
              <a:rPr lang="en-IN" sz="2800" dirty="0">
                <a:latin typeface="Times New Roman" panose="02020603050405020304" pitchFamily="18" charset="0"/>
                <a:cs typeface="Times New Roman" panose="02020603050405020304" pitchFamily="18" charset="0"/>
              </a:rPr>
              <a:t>: https://doi.org/10.3390/medicina61020358</a:t>
            </a:r>
          </a:p>
          <a:p>
            <a:pPr marL="0" indent="0" algn="just">
              <a:buNone/>
            </a:pPr>
            <a:r>
              <a:rPr lang="en-IN" sz="2800" dirty="0" err="1">
                <a:latin typeface="Times New Roman" panose="02020603050405020304" pitchFamily="18" charset="0"/>
                <a:cs typeface="Times New Roman" panose="02020603050405020304" pitchFamily="18" charset="0"/>
              </a:rPr>
              <a:t>Intuz</a:t>
            </a:r>
            <a:r>
              <a:rPr lang="en-IN" sz="2800" dirty="0">
                <a:latin typeface="Times New Roman" panose="02020603050405020304" pitchFamily="18" charset="0"/>
                <a:cs typeface="Times New Roman" panose="02020603050405020304" pitchFamily="18" charset="0"/>
              </a:rPr>
              <a:t>. (2025). Nutrition AI Chatbot: Develop A Personalized Dietitian Application. [online] Available at: https://www.intuz.com/blog/nutrition-chatbots-powered-by-ai (Accessed: 30 October 2025).</a:t>
            </a:r>
          </a:p>
          <a:p>
            <a:pPr marL="0" indent="0" algn="just">
              <a:buNone/>
            </a:pPr>
            <a:r>
              <a:rPr lang="en-IN" sz="2800" dirty="0">
                <a:latin typeface="Times New Roman" panose="02020603050405020304" pitchFamily="18" charset="0"/>
                <a:cs typeface="Times New Roman" panose="02020603050405020304" pitchFamily="18" charset="0"/>
              </a:rPr>
              <a:t>Nesta. (2025). England's national obesity rates likely significantly higher for minoritised ethnic groups than previously thought. Available at: https://www.nesta.org.uk/press-release/englands-national-obesity-rates-likely-significantly-higher-for-minoritised-ethnic-groups-than-previously-thought/ (Accessed: 30 October 2025).</a:t>
            </a:r>
          </a:p>
          <a:p>
            <a:pPr marL="0" indent="0" algn="just">
              <a:buNone/>
            </a:pPr>
            <a:r>
              <a:rPr lang="en-IN" sz="2800" dirty="0">
                <a:latin typeface="Times New Roman" panose="02020603050405020304" pitchFamily="18" charset="0"/>
                <a:cs typeface="Times New Roman" panose="02020603050405020304" pitchFamily="18" charset="0"/>
              </a:rPr>
              <a:t>Office for Health Improvement and Disparities (2025) Obesity profile: May 2025 update. London: UK Government. Available at: https://www.gov.uk/government/statistics/obesity-profile-may-2025-update (Accessed: 30 October 2025).</a:t>
            </a:r>
          </a:p>
          <a:p>
            <a:pPr marL="0" indent="0" algn="just">
              <a:buNone/>
            </a:pPr>
            <a:r>
              <a:rPr lang="en-IN" sz="2800" dirty="0">
                <a:latin typeface="Times New Roman" panose="02020603050405020304" pitchFamily="18" charset="0"/>
                <a:cs typeface="Times New Roman" panose="02020603050405020304" pitchFamily="18" charset="0"/>
              </a:rPr>
              <a:t>Partridge, S.R., Knight, A., Todd, A., McGill, B., Wardak, S., Alston, L., Livingstone, K.M., Singleton, A., Thornton, L., Jia, S. and Redfern, J. (2024). Addressing disparities: A systematic review of digital health equity for adolescent obesity prevention and management interventions. Obesity Reviews, 25(12), p.e13821. </a:t>
            </a:r>
            <a:r>
              <a:rPr lang="en-IN" sz="2800" dirty="0" err="1">
                <a:latin typeface="Times New Roman" panose="02020603050405020304" pitchFamily="18" charset="0"/>
                <a:cs typeface="Times New Roman" panose="02020603050405020304" pitchFamily="18" charset="0"/>
              </a:rPr>
              <a:t>doi</a:t>
            </a:r>
            <a:r>
              <a:rPr lang="en-IN" sz="2800" dirty="0">
                <a:latin typeface="Times New Roman" panose="02020603050405020304" pitchFamily="18" charset="0"/>
                <a:cs typeface="Times New Roman" panose="02020603050405020304" pitchFamily="18" charset="0"/>
              </a:rPr>
              <a:t>: https://doi.org/10.1111/obr.13821</a:t>
            </a:r>
          </a:p>
          <a:p>
            <a:pPr marL="0" indent="0" algn="just">
              <a:buNone/>
            </a:pPr>
            <a:r>
              <a:rPr lang="en-IN" sz="2800" dirty="0">
                <a:latin typeface="Times New Roman" panose="02020603050405020304" pitchFamily="18" charset="0"/>
                <a:cs typeface="Times New Roman" panose="02020603050405020304" pitchFamily="18" charset="0"/>
              </a:rPr>
              <a:t>Pope, J., </a:t>
            </a:r>
            <a:r>
              <a:rPr lang="en-IN" sz="2800" dirty="0" err="1">
                <a:latin typeface="Times New Roman" panose="02020603050405020304" pitchFamily="18" charset="0"/>
                <a:cs typeface="Times New Roman" panose="02020603050405020304" pitchFamily="18" charset="0"/>
              </a:rPr>
              <a:t>Nizielski</a:t>
            </a:r>
            <a:r>
              <a:rPr lang="en-IN" sz="2800" dirty="0">
                <a:latin typeface="Times New Roman" panose="02020603050405020304" pitchFamily="18" charset="0"/>
                <a:cs typeface="Times New Roman" panose="02020603050405020304" pitchFamily="18" charset="0"/>
              </a:rPr>
              <a:t>, S. and McCook, A. (2016). Nutrition for a changing world. (No Title).</a:t>
            </a:r>
          </a:p>
          <a:p>
            <a:pPr marL="0" indent="0" algn="just">
              <a:buNone/>
            </a:pPr>
            <a:r>
              <a:rPr lang="en-IN" sz="2800" dirty="0">
                <a:latin typeface="Times New Roman" panose="02020603050405020304" pitchFamily="18" charset="0"/>
                <a:cs typeface="Times New Roman" panose="02020603050405020304" pitchFamily="18" charset="0"/>
              </a:rPr>
              <a:t>Pujia, C., Ferro, Y., Mazza, E., </a:t>
            </a:r>
            <a:r>
              <a:rPr lang="en-IN" sz="2800" dirty="0" err="1">
                <a:latin typeface="Times New Roman" panose="02020603050405020304" pitchFamily="18" charset="0"/>
                <a:cs typeface="Times New Roman" panose="02020603050405020304" pitchFamily="18" charset="0"/>
              </a:rPr>
              <a:t>Maurotti</a:t>
            </a:r>
            <a:r>
              <a:rPr lang="en-IN" sz="2800" dirty="0">
                <a:latin typeface="Times New Roman" panose="02020603050405020304" pitchFamily="18" charset="0"/>
                <a:cs typeface="Times New Roman" panose="02020603050405020304" pitchFamily="18" charset="0"/>
              </a:rPr>
              <a:t>, S., Montalcini, T. and Pujia, A. (2025) 'The Role of Mobile Apps in Obesity Management: Systematic Review and Meta-Analysis', Journal of medical Internet research, 27, p.e66887. </a:t>
            </a:r>
            <a:r>
              <a:rPr lang="en-IN" sz="2800" dirty="0" err="1">
                <a:latin typeface="Times New Roman" panose="02020603050405020304" pitchFamily="18" charset="0"/>
                <a:cs typeface="Times New Roman" panose="02020603050405020304" pitchFamily="18" charset="0"/>
              </a:rPr>
              <a:t>doi</a:t>
            </a:r>
            <a:r>
              <a:rPr lang="en-IN" sz="2800" dirty="0">
                <a:latin typeface="Times New Roman" panose="02020603050405020304" pitchFamily="18" charset="0"/>
                <a:cs typeface="Times New Roman" panose="02020603050405020304" pitchFamily="18" charset="0"/>
              </a:rPr>
              <a:t>: https://doi.org/10.2196/66887</a:t>
            </a:r>
          </a:p>
          <a:p>
            <a:pPr marL="0" indent="0" algn="just">
              <a:buNone/>
            </a:pPr>
            <a:r>
              <a:rPr lang="en-IN" sz="2800" dirty="0">
                <a:latin typeface="Times New Roman" panose="02020603050405020304" pitchFamily="18" charset="0"/>
                <a:cs typeface="Times New Roman" panose="02020603050405020304" pitchFamily="18" charset="0"/>
              </a:rPr>
              <a:t>Ritchie, H. and Roser, M. (2017). Obesity. Our World in Data. [online] Updated Jan. 2024. Available at: https://ourworldindata.org/obesity (Accessed: 30 October 2025).</a:t>
            </a:r>
          </a:p>
          <a:p>
            <a:pPr marL="0" indent="0" algn="just">
              <a:buNone/>
            </a:pPr>
            <a:r>
              <a:rPr lang="en-IN" sz="2800" dirty="0">
                <a:latin typeface="Times New Roman" panose="02020603050405020304" pitchFamily="18" charset="0"/>
                <a:cs typeface="Times New Roman" panose="02020603050405020304" pitchFamily="18" charset="0"/>
              </a:rPr>
              <a:t>World Obesity Federation. (2025). World Obesity Atlas 2025. Available at: https://www.worldobesity.org/resources/resource-library/world-obesity-atlas-2025 (Accessed: 30 October 2025).</a:t>
            </a:r>
          </a:p>
        </p:txBody>
      </p:sp>
    </p:spTree>
    <p:extLst>
      <p:ext uri="{BB962C8B-B14F-4D97-AF65-F5344CB8AC3E}">
        <p14:creationId xmlns:p14="http://schemas.microsoft.com/office/powerpoint/2010/main" val="25784487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24</TotalTime>
  <Words>2298</Words>
  <Application>Microsoft Office PowerPoint</Application>
  <PresentationFormat>Custom</PresentationFormat>
  <Paragraphs>102</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Symbol</vt:lpstr>
      <vt:lpstr>Times New Roman</vt:lpstr>
      <vt:lpstr>Office Theme</vt:lpstr>
      <vt:lpstr>Module Population Health and Digital Health Promotion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Pulkit Bhardwaj</dc:creator>
  <cp:lastModifiedBy>Jugni Singh</cp:lastModifiedBy>
  <cp:revision>5</cp:revision>
  <dcterms:created xsi:type="dcterms:W3CDTF">2025-10-30T19:52:59Z</dcterms:created>
  <dcterms:modified xsi:type="dcterms:W3CDTF">2025-10-31T09:24:42Z</dcterms:modified>
</cp:coreProperties>
</file>