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s/slide2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.xml" ContentType="application/vnd.openxmlformats-officedocument.presentationml.slide+xml"/>
  <Override PartName="/ppt/slides/slide3.xml" ContentType="application/vnd.openxmlformats-officedocument.presentationml.slide+xml"/>
  <Override PartName="/ppt/slideLayouts/slideLayout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4A4C8"/>
    <a:srgbClr val="A591BD"/>
    <a:srgbClr val="FB5B76"/>
    <a:srgbClr val="008BBC"/>
    <a:srgbClr val="57D3FF"/>
    <a:srgbClr val="90BAE8"/>
    <a:srgbClr val="6DD588"/>
    <a:srgbClr val="FFFF66"/>
    <a:srgbClr val="E9E371"/>
    <a:srgbClr val="EC626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openxmlformats.org/officeDocument/2006/relationships/customXml" Target="../customXml/item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ustomXml" Target="../customXml/item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Relationship Id="rId14" Type="http://schemas.openxmlformats.org/officeDocument/2006/relationships/customXml" Target="../customXml/item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A09C3-3001-4DF5-AA25-25E45B6CB5C8}" type="datetimeFigureOut">
              <a:rPr lang="en-GB" smtClean="0"/>
              <a:t>10/09/2019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7774A-8827-4374-99FB-3FCF32867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519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A09C3-3001-4DF5-AA25-25E45B6CB5C8}" type="datetimeFigureOut">
              <a:rPr lang="en-GB" smtClean="0"/>
              <a:t>10/09/2019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7774A-8827-4374-99FB-3FCF32867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3409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A09C3-3001-4DF5-AA25-25E45B6CB5C8}" type="datetimeFigureOut">
              <a:rPr lang="en-GB" smtClean="0"/>
              <a:t>10/09/2019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7774A-8827-4374-99FB-3FCF32867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067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A09C3-3001-4DF5-AA25-25E45B6CB5C8}" type="datetimeFigureOut">
              <a:rPr lang="en-GB" smtClean="0"/>
              <a:t>10/09/2019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7774A-8827-4374-99FB-3FCF32867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932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A09C3-3001-4DF5-AA25-25E45B6CB5C8}" type="datetimeFigureOut">
              <a:rPr lang="en-GB" smtClean="0"/>
              <a:t>10/09/2019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7774A-8827-4374-99FB-3FCF32867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682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A09C3-3001-4DF5-AA25-25E45B6CB5C8}" type="datetimeFigureOut">
              <a:rPr lang="en-GB" smtClean="0"/>
              <a:t>10/09/2019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7774A-8827-4374-99FB-3FCF32867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868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A09C3-3001-4DF5-AA25-25E45B6CB5C8}" type="datetimeFigureOut">
              <a:rPr lang="en-GB" smtClean="0"/>
              <a:t>10/09/2019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7774A-8827-4374-99FB-3FCF32867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365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A09C3-3001-4DF5-AA25-25E45B6CB5C8}" type="datetimeFigureOut">
              <a:rPr lang="en-GB" smtClean="0"/>
              <a:t>10/09/2019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7774A-8827-4374-99FB-3FCF32867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280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A09C3-3001-4DF5-AA25-25E45B6CB5C8}" type="datetimeFigureOut">
              <a:rPr lang="en-GB" smtClean="0"/>
              <a:t>10/09/2019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7774A-8827-4374-99FB-3FCF32867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3078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A09C3-3001-4DF5-AA25-25E45B6CB5C8}" type="datetimeFigureOut">
              <a:rPr lang="en-GB" smtClean="0"/>
              <a:t>10/09/2019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7774A-8827-4374-99FB-3FCF32867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2953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A09C3-3001-4DF5-AA25-25E45B6CB5C8}" type="datetimeFigureOut">
              <a:rPr lang="en-GB" smtClean="0"/>
              <a:t>10/09/2019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7774A-8827-4374-99FB-3FCF32867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468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9A09C3-3001-4DF5-AA25-25E45B6CB5C8}" type="datetimeFigureOut">
              <a:rPr lang="en-GB" smtClean="0"/>
              <a:t>10/09/2019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87774A-8827-4374-99FB-3FCF32867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956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151069" y="-1143002"/>
            <a:ext cx="6841864" cy="914400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8" name="Rectangle 7"/>
          <p:cNvSpPr/>
          <p:nvPr/>
        </p:nvSpPr>
        <p:spPr>
          <a:xfrm>
            <a:off x="395536" y="396117"/>
            <a:ext cx="8352928" cy="605721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593644" y="692696"/>
            <a:ext cx="7920880" cy="554461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410857"/>
            <a:ext cx="1944216" cy="2731623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1907704" y="620688"/>
            <a:ext cx="5688632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b="1" cap="none" spc="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Ralph </a:t>
            </a:r>
            <a:r>
              <a:rPr lang="en-US" sz="4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REMEMBERS!</a:t>
            </a:r>
            <a:endParaRPr lang="en-US" sz="4800" b="1" cap="none" spc="0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val Callout 12"/>
          <p:cNvSpPr/>
          <p:nvPr/>
        </p:nvSpPr>
        <p:spPr>
          <a:xfrm>
            <a:off x="2079616" y="2780928"/>
            <a:ext cx="1692188" cy="1368152"/>
          </a:xfrm>
          <a:prstGeom prst="wedgeEllipseCallou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169626" y="3136610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I can remember the information</a:t>
            </a:r>
            <a:endParaRPr lang="en-GB" sz="1600" dirty="0"/>
          </a:p>
        </p:txBody>
      </p:sp>
      <p:sp>
        <p:nvSpPr>
          <p:cNvPr id="15" name="Cloud Callout 14"/>
          <p:cNvSpPr/>
          <p:nvPr/>
        </p:nvSpPr>
        <p:spPr>
          <a:xfrm>
            <a:off x="3851920" y="1451685"/>
            <a:ext cx="4536504" cy="4065547"/>
          </a:xfrm>
          <a:prstGeom prst="cloudCallout">
            <a:avLst>
              <a:gd name="adj1" fmla="val 48328"/>
              <a:gd name="adj2" fmla="val 64010"/>
            </a:avLst>
          </a:prstGeom>
          <a:solidFill>
            <a:srgbClr val="EC626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Explosion 1 16"/>
          <p:cNvSpPr/>
          <p:nvPr/>
        </p:nvSpPr>
        <p:spPr>
          <a:xfrm>
            <a:off x="683568" y="1196752"/>
            <a:ext cx="3088236" cy="1844479"/>
          </a:xfrm>
          <a:prstGeom prst="irregularSeal1">
            <a:avLst/>
          </a:prstGeom>
          <a:solidFill>
            <a:srgbClr val="FB5B76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/>
          <p:cNvSpPr txBox="1"/>
          <p:nvPr/>
        </p:nvSpPr>
        <p:spPr>
          <a:xfrm>
            <a:off x="1219574" y="1594247"/>
            <a:ext cx="20162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Choose, define, how, list, name, recognise, observe, retell, who, what, how, when. </a:t>
            </a:r>
            <a:endParaRPr lang="en-GB" sz="1600" dirty="0"/>
          </a:p>
        </p:txBody>
      </p:sp>
      <p:sp>
        <p:nvSpPr>
          <p:cNvPr id="19" name="TextBox 18"/>
          <p:cNvSpPr txBox="1"/>
          <p:nvPr/>
        </p:nvSpPr>
        <p:spPr>
          <a:xfrm>
            <a:off x="4554084" y="1988840"/>
            <a:ext cx="325827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Can you list…?</a:t>
            </a:r>
          </a:p>
          <a:p>
            <a:r>
              <a:rPr lang="en-GB" dirty="0" smtClean="0"/>
              <a:t>Can you recall…?</a:t>
            </a:r>
          </a:p>
          <a:p>
            <a:r>
              <a:rPr lang="en-GB" dirty="0" smtClean="0"/>
              <a:t>How did…happen?</a:t>
            </a:r>
          </a:p>
          <a:p>
            <a:r>
              <a:rPr lang="en-GB" dirty="0" smtClean="0"/>
              <a:t>How would you describe…?</a:t>
            </a:r>
          </a:p>
          <a:p>
            <a:r>
              <a:rPr lang="en-GB" dirty="0" smtClean="0"/>
              <a:t>How would you explain…?</a:t>
            </a:r>
          </a:p>
          <a:p>
            <a:r>
              <a:rPr lang="en-GB" dirty="0" smtClean="0"/>
              <a:t>What is…?</a:t>
            </a:r>
          </a:p>
          <a:p>
            <a:r>
              <a:rPr lang="en-GB" dirty="0" smtClean="0"/>
              <a:t>When did…?</a:t>
            </a:r>
          </a:p>
          <a:p>
            <a:r>
              <a:rPr lang="en-GB" dirty="0" smtClean="0"/>
              <a:t>Which one…?</a:t>
            </a:r>
          </a:p>
          <a:p>
            <a:r>
              <a:rPr lang="en-GB" dirty="0" smtClean="0"/>
              <a:t>Why did…?</a:t>
            </a:r>
          </a:p>
          <a:p>
            <a:r>
              <a:rPr lang="en-GB" dirty="0" smtClean="0"/>
              <a:t>Where is…?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6277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147565" y="-1122558"/>
            <a:ext cx="6813375" cy="9108505"/>
          </a:xfrm>
        </p:spPr>
      </p:pic>
      <p:sp>
        <p:nvSpPr>
          <p:cNvPr id="5" name="Rectangle 4"/>
          <p:cNvSpPr/>
          <p:nvPr/>
        </p:nvSpPr>
        <p:spPr>
          <a:xfrm>
            <a:off x="395536" y="404664"/>
            <a:ext cx="8352928" cy="604867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11560" y="620688"/>
            <a:ext cx="7992888" cy="561662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72" r="29538"/>
          <a:stretch/>
        </p:blipFill>
        <p:spPr>
          <a:xfrm>
            <a:off x="827584" y="2897862"/>
            <a:ext cx="1368152" cy="3198305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584067" y="692696"/>
            <a:ext cx="60478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5400" b="1" dirty="0" err="1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Una</a:t>
            </a:r>
            <a:r>
              <a:rPr lang="en-US" sz="5400" b="1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UNDERSTANDS!</a:t>
            </a:r>
            <a:endParaRPr lang="en-US" sz="5400" b="1" cap="none" spc="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val Callout 8"/>
          <p:cNvSpPr/>
          <p:nvPr/>
        </p:nvSpPr>
        <p:spPr>
          <a:xfrm>
            <a:off x="1691680" y="1700808"/>
            <a:ext cx="1944216" cy="1296144"/>
          </a:xfrm>
          <a:prstGeom prst="wedgeEllipseCallout">
            <a:avLst>
              <a:gd name="adj1" fmla="val -39734"/>
              <a:gd name="adj2" fmla="val 49314"/>
            </a:avLst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1979712" y="1820644"/>
            <a:ext cx="14401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I can understand the information.</a:t>
            </a:r>
            <a:endParaRPr lang="en-GB" sz="1600" dirty="0"/>
          </a:p>
        </p:txBody>
      </p:sp>
      <p:sp>
        <p:nvSpPr>
          <p:cNvPr id="11" name="Cloud 10"/>
          <p:cNvSpPr/>
          <p:nvPr/>
        </p:nvSpPr>
        <p:spPr>
          <a:xfrm>
            <a:off x="4211960" y="1798114"/>
            <a:ext cx="4176464" cy="4045222"/>
          </a:xfrm>
          <a:prstGeom prst="cloud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4860032" y="2359253"/>
            <a:ext cx="30243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Can you explain what is happening…what is meant…?</a:t>
            </a:r>
          </a:p>
          <a:p>
            <a:r>
              <a:rPr lang="en-GB" sz="1600" dirty="0" smtClean="0"/>
              <a:t>How would you classify the type of…?</a:t>
            </a:r>
          </a:p>
          <a:p>
            <a:r>
              <a:rPr lang="en-GB" sz="1600" dirty="0" smtClean="0"/>
              <a:t>How would you rephrase the meaning…?</a:t>
            </a:r>
          </a:p>
          <a:p>
            <a:r>
              <a:rPr lang="en-GB" sz="1600" dirty="0" smtClean="0"/>
              <a:t>How would you compare…contrast…?</a:t>
            </a:r>
          </a:p>
          <a:p>
            <a:r>
              <a:rPr lang="en-GB" sz="1600" dirty="0" smtClean="0"/>
              <a:t>What can you say about…?</a:t>
            </a:r>
          </a:p>
          <a:p>
            <a:r>
              <a:rPr lang="en-GB" sz="1600" dirty="0" smtClean="0"/>
              <a:t>What facts or ideas show…?</a:t>
            </a:r>
          </a:p>
          <a:p>
            <a:r>
              <a:rPr lang="en-GB" sz="1600" dirty="0" smtClean="0"/>
              <a:t>Which is the best answer…?</a:t>
            </a:r>
          </a:p>
          <a:p>
            <a:r>
              <a:rPr lang="en-GB" sz="1600" dirty="0" smtClean="0"/>
              <a:t>Which statements support…? </a:t>
            </a:r>
            <a:endParaRPr lang="en-GB" sz="1600" dirty="0"/>
          </a:p>
        </p:txBody>
      </p:sp>
      <p:sp>
        <p:nvSpPr>
          <p:cNvPr id="13" name="6-Point Star 12"/>
          <p:cNvSpPr/>
          <p:nvPr/>
        </p:nvSpPr>
        <p:spPr>
          <a:xfrm>
            <a:off x="2195736" y="3284984"/>
            <a:ext cx="2520280" cy="2376264"/>
          </a:xfrm>
          <a:prstGeom prst="star6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/>
          <p:cNvSpPr txBox="1"/>
          <p:nvPr/>
        </p:nvSpPr>
        <p:spPr>
          <a:xfrm>
            <a:off x="2339752" y="3996062"/>
            <a:ext cx="22322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Ask, Compare, Classify, Discuss, Explain, Observe, Review, Match, Summarise, Show, Indicate, Illustrate.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38755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190882" y="-1136349"/>
            <a:ext cx="6772142" cy="9134092"/>
          </a:xfrm>
        </p:spPr>
      </p:pic>
      <p:sp>
        <p:nvSpPr>
          <p:cNvPr id="5" name="Rectangle 4"/>
          <p:cNvSpPr/>
          <p:nvPr/>
        </p:nvSpPr>
        <p:spPr>
          <a:xfrm>
            <a:off x="395536" y="404664"/>
            <a:ext cx="8424936" cy="60486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11560" y="620688"/>
            <a:ext cx="7992888" cy="554461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849075" y="692696"/>
            <a:ext cx="55178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en-US" sz="5400" b="1" dirty="0" smtClean="0">
                <a:ln>
                  <a:prstDash val="solid"/>
                </a:ln>
                <a:solidFill>
                  <a:srgbClr val="FFFF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Adam the APPLIER</a:t>
            </a:r>
            <a:endParaRPr lang="en-US" sz="5400" b="1" cap="none" spc="0" dirty="0">
              <a:ln>
                <a:prstDash val="solid"/>
              </a:ln>
              <a:solidFill>
                <a:srgbClr val="FFFF00"/>
              </a:soli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23" t="8214" r="7356" b="6921"/>
          <a:stretch/>
        </p:blipFill>
        <p:spPr>
          <a:xfrm>
            <a:off x="914400" y="3649053"/>
            <a:ext cx="1580972" cy="2273183"/>
          </a:xfrm>
          <a:prstGeom prst="rect">
            <a:avLst/>
          </a:prstGeom>
        </p:spPr>
      </p:pic>
      <p:sp>
        <p:nvSpPr>
          <p:cNvPr id="10" name="Oval Callout 9"/>
          <p:cNvSpPr/>
          <p:nvPr/>
        </p:nvSpPr>
        <p:spPr>
          <a:xfrm>
            <a:off x="1704886" y="2996952"/>
            <a:ext cx="1714986" cy="1008112"/>
          </a:xfrm>
          <a:prstGeom prst="wedgeEllipseCallout">
            <a:avLst>
              <a:gd name="adj1" fmla="val -42986"/>
              <a:gd name="adj2" fmla="val 60626"/>
            </a:avLst>
          </a:prstGeom>
          <a:solidFill>
            <a:srgbClr val="E9E37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1849075" y="3140968"/>
            <a:ext cx="165618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I can apply my information in a new way. </a:t>
            </a:r>
            <a:endParaRPr lang="en-GB" sz="1400" dirty="0"/>
          </a:p>
        </p:txBody>
      </p:sp>
      <p:sp>
        <p:nvSpPr>
          <p:cNvPr id="12" name="Cloud 11"/>
          <p:cNvSpPr/>
          <p:nvPr/>
        </p:nvSpPr>
        <p:spPr>
          <a:xfrm>
            <a:off x="4379622" y="3356992"/>
            <a:ext cx="4274084" cy="2737134"/>
          </a:xfrm>
          <a:prstGeom prst="cloud">
            <a:avLst/>
          </a:prstGeom>
          <a:solidFill>
            <a:srgbClr val="FFFF66"/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4932040" y="3717032"/>
            <a:ext cx="345638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How would you use…?</a:t>
            </a:r>
          </a:p>
          <a:p>
            <a:r>
              <a:rPr lang="en-GB" sz="1400" dirty="0" smtClean="0"/>
              <a:t>What examples can you find to…?</a:t>
            </a:r>
          </a:p>
          <a:p>
            <a:r>
              <a:rPr lang="en-GB" sz="1400" dirty="0" smtClean="0"/>
              <a:t>How would you show your understanding of…?</a:t>
            </a:r>
          </a:p>
          <a:p>
            <a:r>
              <a:rPr lang="en-GB" sz="1400" dirty="0" smtClean="0"/>
              <a:t>What approach would you use to…?</a:t>
            </a:r>
          </a:p>
          <a:p>
            <a:r>
              <a:rPr lang="en-GB" sz="1400" dirty="0" smtClean="0"/>
              <a:t>Can you make use of the facts to…?</a:t>
            </a:r>
          </a:p>
          <a:p>
            <a:r>
              <a:rPr lang="en-GB" sz="1400" dirty="0" smtClean="0"/>
              <a:t>What facts would you select to show…?</a:t>
            </a:r>
          </a:p>
          <a:p>
            <a:endParaRPr lang="en-GB" sz="1400" dirty="0"/>
          </a:p>
        </p:txBody>
      </p:sp>
      <p:sp>
        <p:nvSpPr>
          <p:cNvPr id="14" name="5-Point Star 13"/>
          <p:cNvSpPr/>
          <p:nvPr/>
        </p:nvSpPr>
        <p:spPr>
          <a:xfrm>
            <a:off x="3059832" y="1331476"/>
            <a:ext cx="2232248" cy="1809492"/>
          </a:xfrm>
          <a:prstGeom prst="star5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5-Point Star 14"/>
          <p:cNvSpPr/>
          <p:nvPr/>
        </p:nvSpPr>
        <p:spPr>
          <a:xfrm>
            <a:off x="5364088" y="1700808"/>
            <a:ext cx="1728192" cy="1440160"/>
          </a:xfrm>
          <a:prstGeom prst="star5">
            <a:avLst/>
          </a:prstGeom>
          <a:solidFill>
            <a:srgbClr val="FFFF66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3666231" y="1902314"/>
            <a:ext cx="14267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Act, Apply, Associate, Choose, Classify, Connect, Demonstrate</a:t>
            </a:r>
            <a:endParaRPr lang="en-GB" sz="1200" dirty="0"/>
          </a:p>
        </p:txBody>
      </p:sp>
      <p:sp>
        <p:nvSpPr>
          <p:cNvPr id="17" name="TextBox 16"/>
          <p:cNvSpPr txBox="1"/>
          <p:nvPr/>
        </p:nvSpPr>
        <p:spPr>
          <a:xfrm>
            <a:off x="5706453" y="213285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Group, Identify, Illustrate, Link, Show, Summarise.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00781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0487" y="2729706"/>
            <a:ext cx="1343025" cy="2266950"/>
          </a:xfrm>
        </p:spPr>
      </p:pic>
      <p:pic>
        <p:nvPicPr>
          <p:cNvPr id="4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190882" y="-1136349"/>
            <a:ext cx="6772142" cy="913409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95536" y="404664"/>
            <a:ext cx="8424936" cy="604867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11560" y="620688"/>
            <a:ext cx="7920880" cy="554461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623340" y="692696"/>
            <a:ext cx="589732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Anna the ANALYSER</a:t>
            </a:r>
            <a:endParaRPr lang="en-US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836" y="3573016"/>
            <a:ext cx="1343025" cy="2266950"/>
          </a:xfrm>
          <a:prstGeom prst="rect">
            <a:avLst/>
          </a:prstGeom>
        </p:spPr>
      </p:pic>
      <p:sp>
        <p:nvSpPr>
          <p:cNvPr id="10" name="Oval Callout 9"/>
          <p:cNvSpPr/>
          <p:nvPr/>
        </p:nvSpPr>
        <p:spPr>
          <a:xfrm>
            <a:off x="1763689" y="2708920"/>
            <a:ext cx="1656184" cy="1152128"/>
          </a:xfrm>
          <a:prstGeom prst="wedgeEllipseCallout">
            <a:avLst>
              <a:gd name="adj1" fmla="val -49318"/>
              <a:gd name="adj2" fmla="val 41887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1835771" y="2970530"/>
            <a:ext cx="15120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I can analyse the differences. </a:t>
            </a:r>
            <a:endParaRPr lang="en-GB" sz="1400" dirty="0"/>
          </a:p>
        </p:txBody>
      </p:sp>
      <p:sp>
        <p:nvSpPr>
          <p:cNvPr id="13" name="Flowchart: Magnetic Disk 12"/>
          <p:cNvSpPr/>
          <p:nvPr/>
        </p:nvSpPr>
        <p:spPr>
          <a:xfrm>
            <a:off x="5148064" y="1633554"/>
            <a:ext cx="3240360" cy="2875566"/>
          </a:xfrm>
          <a:prstGeom prst="flowChartMagneticDisk">
            <a:avLst/>
          </a:prstGeom>
          <a:solidFill>
            <a:srgbClr val="6DD588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64088" y="1916832"/>
            <a:ext cx="2808312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What is the theme…?</a:t>
            </a:r>
          </a:p>
          <a:p>
            <a:r>
              <a:rPr lang="en-GB" sz="1400" dirty="0" smtClean="0"/>
              <a:t>What is the motive there…?</a:t>
            </a:r>
          </a:p>
          <a:p>
            <a:r>
              <a:rPr lang="en-GB" sz="1400" dirty="0" smtClean="0"/>
              <a:t>What conclusions can you draw…?</a:t>
            </a:r>
          </a:p>
          <a:p>
            <a:r>
              <a:rPr lang="en-GB" sz="1400" dirty="0" smtClean="0"/>
              <a:t>How would you categorise…?</a:t>
            </a:r>
          </a:p>
          <a:p>
            <a:r>
              <a:rPr lang="en-GB" sz="1400" dirty="0" smtClean="0"/>
              <a:t>How would you classify…?</a:t>
            </a:r>
          </a:p>
          <a:p>
            <a:r>
              <a:rPr lang="en-GB" sz="1400" dirty="0" smtClean="0"/>
              <a:t>Can you make a distinction between…?</a:t>
            </a:r>
          </a:p>
          <a:p>
            <a:r>
              <a:rPr lang="en-GB" sz="1400" dirty="0" smtClean="0"/>
              <a:t>What is the function of…?</a:t>
            </a:r>
          </a:p>
          <a:p>
            <a:r>
              <a:rPr lang="en-GB" sz="1400" dirty="0" smtClean="0"/>
              <a:t>What ideas justify…?</a:t>
            </a:r>
          </a:p>
          <a:p>
            <a:r>
              <a:rPr lang="en-GB" sz="1400" dirty="0" smtClean="0"/>
              <a:t>Can you list the parts…?</a:t>
            </a:r>
          </a:p>
          <a:p>
            <a:endParaRPr lang="en-GB" sz="1400" dirty="0"/>
          </a:p>
        </p:txBody>
      </p:sp>
      <p:sp>
        <p:nvSpPr>
          <p:cNvPr id="15" name="Oval 14"/>
          <p:cNvSpPr/>
          <p:nvPr/>
        </p:nvSpPr>
        <p:spPr>
          <a:xfrm>
            <a:off x="1979861" y="4509120"/>
            <a:ext cx="2376115" cy="1440160"/>
          </a:xfrm>
          <a:prstGeom prst="ellipse">
            <a:avLst/>
          </a:prstGeom>
          <a:solidFill>
            <a:srgbClr val="92D050"/>
          </a:solidFill>
          <a:ln>
            <a:solidFill>
              <a:srgbClr val="6DD58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2267744" y="4644424"/>
            <a:ext cx="1872208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Analyse, Arrange, Breakdown, Categorise, Classify, Distinguish, Examine, Group, Organise.</a:t>
            </a:r>
            <a:endParaRPr lang="en-GB" sz="1400" dirty="0"/>
          </a:p>
        </p:txBody>
      </p:sp>
      <p:sp>
        <p:nvSpPr>
          <p:cNvPr id="17" name="Flowchart: Terminator 16"/>
          <p:cNvSpPr/>
          <p:nvPr/>
        </p:nvSpPr>
        <p:spPr>
          <a:xfrm>
            <a:off x="4788024" y="4797152"/>
            <a:ext cx="3384376" cy="1016823"/>
          </a:xfrm>
          <a:prstGeom prst="flowChartTerminator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/>
          <p:cNvSpPr txBox="1"/>
          <p:nvPr/>
        </p:nvSpPr>
        <p:spPr>
          <a:xfrm>
            <a:off x="5004048" y="4869160"/>
            <a:ext cx="302433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Question, Rank, Recognise, Research, See, Select, Separate, Similar to, Take part in.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657791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8087" y="2477294"/>
            <a:ext cx="1647825" cy="2771775"/>
          </a:xfrm>
        </p:spPr>
      </p:pic>
      <p:pic>
        <p:nvPicPr>
          <p:cNvPr id="4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190882" y="-1136349"/>
            <a:ext cx="6772142" cy="913409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95536" y="404664"/>
            <a:ext cx="8424936" cy="604867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11560" y="692696"/>
            <a:ext cx="7920880" cy="547260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813199" y="764704"/>
            <a:ext cx="55176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Evan the Evaluator</a:t>
            </a:r>
            <a:endParaRPr lang="en-US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913"/>
          <a:stretch/>
        </p:blipFill>
        <p:spPr>
          <a:xfrm>
            <a:off x="642831" y="3388444"/>
            <a:ext cx="1773446" cy="2776860"/>
          </a:xfrm>
          <a:prstGeom prst="rect">
            <a:avLst/>
          </a:prstGeom>
        </p:spPr>
      </p:pic>
      <p:sp>
        <p:nvSpPr>
          <p:cNvPr id="10" name="Oval Callout 9"/>
          <p:cNvSpPr/>
          <p:nvPr/>
        </p:nvSpPr>
        <p:spPr>
          <a:xfrm>
            <a:off x="2247740" y="2659411"/>
            <a:ext cx="1728192" cy="1008112"/>
          </a:xfrm>
          <a:prstGeom prst="wedgeEllipseCallout">
            <a:avLst>
              <a:gd name="adj1" fmla="val -46546"/>
              <a:gd name="adj2" fmla="val 57413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2430019" y="2780928"/>
            <a:ext cx="136363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I can justify a stand or decision. </a:t>
            </a:r>
            <a:endParaRPr lang="en-GB" sz="1400" dirty="0"/>
          </a:p>
        </p:txBody>
      </p:sp>
      <p:sp>
        <p:nvSpPr>
          <p:cNvPr id="12" name="Vertical Scroll 11"/>
          <p:cNvSpPr/>
          <p:nvPr/>
        </p:nvSpPr>
        <p:spPr>
          <a:xfrm>
            <a:off x="4932040" y="1628800"/>
            <a:ext cx="3816424" cy="4464496"/>
          </a:xfrm>
          <a:prstGeom prst="verticalScroll">
            <a:avLst/>
          </a:prstGeom>
          <a:solidFill>
            <a:srgbClr val="90BAE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5472100" y="2199054"/>
            <a:ext cx="2736304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Do you agree with the actions/outcomes…?</a:t>
            </a:r>
          </a:p>
          <a:p>
            <a:r>
              <a:rPr lang="en-GB" sz="1400" dirty="0" smtClean="0"/>
              <a:t>What is your opinion of…?</a:t>
            </a:r>
          </a:p>
          <a:p>
            <a:r>
              <a:rPr lang="en-GB" sz="1400" dirty="0" smtClean="0"/>
              <a:t>How would you prove/disprove…?</a:t>
            </a:r>
          </a:p>
          <a:p>
            <a:r>
              <a:rPr lang="en-GB" sz="1400" dirty="0" smtClean="0"/>
              <a:t>Can you asses the value/importance of…?</a:t>
            </a:r>
          </a:p>
          <a:p>
            <a:r>
              <a:rPr lang="en-GB" sz="1400" dirty="0" smtClean="0"/>
              <a:t>How would you evaluate…?</a:t>
            </a:r>
          </a:p>
          <a:p>
            <a:r>
              <a:rPr lang="en-GB" sz="1400" dirty="0" smtClean="0"/>
              <a:t>How could you determine…?</a:t>
            </a:r>
          </a:p>
          <a:p>
            <a:r>
              <a:rPr lang="en-GB" sz="1400" dirty="0" smtClean="0"/>
              <a:t>Based on what you know, how would you explain…?</a:t>
            </a:r>
          </a:p>
          <a:p>
            <a:r>
              <a:rPr lang="en-GB" sz="1400" dirty="0" smtClean="0"/>
              <a:t>What information would you use to support the view…?</a:t>
            </a:r>
          </a:p>
          <a:p>
            <a:r>
              <a:rPr lang="en-GB" sz="1400" dirty="0" smtClean="0"/>
              <a:t>How would you justify…?</a:t>
            </a:r>
          </a:p>
          <a:p>
            <a:r>
              <a:rPr lang="en-GB" sz="1400" dirty="0" smtClean="0"/>
              <a:t>What data was used to make the conclusion…?</a:t>
            </a:r>
            <a:endParaRPr lang="en-GB" sz="1400" dirty="0"/>
          </a:p>
        </p:txBody>
      </p:sp>
      <p:sp>
        <p:nvSpPr>
          <p:cNvPr id="14" name="Right Triangle 13"/>
          <p:cNvSpPr/>
          <p:nvPr/>
        </p:nvSpPr>
        <p:spPr>
          <a:xfrm rot="19830977">
            <a:off x="1004702" y="787935"/>
            <a:ext cx="2592288" cy="1800200"/>
          </a:xfrm>
          <a:prstGeom prst="rtTriangle">
            <a:avLst/>
          </a:prstGeom>
          <a:solidFill>
            <a:srgbClr val="008BB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/>
          <p:cNvSpPr txBox="1"/>
          <p:nvPr/>
        </p:nvSpPr>
        <p:spPr>
          <a:xfrm>
            <a:off x="755576" y="1628800"/>
            <a:ext cx="27363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Agree, Argue, Asses, Choose, Compare, Conclude, Consider, Convince, Criticise, Debate, Decide, Defend, Explain, Give reasons, </a:t>
            </a:r>
            <a:endParaRPr lang="en-GB" sz="1400" dirty="0"/>
          </a:p>
        </p:txBody>
      </p:sp>
      <p:sp>
        <p:nvSpPr>
          <p:cNvPr id="16" name="Teardrop 15"/>
          <p:cNvSpPr/>
          <p:nvPr/>
        </p:nvSpPr>
        <p:spPr>
          <a:xfrm rot="21083761">
            <a:off x="3030971" y="3982843"/>
            <a:ext cx="1627178" cy="1858657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3111836" y="4353490"/>
            <a:ext cx="1676188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Estimate, Evaluate, How do we know, Justify, Opinion, Select, Support, Validate, Why.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538589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800" y="3405981"/>
            <a:ext cx="914400" cy="914400"/>
          </a:xfrm>
        </p:spPr>
      </p:pic>
      <p:pic>
        <p:nvPicPr>
          <p:cNvPr id="4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190882" y="-1136349"/>
            <a:ext cx="6772142" cy="913409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95536" y="404664"/>
            <a:ext cx="8352928" cy="6048672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83568" y="692696"/>
            <a:ext cx="7776864" cy="547260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547664" y="836712"/>
            <a:ext cx="628184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en-US" sz="5400" b="1" cap="none" spc="0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Charlotte th</a:t>
            </a:r>
            <a:r>
              <a:rPr lang="en-US" sz="5400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e Creator</a:t>
            </a:r>
            <a:endParaRPr lang="en-US" sz="5400" b="1" cap="none" spc="0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04" r="20034"/>
          <a:stretch/>
        </p:blipFill>
        <p:spPr>
          <a:xfrm>
            <a:off x="895706" y="3540639"/>
            <a:ext cx="1516053" cy="2624665"/>
          </a:xfrm>
          <a:prstGeom prst="rect">
            <a:avLst/>
          </a:prstGeom>
        </p:spPr>
      </p:pic>
      <p:sp>
        <p:nvSpPr>
          <p:cNvPr id="10" name="Oval Callout 9"/>
          <p:cNvSpPr/>
          <p:nvPr/>
        </p:nvSpPr>
        <p:spPr>
          <a:xfrm>
            <a:off x="2123728" y="3540639"/>
            <a:ext cx="1872208" cy="896473"/>
          </a:xfrm>
          <a:prstGeom prst="wedgeEllipseCallout">
            <a:avLst>
              <a:gd name="adj1" fmla="val -41245"/>
              <a:gd name="adj2" fmla="val 54193"/>
            </a:avLst>
          </a:prstGeom>
          <a:solidFill>
            <a:srgbClr val="B4A4C8"/>
          </a:solidFill>
          <a:ln>
            <a:solidFill>
              <a:srgbClr val="FB5B7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2404913" y="3573376"/>
            <a:ext cx="144016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I can change the information or create it into something new. </a:t>
            </a:r>
            <a:endParaRPr lang="en-GB" sz="1200" dirty="0"/>
          </a:p>
        </p:txBody>
      </p:sp>
      <p:sp>
        <p:nvSpPr>
          <p:cNvPr id="12" name="Flowchart: Manual Operation 11"/>
          <p:cNvSpPr/>
          <p:nvPr/>
        </p:nvSpPr>
        <p:spPr>
          <a:xfrm>
            <a:off x="4688588" y="1734862"/>
            <a:ext cx="3627828" cy="2611206"/>
          </a:xfrm>
          <a:prstGeom prst="flowChartManualOperation">
            <a:avLst/>
          </a:prstGeom>
          <a:solidFill>
            <a:srgbClr val="A591BD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5037720" y="1916832"/>
            <a:ext cx="345638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How would you improve…?</a:t>
            </a:r>
          </a:p>
          <a:p>
            <a:r>
              <a:rPr lang="en-GB" sz="1400" dirty="0" smtClean="0"/>
              <a:t>What would happen if…?</a:t>
            </a:r>
          </a:p>
          <a:p>
            <a:r>
              <a:rPr lang="en-GB" sz="1400" dirty="0" smtClean="0"/>
              <a:t>Suppose you could…what would you do…?</a:t>
            </a:r>
          </a:p>
          <a:p>
            <a:r>
              <a:rPr lang="en-GB" sz="1400" dirty="0" smtClean="0"/>
              <a:t>Can you think of an original for the…?</a:t>
            </a:r>
          </a:p>
          <a:p>
            <a:r>
              <a:rPr lang="en-GB" sz="1400" dirty="0" smtClean="0"/>
              <a:t>Can you propose an alternative…?</a:t>
            </a:r>
          </a:p>
          <a:p>
            <a:r>
              <a:rPr lang="en-GB" sz="1400" dirty="0" smtClean="0"/>
              <a:t> What could be done to                                                                                         minimise/maximise…?</a:t>
            </a:r>
          </a:p>
          <a:p>
            <a:r>
              <a:rPr lang="en-GB" sz="1400" dirty="0"/>
              <a:t> </a:t>
            </a:r>
            <a:r>
              <a:rPr lang="en-GB" sz="1400" dirty="0" smtClean="0"/>
              <a:t>   </a:t>
            </a:r>
            <a:endParaRPr lang="en-GB" sz="1400" dirty="0"/>
          </a:p>
        </p:txBody>
      </p:sp>
      <p:sp>
        <p:nvSpPr>
          <p:cNvPr id="14" name="Flowchart: Alternate Process 13"/>
          <p:cNvSpPr/>
          <p:nvPr/>
        </p:nvSpPr>
        <p:spPr>
          <a:xfrm>
            <a:off x="2843808" y="4725144"/>
            <a:ext cx="5472608" cy="1296144"/>
          </a:xfrm>
          <a:prstGeom prst="flowChartAlternateProcess">
            <a:avLst/>
          </a:prstGeom>
          <a:solidFill>
            <a:srgbClr val="B4A4C8"/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/>
          <p:cNvSpPr txBox="1"/>
          <p:nvPr/>
        </p:nvSpPr>
        <p:spPr>
          <a:xfrm>
            <a:off x="2915816" y="4852971"/>
            <a:ext cx="53285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Adapt, Build, Change, Choose, Construct, Develop, Discover, Discuss, Elaborate, Extend, Imagine, Improve, Integrate, Original, Produce, Propose, Reframe, Revise, Rewrite, Simplify, Speculate, Suppose, Visualise.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779908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1D3DB7307EE1944BCC16F12556F44EF" ma:contentTypeVersion="16" ma:contentTypeDescription="Create a new document." ma:contentTypeScope="" ma:versionID="eeae4bc617202bbe57d96586137f7b56">
  <xsd:schema xmlns:xsd="http://www.w3.org/2001/XMLSchema" xmlns:xs="http://www.w3.org/2001/XMLSchema" xmlns:p="http://schemas.microsoft.com/office/2006/metadata/properties" xmlns:ns2="95a96852-b131-4598-b7ec-a8e94bbe3ddd" xmlns:ns3="f8d1b9f2-fed3-4e8f-8f36-1fbf8a3a319c" targetNamespace="http://schemas.microsoft.com/office/2006/metadata/properties" ma:root="true" ma:fieldsID="36bc0f559fc604de9e88cb4ea8165937" ns2:_="" ns3:_="">
    <xsd:import namespace="95a96852-b131-4598-b7ec-a8e94bbe3ddd"/>
    <xsd:import namespace="f8d1b9f2-fed3-4e8f-8f36-1fbf8a3a319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a96852-b131-4598-b7ec-a8e94bbe3dd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d1b9f2-fed3-4e8f-8f36-1fbf8a3a319c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3532b16b-532d-47ef-85bd-2bce07a7bb0a}" ma:internalName="TaxCatchAll" ma:showField="CatchAllData" ma:web="f8d1b9f2-fed3-4e8f-8f36-1fbf8a3a319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95a96852-b131-4598-b7ec-a8e94bbe3ddd">
      <Terms xmlns="http://schemas.microsoft.com/office/infopath/2007/PartnerControls"/>
    </lcf76f155ced4ddcb4097134ff3c332f>
    <TaxCatchAll xmlns="f8d1b9f2-fed3-4e8f-8f36-1fbf8a3a319c" xsi:nil="true"/>
  </documentManagement>
</p:properties>
</file>

<file path=customXml/itemProps1.xml><?xml version="1.0" encoding="utf-8"?>
<ds:datastoreItem xmlns:ds="http://schemas.openxmlformats.org/officeDocument/2006/customXml" ds:itemID="{D8265D98-E049-4BC0-8B2E-5FB2849BDFE7}"/>
</file>

<file path=customXml/itemProps2.xml><?xml version="1.0" encoding="utf-8"?>
<ds:datastoreItem xmlns:ds="http://schemas.openxmlformats.org/officeDocument/2006/customXml" ds:itemID="{9C5B0D1D-1FFC-434C-B92B-1B0743FF9EA4}"/>
</file>

<file path=customXml/itemProps3.xml><?xml version="1.0" encoding="utf-8"?>
<ds:datastoreItem xmlns:ds="http://schemas.openxmlformats.org/officeDocument/2006/customXml" ds:itemID="{C1638049-AA97-42B2-9288-6C4F44B1FACA}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222</TotalTime>
  <Words>565</Words>
  <Application>Microsoft Office PowerPoint</Application>
  <PresentationFormat>On-screen Show (4:3)</PresentationFormat>
  <Paragraphs>71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Stephens Anna</dc:creator>
  <cp:lastModifiedBy>Gruff Bendall</cp:lastModifiedBy>
  <cp:revision>12</cp:revision>
  <dcterms:created xsi:type="dcterms:W3CDTF">2014-10-08T12:45:31Z</dcterms:created>
  <dcterms:modified xsi:type="dcterms:W3CDTF">2019-09-10T12:58:10Z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0x010100E1D3DB7307EE1944BCC16F12556F44EF</vt:lpwstr>
  </property>
  <property fmtid="{D5CDD505-2E9C-101B-9397-08002B2CF9AE}" pid="3" name="MediaServiceImageTags">
    <vt:lpwstr/>
  </property>
</Properties>
</file>