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307" r:id="rId2"/>
    <p:sldId id="310" r:id="rId3"/>
    <p:sldId id="308" r:id="rId4"/>
    <p:sldId id="312" r:id="rId5"/>
    <p:sldId id="313" r:id="rId6"/>
    <p:sldId id="315" r:id="rId7"/>
    <p:sldId id="314" r:id="rId8"/>
    <p:sldId id="309" r:id="rId9"/>
    <p:sldId id="317" r:id="rId10"/>
    <p:sldId id="320" r:id="rId11"/>
    <p:sldId id="311" r:id="rId12"/>
    <p:sldId id="318" r:id="rId13"/>
    <p:sldId id="319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8" d="100"/>
          <a:sy n="98" d="100"/>
        </p:scale>
        <p:origin x="918" y="3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5308D7-0728-4922-A95F-CEDF2AA2084E}" type="datetimeFigureOut">
              <a:rPr lang="en-GB" smtClean="0"/>
              <a:pPr/>
              <a:t>11/11/2019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88BCF0-BA8B-4493-9499-ABC40D96851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9617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01C621-DBB4-4FD2-A065-247275EF22C2}" type="datetime1">
              <a:rPr lang="en-GB" smtClean="0"/>
              <a:pPr/>
              <a:t>11/11/2019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7108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A0A8B-36E4-48BC-8F5A-5C023887FB53}" type="datetime1">
              <a:rPr lang="en-GB" smtClean="0"/>
              <a:pPr/>
              <a:t>11/11/2019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72917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7A052-4620-4857-BBB6-3B8D4FD2DA8B}" type="datetime1">
              <a:rPr lang="en-GB" smtClean="0"/>
              <a:pPr/>
              <a:t>11/11/2019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49243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6E3-621B-425A-A5BC-A3719C4DB8E3}" type="datetime1">
              <a:rPr lang="en-GB" smtClean="0"/>
              <a:pPr/>
              <a:t>11/11/2019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3987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D9011-2B6C-4DB4-9398-0299A66F6AC9}" type="datetime1">
              <a:rPr lang="en-GB" smtClean="0"/>
              <a:pPr/>
              <a:t>11/11/2019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09747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1DAE6-BF84-41F8-980E-F2B81E2B5AA8}" type="datetime1">
              <a:rPr lang="en-GB" smtClean="0"/>
              <a:pPr/>
              <a:t>11/11/2019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73672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7A70D8-677E-4BD6-919C-867EB5FF824F}" type="datetime1">
              <a:rPr lang="en-GB" smtClean="0"/>
              <a:pPr/>
              <a:t>11/11/2019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55700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8DF37-F344-410A-B5F9-48FD4FDBCA45}" type="datetime1">
              <a:rPr lang="en-GB" smtClean="0"/>
              <a:pPr/>
              <a:t>11/11/2019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24335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F68D7D-048D-4575-B2DE-2E73EDA59AD1}" type="datetime1">
              <a:rPr lang="en-GB" smtClean="0"/>
              <a:pPr/>
              <a:t>11/11/2019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4446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F39FEE-E42A-4CC5-A76D-E767A221FF7A}" type="datetime1">
              <a:rPr lang="en-GB" smtClean="0"/>
              <a:pPr/>
              <a:t>11/11/2019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33164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4FE2E7-FFE7-464A-A82B-0C1D6AE2C805}" type="datetime1">
              <a:rPr lang="en-GB" smtClean="0"/>
              <a:pPr/>
              <a:t>11/11/2019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1926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58B954-53B9-4FA5-9924-61A2CE46EA10}" type="datetime1">
              <a:rPr lang="en-GB" smtClean="0"/>
              <a:pPr/>
              <a:t>11/11/2019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B2CB39-C78A-4A11-8521-361D868EC0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36150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s://www.youtube.com/watch?v=zx9ZkFrhPuE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www.ojec.com/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</a:t>
            </a:fld>
            <a:endParaRPr lang="en-GB"/>
          </a:p>
        </p:txBody>
      </p:sp>
      <p:pic>
        <p:nvPicPr>
          <p:cNvPr id="12" name="Picture 2" descr="UW Trinity Saint David 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5042" y="5917922"/>
            <a:ext cx="1881758" cy="75270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</p:pic>
      <p:sp>
        <p:nvSpPr>
          <p:cNvPr id="13" name="5 CuadroTexto"/>
          <p:cNvSpPr txBox="1"/>
          <p:nvPr/>
        </p:nvSpPr>
        <p:spPr>
          <a:xfrm>
            <a:off x="251520" y="6165304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/>
              <a:t>Juan A </a:t>
            </a:r>
            <a:r>
              <a:rPr lang="es-ES_tradnl" b="1" dirty="0" err="1" smtClean="0"/>
              <a:t>Ferriz</a:t>
            </a:r>
            <a:r>
              <a:rPr lang="es-ES_tradnl" b="1" dirty="0" smtClean="0"/>
              <a:t>-Papi</a:t>
            </a:r>
            <a:endParaRPr lang="es-ES" b="1" dirty="0"/>
          </a:p>
        </p:txBody>
      </p:sp>
      <p:sp>
        <p:nvSpPr>
          <p:cNvPr id="8" name="Rectangle 10"/>
          <p:cNvSpPr/>
          <p:nvPr/>
        </p:nvSpPr>
        <p:spPr>
          <a:xfrm>
            <a:off x="179512" y="3284984"/>
            <a:ext cx="8763271" cy="7694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TENDERING </a:t>
            </a:r>
            <a:r>
              <a:rPr lang="en-US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PROCESS</a:t>
            </a:r>
            <a:endParaRPr lang="en-US" sz="4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Rectangle 9"/>
          <p:cNvSpPr/>
          <p:nvPr/>
        </p:nvSpPr>
        <p:spPr>
          <a:xfrm>
            <a:off x="539552" y="738282"/>
            <a:ext cx="8064896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PROJECT PLANNING IN CONSTRUCTION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58141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2</a:t>
            </a:fld>
            <a:endParaRPr lang="en-GB"/>
          </a:p>
        </p:txBody>
      </p:sp>
      <p:sp>
        <p:nvSpPr>
          <p:cNvPr id="5" name="Rectangle 4">
            <a:hlinkClick r:id="rId2"/>
          </p:cNvPr>
          <p:cNvSpPr/>
          <p:nvPr/>
        </p:nvSpPr>
        <p:spPr>
          <a:xfrm>
            <a:off x="1907704" y="4509120"/>
            <a:ext cx="531033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dirty="0">
                <a:solidFill>
                  <a:srgbClr val="0070C0"/>
                </a:solidFill>
              </a:rPr>
              <a:t>https://www.youtube.com/watch?v=zx9ZkFrhPuE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206797" y="1700808"/>
            <a:ext cx="471215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 smtClean="0">
                <a:solidFill>
                  <a:srgbClr val="0070C0"/>
                </a:solidFill>
              </a:rPr>
              <a:t>THE BUILDING LIFE CYCLE (</a:t>
            </a:r>
            <a:r>
              <a:rPr lang="en-GB" sz="4800" dirty="0" err="1" smtClean="0">
                <a:solidFill>
                  <a:srgbClr val="0070C0"/>
                </a:solidFill>
              </a:rPr>
              <a:t>Glenigan</a:t>
            </a:r>
            <a:r>
              <a:rPr lang="en-GB" sz="4800" dirty="0" smtClean="0">
                <a:solidFill>
                  <a:srgbClr val="0070C0"/>
                </a:solidFill>
              </a:rPr>
              <a:t>)</a:t>
            </a:r>
            <a:endParaRPr lang="en-GB" sz="4800" dirty="0">
              <a:solidFill>
                <a:srgbClr val="0070C0"/>
              </a:solidFill>
            </a:endParaRPr>
          </a:p>
        </p:txBody>
      </p:sp>
      <p:grpSp>
        <p:nvGrpSpPr>
          <p:cNvPr id="7" name="Group 6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TENDERING PROCESS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2277969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95345" y="1484784"/>
            <a:ext cx="53279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How a company access work: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1043608" y="2500981"/>
            <a:ext cx="712879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2400"/>
              </a:spcAft>
            </a:pPr>
            <a:r>
              <a:rPr lang="en-GB" sz="2400" dirty="0" smtClean="0"/>
              <a:t>Negotiate work</a:t>
            </a:r>
          </a:p>
          <a:p>
            <a:pPr>
              <a:spcAft>
                <a:spcPts val="2400"/>
              </a:spcAft>
            </a:pPr>
            <a:r>
              <a:rPr lang="en-GB" sz="2400" dirty="0" smtClean="0"/>
              <a:t>Finding land and speculative construction</a:t>
            </a:r>
          </a:p>
          <a:p>
            <a:pPr>
              <a:spcAft>
                <a:spcPts val="2400"/>
              </a:spcAft>
            </a:pPr>
            <a:r>
              <a:rPr lang="en-GB" sz="2400" dirty="0" smtClean="0"/>
              <a:t>Tendering</a:t>
            </a:r>
            <a:endParaRPr lang="en-GB" sz="2400" dirty="0"/>
          </a:p>
        </p:txBody>
      </p:sp>
      <p:grpSp>
        <p:nvGrpSpPr>
          <p:cNvPr id="10" name="Group 6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3" name="Rectangle 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TENDERING PROCESS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1322819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83998" y="917107"/>
            <a:ext cx="53279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Tendering process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4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683998" y="2817545"/>
            <a:ext cx="71287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2400"/>
              </a:spcAft>
            </a:pPr>
            <a:r>
              <a:rPr lang="en-GB" sz="2400" b="1" dirty="0" smtClean="0"/>
              <a:t>Marketing approach</a:t>
            </a:r>
            <a:endParaRPr lang="en-GB" sz="24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711746" y="1662420"/>
            <a:ext cx="78592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National Joint Consultative Committee (NJCC) Codes of Procedure for tendering</a:t>
            </a:r>
          </a:p>
          <a:p>
            <a:endParaRPr lang="en-GB" dirty="0"/>
          </a:p>
          <a:p>
            <a:r>
              <a:rPr lang="en-GB" dirty="0" smtClean="0"/>
              <a:t>At present it does not exist, but these procedures are still used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711746" y="3573016"/>
            <a:ext cx="767667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Tendering costs money and time</a:t>
            </a:r>
          </a:p>
          <a:p>
            <a:r>
              <a:rPr lang="en-GB" dirty="0" smtClean="0"/>
              <a:t>For medium and large-sized companies</a:t>
            </a:r>
          </a:p>
          <a:p>
            <a:r>
              <a:rPr lang="en-GB" dirty="0"/>
              <a:t>	</a:t>
            </a:r>
            <a:r>
              <a:rPr lang="en-GB" dirty="0" smtClean="0"/>
              <a:t>Development of formalised marketing approach</a:t>
            </a:r>
          </a:p>
          <a:p>
            <a:pPr marL="1657350" lvl="3" indent="-285750">
              <a:buFont typeface="Arial" panose="020B0604020202020204" pitchFamily="34" charset="0"/>
              <a:buChar char="•"/>
            </a:pPr>
            <a:r>
              <a:rPr lang="en-GB" dirty="0" smtClean="0"/>
              <a:t>Contract leads developed strategically</a:t>
            </a:r>
          </a:p>
          <a:p>
            <a:pPr marL="1657350" lvl="3" indent="-285750">
              <a:buFont typeface="Arial" panose="020B0604020202020204" pitchFamily="34" charset="0"/>
              <a:buChar char="•"/>
            </a:pPr>
            <a:r>
              <a:rPr lang="en-GB" dirty="0" smtClean="0"/>
              <a:t>Identify potential opportunities and selection of tenders</a:t>
            </a:r>
            <a:endParaRPr lang="en-GB" dirty="0"/>
          </a:p>
        </p:txBody>
      </p:sp>
      <p:grpSp>
        <p:nvGrpSpPr>
          <p:cNvPr id="12" name="Group 6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3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4" name="Rectangle 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0" name="Rectangle 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TENDERING PROCESS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6285121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83998" y="917107"/>
            <a:ext cx="53279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Tendering process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5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683998" y="1545781"/>
            <a:ext cx="71287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2400"/>
              </a:spcAft>
            </a:pPr>
            <a:r>
              <a:rPr lang="en-GB" sz="2400" b="1" dirty="0" smtClean="0"/>
              <a:t>Public sector projects</a:t>
            </a:r>
            <a:endParaRPr lang="en-GB" sz="24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755576" y="2348880"/>
            <a:ext cx="705721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Advertised in the OJEC (Official Journal of the European Communities)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 smtClean="0"/>
              <a:t>Tendering opportunities over £300,000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 smtClean="0"/>
              <a:t>Motorways, hospitals, community buildings, etc.</a:t>
            </a:r>
            <a:endParaRPr lang="en-GB" dirty="0"/>
          </a:p>
        </p:txBody>
      </p:sp>
      <p:sp>
        <p:nvSpPr>
          <p:cNvPr id="5" name="TextBox 4">
            <a:hlinkClick r:id="rId2"/>
          </p:cNvPr>
          <p:cNvSpPr txBox="1"/>
          <p:nvPr/>
        </p:nvSpPr>
        <p:spPr>
          <a:xfrm>
            <a:off x="755576" y="3587539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hlinkClick r:id="rId2"/>
              </a:rPr>
              <a:t>www.ojec.com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755576" y="4437112"/>
            <a:ext cx="74168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Due to complexity and extensive numbers of advertisements (and language difficulty), it is common use to contract the services of the local Euro Information Centre or another kind of consultancy.</a:t>
            </a:r>
            <a:endParaRPr lang="en-GB" dirty="0"/>
          </a:p>
        </p:txBody>
      </p:sp>
      <p:grpSp>
        <p:nvGrpSpPr>
          <p:cNvPr id="13" name="Group 6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4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0" name="Rectangle 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1" name="Rectangle 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TENDERING PROCESS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2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7977675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83998" y="917107"/>
            <a:ext cx="53279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Tendering process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683998" y="1545781"/>
            <a:ext cx="71287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2400"/>
              </a:spcAft>
            </a:pPr>
            <a:r>
              <a:rPr lang="en-GB" sz="2400" b="1" dirty="0" smtClean="0"/>
              <a:t>Public sector projects</a:t>
            </a:r>
            <a:endParaRPr lang="en-GB" sz="24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539552" y="2117140"/>
            <a:ext cx="8496225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List of information included: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Awarding authority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Award procedure and contract type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Site location and design information available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Completion deadline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Legal arrangements for joint venture or consortia bidders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Deadline, address and language for submitting tender list applications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Final date for dispatch of tender invitations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Deposits, bonds or guarantees required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Financing and payment (e.g. monthly payment against invoice)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Qualifications such as past experience, technical expertise and financial stability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Award criteria (e.g. price, technical merit, quality, value for money)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Variants, which would include permissibility of tender qualifications or alternative bids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Other information about the project in hand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Various official dates and notices</a:t>
            </a:r>
            <a:endParaRPr lang="en-GB" dirty="0"/>
          </a:p>
        </p:txBody>
      </p:sp>
      <p:grpSp>
        <p:nvGrpSpPr>
          <p:cNvPr id="11" name="Group 6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2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Rectangle 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4" name="Rectangle 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TENDERING PROCESS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0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4351943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83998" y="917107"/>
            <a:ext cx="53279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Tendering process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683998" y="1545781"/>
            <a:ext cx="71287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2400"/>
              </a:spcAft>
            </a:pPr>
            <a:r>
              <a:rPr lang="en-GB" sz="2400" b="1" dirty="0" smtClean="0"/>
              <a:t>Private sector projects</a:t>
            </a:r>
            <a:endParaRPr lang="en-GB" sz="24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683998" y="2492896"/>
            <a:ext cx="770442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Contract leads may also be obtained from other sources:</a:t>
            </a:r>
          </a:p>
          <a:p>
            <a:endParaRPr lang="en-GB" dirty="0"/>
          </a:p>
          <a:p>
            <a:r>
              <a:rPr lang="en-GB" dirty="0" smtClean="0"/>
              <a:t>Local authority planning applications</a:t>
            </a:r>
          </a:p>
          <a:p>
            <a:r>
              <a:rPr lang="en-GB" dirty="0" smtClean="0"/>
              <a:t>Planning committee meetings</a:t>
            </a:r>
          </a:p>
          <a:p>
            <a:r>
              <a:rPr lang="en-GB" dirty="0" smtClean="0"/>
              <a:t>Minutes of local authority meetings</a:t>
            </a:r>
          </a:p>
          <a:p>
            <a:r>
              <a:rPr lang="en-GB" dirty="0" smtClean="0"/>
              <a:t>Public press announcements</a:t>
            </a:r>
          </a:p>
          <a:p>
            <a:r>
              <a:rPr lang="en-GB" dirty="0" smtClean="0"/>
              <a:t>Trade journals and magazines</a:t>
            </a:r>
          </a:p>
          <a:p>
            <a:r>
              <a:rPr lang="en-GB" dirty="0" smtClean="0"/>
              <a:t>Trades representatives</a:t>
            </a:r>
          </a:p>
          <a:p>
            <a:r>
              <a:rPr lang="en-GB" dirty="0" smtClean="0"/>
              <a:t>Keeping your eyes and ears open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683998" y="5517232"/>
            <a:ext cx="77044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An average contract lead can take about 10 months to track from initial application to inclusion on the tender list.</a:t>
            </a:r>
            <a:endParaRPr lang="en-GB" dirty="0"/>
          </a:p>
        </p:txBody>
      </p:sp>
      <p:grpSp>
        <p:nvGrpSpPr>
          <p:cNvPr id="12" name="Group 6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3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4" name="Rectangle 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0" name="Rectangle 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TENDERING PROCESS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6039244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83998" y="917107"/>
            <a:ext cx="53279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Tendering process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8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683998" y="1545781"/>
            <a:ext cx="71287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2400"/>
              </a:spcAft>
            </a:pPr>
            <a:r>
              <a:rPr lang="en-GB" sz="2400" b="1" dirty="0" smtClean="0"/>
              <a:t>Tender pre-qualification</a:t>
            </a:r>
            <a:endParaRPr lang="en-GB" sz="24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683998" y="2015934"/>
            <a:ext cx="7632418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Formal process for tendering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Answer a standard questionnaire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Attend a formal interview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Make a presentation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dirty="0" smtClean="0"/>
              <a:t>Important considering:</a:t>
            </a:r>
          </a:p>
          <a:p>
            <a:endParaRPr lang="en-GB" dirty="0" smtClean="0"/>
          </a:p>
          <a:p>
            <a:pPr lvl="1"/>
            <a:r>
              <a:rPr lang="en-GB" dirty="0" smtClean="0"/>
              <a:t>Construction (Design and Management) Regulations 2015</a:t>
            </a:r>
          </a:p>
          <a:p>
            <a:pPr marL="742950" lvl="1" indent="-285750">
              <a:buFontTx/>
              <a:buChar char="-"/>
            </a:pPr>
            <a:r>
              <a:rPr lang="en-GB" dirty="0" smtClean="0"/>
              <a:t>H&amp;S record</a:t>
            </a:r>
          </a:p>
          <a:p>
            <a:pPr marL="742950" lvl="1" indent="-285750">
              <a:buFontTx/>
              <a:buChar char="-"/>
            </a:pPr>
            <a:r>
              <a:rPr lang="en-GB" dirty="0" smtClean="0"/>
              <a:t>H&amp;S training</a:t>
            </a:r>
          </a:p>
          <a:p>
            <a:pPr marL="742950" lvl="1" indent="-285750">
              <a:buFontTx/>
              <a:buChar char="-"/>
            </a:pPr>
            <a:r>
              <a:rPr lang="en-GB" dirty="0" smtClean="0"/>
              <a:t>Qualification and experience of staff</a:t>
            </a:r>
          </a:p>
          <a:p>
            <a:pPr marL="742950" lvl="1" indent="-285750">
              <a:buFontTx/>
              <a:buChar char="-"/>
            </a:pPr>
            <a:r>
              <a:rPr lang="en-GB" dirty="0" err="1" smtClean="0"/>
              <a:t>Appropiate</a:t>
            </a:r>
            <a:r>
              <a:rPr lang="en-GB" dirty="0" smtClean="0"/>
              <a:t> procedures to comply with this regulation</a:t>
            </a:r>
          </a:p>
          <a:p>
            <a:pPr marL="742950" lvl="1" indent="-285750">
              <a:buFontTx/>
              <a:buChar char="-"/>
            </a:pPr>
            <a:r>
              <a:rPr lang="en-GB" dirty="0" smtClean="0"/>
              <a:t>Resources needed</a:t>
            </a:r>
          </a:p>
          <a:p>
            <a:pPr lvl="1"/>
            <a:endParaRPr lang="en-GB" dirty="0" smtClean="0"/>
          </a:p>
          <a:p>
            <a:pPr lvl="1"/>
            <a:r>
              <a:rPr lang="en-GB" dirty="0"/>
              <a:t>Financial standing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Scrutiny of the contractor’s accounts (profitability, solvency, liquidity, references from previous clients, bankers, etc</a:t>
            </a:r>
            <a:r>
              <a:rPr lang="en-GB" dirty="0" smtClean="0"/>
              <a:t>.)</a:t>
            </a:r>
            <a:endParaRPr lang="en-GB" dirty="0"/>
          </a:p>
        </p:txBody>
      </p:sp>
      <p:grpSp>
        <p:nvGrpSpPr>
          <p:cNvPr id="11" name="Group 6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2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Rectangle 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4" name="Rectangle 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TENDERING PROCESS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0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0389420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83998" y="917107"/>
            <a:ext cx="53279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Tendering process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9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683998" y="1545781"/>
            <a:ext cx="71287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2400"/>
              </a:spcAft>
            </a:pPr>
            <a:r>
              <a:rPr lang="en-GB" sz="2400" b="1" dirty="0" smtClean="0"/>
              <a:t>Tender pre-qualification</a:t>
            </a:r>
            <a:endParaRPr lang="en-GB" sz="24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683998" y="2015934"/>
            <a:ext cx="403201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Examples of issues considered:</a:t>
            </a:r>
          </a:p>
          <a:p>
            <a:endParaRPr lang="en-GB" dirty="0"/>
          </a:p>
          <a:p>
            <a:r>
              <a:rPr lang="en-GB" b="1" dirty="0" smtClean="0">
                <a:solidFill>
                  <a:schemeClr val="accent1"/>
                </a:solidFill>
              </a:rPr>
              <a:t>General details</a:t>
            </a:r>
          </a:p>
          <a:p>
            <a:pPr marL="285750" indent="-285750">
              <a:buFontTx/>
              <a:buChar char="-"/>
            </a:pPr>
            <a:r>
              <a:rPr lang="en-GB" dirty="0" smtClean="0"/>
              <a:t>Company details</a:t>
            </a:r>
          </a:p>
          <a:p>
            <a:pPr marL="285750" indent="-285750">
              <a:buFontTx/>
              <a:buChar char="-"/>
            </a:pPr>
            <a:r>
              <a:rPr lang="en-GB" dirty="0" smtClean="0"/>
              <a:t>Completed contract record</a:t>
            </a:r>
          </a:p>
          <a:p>
            <a:pPr marL="285750" indent="-285750">
              <a:buFontTx/>
              <a:buChar char="-"/>
            </a:pPr>
            <a:r>
              <a:rPr lang="en-GB" dirty="0" smtClean="0"/>
              <a:t>Technical expertise</a:t>
            </a:r>
          </a:p>
          <a:p>
            <a:pPr marL="285750" indent="-285750">
              <a:buFontTx/>
              <a:buChar char="-"/>
            </a:pPr>
            <a:r>
              <a:rPr lang="en-GB" dirty="0" smtClean="0"/>
              <a:t>Plant and resources</a:t>
            </a:r>
          </a:p>
          <a:p>
            <a:pPr marL="285750" indent="-285750">
              <a:buFontTx/>
              <a:buChar char="-"/>
            </a:pPr>
            <a:r>
              <a:rPr lang="en-GB" dirty="0" smtClean="0"/>
              <a:t>Financial accounts</a:t>
            </a:r>
          </a:p>
          <a:p>
            <a:pPr marL="285750" indent="-285750">
              <a:buFontTx/>
              <a:buChar char="-"/>
            </a:pPr>
            <a:r>
              <a:rPr lang="en-GB" dirty="0" smtClean="0"/>
              <a:t>References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r>
              <a:rPr lang="en-GB" b="1" dirty="0" smtClean="0">
                <a:solidFill>
                  <a:schemeClr val="accent1"/>
                </a:solidFill>
              </a:rPr>
              <a:t>Resources</a:t>
            </a:r>
          </a:p>
          <a:p>
            <a:pPr marL="285750" indent="-285750">
              <a:buFontTx/>
              <a:buChar char="-"/>
            </a:pPr>
            <a:r>
              <a:rPr lang="en-GB" dirty="0" smtClean="0"/>
              <a:t>Provision for health and safety</a:t>
            </a:r>
          </a:p>
          <a:p>
            <a:pPr marL="285750" indent="-285750">
              <a:buFontTx/>
              <a:buChar char="-"/>
            </a:pPr>
            <a:r>
              <a:rPr lang="en-GB" dirty="0" smtClean="0"/>
              <a:t>Plant and equipment</a:t>
            </a:r>
          </a:p>
          <a:p>
            <a:pPr marL="285750" indent="-285750">
              <a:buFontTx/>
              <a:buChar char="-"/>
            </a:pPr>
            <a:r>
              <a:rPr lang="en-GB" dirty="0" smtClean="0"/>
              <a:t>Technical support</a:t>
            </a:r>
          </a:p>
          <a:p>
            <a:pPr marL="285750" indent="-285750">
              <a:buFontTx/>
              <a:buChar char="-"/>
            </a:pPr>
            <a:r>
              <a:rPr lang="en-GB" dirty="0" smtClean="0"/>
              <a:t>Trained personnel</a:t>
            </a:r>
          </a:p>
          <a:p>
            <a:pPr marL="285750" indent="-285750">
              <a:buFontTx/>
              <a:buChar char="-"/>
            </a:pPr>
            <a:r>
              <a:rPr lang="en-GB" dirty="0" smtClean="0"/>
              <a:t>Adequate time</a:t>
            </a: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4537191" y="2612835"/>
            <a:ext cx="403201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accent1"/>
                </a:solidFill>
              </a:rPr>
              <a:t>Competence</a:t>
            </a:r>
          </a:p>
          <a:p>
            <a:pPr marL="285750" indent="-285750">
              <a:buFontTx/>
              <a:buChar char="-"/>
            </a:pPr>
            <a:r>
              <a:rPr lang="en-GB" dirty="0" smtClean="0"/>
              <a:t>Past experience</a:t>
            </a:r>
          </a:p>
          <a:p>
            <a:pPr marL="285750" indent="-285750">
              <a:buFontTx/>
              <a:buChar char="-"/>
            </a:pPr>
            <a:r>
              <a:rPr lang="en-GB" dirty="0" smtClean="0"/>
              <a:t>Response to pre-construction health and safety information</a:t>
            </a:r>
          </a:p>
          <a:p>
            <a:pPr marL="285750" indent="-285750">
              <a:buFontTx/>
              <a:buChar char="-"/>
            </a:pPr>
            <a:r>
              <a:rPr lang="en-GB" dirty="0" smtClean="0"/>
              <a:t>Organisation</a:t>
            </a:r>
          </a:p>
          <a:p>
            <a:pPr marL="285750" indent="-285750">
              <a:buFontTx/>
              <a:buChar char="-"/>
            </a:pPr>
            <a:r>
              <a:rPr lang="en-GB" dirty="0" smtClean="0"/>
              <a:t>Safety advice</a:t>
            </a:r>
          </a:p>
          <a:p>
            <a:pPr marL="285750" indent="-285750">
              <a:buFontTx/>
              <a:buChar char="-"/>
            </a:pPr>
            <a:r>
              <a:rPr lang="en-GB" dirty="0" smtClean="0"/>
              <a:t>Training provision</a:t>
            </a:r>
          </a:p>
          <a:p>
            <a:pPr marL="285750" indent="-285750">
              <a:buFontTx/>
              <a:buChar char="-"/>
            </a:pPr>
            <a:r>
              <a:rPr lang="en-GB" dirty="0" smtClean="0"/>
              <a:t>Management procedures</a:t>
            </a:r>
          </a:p>
          <a:p>
            <a:pPr marL="285750" indent="-285750">
              <a:buFontTx/>
              <a:buChar char="-"/>
            </a:pPr>
            <a:r>
              <a:rPr lang="en-GB" dirty="0" smtClean="0"/>
              <a:t>Accident statistics and prosecutions</a:t>
            </a:r>
          </a:p>
          <a:p>
            <a:pPr marL="285750" indent="-285750">
              <a:buFontTx/>
              <a:buChar char="-"/>
            </a:pPr>
            <a:r>
              <a:rPr lang="en-GB" dirty="0" smtClean="0"/>
              <a:t>Vetting and control of subcontractors</a:t>
            </a:r>
          </a:p>
          <a:p>
            <a:pPr marL="285750" indent="-285750">
              <a:buFontTx/>
              <a:buChar char="-"/>
            </a:pPr>
            <a:r>
              <a:rPr lang="en-GB" dirty="0" smtClean="0"/>
              <a:t>Safety management system</a:t>
            </a:r>
            <a:endParaRPr lang="en-GB" dirty="0"/>
          </a:p>
        </p:txBody>
      </p:sp>
      <p:grpSp>
        <p:nvGrpSpPr>
          <p:cNvPr id="12" name="Group 6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3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4" name="Rectangle 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1" name="Rectangle 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TENDERING PROCESS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2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7760162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83998" y="917107"/>
            <a:ext cx="53279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Tendering process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10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827584" y="1666390"/>
            <a:ext cx="712879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000" b="1" dirty="0" smtClean="0"/>
              <a:t>EXERCISE 1</a:t>
            </a:r>
          </a:p>
          <a:p>
            <a:pPr lvl="0"/>
            <a:endParaRPr lang="en-GB" sz="2000" dirty="0"/>
          </a:p>
          <a:p>
            <a:pPr lvl="0"/>
            <a:r>
              <a:rPr lang="en-GB" sz="2000" dirty="0" smtClean="0"/>
              <a:t>Read the article given and explain the difference between an open tender, a selective tender and a negotiated tender.</a:t>
            </a:r>
            <a:endParaRPr lang="en-GB" sz="2000" dirty="0"/>
          </a:p>
        </p:txBody>
      </p:sp>
      <p:grpSp>
        <p:nvGrpSpPr>
          <p:cNvPr id="10" name="Group 6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3" name="Rectangle 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TENDERING PROCESS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1832004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83998" y="917107"/>
            <a:ext cx="53279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Tendering process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11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827584" y="1666390"/>
            <a:ext cx="7128792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000" b="1" dirty="0" smtClean="0"/>
              <a:t>EXERCISE 2</a:t>
            </a:r>
          </a:p>
          <a:p>
            <a:pPr lvl="0"/>
            <a:endParaRPr lang="en-GB" sz="2000" dirty="0"/>
          </a:p>
          <a:p>
            <a:pPr lvl="0"/>
            <a:r>
              <a:rPr lang="en-GB" sz="2000" dirty="0" smtClean="0"/>
              <a:t>This is a list of stages to cover when tendering. Describe what happens in every one of them:</a:t>
            </a:r>
          </a:p>
          <a:p>
            <a:pPr lvl="0"/>
            <a:endParaRPr lang="en-GB" sz="2000" dirty="0"/>
          </a:p>
          <a:p>
            <a:pPr marL="457200" lvl="0" indent="-457200">
              <a:buFont typeface="+mj-lt"/>
              <a:buAutoNum type="arabicPeriod"/>
            </a:pPr>
            <a:r>
              <a:rPr lang="en-GB" sz="2000" dirty="0" smtClean="0"/>
              <a:t>Decision </a:t>
            </a:r>
            <a:r>
              <a:rPr lang="en-GB" sz="2000" dirty="0"/>
              <a:t>to tender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sz="2000" dirty="0"/>
              <a:t>P</a:t>
            </a:r>
            <a:r>
              <a:rPr lang="en-GB" sz="2000" dirty="0" smtClean="0"/>
              <a:t>re-tender arrangements</a:t>
            </a:r>
            <a:endParaRPr lang="en-GB" sz="2000" dirty="0"/>
          </a:p>
          <a:p>
            <a:pPr marL="457200" lvl="0" indent="-457200">
              <a:buFont typeface="+mj-lt"/>
              <a:buAutoNum type="arabicPeriod"/>
            </a:pPr>
            <a:r>
              <a:rPr lang="en-GB" sz="2000" dirty="0" smtClean="0"/>
              <a:t>Site visit and </a:t>
            </a:r>
            <a:r>
              <a:rPr lang="en-GB" sz="2000" dirty="0"/>
              <a:t>report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sz="2000" dirty="0"/>
              <a:t>Enquiries to subcontractors and suppliers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sz="2000" dirty="0" smtClean="0"/>
              <a:t>Tender method statement</a:t>
            </a:r>
            <a:endParaRPr lang="en-GB" sz="2000" dirty="0"/>
          </a:p>
          <a:p>
            <a:pPr marL="457200" lvl="0" indent="-457200">
              <a:buFont typeface="+mj-lt"/>
              <a:buAutoNum type="arabicPeriod"/>
            </a:pPr>
            <a:r>
              <a:rPr lang="en-GB" sz="2000" dirty="0"/>
              <a:t>B</a:t>
            </a:r>
            <a:r>
              <a:rPr lang="en-GB" sz="2000" dirty="0" smtClean="0"/>
              <a:t>uild-up </a:t>
            </a:r>
            <a:r>
              <a:rPr lang="en-GB" sz="2000" dirty="0"/>
              <a:t>of the estimate </a:t>
            </a:r>
            <a:endParaRPr lang="en-GB" sz="2000" dirty="0" smtClean="0"/>
          </a:p>
          <a:p>
            <a:pPr marL="457200" lvl="0" indent="-457200">
              <a:buFont typeface="+mj-lt"/>
              <a:buAutoNum type="arabicPeriod"/>
            </a:pPr>
            <a:r>
              <a:rPr lang="en-GB" sz="2000" dirty="0" smtClean="0"/>
              <a:t>Pre-tender </a:t>
            </a:r>
            <a:r>
              <a:rPr lang="en-GB" sz="2000" dirty="0"/>
              <a:t>programme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sz="2000" dirty="0" smtClean="0"/>
              <a:t>Build-up of contract preliminaries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sz="2000" dirty="0" smtClean="0"/>
              <a:t>Adjudication of estimate</a:t>
            </a:r>
            <a:endParaRPr lang="en-GB" sz="2000" dirty="0"/>
          </a:p>
          <a:p>
            <a:pPr marL="457200" lvl="0" indent="-457200">
              <a:buFont typeface="+mj-lt"/>
              <a:buAutoNum type="arabicPeriod"/>
            </a:pPr>
            <a:r>
              <a:rPr lang="en-GB" sz="2000" dirty="0"/>
              <a:t>Analysis of </a:t>
            </a:r>
            <a:r>
              <a:rPr lang="en-GB" sz="2000" dirty="0" smtClean="0"/>
              <a:t>tender performance</a:t>
            </a:r>
            <a:endParaRPr lang="en-GB" sz="2000" dirty="0"/>
          </a:p>
        </p:txBody>
      </p:sp>
      <p:grpSp>
        <p:nvGrpSpPr>
          <p:cNvPr id="10" name="Group 6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3" name="Rectangle 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TENDERING PROCESS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6804818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83998" y="917107"/>
            <a:ext cx="53279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Pre-contract Planning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12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900959" y="2643584"/>
            <a:ext cx="7128792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000" dirty="0" smtClean="0"/>
              <a:t>Stages</a:t>
            </a:r>
            <a:endParaRPr lang="en-GB" sz="2000" dirty="0"/>
          </a:p>
          <a:p>
            <a:pPr marL="457200" lvl="0" indent="-457200">
              <a:buFont typeface="+mj-lt"/>
              <a:buAutoNum type="arabicPeriod"/>
            </a:pPr>
            <a:endParaRPr lang="en-GB" sz="2000" dirty="0" smtClean="0"/>
          </a:p>
          <a:p>
            <a:pPr marL="457200" lvl="0" indent="-457200">
              <a:buFont typeface="+mj-lt"/>
              <a:buAutoNum type="arabicPeriod"/>
            </a:pPr>
            <a:r>
              <a:rPr lang="en-GB" sz="2000" dirty="0" smtClean="0"/>
              <a:t>The </a:t>
            </a:r>
            <a:r>
              <a:rPr lang="en-GB" sz="2000" dirty="0"/>
              <a:t>pre-contract report and meeting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sz="2000" dirty="0"/>
              <a:t>Pre-contract check list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sz="2000" dirty="0"/>
              <a:t>Placing of subcontracts – suppliers and subcontractors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sz="2000" dirty="0"/>
              <a:t>Site layout planning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sz="2000" dirty="0"/>
              <a:t>Schedules of requirements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sz="2000" dirty="0"/>
              <a:t>Preparation of master programme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sz="2000" dirty="0"/>
              <a:t>Arrangements for commencing works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sz="2000" dirty="0"/>
              <a:t>Preparation of contract budgets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99592" y="1700808"/>
            <a:ext cx="71287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Once we have been selected in a tendering process</a:t>
            </a:r>
            <a:endParaRPr lang="en-GB" sz="2000" dirty="0"/>
          </a:p>
        </p:txBody>
      </p:sp>
      <p:grpSp>
        <p:nvGrpSpPr>
          <p:cNvPr id="11" name="Group 6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2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Rectangle 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4" name="Rectangle 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TENDERING PROCESS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0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1753302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83998" y="917107"/>
            <a:ext cx="53279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</a:rPr>
              <a:t>C</a:t>
            </a:r>
            <a:r>
              <a:rPr lang="en-GB" sz="2400" b="1" dirty="0" smtClean="0">
                <a:solidFill>
                  <a:srgbClr val="0070C0"/>
                </a:solidFill>
              </a:rPr>
              <a:t>ontract Planning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13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900959" y="2643584"/>
            <a:ext cx="712879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000" dirty="0" smtClean="0"/>
              <a:t>Stages</a:t>
            </a:r>
            <a:endParaRPr lang="en-GB" sz="2000" dirty="0"/>
          </a:p>
          <a:p>
            <a:pPr marL="457200" lvl="0" indent="-457200">
              <a:buFont typeface="+mj-lt"/>
              <a:buAutoNum type="arabicPeriod"/>
            </a:pPr>
            <a:endParaRPr lang="en-GB" sz="2000" dirty="0" smtClean="0"/>
          </a:p>
          <a:p>
            <a:pPr marL="457200" lvl="0" indent="-457200">
              <a:buFont typeface="+mj-lt"/>
              <a:buAutoNum type="arabicPeriod"/>
            </a:pPr>
            <a:r>
              <a:rPr lang="en-GB" sz="2000" dirty="0"/>
              <a:t>Six-weekly and monthly planning review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sz="2000" dirty="0"/>
              <a:t>Weekly or short term planning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sz="2000" dirty="0"/>
              <a:t>Daily planning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sz="2000" dirty="0"/>
              <a:t>Monthly and weekly reports of progress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sz="2000" dirty="0"/>
              <a:t>Updating of progress and comparison of budget with performance</a:t>
            </a:r>
          </a:p>
        </p:txBody>
      </p:sp>
      <p:grpSp>
        <p:nvGrpSpPr>
          <p:cNvPr id="10" name="Group 6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3" name="Rectangle 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TENDERING PROCESS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417795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1129</TotalTime>
  <Words>652</Words>
  <Application>Microsoft Office PowerPoint</Application>
  <PresentationFormat>On-screen Show (4:3)</PresentationFormat>
  <Paragraphs>166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Ferriz-Papi, Juan</dc:creator>
  <cp:lastModifiedBy>Juan Ferriz-Papi</cp:lastModifiedBy>
  <cp:revision>59</cp:revision>
  <dcterms:created xsi:type="dcterms:W3CDTF">2015-01-26T15:21:46Z</dcterms:created>
  <dcterms:modified xsi:type="dcterms:W3CDTF">2019-11-11T14:41:53Z</dcterms:modified>
</cp:coreProperties>
</file>