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98" r:id="rId3"/>
    <p:sldId id="258" r:id="rId4"/>
    <p:sldId id="275" r:id="rId5"/>
    <p:sldId id="276" r:id="rId6"/>
    <p:sldId id="277" r:id="rId7"/>
    <p:sldId id="278" r:id="rId8"/>
    <p:sldId id="273" r:id="rId9"/>
    <p:sldId id="267" r:id="rId10"/>
    <p:sldId id="268" r:id="rId11"/>
    <p:sldId id="269" r:id="rId12"/>
    <p:sldId id="289" r:id="rId13"/>
    <p:sldId id="270" r:id="rId14"/>
    <p:sldId id="271" r:id="rId15"/>
    <p:sldId id="299" r:id="rId16"/>
    <p:sldId id="291" r:id="rId17"/>
    <p:sldId id="292" r:id="rId18"/>
    <p:sldId id="272" r:id="rId19"/>
    <p:sldId id="293" r:id="rId20"/>
    <p:sldId id="274" r:id="rId21"/>
    <p:sldId id="300" r:id="rId22"/>
    <p:sldId id="279" r:id="rId23"/>
    <p:sldId id="280" r:id="rId24"/>
    <p:sldId id="281" r:id="rId25"/>
    <p:sldId id="282" r:id="rId26"/>
    <p:sldId id="283" r:id="rId27"/>
    <p:sldId id="284" r:id="rId28"/>
    <p:sldId id="285" r:id="rId29"/>
    <p:sldId id="286" r:id="rId30"/>
    <p:sldId id="287" r:id="rId31"/>
    <p:sldId id="288" r:id="rId32"/>
    <p:sldId id="257" r:id="rId33"/>
    <p:sldId id="259" r:id="rId34"/>
    <p:sldId id="260" r:id="rId35"/>
    <p:sldId id="336" r:id="rId36"/>
    <p:sldId id="261" r:id="rId37"/>
    <p:sldId id="262" r:id="rId38"/>
    <p:sldId id="353" r:id="rId39"/>
    <p:sldId id="263" r:id="rId40"/>
    <p:sldId id="264" r:id="rId41"/>
    <p:sldId id="265" r:id="rId42"/>
    <p:sldId id="354"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896"/>
    <p:restoredTop sz="94603"/>
  </p:normalViewPr>
  <p:slideViewPr>
    <p:cSldViewPr snapToGrid="0">
      <p:cViewPr varScale="1">
        <p:scale>
          <a:sx n="84" d="100"/>
          <a:sy n="84" d="100"/>
        </p:scale>
        <p:origin x="192" y="5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10/27/22</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29051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10/27/22</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7837266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10/27/22</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815813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10/27/22</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037428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10/27/22</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308662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10/27/22</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382516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10/27/22</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231643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10/27/22</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978355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10/27/22</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673620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10/27/22</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9685238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10/27/22</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572073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10/27/22</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6969305"/>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uksport.gov.uk/pages/fighting_chance" TargetMode="External"/><Relationship Id="rId2" Type="http://schemas.openxmlformats.org/officeDocument/2006/relationships/hyperlink" Target="http://www.uksport.gov.uk/pages/tall_and_talented/" TargetMode="External"/><Relationship Id="rId1" Type="http://schemas.openxmlformats.org/officeDocument/2006/relationships/slideLayout" Target="../slideLayouts/slideLayout2.xml"/><Relationship Id="rId4" Type="http://schemas.openxmlformats.org/officeDocument/2006/relationships/hyperlink" Target="http://www.uksport.gov.uk/pages/paralympic_potential"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www.uksport.gov.uk/pages/pitch2podiumhome" TargetMode="External"/><Relationship Id="rId2" Type="http://schemas.openxmlformats.org/officeDocument/2006/relationships/hyperlink" Target="http://www.uksport.gov.uk/pages/girls4goldhome" TargetMode="External"/><Relationship Id="rId1" Type="http://schemas.openxmlformats.org/officeDocument/2006/relationships/slideLayout" Target="../slideLayouts/slideLayout2.xml"/><Relationship Id="rId6" Type="http://schemas.openxmlformats.org/officeDocument/2006/relationships/hyperlink" Target="http://www.youtube.com/user/OfficialUKSport" TargetMode="External"/><Relationship Id="rId5" Type="http://schemas.openxmlformats.org/officeDocument/2006/relationships/hyperlink" Target="http://www.britishtriathlon.org/performance/page.php?article=640" TargetMode="External"/><Relationship Id="rId4" Type="http://schemas.openxmlformats.org/officeDocument/2006/relationships/hyperlink" Target="http://www.uksport.gov.uk/pages/talent_id_-_tall_sports"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news.bbc.co.uk/sport1/hi/football/teams/c/chelsea/4988100.stm"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gifted.youthsporttrust.org/page/welcometmp/index.html"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youtube.com/watch?v=0Zpz7Mlc4-E"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hyperlink" Target="https://activeforlife.com/film-review-cost-of-winning/"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57CBF4-6676-841B-34DB-CC319011EED8}"/>
              </a:ext>
            </a:extLst>
          </p:cNvPr>
          <p:cNvSpPr>
            <a:spLocks noGrp="1"/>
          </p:cNvSpPr>
          <p:nvPr>
            <p:ph type="ctrTitle"/>
          </p:nvPr>
        </p:nvSpPr>
        <p:spPr>
          <a:xfrm>
            <a:off x="647699" y="871758"/>
            <a:ext cx="5227171" cy="3871143"/>
          </a:xfrm>
        </p:spPr>
        <p:txBody>
          <a:bodyPr>
            <a:normAutofit/>
          </a:bodyPr>
          <a:lstStyle/>
          <a:p>
            <a:r>
              <a:rPr lang="en-US" dirty="0"/>
              <a:t>Sport – Talent ID</a:t>
            </a:r>
          </a:p>
        </p:txBody>
      </p:sp>
      <p:sp>
        <p:nvSpPr>
          <p:cNvPr id="3" name="Subtitle 2">
            <a:extLst>
              <a:ext uri="{FF2B5EF4-FFF2-40B4-BE49-F238E27FC236}">
                <a16:creationId xmlns:a16="http://schemas.microsoft.com/office/drawing/2014/main" id="{94277E99-E2E1-6F9A-8781-7BC2072E2BC2}"/>
              </a:ext>
            </a:extLst>
          </p:cNvPr>
          <p:cNvSpPr>
            <a:spLocks noGrp="1"/>
          </p:cNvSpPr>
          <p:nvPr>
            <p:ph type="subTitle" idx="1"/>
          </p:nvPr>
        </p:nvSpPr>
        <p:spPr>
          <a:xfrm>
            <a:off x="695325" y="4785543"/>
            <a:ext cx="4857857" cy="1005657"/>
          </a:xfrm>
        </p:spPr>
        <p:txBody>
          <a:bodyPr>
            <a:normAutofit/>
          </a:bodyPr>
          <a:lstStyle/>
          <a:p>
            <a:r>
              <a:rPr lang="en-US" dirty="0"/>
              <a:t>Professional &amp; Elite Sport Management </a:t>
            </a:r>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Batting a baseball">
            <a:extLst>
              <a:ext uri="{FF2B5EF4-FFF2-40B4-BE49-F238E27FC236}">
                <a16:creationId xmlns:a16="http://schemas.microsoft.com/office/drawing/2014/main" id="{44174294-71D8-4897-E1C5-549C29C7BCC9}"/>
              </a:ext>
            </a:extLst>
          </p:cNvPr>
          <p:cNvPicPr>
            <a:picLocks noChangeAspect="1"/>
          </p:cNvPicPr>
          <p:nvPr/>
        </p:nvPicPr>
        <p:blipFill rotWithShape="1">
          <a:blip r:embed="rId2"/>
          <a:srcRect l="7405" r="37548"/>
          <a:stretch/>
        </p:blipFill>
        <p:spPr>
          <a:xfrm>
            <a:off x="6515100" y="10"/>
            <a:ext cx="5676900" cy="6857990"/>
          </a:xfrm>
          <a:prstGeom prst="rect">
            <a:avLst/>
          </a:prstGeom>
        </p:spPr>
      </p:pic>
    </p:spTree>
    <p:extLst>
      <p:ext uri="{BB962C8B-B14F-4D97-AF65-F5344CB8AC3E}">
        <p14:creationId xmlns:p14="http://schemas.microsoft.com/office/powerpoint/2010/main" val="4271420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9" name="Rectangle 1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796B36-1A2D-C6FF-E746-8EDA53B39713}"/>
              </a:ext>
            </a:extLst>
          </p:cNvPr>
          <p:cNvSpPr>
            <a:spLocks noGrp="1"/>
          </p:cNvSpPr>
          <p:nvPr>
            <p:ph type="title"/>
          </p:nvPr>
        </p:nvSpPr>
        <p:spPr>
          <a:xfrm>
            <a:off x="695324" y="2601065"/>
            <a:ext cx="8497955" cy="3386531"/>
          </a:xfrm>
        </p:spPr>
        <p:txBody>
          <a:bodyPr vert="horz" lIns="91440" tIns="45720" rIns="91440" bIns="45720" rtlCol="0" anchor="b">
            <a:normAutofit/>
          </a:bodyPr>
          <a:lstStyle/>
          <a:p>
            <a:r>
              <a:rPr lang="en-US" sz="5400"/>
              <a:t>Relative AGE Effect?</a:t>
            </a:r>
          </a:p>
        </p:txBody>
      </p:sp>
      <p:sp>
        <p:nvSpPr>
          <p:cNvPr id="3" name="Content Placeholder 2">
            <a:extLst>
              <a:ext uri="{FF2B5EF4-FFF2-40B4-BE49-F238E27FC236}">
                <a16:creationId xmlns:a16="http://schemas.microsoft.com/office/drawing/2014/main" id="{597BB8ED-E8D4-CC9F-AE49-1CA232FB3DE9}"/>
              </a:ext>
            </a:extLst>
          </p:cNvPr>
          <p:cNvSpPr>
            <a:spLocks noGrp="1"/>
          </p:cNvSpPr>
          <p:nvPr>
            <p:ph idx="1"/>
          </p:nvPr>
        </p:nvSpPr>
        <p:spPr>
          <a:xfrm>
            <a:off x="695325" y="1184456"/>
            <a:ext cx="8829674" cy="989291"/>
          </a:xfrm>
        </p:spPr>
        <p:txBody>
          <a:bodyPr vert="horz" lIns="91440" tIns="45720" rIns="91440" bIns="45720" rtlCol="0" anchor="t">
            <a:normAutofit/>
          </a:bodyPr>
          <a:lstStyle/>
          <a:p>
            <a:pPr marL="0" indent="0">
              <a:buNone/>
            </a:pPr>
            <a:r>
              <a:rPr lang="en-US" sz="4400" dirty="0"/>
              <a:t>Feedback </a:t>
            </a:r>
          </a:p>
        </p:txBody>
      </p:sp>
      <p:cxnSp>
        <p:nvCxnSpPr>
          <p:cNvPr id="20" name="Straight Connector 13">
            <a:extLst>
              <a:ext uri="{FF2B5EF4-FFF2-40B4-BE49-F238E27FC236}">
                <a16:creationId xmlns:a16="http://schemas.microsoft.com/office/drawing/2014/main" id="{9B04EC04-29CC-4DDB-8C71-202106CDD3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7CA459B-7AA3-4B66-813E-D54C56197B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0294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83DD1-4AB5-0D32-5FB1-0D90F6E97790}"/>
              </a:ext>
            </a:extLst>
          </p:cNvPr>
          <p:cNvSpPr>
            <a:spLocks noGrp="1"/>
          </p:cNvSpPr>
          <p:nvPr>
            <p:ph type="title"/>
          </p:nvPr>
        </p:nvSpPr>
        <p:spPr/>
        <p:txBody>
          <a:bodyPr/>
          <a:lstStyle/>
          <a:p>
            <a:r>
              <a:rPr lang="en-US" dirty="0"/>
              <a:t>Talent Identification </a:t>
            </a:r>
          </a:p>
        </p:txBody>
      </p:sp>
      <p:sp>
        <p:nvSpPr>
          <p:cNvPr id="3" name="Content Placeholder 2">
            <a:extLst>
              <a:ext uri="{FF2B5EF4-FFF2-40B4-BE49-F238E27FC236}">
                <a16:creationId xmlns:a16="http://schemas.microsoft.com/office/drawing/2014/main" id="{527020C7-F59E-36C0-EF6A-D0D651B6D13B}"/>
              </a:ext>
            </a:extLst>
          </p:cNvPr>
          <p:cNvSpPr>
            <a:spLocks noGrp="1"/>
          </p:cNvSpPr>
          <p:nvPr>
            <p:ph idx="1"/>
          </p:nvPr>
        </p:nvSpPr>
        <p:spPr/>
        <p:txBody>
          <a:bodyPr/>
          <a:lstStyle/>
          <a:p>
            <a:r>
              <a:rPr lang="en-GB" sz="2800" dirty="0">
                <a:effectLst/>
                <a:latin typeface="Times" pitchFamily="2" charset="0"/>
              </a:rPr>
              <a:t>Talent identification (‘TID’, i.e. the process of recognizing current participants with the potential to excel in a particular sport) </a:t>
            </a:r>
            <a:endParaRPr lang="en-GB" sz="3200" dirty="0"/>
          </a:p>
          <a:p>
            <a:pPr marL="0" indent="0">
              <a:buNone/>
            </a:pPr>
            <a:endParaRPr lang="en-US" dirty="0"/>
          </a:p>
        </p:txBody>
      </p:sp>
    </p:spTree>
    <p:extLst>
      <p:ext uri="{BB962C8B-B14F-4D97-AF65-F5344CB8AC3E}">
        <p14:creationId xmlns:p14="http://schemas.microsoft.com/office/powerpoint/2010/main" val="7802062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D1714-FDFB-FE27-DDC1-FA2CE5BB6BAA}"/>
              </a:ext>
            </a:extLst>
          </p:cNvPr>
          <p:cNvSpPr>
            <a:spLocks noGrp="1"/>
          </p:cNvSpPr>
          <p:nvPr>
            <p:ph type="title"/>
          </p:nvPr>
        </p:nvSpPr>
        <p:spPr/>
        <p:txBody>
          <a:bodyPr>
            <a:normAutofit fontScale="90000"/>
          </a:bodyPr>
          <a:lstStyle/>
          <a:p>
            <a:r>
              <a:rPr lang="en-GB" b="1" i="0" u="none" strike="noStrike" dirty="0">
                <a:solidFill>
                  <a:srgbClr val="000000"/>
                </a:solidFill>
                <a:effectLst/>
                <a:latin typeface="Verdana" panose="020B0604030504040204" pitchFamily="34" charset="0"/>
              </a:rPr>
              <a:t>Talent identification programmes</a:t>
            </a:r>
            <a:br>
              <a:rPr lang="en-GB" b="1" i="0" u="none" strike="noStrike" dirty="0">
                <a:solidFill>
                  <a:srgbClr val="000000"/>
                </a:solidFill>
                <a:effectLst/>
                <a:latin typeface="Verdana" panose="020B0604030504040204" pitchFamily="34" charset="0"/>
              </a:rPr>
            </a:br>
            <a:endParaRPr lang="en-US" dirty="0"/>
          </a:p>
        </p:txBody>
      </p:sp>
      <p:sp>
        <p:nvSpPr>
          <p:cNvPr id="3" name="Content Placeholder 2">
            <a:extLst>
              <a:ext uri="{FF2B5EF4-FFF2-40B4-BE49-F238E27FC236}">
                <a16:creationId xmlns:a16="http://schemas.microsoft.com/office/drawing/2014/main" id="{076E2359-5E36-8197-7161-C7AB36624B75}"/>
              </a:ext>
            </a:extLst>
          </p:cNvPr>
          <p:cNvSpPr>
            <a:spLocks noGrp="1"/>
          </p:cNvSpPr>
          <p:nvPr>
            <p:ph idx="1"/>
          </p:nvPr>
        </p:nvSpPr>
        <p:spPr/>
        <p:txBody>
          <a:bodyPr/>
          <a:lstStyle/>
          <a:p>
            <a:pPr algn="l"/>
            <a:r>
              <a:rPr lang="en-GB" b="0" i="0" u="none" strike="noStrike" dirty="0">
                <a:solidFill>
                  <a:srgbClr val="000000"/>
                </a:solidFill>
                <a:effectLst/>
                <a:latin typeface="Verdana" panose="020B0604030504040204" pitchFamily="34" charset="0"/>
              </a:rPr>
              <a:t>It now appears to be common practice for sporting clubs and governing bodies alike to develop their own talent identification programmes. </a:t>
            </a:r>
          </a:p>
          <a:p>
            <a:pPr algn="l"/>
            <a:r>
              <a:rPr lang="en-GB" b="0" i="0" u="none" strike="noStrike" dirty="0">
                <a:solidFill>
                  <a:srgbClr val="000000"/>
                </a:solidFill>
                <a:effectLst/>
                <a:latin typeface="Verdana" panose="020B0604030504040204" pitchFamily="34" charset="0"/>
              </a:rPr>
              <a:t>While each programme is unique to that particular sport, most have followed the example set by the Australian Institute of Sport and share the same fundamental stages. </a:t>
            </a:r>
          </a:p>
          <a:p>
            <a:pPr marL="0" indent="0">
              <a:buNone/>
            </a:pPr>
            <a:endParaRPr lang="en-US" dirty="0"/>
          </a:p>
        </p:txBody>
      </p:sp>
    </p:spTree>
    <p:extLst>
      <p:ext uri="{BB962C8B-B14F-4D97-AF65-F5344CB8AC3E}">
        <p14:creationId xmlns:p14="http://schemas.microsoft.com/office/powerpoint/2010/main" val="2537915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13605-5D9B-E0F1-CE4B-9BA6E77701B4}"/>
              </a:ext>
            </a:extLst>
          </p:cNvPr>
          <p:cNvSpPr>
            <a:spLocks noGrp="1"/>
          </p:cNvSpPr>
          <p:nvPr>
            <p:ph type="title"/>
          </p:nvPr>
        </p:nvSpPr>
        <p:spPr/>
        <p:txBody>
          <a:bodyPr/>
          <a:lstStyle/>
          <a:p>
            <a:r>
              <a:rPr lang="en-US" dirty="0"/>
              <a:t>TID – Process </a:t>
            </a:r>
          </a:p>
        </p:txBody>
      </p:sp>
      <p:sp>
        <p:nvSpPr>
          <p:cNvPr id="3" name="Content Placeholder 2">
            <a:extLst>
              <a:ext uri="{FF2B5EF4-FFF2-40B4-BE49-F238E27FC236}">
                <a16:creationId xmlns:a16="http://schemas.microsoft.com/office/drawing/2014/main" id="{A9CACCB3-A430-6A5E-C4D8-A0BC9E18DD20}"/>
              </a:ext>
            </a:extLst>
          </p:cNvPr>
          <p:cNvSpPr>
            <a:spLocks noGrp="1"/>
          </p:cNvSpPr>
          <p:nvPr>
            <p:ph idx="1"/>
          </p:nvPr>
        </p:nvSpPr>
        <p:spPr/>
        <p:txBody>
          <a:bodyPr>
            <a:normAutofit fontScale="70000" lnSpcReduction="20000"/>
          </a:bodyPr>
          <a:lstStyle/>
          <a:p>
            <a:pPr marL="0" indent="0" algn="l">
              <a:buNone/>
            </a:pPr>
            <a:r>
              <a:rPr lang="en-GB" b="1" i="0" u="none" strike="noStrike" dirty="0">
                <a:solidFill>
                  <a:srgbClr val="000000"/>
                </a:solidFill>
                <a:effectLst/>
                <a:latin typeface="Verdana" panose="020B0604030504040204" pitchFamily="34" charset="0"/>
              </a:rPr>
              <a:t>Stage 1: Screening</a:t>
            </a:r>
            <a:endParaRPr lang="en-GB" b="0" i="0" u="none" strike="noStrike" dirty="0">
              <a:solidFill>
                <a:srgbClr val="000000"/>
              </a:solidFill>
              <a:effectLst/>
              <a:latin typeface="Verdana" panose="020B0604030504040204" pitchFamily="34" charset="0"/>
            </a:endParaRPr>
          </a:p>
          <a:p>
            <a:pPr algn="l"/>
            <a:r>
              <a:rPr lang="en-GB" b="0" i="0" u="none" strike="noStrike" dirty="0">
                <a:solidFill>
                  <a:srgbClr val="000000"/>
                </a:solidFill>
                <a:effectLst/>
                <a:latin typeface="Verdana" panose="020B0604030504040204" pitchFamily="34" charset="0"/>
              </a:rPr>
              <a:t>Usually taking place within a school environment, individuals complete a range of physical and physiological tests. The results are then compared against a national database. Those individuals that compare favourably against national standards are then selected to progress to the second stage of testing. </a:t>
            </a:r>
          </a:p>
          <a:p>
            <a:pPr marL="0" indent="0" algn="l">
              <a:buNone/>
            </a:pPr>
            <a:r>
              <a:rPr lang="en-GB" b="1" i="0" u="none" strike="noStrike" dirty="0">
                <a:solidFill>
                  <a:srgbClr val="000000"/>
                </a:solidFill>
                <a:effectLst/>
                <a:latin typeface="Verdana" panose="020B0604030504040204" pitchFamily="34" charset="0"/>
              </a:rPr>
              <a:t>Stage 2: Talent confirmation</a:t>
            </a:r>
            <a:endParaRPr lang="en-GB" b="0" i="0" u="none" strike="noStrike" dirty="0">
              <a:solidFill>
                <a:srgbClr val="000000"/>
              </a:solidFill>
              <a:effectLst/>
              <a:latin typeface="Verdana" panose="020B0604030504040204" pitchFamily="34" charset="0"/>
            </a:endParaRPr>
          </a:p>
          <a:p>
            <a:pPr algn="l"/>
            <a:r>
              <a:rPr lang="en-GB" b="0" i="0" u="none" strike="noStrike" dirty="0">
                <a:solidFill>
                  <a:srgbClr val="000000"/>
                </a:solidFill>
                <a:effectLst/>
                <a:latin typeface="Verdana" panose="020B0604030504040204" pitchFamily="34" charset="0"/>
              </a:rPr>
              <a:t>Those successfully identified within stage 1, move on to complete a series of sport specific tests. This stage provides individuals with the opportunity to either confirm or refute the initial indications of promise shown in stage 1. Those who continue to demonstrate encouraging potential move on to the third and final stage.</a:t>
            </a:r>
          </a:p>
          <a:p>
            <a:pPr marL="0" indent="0" algn="l">
              <a:buNone/>
            </a:pPr>
            <a:r>
              <a:rPr lang="en-GB" b="1" i="0" u="none" strike="noStrike" dirty="0">
                <a:solidFill>
                  <a:srgbClr val="000000"/>
                </a:solidFill>
                <a:effectLst/>
                <a:latin typeface="Verdana" panose="020B0604030504040204" pitchFamily="34" charset="0"/>
              </a:rPr>
              <a:t>Stage 3: Talent development</a:t>
            </a:r>
            <a:endParaRPr lang="en-GB" b="0" i="0" u="none" strike="noStrike" dirty="0">
              <a:solidFill>
                <a:srgbClr val="000000"/>
              </a:solidFill>
              <a:effectLst/>
              <a:latin typeface="Verdana" panose="020B0604030504040204" pitchFamily="34" charset="0"/>
            </a:endParaRPr>
          </a:p>
          <a:p>
            <a:pPr algn="l"/>
            <a:r>
              <a:rPr lang="en-GB" b="0" i="0" u="none" strike="noStrike" dirty="0">
                <a:solidFill>
                  <a:srgbClr val="000000"/>
                </a:solidFill>
                <a:effectLst/>
                <a:latin typeface="Verdana" panose="020B0604030504040204" pitchFamily="34" charset="0"/>
              </a:rPr>
              <a:t>Athletes who have been identified as talented are invited to participate in a talent development programme, providing them with the opportunity and training environment needed to go on and realise their potential</a:t>
            </a:r>
          </a:p>
        </p:txBody>
      </p:sp>
    </p:spTree>
    <p:extLst>
      <p:ext uri="{BB962C8B-B14F-4D97-AF65-F5344CB8AC3E}">
        <p14:creationId xmlns:p14="http://schemas.microsoft.com/office/powerpoint/2010/main" val="1818355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29A79-4803-0F7B-B62F-9A9DF931B906}"/>
              </a:ext>
            </a:extLst>
          </p:cNvPr>
          <p:cNvSpPr>
            <a:spLocks noGrp="1"/>
          </p:cNvSpPr>
          <p:nvPr>
            <p:ph type="title"/>
          </p:nvPr>
        </p:nvSpPr>
        <p:spPr/>
        <p:txBody>
          <a:bodyPr>
            <a:normAutofit fontScale="90000"/>
          </a:bodyPr>
          <a:lstStyle/>
          <a:p>
            <a:r>
              <a:rPr lang="en-GB" b="1" i="0" u="none" strike="noStrike" dirty="0">
                <a:solidFill>
                  <a:srgbClr val="000000"/>
                </a:solidFill>
                <a:effectLst/>
                <a:latin typeface="Verdana" panose="020B0604030504040204" pitchFamily="34" charset="0"/>
              </a:rPr>
              <a:t>Current/Past talent identification programmes</a:t>
            </a:r>
            <a:br>
              <a:rPr lang="en-GB" b="1" i="0" u="none" strike="noStrike" dirty="0">
                <a:solidFill>
                  <a:srgbClr val="000000"/>
                </a:solidFill>
                <a:effectLst/>
                <a:latin typeface="Verdana" panose="020B0604030504040204" pitchFamily="34" charset="0"/>
              </a:rPr>
            </a:br>
            <a:endParaRPr lang="en-US" dirty="0"/>
          </a:p>
        </p:txBody>
      </p:sp>
      <p:sp>
        <p:nvSpPr>
          <p:cNvPr id="3" name="Content Placeholder 2">
            <a:extLst>
              <a:ext uri="{FF2B5EF4-FFF2-40B4-BE49-F238E27FC236}">
                <a16:creationId xmlns:a16="http://schemas.microsoft.com/office/drawing/2014/main" id="{4B10EF3C-86F3-1C81-BDF2-C3D3263D3CC7}"/>
              </a:ext>
            </a:extLst>
          </p:cNvPr>
          <p:cNvSpPr>
            <a:spLocks noGrp="1"/>
          </p:cNvSpPr>
          <p:nvPr>
            <p:ph idx="1"/>
          </p:nvPr>
        </p:nvSpPr>
        <p:spPr/>
        <p:txBody>
          <a:bodyPr>
            <a:normAutofit/>
          </a:bodyPr>
          <a:lstStyle/>
          <a:p>
            <a:pPr marL="0" indent="0" algn="l">
              <a:buNone/>
            </a:pPr>
            <a:r>
              <a:rPr lang="en-GB" b="0" i="0" u="none" strike="noStrike" dirty="0">
                <a:solidFill>
                  <a:srgbClr val="000000"/>
                </a:solidFill>
                <a:effectLst/>
                <a:latin typeface="Verdana" panose="020B0604030504040204" pitchFamily="34" charset="0"/>
              </a:rPr>
              <a:t>UK Sport have joined forces with the English Institute of Sport (EIS) and a number of specially selected, National Governing Bodies, to create a series of programmes designed specifically to proactively identify those that possess the potential talent to go on and become world class athletes. Click on any of the links to learn more about each project. </a:t>
            </a:r>
          </a:p>
          <a:p>
            <a:pPr algn="l"/>
            <a:r>
              <a:rPr lang="en-GB" b="0" i="0" u="none" strike="noStrike" dirty="0">
                <a:solidFill>
                  <a:srgbClr val="000000"/>
                </a:solidFill>
                <a:effectLst/>
                <a:latin typeface="Verdana" panose="020B0604030504040204" pitchFamily="34" charset="0"/>
              </a:rPr>
              <a:t>Current and past campaigns include; </a:t>
            </a:r>
          </a:p>
          <a:p>
            <a:pPr lvl="1"/>
            <a:r>
              <a:rPr lang="en-GB" b="0" i="0" u="none" strike="noStrike" dirty="0">
                <a:solidFill>
                  <a:srgbClr val="551A8B"/>
                </a:solidFill>
                <a:effectLst/>
                <a:latin typeface="Verdana" panose="020B0604030504040204" pitchFamily="34" charset="0"/>
                <a:hlinkClick r:id="rId2" tooltip="link opens a new window"/>
              </a:rPr>
              <a:t>Talent 2016: Tall and Talented</a:t>
            </a:r>
            <a:endParaRPr lang="en-GB" b="0" i="0" u="none" strike="noStrike" dirty="0">
              <a:solidFill>
                <a:srgbClr val="000000"/>
              </a:solidFill>
              <a:effectLst/>
              <a:latin typeface="Verdana" panose="020B0604030504040204" pitchFamily="34" charset="0"/>
            </a:endParaRPr>
          </a:p>
          <a:p>
            <a:pPr lvl="1"/>
            <a:r>
              <a:rPr lang="en-GB" b="0" i="0" u="none" strike="noStrike" dirty="0">
                <a:solidFill>
                  <a:srgbClr val="551A8B"/>
                </a:solidFill>
                <a:effectLst/>
                <a:latin typeface="Verdana" panose="020B0604030504040204" pitchFamily="34" charset="0"/>
                <a:hlinkClick r:id="rId3" tooltip="link opens a new window"/>
              </a:rPr>
              <a:t>Talent 2012: Fighting Chance</a:t>
            </a:r>
            <a:endParaRPr lang="en-GB" b="0" i="0" u="none" strike="noStrike" dirty="0">
              <a:solidFill>
                <a:srgbClr val="000000"/>
              </a:solidFill>
              <a:effectLst/>
              <a:latin typeface="Verdana" panose="020B0604030504040204" pitchFamily="34" charset="0"/>
            </a:endParaRPr>
          </a:p>
          <a:p>
            <a:pPr lvl="1"/>
            <a:r>
              <a:rPr lang="en-GB" b="0" i="0" u="none" strike="noStrike" dirty="0">
                <a:solidFill>
                  <a:srgbClr val="006699"/>
                </a:solidFill>
                <a:effectLst/>
                <a:latin typeface="Verdana" panose="020B0604030504040204" pitchFamily="34" charset="0"/>
                <a:hlinkClick r:id="rId4"/>
              </a:rPr>
              <a:t>Talent 2012: Paralympics' Potential</a:t>
            </a:r>
            <a:endParaRPr lang="en-GB" b="0" i="0" u="none" strike="noStrike" dirty="0">
              <a:solidFill>
                <a:srgbClr val="000000"/>
              </a:solidFill>
              <a:effectLst/>
              <a:latin typeface="Verdana" panose="020B0604030504040204" pitchFamily="34" charset="0"/>
            </a:endParaRPr>
          </a:p>
          <a:p>
            <a:endParaRPr lang="en-US" dirty="0"/>
          </a:p>
        </p:txBody>
      </p:sp>
    </p:spTree>
    <p:extLst>
      <p:ext uri="{BB962C8B-B14F-4D97-AF65-F5344CB8AC3E}">
        <p14:creationId xmlns:p14="http://schemas.microsoft.com/office/powerpoint/2010/main" val="3812159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1229-C342-0F37-6E0C-D4C501982B35}"/>
              </a:ext>
            </a:extLst>
          </p:cNvPr>
          <p:cNvSpPr>
            <a:spLocks noGrp="1"/>
          </p:cNvSpPr>
          <p:nvPr>
            <p:ph type="title"/>
          </p:nvPr>
        </p:nvSpPr>
        <p:spPr/>
        <p:txBody>
          <a:bodyPr/>
          <a:lstStyle/>
          <a:p>
            <a:r>
              <a:rPr lang="en-US" dirty="0"/>
              <a:t>Cont..</a:t>
            </a:r>
          </a:p>
        </p:txBody>
      </p:sp>
      <p:sp>
        <p:nvSpPr>
          <p:cNvPr id="3" name="Content Placeholder 2">
            <a:extLst>
              <a:ext uri="{FF2B5EF4-FFF2-40B4-BE49-F238E27FC236}">
                <a16:creationId xmlns:a16="http://schemas.microsoft.com/office/drawing/2014/main" id="{3BD59427-7BC8-2ED7-62B3-03EB7EDE93FB}"/>
              </a:ext>
            </a:extLst>
          </p:cNvPr>
          <p:cNvSpPr>
            <a:spLocks noGrp="1"/>
          </p:cNvSpPr>
          <p:nvPr>
            <p:ph idx="1"/>
          </p:nvPr>
        </p:nvSpPr>
        <p:spPr/>
        <p:txBody>
          <a:bodyPr>
            <a:normAutofit/>
          </a:bodyPr>
          <a:lstStyle/>
          <a:p>
            <a:pPr lvl="1"/>
            <a:r>
              <a:rPr lang="en-GB" b="0" i="0" u="none" strike="noStrike" dirty="0">
                <a:solidFill>
                  <a:srgbClr val="551A8B"/>
                </a:solidFill>
                <a:effectLst/>
                <a:latin typeface="Verdana" panose="020B0604030504040204" pitchFamily="34" charset="0"/>
                <a:hlinkClick r:id="rId2"/>
              </a:rPr>
              <a:t>Girls4Gold</a:t>
            </a:r>
            <a:endParaRPr lang="en-GB" b="0" i="0" u="none" strike="noStrike" dirty="0">
              <a:solidFill>
                <a:srgbClr val="000000"/>
              </a:solidFill>
              <a:effectLst/>
              <a:latin typeface="Verdana" panose="020B0604030504040204" pitchFamily="34" charset="0"/>
            </a:endParaRPr>
          </a:p>
          <a:p>
            <a:pPr lvl="1"/>
            <a:r>
              <a:rPr lang="en-GB" b="0" i="0" u="none" strike="noStrike" dirty="0">
                <a:solidFill>
                  <a:srgbClr val="551A8B"/>
                </a:solidFill>
                <a:effectLst/>
                <a:latin typeface="Verdana" panose="020B0604030504040204" pitchFamily="34" charset="0"/>
                <a:hlinkClick r:id="rId3"/>
              </a:rPr>
              <a:t>Pitch2Podium</a:t>
            </a:r>
            <a:endParaRPr lang="en-GB" b="0" i="0" u="none" strike="noStrike" dirty="0">
              <a:solidFill>
                <a:srgbClr val="000000"/>
              </a:solidFill>
              <a:effectLst/>
              <a:latin typeface="Verdana" panose="020B0604030504040204" pitchFamily="34" charset="0"/>
            </a:endParaRPr>
          </a:p>
          <a:p>
            <a:pPr lvl="1"/>
            <a:r>
              <a:rPr lang="en-GB" b="0" i="0" u="none" strike="noStrike" dirty="0">
                <a:solidFill>
                  <a:srgbClr val="551A8B"/>
                </a:solidFill>
                <a:effectLst/>
                <a:latin typeface="Verdana" panose="020B0604030504040204" pitchFamily="34" charset="0"/>
                <a:hlinkClick r:id="rId4"/>
              </a:rPr>
              <a:t>Sporting Giants</a:t>
            </a:r>
            <a:endParaRPr lang="en-GB" b="0" i="0" u="none" strike="noStrike" dirty="0">
              <a:solidFill>
                <a:srgbClr val="000000"/>
              </a:solidFill>
              <a:effectLst/>
              <a:latin typeface="Verdana" panose="020B0604030504040204" pitchFamily="34" charset="0"/>
            </a:endParaRPr>
          </a:p>
          <a:p>
            <a:pPr lvl="1"/>
            <a:r>
              <a:rPr lang="en-GB" b="0" i="0" u="none" strike="noStrike" dirty="0">
                <a:solidFill>
                  <a:srgbClr val="551A8B"/>
                </a:solidFill>
                <a:effectLst/>
                <a:latin typeface="Verdana" panose="020B0604030504040204" pitchFamily="34" charset="0"/>
                <a:hlinkClick r:id="rId5"/>
              </a:rPr>
              <a:t>Tri Gold</a:t>
            </a:r>
            <a:endParaRPr lang="en-GB" b="0" i="0" u="none" strike="noStrike" dirty="0">
              <a:solidFill>
                <a:srgbClr val="000000"/>
              </a:solidFill>
              <a:effectLst/>
              <a:latin typeface="Verdana" panose="020B0604030504040204" pitchFamily="34" charset="0"/>
            </a:endParaRPr>
          </a:p>
          <a:p>
            <a:pPr algn="l"/>
            <a:r>
              <a:rPr lang="en-GB" b="0" i="1" u="none" strike="noStrike" dirty="0">
                <a:solidFill>
                  <a:srgbClr val="000000"/>
                </a:solidFill>
                <a:effectLst/>
                <a:latin typeface="Verdana" panose="020B0604030504040204" pitchFamily="34" charset="0"/>
              </a:rPr>
              <a:t>Watch the latest talent videos on </a:t>
            </a:r>
            <a:r>
              <a:rPr lang="en-GB" b="0" i="0" u="none" strike="noStrike" dirty="0">
                <a:solidFill>
                  <a:srgbClr val="551A8B"/>
                </a:solidFill>
                <a:effectLst/>
                <a:latin typeface="Verdana" panose="020B0604030504040204" pitchFamily="34" charset="0"/>
                <a:hlinkClick r:id="rId6" tooltip="link opens a new channel"/>
              </a:rPr>
              <a:t>UK Sport's YouTube Channel</a:t>
            </a:r>
            <a:endParaRPr lang="en-GB" b="0" i="0" u="none" strike="noStrike" dirty="0">
              <a:solidFill>
                <a:srgbClr val="000000"/>
              </a:solidFill>
              <a:effectLst/>
              <a:latin typeface="Verdana" panose="020B0604030504040204" pitchFamily="34" charset="0"/>
            </a:endParaRPr>
          </a:p>
          <a:p>
            <a:pPr algn="l"/>
            <a:r>
              <a:rPr lang="en-GB" b="0" i="0" u="none" strike="noStrike" dirty="0">
                <a:solidFill>
                  <a:srgbClr val="000000"/>
                </a:solidFill>
                <a:effectLst/>
                <a:latin typeface="Verdana" panose="020B0604030504040204" pitchFamily="34" charset="0"/>
              </a:rPr>
              <a:t>All of the UK Sport programmes are structured around the use of objective physical and physiological assessments to help successfully identify talent. However, this is not the only means.</a:t>
            </a:r>
          </a:p>
          <a:p>
            <a:endParaRPr lang="en-US" dirty="0"/>
          </a:p>
        </p:txBody>
      </p:sp>
    </p:spTree>
    <p:extLst>
      <p:ext uri="{BB962C8B-B14F-4D97-AF65-F5344CB8AC3E}">
        <p14:creationId xmlns:p14="http://schemas.microsoft.com/office/powerpoint/2010/main" val="3917706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E5673-781E-D0AE-B703-62E83509AB3D}"/>
              </a:ext>
            </a:extLst>
          </p:cNvPr>
          <p:cNvSpPr>
            <a:spLocks noGrp="1"/>
          </p:cNvSpPr>
          <p:nvPr>
            <p:ph type="title"/>
          </p:nvPr>
        </p:nvSpPr>
        <p:spPr/>
        <p:txBody>
          <a:bodyPr/>
          <a:lstStyle/>
          <a:p>
            <a:r>
              <a:rPr lang="en-US" dirty="0"/>
              <a:t>Talent ID – International Perspective Australia </a:t>
            </a:r>
          </a:p>
        </p:txBody>
      </p:sp>
      <p:sp>
        <p:nvSpPr>
          <p:cNvPr id="3" name="Content Placeholder 2">
            <a:extLst>
              <a:ext uri="{FF2B5EF4-FFF2-40B4-BE49-F238E27FC236}">
                <a16:creationId xmlns:a16="http://schemas.microsoft.com/office/drawing/2014/main" id="{6B7B62C5-8A35-684D-6679-524C5AF77804}"/>
              </a:ext>
            </a:extLst>
          </p:cNvPr>
          <p:cNvSpPr>
            <a:spLocks noGrp="1"/>
          </p:cNvSpPr>
          <p:nvPr>
            <p:ph idx="1"/>
          </p:nvPr>
        </p:nvSpPr>
        <p:spPr/>
        <p:txBody>
          <a:bodyPr>
            <a:normAutofit/>
          </a:bodyPr>
          <a:lstStyle/>
          <a:p>
            <a:r>
              <a:rPr lang="en-US" sz="2400" dirty="0"/>
              <a:t>The national system of TID in Australia has evolved over a period of approximately 25 years.</a:t>
            </a:r>
          </a:p>
          <a:p>
            <a:pPr marL="0" indent="0">
              <a:buNone/>
            </a:pPr>
            <a:endParaRPr lang="en-US" sz="2400" dirty="0"/>
          </a:p>
          <a:p>
            <a:r>
              <a:rPr lang="en-US" sz="2400" dirty="0"/>
              <a:t>From its early and successful push by the Australian Institute of Sport (AIS) in the late 1980s to the features and approaches of the current program, it has taken time to understand, learn, and develop an approach that suits Australia. </a:t>
            </a:r>
          </a:p>
        </p:txBody>
      </p:sp>
    </p:spTree>
    <p:extLst>
      <p:ext uri="{BB962C8B-B14F-4D97-AF65-F5344CB8AC3E}">
        <p14:creationId xmlns:p14="http://schemas.microsoft.com/office/powerpoint/2010/main" val="972595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FEC3A-7B58-9999-DFBC-7D4DFE4E4B41}"/>
              </a:ext>
            </a:extLst>
          </p:cNvPr>
          <p:cNvSpPr>
            <a:spLocks noGrp="1"/>
          </p:cNvSpPr>
          <p:nvPr>
            <p:ph type="title"/>
          </p:nvPr>
        </p:nvSpPr>
        <p:spPr/>
        <p:txBody>
          <a:bodyPr/>
          <a:lstStyle/>
          <a:p>
            <a:r>
              <a:rPr lang="en-US" dirty="0"/>
              <a:t>What was – the evolution of TID (1987–2005)</a:t>
            </a:r>
          </a:p>
        </p:txBody>
      </p:sp>
      <p:sp>
        <p:nvSpPr>
          <p:cNvPr id="3" name="Content Placeholder 2">
            <a:extLst>
              <a:ext uri="{FF2B5EF4-FFF2-40B4-BE49-F238E27FC236}">
                <a16:creationId xmlns:a16="http://schemas.microsoft.com/office/drawing/2014/main" id="{BF67FAAF-E7C7-B23E-7C60-CCF717B2881C}"/>
              </a:ext>
            </a:extLst>
          </p:cNvPr>
          <p:cNvSpPr>
            <a:spLocks noGrp="1"/>
          </p:cNvSpPr>
          <p:nvPr>
            <p:ph idx="1"/>
          </p:nvPr>
        </p:nvSpPr>
        <p:spPr/>
        <p:txBody>
          <a:bodyPr>
            <a:normAutofit/>
          </a:bodyPr>
          <a:lstStyle/>
          <a:p>
            <a:r>
              <a:rPr lang="en-US" sz="2400" dirty="0"/>
              <a:t>Within this almost two-decade period, there were three distinct phases that were responsible for providing a tremendous amount of insights into TID. </a:t>
            </a:r>
          </a:p>
          <a:p>
            <a:r>
              <a:rPr lang="en-US" sz="2400" dirty="0"/>
              <a:t>These phases:</a:t>
            </a:r>
          </a:p>
          <a:p>
            <a:pPr lvl="1"/>
            <a:r>
              <a:rPr lang="en-US" sz="2000" dirty="0"/>
              <a:t>The Concept Phase – Talent Detection Experimentation (1987 to 1993)</a:t>
            </a:r>
          </a:p>
          <a:p>
            <a:pPr lvl="1"/>
            <a:r>
              <a:rPr lang="en-US" sz="2000" dirty="0"/>
              <a:t>The Growth Phase – National Talent Detection and Mass Screening (1994 to 2000)</a:t>
            </a:r>
          </a:p>
          <a:p>
            <a:pPr lvl="1"/>
            <a:r>
              <a:rPr lang="en-US" sz="2000" dirty="0"/>
              <a:t>The Refinement and Maturation Phase – Targeted Talent Detection and Development (2001 to 2005).</a:t>
            </a:r>
          </a:p>
          <a:p>
            <a:endParaRPr lang="en-US" sz="2400" dirty="0"/>
          </a:p>
        </p:txBody>
      </p:sp>
    </p:spTree>
    <p:extLst>
      <p:ext uri="{BB962C8B-B14F-4D97-AF65-F5344CB8AC3E}">
        <p14:creationId xmlns:p14="http://schemas.microsoft.com/office/powerpoint/2010/main" val="1037691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2FEFB-53E2-5399-5E6A-4AB61277FF13}"/>
              </a:ext>
            </a:extLst>
          </p:cNvPr>
          <p:cNvSpPr>
            <a:spLocks noGrp="1"/>
          </p:cNvSpPr>
          <p:nvPr>
            <p:ph type="title"/>
          </p:nvPr>
        </p:nvSpPr>
        <p:spPr/>
        <p:txBody>
          <a:bodyPr/>
          <a:lstStyle/>
          <a:p>
            <a:r>
              <a:rPr lang="en-US" dirty="0"/>
              <a:t>The Concept Phase – Talent Detection Experimentation (1987 to 1993)</a:t>
            </a:r>
          </a:p>
        </p:txBody>
      </p:sp>
      <p:sp>
        <p:nvSpPr>
          <p:cNvPr id="3" name="Content Placeholder 2">
            <a:extLst>
              <a:ext uri="{FF2B5EF4-FFF2-40B4-BE49-F238E27FC236}">
                <a16:creationId xmlns:a16="http://schemas.microsoft.com/office/drawing/2014/main" id="{9D615B20-2E32-E42C-69AF-A6629235AD8F}"/>
              </a:ext>
            </a:extLst>
          </p:cNvPr>
          <p:cNvSpPr>
            <a:spLocks noGrp="1"/>
          </p:cNvSpPr>
          <p:nvPr>
            <p:ph idx="1"/>
          </p:nvPr>
        </p:nvSpPr>
        <p:spPr/>
        <p:txBody>
          <a:bodyPr/>
          <a:lstStyle/>
          <a:p>
            <a:r>
              <a:rPr lang="en-US" dirty="0"/>
              <a:t>There were two early TID adopters in Australian sport. These were the sports of rowing and cycling. </a:t>
            </a:r>
          </a:p>
          <a:p>
            <a:r>
              <a:rPr lang="en-US" dirty="0"/>
              <a:t>Both sports had seen the arrival of successful Eastern European coaches throughout the mid-1980s, and their qualifications and experiences within their former countries of origin promoted the importance of systematic testing as a method of detecting future talent.</a:t>
            </a:r>
          </a:p>
          <a:p>
            <a:r>
              <a:rPr lang="en-US" dirty="0"/>
              <a:t>Talent selection was the only method of talent identification and those athletes performing well in competition within their own sport received the most support. </a:t>
            </a:r>
          </a:p>
        </p:txBody>
      </p:sp>
    </p:spTree>
    <p:extLst>
      <p:ext uri="{BB962C8B-B14F-4D97-AF65-F5344CB8AC3E}">
        <p14:creationId xmlns:p14="http://schemas.microsoft.com/office/powerpoint/2010/main" val="41069132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027EF-6526-5B88-6E0A-19C2C8BABD57}"/>
              </a:ext>
            </a:extLst>
          </p:cNvPr>
          <p:cNvSpPr>
            <a:spLocks noGrp="1"/>
          </p:cNvSpPr>
          <p:nvPr>
            <p:ph type="title"/>
          </p:nvPr>
        </p:nvSpPr>
        <p:spPr/>
        <p:txBody>
          <a:bodyPr/>
          <a:lstStyle/>
          <a:p>
            <a:r>
              <a:rPr lang="en-US" dirty="0"/>
              <a:t>Cont..</a:t>
            </a:r>
          </a:p>
        </p:txBody>
      </p:sp>
      <p:sp>
        <p:nvSpPr>
          <p:cNvPr id="3" name="Content Placeholder 2">
            <a:extLst>
              <a:ext uri="{FF2B5EF4-FFF2-40B4-BE49-F238E27FC236}">
                <a16:creationId xmlns:a16="http://schemas.microsoft.com/office/drawing/2014/main" id="{4B9095A9-0BA2-0615-7124-A9846102F868}"/>
              </a:ext>
            </a:extLst>
          </p:cNvPr>
          <p:cNvSpPr>
            <a:spLocks noGrp="1"/>
          </p:cNvSpPr>
          <p:nvPr>
            <p:ph idx="1"/>
          </p:nvPr>
        </p:nvSpPr>
        <p:spPr/>
        <p:txBody>
          <a:bodyPr>
            <a:normAutofit/>
          </a:bodyPr>
          <a:lstStyle/>
          <a:p>
            <a:r>
              <a:rPr lang="en-US" sz="2400" dirty="0"/>
              <a:t>Australia's first true talent detection programs throughout 1987 and 1988.</a:t>
            </a:r>
          </a:p>
          <a:p>
            <a:r>
              <a:rPr lang="en-US" sz="2400" dirty="0"/>
              <a:t>In a seminal case study in the sport of rowing,500 students aged 14 to 16 years from the local secondary schools near to the AIS were tested.</a:t>
            </a:r>
          </a:p>
          <a:p>
            <a:r>
              <a:rPr lang="en-US" sz="2400" dirty="0"/>
              <a:t>Field tests included anthropometric measures, </a:t>
            </a:r>
          </a:p>
          <a:p>
            <a:pPr lvl="1"/>
            <a:r>
              <a:rPr lang="en-US" sz="2000" dirty="0"/>
              <a:t>a 15 second all out effort on a modified arm-leg cycle ergometer and</a:t>
            </a:r>
          </a:p>
          <a:p>
            <a:pPr lvl="1"/>
            <a:r>
              <a:rPr lang="en-US" sz="2000" dirty="0"/>
              <a:t>a progressive test to volitional exhaustion using the same apparatus.</a:t>
            </a:r>
          </a:p>
        </p:txBody>
      </p:sp>
    </p:spTree>
    <p:extLst>
      <p:ext uri="{BB962C8B-B14F-4D97-AF65-F5344CB8AC3E}">
        <p14:creationId xmlns:p14="http://schemas.microsoft.com/office/powerpoint/2010/main" val="39954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62EDA-C467-4282-F7B0-72563DE8DB18}"/>
              </a:ext>
            </a:extLst>
          </p:cNvPr>
          <p:cNvSpPr>
            <a:spLocks noGrp="1"/>
          </p:cNvSpPr>
          <p:nvPr>
            <p:ph type="title"/>
          </p:nvPr>
        </p:nvSpPr>
        <p:spPr/>
        <p:txBody>
          <a:bodyPr/>
          <a:lstStyle/>
          <a:p>
            <a:r>
              <a:rPr lang="en-US" dirty="0"/>
              <a:t>Cont..</a:t>
            </a:r>
          </a:p>
        </p:txBody>
      </p:sp>
      <p:sp>
        <p:nvSpPr>
          <p:cNvPr id="3" name="Content Placeholder 2">
            <a:extLst>
              <a:ext uri="{FF2B5EF4-FFF2-40B4-BE49-F238E27FC236}">
                <a16:creationId xmlns:a16="http://schemas.microsoft.com/office/drawing/2014/main" id="{AF30193B-95F2-F799-CF93-6A3C1E68A6BD}"/>
              </a:ext>
            </a:extLst>
          </p:cNvPr>
          <p:cNvSpPr>
            <a:spLocks noGrp="1"/>
          </p:cNvSpPr>
          <p:nvPr>
            <p:ph idx="1"/>
          </p:nvPr>
        </p:nvSpPr>
        <p:spPr/>
        <p:txBody>
          <a:bodyPr>
            <a:normAutofit/>
          </a:bodyPr>
          <a:lstStyle/>
          <a:p>
            <a:r>
              <a:rPr lang="en-US" sz="2400" dirty="0"/>
              <a:t>Approximately 10 per cent of the students (n = 47) were then invited for additional laboratory testing, and then approximately half again (n = 24) were immersed into an AIS supported rowing environment. </a:t>
            </a:r>
          </a:p>
          <a:p>
            <a:r>
              <a:rPr lang="en-US" sz="2400" dirty="0"/>
              <a:t>This level of AIS support included access to quality coaching, competition, and equipment, as well as key services from a range of professional sport scientists </a:t>
            </a:r>
            <a:r>
              <a:rPr lang="en-US" sz="2400" dirty="0" err="1"/>
              <a:t>specialising</a:t>
            </a:r>
            <a:r>
              <a:rPr lang="en-US" sz="2400" dirty="0"/>
              <a:t> in physiology, nutrition, strength and conditioning, biomechanics, and psychology. </a:t>
            </a:r>
          </a:p>
          <a:p>
            <a:endParaRPr lang="en-US" sz="2400" dirty="0"/>
          </a:p>
        </p:txBody>
      </p:sp>
    </p:spTree>
    <p:extLst>
      <p:ext uri="{BB962C8B-B14F-4D97-AF65-F5344CB8AC3E}">
        <p14:creationId xmlns:p14="http://schemas.microsoft.com/office/powerpoint/2010/main" val="1247827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78D9D-32ED-075F-3FD5-D1E3CF2A68F1}"/>
              </a:ext>
            </a:extLst>
          </p:cNvPr>
          <p:cNvSpPr>
            <a:spLocks noGrp="1"/>
          </p:cNvSpPr>
          <p:nvPr>
            <p:ph type="title"/>
          </p:nvPr>
        </p:nvSpPr>
        <p:spPr/>
        <p:txBody>
          <a:bodyPr>
            <a:normAutofit fontScale="90000"/>
          </a:bodyPr>
          <a:lstStyle/>
          <a:p>
            <a:r>
              <a:rPr lang="en-US" dirty="0"/>
              <a:t>The Growth Phase – National Talent Detection and Mass Screening (1994 to 2000)</a:t>
            </a:r>
          </a:p>
        </p:txBody>
      </p:sp>
      <p:sp>
        <p:nvSpPr>
          <p:cNvPr id="3" name="Content Placeholder 2">
            <a:extLst>
              <a:ext uri="{FF2B5EF4-FFF2-40B4-BE49-F238E27FC236}">
                <a16:creationId xmlns:a16="http://schemas.microsoft.com/office/drawing/2014/main" id="{A7366764-8A46-64B2-B213-E788E5DBB240}"/>
              </a:ext>
            </a:extLst>
          </p:cNvPr>
          <p:cNvSpPr>
            <a:spLocks noGrp="1"/>
          </p:cNvSpPr>
          <p:nvPr>
            <p:ph idx="1"/>
          </p:nvPr>
        </p:nvSpPr>
        <p:spPr/>
        <p:txBody>
          <a:bodyPr>
            <a:normAutofit/>
          </a:bodyPr>
          <a:lstStyle/>
          <a:p>
            <a:r>
              <a:rPr lang="en-US" dirty="0"/>
              <a:t>Talent Search can be traced back to the decision awarding the 2000 Summer Olympic Games to Sydney, Australia. </a:t>
            </a:r>
          </a:p>
          <a:p>
            <a:r>
              <a:rPr lang="en-US" dirty="0"/>
              <a:t>With this came the creation of the federal government's new $135 million Olympic Athlete Program (OAP), which was launched on 1 July 1994 and designed to be spent on the preparation of athletes in the lead up to the 2000 Olympic Games (Bloomfield, 2003). </a:t>
            </a:r>
          </a:p>
          <a:p>
            <a:r>
              <a:rPr lang="en-US" dirty="0"/>
              <a:t>The priority areas of spending included sports science and medicine, research, direct athlete payments, and international competition.</a:t>
            </a:r>
          </a:p>
        </p:txBody>
      </p:sp>
    </p:spTree>
    <p:extLst>
      <p:ext uri="{BB962C8B-B14F-4D97-AF65-F5344CB8AC3E}">
        <p14:creationId xmlns:p14="http://schemas.microsoft.com/office/powerpoint/2010/main" val="2741043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CA992-87A6-8863-9DE2-BDE9F64E32DE}"/>
              </a:ext>
            </a:extLst>
          </p:cNvPr>
          <p:cNvSpPr>
            <a:spLocks noGrp="1"/>
          </p:cNvSpPr>
          <p:nvPr>
            <p:ph type="title"/>
          </p:nvPr>
        </p:nvSpPr>
        <p:spPr/>
        <p:txBody>
          <a:bodyPr/>
          <a:lstStyle/>
          <a:p>
            <a:r>
              <a:rPr lang="en-US" dirty="0"/>
              <a:t>Talent search </a:t>
            </a:r>
            <a:r>
              <a:rPr lang="en-US" dirty="0" err="1"/>
              <a:t>programme</a:t>
            </a:r>
            <a:endParaRPr lang="en-US" dirty="0"/>
          </a:p>
        </p:txBody>
      </p:sp>
      <p:sp>
        <p:nvSpPr>
          <p:cNvPr id="3" name="Content Placeholder 2">
            <a:extLst>
              <a:ext uri="{FF2B5EF4-FFF2-40B4-BE49-F238E27FC236}">
                <a16:creationId xmlns:a16="http://schemas.microsoft.com/office/drawing/2014/main" id="{20590902-098A-1FDD-17D4-44000CD90F52}"/>
              </a:ext>
            </a:extLst>
          </p:cNvPr>
          <p:cNvSpPr>
            <a:spLocks noGrp="1"/>
          </p:cNvSpPr>
          <p:nvPr>
            <p:ph idx="1"/>
          </p:nvPr>
        </p:nvSpPr>
        <p:spPr/>
        <p:txBody>
          <a:bodyPr>
            <a:normAutofit lnSpcReduction="10000"/>
          </a:bodyPr>
          <a:lstStyle/>
          <a:p>
            <a:pPr marL="0" indent="0">
              <a:buNone/>
            </a:pPr>
            <a:r>
              <a:rPr lang="en-US" dirty="0"/>
              <a:t>Eight sports were chosen for involvement in the mainstream talent identification program. </a:t>
            </a:r>
          </a:p>
          <a:p>
            <a:r>
              <a:rPr lang="en-US" dirty="0"/>
              <a:t>These were the sports of:</a:t>
            </a:r>
          </a:p>
          <a:p>
            <a:pPr lvl="1"/>
            <a:r>
              <a:rPr lang="en-US" dirty="0"/>
              <a:t>athletics, </a:t>
            </a:r>
          </a:p>
          <a:p>
            <a:pPr lvl="1"/>
            <a:r>
              <a:rPr lang="en-US" dirty="0"/>
              <a:t>cycling, canoeing, </a:t>
            </a:r>
          </a:p>
          <a:p>
            <a:pPr lvl="1"/>
            <a:r>
              <a:rPr lang="en-US" dirty="0"/>
              <a:t>swimming, </a:t>
            </a:r>
          </a:p>
          <a:p>
            <a:pPr lvl="1"/>
            <a:r>
              <a:rPr lang="en-US" dirty="0"/>
              <a:t>rowing, </a:t>
            </a:r>
          </a:p>
          <a:p>
            <a:pPr lvl="1"/>
            <a:r>
              <a:rPr lang="en-US" dirty="0"/>
              <a:t>triathlon, </a:t>
            </a:r>
          </a:p>
          <a:p>
            <a:pPr lvl="1"/>
            <a:r>
              <a:rPr lang="en-US" dirty="0"/>
              <a:t>water polo, and </a:t>
            </a:r>
          </a:p>
          <a:p>
            <a:pPr lvl="1"/>
            <a:r>
              <a:rPr lang="en-US" dirty="0"/>
              <a:t>weightlifting. </a:t>
            </a:r>
          </a:p>
        </p:txBody>
      </p:sp>
    </p:spTree>
    <p:extLst>
      <p:ext uri="{BB962C8B-B14F-4D97-AF65-F5344CB8AC3E}">
        <p14:creationId xmlns:p14="http://schemas.microsoft.com/office/powerpoint/2010/main" val="3892905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576F1-A330-115E-6D7E-49A8FA27BEE9}"/>
              </a:ext>
            </a:extLst>
          </p:cNvPr>
          <p:cNvSpPr>
            <a:spLocks noGrp="1"/>
          </p:cNvSpPr>
          <p:nvPr>
            <p:ph type="title"/>
          </p:nvPr>
        </p:nvSpPr>
        <p:spPr/>
        <p:txBody>
          <a:bodyPr/>
          <a:lstStyle/>
          <a:p>
            <a:r>
              <a:rPr lang="en-US" dirty="0"/>
              <a:t>Cont..</a:t>
            </a:r>
          </a:p>
        </p:txBody>
      </p:sp>
      <p:sp>
        <p:nvSpPr>
          <p:cNvPr id="3" name="Content Placeholder 2">
            <a:extLst>
              <a:ext uri="{FF2B5EF4-FFF2-40B4-BE49-F238E27FC236}">
                <a16:creationId xmlns:a16="http://schemas.microsoft.com/office/drawing/2014/main" id="{138F5C01-4DB8-DB20-678C-F67E03C3CBAA}"/>
              </a:ext>
            </a:extLst>
          </p:cNvPr>
          <p:cNvSpPr>
            <a:spLocks noGrp="1"/>
          </p:cNvSpPr>
          <p:nvPr>
            <p:ph idx="1"/>
          </p:nvPr>
        </p:nvSpPr>
        <p:spPr/>
        <p:txBody>
          <a:bodyPr/>
          <a:lstStyle/>
          <a:p>
            <a:r>
              <a:rPr lang="en-US" dirty="0"/>
              <a:t>A major focus of the funding was an ambitious attempt to identify talent and fast-track athletes for the 2000 Olympic Games.</a:t>
            </a:r>
          </a:p>
          <a:p>
            <a:r>
              <a:rPr lang="en-US" dirty="0"/>
              <a:t>The age range for testing was 14 to 16 years which meant that athletes would be 20–22 years old by the time of the 2000 Sydney Olympics. </a:t>
            </a:r>
          </a:p>
          <a:p>
            <a:r>
              <a:rPr lang="en-US" dirty="0"/>
              <a:t>Targeting older athletes (e.g. 16 years +) was deemed to be too disruptive to school studies and thought to receive modest support by educators.</a:t>
            </a:r>
          </a:p>
          <a:p>
            <a:endParaRPr lang="en-US" dirty="0"/>
          </a:p>
        </p:txBody>
      </p:sp>
    </p:spTree>
    <p:extLst>
      <p:ext uri="{BB962C8B-B14F-4D97-AF65-F5344CB8AC3E}">
        <p14:creationId xmlns:p14="http://schemas.microsoft.com/office/powerpoint/2010/main" val="3235973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B7D24-81A8-20A5-A143-0E8F45AAFCD0}"/>
              </a:ext>
            </a:extLst>
          </p:cNvPr>
          <p:cNvSpPr>
            <a:spLocks noGrp="1"/>
          </p:cNvSpPr>
          <p:nvPr>
            <p:ph type="title"/>
          </p:nvPr>
        </p:nvSpPr>
        <p:spPr/>
        <p:txBody>
          <a:bodyPr/>
          <a:lstStyle/>
          <a:p>
            <a:r>
              <a:rPr lang="en-US" dirty="0"/>
              <a:t>Three key phases</a:t>
            </a:r>
          </a:p>
        </p:txBody>
      </p:sp>
      <p:sp>
        <p:nvSpPr>
          <p:cNvPr id="3" name="Content Placeholder 2">
            <a:extLst>
              <a:ext uri="{FF2B5EF4-FFF2-40B4-BE49-F238E27FC236}">
                <a16:creationId xmlns:a16="http://schemas.microsoft.com/office/drawing/2014/main" id="{E3FA5ADD-48E4-A49E-7125-CB3242E364A7}"/>
              </a:ext>
            </a:extLst>
          </p:cNvPr>
          <p:cNvSpPr>
            <a:spLocks noGrp="1"/>
          </p:cNvSpPr>
          <p:nvPr>
            <p:ph idx="1"/>
          </p:nvPr>
        </p:nvSpPr>
        <p:spPr/>
        <p:txBody>
          <a:bodyPr>
            <a:normAutofit/>
          </a:bodyPr>
          <a:lstStyle/>
          <a:p>
            <a:r>
              <a:rPr lang="en-US" dirty="0"/>
              <a:t>Phase 1 included a battery of eight physical and physiological tests (height, weight, arm span, vertical jump, basketball throw, 40 meter sprint, cricket ball throw, and the 20 meter shuttle run test). </a:t>
            </a:r>
          </a:p>
          <a:p>
            <a:r>
              <a:rPr lang="en-US" dirty="0"/>
              <a:t>In most cases, physical education teachers conducted the tests with the assistance of the state coordinators.</a:t>
            </a:r>
          </a:p>
          <a:p>
            <a:r>
              <a:rPr lang="en-US" dirty="0"/>
              <a:t>Results were compared with a national database and selected students were then invited to participate in Phase 2 testing. </a:t>
            </a:r>
          </a:p>
        </p:txBody>
      </p:sp>
    </p:spTree>
    <p:extLst>
      <p:ext uri="{BB962C8B-B14F-4D97-AF65-F5344CB8AC3E}">
        <p14:creationId xmlns:p14="http://schemas.microsoft.com/office/powerpoint/2010/main" val="15151623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055AE-BB8B-58A9-23BD-42BCCD6380E0}"/>
              </a:ext>
            </a:extLst>
          </p:cNvPr>
          <p:cNvSpPr>
            <a:spLocks noGrp="1"/>
          </p:cNvSpPr>
          <p:nvPr>
            <p:ph type="title"/>
          </p:nvPr>
        </p:nvSpPr>
        <p:spPr/>
        <p:txBody>
          <a:bodyPr/>
          <a:lstStyle/>
          <a:p>
            <a:r>
              <a:rPr lang="en-US" dirty="0"/>
              <a:t>Cont..</a:t>
            </a:r>
          </a:p>
        </p:txBody>
      </p:sp>
      <p:sp>
        <p:nvSpPr>
          <p:cNvPr id="3" name="Content Placeholder 2">
            <a:extLst>
              <a:ext uri="{FF2B5EF4-FFF2-40B4-BE49-F238E27FC236}">
                <a16:creationId xmlns:a16="http://schemas.microsoft.com/office/drawing/2014/main" id="{FE3F3396-0778-2592-D8C2-F67DC2F697D3}"/>
              </a:ext>
            </a:extLst>
          </p:cNvPr>
          <p:cNvSpPr>
            <a:spLocks noGrp="1"/>
          </p:cNvSpPr>
          <p:nvPr>
            <p:ph idx="1"/>
          </p:nvPr>
        </p:nvSpPr>
        <p:spPr/>
        <p:txBody>
          <a:bodyPr/>
          <a:lstStyle/>
          <a:p>
            <a:r>
              <a:rPr lang="en-US" dirty="0"/>
              <a:t>Phase 2 testing refined the accuracy of some Phase 1 tests and incorporated sport-specific testing, including some laboratory tests. </a:t>
            </a:r>
          </a:p>
          <a:p>
            <a:pPr marL="0" indent="0">
              <a:buNone/>
            </a:pPr>
            <a:endParaRPr lang="en-US" dirty="0"/>
          </a:p>
          <a:p>
            <a:pPr lvl="1"/>
            <a:r>
              <a:rPr lang="en-US" dirty="0"/>
              <a:t>For example, in the sport of cycling, the basic field test of muscular endurance (20 meter shuttle run test) was replaced with a progressive, maximal test on the cycle ergometer.</a:t>
            </a:r>
          </a:p>
          <a:p>
            <a:pPr marL="457200" lvl="1" indent="0">
              <a:buNone/>
            </a:pPr>
            <a:endParaRPr lang="en-US" dirty="0"/>
          </a:p>
          <a:p>
            <a:r>
              <a:rPr lang="en-US" dirty="0"/>
              <a:t>Phase 3, students identified with talent for a specific sport were invited to join a talented athlete program. </a:t>
            </a:r>
          </a:p>
        </p:txBody>
      </p:sp>
    </p:spTree>
    <p:extLst>
      <p:ext uri="{BB962C8B-B14F-4D97-AF65-F5344CB8AC3E}">
        <p14:creationId xmlns:p14="http://schemas.microsoft.com/office/powerpoint/2010/main" val="2628517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ADB09-6D79-963E-F94B-5FA1F43667B8}"/>
              </a:ext>
            </a:extLst>
          </p:cNvPr>
          <p:cNvSpPr>
            <a:spLocks noGrp="1"/>
          </p:cNvSpPr>
          <p:nvPr>
            <p:ph type="title"/>
          </p:nvPr>
        </p:nvSpPr>
        <p:spPr>
          <a:xfrm>
            <a:off x="700635" y="771784"/>
            <a:ext cx="10691265" cy="1371030"/>
          </a:xfrm>
        </p:spPr>
        <p:txBody>
          <a:bodyPr>
            <a:noAutofit/>
          </a:bodyPr>
          <a:lstStyle/>
          <a:p>
            <a:r>
              <a:rPr lang="en-US" sz="3200" dirty="0"/>
              <a:t>The Refinement and Maturation Phase – Targeted Talent Detection and Development (2001 to 2005)</a:t>
            </a:r>
          </a:p>
        </p:txBody>
      </p:sp>
      <p:sp>
        <p:nvSpPr>
          <p:cNvPr id="3" name="Content Placeholder 2">
            <a:extLst>
              <a:ext uri="{FF2B5EF4-FFF2-40B4-BE49-F238E27FC236}">
                <a16:creationId xmlns:a16="http://schemas.microsoft.com/office/drawing/2014/main" id="{CBC7BC34-3F85-A95C-B62A-6C40843F308B}"/>
              </a:ext>
            </a:extLst>
          </p:cNvPr>
          <p:cNvSpPr>
            <a:spLocks noGrp="1"/>
          </p:cNvSpPr>
          <p:nvPr>
            <p:ph idx="1"/>
          </p:nvPr>
        </p:nvSpPr>
        <p:spPr/>
        <p:txBody>
          <a:bodyPr/>
          <a:lstStyle/>
          <a:p>
            <a:r>
              <a:rPr lang="en-US" dirty="0"/>
              <a:t>A significant milestone in Australian sport had now been achieved, and the sobering reality of preparing for the 2004 Athens Olympics quickly captured the sports system's attention. </a:t>
            </a:r>
          </a:p>
          <a:p>
            <a:r>
              <a:rPr lang="en-US" dirty="0"/>
              <a:t>A number of NSOs lamented about a shortfall in talent (perhaps due to post Olympics retirement or pathway inattention – or both). </a:t>
            </a:r>
          </a:p>
          <a:p>
            <a:r>
              <a:rPr lang="en-US" dirty="0"/>
              <a:t>Newer recruitment methods were required to be established and included a focus on older athletes, media drives, sport specific talent transfer, and even the profiling of elite athlete siblings.</a:t>
            </a:r>
          </a:p>
        </p:txBody>
      </p:sp>
    </p:spTree>
    <p:extLst>
      <p:ext uri="{BB962C8B-B14F-4D97-AF65-F5344CB8AC3E}">
        <p14:creationId xmlns:p14="http://schemas.microsoft.com/office/powerpoint/2010/main" val="25283792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48B5C-B8C5-0162-6D19-C0D0C21CA91D}"/>
              </a:ext>
            </a:extLst>
          </p:cNvPr>
          <p:cNvSpPr>
            <a:spLocks noGrp="1"/>
          </p:cNvSpPr>
          <p:nvPr>
            <p:ph type="title"/>
          </p:nvPr>
        </p:nvSpPr>
        <p:spPr/>
        <p:txBody>
          <a:bodyPr/>
          <a:lstStyle/>
          <a:p>
            <a:r>
              <a:rPr lang="en-US" dirty="0"/>
              <a:t>Cont..</a:t>
            </a:r>
          </a:p>
        </p:txBody>
      </p:sp>
      <p:sp>
        <p:nvSpPr>
          <p:cNvPr id="3" name="Content Placeholder 2">
            <a:extLst>
              <a:ext uri="{FF2B5EF4-FFF2-40B4-BE49-F238E27FC236}">
                <a16:creationId xmlns:a16="http://schemas.microsoft.com/office/drawing/2014/main" id="{43CFAD45-2D1F-D5A5-0576-749F863FFF44}"/>
              </a:ext>
            </a:extLst>
          </p:cNvPr>
          <p:cNvSpPr>
            <a:spLocks noGrp="1"/>
          </p:cNvSpPr>
          <p:nvPr>
            <p:ph idx="1"/>
          </p:nvPr>
        </p:nvSpPr>
        <p:spPr/>
        <p:txBody>
          <a:bodyPr>
            <a:normAutofit/>
          </a:bodyPr>
          <a:lstStyle/>
          <a:p>
            <a:r>
              <a:rPr lang="en-US" sz="3200" dirty="0"/>
              <a:t>Some of these documented examples included specific searches for:</a:t>
            </a:r>
          </a:p>
          <a:p>
            <a:pPr lvl="1"/>
            <a:r>
              <a:rPr lang="en-US" sz="2800" dirty="0"/>
              <a:t>female sprint cyclists </a:t>
            </a:r>
          </a:p>
          <a:p>
            <a:pPr lvl="1"/>
            <a:r>
              <a:rPr lang="en-US" sz="2800" dirty="0"/>
              <a:t>rowers specifically suited to lightweight sculling, and </a:t>
            </a:r>
          </a:p>
          <a:p>
            <a:pPr lvl="1"/>
            <a:r>
              <a:rPr lang="en-US" sz="2800" dirty="0"/>
              <a:t>women able to transfer to the winter Olympic sliding sport of skeleton </a:t>
            </a:r>
          </a:p>
        </p:txBody>
      </p:sp>
    </p:spTree>
    <p:extLst>
      <p:ext uri="{BB962C8B-B14F-4D97-AF65-F5344CB8AC3E}">
        <p14:creationId xmlns:p14="http://schemas.microsoft.com/office/powerpoint/2010/main" val="3541486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363B1-7044-325B-50A8-4F6512F5EBB4}"/>
              </a:ext>
            </a:extLst>
          </p:cNvPr>
          <p:cNvSpPr>
            <a:spLocks noGrp="1"/>
          </p:cNvSpPr>
          <p:nvPr>
            <p:ph type="title"/>
          </p:nvPr>
        </p:nvSpPr>
        <p:spPr/>
        <p:txBody>
          <a:bodyPr/>
          <a:lstStyle/>
          <a:p>
            <a:r>
              <a:rPr lang="en-US" dirty="0"/>
              <a:t>Cont..</a:t>
            </a:r>
          </a:p>
        </p:txBody>
      </p:sp>
      <p:sp>
        <p:nvSpPr>
          <p:cNvPr id="3" name="Content Placeholder 2">
            <a:extLst>
              <a:ext uri="{FF2B5EF4-FFF2-40B4-BE49-F238E27FC236}">
                <a16:creationId xmlns:a16="http://schemas.microsoft.com/office/drawing/2014/main" id="{F431F784-8956-1C9D-E22D-3C1C494033E2}"/>
              </a:ext>
            </a:extLst>
          </p:cNvPr>
          <p:cNvSpPr>
            <a:spLocks noGrp="1"/>
          </p:cNvSpPr>
          <p:nvPr>
            <p:ph idx="1"/>
          </p:nvPr>
        </p:nvSpPr>
        <p:spPr/>
        <p:txBody>
          <a:bodyPr>
            <a:normAutofit/>
          </a:bodyPr>
          <a:lstStyle/>
          <a:p>
            <a:r>
              <a:rPr lang="en-US" sz="2400" dirty="0"/>
              <a:t>Extending the talent detection age range to older athletes became a major focus in order to shorten the time needed to boost the talent pool at the senior national level. </a:t>
            </a:r>
          </a:p>
          <a:p>
            <a:r>
              <a:rPr lang="en-US" sz="2400" dirty="0"/>
              <a:t>The essence of this approach was to use a ‘talent transfer’ or a ‘talent recycling’ model whereby mature and well credentialed athletes were provided with the opportunity to switch sports relatively late in their athletic careers.</a:t>
            </a:r>
          </a:p>
        </p:txBody>
      </p:sp>
    </p:spTree>
    <p:extLst>
      <p:ext uri="{BB962C8B-B14F-4D97-AF65-F5344CB8AC3E}">
        <p14:creationId xmlns:p14="http://schemas.microsoft.com/office/powerpoint/2010/main" val="936639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57CEC-277D-0061-4599-C3D220C97306}"/>
              </a:ext>
            </a:extLst>
          </p:cNvPr>
          <p:cNvSpPr>
            <a:spLocks noGrp="1"/>
          </p:cNvSpPr>
          <p:nvPr>
            <p:ph type="title"/>
          </p:nvPr>
        </p:nvSpPr>
        <p:spPr/>
        <p:txBody>
          <a:bodyPr/>
          <a:lstStyle/>
          <a:p>
            <a:r>
              <a:rPr lang="en-US" dirty="0"/>
              <a:t>Football</a:t>
            </a:r>
          </a:p>
        </p:txBody>
      </p:sp>
      <p:sp>
        <p:nvSpPr>
          <p:cNvPr id="3" name="Content Placeholder 2">
            <a:extLst>
              <a:ext uri="{FF2B5EF4-FFF2-40B4-BE49-F238E27FC236}">
                <a16:creationId xmlns:a16="http://schemas.microsoft.com/office/drawing/2014/main" id="{0CD649FA-6BD5-37B7-766E-C1FA006A6CBA}"/>
              </a:ext>
            </a:extLst>
          </p:cNvPr>
          <p:cNvSpPr>
            <a:spLocks noGrp="1"/>
          </p:cNvSpPr>
          <p:nvPr>
            <p:ph idx="1"/>
          </p:nvPr>
        </p:nvSpPr>
        <p:spPr/>
        <p:txBody>
          <a:bodyPr>
            <a:normAutofit/>
          </a:bodyPr>
          <a:lstStyle/>
          <a:p>
            <a:r>
              <a:rPr lang="en-GB" sz="2400" dirty="0">
                <a:effectLst/>
                <a:latin typeface="AdvP8585"/>
              </a:rPr>
              <a:t>In recent years, the process of identifying young talent has become a significant issue in football. </a:t>
            </a:r>
          </a:p>
          <a:p>
            <a:r>
              <a:rPr lang="en-GB" sz="2400" dirty="0">
                <a:effectLst/>
                <a:latin typeface="AdvP8585"/>
              </a:rPr>
              <a:t>Early recruitment into a professional soccer academy is important in the long- term development of footballing expertise.</a:t>
            </a:r>
          </a:p>
          <a:p>
            <a:r>
              <a:rPr lang="en-GB" sz="2400" dirty="0">
                <a:effectLst/>
                <a:latin typeface="AdvP8585"/>
              </a:rPr>
              <a:t>Furthermore, the competitive and financial gains associated with the early identification of gifted youngsters has led to a growing number of ‘‘centres of excellence’’ throughout the world. </a:t>
            </a:r>
            <a:endParaRPr lang="en-GB" sz="2800" dirty="0"/>
          </a:p>
          <a:p>
            <a:endParaRPr lang="en-US" sz="2800" dirty="0"/>
          </a:p>
        </p:txBody>
      </p:sp>
    </p:spTree>
    <p:extLst>
      <p:ext uri="{BB962C8B-B14F-4D97-AF65-F5344CB8AC3E}">
        <p14:creationId xmlns:p14="http://schemas.microsoft.com/office/powerpoint/2010/main" val="2539787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FF3B7-7A85-A6A5-7928-D3164B981021}"/>
              </a:ext>
            </a:extLst>
          </p:cNvPr>
          <p:cNvSpPr>
            <a:spLocks noGrp="1"/>
          </p:cNvSpPr>
          <p:nvPr>
            <p:ph type="title"/>
          </p:nvPr>
        </p:nvSpPr>
        <p:spPr/>
        <p:txBody>
          <a:bodyPr/>
          <a:lstStyle/>
          <a:p>
            <a:r>
              <a:rPr lang="en-GB" b="1" i="0" u="none" strike="noStrike" dirty="0">
                <a:solidFill>
                  <a:srgbClr val="000000"/>
                </a:solidFill>
                <a:effectLst/>
                <a:latin typeface="Verdana" panose="020B0604030504040204" pitchFamily="34" charset="0"/>
              </a:rPr>
              <a:t>Scouting</a:t>
            </a:r>
            <a:endParaRPr lang="en-US" dirty="0"/>
          </a:p>
        </p:txBody>
      </p:sp>
      <p:sp>
        <p:nvSpPr>
          <p:cNvPr id="3" name="Content Placeholder 2">
            <a:extLst>
              <a:ext uri="{FF2B5EF4-FFF2-40B4-BE49-F238E27FC236}">
                <a16:creationId xmlns:a16="http://schemas.microsoft.com/office/drawing/2014/main" id="{18B89A80-9C46-E655-DE87-A66B8A415AF0}"/>
              </a:ext>
            </a:extLst>
          </p:cNvPr>
          <p:cNvSpPr>
            <a:spLocks noGrp="1"/>
          </p:cNvSpPr>
          <p:nvPr>
            <p:ph idx="1"/>
          </p:nvPr>
        </p:nvSpPr>
        <p:spPr/>
        <p:txBody>
          <a:bodyPr/>
          <a:lstStyle/>
          <a:p>
            <a:r>
              <a:rPr lang="en-GB" b="0" i="0" u="none" strike="noStrike" dirty="0">
                <a:solidFill>
                  <a:srgbClr val="000000"/>
                </a:solidFill>
                <a:effectLst/>
                <a:latin typeface="Verdana" panose="020B0604030504040204" pitchFamily="34" charset="0"/>
              </a:rPr>
              <a:t>Many sports, in particular team invasion games like football, prefer to use the subjective opinion of experienced scouts to identify talent. </a:t>
            </a:r>
          </a:p>
          <a:p>
            <a:r>
              <a:rPr lang="en-GB" b="0" i="0" u="none" strike="noStrike" dirty="0">
                <a:solidFill>
                  <a:srgbClr val="000000"/>
                </a:solidFill>
                <a:effectLst/>
                <a:latin typeface="Verdana" panose="020B0604030504040204" pitchFamily="34" charset="0"/>
              </a:rPr>
              <a:t>When assessing a player's ability, contemporary professional football clubs combine the opinions of their scouting staff, alongside a coaching philosophy designed to nurture the key attributes that young players require, to successfully challenge for a place in the club's first team.</a:t>
            </a:r>
            <a:endParaRPr lang="en-US" dirty="0"/>
          </a:p>
        </p:txBody>
      </p:sp>
    </p:spTree>
    <p:extLst>
      <p:ext uri="{BB962C8B-B14F-4D97-AF65-F5344CB8AC3E}">
        <p14:creationId xmlns:p14="http://schemas.microsoft.com/office/powerpoint/2010/main" val="1274685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E7F48-8400-F145-08F7-44A1FC8AC95D}"/>
              </a:ext>
            </a:extLst>
          </p:cNvPr>
          <p:cNvSpPr>
            <a:spLocks noGrp="1"/>
          </p:cNvSpPr>
          <p:nvPr>
            <p:ph type="title"/>
          </p:nvPr>
        </p:nvSpPr>
        <p:spPr/>
        <p:txBody>
          <a:bodyPr/>
          <a:lstStyle/>
          <a:p>
            <a:r>
              <a:rPr lang="en-GB" b="0" i="0" u="none" strike="noStrike" dirty="0">
                <a:solidFill>
                  <a:srgbClr val="000000"/>
                </a:solidFill>
                <a:effectLst/>
                <a:latin typeface="Verdana" panose="020B0604030504040204" pitchFamily="34" charset="0"/>
              </a:rPr>
              <a:t>Examples of talent identification:</a:t>
            </a:r>
            <a:endParaRPr lang="en-US" dirty="0"/>
          </a:p>
        </p:txBody>
      </p:sp>
      <p:sp>
        <p:nvSpPr>
          <p:cNvPr id="3" name="Content Placeholder 2">
            <a:extLst>
              <a:ext uri="{FF2B5EF4-FFF2-40B4-BE49-F238E27FC236}">
                <a16:creationId xmlns:a16="http://schemas.microsoft.com/office/drawing/2014/main" id="{F073DB0A-E3ED-8389-38A1-3945FABC2C54}"/>
              </a:ext>
            </a:extLst>
          </p:cNvPr>
          <p:cNvSpPr>
            <a:spLocks noGrp="1"/>
          </p:cNvSpPr>
          <p:nvPr>
            <p:ph idx="1"/>
          </p:nvPr>
        </p:nvSpPr>
        <p:spPr/>
        <p:txBody>
          <a:bodyPr/>
          <a:lstStyle/>
          <a:p>
            <a:pPr algn="l">
              <a:buFont typeface="Arial" panose="020B0604020202020204" pitchFamily="34" charset="0"/>
              <a:buChar char="•"/>
            </a:pPr>
            <a:r>
              <a:rPr lang="en-GB" b="0" i="0" u="none" strike="noStrike" dirty="0">
                <a:solidFill>
                  <a:srgbClr val="000000"/>
                </a:solidFill>
                <a:effectLst/>
                <a:latin typeface="Verdana" panose="020B0604030504040204" pitchFamily="34" charset="0"/>
              </a:rPr>
              <a:t>TIPS - Technique, Intelligence, Personality, Speed (currently employed by Ajax Amsterdam and Reading Football Clubs)</a:t>
            </a:r>
          </a:p>
          <a:p>
            <a:pPr algn="l">
              <a:buFont typeface="Arial" panose="020B0604020202020204" pitchFamily="34" charset="0"/>
              <a:buChar char="•"/>
            </a:pPr>
            <a:r>
              <a:rPr lang="en-GB" b="0" i="0" u="none" strike="noStrike" dirty="0">
                <a:solidFill>
                  <a:srgbClr val="000000"/>
                </a:solidFill>
                <a:effectLst/>
                <a:latin typeface="Verdana" panose="020B0604030504040204" pitchFamily="34" charset="0"/>
              </a:rPr>
              <a:t>TABS - Technique, Attitude, Balance, Speed (Liverpool and Everton)</a:t>
            </a:r>
          </a:p>
          <a:p>
            <a:pPr algn="l">
              <a:buFont typeface="Arial" panose="020B0604020202020204" pitchFamily="34" charset="0"/>
              <a:buChar char="•"/>
            </a:pPr>
            <a:r>
              <a:rPr lang="en-GB" b="0" i="0" u="none" strike="noStrike" dirty="0">
                <a:solidFill>
                  <a:srgbClr val="000000"/>
                </a:solidFill>
                <a:effectLst/>
                <a:latin typeface="Verdana" panose="020B0604030504040204" pitchFamily="34" charset="0"/>
              </a:rPr>
              <a:t>SPIT - Speed, Personality, Intelligence, Technique (Nottingham Forest)</a:t>
            </a:r>
          </a:p>
          <a:p>
            <a:pPr algn="l">
              <a:buFont typeface="Arial" panose="020B0604020202020204" pitchFamily="34" charset="0"/>
              <a:buChar char="•"/>
            </a:pPr>
            <a:r>
              <a:rPr lang="en-GB" b="0" i="0" u="none" strike="noStrike" dirty="0">
                <a:solidFill>
                  <a:srgbClr val="000000"/>
                </a:solidFill>
                <a:effectLst/>
                <a:latin typeface="Verdana" panose="020B0604030504040204" pitchFamily="34" charset="0"/>
              </a:rPr>
              <a:t>SUPS - Speed, Understanding, Personality, Skill </a:t>
            </a:r>
          </a:p>
          <a:p>
            <a:pPr algn="l">
              <a:buFont typeface="Arial" panose="020B0604020202020204" pitchFamily="34" charset="0"/>
              <a:buChar char="•"/>
            </a:pPr>
            <a:r>
              <a:rPr lang="en-GB" b="0" i="0" u="none" strike="noStrike" dirty="0">
                <a:solidFill>
                  <a:srgbClr val="000000"/>
                </a:solidFill>
                <a:effectLst/>
                <a:latin typeface="Verdana" panose="020B0604030504040204" pitchFamily="34" charset="0"/>
              </a:rPr>
              <a:t>PAS - Pace, Attitude, Skill.</a:t>
            </a:r>
          </a:p>
          <a:p>
            <a:endParaRPr lang="en-US" dirty="0"/>
          </a:p>
        </p:txBody>
      </p:sp>
    </p:spTree>
    <p:extLst>
      <p:ext uri="{BB962C8B-B14F-4D97-AF65-F5344CB8AC3E}">
        <p14:creationId xmlns:p14="http://schemas.microsoft.com/office/powerpoint/2010/main" val="407243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5797C-4908-7035-CEC3-5751B571BAC9}"/>
              </a:ext>
            </a:extLst>
          </p:cNvPr>
          <p:cNvSpPr>
            <a:spLocks noGrp="1"/>
          </p:cNvSpPr>
          <p:nvPr>
            <p:ph type="title"/>
          </p:nvPr>
        </p:nvSpPr>
        <p:spPr/>
        <p:txBody>
          <a:bodyPr/>
          <a:lstStyle/>
          <a:p>
            <a:r>
              <a:rPr lang="en-US" dirty="0"/>
              <a:t>Task </a:t>
            </a:r>
          </a:p>
        </p:txBody>
      </p:sp>
      <p:sp>
        <p:nvSpPr>
          <p:cNvPr id="3" name="Content Placeholder 2">
            <a:extLst>
              <a:ext uri="{FF2B5EF4-FFF2-40B4-BE49-F238E27FC236}">
                <a16:creationId xmlns:a16="http://schemas.microsoft.com/office/drawing/2014/main" id="{BDE65FB3-C6EA-0D95-A7F4-5A9FA253E02D}"/>
              </a:ext>
            </a:extLst>
          </p:cNvPr>
          <p:cNvSpPr>
            <a:spLocks noGrp="1"/>
          </p:cNvSpPr>
          <p:nvPr>
            <p:ph idx="1"/>
          </p:nvPr>
        </p:nvSpPr>
        <p:spPr/>
        <p:txBody>
          <a:bodyPr/>
          <a:lstStyle/>
          <a:p>
            <a:r>
              <a:rPr lang="en-US" dirty="0"/>
              <a:t>Research the current TID approaches and feedback. </a:t>
            </a:r>
          </a:p>
          <a:p>
            <a:pPr marL="0" indent="0">
              <a:buNone/>
            </a:pPr>
            <a:endParaRPr lang="en-US" dirty="0"/>
          </a:p>
          <a:p>
            <a:pPr lvl="1"/>
            <a:r>
              <a:rPr lang="en-GB" b="0" i="0" u="none" strike="noStrike" dirty="0">
                <a:solidFill>
                  <a:srgbClr val="000000"/>
                </a:solidFill>
                <a:effectLst/>
                <a:latin typeface="Verdana" panose="020B0604030504040204" pitchFamily="34" charset="0"/>
              </a:rPr>
              <a:t>TIPS - Technique, Intelligence, Personality, Speed (currently employed by Ajax Amsterdam and Reading Football Clubs)</a:t>
            </a:r>
          </a:p>
          <a:p>
            <a:pPr lvl="1"/>
            <a:r>
              <a:rPr lang="en-GB" b="0" i="0" u="none" strike="noStrike" dirty="0">
                <a:solidFill>
                  <a:srgbClr val="000000"/>
                </a:solidFill>
                <a:effectLst/>
                <a:latin typeface="Verdana" panose="020B0604030504040204" pitchFamily="34" charset="0"/>
              </a:rPr>
              <a:t>TABS - Technique, Attitude, Balance, Speed (Liverpool and Everton)</a:t>
            </a:r>
          </a:p>
          <a:p>
            <a:pPr lvl="1"/>
            <a:r>
              <a:rPr lang="en-GB" b="0" i="0" u="none" strike="noStrike" dirty="0">
                <a:solidFill>
                  <a:srgbClr val="000000"/>
                </a:solidFill>
                <a:effectLst/>
                <a:latin typeface="Verdana" panose="020B0604030504040204" pitchFamily="34" charset="0"/>
              </a:rPr>
              <a:t>SPIT - Speed, Personality, Intelligence, Technique (Nottingham Forest)</a:t>
            </a:r>
          </a:p>
          <a:p>
            <a:pPr lvl="1"/>
            <a:r>
              <a:rPr lang="en-GB" b="0" i="0" u="none" strike="noStrike" dirty="0">
                <a:solidFill>
                  <a:srgbClr val="000000"/>
                </a:solidFill>
                <a:effectLst/>
                <a:latin typeface="Verdana" panose="020B0604030504040204" pitchFamily="34" charset="0"/>
              </a:rPr>
              <a:t>SUPS - Speed, Understanding, Personality, Skill </a:t>
            </a:r>
          </a:p>
          <a:p>
            <a:pPr lvl="1"/>
            <a:r>
              <a:rPr lang="en-GB" b="0" i="0" u="none" strike="noStrike" dirty="0">
                <a:solidFill>
                  <a:srgbClr val="000000"/>
                </a:solidFill>
                <a:effectLst/>
                <a:latin typeface="Verdana" panose="020B0604030504040204" pitchFamily="34" charset="0"/>
              </a:rPr>
              <a:t>PAS - Pace, Attitude, Skill.</a:t>
            </a:r>
          </a:p>
          <a:p>
            <a:pPr lvl="1"/>
            <a:endParaRPr lang="en-US" dirty="0"/>
          </a:p>
        </p:txBody>
      </p:sp>
    </p:spTree>
    <p:extLst>
      <p:ext uri="{BB962C8B-B14F-4D97-AF65-F5344CB8AC3E}">
        <p14:creationId xmlns:p14="http://schemas.microsoft.com/office/powerpoint/2010/main" val="26386589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13D98-D4C3-12AD-02E1-72BB506F72E3}"/>
              </a:ext>
            </a:extLst>
          </p:cNvPr>
          <p:cNvSpPr>
            <a:spLocks noGrp="1"/>
          </p:cNvSpPr>
          <p:nvPr>
            <p:ph type="title"/>
          </p:nvPr>
        </p:nvSpPr>
        <p:spPr/>
        <p:txBody>
          <a:bodyPr/>
          <a:lstStyle/>
          <a:p>
            <a:r>
              <a:rPr lang="en-US" dirty="0"/>
              <a:t>BBC Sport </a:t>
            </a:r>
          </a:p>
        </p:txBody>
      </p:sp>
      <p:sp>
        <p:nvSpPr>
          <p:cNvPr id="3" name="Content Placeholder 2">
            <a:extLst>
              <a:ext uri="{FF2B5EF4-FFF2-40B4-BE49-F238E27FC236}">
                <a16:creationId xmlns:a16="http://schemas.microsoft.com/office/drawing/2014/main" id="{4CC02C70-07B8-2741-DFFA-7E22109662C9}"/>
              </a:ext>
            </a:extLst>
          </p:cNvPr>
          <p:cNvSpPr>
            <a:spLocks noGrp="1"/>
          </p:cNvSpPr>
          <p:nvPr>
            <p:ph idx="1"/>
          </p:nvPr>
        </p:nvSpPr>
        <p:spPr/>
        <p:txBody>
          <a:bodyPr>
            <a:normAutofit/>
          </a:bodyPr>
          <a:lstStyle/>
          <a:p>
            <a:pPr algn="l"/>
            <a:r>
              <a:rPr lang="en-GB" b="0" i="0" u="none" strike="noStrike" dirty="0">
                <a:solidFill>
                  <a:srgbClr val="000000"/>
                </a:solidFill>
                <a:effectLst/>
                <a:latin typeface="Verdana" panose="020B0604030504040204" pitchFamily="34" charset="0"/>
              </a:rPr>
              <a:t>If the scout is satisfied that a player fits their requirements they then invite the player to attend a trial at the club. </a:t>
            </a:r>
          </a:p>
          <a:p>
            <a:pPr algn="l"/>
            <a:r>
              <a:rPr lang="en-GB" b="0" i="0" u="none" strike="noStrike" dirty="0">
                <a:solidFill>
                  <a:srgbClr val="000000"/>
                </a:solidFill>
                <a:effectLst/>
                <a:latin typeface="Verdana" panose="020B0604030504040204" pitchFamily="34" charset="0"/>
              </a:rPr>
              <a:t>It is here where scouts and coaching staff further evaluate the player's suitability for the club, and </a:t>
            </a:r>
          </a:p>
          <a:p>
            <a:pPr algn="l"/>
            <a:r>
              <a:rPr lang="en-GB" b="0" i="0" u="none" strike="noStrike" dirty="0">
                <a:solidFill>
                  <a:srgbClr val="000000"/>
                </a:solidFill>
                <a:effectLst/>
                <a:latin typeface="Verdana" panose="020B0604030504040204" pitchFamily="34" charset="0"/>
              </a:rPr>
              <a:t>those that show exciting promise are asked to join their academy/centre of excellence programme, where they will continue to develop these key attributes. </a:t>
            </a:r>
            <a:endParaRPr lang="en-GB" b="0" i="0" u="none" strike="noStrike" dirty="0">
              <a:solidFill>
                <a:srgbClr val="551A8B"/>
              </a:solidFill>
              <a:effectLst/>
              <a:latin typeface="Verdana" panose="020B0604030504040204" pitchFamily="34" charset="0"/>
              <a:hlinkClick r:id="rId2"/>
            </a:endParaRPr>
          </a:p>
          <a:p>
            <a:pPr marL="0" indent="0" algn="l">
              <a:buNone/>
            </a:pPr>
            <a:r>
              <a:rPr lang="en-GB" b="0" i="0" u="none" strike="noStrike" dirty="0">
                <a:solidFill>
                  <a:srgbClr val="551A8B"/>
                </a:solidFill>
                <a:effectLst/>
                <a:latin typeface="Verdana" panose="020B0604030504040204" pitchFamily="34" charset="0"/>
                <a:hlinkClick r:id="rId2"/>
              </a:rPr>
              <a:t>Chelsea football club talent scout interview</a:t>
            </a:r>
            <a:endParaRPr lang="en-GB" b="0" i="0" u="none" strike="noStrike" dirty="0">
              <a:solidFill>
                <a:srgbClr val="000000"/>
              </a:solidFill>
              <a:effectLst/>
              <a:latin typeface="Verdana" panose="020B0604030504040204" pitchFamily="34" charset="0"/>
            </a:endParaRPr>
          </a:p>
          <a:p>
            <a:endParaRPr lang="en-US" dirty="0"/>
          </a:p>
        </p:txBody>
      </p:sp>
    </p:spTree>
    <p:extLst>
      <p:ext uri="{BB962C8B-B14F-4D97-AF65-F5344CB8AC3E}">
        <p14:creationId xmlns:p14="http://schemas.microsoft.com/office/powerpoint/2010/main" val="22860531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9410C-E9F8-A99C-9211-A2C272E55049}"/>
              </a:ext>
            </a:extLst>
          </p:cNvPr>
          <p:cNvSpPr>
            <a:spLocks noGrp="1"/>
          </p:cNvSpPr>
          <p:nvPr>
            <p:ph type="title"/>
          </p:nvPr>
        </p:nvSpPr>
        <p:spPr/>
        <p:txBody>
          <a:bodyPr/>
          <a:lstStyle/>
          <a:p>
            <a:r>
              <a:rPr lang="en-US" dirty="0"/>
              <a:t>Cont..</a:t>
            </a:r>
          </a:p>
        </p:txBody>
      </p:sp>
      <p:sp>
        <p:nvSpPr>
          <p:cNvPr id="3" name="Content Placeholder 2">
            <a:extLst>
              <a:ext uri="{FF2B5EF4-FFF2-40B4-BE49-F238E27FC236}">
                <a16:creationId xmlns:a16="http://schemas.microsoft.com/office/drawing/2014/main" id="{5D2FE615-19D9-E494-B84D-E5B688611140}"/>
              </a:ext>
            </a:extLst>
          </p:cNvPr>
          <p:cNvSpPr>
            <a:spLocks noGrp="1"/>
          </p:cNvSpPr>
          <p:nvPr>
            <p:ph idx="1"/>
          </p:nvPr>
        </p:nvSpPr>
        <p:spPr/>
        <p:txBody>
          <a:bodyPr/>
          <a:lstStyle/>
          <a:p>
            <a:r>
              <a:rPr lang="en-GB" b="0" i="0" u="none" strike="noStrike" dirty="0">
                <a:solidFill>
                  <a:srgbClr val="000000"/>
                </a:solidFill>
                <a:effectLst/>
                <a:latin typeface="Verdana" panose="020B0604030504040204" pitchFamily="34" charset="0"/>
              </a:rPr>
              <a:t>This method of assessment is completely subjective as it is based upon personal opinion. </a:t>
            </a:r>
          </a:p>
          <a:p>
            <a:r>
              <a:rPr lang="en-GB" b="0" i="0" u="none" strike="noStrike" dirty="0">
                <a:solidFill>
                  <a:srgbClr val="000000"/>
                </a:solidFill>
                <a:effectLst/>
                <a:latin typeface="Verdana" panose="020B0604030504040204" pitchFamily="34" charset="0"/>
              </a:rPr>
              <a:t>Coaches/scouts assessments of talent are based upon their previous experience of working with players of a similar age who have gone on to play at the highest level. </a:t>
            </a:r>
          </a:p>
          <a:p>
            <a:r>
              <a:rPr lang="en-GB" b="0" i="0" u="none" strike="noStrike" dirty="0">
                <a:solidFill>
                  <a:srgbClr val="000000"/>
                </a:solidFill>
                <a:effectLst/>
                <a:latin typeface="Verdana" panose="020B0604030504040204" pitchFamily="34" charset="0"/>
              </a:rPr>
              <a:t>Subsequently, this makes comparisons to others difficult due to the lack of objective and evidence-based criteria used.</a:t>
            </a:r>
            <a:endParaRPr lang="en-US" dirty="0"/>
          </a:p>
        </p:txBody>
      </p:sp>
    </p:spTree>
    <p:extLst>
      <p:ext uri="{BB962C8B-B14F-4D97-AF65-F5344CB8AC3E}">
        <p14:creationId xmlns:p14="http://schemas.microsoft.com/office/powerpoint/2010/main" val="1554242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2FD17-53A6-EC98-0CBD-0001921F9853}"/>
              </a:ext>
            </a:extLst>
          </p:cNvPr>
          <p:cNvSpPr>
            <a:spLocks noGrp="1"/>
          </p:cNvSpPr>
          <p:nvPr>
            <p:ph type="title"/>
          </p:nvPr>
        </p:nvSpPr>
        <p:spPr/>
        <p:txBody>
          <a:bodyPr/>
          <a:lstStyle/>
          <a:p>
            <a:r>
              <a:rPr lang="en-GB" b="1" i="0" u="none" strike="noStrike" dirty="0">
                <a:solidFill>
                  <a:srgbClr val="000000"/>
                </a:solidFill>
                <a:effectLst/>
                <a:latin typeface="Verdana" panose="020B0604030504040204" pitchFamily="34" charset="0"/>
              </a:rPr>
              <a:t>Talent identification checklist</a:t>
            </a:r>
            <a:endParaRPr lang="en-US" dirty="0"/>
          </a:p>
        </p:txBody>
      </p:sp>
      <p:sp>
        <p:nvSpPr>
          <p:cNvPr id="3" name="Content Placeholder 2">
            <a:extLst>
              <a:ext uri="{FF2B5EF4-FFF2-40B4-BE49-F238E27FC236}">
                <a16:creationId xmlns:a16="http://schemas.microsoft.com/office/drawing/2014/main" id="{60D6C830-FEE2-342A-5A90-1B83C33FF302}"/>
              </a:ext>
            </a:extLst>
          </p:cNvPr>
          <p:cNvSpPr>
            <a:spLocks noGrp="1"/>
          </p:cNvSpPr>
          <p:nvPr>
            <p:ph idx="1"/>
          </p:nvPr>
        </p:nvSpPr>
        <p:spPr/>
        <p:txBody>
          <a:bodyPr>
            <a:normAutofit/>
          </a:bodyPr>
          <a:lstStyle/>
          <a:p>
            <a:pPr algn="l"/>
            <a:r>
              <a:rPr lang="en-GB" sz="2800" b="0" i="0" u="none" strike="noStrike" dirty="0">
                <a:solidFill>
                  <a:srgbClr val="000000"/>
                </a:solidFill>
                <a:effectLst/>
                <a:latin typeface="Verdana" panose="020B0604030504040204" pitchFamily="34" charset="0"/>
              </a:rPr>
              <a:t>Schools throughout the UK regularly devise checklists to help identify gifted and talented youngsters in the realms of physical education, sport and dance. </a:t>
            </a:r>
          </a:p>
          <a:p>
            <a:pPr algn="l"/>
            <a:r>
              <a:rPr lang="en-GB" sz="2800" b="0" i="0" u="none" strike="noStrike" dirty="0">
                <a:solidFill>
                  <a:srgbClr val="000000"/>
                </a:solidFill>
                <a:effectLst/>
                <a:latin typeface="Verdana" panose="020B0604030504040204" pitchFamily="34" charset="0"/>
              </a:rPr>
              <a:t>An example can be found on the link below</a:t>
            </a:r>
          </a:p>
          <a:p>
            <a:pPr marL="0" indent="0" algn="l">
              <a:buNone/>
            </a:pPr>
            <a:r>
              <a:rPr lang="en-GB" sz="2800" b="0" i="0" u="none" strike="noStrike" dirty="0">
                <a:solidFill>
                  <a:srgbClr val="551A8B"/>
                </a:solidFill>
                <a:effectLst/>
                <a:latin typeface="Verdana" panose="020B0604030504040204" pitchFamily="34" charset="0"/>
                <a:hlinkClick r:id="rId2"/>
              </a:rPr>
              <a:t>Youth sport trust - Gifted and talent</a:t>
            </a:r>
            <a:endParaRPr lang="en-GB" sz="2800" b="0" i="0" u="none" strike="noStrike" dirty="0">
              <a:solidFill>
                <a:srgbClr val="000000"/>
              </a:solidFill>
              <a:effectLst/>
              <a:latin typeface="Verdana" panose="020B0604030504040204" pitchFamily="34" charset="0"/>
            </a:endParaRPr>
          </a:p>
          <a:p>
            <a:pPr marL="0" indent="0">
              <a:buNone/>
            </a:pPr>
            <a:endParaRPr lang="en-US" sz="2800" dirty="0"/>
          </a:p>
        </p:txBody>
      </p:sp>
    </p:spTree>
    <p:extLst>
      <p:ext uri="{BB962C8B-B14F-4D97-AF65-F5344CB8AC3E}">
        <p14:creationId xmlns:p14="http://schemas.microsoft.com/office/powerpoint/2010/main" val="2723629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7019D-32A7-5495-AD5B-E6C70349E355}"/>
              </a:ext>
            </a:extLst>
          </p:cNvPr>
          <p:cNvSpPr>
            <a:spLocks noGrp="1"/>
          </p:cNvSpPr>
          <p:nvPr>
            <p:ph type="title"/>
          </p:nvPr>
        </p:nvSpPr>
        <p:spPr/>
        <p:txBody>
          <a:bodyPr/>
          <a:lstStyle/>
          <a:p>
            <a:r>
              <a:rPr lang="en-US" dirty="0"/>
              <a:t>Cont..</a:t>
            </a:r>
          </a:p>
        </p:txBody>
      </p:sp>
      <p:sp>
        <p:nvSpPr>
          <p:cNvPr id="3" name="Content Placeholder 2">
            <a:extLst>
              <a:ext uri="{FF2B5EF4-FFF2-40B4-BE49-F238E27FC236}">
                <a16:creationId xmlns:a16="http://schemas.microsoft.com/office/drawing/2014/main" id="{0A31AE69-3C69-F97A-6C95-37D8FE68E859}"/>
              </a:ext>
            </a:extLst>
          </p:cNvPr>
          <p:cNvSpPr>
            <a:spLocks noGrp="1"/>
          </p:cNvSpPr>
          <p:nvPr>
            <p:ph idx="1"/>
          </p:nvPr>
        </p:nvSpPr>
        <p:spPr/>
        <p:txBody>
          <a:bodyPr/>
          <a:lstStyle/>
          <a:p>
            <a:r>
              <a:rPr lang="en-GB" b="0" i="0" u="none" strike="noStrike" dirty="0">
                <a:solidFill>
                  <a:srgbClr val="000000"/>
                </a:solidFill>
                <a:effectLst/>
                <a:latin typeface="Verdana" panose="020B0604030504040204" pitchFamily="34" charset="0"/>
              </a:rPr>
              <a:t>Pupils who score highly in any particular section are regarded as having a potential that, along with the right guidance and commitment, could see them excel within their chosen activity. </a:t>
            </a:r>
          </a:p>
          <a:p>
            <a:r>
              <a:rPr lang="en-GB" b="0" i="0" u="none" strike="noStrike" dirty="0">
                <a:solidFill>
                  <a:srgbClr val="000000"/>
                </a:solidFill>
                <a:effectLst/>
                <a:latin typeface="Verdana" panose="020B0604030504040204" pitchFamily="34" charset="0"/>
              </a:rPr>
              <a:t>These pupils are then placed onto a Gifted and Talented register, and the school then makes a conscious effort to raise the quality of coaching and competition available to these talented performers by providing links to out of school hour's activities run, not only by the school, but by local governing bodies.</a:t>
            </a:r>
            <a:endParaRPr lang="en-US" dirty="0"/>
          </a:p>
        </p:txBody>
      </p:sp>
    </p:spTree>
    <p:extLst>
      <p:ext uri="{BB962C8B-B14F-4D97-AF65-F5344CB8AC3E}">
        <p14:creationId xmlns:p14="http://schemas.microsoft.com/office/powerpoint/2010/main" val="4020908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8FC62-3C84-3C06-5786-8C680237EF0C}"/>
              </a:ext>
            </a:extLst>
          </p:cNvPr>
          <p:cNvSpPr>
            <a:spLocks noGrp="1"/>
          </p:cNvSpPr>
          <p:nvPr>
            <p:ph type="title"/>
          </p:nvPr>
        </p:nvSpPr>
        <p:spPr/>
        <p:txBody>
          <a:bodyPr>
            <a:normAutofit fontScale="90000"/>
          </a:bodyPr>
          <a:lstStyle/>
          <a:p>
            <a:r>
              <a:rPr lang="en-US" dirty="0"/>
              <a:t>Talent Identification in an English Premiership Rugby Union Academy </a:t>
            </a:r>
            <a:br>
              <a:rPr lang="en-US" dirty="0"/>
            </a:br>
            <a:endParaRPr lang="en-US" dirty="0"/>
          </a:p>
        </p:txBody>
      </p:sp>
      <p:sp>
        <p:nvSpPr>
          <p:cNvPr id="3" name="Content Placeholder 2">
            <a:extLst>
              <a:ext uri="{FF2B5EF4-FFF2-40B4-BE49-F238E27FC236}">
                <a16:creationId xmlns:a16="http://schemas.microsoft.com/office/drawing/2014/main" id="{EA99A899-45F2-B96F-C2E5-B7CA0E9131B6}"/>
              </a:ext>
            </a:extLst>
          </p:cNvPr>
          <p:cNvSpPr>
            <a:spLocks noGrp="1"/>
          </p:cNvSpPr>
          <p:nvPr>
            <p:ph idx="1"/>
          </p:nvPr>
        </p:nvSpPr>
        <p:spPr/>
        <p:txBody>
          <a:bodyPr>
            <a:normAutofit/>
          </a:bodyPr>
          <a:lstStyle/>
          <a:p>
            <a:r>
              <a:rPr lang="en-GB" sz="2400" dirty="0">
                <a:effectLst/>
                <a:latin typeface="MinionPro"/>
              </a:rPr>
              <a:t>The male rugby union (RU) talent pathway in England is comprised of an academy programme, delivered via 14 Regional Academies</a:t>
            </a:r>
          </a:p>
          <a:p>
            <a:r>
              <a:rPr lang="en-GB" sz="2400" dirty="0">
                <a:effectLst/>
                <a:latin typeface="MinionPro"/>
              </a:rPr>
              <a:t>Individuals are typically identified from age-grade or school rugby union, whereby they are selected at the end of the Under (U) 15 age group into Regional Academies.</a:t>
            </a:r>
          </a:p>
          <a:p>
            <a:r>
              <a:rPr lang="en-GB" sz="2400" dirty="0">
                <a:effectLst/>
                <a:latin typeface="MinionPro"/>
              </a:rPr>
              <a:t>Once selected into a Regional Academy at U15, the pathway consists of U18 and senior academy (e.g., U21) rosters to facilitate development toward the first team. </a:t>
            </a:r>
            <a:endParaRPr lang="en-GB" sz="2800" dirty="0"/>
          </a:p>
          <a:p>
            <a:endParaRPr lang="en-GB" sz="2800" dirty="0"/>
          </a:p>
          <a:p>
            <a:endParaRPr lang="en-US" sz="2800" dirty="0"/>
          </a:p>
        </p:txBody>
      </p:sp>
    </p:spTree>
    <p:extLst>
      <p:ext uri="{BB962C8B-B14F-4D97-AF65-F5344CB8AC3E}">
        <p14:creationId xmlns:p14="http://schemas.microsoft.com/office/powerpoint/2010/main" val="3207407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FB403-F022-E3F2-323E-976436D6B1D4}"/>
              </a:ext>
            </a:extLst>
          </p:cNvPr>
          <p:cNvSpPr>
            <a:spLocks noGrp="1"/>
          </p:cNvSpPr>
          <p:nvPr>
            <p:ph type="title"/>
          </p:nvPr>
        </p:nvSpPr>
        <p:spPr/>
        <p:txBody>
          <a:bodyPr/>
          <a:lstStyle/>
          <a:p>
            <a:r>
              <a:rPr lang="en-US" dirty="0"/>
              <a:t>Cont..</a:t>
            </a:r>
          </a:p>
        </p:txBody>
      </p:sp>
      <p:sp>
        <p:nvSpPr>
          <p:cNvPr id="3" name="Content Placeholder 2">
            <a:extLst>
              <a:ext uri="{FF2B5EF4-FFF2-40B4-BE49-F238E27FC236}">
                <a16:creationId xmlns:a16="http://schemas.microsoft.com/office/drawing/2014/main" id="{699F05AF-5335-7782-5729-E06C29BA8951}"/>
              </a:ext>
            </a:extLst>
          </p:cNvPr>
          <p:cNvSpPr>
            <a:spLocks noGrp="1"/>
          </p:cNvSpPr>
          <p:nvPr>
            <p:ph idx="1"/>
          </p:nvPr>
        </p:nvSpPr>
        <p:spPr/>
        <p:txBody>
          <a:bodyPr>
            <a:normAutofit/>
          </a:bodyPr>
          <a:lstStyle/>
          <a:p>
            <a:r>
              <a:rPr lang="en-GB" sz="2400" dirty="0">
                <a:effectLst/>
                <a:latin typeface="MinionPro"/>
              </a:rPr>
              <a:t>The TID process in RU is often influenced by a number characteristics, such as: </a:t>
            </a:r>
          </a:p>
          <a:p>
            <a:pPr marL="800100" lvl="1" indent="-342900">
              <a:buAutoNum type="alphaLcParenBoth"/>
            </a:pPr>
            <a:r>
              <a:rPr lang="en-GB" sz="2400" i="1" dirty="0">
                <a:effectLst/>
                <a:latin typeface="MinionPro"/>
              </a:rPr>
              <a:t> anthropometric </a:t>
            </a:r>
            <a:r>
              <a:rPr lang="en-GB" sz="2400" dirty="0">
                <a:effectLst/>
                <a:latin typeface="MinionPro"/>
              </a:rPr>
              <a:t>(e.g., greater body size and mass)</a:t>
            </a:r>
          </a:p>
          <a:p>
            <a:pPr marL="800100" lvl="1" indent="-342900">
              <a:buAutoNum type="alphaLcParenBoth"/>
            </a:pPr>
            <a:r>
              <a:rPr lang="en-GB" sz="2400" i="1" dirty="0">
                <a:latin typeface="MinionPro"/>
              </a:rPr>
              <a:t> </a:t>
            </a:r>
            <a:r>
              <a:rPr lang="en-GB" sz="2400" i="1" dirty="0">
                <a:effectLst/>
                <a:latin typeface="MinionPro"/>
              </a:rPr>
              <a:t>physiological </a:t>
            </a:r>
            <a:r>
              <a:rPr lang="en-GB" sz="2400" dirty="0">
                <a:effectLst/>
                <a:latin typeface="MinionPro"/>
              </a:rPr>
              <a:t>(e.g., superior speed, strength, and power)</a:t>
            </a:r>
          </a:p>
          <a:p>
            <a:pPr marL="457200" lvl="1" indent="0">
              <a:buNone/>
            </a:pPr>
            <a:r>
              <a:rPr lang="en-GB" sz="2400" dirty="0">
                <a:effectLst/>
                <a:latin typeface="MinionPro"/>
              </a:rPr>
              <a:t>(c) </a:t>
            </a:r>
            <a:r>
              <a:rPr lang="en-GB" sz="2400" i="1" dirty="0">
                <a:effectLst/>
                <a:latin typeface="MinionPro"/>
              </a:rPr>
              <a:t>cognitive </a:t>
            </a:r>
            <a:r>
              <a:rPr lang="en-GB" sz="2400" dirty="0">
                <a:effectLst/>
                <a:latin typeface="MinionPro"/>
              </a:rPr>
              <a:t>(e.g., advanced tactical skills)</a:t>
            </a:r>
          </a:p>
          <a:p>
            <a:pPr marL="457200" lvl="1" indent="0">
              <a:buNone/>
            </a:pPr>
            <a:r>
              <a:rPr lang="en-GB" sz="2400" dirty="0">
                <a:effectLst/>
                <a:latin typeface="MinionPro"/>
              </a:rPr>
              <a:t>(d) </a:t>
            </a:r>
            <a:r>
              <a:rPr lang="en-GB" sz="2400" i="1" dirty="0">
                <a:effectLst/>
                <a:latin typeface="MinionPro"/>
              </a:rPr>
              <a:t>birth quartile </a:t>
            </a:r>
            <a:r>
              <a:rPr lang="en-GB" sz="2400" dirty="0">
                <a:effectLst/>
                <a:latin typeface="MinionPro"/>
              </a:rPr>
              <a:t>(e.g., relatively older players overrepresented).  </a:t>
            </a:r>
          </a:p>
          <a:p>
            <a:pPr marL="457200" lvl="1" indent="0">
              <a:buNone/>
            </a:pPr>
            <a:endParaRPr lang="en-GB" sz="2400" dirty="0">
              <a:effectLst/>
              <a:latin typeface="MinionPro"/>
            </a:endParaRPr>
          </a:p>
          <a:p>
            <a:pPr marL="457200" lvl="1" indent="0">
              <a:buNone/>
            </a:pPr>
            <a:endParaRPr lang="en-GB" sz="2400" dirty="0"/>
          </a:p>
          <a:p>
            <a:endParaRPr lang="en-US" sz="2400" dirty="0"/>
          </a:p>
        </p:txBody>
      </p:sp>
    </p:spTree>
    <p:extLst>
      <p:ext uri="{BB962C8B-B14F-4D97-AF65-F5344CB8AC3E}">
        <p14:creationId xmlns:p14="http://schemas.microsoft.com/office/powerpoint/2010/main" val="285345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10CB7-9EC1-CE9E-DF44-8EABE7E7919E}"/>
              </a:ext>
            </a:extLst>
          </p:cNvPr>
          <p:cNvSpPr>
            <a:spLocks noGrp="1"/>
          </p:cNvSpPr>
          <p:nvPr>
            <p:ph type="title"/>
          </p:nvPr>
        </p:nvSpPr>
        <p:spPr/>
        <p:txBody>
          <a:bodyPr/>
          <a:lstStyle/>
          <a:p>
            <a:r>
              <a:rPr lang="en-US" dirty="0"/>
              <a:t>Birth </a:t>
            </a:r>
            <a:r>
              <a:rPr lang="en-US" dirty="0" err="1"/>
              <a:t>quartile_Learners</a:t>
            </a:r>
            <a:r>
              <a:rPr lang="en-US" dirty="0"/>
              <a:t> Note</a:t>
            </a:r>
          </a:p>
        </p:txBody>
      </p:sp>
      <p:sp>
        <p:nvSpPr>
          <p:cNvPr id="3" name="Content Placeholder 2">
            <a:extLst>
              <a:ext uri="{FF2B5EF4-FFF2-40B4-BE49-F238E27FC236}">
                <a16:creationId xmlns:a16="http://schemas.microsoft.com/office/drawing/2014/main" id="{ED59632A-648B-789C-F725-14A7EA612F03}"/>
              </a:ext>
            </a:extLst>
          </p:cNvPr>
          <p:cNvSpPr>
            <a:spLocks noGrp="1"/>
          </p:cNvSpPr>
          <p:nvPr>
            <p:ph idx="1"/>
          </p:nvPr>
        </p:nvSpPr>
        <p:spPr/>
        <p:txBody>
          <a:bodyPr>
            <a:normAutofit/>
          </a:bodyPr>
          <a:lstStyle/>
          <a:p>
            <a:pPr marL="457200" lvl="1" indent="0">
              <a:buNone/>
            </a:pPr>
            <a:r>
              <a:rPr lang="en-GB" sz="2400" i="1" dirty="0">
                <a:latin typeface="MinionPro"/>
              </a:rPr>
              <a:t>B</a:t>
            </a:r>
            <a:r>
              <a:rPr lang="en-GB" sz="2400" i="1" dirty="0">
                <a:effectLst/>
                <a:latin typeface="MinionPro"/>
              </a:rPr>
              <a:t>irth quartile appears to play an important role during initial selection into RU talent development pathways (</a:t>
            </a:r>
            <a:r>
              <a:rPr lang="en-GB" sz="2400" i="1" dirty="0">
                <a:solidFill>
                  <a:srgbClr val="4C4C4C"/>
                </a:solidFill>
                <a:effectLst/>
                <a:latin typeface="MinionPro"/>
              </a:rPr>
              <a:t>Kelly et al., 2021a</a:t>
            </a:r>
            <a:r>
              <a:rPr lang="en-GB" sz="2400" i="1" dirty="0">
                <a:effectLst/>
                <a:latin typeface="MinionPro"/>
              </a:rPr>
              <a:t>). </a:t>
            </a:r>
          </a:p>
          <a:p>
            <a:pPr marL="457200" lvl="1" indent="0">
              <a:buNone/>
            </a:pPr>
            <a:r>
              <a:rPr lang="en-GB" sz="2400" i="1" dirty="0">
                <a:effectLst/>
                <a:latin typeface="MinionPro"/>
              </a:rPr>
              <a:t>Specifically, </a:t>
            </a:r>
            <a:r>
              <a:rPr lang="en-GB" sz="2400" i="1" dirty="0">
                <a:solidFill>
                  <a:srgbClr val="4C4C4C"/>
                </a:solidFill>
                <a:effectLst/>
                <a:latin typeface="MinionPro"/>
              </a:rPr>
              <a:t>Kelly et al. (2021b) </a:t>
            </a:r>
            <a:r>
              <a:rPr lang="en-GB" sz="2400" i="1" dirty="0">
                <a:effectLst/>
                <a:latin typeface="MinionPro"/>
              </a:rPr>
              <a:t>demonstrated that </a:t>
            </a:r>
            <a:r>
              <a:rPr lang="en-GB" sz="2400" b="1" i="1" u="sng" dirty="0">
                <a:effectLst/>
                <a:latin typeface="MinionPro"/>
              </a:rPr>
              <a:t>42.5% </a:t>
            </a:r>
            <a:r>
              <a:rPr lang="en-GB" sz="2400" i="1" dirty="0">
                <a:effectLst/>
                <a:latin typeface="MinionPro"/>
              </a:rPr>
              <a:t>of players selected into English Regional Academies at U15 across the last three seasons (2016–2019) were born in the first 3 months of the annual selection year (i.e., September, October, and November) compared to just </a:t>
            </a:r>
            <a:r>
              <a:rPr lang="en-GB" sz="2400" b="1" i="1" u="sng" dirty="0">
                <a:effectLst/>
                <a:latin typeface="MinionPro"/>
              </a:rPr>
              <a:t>9.6%</a:t>
            </a:r>
            <a:r>
              <a:rPr lang="en-GB" sz="2400" i="1" dirty="0">
                <a:effectLst/>
                <a:latin typeface="MinionPro"/>
              </a:rPr>
              <a:t> born in the last 3 months (i.e., June, July, and August). </a:t>
            </a:r>
            <a:endParaRPr lang="en-GB" sz="3200" i="1" dirty="0"/>
          </a:p>
          <a:p>
            <a:endParaRPr lang="en-US" sz="2400" dirty="0"/>
          </a:p>
        </p:txBody>
      </p:sp>
    </p:spTree>
    <p:extLst>
      <p:ext uri="{BB962C8B-B14F-4D97-AF65-F5344CB8AC3E}">
        <p14:creationId xmlns:p14="http://schemas.microsoft.com/office/powerpoint/2010/main" val="20094805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861AE-3314-4724-F4E6-7F72BDF09854}"/>
              </a:ext>
            </a:extLst>
          </p:cNvPr>
          <p:cNvSpPr>
            <a:spLocks noGrp="1"/>
          </p:cNvSpPr>
          <p:nvPr>
            <p:ph type="title"/>
          </p:nvPr>
        </p:nvSpPr>
        <p:spPr/>
        <p:txBody>
          <a:bodyPr/>
          <a:lstStyle/>
          <a:p>
            <a:r>
              <a:rPr lang="en-US" dirty="0"/>
              <a:t>Talent ID</a:t>
            </a:r>
          </a:p>
        </p:txBody>
      </p:sp>
      <p:sp>
        <p:nvSpPr>
          <p:cNvPr id="3" name="Content Placeholder 2">
            <a:extLst>
              <a:ext uri="{FF2B5EF4-FFF2-40B4-BE49-F238E27FC236}">
                <a16:creationId xmlns:a16="http://schemas.microsoft.com/office/drawing/2014/main" id="{E2B96CB8-B9F5-5BFA-36B7-0B18444E0AAC}"/>
              </a:ext>
            </a:extLst>
          </p:cNvPr>
          <p:cNvSpPr>
            <a:spLocks noGrp="1"/>
          </p:cNvSpPr>
          <p:nvPr>
            <p:ph idx="1"/>
          </p:nvPr>
        </p:nvSpPr>
        <p:spPr/>
        <p:txBody>
          <a:bodyPr/>
          <a:lstStyle/>
          <a:p>
            <a:r>
              <a:rPr lang="en-US" dirty="0"/>
              <a:t>International Olympic Committee’s (IOC) consensus statement on Youth Athlete Development and aligned commentary highlight several limitations. </a:t>
            </a:r>
          </a:p>
          <a:p>
            <a:r>
              <a:rPr lang="en-US" dirty="0"/>
              <a:t>These include:</a:t>
            </a:r>
          </a:p>
          <a:p>
            <a:pPr lvl="1"/>
            <a:r>
              <a:rPr lang="en-US" dirty="0"/>
              <a:t> a lack of consensus regarding a viable overarching framework to inform TID ‘best practice’; </a:t>
            </a:r>
          </a:p>
          <a:p>
            <a:pPr lvl="1"/>
            <a:r>
              <a:rPr lang="en-US" dirty="0"/>
              <a:t>a heavy emphasis on non-inclusive, </a:t>
            </a:r>
            <a:r>
              <a:rPr lang="en-US" dirty="0" err="1"/>
              <a:t>uni</a:t>
            </a:r>
            <a:r>
              <a:rPr lang="en-US" dirty="0"/>
              <a:t>-dimensional, low-predictive identification strategies in lieu of effective, </a:t>
            </a:r>
            <a:r>
              <a:rPr lang="en-US" dirty="0" err="1"/>
              <a:t>individualised</a:t>
            </a:r>
            <a:r>
              <a:rPr lang="en-US" dirty="0"/>
              <a:t>, long-term development; </a:t>
            </a:r>
          </a:p>
          <a:p>
            <a:pPr lvl="1"/>
            <a:r>
              <a:rPr lang="en-US" dirty="0"/>
              <a:t>a lack of role clarity and expectations between stakeholders; inconsistency in aligned strategy, practice and support and questionable cost effectiveness and success</a:t>
            </a:r>
          </a:p>
        </p:txBody>
      </p:sp>
    </p:spTree>
    <p:extLst>
      <p:ext uri="{BB962C8B-B14F-4D97-AF65-F5344CB8AC3E}">
        <p14:creationId xmlns:p14="http://schemas.microsoft.com/office/powerpoint/2010/main" val="19082632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5F48F-8A22-E852-85C1-95558680F60C}"/>
              </a:ext>
            </a:extLst>
          </p:cNvPr>
          <p:cNvSpPr>
            <a:spLocks noGrp="1"/>
          </p:cNvSpPr>
          <p:nvPr>
            <p:ph type="title"/>
          </p:nvPr>
        </p:nvSpPr>
        <p:spPr/>
        <p:txBody>
          <a:bodyPr/>
          <a:lstStyle/>
          <a:p>
            <a:r>
              <a:rPr lang="en-US" dirty="0"/>
              <a:t>Research </a:t>
            </a:r>
          </a:p>
        </p:txBody>
      </p:sp>
      <p:sp>
        <p:nvSpPr>
          <p:cNvPr id="3" name="Content Placeholder 2">
            <a:extLst>
              <a:ext uri="{FF2B5EF4-FFF2-40B4-BE49-F238E27FC236}">
                <a16:creationId xmlns:a16="http://schemas.microsoft.com/office/drawing/2014/main" id="{21850F94-ADAF-93DD-7B1A-3890390AA8BF}"/>
              </a:ext>
            </a:extLst>
          </p:cNvPr>
          <p:cNvSpPr>
            <a:spLocks noGrp="1"/>
          </p:cNvSpPr>
          <p:nvPr>
            <p:ph idx="1"/>
          </p:nvPr>
        </p:nvSpPr>
        <p:spPr/>
        <p:txBody>
          <a:bodyPr>
            <a:normAutofit/>
          </a:bodyPr>
          <a:lstStyle/>
          <a:p>
            <a:r>
              <a:rPr lang="en-US" sz="2400" dirty="0"/>
              <a:t>A body of work examined the developmental histories and TID experiences of Olympic and Professional athletes. </a:t>
            </a:r>
          </a:p>
          <a:p>
            <a:pPr marL="0" indent="0">
              <a:buNone/>
            </a:pPr>
            <a:endParaRPr lang="en-US" sz="2400" dirty="0"/>
          </a:p>
          <a:p>
            <a:r>
              <a:rPr lang="en-US" sz="2400" dirty="0"/>
              <a:t>They revealed that rapidly attained juvenile success was not associated with eventual long term senior elite performance. </a:t>
            </a:r>
          </a:p>
        </p:txBody>
      </p:sp>
    </p:spTree>
    <p:extLst>
      <p:ext uri="{BB962C8B-B14F-4D97-AF65-F5344CB8AC3E}">
        <p14:creationId xmlns:p14="http://schemas.microsoft.com/office/powerpoint/2010/main" val="1621666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BC953-8DA4-7023-189F-E3C774438F3C}"/>
              </a:ext>
            </a:extLst>
          </p:cNvPr>
          <p:cNvSpPr>
            <a:spLocks noGrp="1"/>
          </p:cNvSpPr>
          <p:nvPr>
            <p:ph type="title"/>
          </p:nvPr>
        </p:nvSpPr>
        <p:spPr/>
        <p:txBody>
          <a:bodyPr/>
          <a:lstStyle/>
          <a:p>
            <a:r>
              <a:rPr lang="en-US" dirty="0"/>
              <a:t>Further research</a:t>
            </a:r>
          </a:p>
        </p:txBody>
      </p:sp>
      <p:sp>
        <p:nvSpPr>
          <p:cNvPr id="3" name="Content Placeholder 2">
            <a:extLst>
              <a:ext uri="{FF2B5EF4-FFF2-40B4-BE49-F238E27FC236}">
                <a16:creationId xmlns:a16="http://schemas.microsoft.com/office/drawing/2014/main" id="{52DF17A0-A200-E297-A350-C09209E1A3CE}"/>
              </a:ext>
            </a:extLst>
          </p:cNvPr>
          <p:cNvSpPr>
            <a:spLocks noGrp="1"/>
          </p:cNvSpPr>
          <p:nvPr>
            <p:ph idx="1"/>
          </p:nvPr>
        </p:nvSpPr>
        <p:spPr/>
        <p:txBody>
          <a:bodyPr>
            <a:normAutofit/>
          </a:bodyPr>
          <a:lstStyle/>
          <a:p>
            <a:r>
              <a:rPr lang="en-US" sz="2400" dirty="0"/>
              <a:t>In a further developmental history examination of German footballers, the annual turnover within national junior teams and youth elite academies was 41 per cent and 24.5 per cent respectively. </a:t>
            </a:r>
          </a:p>
          <a:p>
            <a:pPr marL="0" indent="0">
              <a:buNone/>
            </a:pPr>
            <a:endParaRPr lang="en-US" sz="2400" dirty="0"/>
          </a:p>
          <a:p>
            <a:r>
              <a:rPr lang="en-US" sz="2400" dirty="0"/>
              <a:t>Footballers that reached a senior professional level were commonly not involved in early TID </a:t>
            </a:r>
            <a:r>
              <a:rPr lang="en-US" sz="2400" dirty="0" err="1"/>
              <a:t>programmes</a:t>
            </a:r>
            <a:r>
              <a:rPr lang="en-US" sz="2400" dirty="0"/>
              <a:t>, while conversely most early selected youngsters for TID </a:t>
            </a:r>
            <a:r>
              <a:rPr lang="en-US" sz="2400" dirty="0" err="1"/>
              <a:t>programmes</a:t>
            </a:r>
            <a:r>
              <a:rPr lang="en-US" sz="2400" dirty="0"/>
              <a:t> </a:t>
            </a:r>
            <a:r>
              <a:rPr lang="en-US" sz="2400" b="1" u="sng" dirty="0"/>
              <a:t>did not reach a senior professional level </a:t>
            </a:r>
          </a:p>
        </p:txBody>
      </p:sp>
    </p:spTree>
    <p:extLst>
      <p:ext uri="{BB962C8B-B14F-4D97-AF65-F5344CB8AC3E}">
        <p14:creationId xmlns:p14="http://schemas.microsoft.com/office/powerpoint/2010/main" val="35742691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IMPACT - Mental Health In Football Academies</a:t>
            </a:r>
          </a:p>
        </p:txBody>
      </p:sp>
      <p:sp>
        <p:nvSpPr>
          <p:cNvPr id="3" name="Content Placeholder 2"/>
          <p:cNvSpPr>
            <a:spLocks noGrp="1"/>
          </p:cNvSpPr>
          <p:nvPr>
            <p:ph idx="1"/>
          </p:nvPr>
        </p:nvSpPr>
        <p:spPr/>
        <p:txBody>
          <a:bodyPr/>
          <a:lstStyle/>
          <a:p>
            <a:r>
              <a:rPr lang="en-GB" dirty="0">
                <a:hlinkClick r:id="rId2"/>
              </a:rPr>
              <a:t>https://www.youtube.com/watch?v=0Zpz7Mlc4-E</a:t>
            </a:r>
            <a:endParaRPr lang="en-GB" dirty="0"/>
          </a:p>
          <a:p>
            <a:endParaRPr lang="en-GB" dirty="0"/>
          </a:p>
        </p:txBody>
      </p:sp>
      <p:pic>
        <p:nvPicPr>
          <p:cNvPr id="4" name="Picture 3">
            <a:hlinkClick r:id="rId2"/>
            <a:extLst>
              <a:ext uri="{FF2B5EF4-FFF2-40B4-BE49-F238E27FC236}">
                <a16:creationId xmlns:a16="http://schemas.microsoft.com/office/drawing/2014/main" id="{2A68C908-B316-A243-8987-6A6A65F0EA94}"/>
              </a:ext>
            </a:extLst>
          </p:cNvPr>
          <p:cNvPicPr>
            <a:picLocks noChangeAspect="1"/>
          </p:cNvPicPr>
          <p:nvPr/>
        </p:nvPicPr>
        <p:blipFill>
          <a:blip r:embed="rId3"/>
          <a:stretch>
            <a:fillRect/>
          </a:stretch>
        </p:blipFill>
        <p:spPr>
          <a:xfrm>
            <a:off x="586206" y="2057401"/>
            <a:ext cx="11019587" cy="4592482"/>
          </a:xfrm>
          <a:prstGeom prst="rect">
            <a:avLst/>
          </a:prstGeom>
        </p:spPr>
      </p:pic>
    </p:spTree>
    <p:extLst>
      <p:ext uri="{BB962C8B-B14F-4D97-AF65-F5344CB8AC3E}">
        <p14:creationId xmlns:p14="http://schemas.microsoft.com/office/powerpoint/2010/main" val="32828636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0DA6C-999B-29F3-2F15-B2B5425AE332}"/>
              </a:ext>
            </a:extLst>
          </p:cNvPr>
          <p:cNvSpPr>
            <a:spLocks noGrp="1"/>
          </p:cNvSpPr>
          <p:nvPr>
            <p:ph type="title"/>
          </p:nvPr>
        </p:nvSpPr>
        <p:spPr/>
        <p:txBody>
          <a:bodyPr/>
          <a:lstStyle/>
          <a:p>
            <a:r>
              <a:rPr lang="en-US" dirty="0"/>
              <a:t>The implications </a:t>
            </a:r>
          </a:p>
        </p:txBody>
      </p:sp>
      <p:sp>
        <p:nvSpPr>
          <p:cNvPr id="3" name="Content Placeholder 2">
            <a:extLst>
              <a:ext uri="{FF2B5EF4-FFF2-40B4-BE49-F238E27FC236}">
                <a16:creationId xmlns:a16="http://schemas.microsoft.com/office/drawing/2014/main" id="{C55F8BF5-0F6B-8DEE-263B-E445CEC343A6}"/>
              </a:ext>
            </a:extLst>
          </p:cNvPr>
          <p:cNvSpPr>
            <a:spLocks noGrp="1"/>
          </p:cNvSpPr>
          <p:nvPr>
            <p:ph idx="1"/>
          </p:nvPr>
        </p:nvSpPr>
        <p:spPr/>
        <p:txBody>
          <a:bodyPr>
            <a:normAutofit/>
          </a:bodyPr>
          <a:lstStyle/>
          <a:p>
            <a:r>
              <a:rPr lang="en-US" sz="2400" dirty="0"/>
              <a:t>First, it is imperative that overarching TID strategies and planning are ‘permeable’, catering to an athlete’s – at times – chaotic developmental trajectory.</a:t>
            </a:r>
          </a:p>
          <a:p>
            <a:r>
              <a:rPr lang="en-US" sz="2400" dirty="0"/>
              <a:t>Second, tracking an individual’s developmental history is not only a valuable precursor for reviewing and enhancing their ongoing support and management, but also provides valuable metrics for assessing the effectiveness of overarching TID strategies. </a:t>
            </a:r>
          </a:p>
        </p:txBody>
      </p:sp>
    </p:spTree>
    <p:extLst>
      <p:ext uri="{BB962C8B-B14F-4D97-AF65-F5344CB8AC3E}">
        <p14:creationId xmlns:p14="http://schemas.microsoft.com/office/powerpoint/2010/main" val="10065449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E5F0-A04B-E02C-D887-18B84D1356FD}"/>
              </a:ext>
            </a:extLst>
          </p:cNvPr>
          <p:cNvSpPr>
            <a:spLocks noGrp="1"/>
          </p:cNvSpPr>
          <p:nvPr>
            <p:ph type="title"/>
          </p:nvPr>
        </p:nvSpPr>
        <p:spPr/>
        <p:txBody>
          <a:bodyPr/>
          <a:lstStyle/>
          <a:p>
            <a:r>
              <a:rPr lang="en-US" dirty="0"/>
              <a:t>Cont..</a:t>
            </a:r>
          </a:p>
        </p:txBody>
      </p:sp>
      <p:sp>
        <p:nvSpPr>
          <p:cNvPr id="3" name="Content Placeholder 2">
            <a:extLst>
              <a:ext uri="{FF2B5EF4-FFF2-40B4-BE49-F238E27FC236}">
                <a16:creationId xmlns:a16="http://schemas.microsoft.com/office/drawing/2014/main" id="{A8AA441C-41C0-9621-6963-754DFE806609}"/>
              </a:ext>
            </a:extLst>
          </p:cNvPr>
          <p:cNvSpPr>
            <a:spLocks noGrp="1"/>
          </p:cNvSpPr>
          <p:nvPr>
            <p:ph idx="1"/>
          </p:nvPr>
        </p:nvSpPr>
        <p:spPr/>
        <p:txBody>
          <a:bodyPr>
            <a:normAutofit/>
          </a:bodyPr>
          <a:lstStyle/>
          <a:p>
            <a:r>
              <a:rPr lang="en-US" sz="2400" dirty="0"/>
              <a:t>Third, such findings confirm the limited utility of relying on juvenile performance in TID selection strategies to predict future senior elite performance; and </a:t>
            </a:r>
          </a:p>
          <a:p>
            <a:r>
              <a:rPr lang="en-US" sz="2400" dirty="0"/>
              <a:t>lastly, affirms the importance of sport sampling prior to </a:t>
            </a:r>
            <a:r>
              <a:rPr lang="en-US" sz="2400" dirty="0" err="1"/>
              <a:t>specialisation</a:t>
            </a:r>
            <a:r>
              <a:rPr lang="en-US" sz="2400" dirty="0"/>
              <a:t>, particularly in ‘related’ or compatible sports</a:t>
            </a:r>
          </a:p>
          <a:p>
            <a:pPr marL="0" indent="0">
              <a:buNone/>
            </a:pPr>
            <a:endParaRPr lang="en-US" sz="2400" dirty="0"/>
          </a:p>
        </p:txBody>
      </p:sp>
    </p:spTree>
    <p:extLst>
      <p:ext uri="{BB962C8B-B14F-4D97-AF65-F5344CB8AC3E}">
        <p14:creationId xmlns:p14="http://schemas.microsoft.com/office/powerpoint/2010/main" val="41980457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8FEFDC-D2E2-4549-9F81-9A5719245118}"/>
              </a:ext>
            </a:extLst>
          </p:cNvPr>
          <p:cNvSpPr>
            <a:spLocks noGrp="1"/>
          </p:cNvSpPr>
          <p:nvPr>
            <p:ph type="title"/>
          </p:nvPr>
        </p:nvSpPr>
        <p:spPr>
          <a:xfrm>
            <a:off x="3946239" y="521747"/>
            <a:ext cx="7445661" cy="1656702"/>
          </a:xfrm>
        </p:spPr>
        <p:txBody>
          <a:bodyPr vert="horz" lIns="91440" tIns="45720" rIns="91440" bIns="45720" rtlCol="0" anchor="t">
            <a:normAutofit/>
          </a:bodyPr>
          <a:lstStyle/>
          <a:p>
            <a:pPr>
              <a:lnSpc>
                <a:spcPct val="90000"/>
              </a:lnSpc>
            </a:pPr>
            <a:r>
              <a:rPr lang="en-US" sz="5400" dirty="0"/>
              <a:t>Youth Sport– The cost of winning  </a:t>
            </a:r>
          </a:p>
        </p:txBody>
      </p:sp>
      <p:cxnSp>
        <p:nvCxnSpPr>
          <p:cNvPr id="15" name="Straight Connector 14">
            <a:extLst>
              <a:ext uri="{FF2B5EF4-FFF2-40B4-BE49-F238E27FC236}">
                <a16:creationId xmlns:a16="http://schemas.microsoft.com/office/drawing/2014/main" id="{F9600FFC-92AF-4AD3-9595-B0E23476BD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24879" y="723900"/>
            <a:ext cx="0" cy="541020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hlinkClick r:id="rId2"/>
            <a:extLst>
              <a:ext uri="{FF2B5EF4-FFF2-40B4-BE49-F238E27FC236}">
                <a16:creationId xmlns:a16="http://schemas.microsoft.com/office/drawing/2014/main" id="{634B1432-C64E-A74B-8943-92653B7FAFC4}"/>
              </a:ext>
            </a:extLst>
          </p:cNvPr>
          <p:cNvPicPr>
            <a:picLocks noChangeAspect="1"/>
          </p:cNvPicPr>
          <p:nvPr/>
        </p:nvPicPr>
        <p:blipFill>
          <a:blip r:embed="rId3"/>
          <a:stretch>
            <a:fillRect/>
          </a:stretch>
        </p:blipFill>
        <p:spPr>
          <a:xfrm>
            <a:off x="4038605" y="2400699"/>
            <a:ext cx="4832574" cy="3733401"/>
          </a:xfrm>
          <a:prstGeom prst="rect">
            <a:avLst/>
          </a:prstGeom>
        </p:spPr>
      </p:pic>
    </p:spTree>
    <p:extLst>
      <p:ext uri="{BB962C8B-B14F-4D97-AF65-F5344CB8AC3E}">
        <p14:creationId xmlns:p14="http://schemas.microsoft.com/office/powerpoint/2010/main" val="39967904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8B0A4-7DB5-11D3-AD50-BE746342C2CD}"/>
              </a:ext>
            </a:extLst>
          </p:cNvPr>
          <p:cNvSpPr>
            <a:spLocks noGrp="1"/>
          </p:cNvSpPr>
          <p:nvPr>
            <p:ph type="title"/>
          </p:nvPr>
        </p:nvSpPr>
        <p:spPr/>
        <p:txBody>
          <a:bodyPr/>
          <a:lstStyle/>
          <a:p>
            <a:r>
              <a:rPr lang="en-US" dirty="0"/>
              <a:t>best TID practice.</a:t>
            </a:r>
          </a:p>
        </p:txBody>
      </p:sp>
      <p:sp>
        <p:nvSpPr>
          <p:cNvPr id="3" name="Content Placeholder 2">
            <a:extLst>
              <a:ext uri="{FF2B5EF4-FFF2-40B4-BE49-F238E27FC236}">
                <a16:creationId xmlns:a16="http://schemas.microsoft.com/office/drawing/2014/main" id="{5191E1DF-9212-FEB3-C649-D755FE287BD3}"/>
              </a:ext>
            </a:extLst>
          </p:cNvPr>
          <p:cNvSpPr>
            <a:spLocks noGrp="1"/>
          </p:cNvSpPr>
          <p:nvPr>
            <p:ph idx="1"/>
          </p:nvPr>
        </p:nvSpPr>
        <p:spPr>
          <a:xfrm>
            <a:off x="700635" y="1843790"/>
            <a:ext cx="10691265" cy="4085424"/>
          </a:xfrm>
        </p:spPr>
        <p:txBody>
          <a:bodyPr>
            <a:normAutofit/>
          </a:bodyPr>
          <a:lstStyle/>
          <a:p>
            <a:r>
              <a:rPr lang="en-US" dirty="0"/>
              <a:t>It is well accepted in research and practice that the ‘profile’ underpinning an athlete’s sporting development, progression and attainment of elite performance is multi-dimensional.</a:t>
            </a:r>
          </a:p>
          <a:p>
            <a:r>
              <a:rPr lang="en-US" dirty="0"/>
              <a:t>it is not one athletic component in isolation that leads to performance success, but a complement of interactive factors:</a:t>
            </a:r>
          </a:p>
          <a:p>
            <a:pPr lvl="1"/>
            <a:r>
              <a:rPr lang="en-US" dirty="0"/>
              <a:t>i.e., physical, </a:t>
            </a:r>
          </a:p>
          <a:p>
            <a:pPr lvl="1"/>
            <a:r>
              <a:rPr lang="en-US" dirty="0"/>
              <a:t>psychological, </a:t>
            </a:r>
          </a:p>
          <a:p>
            <a:pPr lvl="1"/>
            <a:r>
              <a:rPr lang="en-US" dirty="0"/>
              <a:t>sport-specific skills </a:t>
            </a:r>
          </a:p>
          <a:p>
            <a:pPr lvl="1"/>
            <a:r>
              <a:rPr lang="en-US" dirty="0"/>
              <a:t>attributes </a:t>
            </a:r>
          </a:p>
          <a:p>
            <a:pPr lvl="1"/>
            <a:r>
              <a:rPr lang="en-US" dirty="0"/>
              <a:t>socio-developmental background and</a:t>
            </a:r>
          </a:p>
          <a:p>
            <a:pPr lvl="1"/>
            <a:r>
              <a:rPr lang="en-US" dirty="0"/>
              <a:t>‘environmental’ factors </a:t>
            </a:r>
          </a:p>
        </p:txBody>
      </p:sp>
    </p:spTree>
    <p:extLst>
      <p:ext uri="{BB962C8B-B14F-4D97-AF65-F5344CB8AC3E}">
        <p14:creationId xmlns:p14="http://schemas.microsoft.com/office/powerpoint/2010/main" val="22277957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189A8-A948-144C-2F3D-5AAF2AE07A36}"/>
              </a:ext>
            </a:extLst>
          </p:cNvPr>
          <p:cNvSpPr>
            <a:spLocks noGrp="1"/>
          </p:cNvSpPr>
          <p:nvPr>
            <p:ph type="title"/>
          </p:nvPr>
        </p:nvSpPr>
        <p:spPr/>
        <p:txBody>
          <a:bodyPr/>
          <a:lstStyle/>
          <a:p>
            <a:r>
              <a:rPr lang="en-US" dirty="0"/>
              <a:t>Future considerations </a:t>
            </a:r>
          </a:p>
        </p:txBody>
      </p:sp>
      <p:sp>
        <p:nvSpPr>
          <p:cNvPr id="3" name="Content Placeholder 2">
            <a:extLst>
              <a:ext uri="{FF2B5EF4-FFF2-40B4-BE49-F238E27FC236}">
                <a16:creationId xmlns:a16="http://schemas.microsoft.com/office/drawing/2014/main" id="{3F0E496A-A631-325D-CD60-EBAF4FC7C8CB}"/>
              </a:ext>
            </a:extLst>
          </p:cNvPr>
          <p:cNvSpPr>
            <a:spLocks noGrp="1"/>
          </p:cNvSpPr>
          <p:nvPr>
            <p:ph idx="1"/>
          </p:nvPr>
        </p:nvSpPr>
        <p:spPr/>
        <p:txBody>
          <a:bodyPr>
            <a:normAutofit/>
          </a:bodyPr>
          <a:lstStyle/>
          <a:p>
            <a:r>
              <a:rPr lang="en-US" sz="2400" dirty="0"/>
              <a:t>Research emanating from Belgium, the Netherlands, UK and Australia is now providing valuable multi-dimensional, longitudinal and sport-specific insight with strong implications for TID practice.</a:t>
            </a:r>
          </a:p>
          <a:p>
            <a:r>
              <a:rPr lang="en-US" sz="2400" dirty="0"/>
              <a:t>These contributions emphatically demonstrate that adopting a sport-specific multivariate approach to TID measurement, mindful of an athlete’s maturational status, is a more valid and better predictive method for identifying future talent potential.</a:t>
            </a:r>
          </a:p>
        </p:txBody>
      </p:sp>
    </p:spTree>
    <p:extLst>
      <p:ext uri="{BB962C8B-B14F-4D97-AF65-F5344CB8AC3E}">
        <p14:creationId xmlns:p14="http://schemas.microsoft.com/office/powerpoint/2010/main" val="68825231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572D7-A204-B1C5-7252-DB5BF1FAC508}"/>
              </a:ext>
            </a:extLst>
          </p:cNvPr>
          <p:cNvSpPr>
            <a:spLocks noGrp="1"/>
          </p:cNvSpPr>
          <p:nvPr>
            <p:ph type="title"/>
          </p:nvPr>
        </p:nvSpPr>
        <p:spPr/>
        <p:txBody>
          <a:bodyPr/>
          <a:lstStyle/>
          <a:p>
            <a:r>
              <a:rPr lang="en-US" dirty="0"/>
              <a:t>Dynamic Nature </a:t>
            </a:r>
          </a:p>
        </p:txBody>
      </p:sp>
      <p:sp>
        <p:nvSpPr>
          <p:cNvPr id="3" name="Content Placeholder 2">
            <a:extLst>
              <a:ext uri="{FF2B5EF4-FFF2-40B4-BE49-F238E27FC236}">
                <a16:creationId xmlns:a16="http://schemas.microsoft.com/office/drawing/2014/main" id="{0BADDF99-57FB-6D34-E4D3-6D11EEE62787}"/>
              </a:ext>
            </a:extLst>
          </p:cNvPr>
          <p:cNvSpPr>
            <a:spLocks noGrp="1"/>
          </p:cNvSpPr>
          <p:nvPr>
            <p:ph idx="1"/>
          </p:nvPr>
        </p:nvSpPr>
        <p:spPr/>
        <p:txBody>
          <a:bodyPr>
            <a:normAutofit/>
          </a:bodyPr>
          <a:lstStyle/>
          <a:p>
            <a:r>
              <a:rPr lang="en-US" sz="2800" dirty="0"/>
              <a:t>In better understanding the dynamic nature of talent development, longitudinal studies are powerful. </a:t>
            </a:r>
          </a:p>
          <a:p>
            <a:r>
              <a:rPr lang="en-US" sz="2600" dirty="0"/>
              <a:t>Rather than relying on a ‘snapshot’ of juvenile performance and physical measures, a full ‘complement’ of an athlete’s attributes (psychological, physical, technical, tactical) are assessed over time relative to age, maturation and skill level.</a:t>
            </a:r>
          </a:p>
        </p:txBody>
      </p:sp>
    </p:spTree>
    <p:extLst>
      <p:ext uri="{BB962C8B-B14F-4D97-AF65-F5344CB8AC3E}">
        <p14:creationId xmlns:p14="http://schemas.microsoft.com/office/powerpoint/2010/main" val="35622497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4944A-925E-D8F0-90F7-D52ADE51EE7F}"/>
              </a:ext>
            </a:extLst>
          </p:cNvPr>
          <p:cNvSpPr>
            <a:spLocks noGrp="1"/>
          </p:cNvSpPr>
          <p:nvPr>
            <p:ph type="title"/>
          </p:nvPr>
        </p:nvSpPr>
        <p:spPr/>
        <p:txBody>
          <a:bodyPr/>
          <a:lstStyle/>
          <a:p>
            <a:r>
              <a:rPr lang="en-US" dirty="0"/>
              <a:t>  </a:t>
            </a:r>
          </a:p>
        </p:txBody>
      </p:sp>
      <p:sp>
        <p:nvSpPr>
          <p:cNvPr id="3" name="Content Placeholder 2">
            <a:extLst>
              <a:ext uri="{FF2B5EF4-FFF2-40B4-BE49-F238E27FC236}">
                <a16:creationId xmlns:a16="http://schemas.microsoft.com/office/drawing/2014/main" id="{61F49ECB-FC1E-29B8-400B-42E4DD457BBD}"/>
              </a:ext>
            </a:extLst>
          </p:cNvPr>
          <p:cNvSpPr>
            <a:spLocks noGrp="1"/>
          </p:cNvSpPr>
          <p:nvPr>
            <p:ph idx="1"/>
          </p:nvPr>
        </p:nvSpPr>
        <p:spPr/>
        <p:txBody>
          <a:bodyPr>
            <a:normAutofit/>
          </a:bodyPr>
          <a:lstStyle/>
          <a:p>
            <a:pPr marL="0" indent="0" algn="ctr">
              <a:buNone/>
            </a:pPr>
            <a:r>
              <a:rPr lang="en-US" sz="6600" dirty="0"/>
              <a:t>HOW?</a:t>
            </a:r>
          </a:p>
        </p:txBody>
      </p:sp>
    </p:spTree>
    <p:extLst>
      <p:ext uri="{BB962C8B-B14F-4D97-AF65-F5344CB8AC3E}">
        <p14:creationId xmlns:p14="http://schemas.microsoft.com/office/powerpoint/2010/main" val="4083661776"/>
      </p:ext>
    </p:extLst>
  </p:cSld>
  <p:clrMapOvr>
    <a:masterClrMapping/>
  </p:clrMapOvr>
</p:sld>
</file>

<file path=ppt/theme/theme1.xml><?xml version="1.0" encoding="utf-8"?>
<a:theme xmlns:a="http://schemas.openxmlformats.org/drawingml/2006/main" name="ChronicleVTI">
  <a:themeElements>
    <a:clrScheme name="AnalogousFromLightSeed_2SEEDS">
      <a:dk1>
        <a:srgbClr val="000000"/>
      </a:dk1>
      <a:lt1>
        <a:srgbClr val="FFFFFF"/>
      </a:lt1>
      <a:dk2>
        <a:srgbClr val="213B35"/>
      </a:dk2>
      <a:lt2>
        <a:srgbClr val="E2E4E8"/>
      </a:lt2>
      <a:accent1>
        <a:srgbClr val="BB9D70"/>
      </a:accent1>
      <a:accent2>
        <a:srgbClr val="CA968A"/>
      </a:accent2>
      <a:accent3>
        <a:srgbClr val="A3A473"/>
      </a:accent3>
      <a:accent4>
        <a:srgbClr val="6AACA7"/>
      </a:accent4>
      <a:accent5>
        <a:srgbClr val="79A8C2"/>
      </a:accent5>
      <a:accent6>
        <a:srgbClr val="7789C1"/>
      </a:accent6>
      <a:hlink>
        <a:srgbClr val="6682AC"/>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21727</TotalTime>
  <Words>2759</Words>
  <Application>Microsoft Macintosh PowerPoint</Application>
  <PresentationFormat>Widescreen</PresentationFormat>
  <Paragraphs>183</Paragraphs>
  <Slides>42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42</vt:i4>
      </vt:variant>
    </vt:vector>
  </HeadingPairs>
  <TitlesOfParts>
    <vt:vector size="50" baseType="lpstr">
      <vt:lpstr>AdvP8585</vt:lpstr>
      <vt:lpstr>Arial</vt:lpstr>
      <vt:lpstr>Calisto MT</vt:lpstr>
      <vt:lpstr>MinionPro</vt:lpstr>
      <vt:lpstr>Times</vt:lpstr>
      <vt:lpstr>Univers Condensed</vt:lpstr>
      <vt:lpstr>Verdana</vt:lpstr>
      <vt:lpstr>ChronicleVTI</vt:lpstr>
      <vt:lpstr>Sport – Talent ID</vt:lpstr>
      <vt:lpstr>Relative AGE Effect?</vt:lpstr>
      <vt:lpstr>Talent Identification </vt:lpstr>
      <vt:lpstr>Talent identification programmes </vt:lpstr>
      <vt:lpstr>TID – Process </vt:lpstr>
      <vt:lpstr>Current/Past talent identification programmes </vt:lpstr>
      <vt:lpstr>Cont..</vt:lpstr>
      <vt:lpstr>Talent ID – International Perspective Australia </vt:lpstr>
      <vt:lpstr>What was – the evolution of TID (1987–2005)</vt:lpstr>
      <vt:lpstr>The Concept Phase – Talent Detection Experimentation (1987 to 1993)</vt:lpstr>
      <vt:lpstr>Cont..</vt:lpstr>
      <vt:lpstr>Cont..</vt:lpstr>
      <vt:lpstr>The Growth Phase – National Talent Detection and Mass Screening (1994 to 2000)</vt:lpstr>
      <vt:lpstr>Talent search programme</vt:lpstr>
      <vt:lpstr>Cont..</vt:lpstr>
      <vt:lpstr>Three key phases</vt:lpstr>
      <vt:lpstr>Cont..</vt:lpstr>
      <vt:lpstr>The Refinement and Maturation Phase – Targeted Talent Detection and Development (2001 to 2005)</vt:lpstr>
      <vt:lpstr>Cont..</vt:lpstr>
      <vt:lpstr>Cont..</vt:lpstr>
      <vt:lpstr>Football</vt:lpstr>
      <vt:lpstr>Scouting</vt:lpstr>
      <vt:lpstr>Examples of talent identification:</vt:lpstr>
      <vt:lpstr>Task </vt:lpstr>
      <vt:lpstr>BBC Sport </vt:lpstr>
      <vt:lpstr>Cont..</vt:lpstr>
      <vt:lpstr>Talent identification checklist</vt:lpstr>
      <vt:lpstr>Cont..</vt:lpstr>
      <vt:lpstr>Talent Identification in an English Premiership Rugby Union Academy  </vt:lpstr>
      <vt:lpstr>Cont..</vt:lpstr>
      <vt:lpstr>Birth quartile_Learners Note</vt:lpstr>
      <vt:lpstr>Talent ID</vt:lpstr>
      <vt:lpstr>Research </vt:lpstr>
      <vt:lpstr>Further research</vt:lpstr>
      <vt:lpstr>IMPACT - Mental Health In Football Academies</vt:lpstr>
      <vt:lpstr>The implications </vt:lpstr>
      <vt:lpstr>Cont..</vt:lpstr>
      <vt:lpstr>Youth Sport– The cost of winning  </vt:lpstr>
      <vt:lpstr>best TID practice.</vt:lpstr>
      <vt:lpstr>Future considerations </vt:lpstr>
      <vt:lpstr>Dynamic Nature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 – Talent ID</dc:title>
  <dc:creator>James Prosser</dc:creator>
  <cp:lastModifiedBy>James Prosser</cp:lastModifiedBy>
  <cp:revision>6</cp:revision>
  <dcterms:created xsi:type="dcterms:W3CDTF">2022-10-27T04:29:15Z</dcterms:created>
  <dcterms:modified xsi:type="dcterms:W3CDTF">2022-11-11T06:36:27Z</dcterms:modified>
</cp:coreProperties>
</file>