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4.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5.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notesSlides/notesSlide6.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7.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notesSlides/notesSlide8.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notesSlides/notesSlide9.xml" ContentType="application/vnd.openxmlformats-officedocument.presentationml.notesSlide+xml"/>
  <Override PartName="/ppt/tags/tag28.xml" ContentType="application/vnd.openxmlformats-officedocument.presentationml.tags+xml"/>
  <Override PartName="/ppt/tags/tag29.xml" ContentType="application/vnd.openxmlformats-officedocument.presentationml.tags+xml"/>
  <Override PartName="/ppt/notesSlides/notesSlide10.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11.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notesSlides/notesSlide12.xml" ContentType="application/vnd.openxmlformats-officedocument.presentationml.notesSlide+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13.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16.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17.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notesSlides/notesSlide18.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24"/>
  </p:notesMasterIdLst>
  <p:sldIdLst>
    <p:sldId id="257" r:id="rId2"/>
    <p:sldId id="258" r:id="rId3"/>
    <p:sldId id="279" r:id="rId4"/>
    <p:sldId id="259" r:id="rId5"/>
    <p:sldId id="260" r:id="rId6"/>
    <p:sldId id="261" r:id="rId7"/>
    <p:sldId id="262" r:id="rId8"/>
    <p:sldId id="263" r:id="rId9"/>
    <p:sldId id="264" r:id="rId10"/>
    <p:sldId id="265"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5" d="100"/>
          <a:sy n="85" d="100"/>
        </p:scale>
        <p:origin x="4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A02E5E-D2B1-4212-A3D4-A50A070CFF1C}" type="datetimeFigureOut">
              <a:rPr lang="en-GB" smtClean="0"/>
              <a:t>09/10/2017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EC3548-AADF-4D6F-83FD-2BE118CFB710}" type="slidenum">
              <a:rPr lang="en-GB" smtClean="0"/>
              <a:t>‹#›</a:t>
            </a:fld>
            <a:endParaRPr lang="en-GB"/>
          </a:p>
        </p:txBody>
      </p:sp>
    </p:spTree>
    <p:extLst>
      <p:ext uri="{BB962C8B-B14F-4D97-AF65-F5344CB8AC3E}">
        <p14:creationId xmlns:p14="http://schemas.microsoft.com/office/powerpoint/2010/main" val="9463669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2</a:t>
            </a:fld>
            <a:endParaRPr lang="en-GB"/>
          </a:p>
        </p:txBody>
      </p:sp>
    </p:spTree>
    <p:extLst>
      <p:ext uri="{BB962C8B-B14F-4D97-AF65-F5344CB8AC3E}">
        <p14:creationId xmlns:p14="http://schemas.microsoft.com/office/powerpoint/2010/main" val="926838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82" name="Rectangle 2"/>
          <p:cNvSpPr>
            <a:spLocks noGrp="1" noRot="1" noChangeAspect="1" noChangeArrowheads="1" noTextEdit="1"/>
          </p:cNvSpPr>
          <p:nvPr>
            <p:ph type="sldImg"/>
          </p:nvPr>
        </p:nvSpPr>
        <p:spPr>
          <a:xfrm>
            <a:off x="1911350" y="311150"/>
            <a:ext cx="2841625" cy="1598613"/>
          </a:xfrm>
          <a:ln/>
        </p:spPr>
      </p:sp>
      <p:sp>
        <p:nvSpPr>
          <p:cNvPr id="378883" name="Rectangle 3"/>
          <p:cNvSpPr>
            <a:spLocks noGrp="1" noChangeArrowheads="1"/>
          </p:cNvSpPr>
          <p:nvPr>
            <p:ph type="body" idx="1"/>
          </p:nvPr>
        </p:nvSpPr>
        <p:spPr>
          <a:xfrm>
            <a:off x="710053" y="2283595"/>
            <a:ext cx="5439101" cy="5214598"/>
          </a:xfrm>
        </p:spPr>
        <p:txBody>
          <a:bodyPr/>
          <a:lstStyle/>
          <a:p>
            <a:r>
              <a:rPr lang="en-GB" altLang="en-US" dirty="0" smtClean="0">
                <a:latin typeface="Arial" charset="0"/>
              </a:rPr>
              <a:t>The </a:t>
            </a:r>
            <a:r>
              <a:rPr lang="en-GB" altLang="en-US" i="1" dirty="0" smtClean="0">
                <a:latin typeface="Arial" charset="0"/>
              </a:rPr>
              <a:t>impact </a:t>
            </a:r>
            <a:r>
              <a:rPr lang="en-GB" altLang="en-US" dirty="0" smtClean="0">
                <a:latin typeface="Arial" charset="0"/>
              </a:rPr>
              <a:t>of crime is perhaps best thought of as a product of the perceived seriousness or intensity of these effects </a:t>
            </a:r>
            <a:r>
              <a:rPr lang="en-GB" altLang="en-US" i="1" dirty="0" smtClean="0">
                <a:latin typeface="Arial" charset="0"/>
              </a:rPr>
              <a:t>from the victim’s own standpoint</a:t>
            </a:r>
            <a:r>
              <a:rPr lang="en-GB" altLang="en-US" dirty="0" smtClean="0">
                <a:latin typeface="Arial" charset="0"/>
              </a:rPr>
              <a:t>. </a:t>
            </a:r>
          </a:p>
          <a:p>
            <a:r>
              <a:rPr lang="en-GB" altLang="en-US" dirty="0" smtClean="0">
                <a:latin typeface="Arial" charset="0"/>
              </a:rPr>
              <a:t>This includes its meaning and significance for the victim, and whether or not it has resulted in a change of self-perception by which the victim comes to perceive himself or herself </a:t>
            </a:r>
            <a:r>
              <a:rPr lang="en-GB" altLang="en-US" i="1" dirty="0" smtClean="0">
                <a:latin typeface="Arial" charset="0"/>
              </a:rPr>
              <a:t>as </a:t>
            </a:r>
            <a:r>
              <a:rPr lang="en-GB" altLang="en-US" dirty="0" smtClean="0">
                <a:latin typeface="Arial" charset="0"/>
              </a:rPr>
              <a:t>a victim. </a:t>
            </a:r>
          </a:p>
          <a:p>
            <a:r>
              <a:rPr lang="en-GB" altLang="en-US" dirty="0" smtClean="0">
                <a:latin typeface="Arial" charset="0"/>
              </a:rPr>
              <a:t>In terms of its duration the emotional impact is particularly intense at the outset, but that after a few days the initial fear, shock and anger gives way to a longer period of nervousness, anxiety, sleeplessness, depression, fear of a repeat attack and, often, self-blaming. </a:t>
            </a:r>
          </a:p>
          <a:p>
            <a:endParaRPr lang="en-GB" altLang="en-US" dirty="0" smtClean="0">
              <a:latin typeface="Arial" charset="0"/>
            </a:endParaRPr>
          </a:p>
        </p:txBody>
      </p:sp>
    </p:spTree>
    <p:extLst>
      <p:ext uri="{BB962C8B-B14F-4D97-AF65-F5344CB8AC3E}">
        <p14:creationId xmlns:p14="http://schemas.microsoft.com/office/powerpoint/2010/main" val="521035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22" name="Rectangle 2"/>
          <p:cNvSpPr>
            <a:spLocks noGrp="1" noRot="1" noChangeAspect="1" noChangeArrowheads="1" noTextEdit="1"/>
          </p:cNvSpPr>
          <p:nvPr>
            <p:ph type="sldImg"/>
          </p:nvPr>
        </p:nvSpPr>
        <p:spPr>
          <a:xfrm>
            <a:off x="1911350" y="311150"/>
            <a:ext cx="2841625" cy="1598613"/>
          </a:xfrm>
          <a:ln/>
        </p:spPr>
      </p:sp>
      <p:sp>
        <p:nvSpPr>
          <p:cNvPr id="389123" name="Rectangle 3"/>
          <p:cNvSpPr>
            <a:spLocks noGrp="1" noChangeArrowheads="1"/>
          </p:cNvSpPr>
          <p:nvPr>
            <p:ph type="body" idx="1"/>
          </p:nvPr>
        </p:nvSpPr>
        <p:spPr>
          <a:xfrm>
            <a:off x="637384" y="2356022"/>
            <a:ext cx="5439101" cy="5938847"/>
          </a:xfrm>
        </p:spPr>
        <p:txBody>
          <a:bodyPr/>
          <a:lstStyle/>
          <a:p>
            <a:r>
              <a:rPr lang="en-GB" altLang="en-US" sz="1400" dirty="0">
                <a:latin typeface="Arial" charset="0"/>
              </a:rPr>
              <a:t>Show list and go to next slide for an explanation.</a:t>
            </a:r>
          </a:p>
        </p:txBody>
      </p:sp>
    </p:spTree>
    <p:extLst>
      <p:ext uri="{BB962C8B-B14F-4D97-AF65-F5344CB8AC3E}">
        <p14:creationId xmlns:p14="http://schemas.microsoft.com/office/powerpoint/2010/main" val="2054368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325688" y="109538"/>
            <a:ext cx="2220912" cy="1250950"/>
          </a:xfrm>
          <a:ln/>
        </p:spPr>
      </p:sp>
      <p:sp>
        <p:nvSpPr>
          <p:cNvPr id="386051" name="Rectangle 3"/>
          <p:cNvSpPr>
            <a:spLocks noGrp="1" noChangeArrowheads="1"/>
          </p:cNvSpPr>
          <p:nvPr>
            <p:ph type="body" idx="1"/>
          </p:nvPr>
        </p:nvSpPr>
        <p:spPr>
          <a:xfrm>
            <a:off x="710053" y="1486922"/>
            <a:ext cx="5439101" cy="7966747"/>
          </a:xfrm>
        </p:spPr>
        <p:txBody>
          <a:bodyPr/>
          <a:lstStyle/>
          <a:p>
            <a:r>
              <a:rPr lang="en-US" altLang="en-US" sz="1400" dirty="0">
                <a:latin typeface="Arial" charset="0"/>
                <a:cs typeface="Times New Roman" pitchFamily="18" charset="0"/>
              </a:rPr>
              <a:t>Security – After a crime the victim or witness may feel vulnerable or unsafe.  </a:t>
            </a:r>
          </a:p>
          <a:p>
            <a:r>
              <a:rPr lang="en-US" altLang="en-US" sz="1400" dirty="0">
                <a:latin typeface="Arial" charset="0"/>
                <a:cs typeface="Times New Roman" pitchFamily="18" charset="0"/>
              </a:rPr>
              <a:t>They may feel angry</a:t>
            </a:r>
          </a:p>
          <a:p>
            <a:r>
              <a:rPr lang="en-US" altLang="en-US" sz="1400" dirty="0">
                <a:latin typeface="Arial" charset="0"/>
                <a:cs typeface="Times New Roman" pitchFamily="18" charset="0"/>
              </a:rPr>
              <a:t>Always allow victim to talk…let off steam…and express their feelings.</a:t>
            </a:r>
            <a:br>
              <a:rPr lang="en-US" altLang="en-US" sz="1400" dirty="0">
                <a:latin typeface="Arial" charset="0"/>
                <a:cs typeface="Times New Roman" pitchFamily="18" charset="0"/>
              </a:rPr>
            </a:br>
            <a:endParaRPr lang="en-US" altLang="en-US" sz="1400" dirty="0">
              <a:latin typeface="Arial" charset="0"/>
              <a:cs typeface="Times New Roman" pitchFamily="18" charset="0"/>
            </a:endParaRPr>
          </a:p>
          <a:p>
            <a:r>
              <a:rPr lang="en-US" altLang="en-US" sz="1400" dirty="0">
                <a:latin typeface="Arial" charset="0"/>
                <a:cs typeface="Times New Roman" pitchFamily="18" charset="0"/>
              </a:rPr>
              <a:t>You should try to </a:t>
            </a:r>
            <a:r>
              <a:rPr lang="en-US" altLang="en-US" sz="1400" b="1" dirty="0">
                <a:latin typeface="Arial" charset="0"/>
                <a:cs typeface="Times New Roman" pitchFamily="18" charset="0"/>
              </a:rPr>
              <a:t>reassure</a:t>
            </a:r>
            <a:r>
              <a:rPr lang="en-US" altLang="en-US" sz="1400" dirty="0">
                <a:latin typeface="Arial" charset="0"/>
                <a:cs typeface="Times New Roman" pitchFamily="18" charset="0"/>
              </a:rPr>
              <a:t> them as best as possible in the circumstances and </a:t>
            </a:r>
            <a:r>
              <a:rPr lang="en-US" altLang="en-US" sz="1400" b="1" dirty="0">
                <a:latin typeface="Arial" charset="0"/>
                <a:cs typeface="Times New Roman" pitchFamily="18" charset="0"/>
              </a:rPr>
              <a:t>explain</a:t>
            </a:r>
            <a:r>
              <a:rPr lang="en-US" altLang="en-US" sz="1400" dirty="0">
                <a:latin typeface="Arial" charset="0"/>
                <a:cs typeface="Times New Roman" pitchFamily="18" charset="0"/>
              </a:rPr>
              <a:t>:</a:t>
            </a:r>
          </a:p>
          <a:p>
            <a:r>
              <a:rPr lang="en-US" altLang="en-US" sz="1400" dirty="0">
                <a:latin typeface="Arial" charset="0"/>
                <a:cs typeface="Times New Roman" pitchFamily="18" charset="0"/>
              </a:rPr>
              <a:t>·  Who you are</a:t>
            </a:r>
            <a:br>
              <a:rPr lang="en-US" altLang="en-US" sz="1400" dirty="0">
                <a:latin typeface="Arial" charset="0"/>
                <a:cs typeface="Times New Roman" pitchFamily="18" charset="0"/>
              </a:rPr>
            </a:br>
            <a:r>
              <a:rPr lang="en-US" altLang="en-US" sz="1400" dirty="0">
                <a:latin typeface="Arial" charset="0"/>
                <a:cs typeface="Times New Roman" pitchFamily="18" charset="0"/>
              </a:rPr>
              <a:t>·  Your role in the case</a:t>
            </a:r>
            <a:br>
              <a:rPr lang="en-US" altLang="en-US" sz="1400" dirty="0">
                <a:latin typeface="Arial" charset="0"/>
                <a:cs typeface="Times New Roman" pitchFamily="18" charset="0"/>
              </a:rPr>
            </a:br>
            <a:r>
              <a:rPr lang="en-US" altLang="en-US" sz="1400" dirty="0">
                <a:latin typeface="Arial" charset="0"/>
                <a:cs typeface="Times New Roman" pitchFamily="18" charset="0"/>
              </a:rPr>
              <a:t>·  The police role and functions</a:t>
            </a:r>
            <a:br>
              <a:rPr lang="en-US" altLang="en-US" sz="1400" dirty="0">
                <a:latin typeface="Arial" charset="0"/>
                <a:cs typeface="Times New Roman" pitchFamily="18" charset="0"/>
              </a:rPr>
            </a:br>
            <a:endParaRPr lang="en-US" altLang="en-US" sz="1400" dirty="0">
              <a:latin typeface="Arial" charset="0"/>
              <a:cs typeface="Times New Roman" pitchFamily="18" charset="0"/>
            </a:endParaRPr>
          </a:p>
          <a:p>
            <a:r>
              <a:rPr lang="en-US" altLang="en-US" sz="1400" dirty="0">
                <a:latin typeface="Arial" charset="0"/>
                <a:cs typeface="Times New Roman" pitchFamily="18" charset="0"/>
              </a:rPr>
              <a:t>Give victims as much control and decision making as possible.</a:t>
            </a:r>
            <a:br>
              <a:rPr lang="en-US" altLang="en-US" sz="1400" dirty="0">
                <a:latin typeface="Arial" charset="0"/>
                <a:cs typeface="Times New Roman" pitchFamily="18" charset="0"/>
              </a:rPr>
            </a:br>
            <a:r>
              <a:rPr lang="en-US" altLang="en-US" sz="1400" dirty="0">
                <a:latin typeface="Arial" charset="0"/>
                <a:cs typeface="Times New Roman" pitchFamily="18" charset="0"/>
              </a:rPr>
              <a:t>Confirm their ability to have control and to make decisions related to their case but at the same time you are the professional and you must </a:t>
            </a:r>
            <a:r>
              <a:rPr lang="en-US" altLang="en-US" sz="1400" b="1" dirty="0">
                <a:latin typeface="Arial" charset="0"/>
                <a:cs typeface="Times New Roman" pitchFamily="18" charset="0"/>
              </a:rPr>
              <a:t>assess </a:t>
            </a:r>
            <a:r>
              <a:rPr lang="en-US" altLang="en-US" sz="1400" dirty="0">
                <a:latin typeface="Arial" charset="0"/>
                <a:cs typeface="Times New Roman" pitchFamily="18" charset="0"/>
              </a:rPr>
              <a:t>their needs.</a:t>
            </a:r>
          </a:p>
          <a:p>
            <a:r>
              <a:rPr lang="en-US" altLang="en-US" sz="1400" dirty="0">
                <a:latin typeface="Arial" charset="0"/>
                <a:cs typeface="Times New Roman" pitchFamily="18" charset="0"/>
              </a:rPr>
              <a:t> </a:t>
            </a:r>
          </a:p>
          <a:p>
            <a:r>
              <a:rPr lang="en-US" altLang="en-US" sz="1400" b="1" dirty="0">
                <a:latin typeface="Arial" charset="0"/>
                <a:cs typeface="Times New Roman" pitchFamily="18" charset="0"/>
              </a:rPr>
              <a:t>Advise </a:t>
            </a:r>
            <a:r>
              <a:rPr lang="en-US" altLang="en-US" sz="1400" dirty="0">
                <a:latin typeface="Arial" charset="0"/>
                <a:cs typeface="Times New Roman" pitchFamily="18" charset="0"/>
              </a:rPr>
              <a:t>victims about the Victim Support Scheme and r</a:t>
            </a:r>
            <a:r>
              <a:rPr lang="en-US" altLang="en-US" sz="1400" b="1" dirty="0">
                <a:latin typeface="Arial" charset="0"/>
                <a:cs typeface="Times New Roman" pitchFamily="18" charset="0"/>
              </a:rPr>
              <a:t>ecommend</a:t>
            </a:r>
            <a:r>
              <a:rPr lang="en-US" altLang="en-US" sz="1400" dirty="0">
                <a:latin typeface="Arial" charset="0"/>
                <a:cs typeface="Times New Roman" pitchFamily="18" charset="0"/>
              </a:rPr>
              <a:t> any further appropriate support agencies </a:t>
            </a:r>
          </a:p>
          <a:p>
            <a:r>
              <a:rPr lang="en-GB" sz="1400" b="1" dirty="0"/>
              <a:t>Every victim of crime should be given a copy of the Home Office leaflet ‘Victims of Crime’ </a:t>
            </a:r>
            <a:r>
              <a:rPr lang="en-GB" sz="1400" dirty="0"/>
              <a:t>(available from your station stores). This should be provided by the initial investigating officer (usually you). You should carry some of these leaflets around with you. </a:t>
            </a:r>
          </a:p>
          <a:p>
            <a:r>
              <a:rPr lang="en-GB" sz="1400" dirty="0"/>
              <a:t>The last page of the ‘Victims of Crime’ leaflet informs victims about Victim Support. It explains that certain kinds of crime are automatically referred to Victim Support unless the victim objects. </a:t>
            </a:r>
          </a:p>
          <a:p>
            <a:r>
              <a:rPr lang="en-US" altLang="en-US" sz="1400" dirty="0">
                <a:latin typeface="Arial" charset="0"/>
                <a:cs typeface="Times New Roman" pitchFamily="18" charset="0"/>
              </a:rPr>
              <a:t>Always provide your name and telephone number for follow-up.</a:t>
            </a:r>
            <a:br>
              <a:rPr lang="en-US" altLang="en-US" sz="1400" dirty="0">
                <a:latin typeface="Arial" charset="0"/>
                <a:cs typeface="Times New Roman" pitchFamily="18" charset="0"/>
              </a:rPr>
            </a:br>
            <a:r>
              <a:rPr lang="en-US" altLang="en-US" sz="1400" dirty="0">
                <a:latin typeface="Arial" charset="0"/>
                <a:cs typeface="Times New Roman" pitchFamily="18" charset="0"/>
              </a:rPr>
              <a:t>The service you give them at this stage will set the scene for any later involvement in the CJS – for instance giving evidence</a:t>
            </a:r>
          </a:p>
          <a:p>
            <a:r>
              <a:rPr lang="en-US" altLang="en-US" sz="1400" dirty="0">
                <a:latin typeface="Arial" charset="0"/>
                <a:cs typeface="Times New Roman" pitchFamily="18" charset="0"/>
              </a:rPr>
              <a:t>Victims need to know that you have done your best to help resolve the problem.</a:t>
            </a:r>
          </a:p>
          <a:p>
            <a:r>
              <a:rPr lang="en-US" altLang="en-US" sz="1400" dirty="0">
                <a:latin typeface="Arial" charset="0"/>
                <a:cs typeface="Times New Roman" pitchFamily="18" charset="0"/>
              </a:rPr>
              <a:t>They want to know what is happening even if it is not good news.  </a:t>
            </a:r>
          </a:p>
          <a:p>
            <a:endParaRPr lang="en-US" altLang="en-US" sz="1400" dirty="0">
              <a:latin typeface="Arial" charset="0"/>
              <a:cs typeface="Times New Roman" pitchFamily="18" charset="0"/>
            </a:endParaRPr>
          </a:p>
        </p:txBody>
      </p:sp>
    </p:spTree>
    <p:extLst>
      <p:ext uri="{BB962C8B-B14F-4D97-AF65-F5344CB8AC3E}">
        <p14:creationId xmlns:p14="http://schemas.microsoft.com/office/powerpoint/2010/main" val="1780872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8818" name="Rectangle 2"/>
          <p:cNvSpPr>
            <a:spLocks noGrp="1" noRot="1" noChangeAspect="1" noChangeArrowheads="1" noTextEdit="1"/>
          </p:cNvSpPr>
          <p:nvPr>
            <p:ph type="sldImg"/>
          </p:nvPr>
        </p:nvSpPr>
        <p:spPr>
          <a:xfrm>
            <a:off x="2266950" y="109538"/>
            <a:ext cx="1971675" cy="1109662"/>
          </a:xfrm>
          <a:ln/>
        </p:spPr>
      </p:sp>
      <p:sp>
        <p:nvSpPr>
          <p:cNvPr id="418819" name="Rectangle 3"/>
          <p:cNvSpPr>
            <a:spLocks noGrp="1" noChangeArrowheads="1"/>
          </p:cNvSpPr>
          <p:nvPr>
            <p:ph type="body" idx="1"/>
          </p:nvPr>
        </p:nvSpPr>
        <p:spPr>
          <a:xfrm>
            <a:off x="710053" y="1414497"/>
            <a:ext cx="5439101" cy="8111597"/>
          </a:xfrm>
        </p:spPr>
        <p:txBody>
          <a:bodyPr/>
          <a:lstStyle/>
          <a:p>
            <a:pPr>
              <a:spcBef>
                <a:spcPts val="0"/>
              </a:spcBef>
              <a:spcAft>
                <a:spcPts val="1812"/>
              </a:spcAft>
              <a:buClr>
                <a:schemeClr val="accent2"/>
              </a:buClr>
            </a:pPr>
            <a:r>
              <a:rPr lang="en-US" altLang="en-US" sz="1400" b="1" dirty="0">
                <a:latin typeface="Arial" charset="0"/>
              </a:rPr>
              <a:t>Vulnerable witnesses</a:t>
            </a:r>
          </a:p>
          <a:p>
            <a:pPr marL="287779" indent="-287779">
              <a:spcBef>
                <a:spcPts val="0"/>
              </a:spcBef>
              <a:spcAft>
                <a:spcPts val="1812"/>
              </a:spcAft>
              <a:buClr>
                <a:schemeClr val="accent2"/>
              </a:buClr>
              <a:buFont typeface="Arial" panose="020B0604020202020204" pitchFamily="34" charset="0"/>
              <a:buChar char="•"/>
            </a:pPr>
            <a:r>
              <a:rPr lang="en-US" altLang="en-US" sz="1400" dirty="0">
                <a:latin typeface="Arial" charset="0"/>
              </a:rPr>
              <a:t>Children under 18 years of age at the time of the hearing</a:t>
            </a:r>
          </a:p>
          <a:p>
            <a:pPr marL="287779" indent="-287779">
              <a:spcBef>
                <a:spcPts val="0"/>
              </a:spcBef>
              <a:spcAft>
                <a:spcPts val="1812"/>
              </a:spcAft>
              <a:buClr>
                <a:schemeClr val="accent2"/>
              </a:buClr>
              <a:buFont typeface="Arial" panose="020B0604020202020204" pitchFamily="34" charset="0"/>
              <a:buChar char="•"/>
            </a:pPr>
            <a:r>
              <a:rPr lang="en-US" altLang="en-US" sz="1400" dirty="0"/>
              <a:t>People whose quality of evidence is likely to be diminished because they are:</a:t>
            </a:r>
          </a:p>
          <a:p>
            <a:pPr>
              <a:spcBef>
                <a:spcPts val="0"/>
              </a:spcBef>
              <a:spcAft>
                <a:spcPts val="1812"/>
              </a:spcAft>
              <a:buClr>
                <a:schemeClr val="accent2"/>
              </a:buClr>
            </a:pPr>
            <a:r>
              <a:rPr lang="en-US" altLang="en-US" sz="1400" dirty="0">
                <a:latin typeface="Arial" charset="0"/>
              </a:rPr>
              <a:t> suffering from a mental disorder (as detailed under the Mental Health Act 1983) -  People with a psychopathic or any other personality disorder, schizophrenia or any other mental disorder.  In some circumstances, this might include a clinical diagnosis of depression</a:t>
            </a:r>
          </a:p>
          <a:p>
            <a:pPr marL="287779" indent="-287779">
              <a:spcBef>
                <a:spcPts val="0"/>
              </a:spcBef>
              <a:spcAft>
                <a:spcPts val="1812"/>
              </a:spcAft>
              <a:buClr>
                <a:schemeClr val="accent2"/>
              </a:buClr>
              <a:buFont typeface="Arial" panose="020B0604020202020204" pitchFamily="34" charset="0"/>
              <a:buChar char="•"/>
            </a:pPr>
            <a:r>
              <a:rPr lang="en-US" altLang="en-US" sz="1400" dirty="0">
                <a:latin typeface="Arial" charset="0"/>
              </a:rPr>
              <a:t>Otherwise have a significant impairment of intelligence and social functioning, - people with learning disabilities</a:t>
            </a:r>
          </a:p>
          <a:p>
            <a:pPr>
              <a:lnSpc>
                <a:spcPct val="90000"/>
              </a:lnSpc>
              <a:buClr>
                <a:srgbClr val="0000FF"/>
              </a:buClr>
            </a:pPr>
            <a:r>
              <a:rPr lang="en-US" altLang="en-US" sz="1400" dirty="0">
                <a:latin typeface="Arial" charset="0"/>
              </a:rPr>
              <a:t>people with Alzheimer’s Disease or other forms of dementia</a:t>
            </a:r>
          </a:p>
          <a:p>
            <a:pPr>
              <a:lnSpc>
                <a:spcPct val="90000"/>
              </a:lnSpc>
              <a:buClr>
                <a:srgbClr val="0000FF"/>
              </a:buClr>
            </a:pPr>
            <a:endParaRPr lang="en-US" altLang="en-US" sz="1400" dirty="0">
              <a:latin typeface="Arial" charset="0"/>
            </a:endParaRPr>
          </a:p>
          <a:p>
            <a:pPr marL="287779" indent="-287779">
              <a:lnSpc>
                <a:spcPct val="90000"/>
              </a:lnSpc>
              <a:buClr>
                <a:srgbClr val="0000FF"/>
              </a:buClr>
              <a:buFont typeface="Arial" panose="020B0604020202020204" pitchFamily="34" charset="0"/>
              <a:buChar char="•"/>
            </a:pPr>
            <a:r>
              <a:rPr lang="en-US" altLang="en-US" sz="1400" dirty="0">
                <a:latin typeface="Arial" charset="0"/>
              </a:rPr>
              <a:t>Have a physical disability or are suffering from a physical disorder</a:t>
            </a:r>
          </a:p>
          <a:p>
            <a:pPr>
              <a:lnSpc>
                <a:spcPct val="90000"/>
              </a:lnSpc>
              <a:buClr>
                <a:srgbClr val="0000FF"/>
              </a:buClr>
            </a:pPr>
            <a:r>
              <a:rPr lang="en-US" altLang="en-US" sz="1400" dirty="0">
                <a:latin typeface="Arial" charset="0"/>
              </a:rPr>
              <a:t>people suffering from impairments of their hearing or speech</a:t>
            </a:r>
          </a:p>
          <a:p>
            <a:pPr>
              <a:lnSpc>
                <a:spcPct val="90000"/>
              </a:lnSpc>
              <a:buClr>
                <a:srgbClr val="0000FF"/>
              </a:buClr>
            </a:pPr>
            <a:r>
              <a:rPr lang="en-US" altLang="en-US" sz="1400" dirty="0">
                <a:latin typeface="Arial" charset="0"/>
              </a:rPr>
              <a:t>people who have limited mobility, for example, users of wheelchairs and other aids to assist their movement.</a:t>
            </a:r>
          </a:p>
          <a:p>
            <a:pPr>
              <a:lnSpc>
                <a:spcPct val="90000"/>
              </a:lnSpc>
              <a:buClr>
                <a:srgbClr val="0000FF"/>
              </a:buClr>
            </a:pPr>
            <a:endParaRPr lang="en-US" altLang="en-US" sz="1400" dirty="0">
              <a:latin typeface="Arial" charset="0"/>
            </a:endParaRPr>
          </a:p>
          <a:p>
            <a:pPr>
              <a:lnSpc>
                <a:spcPct val="90000"/>
              </a:lnSpc>
              <a:buClr>
                <a:srgbClr val="0000FF"/>
              </a:buClr>
            </a:pPr>
            <a:r>
              <a:rPr lang="en-US" altLang="en-US" sz="1400" dirty="0">
                <a:latin typeface="Arial" charset="0"/>
              </a:rPr>
              <a:t>The term ‘mental disorder’ has been used to correctly reflect the Mental Health Act 1983.</a:t>
            </a:r>
          </a:p>
          <a:p>
            <a:pPr>
              <a:lnSpc>
                <a:spcPct val="90000"/>
              </a:lnSpc>
              <a:buClr>
                <a:srgbClr val="0000FF"/>
              </a:buClr>
            </a:pPr>
            <a:r>
              <a:rPr lang="en-US" altLang="en-US" sz="1400" dirty="0">
                <a:latin typeface="Arial" charset="0"/>
              </a:rPr>
              <a:t>Outside of legislative use, the term ‘mental ill health’ is preferred. </a:t>
            </a:r>
          </a:p>
          <a:p>
            <a:pPr>
              <a:lnSpc>
                <a:spcPct val="90000"/>
              </a:lnSpc>
              <a:buClr>
                <a:srgbClr val="0000FF"/>
              </a:buClr>
            </a:pPr>
            <a:endParaRPr lang="en-US" altLang="en-US" sz="1400" dirty="0">
              <a:latin typeface="Arial" charset="0"/>
            </a:endParaRPr>
          </a:p>
          <a:p>
            <a:pPr>
              <a:lnSpc>
                <a:spcPct val="90000"/>
              </a:lnSpc>
              <a:buClr>
                <a:srgbClr val="0000FF"/>
              </a:buClr>
            </a:pPr>
            <a:r>
              <a:rPr lang="en-US" altLang="en-US" sz="1400" dirty="0">
                <a:latin typeface="Arial" charset="0"/>
              </a:rPr>
              <a:t>It is important to consider that not all adults with a disability will necessarily be vulnerable as a witness or would wish to be treated as such.</a:t>
            </a:r>
          </a:p>
          <a:p>
            <a:pPr>
              <a:lnSpc>
                <a:spcPct val="90000"/>
              </a:lnSpc>
              <a:buClr>
                <a:srgbClr val="0000FF"/>
              </a:buClr>
            </a:pPr>
            <a:r>
              <a:rPr lang="en-US" altLang="en-US" sz="1400" dirty="0">
                <a:latin typeface="Arial" charset="0"/>
              </a:rPr>
              <a:t>It will depend on the nature of the person’s disability and whether it affects their ability to perform the functions of a witness.</a:t>
            </a:r>
          </a:p>
        </p:txBody>
      </p:sp>
    </p:spTree>
    <p:extLst>
      <p:ext uri="{BB962C8B-B14F-4D97-AF65-F5344CB8AC3E}">
        <p14:creationId xmlns:p14="http://schemas.microsoft.com/office/powerpoint/2010/main" val="3575879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6290" name="Rectangle 2"/>
          <p:cNvSpPr>
            <a:spLocks noGrp="1" noRot="1" noChangeAspect="1" noChangeArrowheads="1" noTextEdit="1"/>
          </p:cNvSpPr>
          <p:nvPr>
            <p:ph type="sldImg"/>
          </p:nvPr>
        </p:nvSpPr>
        <p:spPr>
          <a:xfrm>
            <a:off x="1911350" y="311150"/>
            <a:ext cx="2841625" cy="1598613"/>
          </a:xfrm>
          <a:ln/>
        </p:spPr>
      </p:sp>
      <p:sp>
        <p:nvSpPr>
          <p:cNvPr id="396291" name="Rectangle 3"/>
          <p:cNvSpPr>
            <a:spLocks noGrp="1" noChangeArrowheads="1"/>
          </p:cNvSpPr>
          <p:nvPr>
            <p:ph type="body" idx="1"/>
          </p:nvPr>
        </p:nvSpPr>
        <p:spPr>
          <a:xfrm>
            <a:off x="679288" y="1975283"/>
            <a:ext cx="5439101" cy="7478384"/>
          </a:xfrm>
        </p:spPr>
        <p:txBody>
          <a:bodyPr/>
          <a:lstStyle/>
          <a:p>
            <a:r>
              <a:rPr lang="en-GB" altLang="en-US" dirty="0" smtClean="0">
                <a:latin typeface="Arial" charset="0"/>
              </a:rPr>
              <a:t>There is no legislation that demands that parents must be present when interviewing children as victims or witnesses.</a:t>
            </a:r>
          </a:p>
          <a:p>
            <a:endParaRPr lang="en-GB" altLang="en-US" dirty="0" smtClean="0">
              <a:latin typeface="Arial" charset="0"/>
            </a:endParaRPr>
          </a:p>
          <a:p>
            <a:r>
              <a:rPr lang="en-GB" altLang="en-US" dirty="0" smtClean="0">
                <a:latin typeface="Arial" charset="0"/>
              </a:rPr>
              <a:t>Practically though it is seen as best practice to have a parent or appropriate adult there to provide children with:</a:t>
            </a:r>
          </a:p>
          <a:p>
            <a:r>
              <a:rPr lang="en-GB" altLang="en-US" dirty="0" smtClean="0">
                <a:latin typeface="Arial" charset="0"/>
              </a:rPr>
              <a:t>A support mechanism</a:t>
            </a:r>
          </a:p>
          <a:p>
            <a:r>
              <a:rPr lang="en-GB" altLang="en-US" dirty="0" smtClean="0">
                <a:latin typeface="Arial" charset="0"/>
              </a:rPr>
              <a:t>Advice and guidance</a:t>
            </a:r>
          </a:p>
          <a:p>
            <a:r>
              <a:rPr lang="en-GB" altLang="en-US" dirty="0" smtClean="0">
                <a:latin typeface="Arial" charset="0"/>
              </a:rPr>
              <a:t>Disciplinary issues</a:t>
            </a:r>
          </a:p>
          <a:p>
            <a:r>
              <a:rPr lang="en-GB" altLang="en-US" dirty="0" smtClean="0">
                <a:latin typeface="Arial" charset="0"/>
              </a:rPr>
              <a:t>To monitor the child’s behaviour patterns</a:t>
            </a:r>
          </a:p>
          <a:p>
            <a:r>
              <a:rPr lang="en-GB" altLang="en-US" dirty="0" smtClean="0">
                <a:latin typeface="Arial" charset="0"/>
              </a:rPr>
              <a:t>The opportunity to speak to someone they trust and feel safe with</a:t>
            </a:r>
          </a:p>
          <a:p>
            <a:endParaRPr lang="en-GB" altLang="en-US" dirty="0" smtClean="0">
              <a:latin typeface="Arial" charset="0"/>
            </a:endParaRPr>
          </a:p>
          <a:p>
            <a:r>
              <a:rPr lang="en-GB" altLang="en-US" dirty="0" smtClean="0">
                <a:latin typeface="Arial" charset="0"/>
              </a:rPr>
              <a:t>There is a legal responsibility for parents to look after the welfare of children under the Children’s Act 1989</a:t>
            </a:r>
          </a:p>
        </p:txBody>
      </p:sp>
    </p:spTree>
    <p:extLst>
      <p:ext uri="{BB962C8B-B14F-4D97-AF65-F5344CB8AC3E}">
        <p14:creationId xmlns:p14="http://schemas.microsoft.com/office/powerpoint/2010/main" val="14624695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2914" name="Rectangle 2"/>
          <p:cNvSpPr>
            <a:spLocks noGrp="1" noRot="1" noChangeAspect="1" noChangeArrowheads="1" noTextEdit="1"/>
          </p:cNvSpPr>
          <p:nvPr>
            <p:ph type="sldImg"/>
          </p:nvPr>
        </p:nvSpPr>
        <p:spPr>
          <a:xfrm>
            <a:off x="2336800" y="139700"/>
            <a:ext cx="1744663" cy="982663"/>
          </a:xfrm>
          <a:ln/>
        </p:spPr>
      </p:sp>
      <p:sp>
        <p:nvSpPr>
          <p:cNvPr id="422915" name="Rectangle 3"/>
          <p:cNvSpPr>
            <a:spLocks noGrp="1" noChangeArrowheads="1"/>
          </p:cNvSpPr>
          <p:nvPr>
            <p:ph type="body" idx="1"/>
          </p:nvPr>
        </p:nvSpPr>
        <p:spPr>
          <a:xfrm>
            <a:off x="735163" y="1292085"/>
            <a:ext cx="5439101" cy="7478384"/>
          </a:xfrm>
        </p:spPr>
        <p:txBody>
          <a:bodyPr/>
          <a:lstStyle/>
          <a:p>
            <a:r>
              <a:rPr lang="en-GB" altLang="en-US" sz="1200" b="1" dirty="0">
                <a:latin typeface="Arial" charset="0"/>
              </a:rPr>
              <a:t>‘Intimidated witnesses’</a:t>
            </a:r>
          </a:p>
          <a:p>
            <a:r>
              <a:rPr lang="en-GB" altLang="en-US" sz="1200" dirty="0">
                <a:latin typeface="Arial" charset="0"/>
              </a:rPr>
              <a:t>Intimidated witnesses are defined by Section 17 of the Youth Justice and Criminal Evidence Act 1999 as:</a:t>
            </a:r>
          </a:p>
          <a:p>
            <a:r>
              <a:rPr lang="en-GB" altLang="en-US" sz="1200" dirty="0">
                <a:latin typeface="Arial" charset="0"/>
              </a:rPr>
              <a:t>Witnesses in criminal proceedings (other than the accused) whose quality of evidence is likely to be diminished by reason of fear or distress in connection with testifying in proceedings.</a:t>
            </a:r>
          </a:p>
          <a:p>
            <a:endParaRPr lang="en-GB" altLang="en-US" sz="1200" dirty="0">
              <a:latin typeface="Arial" charset="0"/>
            </a:endParaRPr>
          </a:p>
          <a:p>
            <a:r>
              <a:rPr lang="en-GB" altLang="en-US" sz="1200" b="1" dirty="0">
                <a:latin typeface="Arial" charset="0"/>
              </a:rPr>
              <a:t>‘Indicators of intimidation’</a:t>
            </a:r>
          </a:p>
          <a:p>
            <a:r>
              <a:rPr lang="en-GB" altLang="en-US" sz="1200" dirty="0">
                <a:latin typeface="Arial" charset="0"/>
              </a:rPr>
              <a:t>The Home Office and ACPO have published a set of prompts that may help to identify intimidated witnesses.  The list is neither exhaustive nor a definitive method of identification.</a:t>
            </a:r>
          </a:p>
          <a:p>
            <a:r>
              <a:rPr lang="en-GB" altLang="en-US" sz="1200" dirty="0">
                <a:latin typeface="Arial" charset="0"/>
              </a:rPr>
              <a:t>The trainer should try to gain as many examples as possible from the group using the three headings </a:t>
            </a:r>
            <a:r>
              <a:rPr lang="en-GB" altLang="en-US" sz="1200" b="1" dirty="0">
                <a:latin typeface="Arial" charset="0"/>
              </a:rPr>
              <a:t>(Witness/ Incident or Alleged offence/ Offender). </a:t>
            </a:r>
          </a:p>
          <a:p>
            <a:r>
              <a:rPr lang="en-GB" altLang="en-US" sz="1200" dirty="0">
                <a:latin typeface="Arial" charset="0"/>
              </a:rPr>
              <a:t>The indicators are duplicated here to assist the trainer. </a:t>
            </a: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endParaRPr lang="en-GB" altLang="en-US" sz="1200" dirty="0">
              <a:latin typeface="Arial" charset="0"/>
            </a:endParaRPr>
          </a:p>
          <a:p>
            <a:r>
              <a:rPr lang="en-GB" altLang="en-US" sz="1200" dirty="0">
                <a:latin typeface="Arial" charset="0"/>
              </a:rPr>
              <a:t>The trainer should emphasise the point that to go beyond the initial action in an effort to obtain more information than is necessary may result in allegations being made that the witness’ testimony has been contaminated before a substantive interview takes place. A written record should be made of the discussion with a vulnerable or intimidated witness.</a:t>
            </a:r>
          </a:p>
          <a:p>
            <a:endParaRPr lang="en-GB" altLang="en-US" dirty="0" smtClean="0">
              <a:latin typeface="Arial" charset="0"/>
            </a:endParaRPr>
          </a:p>
        </p:txBody>
      </p:sp>
    </p:spTree>
    <p:extLst>
      <p:ext uri="{BB962C8B-B14F-4D97-AF65-F5344CB8AC3E}">
        <p14:creationId xmlns:p14="http://schemas.microsoft.com/office/powerpoint/2010/main" val="2145082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8338" name="Rectangle 2"/>
          <p:cNvSpPr>
            <a:spLocks noGrp="1" noRot="1" noChangeAspect="1" noChangeArrowheads="1" noTextEdit="1"/>
          </p:cNvSpPr>
          <p:nvPr>
            <p:ph type="sldImg"/>
          </p:nvPr>
        </p:nvSpPr>
        <p:spPr>
          <a:xfrm>
            <a:off x="2265363" y="109538"/>
            <a:ext cx="2192337" cy="1233487"/>
          </a:xfrm>
          <a:ln/>
        </p:spPr>
      </p:sp>
      <p:sp>
        <p:nvSpPr>
          <p:cNvPr id="398339" name="Rectangle 3"/>
          <p:cNvSpPr>
            <a:spLocks noGrp="1" noChangeArrowheads="1"/>
          </p:cNvSpPr>
          <p:nvPr>
            <p:ph type="body" idx="1"/>
          </p:nvPr>
        </p:nvSpPr>
        <p:spPr>
          <a:xfrm>
            <a:off x="782722" y="1486922"/>
            <a:ext cx="5439101" cy="8184021"/>
          </a:xfrm>
        </p:spPr>
        <p:txBody>
          <a:bodyPr/>
          <a:lstStyle/>
          <a:p>
            <a:r>
              <a:rPr lang="en-GB" altLang="en-US" sz="1400" dirty="0">
                <a:latin typeface="Arial" charset="0"/>
              </a:rPr>
              <a:t>The Youth Justice and Criminal Evidence Act 1999 sets out a number of special measures that are intended to help vulnerable and intimidated witnesses, both adults and children, to give their best evidence in criminal proceedings. </a:t>
            </a:r>
          </a:p>
          <a:p>
            <a:r>
              <a:rPr lang="en-GB" altLang="en-US" sz="1400" dirty="0">
                <a:latin typeface="Arial" charset="0"/>
              </a:rPr>
              <a:t>It applies to both prosecution and defence witnesses (but it does not apply to the accused). </a:t>
            </a:r>
          </a:p>
          <a:p>
            <a:r>
              <a:rPr lang="en-GB" altLang="en-US" sz="1400" dirty="0">
                <a:latin typeface="Arial" charset="0"/>
              </a:rPr>
              <a:t>These special measures include such things as:</a:t>
            </a:r>
          </a:p>
          <a:p>
            <a:pPr marL="287779" indent="-287779">
              <a:buFont typeface="Arial" panose="020B0604020202020204" pitchFamily="34" charset="0"/>
              <a:buChar char="•"/>
            </a:pPr>
            <a:r>
              <a:rPr lang="en-GB" sz="1400" dirty="0"/>
              <a:t>screening the witness from the accused </a:t>
            </a:r>
          </a:p>
          <a:p>
            <a:r>
              <a:rPr lang="en-GB" sz="1400" dirty="0"/>
              <a:t>• giving evidence by means of a live TV link </a:t>
            </a:r>
          </a:p>
          <a:p>
            <a:r>
              <a:rPr lang="en-GB" sz="1400" dirty="0"/>
              <a:t>• giving evidence in private in cases involving sex offences or intimidation </a:t>
            </a:r>
          </a:p>
          <a:p>
            <a:r>
              <a:rPr lang="en-GB" sz="1400" dirty="0"/>
              <a:t>• the removal of wigs and gowns </a:t>
            </a:r>
          </a:p>
          <a:p>
            <a:endParaRPr lang="en-GB" sz="1400" dirty="0"/>
          </a:p>
          <a:p>
            <a:r>
              <a:rPr lang="en-GB" sz="1400" dirty="0"/>
              <a:t>Once a witness is identified as being vulnerable or intimidated, consideration will need to be given as to which, if any of the special measures should be made available to him or her.</a:t>
            </a:r>
          </a:p>
          <a:p>
            <a:r>
              <a:rPr lang="en-GB" sz="1400" dirty="0"/>
              <a:t>This will be considered by the investigating officer, the Crown Prosecution Service and the Court.</a:t>
            </a:r>
          </a:p>
          <a:p>
            <a:r>
              <a:rPr lang="en-GB" sz="1400" dirty="0"/>
              <a:t>Whether special measures should be made available hinges on the question of whether they would be likely to improve the quality of the witness’ evidence.</a:t>
            </a:r>
          </a:p>
          <a:p>
            <a:endParaRPr lang="en-GB" sz="1400" dirty="0"/>
          </a:p>
          <a:p>
            <a:r>
              <a:rPr lang="en-GB" sz="1400" dirty="0"/>
              <a:t>Special measures should only be made available if they are likely to make a positive difference to the quality of the witness’ testimony.</a:t>
            </a:r>
          </a:p>
          <a:p>
            <a:r>
              <a:rPr lang="en-GB" sz="1400" dirty="0"/>
              <a:t>An example would be where a witness uses British Sign Language; the only way to record exactly what the witness has to say is by using video recording.</a:t>
            </a:r>
          </a:p>
          <a:p>
            <a:r>
              <a:rPr lang="en-GB" sz="1400" dirty="0"/>
              <a:t>	</a:t>
            </a:r>
          </a:p>
          <a:p>
            <a:endParaRPr lang="en-GB" altLang="en-US" sz="1400" dirty="0">
              <a:latin typeface="Arial" charset="0"/>
            </a:endParaRPr>
          </a:p>
        </p:txBody>
      </p:sp>
    </p:spTree>
    <p:extLst>
      <p:ext uri="{BB962C8B-B14F-4D97-AF65-F5344CB8AC3E}">
        <p14:creationId xmlns:p14="http://schemas.microsoft.com/office/powerpoint/2010/main" val="4181313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674" name="Rectangle 2"/>
          <p:cNvSpPr>
            <a:spLocks noGrp="1" noRot="1" noChangeAspect="1" noChangeArrowheads="1" noTextEdit="1"/>
          </p:cNvSpPr>
          <p:nvPr>
            <p:ph type="sldImg"/>
          </p:nvPr>
        </p:nvSpPr>
        <p:spPr>
          <a:xfrm>
            <a:off x="1911350" y="311150"/>
            <a:ext cx="2841625" cy="1598613"/>
          </a:xfrm>
          <a:ln/>
        </p:spPr>
      </p:sp>
      <p:sp>
        <p:nvSpPr>
          <p:cNvPr id="412675" name="Rectangle 3"/>
          <p:cNvSpPr>
            <a:spLocks noGrp="1" noChangeArrowheads="1"/>
          </p:cNvSpPr>
          <p:nvPr>
            <p:ph type="body" idx="1"/>
          </p:nvPr>
        </p:nvSpPr>
        <p:spPr>
          <a:xfrm>
            <a:off x="680255" y="2128283"/>
            <a:ext cx="5438787" cy="7195770"/>
          </a:xfrm>
        </p:spPr>
        <p:txBody>
          <a:bodyPr/>
          <a:lstStyle/>
          <a:p>
            <a:pPr>
              <a:lnSpc>
                <a:spcPct val="90000"/>
              </a:lnSpc>
            </a:pPr>
            <a:r>
              <a:rPr lang="en-GB" altLang="en-US" sz="1100" dirty="0">
                <a:latin typeface="Arial" charset="0"/>
              </a:rPr>
              <a:t>A VPS is a statement written in the victim’s own words. It is different to the witness statement, which is a written or video-recorded account of what happened to the victim. The VPS can be taken at the same time as the witness statement, but it can also be taken at a later stage.  It can be used to:</a:t>
            </a:r>
          </a:p>
          <a:p>
            <a:pPr>
              <a:lnSpc>
                <a:spcPct val="90000"/>
              </a:lnSpc>
            </a:pPr>
            <a:r>
              <a:rPr lang="en-GB" altLang="en-US" sz="1100" dirty="0">
                <a:latin typeface="Arial" charset="0"/>
              </a:rPr>
              <a:t>• explain the effect that the crime is having (or has had) on the victim’s life physically, emotionally, financially or in any other way</a:t>
            </a:r>
          </a:p>
          <a:p>
            <a:pPr>
              <a:lnSpc>
                <a:spcPct val="90000"/>
              </a:lnSpc>
            </a:pPr>
            <a:r>
              <a:rPr lang="en-GB" altLang="en-US" sz="1100" dirty="0">
                <a:latin typeface="Arial" charset="0"/>
              </a:rPr>
              <a:t>• express concerns about intimidation from the suspect</a:t>
            </a:r>
          </a:p>
          <a:p>
            <a:pPr>
              <a:lnSpc>
                <a:spcPct val="90000"/>
              </a:lnSpc>
            </a:pPr>
            <a:r>
              <a:rPr lang="en-GB" altLang="en-US" sz="1100" dirty="0">
                <a:latin typeface="Arial" charset="0"/>
              </a:rPr>
              <a:t>• express concerns about the suspect being granted bail</a:t>
            </a:r>
          </a:p>
          <a:p>
            <a:pPr>
              <a:lnSpc>
                <a:spcPct val="90000"/>
              </a:lnSpc>
            </a:pPr>
            <a:r>
              <a:rPr lang="en-GB" altLang="en-US" sz="1100" dirty="0">
                <a:latin typeface="Arial" charset="0"/>
              </a:rPr>
              <a:t>• ask for support from Victim Support</a:t>
            </a:r>
          </a:p>
          <a:p>
            <a:pPr>
              <a:lnSpc>
                <a:spcPct val="90000"/>
              </a:lnSpc>
            </a:pPr>
            <a:r>
              <a:rPr lang="en-GB" altLang="en-US" sz="1100" dirty="0">
                <a:latin typeface="Arial" charset="0"/>
              </a:rPr>
              <a:t>• request compensation (you, as a police officer, will also need to complete form MG19).</a:t>
            </a:r>
          </a:p>
          <a:p>
            <a:pPr>
              <a:lnSpc>
                <a:spcPct val="90000"/>
              </a:lnSpc>
            </a:pPr>
            <a:r>
              <a:rPr lang="en-GB" altLang="en-US" sz="1100" dirty="0">
                <a:latin typeface="Arial" charset="0"/>
              </a:rPr>
              <a:t>The statement forms part of the case papers so if the case goes to court, the VPS will be sent to the defendant’s solicitor.</a:t>
            </a:r>
          </a:p>
          <a:p>
            <a:pPr>
              <a:lnSpc>
                <a:spcPct val="90000"/>
              </a:lnSpc>
            </a:pPr>
            <a:endParaRPr lang="en-GB" altLang="en-US" sz="1100" dirty="0">
              <a:latin typeface="Arial" charset="0"/>
            </a:endParaRPr>
          </a:p>
          <a:p>
            <a:pPr>
              <a:lnSpc>
                <a:spcPct val="90000"/>
              </a:lnSpc>
            </a:pPr>
            <a:r>
              <a:rPr lang="en-GB" altLang="en-US" sz="1100" dirty="0">
                <a:latin typeface="Arial" charset="0"/>
              </a:rPr>
              <a:t>The VPS can make a lasting and positive difference to victims. It can also affect how they feel the police and Criminal Justice System are dealing with their case.</a:t>
            </a:r>
          </a:p>
          <a:p>
            <a:pPr>
              <a:lnSpc>
                <a:spcPct val="90000"/>
              </a:lnSpc>
            </a:pPr>
            <a:r>
              <a:rPr lang="en-GB" altLang="en-US" sz="1100" dirty="0">
                <a:latin typeface="Arial" charset="0"/>
              </a:rPr>
              <a:t>The VPS can inform decisions on whether it is in the public interest for the CPS to charge an offender as well as whether the defendant should be granted bail.</a:t>
            </a:r>
          </a:p>
          <a:p>
            <a:pPr>
              <a:lnSpc>
                <a:spcPct val="90000"/>
              </a:lnSpc>
            </a:pPr>
            <a:r>
              <a:rPr lang="en-GB" altLang="en-US" sz="1100" dirty="0">
                <a:latin typeface="Arial" charset="0"/>
              </a:rPr>
              <a:t>The VPS can also be used for sentencing. When passing sentence, the judge will consider how the victim’s life has been affected by the crime – along with all the other evidence in the case and the relevant sentencing guidelines. However, the opinions of the victim or the victim’s close relatives on what the sentence should be are not relevant. Victims should be advised of this.  If victims feel that they are being treated in a sympathetic and sensitive way, this will be reflected in stronger community relations between the police and local people.</a:t>
            </a:r>
          </a:p>
          <a:p>
            <a:pPr>
              <a:lnSpc>
                <a:spcPct val="90000"/>
              </a:lnSpc>
            </a:pPr>
            <a:endParaRPr lang="en-GB" altLang="en-US" sz="1100" dirty="0">
              <a:latin typeface="Arial" charset="0"/>
            </a:endParaRPr>
          </a:p>
          <a:p>
            <a:pPr>
              <a:lnSpc>
                <a:spcPct val="90000"/>
              </a:lnSpc>
            </a:pPr>
            <a:r>
              <a:rPr lang="en-GB" altLang="en-US" sz="1100" dirty="0">
                <a:latin typeface="Arial" charset="0"/>
              </a:rPr>
              <a:t>As a police officer, your priority is to support victims of crime and help them through a difficult time. The VPS will give you the opportunity to do just that. Victims are more likely to make a VPS when the scheme is clearly explained to them, so it’s important that you know how it works. </a:t>
            </a:r>
          </a:p>
          <a:p>
            <a:pPr>
              <a:lnSpc>
                <a:spcPct val="90000"/>
              </a:lnSpc>
            </a:pPr>
            <a:r>
              <a:rPr lang="en-GB" altLang="en-US" sz="1100" dirty="0">
                <a:latin typeface="Arial" charset="0"/>
              </a:rPr>
              <a:t>It is your responsibility to prompt victims to make a VPS and answer any questions they might have about it.</a:t>
            </a:r>
          </a:p>
          <a:p>
            <a:pPr>
              <a:lnSpc>
                <a:spcPct val="90000"/>
              </a:lnSpc>
            </a:pPr>
            <a:r>
              <a:rPr lang="en-GB" altLang="en-US" sz="1100" dirty="0">
                <a:latin typeface="Arial" charset="0"/>
              </a:rPr>
              <a:t>The victim will look to you for guidance and support, particularly in the hours after the crime is reported. </a:t>
            </a:r>
          </a:p>
          <a:p>
            <a:pPr>
              <a:lnSpc>
                <a:spcPct val="90000"/>
              </a:lnSpc>
            </a:pPr>
            <a:r>
              <a:rPr lang="en-GB" altLang="en-US" sz="1100" dirty="0">
                <a:latin typeface="Arial" charset="0"/>
              </a:rPr>
              <a:t>By supporting victims to make a VPS, you are also helping to:</a:t>
            </a:r>
          </a:p>
          <a:p>
            <a:pPr>
              <a:lnSpc>
                <a:spcPct val="90000"/>
              </a:lnSpc>
            </a:pPr>
            <a:r>
              <a:rPr lang="en-GB" altLang="en-US" sz="1100" dirty="0">
                <a:latin typeface="Arial" charset="0"/>
              </a:rPr>
              <a:t>• place them at the centre of policing</a:t>
            </a:r>
          </a:p>
          <a:p>
            <a:pPr>
              <a:lnSpc>
                <a:spcPct val="90000"/>
              </a:lnSpc>
            </a:pPr>
            <a:r>
              <a:rPr lang="en-GB" altLang="en-US" sz="1100" dirty="0">
                <a:latin typeface="Arial" charset="0"/>
              </a:rPr>
              <a:t>• make the victim feel more involved in the handling of their case</a:t>
            </a:r>
          </a:p>
          <a:p>
            <a:pPr>
              <a:lnSpc>
                <a:spcPct val="90000"/>
              </a:lnSpc>
            </a:pPr>
            <a:r>
              <a:rPr lang="en-GB" altLang="en-US" sz="1100" dirty="0">
                <a:latin typeface="Arial" charset="0"/>
              </a:rPr>
              <a:t>• use views expressed by victims to inform decisions on bail and bail conditions</a:t>
            </a:r>
          </a:p>
          <a:p>
            <a:pPr>
              <a:lnSpc>
                <a:spcPct val="90000"/>
              </a:lnSpc>
            </a:pPr>
            <a:r>
              <a:rPr lang="en-GB" altLang="en-US" sz="1100" dirty="0">
                <a:latin typeface="Arial" charset="0"/>
              </a:rPr>
              <a:t>• identify direct intimidation or fear of intimidation and mitigate it</a:t>
            </a:r>
          </a:p>
          <a:p>
            <a:pPr>
              <a:lnSpc>
                <a:spcPct val="90000"/>
              </a:lnSpc>
            </a:pPr>
            <a:r>
              <a:rPr lang="en-GB" altLang="en-US" sz="1100" dirty="0">
                <a:latin typeface="Arial" charset="0"/>
              </a:rPr>
              <a:t>• build public confidence in the Criminal Justice System overall.</a:t>
            </a:r>
          </a:p>
        </p:txBody>
      </p:sp>
    </p:spTree>
    <p:extLst>
      <p:ext uri="{BB962C8B-B14F-4D97-AF65-F5344CB8AC3E}">
        <p14:creationId xmlns:p14="http://schemas.microsoft.com/office/powerpoint/2010/main" val="3826777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1792288" y="617538"/>
            <a:ext cx="3379787" cy="1901825"/>
          </a:xfrm>
          <a:ln/>
        </p:spPr>
      </p:sp>
      <p:sp>
        <p:nvSpPr>
          <p:cNvPr id="34819" name="Notes Placeholder 2"/>
          <p:cNvSpPr>
            <a:spLocks noGrp="1"/>
          </p:cNvSpPr>
          <p:nvPr>
            <p:ph type="body" idx="1"/>
          </p:nvPr>
        </p:nvSpPr>
        <p:spPr>
          <a:xfrm>
            <a:off x="662534" y="2659063"/>
            <a:ext cx="5439101" cy="678959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charset="0"/>
            </a:endParaRPr>
          </a:p>
          <a:p>
            <a:r>
              <a:rPr lang="en-GB" altLang="en-US" sz="1400" dirty="0">
                <a:latin typeface="Arial" charset="0"/>
              </a:rPr>
              <a:t>The purpose of the VPS is to </a:t>
            </a:r>
          </a:p>
          <a:p>
            <a:r>
              <a:rPr lang="en-GB" altLang="en-US" sz="1400" dirty="0">
                <a:latin typeface="Arial" charset="0"/>
              </a:rPr>
              <a:t>provide a means for the victim to make known their legitimate interests. such as:</a:t>
            </a:r>
          </a:p>
          <a:p>
            <a:pPr marL="285750" indent="-285750">
              <a:buFont typeface="Arial" panose="020B0604020202020204" pitchFamily="34" charset="0"/>
              <a:buChar char="•"/>
            </a:pPr>
            <a:r>
              <a:rPr lang="en-GB" altLang="en-US" sz="1400" dirty="0">
                <a:latin typeface="Arial" charset="0"/>
              </a:rPr>
              <a:t> receive information about the progress of the case</a:t>
            </a:r>
          </a:p>
          <a:p>
            <a:pPr marL="285750" indent="-285750">
              <a:lnSpc>
                <a:spcPct val="140000"/>
              </a:lnSpc>
              <a:buFont typeface="Arial" panose="020B0604020202020204" pitchFamily="34" charset="0"/>
              <a:buChar char="•"/>
            </a:pPr>
            <a:r>
              <a:rPr lang="en-GB" altLang="en-US" sz="1400" dirty="0">
                <a:latin typeface="Arial" charset="0"/>
              </a:rPr>
              <a:t>express concerns re intimidation or the alleged offender being granted bail </a:t>
            </a:r>
          </a:p>
          <a:p>
            <a:pPr marL="285750" indent="-285750">
              <a:lnSpc>
                <a:spcPct val="120000"/>
              </a:lnSpc>
              <a:buFont typeface="Arial" panose="020B0604020202020204" pitchFamily="34" charset="0"/>
              <a:buChar char="•"/>
            </a:pPr>
            <a:r>
              <a:rPr lang="en-GB" altLang="en-US" sz="1400" dirty="0">
                <a:latin typeface="Arial" charset="0"/>
              </a:rPr>
              <a:t>their wish to seek compensation</a:t>
            </a:r>
          </a:p>
          <a:p>
            <a:pPr marL="285750" indent="-285750">
              <a:lnSpc>
                <a:spcPct val="120000"/>
              </a:lnSpc>
              <a:buFont typeface="Arial" panose="020B0604020202020204" pitchFamily="34" charset="0"/>
              <a:buChar char="•"/>
            </a:pPr>
            <a:r>
              <a:rPr lang="en-GB" altLang="en-US" sz="1400" dirty="0">
                <a:latin typeface="Arial" charset="0"/>
              </a:rPr>
              <a:t>to request referral to Victim Support or other help agencies...</a:t>
            </a:r>
          </a:p>
          <a:p>
            <a:endParaRPr lang="en-GB" altLang="en-US" sz="1400" dirty="0">
              <a:latin typeface="Arial" charset="0"/>
            </a:endParaRPr>
          </a:p>
          <a:p>
            <a:r>
              <a:rPr lang="en-GB" altLang="en-US" sz="1400" dirty="0" smtClean="0">
                <a:latin typeface="Arial" charset="0"/>
              </a:rPr>
              <a:t>The </a:t>
            </a:r>
            <a:r>
              <a:rPr lang="en-GB" altLang="en-US" sz="1400" dirty="0">
                <a:latin typeface="Arial" charset="0"/>
              </a:rPr>
              <a:t>VPS leaflets can be handed out to the students to assist you in explaining their purpose, and the ‘stages’ involved. </a:t>
            </a:r>
          </a:p>
          <a:p>
            <a:r>
              <a:rPr lang="en-GB" altLang="en-US" sz="1400" dirty="0">
                <a:latin typeface="Arial" charset="0"/>
              </a:rPr>
              <a:t> It should be stressed that the VPS is voluntary and that, even if a witness/victim decides against making a VPS, he/she should still be handed a leaflet.</a:t>
            </a:r>
          </a:p>
          <a:p>
            <a:endParaRPr lang="en-GB" altLang="en-US" dirty="0" smtClean="0">
              <a:latin typeface="Arial"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b="1">
                <a:solidFill>
                  <a:schemeClr val="bg1"/>
                </a:solidFill>
                <a:latin typeface="Verdana" pitchFamily="34" charset="0"/>
                <a:ea typeface="ＭＳ Ｐゴシック" pitchFamily="-112" charset="-128"/>
              </a:defRPr>
            </a:lvl1pPr>
            <a:lvl2pPr marL="748223" indent="-287779" eaLnBrk="0" hangingPunct="0">
              <a:defRPr sz="3200" b="1">
                <a:solidFill>
                  <a:schemeClr val="bg1"/>
                </a:solidFill>
                <a:latin typeface="Verdana" pitchFamily="34" charset="0"/>
                <a:ea typeface="ＭＳ Ｐゴシック" pitchFamily="-112" charset="-128"/>
              </a:defRPr>
            </a:lvl2pPr>
            <a:lvl3pPr marL="1151113" indent="-230223" eaLnBrk="0" hangingPunct="0">
              <a:defRPr sz="3200" b="1">
                <a:solidFill>
                  <a:schemeClr val="bg1"/>
                </a:solidFill>
                <a:latin typeface="Verdana" pitchFamily="34" charset="0"/>
                <a:ea typeface="ＭＳ Ｐゴシック" pitchFamily="-112" charset="-128"/>
              </a:defRPr>
            </a:lvl3pPr>
            <a:lvl4pPr marL="1611557" indent="-230223" eaLnBrk="0" hangingPunct="0">
              <a:defRPr sz="3200" b="1">
                <a:solidFill>
                  <a:schemeClr val="bg1"/>
                </a:solidFill>
                <a:latin typeface="Verdana" pitchFamily="34" charset="0"/>
                <a:ea typeface="ＭＳ Ｐゴシック" pitchFamily="-112" charset="-128"/>
              </a:defRPr>
            </a:lvl4pPr>
            <a:lvl5pPr marL="2072003" indent="-230223" eaLnBrk="0" hangingPunct="0">
              <a:defRPr sz="3200" b="1">
                <a:solidFill>
                  <a:schemeClr val="bg1"/>
                </a:solidFill>
                <a:latin typeface="Verdana" pitchFamily="34" charset="0"/>
                <a:ea typeface="ＭＳ Ｐゴシック" pitchFamily="-112" charset="-128"/>
              </a:defRPr>
            </a:lvl5pPr>
            <a:lvl6pPr marL="2532448"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92893"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53339"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913784" indent="-230223"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B997BC0-3EA1-4D81-9118-D00639FCB419}" type="slidenum">
              <a:rPr lang="en-GB" altLang="en-US" sz="1200" b="0">
                <a:solidFill>
                  <a:schemeClr val="tx1"/>
                </a:solidFill>
                <a:latin typeface="Arial" charset="0"/>
              </a:rPr>
              <a:pPr eaLnBrk="1" hangingPunct="1"/>
              <a:t>13</a:t>
            </a:fld>
            <a:endParaRPr lang="en-GB" altLang="en-US" sz="1200" b="0">
              <a:solidFill>
                <a:schemeClr val="tx1"/>
              </a:solidFill>
              <a:latin typeface="Arial" charset="0"/>
            </a:endParaRPr>
          </a:p>
        </p:txBody>
      </p:sp>
    </p:spTree>
    <p:extLst>
      <p:ext uri="{BB962C8B-B14F-4D97-AF65-F5344CB8AC3E}">
        <p14:creationId xmlns:p14="http://schemas.microsoft.com/office/powerpoint/2010/main" val="37855529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0146" name="Rectangle 2"/>
          <p:cNvSpPr>
            <a:spLocks noGrp="1" noRot="1" noChangeAspect="1" noChangeArrowheads="1" noTextEdit="1"/>
          </p:cNvSpPr>
          <p:nvPr>
            <p:ph type="sldImg"/>
          </p:nvPr>
        </p:nvSpPr>
        <p:spPr>
          <a:xfrm>
            <a:off x="1911350" y="311150"/>
            <a:ext cx="2841625" cy="1598613"/>
          </a:xfrm>
          <a:ln/>
        </p:spPr>
      </p:sp>
      <p:sp>
        <p:nvSpPr>
          <p:cNvPr id="390147" name="Rectangle 3"/>
          <p:cNvSpPr>
            <a:spLocks noGrp="1" noChangeArrowheads="1"/>
          </p:cNvSpPr>
          <p:nvPr>
            <p:ph type="body" idx="1"/>
          </p:nvPr>
        </p:nvSpPr>
        <p:spPr>
          <a:xfrm>
            <a:off x="710053" y="2138746"/>
            <a:ext cx="5439101" cy="6663097"/>
          </a:xfrm>
        </p:spPr>
        <p:txBody>
          <a:bodyPr/>
          <a:lstStyle/>
          <a:p>
            <a:r>
              <a:rPr lang="en-GB" altLang="en-US" sz="1100" dirty="0">
                <a:latin typeface="Arial" charset="0"/>
              </a:rPr>
              <a:t>1. Give the speaker your undivided attention, and acknowledge the message. Recognise that non-verbal communication also "speaks" loudly. </a:t>
            </a:r>
          </a:p>
          <a:p>
            <a:r>
              <a:rPr lang="en-GB" altLang="en-US" sz="1100" i="1" dirty="0">
                <a:latin typeface="Arial" charset="0"/>
              </a:rPr>
              <a:t>Look at the speaker directly.</a:t>
            </a:r>
            <a:r>
              <a:rPr lang="en-GB" altLang="en-US" sz="1100" dirty="0">
                <a:latin typeface="Arial" charset="0"/>
              </a:rPr>
              <a:t> </a:t>
            </a:r>
            <a:endParaRPr lang="en-GB" altLang="en-US" sz="1100" i="1" dirty="0">
              <a:latin typeface="Arial" charset="0"/>
            </a:endParaRPr>
          </a:p>
          <a:p>
            <a:r>
              <a:rPr lang="en-GB" altLang="en-US" sz="1100" i="1" dirty="0">
                <a:latin typeface="Arial" charset="0"/>
              </a:rPr>
              <a:t>Put aside distracting thoughts. </a:t>
            </a:r>
          </a:p>
          <a:p>
            <a:r>
              <a:rPr lang="en-GB" altLang="en-US" sz="1100" i="1" dirty="0">
                <a:latin typeface="Arial" charset="0"/>
              </a:rPr>
              <a:t>Don't mentally prepare a rebuttal!</a:t>
            </a:r>
            <a:r>
              <a:rPr lang="en-GB" altLang="en-US" sz="1100" dirty="0">
                <a:latin typeface="Arial" charset="0"/>
              </a:rPr>
              <a:t> </a:t>
            </a:r>
            <a:endParaRPr lang="en-GB" altLang="en-US" sz="1100" i="1" dirty="0">
              <a:latin typeface="Arial" charset="0"/>
            </a:endParaRPr>
          </a:p>
          <a:p>
            <a:r>
              <a:rPr lang="en-GB" altLang="en-US" sz="1100" i="1" dirty="0">
                <a:latin typeface="Arial" charset="0"/>
              </a:rPr>
              <a:t>Avoid being distracted by environmental factors. For example, side conversations.</a:t>
            </a:r>
            <a:r>
              <a:rPr lang="en-GB" altLang="en-US" sz="1100" dirty="0">
                <a:latin typeface="Arial" charset="0"/>
              </a:rPr>
              <a:t> </a:t>
            </a:r>
            <a:endParaRPr lang="en-GB" altLang="en-US" sz="1100" i="1" dirty="0">
              <a:latin typeface="Arial" charset="0"/>
            </a:endParaRPr>
          </a:p>
          <a:p>
            <a:r>
              <a:rPr lang="en-GB" altLang="en-US" sz="1100" i="1" dirty="0">
                <a:latin typeface="Arial" charset="0"/>
              </a:rPr>
              <a:t>"Listen" to the speaker's body language.</a:t>
            </a:r>
            <a:r>
              <a:rPr lang="en-GB" altLang="en-US" sz="1100" dirty="0">
                <a:latin typeface="Arial" charset="0"/>
              </a:rPr>
              <a:t> </a:t>
            </a:r>
          </a:p>
          <a:p>
            <a:r>
              <a:rPr lang="en-GB" altLang="en-US" sz="1100" dirty="0">
                <a:latin typeface="Arial" charset="0"/>
              </a:rPr>
              <a:t>2. Use your own body language and gestures to convey your attention. </a:t>
            </a:r>
          </a:p>
          <a:p>
            <a:r>
              <a:rPr lang="en-GB" altLang="en-US" sz="1100" i="1" dirty="0">
                <a:latin typeface="Arial" charset="0"/>
              </a:rPr>
              <a:t>Nod occasionally.</a:t>
            </a:r>
            <a:r>
              <a:rPr lang="en-GB" altLang="en-US" sz="1100" dirty="0">
                <a:latin typeface="Arial" charset="0"/>
              </a:rPr>
              <a:t> </a:t>
            </a:r>
            <a:endParaRPr lang="en-GB" altLang="en-US" sz="1100" i="1" dirty="0">
              <a:latin typeface="Arial" charset="0"/>
            </a:endParaRPr>
          </a:p>
          <a:p>
            <a:r>
              <a:rPr lang="en-GB" altLang="en-US" sz="1100" i="1" dirty="0">
                <a:latin typeface="Arial" charset="0"/>
              </a:rPr>
              <a:t>Smile and use other facial expressions. </a:t>
            </a:r>
          </a:p>
          <a:p>
            <a:r>
              <a:rPr lang="en-GB" altLang="en-US" sz="1100" i="1" dirty="0">
                <a:latin typeface="Arial" charset="0"/>
              </a:rPr>
              <a:t>Note your posture and make sure it is open and inviting. </a:t>
            </a:r>
          </a:p>
          <a:p>
            <a:r>
              <a:rPr lang="en-GB" altLang="en-US" sz="1100" i="1" dirty="0">
                <a:latin typeface="Arial" charset="0"/>
              </a:rPr>
              <a:t>Encourage the speaker to continue with small verbal comments like yes, and uh huh.</a:t>
            </a:r>
            <a:r>
              <a:rPr lang="en-GB" altLang="en-US" sz="1100" dirty="0">
                <a:latin typeface="Arial" charset="0"/>
              </a:rPr>
              <a:t> </a:t>
            </a:r>
          </a:p>
          <a:p>
            <a:r>
              <a:rPr lang="en-GB" altLang="en-US" sz="1100" dirty="0">
                <a:latin typeface="Arial" charset="0"/>
              </a:rPr>
              <a:t>3. Our personal filters, assumptions, judgments, and beliefs can distort what we hear. As a listener, your role is to understand what is being said. This may require you to reflect what is being said and ask questions.</a:t>
            </a:r>
          </a:p>
          <a:p>
            <a:r>
              <a:rPr lang="en-GB" altLang="en-US" sz="1100" dirty="0">
                <a:latin typeface="Arial" charset="0"/>
              </a:rPr>
              <a:t>  </a:t>
            </a:r>
            <a:r>
              <a:rPr lang="en-GB" altLang="en-US" sz="1100" i="1" dirty="0">
                <a:latin typeface="Arial" charset="0"/>
              </a:rPr>
              <a:t>Reflect what has been said by paraphrasing. "What I'm hearing is," and "Sounds like you are saying," are great ways to reflect back. </a:t>
            </a:r>
          </a:p>
          <a:p>
            <a:r>
              <a:rPr lang="en-GB" altLang="en-US" sz="1100" i="1" dirty="0">
                <a:latin typeface="Arial" charset="0"/>
              </a:rPr>
              <a:t>Ask questions to clarify certain points. "What do you mean when you say." "Is this what you mean?" </a:t>
            </a:r>
          </a:p>
          <a:p>
            <a:r>
              <a:rPr lang="en-GB" altLang="en-US" sz="1100" i="1" dirty="0">
                <a:latin typeface="Arial" charset="0"/>
              </a:rPr>
              <a:t>Summarize the speaker's comments periodically</a:t>
            </a:r>
            <a:r>
              <a:rPr lang="en-GB" altLang="en-US" sz="1100" dirty="0">
                <a:latin typeface="Arial" charset="0"/>
              </a:rPr>
              <a:t> </a:t>
            </a:r>
          </a:p>
          <a:p>
            <a:r>
              <a:rPr lang="en-GB" altLang="en-US" sz="1100" dirty="0">
                <a:latin typeface="Arial" charset="0"/>
              </a:rPr>
              <a:t>4. Interrupting is a waste of time. It frustrates the speaker and limits full understanding of the message. </a:t>
            </a:r>
          </a:p>
          <a:p>
            <a:r>
              <a:rPr lang="en-GB" altLang="en-US" sz="1100" i="1" dirty="0">
                <a:latin typeface="Arial" charset="0"/>
              </a:rPr>
              <a:t>Allow the speaker to finish each point before asking questions.</a:t>
            </a:r>
            <a:r>
              <a:rPr lang="en-GB" altLang="en-US" sz="1100" dirty="0">
                <a:latin typeface="Arial" charset="0"/>
              </a:rPr>
              <a:t> </a:t>
            </a:r>
            <a:endParaRPr lang="en-GB" altLang="en-US" sz="1100" i="1" dirty="0">
              <a:latin typeface="Arial" charset="0"/>
            </a:endParaRPr>
          </a:p>
          <a:p>
            <a:r>
              <a:rPr lang="en-GB" altLang="en-US" sz="1100" i="1" dirty="0">
                <a:latin typeface="Arial" charset="0"/>
              </a:rPr>
              <a:t>Don't interrupt with counter arguments.</a:t>
            </a:r>
            <a:r>
              <a:rPr lang="en-GB" altLang="en-US" sz="1100" dirty="0">
                <a:latin typeface="Arial" charset="0"/>
              </a:rPr>
              <a:t> </a:t>
            </a:r>
          </a:p>
          <a:p>
            <a:r>
              <a:rPr lang="en-GB" altLang="en-US" sz="1100" dirty="0">
                <a:latin typeface="Arial" charset="0"/>
              </a:rPr>
              <a:t>5. Active listening is a model for respect and understanding. You are gaining information and perspective. You add nothing by attacking the speaker or otherwise putting him or her down. </a:t>
            </a:r>
          </a:p>
          <a:p>
            <a:r>
              <a:rPr lang="en-GB" altLang="en-US" sz="1100" i="1" dirty="0">
                <a:latin typeface="Arial" charset="0"/>
              </a:rPr>
              <a:t>Be candid, open, and honest in your response. </a:t>
            </a:r>
          </a:p>
          <a:p>
            <a:r>
              <a:rPr lang="en-GB" altLang="en-US" sz="1100" i="1" dirty="0">
                <a:latin typeface="Arial" charset="0"/>
              </a:rPr>
              <a:t>Assert your opinions respectfully. </a:t>
            </a:r>
          </a:p>
          <a:p>
            <a:r>
              <a:rPr lang="en-GB" altLang="en-US" sz="1100" i="1" dirty="0">
                <a:latin typeface="Arial" charset="0"/>
              </a:rPr>
              <a:t>Treat the other person in a way that you think he or she would want to be treated.</a:t>
            </a:r>
            <a:r>
              <a:rPr lang="en-GB" altLang="en-US" sz="1100" dirty="0">
                <a:latin typeface="Arial" charset="0"/>
              </a:rPr>
              <a:t> </a:t>
            </a:r>
          </a:p>
        </p:txBody>
      </p:sp>
    </p:spTree>
    <p:extLst>
      <p:ext uri="{BB962C8B-B14F-4D97-AF65-F5344CB8AC3E}">
        <p14:creationId xmlns:p14="http://schemas.microsoft.com/office/powerpoint/2010/main" val="20901707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1170" name="Rectangle 2"/>
          <p:cNvSpPr>
            <a:spLocks noGrp="1" noRot="1" noChangeAspect="1" noChangeArrowheads="1" noTextEdit="1"/>
          </p:cNvSpPr>
          <p:nvPr>
            <p:ph type="sldImg"/>
          </p:nvPr>
        </p:nvSpPr>
        <p:spPr>
          <a:xfrm>
            <a:off x="1911350" y="311150"/>
            <a:ext cx="2841625" cy="1598613"/>
          </a:xfrm>
          <a:ln/>
        </p:spPr>
      </p:sp>
      <p:sp>
        <p:nvSpPr>
          <p:cNvPr id="391171" name="Rectangle 3"/>
          <p:cNvSpPr>
            <a:spLocks noGrp="1" noChangeArrowheads="1"/>
          </p:cNvSpPr>
          <p:nvPr>
            <p:ph type="body" idx="1"/>
          </p:nvPr>
        </p:nvSpPr>
        <p:spPr>
          <a:xfrm>
            <a:off x="679288" y="2138746"/>
            <a:ext cx="5439101" cy="7043834"/>
          </a:xfrm>
        </p:spPr>
        <p:txBody>
          <a:bodyPr/>
          <a:lstStyle/>
          <a:p>
            <a:r>
              <a:rPr lang="en-GB" altLang="en-US" dirty="0" smtClean="0">
                <a:latin typeface="Arial" charset="0"/>
              </a:rPr>
              <a:t>Ask students for answers to the above statements</a:t>
            </a:r>
          </a:p>
        </p:txBody>
      </p:sp>
    </p:spTree>
    <p:extLst>
      <p:ext uri="{BB962C8B-B14F-4D97-AF65-F5344CB8AC3E}">
        <p14:creationId xmlns:p14="http://schemas.microsoft.com/office/powerpoint/2010/main" val="531314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3218" name="Rectangle 2"/>
          <p:cNvSpPr>
            <a:spLocks noGrp="1" noRot="1" noChangeAspect="1" noChangeArrowheads="1" noTextEdit="1"/>
          </p:cNvSpPr>
          <p:nvPr>
            <p:ph type="sldImg"/>
          </p:nvPr>
        </p:nvSpPr>
        <p:spPr>
          <a:xfrm>
            <a:off x="1911350" y="311150"/>
            <a:ext cx="2841625" cy="1598613"/>
          </a:xfrm>
          <a:ln/>
        </p:spPr>
      </p:sp>
      <p:sp>
        <p:nvSpPr>
          <p:cNvPr id="393219" name="Rectangle 3"/>
          <p:cNvSpPr>
            <a:spLocks noGrp="1" noChangeArrowheads="1"/>
          </p:cNvSpPr>
          <p:nvPr>
            <p:ph type="body" idx="1"/>
          </p:nvPr>
        </p:nvSpPr>
        <p:spPr>
          <a:xfrm>
            <a:off x="679288" y="2138746"/>
            <a:ext cx="5439101" cy="7043834"/>
          </a:xfrm>
        </p:spPr>
        <p:txBody>
          <a:bodyPr/>
          <a:lstStyle/>
          <a:p>
            <a:r>
              <a:rPr lang="en-US" altLang="en-US" b="1" dirty="0" smtClean="0">
                <a:latin typeface="Arial" charset="0"/>
                <a:cs typeface="Times New Roman" pitchFamily="18" charset="0"/>
              </a:rPr>
              <a:t>Avoid Words Like:</a:t>
            </a:r>
          </a:p>
          <a:p>
            <a:r>
              <a:rPr lang="en-US" altLang="en-US" dirty="0" smtClean="0">
                <a:latin typeface="Arial" charset="0"/>
                <a:cs typeface="Times New Roman" pitchFamily="18" charset="0"/>
              </a:rPr>
              <a:t>Feelings - Use Reactions instead</a:t>
            </a:r>
          </a:p>
          <a:p>
            <a:r>
              <a:rPr lang="en-US" altLang="en-US" dirty="0" smtClean="0">
                <a:latin typeface="Arial" charset="0"/>
                <a:cs typeface="Times New Roman" pitchFamily="18" charset="0"/>
              </a:rPr>
              <a:t>Complainant, victim, or survivor - Use victims preferred name</a:t>
            </a:r>
          </a:p>
          <a:p>
            <a:r>
              <a:rPr lang="en-US" altLang="en-US" dirty="0" smtClean="0">
                <a:latin typeface="Arial" charset="0"/>
                <a:cs typeface="Times New Roman" pitchFamily="18" charset="0"/>
              </a:rPr>
              <a:t>Incident, event, or accident - Use crime, attack or crash</a:t>
            </a:r>
          </a:p>
          <a:p>
            <a:r>
              <a:rPr lang="en-US" altLang="en-US" dirty="0" smtClean="0">
                <a:latin typeface="Arial" charset="0"/>
                <a:cs typeface="Times New Roman" pitchFamily="18" charset="0"/>
              </a:rPr>
              <a:t>Alleged when referring to a victim or suspect</a:t>
            </a:r>
            <a:endParaRPr lang="en-GB" altLang="en-US" dirty="0" smtClean="0">
              <a:latin typeface="Arial" charset="0"/>
              <a:cs typeface="Times New Roman" pitchFamily="18" charset="0"/>
            </a:endParaRPr>
          </a:p>
          <a:p>
            <a:endParaRPr lang="en-GB" altLang="en-US" dirty="0" smtClean="0">
              <a:latin typeface="Arial" charset="0"/>
            </a:endParaRPr>
          </a:p>
        </p:txBody>
      </p:sp>
    </p:spTree>
    <p:extLst>
      <p:ext uri="{BB962C8B-B14F-4D97-AF65-F5344CB8AC3E}">
        <p14:creationId xmlns:p14="http://schemas.microsoft.com/office/powerpoint/2010/main" val="3780205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2194" name="Rectangle 2"/>
          <p:cNvSpPr>
            <a:spLocks noGrp="1" noRot="1" noChangeAspect="1" noChangeArrowheads="1" noTextEdit="1"/>
          </p:cNvSpPr>
          <p:nvPr>
            <p:ph type="sldImg"/>
          </p:nvPr>
        </p:nvSpPr>
        <p:spPr>
          <a:xfrm>
            <a:off x="1911350" y="311150"/>
            <a:ext cx="2841625" cy="1598613"/>
          </a:xfrm>
          <a:ln/>
        </p:spPr>
      </p:sp>
      <p:sp>
        <p:nvSpPr>
          <p:cNvPr id="392195" name="Rectangle 3"/>
          <p:cNvSpPr>
            <a:spLocks noGrp="1" noChangeArrowheads="1"/>
          </p:cNvSpPr>
          <p:nvPr>
            <p:ph type="body" idx="1"/>
          </p:nvPr>
        </p:nvSpPr>
        <p:spPr>
          <a:xfrm>
            <a:off x="679288" y="2283596"/>
            <a:ext cx="5439101" cy="6898984"/>
          </a:xfrm>
        </p:spPr>
        <p:txBody>
          <a:bodyPr/>
          <a:lstStyle/>
          <a:p>
            <a:r>
              <a:rPr lang="en-US" altLang="en-US" b="1" dirty="0" smtClean="0">
                <a:latin typeface="Arial" charset="0"/>
                <a:cs typeface="Times New Roman" pitchFamily="18" charset="0"/>
              </a:rPr>
              <a:t>Do Say Things Like:</a:t>
            </a:r>
          </a:p>
          <a:p>
            <a:r>
              <a:rPr lang="en-US" altLang="en-US" dirty="0" smtClean="0">
                <a:latin typeface="Arial" charset="0"/>
                <a:cs typeface="Times New Roman" pitchFamily="18" charset="0"/>
              </a:rPr>
              <a:t>You’re safe now. (If true)</a:t>
            </a:r>
          </a:p>
          <a:p>
            <a:r>
              <a:rPr lang="en-US" altLang="en-US" dirty="0" smtClean="0">
                <a:latin typeface="Arial" charset="0"/>
                <a:cs typeface="Times New Roman" pitchFamily="18" charset="0"/>
              </a:rPr>
              <a:t>It wasn’t your fault. (If there was no attributable blame to the victim.) </a:t>
            </a:r>
          </a:p>
          <a:p>
            <a:r>
              <a:rPr lang="en-US" altLang="en-US" dirty="0" smtClean="0">
                <a:latin typeface="Arial" charset="0"/>
                <a:cs typeface="Times New Roman" pitchFamily="18" charset="0"/>
              </a:rPr>
              <a:t>Your reaction is not an uncommon response to such a terrible thing.</a:t>
            </a:r>
          </a:p>
          <a:p>
            <a:r>
              <a:rPr lang="en-US" altLang="en-US" dirty="0" smtClean="0">
                <a:latin typeface="Arial" charset="0"/>
                <a:cs typeface="Times New Roman" pitchFamily="18" charset="0"/>
              </a:rPr>
              <a:t>It must have been really upsetting to see (hear, feel, smell, touch) that.</a:t>
            </a:r>
          </a:p>
          <a:p>
            <a:r>
              <a:rPr lang="en-US" altLang="en-US" dirty="0" smtClean="0">
                <a:latin typeface="Arial" charset="0"/>
                <a:cs typeface="Times New Roman" pitchFamily="18" charset="0"/>
              </a:rPr>
              <a:t>I can’t imagine how terrible you are feeling.</a:t>
            </a:r>
          </a:p>
          <a:p>
            <a:r>
              <a:rPr lang="en-US" altLang="en-US" dirty="0" smtClean="0">
                <a:latin typeface="Arial" charset="0"/>
                <a:cs typeface="Times New Roman" pitchFamily="18" charset="0"/>
              </a:rPr>
              <a:t>You are not going crazy.</a:t>
            </a:r>
          </a:p>
          <a:p>
            <a:endParaRPr lang="en-GB" altLang="en-US" dirty="0" smtClean="0">
              <a:latin typeface="Arial" charset="0"/>
            </a:endParaRPr>
          </a:p>
        </p:txBody>
      </p:sp>
    </p:spTree>
    <p:extLst>
      <p:ext uri="{BB962C8B-B14F-4D97-AF65-F5344CB8AC3E}">
        <p14:creationId xmlns:p14="http://schemas.microsoft.com/office/powerpoint/2010/main" val="1631493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2D319D2-08A3-483E-9B41-87E7CA12C24B}" type="slidenum">
              <a:rPr lang="en-GB" smtClean="0"/>
              <a:t>18</a:t>
            </a:fld>
            <a:endParaRPr lang="en-GB"/>
          </a:p>
        </p:txBody>
      </p:sp>
    </p:spTree>
    <p:extLst>
      <p:ext uri="{BB962C8B-B14F-4D97-AF65-F5344CB8AC3E}">
        <p14:creationId xmlns:p14="http://schemas.microsoft.com/office/powerpoint/2010/main" val="2312140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0690" name="Rectangle 2"/>
          <p:cNvSpPr>
            <a:spLocks noGrp="1" noRot="1" noChangeAspect="1" noChangeArrowheads="1" noTextEdit="1"/>
          </p:cNvSpPr>
          <p:nvPr>
            <p:ph type="sldImg"/>
          </p:nvPr>
        </p:nvSpPr>
        <p:spPr>
          <a:xfrm>
            <a:off x="1709738" y="528638"/>
            <a:ext cx="3151187" cy="1773237"/>
          </a:xfrm>
          <a:ln/>
        </p:spPr>
      </p:sp>
      <p:sp>
        <p:nvSpPr>
          <p:cNvPr id="370691" name="Rectangle 3"/>
          <p:cNvSpPr>
            <a:spLocks noGrp="1" noChangeArrowheads="1"/>
          </p:cNvSpPr>
          <p:nvPr>
            <p:ph type="body" idx="1"/>
          </p:nvPr>
        </p:nvSpPr>
        <p:spPr>
          <a:xfrm>
            <a:off x="907006" y="2637916"/>
            <a:ext cx="4983667" cy="6259840"/>
          </a:xfrm>
        </p:spPr>
        <p:txBody>
          <a:bodyPr/>
          <a:lstStyle/>
          <a:p>
            <a:r>
              <a:rPr lang="en-GB" altLang="en-US" sz="1300" dirty="0">
                <a:latin typeface="Arial" charset="0"/>
              </a:rPr>
              <a:t>NAVSS – National Association of Victim Support Schemes </a:t>
            </a:r>
          </a:p>
          <a:p>
            <a:r>
              <a:rPr lang="en-GB" altLang="en-US" sz="1300" dirty="0">
                <a:latin typeface="Arial" charset="0"/>
              </a:rPr>
              <a:t>3 categories of help</a:t>
            </a:r>
          </a:p>
          <a:p>
            <a:r>
              <a:rPr lang="en-GB" altLang="en-US" sz="1300" dirty="0">
                <a:latin typeface="Arial" charset="0"/>
              </a:rPr>
              <a:t>practical - as above</a:t>
            </a:r>
          </a:p>
          <a:p>
            <a:r>
              <a:rPr lang="en-GB" altLang="en-US" sz="1300" dirty="0">
                <a:latin typeface="Arial" charset="0"/>
              </a:rPr>
              <a:t>crisis intervention</a:t>
            </a:r>
          </a:p>
          <a:p>
            <a:r>
              <a:rPr lang="en-GB" altLang="en-US" sz="1300" dirty="0">
                <a:latin typeface="Arial" charset="0"/>
              </a:rPr>
              <a:t>Many victims of crime especially the elderly will suffer trauma after crime (burglary). Specially trained staff help to minimise.</a:t>
            </a:r>
          </a:p>
          <a:p>
            <a:r>
              <a:rPr lang="en-GB" altLang="en-US" sz="1300" dirty="0">
                <a:latin typeface="Arial" charset="0"/>
              </a:rPr>
              <a:t>Long term</a:t>
            </a:r>
          </a:p>
          <a:p>
            <a:r>
              <a:rPr lang="en-GB" altLang="en-US" sz="1300" dirty="0">
                <a:latin typeface="Arial" charset="0"/>
              </a:rPr>
              <a:t>Referrals to other organisations equipped with the longer term care Social Services for instance.</a:t>
            </a:r>
          </a:p>
          <a:p>
            <a:r>
              <a:rPr lang="en-GB" altLang="en-US" sz="1300" dirty="0">
                <a:latin typeface="Arial" charset="0"/>
              </a:rPr>
              <a:t>Often will provide a safe environment for the victim to remain prior to the hearing so that they do not come to face to face with the offender.</a:t>
            </a:r>
          </a:p>
          <a:p>
            <a:r>
              <a:rPr lang="en-GB" altLang="en-US" sz="1300" b="1" u="sng" dirty="0">
                <a:latin typeface="Arial" charset="0"/>
              </a:rPr>
              <a:t> What services are offered by Victim Support?</a:t>
            </a:r>
          </a:p>
          <a:p>
            <a:pPr>
              <a:buFont typeface="Symbol" pitchFamily="18" charset="2"/>
              <a:buChar char="·"/>
            </a:pPr>
            <a:r>
              <a:rPr lang="en-GB" altLang="en-US" sz="1300" dirty="0">
                <a:latin typeface="Arial" charset="0"/>
              </a:rPr>
              <a:t>Practical</a:t>
            </a:r>
          </a:p>
          <a:p>
            <a:pPr>
              <a:buFont typeface="Symbol" pitchFamily="18" charset="2"/>
              <a:buChar char="·"/>
            </a:pPr>
            <a:r>
              <a:rPr lang="en-GB" altLang="en-US" sz="1300" dirty="0">
                <a:latin typeface="Arial" charset="0"/>
              </a:rPr>
              <a:t>Crisis intervention (What does this mean? – Serious offences such as Rape)</a:t>
            </a:r>
          </a:p>
          <a:p>
            <a:pPr>
              <a:buFont typeface="Symbol" pitchFamily="18" charset="2"/>
              <a:buChar char="·"/>
            </a:pPr>
            <a:r>
              <a:rPr lang="en-GB" altLang="en-US" sz="1300" dirty="0">
                <a:latin typeface="Arial" charset="0"/>
              </a:rPr>
              <a:t>Long term help</a:t>
            </a:r>
          </a:p>
        </p:txBody>
      </p:sp>
    </p:spTree>
    <p:extLst>
      <p:ext uri="{BB962C8B-B14F-4D97-AF65-F5344CB8AC3E}">
        <p14:creationId xmlns:p14="http://schemas.microsoft.com/office/powerpoint/2010/main" val="112883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8" name="Rectangle 2"/>
          <p:cNvSpPr>
            <a:spLocks noGrp="1" noRot="1" noChangeAspect="1" noChangeArrowheads="1" noTextEdit="1"/>
          </p:cNvSpPr>
          <p:nvPr>
            <p:ph type="sldImg"/>
          </p:nvPr>
        </p:nvSpPr>
        <p:spPr>
          <a:xfrm>
            <a:off x="1820863" y="382588"/>
            <a:ext cx="3151187" cy="1773237"/>
          </a:xfrm>
          <a:ln/>
        </p:spPr>
      </p:sp>
      <p:sp>
        <p:nvSpPr>
          <p:cNvPr id="372739" name="Rectangle 3"/>
          <p:cNvSpPr>
            <a:spLocks noGrp="1" noChangeArrowheads="1"/>
          </p:cNvSpPr>
          <p:nvPr>
            <p:ph type="body" idx="1"/>
          </p:nvPr>
        </p:nvSpPr>
        <p:spPr>
          <a:xfrm>
            <a:off x="907006" y="2564196"/>
            <a:ext cx="4983667" cy="6333561"/>
          </a:xfrm>
        </p:spPr>
        <p:txBody>
          <a:bodyPr/>
          <a:lstStyle/>
          <a:p>
            <a:pPr>
              <a:buFont typeface="Symbol" pitchFamily="18" charset="2"/>
              <a:buChar char="·"/>
            </a:pPr>
            <a:r>
              <a:rPr lang="en-GB" altLang="en-US" sz="1400" dirty="0">
                <a:latin typeface="Arial" charset="0"/>
              </a:rPr>
              <a:t>Witness Service – provide support to persons having to attend court</a:t>
            </a:r>
          </a:p>
          <a:p>
            <a:pPr>
              <a:buFont typeface="Symbol" pitchFamily="18" charset="2"/>
              <a:buChar char="·"/>
            </a:pPr>
            <a:r>
              <a:rPr lang="en-GB" altLang="en-US" sz="1400" dirty="0">
                <a:latin typeface="Arial" charset="0"/>
              </a:rPr>
              <a:t>CAB Citizens Advice Bureau, </a:t>
            </a:r>
          </a:p>
          <a:p>
            <a:pPr>
              <a:buFont typeface="Symbol" pitchFamily="18" charset="2"/>
              <a:buChar char="·"/>
            </a:pPr>
            <a:r>
              <a:rPr lang="en-GB" altLang="en-US" sz="1400" dirty="0">
                <a:latin typeface="Arial" charset="0"/>
              </a:rPr>
              <a:t>Social Services</a:t>
            </a:r>
          </a:p>
          <a:p>
            <a:pPr>
              <a:buFont typeface="Symbol" pitchFamily="18" charset="2"/>
              <a:buChar char="·"/>
            </a:pPr>
            <a:r>
              <a:rPr lang="en-GB" altLang="en-US" sz="1400" dirty="0">
                <a:latin typeface="Arial" charset="0"/>
              </a:rPr>
              <a:t>Shelter – advice in relation to the homeless</a:t>
            </a:r>
          </a:p>
          <a:p>
            <a:pPr>
              <a:buFont typeface="Symbol" pitchFamily="18" charset="2"/>
              <a:buChar char="·"/>
            </a:pPr>
            <a:r>
              <a:rPr lang="en-GB" altLang="en-US" sz="1400" dirty="0" err="1">
                <a:latin typeface="Arial" charset="0"/>
              </a:rPr>
              <a:t>Womens</a:t>
            </a:r>
            <a:r>
              <a:rPr lang="en-GB" altLang="en-US" sz="1400" dirty="0">
                <a:latin typeface="Arial" charset="0"/>
              </a:rPr>
              <a:t> Aid – support for victims of domestic violence/abuse</a:t>
            </a:r>
          </a:p>
          <a:p>
            <a:pPr>
              <a:buFont typeface="Symbol" pitchFamily="18" charset="2"/>
              <a:buChar char="·"/>
            </a:pPr>
            <a:r>
              <a:rPr lang="en-GB" altLang="en-US" sz="1400" dirty="0">
                <a:latin typeface="Arial" charset="0"/>
              </a:rPr>
              <a:t>Men’s Advice Line – Support and advice for men in abusive relationships</a:t>
            </a:r>
          </a:p>
          <a:p>
            <a:pPr>
              <a:buFont typeface="Symbol" pitchFamily="18" charset="2"/>
              <a:buChar char="·"/>
            </a:pPr>
            <a:r>
              <a:rPr lang="en-GB" altLang="en-US" sz="1400" dirty="0">
                <a:latin typeface="Arial" charset="0"/>
              </a:rPr>
              <a:t>National Domestic Violence helpline</a:t>
            </a:r>
          </a:p>
          <a:p>
            <a:pPr>
              <a:buFont typeface="Symbol" pitchFamily="18" charset="2"/>
              <a:buChar char="·"/>
            </a:pPr>
            <a:r>
              <a:rPr lang="en-GB" altLang="en-US" sz="1400" dirty="0" err="1">
                <a:latin typeface="Arial" charset="0"/>
              </a:rPr>
              <a:t>Childline</a:t>
            </a:r>
            <a:r>
              <a:rPr lang="en-GB" altLang="en-US" sz="1400" dirty="0">
                <a:latin typeface="Arial" charset="0"/>
              </a:rPr>
              <a:t> – advice and support for children</a:t>
            </a:r>
          </a:p>
          <a:p>
            <a:pPr>
              <a:buFont typeface="Symbol" pitchFamily="18" charset="2"/>
              <a:buChar char="·"/>
            </a:pPr>
            <a:endParaRPr lang="en-GB" altLang="en-US" sz="1400" b="1" u="sng" dirty="0">
              <a:latin typeface="Arial" charset="0"/>
            </a:endParaRPr>
          </a:p>
          <a:p>
            <a:r>
              <a:rPr lang="en-GB" altLang="en-US" sz="1400" dirty="0">
                <a:latin typeface="Arial" charset="0"/>
              </a:rPr>
              <a:t>We can also give advice to a victim of crime in respect of seeking compensation</a:t>
            </a:r>
          </a:p>
          <a:p>
            <a:endParaRPr lang="en-GB" altLang="en-US" sz="1400" dirty="0">
              <a:latin typeface="Arial" charset="0"/>
            </a:endParaRPr>
          </a:p>
          <a:p>
            <a:pPr>
              <a:buFont typeface="Symbol" pitchFamily="18" charset="2"/>
              <a:buChar char="·"/>
            </a:pPr>
            <a:r>
              <a:rPr lang="en-GB" altLang="en-US" sz="1400" dirty="0">
                <a:latin typeface="Arial" charset="0"/>
              </a:rPr>
              <a:t>Criminal Injuries Compensation Board, </a:t>
            </a:r>
          </a:p>
          <a:p>
            <a:pPr>
              <a:buFont typeface="Symbol" pitchFamily="18" charset="2"/>
              <a:buChar char="·"/>
            </a:pPr>
            <a:r>
              <a:rPr lang="en-GB" altLang="en-US" sz="1400" dirty="0">
                <a:latin typeface="Arial" charset="0"/>
              </a:rPr>
              <a:t>Courts: Civil and Criminal</a:t>
            </a:r>
          </a:p>
          <a:p>
            <a:endParaRPr lang="en-GB" altLang="en-US" sz="1400" dirty="0">
              <a:latin typeface="Arial" charset="0"/>
            </a:endParaRPr>
          </a:p>
          <a:p>
            <a:endParaRPr lang="en-GB" altLang="en-US" sz="1400" dirty="0">
              <a:latin typeface="Arial" charset="0"/>
            </a:endParaRPr>
          </a:p>
          <a:p>
            <a:pPr>
              <a:spcBef>
                <a:spcPts val="507"/>
              </a:spcBef>
              <a:spcAft>
                <a:spcPts val="507"/>
              </a:spcAft>
            </a:pPr>
            <a:endParaRPr lang="en-GB" altLang="en-US" sz="1400" dirty="0">
              <a:latin typeface="Arial" charset="0"/>
            </a:endParaRPr>
          </a:p>
        </p:txBody>
      </p:sp>
    </p:spTree>
    <p:extLst>
      <p:ext uri="{BB962C8B-B14F-4D97-AF65-F5344CB8AC3E}">
        <p14:creationId xmlns:p14="http://schemas.microsoft.com/office/powerpoint/2010/main" val="3209713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2738" name="Rectangle 2"/>
          <p:cNvSpPr>
            <a:spLocks noGrp="1" noRot="1" noChangeAspect="1" noChangeArrowheads="1" noTextEdit="1"/>
          </p:cNvSpPr>
          <p:nvPr>
            <p:ph type="sldImg"/>
          </p:nvPr>
        </p:nvSpPr>
        <p:spPr>
          <a:xfrm>
            <a:off x="1820863" y="382588"/>
            <a:ext cx="3151187" cy="1773237"/>
          </a:xfrm>
          <a:ln/>
        </p:spPr>
      </p:sp>
      <p:sp>
        <p:nvSpPr>
          <p:cNvPr id="372739" name="Rectangle 3"/>
          <p:cNvSpPr>
            <a:spLocks noGrp="1" noChangeArrowheads="1"/>
          </p:cNvSpPr>
          <p:nvPr>
            <p:ph type="body" idx="1"/>
          </p:nvPr>
        </p:nvSpPr>
        <p:spPr>
          <a:xfrm>
            <a:off x="907006" y="2564196"/>
            <a:ext cx="4983667" cy="6333561"/>
          </a:xfrm>
        </p:spPr>
        <p:txBody>
          <a:bodyPr/>
          <a:lstStyle/>
          <a:p>
            <a:pPr>
              <a:buFont typeface="Symbol" pitchFamily="18" charset="2"/>
              <a:buChar char="·"/>
            </a:pPr>
            <a:r>
              <a:rPr lang="en-GB" altLang="en-US" sz="1400" dirty="0">
                <a:latin typeface="Arial" charset="0"/>
              </a:rPr>
              <a:t>Witness Service – provide support to persons having to attend court</a:t>
            </a:r>
          </a:p>
          <a:p>
            <a:pPr>
              <a:buFont typeface="Symbol" pitchFamily="18" charset="2"/>
              <a:buChar char="·"/>
            </a:pPr>
            <a:r>
              <a:rPr lang="en-GB" altLang="en-US" sz="1400" dirty="0">
                <a:latin typeface="Arial" charset="0"/>
              </a:rPr>
              <a:t>CAB Citizens Advice Bureau, </a:t>
            </a:r>
          </a:p>
          <a:p>
            <a:pPr>
              <a:buFont typeface="Symbol" pitchFamily="18" charset="2"/>
              <a:buChar char="·"/>
            </a:pPr>
            <a:r>
              <a:rPr lang="en-GB" altLang="en-US" sz="1400" dirty="0">
                <a:latin typeface="Arial" charset="0"/>
              </a:rPr>
              <a:t>Social Services</a:t>
            </a:r>
          </a:p>
          <a:p>
            <a:pPr>
              <a:buFont typeface="Symbol" pitchFamily="18" charset="2"/>
              <a:buChar char="·"/>
            </a:pPr>
            <a:r>
              <a:rPr lang="en-GB" altLang="en-US" sz="1400" dirty="0">
                <a:latin typeface="Arial" charset="0"/>
              </a:rPr>
              <a:t>Shelter – advice in relation to the homeless</a:t>
            </a:r>
          </a:p>
          <a:p>
            <a:pPr>
              <a:buFont typeface="Symbol" pitchFamily="18" charset="2"/>
              <a:buChar char="·"/>
            </a:pPr>
            <a:r>
              <a:rPr lang="en-GB" altLang="en-US" sz="1400" dirty="0" err="1">
                <a:latin typeface="Arial" charset="0"/>
              </a:rPr>
              <a:t>Womens</a:t>
            </a:r>
            <a:r>
              <a:rPr lang="en-GB" altLang="en-US" sz="1400" dirty="0">
                <a:latin typeface="Arial" charset="0"/>
              </a:rPr>
              <a:t> Aid – support for victims of domestic violence/abuse</a:t>
            </a:r>
          </a:p>
          <a:p>
            <a:pPr>
              <a:buFont typeface="Symbol" pitchFamily="18" charset="2"/>
              <a:buChar char="·"/>
            </a:pPr>
            <a:r>
              <a:rPr lang="en-GB" altLang="en-US" sz="1400" dirty="0">
                <a:latin typeface="Arial" charset="0"/>
              </a:rPr>
              <a:t>Men’s Advice Line – Support and advice for men in abusive relationships</a:t>
            </a:r>
          </a:p>
          <a:p>
            <a:pPr>
              <a:buFont typeface="Symbol" pitchFamily="18" charset="2"/>
              <a:buChar char="·"/>
            </a:pPr>
            <a:r>
              <a:rPr lang="en-GB" altLang="en-US" sz="1400" dirty="0">
                <a:latin typeface="Arial" charset="0"/>
              </a:rPr>
              <a:t>National Domestic Violence helpline</a:t>
            </a:r>
          </a:p>
          <a:p>
            <a:pPr>
              <a:buFont typeface="Symbol" pitchFamily="18" charset="2"/>
              <a:buChar char="·"/>
            </a:pPr>
            <a:r>
              <a:rPr lang="en-GB" altLang="en-US" sz="1400" dirty="0" err="1">
                <a:latin typeface="Arial" charset="0"/>
              </a:rPr>
              <a:t>Childline</a:t>
            </a:r>
            <a:r>
              <a:rPr lang="en-GB" altLang="en-US" sz="1400" dirty="0">
                <a:latin typeface="Arial" charset="0"/>
              </a:rPr>
              <a:t> – advice and support for children</a:t>
            </a:r>
          </a:p>
          <a:p>
            <a:pPr>
              <a:buFont typeface="Symbol" pitchFamily="18" charset="2"/>
              <a:buChar char="·"/>
            </a:pPr>
            <a:endParaRPr lang="en-GB" altLang="en-US" sz="1400" b="1" u="sng" dirty="0">
              <a:latin typeface="Arial" charset="0"/>
            </a:endParaRPr>
          </a:p>
          <a:p>
            <a:r>
              <a:rPr lang="en-GB" altLang="en-US" sz="1400" dirty="0">
                <a:latin typeface="Arial" charset="0"/>
              </a:rPr>
              <a:t>We can also give advice to a victim of crime in respect of seeking compensation</a:t>
            </a:r>
          </a:p>
          <a:p>
            <a:endParaRPr lang="en-GB" altLang="en-US" sz="1400" dirty="0">
              <a:latin typeface="Arial" charset="0"/>
            </a:endParaRPr>
          </a:p>
          <a:p>
            <a:pPr>
              <a:buFont typeface="Symbol" pitchFamily="18" charset="2"/>
              <a:buChar char="·"/>
            </a:pPr>
            <a:r>
              <a:rPr lang="en-GB" altLang="en-US" sz="1400" dirty="0">
                <a:latin typeface="Arial" charset="0"/>
              </a:rPr>
              <a:t>Criminal Injuries Compensation Board, </a:t>
            </a:r>
          </a:p>
          <a:p>
            <a:pPr>
              <a:buFont typeface="Symbol" pitchFamily="18" charset="2"/>
              <a:buChar char="·"/>
            </a:pPr>
            <a:r>
              <a:rPr lang="en-GB" altLang="en-US" sz="1400" dirty="0">
                <a:latin typeface="Arial" charset="0"/>
              </a:rPr>
              <a:t>Courts: Civil and Criminal</a:t>
            </a:r>
          </a:p>
          <a:p>
            <a:endParaRPr lang="en-GB" altLang="en-US" sz="1400" dirty="0">
              <a:latin typeface="Arial" charset="0"/>
            </a:endParaRPr>
          </a:p>
          <a:p>
            <a:endParaRPr lang="en-GB" altLang="en-US" sz="1400" dirty="0">
              <a:latin typeface="Arial" charset="0"/>
            </a:endParaRPr>
          </a:p>
          <a:p>
            <a:pPr>
              <a:spcBef>
                <a:spcPts val="507"/>
              </a:spcBef>
              <a:spcAft>
                <a:spcPts val="507"/>
              </a:spcAft>
            </a:pPr>
            <a:endParaRPr lang="en-GB" altLang="en-US" sz="1400" dirty="0">
              <a:latin typeface="Arial" charset="0"/>
            </a:endParaRPr>
          </a:p>
        </p:txBody>
      </p:sp>
    </p:spTree>
    <p:extLst>
      <p:ext uri="{BB962C8B-B14F-4D97-AF65-F5344CB8AC3E}">
        <p14:creationId xmlns:p14="http://schemas.microsoft.com/office/powerpoint/2010/main" val="790841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05050" y="255588"/>
            <a:ext cx="2187575" cy="1231900"/>
          </a:xfrm>
        </p:spPr>
      </p:sp>
      <p:sp>
        <p:nvSpPr>
          <p:cNvPr id="3" name="Notes Placeholder 2"/>
          <p:cNvSpPr>
            <a:spLocks noGrp="1"/>
          </p:cNvSpPr>
          <p:nvPr>
            <p:ph type="body" idx="1"/>
          </p:nvPr>
        </p:nvSpPr>
        <p:spPr/>
        <p:txBody>
          <a:bodyPr/>
          <a:lstStyle/>
          <a:p>
            <a:r>
              <a:rPr lang="en-GB" dirty="0" smtClean="0"/>
              <a:t>Trainer to advise students where additional information in relation to ‘Victim Support’ can be found.</a:t>
            </a:r>
            <a:endParaRPr lang="en-GB" dirty="0"/>
          </a:p>
        </p:txBody>
      </p:sp>
      <p:sp>
        <p:nvSpPr>
          <p:cNvPr id="4" name="Slide Number Placeholder 3"/>
          <p:cNvSpPr>
            <a:spLocks noGrp="1"/>
          </p:cNvSpPr>
          <p:nvPr>
            <p:ph type="sldNum" sz="quarter" idx="10"/>
          </p:nvPr>
        </p:nvSpPr>
        <p:spPr/>
        <p:txBody>
          <a:bodyPr/>
          <a:lstStyle/>
          <a:p>
            <a:fld id="{72CFB10C-CCCD-4D14-AEB0-AB28E89FF599}" type="slidenum">
              <a:rPr lang="en-GB" altLang="en-US" smtClean="0"/>
              <a:pPr/>
              <a:t>22</a:t>
            </a:fld>
            <a:endParaRPr lang="en-GB" altLang="en-US" dirty="0"/>
          </a:p>
        </p:txBody>
      </p:sp>
    </p:spTree>
    <p:extLst>
      <p:ext uri="{BB962C8B-B14F-4D97-AF65-F5344CB8AC3E}">
        <p14:creationId xmlns:p14="http://schemas.microsoft.com/office/powerpoint/2010/main" val="684919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1534984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4284655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3627327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307905246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FFFE939-68E5-4F7D-AB4F-E596CE1B7E7D}" type="datetimeFigureOut">
              <a:rPr lang="en-GB" smtClean="0"/>
              <a:t>09/10/2017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170059184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FFFE939-68E5-4F7D-AB4F-E596CE1B7E7D}" type="datetimeFigureOut">
              <a:rPr lang="en-GB" smtClean="0"/>
              <a:t>09/10/2017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979412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FFE939-68E5-4F7D-AB4F-E596CE1B7E7D}" type="datetimeFigureOut">
              <a:rPr lang="en-GB" smtClean="0"/>
              <a:t>09/10/2017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896979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349383157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1883599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957423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B4592C3-E005-4119-8016-F31B9300DEB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9199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3371649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4592C3-E005-4119-8016-F31B9300DEB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01846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EFFFE939-68E5-4F7D-AB4F-E596CE1B7E7D}" type="datetimeFigureOut">
              <a:rPr lang="en-GB" smtClean="0"/>
              <a:t>09/10/2017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0664295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217923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FFFE939-68E5-4F7D-AB4F-E596CE1B7E7D}" type="datetimeFigureOut">
              <a:rPr lang="en-GB" smtClean="0"/>
              <a:t>09/10/2017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B4592C3-E005-4119-8016-F31B9300DEBF}" type="slidenum">
              <a:rPr lang="en-GB" smtClean="0"/>
              <a:t>‹#›</a:t>
            </a:fld>
            <a:endParaRPr lang="en-GB"/>
          </a:p>
        </p:txBody>
      </p:sp>
    </p:spTree>
    <p:extLst>
      <p:ext uri="{BB962C8B-B14F-4D97-AF65-F5344CB8AC3E}">
        <p14:creationId xmlns:p14="http://schemas.microsoft.com/office/powerpoint/2010/main" val="386287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FFFE939-68E5-4F7D-AB4F-E596CE1B7E7D}" type="datetimeFigureOut">
              <a:rPr lang="en-GB" smtClean="0"/>
              <a:t>09/10/2017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B4592C3-E005-4119-8016-F31B9300DEBF}" type="slidenum">
              <a:rPr lang="en-GB" smtClean="0"/>
              <a:t>‹#›</a:t>
            </a:fld>
            <a:endParaRPr lang="en-GB"/>
          </a:p>
        </p:txBody>
      </p:sp>
    </p:spTree>
    <p:extLst>
      <p:ext uri="{BB962C8B-B14F-4D97-AF65-F5344CB8AC3E}">
        <p14:creationId xmlns:p14="http://schemas.microsoft.com/office/powerpoint/2010/main" val="2704789021"/>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tags" Target="../tags/tag3.xml"/><Relationship Id="rId7" Type="http://schemas.openxmlformats.org/officeDocument/2006/relationships/notesSlide" Target="../notesSlides/notesSlide2.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slideLayout" Target="../slideLayouts/slideLayout2.xml"/><Relationship Id="rId5" Type="http://schemas.openxmlformats.org/officeDocument/2006/relationships/tags" Target="../tags/tag5.xml"/><Relationship Id="rId4"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4.jpe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5.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image" Target="../media/image6.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image" Target="../media/image7.jpe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tags" Target="../tags/tag18.xml"/><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8.xml"/><Relationship Id="rId3" Type="http://schemas.openxmlformats.org/officeDocument/2006/relationships/tags" Target="../tags/tag22.xml"/><Relationship Id="rId7" Type="http://schemas.openxmlformats.org/officeDocument/2006/relationships/slideLayout" Target="../slideLayouts/slideLayout2.xml"/><Relationship Id="rId12" Type="http://schemas.openxmlformats.org/officeDocument/2006/relationships/image" Target="../media/image12.jpeg"/><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tags" Target="../tags/tag25.xml"/><Relationship Id="rId11" Type="http://schemas.openxmlformats.org/officeDocument/2006/relationships/image" Target="../media/image11.jpeg"/><Relationship Id="rId5" Type="http://schemas.openxmlformats.org/officeDocument/2006/relationships/tags" Target="../tags/tag24.xml"/><Relationship Id="rId10" Type="http://schemas.openxmlformats.org/officeDocument/2006/relationships/image" Target="../media/image10.jpeg"/><Relationship Id="rId4" Type="http://schemas.openxmlformats.org/officeDocument/2006/relationships/tags" Target="../tags/tag23.xml"/><Relationship Id="rId9"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7.xml"/><Relationship Id="rId1" Type="http://schemas.openxmlformats.org/officeDocument/2006/relationships/tags" Target="../tags/tag26.xml"/><Relationship Id="rId5" Type="http://schemas.openxmlformats.org/officeDocument/2006/relationships/image" Target="../media/image13.jpe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9.xml"/><Relationship Id="rId1" Type="http://schemas.openxmlformats.org/officeDocument/2006/relationships/tags" Target="../tags/tag28.xml"/><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15.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tags" Target="../tags/tag33.xml"/><Relationship Id="rId6" Type="http://schemas.openxmlformats.org/officeDocument/2006/relationships/image" Target="../media/image16.jpe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6" Type="http://schemas.openxmlformats.org/officeDocument/2006/relationships/image" Target="../media/image17.jpe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0.xml"/><Relationship Id="rId1" Type="http://schemas.openxmlformats.org/officeDocument/2006/relationships/tags" Target="../tags/tag39.xml"/><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tags" Target="../tags/tag43.xml"/><Relationship Id="rId7" Type="http://schemas.openxmlformats.org/officeDocument/2006/relationships/notesSlide" Target="../notesSlides/notesSlide16.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slideLayout" Target="../slideLayouts/slideLayout2.xml"/><Relationship Id="rId5" Type="http://schemas.openxmlformats.org/officeDocument/2006/relationships/tags" Target="../tags/tag45.xml"/><Relationship Id="rId10" Type="http://schemas.openxmlformats.org/officeDocument/2006/relationships/image" Target="../media/image21.jpeg"/><Relationship Id="rId4" Type="http://schemas.openxmlformats.org/officeDocument/2006/relationships/tags" Target="../tags/tag44.xml"/><Relationship Id="rId9"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7.xml"/><Relationship Id="rId1" Type="http://schemas.openxmlformats.org/officeDocument/2006/relationships/tags" Target="../tags/tag46.xml"/><Relationship Id="rId5" Type="http://schemas.openxmlformats.org/officeDocument/2006/relationships/image" Target="../media/image22.jpe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9.xml"/><Relationship Id="rId1" Type="http://schemas.openxmlformats.org/officeDocument/2006/relationships/tags" Target="../tags/tag48.xml"/><Relationship Id="rId5" Type="http://schemas.openxmlformats.org/officeDocument/2006/relationships/image" Target="../media/image22.jpe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51.xml"/><Relationship Id="rId1" Type="http://schemas.openxmlformats.org/officeDocument/2006/relationships/tags" Target="../tags/tag50.xml"/><Relationship Id="rId5" Type="http://schemas.openxmlformats.org/officeDocument/2006/relationships/hyperlink" Target="http://www.victimsupport.org.uk/" TargetMode="External"/><Relationship Id="rId4"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1984" y="692696"/>
            <a:ext cx="4222462" cy="1656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063553" y="3244335"/>
            <a:ext cx="8110893" cy="646331"/>
          </a:xfrm>
          <a:prstGeom prst="rect">
            <a:avLst/>
          </a:prstGeom>
        </p:spPr>
        <p:txBody>
          <a:bodyPr wrap="square">
            <a:spAutoFit/>
          </a:bodyPr>
          <a:lstStyle/>
          <a:p>
            <a:pPr algn="ctr"/>
            <a:r>
              <a:rPr lang="en-GB" altLang="en-US" sz="3600" b="1" dirty="0">
                <a:latin typeface="Arial" charset="0"/>
              </a:rPr>
              <a:t>Certificate of Knowledge in Policing</a:t>
            </a:r>
            <a:endParaRPr lang="en-GB" sz="3600" b="1" dirty="0"/>
          </a:p>
        </p:txBody>
      </p:sp>
    </p:spTree>
    <p:extLst>
      <p:ext uri="{BB962C8B-B14F-4D97-AF65-F5344CB8AC3E}">
        <p14:creationId xmlns:p14="http://schemas.microsoft.com/office/powerpoint/2010/main" val="1415328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844824"/>
            <a:ext cx="8229600" cy="2655168"/>
          </a:xfrm>
        </p:spPr>
        <p:txBody>
          <a:bodyPr>
            <a:normAutofit/>
          </a:bodyPr>
          <a:lstStyle/>
          <a:p>
            <a:pPr algn="ctr"/>
            <a:r>
              <a:rPr lang="en-GB" dirty="0" smtClean="0"/>
              <a:t>Providing </a:t>
            </a:r>
            <a:r>
              <a:rPr lang="en-GB" dirty="0" smtClean="0"/>
              <a:t>Support to </a:t>
            </a:r>
            <a:r>
              <a:rPr lang="en-GB" dirty="0" smtClean="0"/>
              <a:t/>
            </a:r>
            <a:br>
              <a:rPr lang="en-GB" dirty="0" smtClean="0"/>
            </a:br>
            <a:r>
              <a:rPr lang="en-GB" dirty="0" smtClean="0"/>
              <a:t>Victims </a:t>
            </a:r>
            <a:r>
              <a:rPr lang="en-GB" dirty="0" smtClean="0"/>
              <a:t>and Witnesses</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63553" y="404665"/>
            <a:ext cx="2333333" cy="971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9318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4638"/>
            <a:ext cx="10560496" cy="1143000"/>
          </a:xfrm>
        </p:spPr>
        <p:txBody>
          <a:bodyPr>
            <a:normAutofit/>
          </a:bodyPr>
          <a:lstStyle/>
          <a:p>
            <a:r>
              <a:rPr lang="en-GB" sz="3200" dirty="0" smtClean="0"/>
              <a:t>Contact </a:t>
            </a:r>
            <a:r>
              <a:rPr lang="en-GB" sz="3200" dirty="0"/>
              <a:t>and support </a:t>
            </a:r>
            <a:r>
              <a:rPr lang="en-GB" sz="3200" dirty="0" smtClean="0"/>
              <a:t>to those affected </a:t>
            </a:r>
            <a:r>
              <a:rPr lang="en-GB" sz="3200" dirty="0"/>
              <a:t>by crime, offending or anti-social behaviour</a:t>
            </a:r>
          </a:p>
        </p:txBody>
      </p:sp>
      <p:sp>
        <p:nvSpPr>
          <p:cNvPr id="3" name="Content Placeholder 2"/>
          <p:cNvSpPr>
            <a:spLocks noGrp="1"/>
          </p:cNvSpPr>
          <p:nvPr>
            <p:ph idx="1"/>
          </p:nvPr>
        </p:nvSpPr>
        <p:spPr>
          <a:xfrm>
            <a:off x="1631504" y="1955800"/>
            <a:ext cx="8928992" cy="4569544"/>
          </a:xfrm>
        </p:spPr>
        <p:txBody>
          <a:bodyPr>
            <a:normAutofit fontScale="77500" lnSpcReduction="20000"/>
          </a:bodyPr>
          <a:lstStyle/>
          <a:p>
            <a:r>
              <a:rPr lang="en-GB" sz="3800" dirty="0"/>
              <a:t>Based upon needs and wishes of the person concerned, </a:t>
            </a:r>
          </a:p>
          <a:p>
            <a:r>
              <a:rPr lang="en-GB" sz="3800" dirty="0"/>
              <a:t>May be either practical or emotional support,</a:t>
            </a:r>
          </a:p>
          <a:p>
            <a:r>
              <a:rPr lang="en-GB" sz="3800" dirty="0"/>
              <a:t>Initial contact and support may be sufficient,</a:t>
            </a:r>
          </a:p>
          <a:p>
            <a:r>
              <a:rPr lang="en-GB" sz="3800" dirty="0"/>
              <a:t>Further support may be required e.g. if a case is to come to court,</a:t>
            </a:r>
          </a:p>
          <a:p>
            <a:r>
              <a:rPr lang="en-GB" sz="3800" dirty="0"/>
              <a:t>Or,  if they have been more severely affected by their experience or if they are particularly vulnerable, for example children and young people or racially-motivated incidents. </a:t>
            </a:r>
          </a:p>
          <a:p>
            <a:endParaRPr lang="en-GB" dirty="0"/>
          </a:p>
        </p:txBody>
      </p:sp>
    </p:spTree>
    <p:extLst>
      <p:ext uri="{BB962C8B-B14F-4D97-AF65-F5344CB8AC3E}">
        <p14:creationId xmlns:p14="http://schemas.microsoft.com/office/powerpoint/2010/main" val="741756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274638"/>
            <a:ext cx="10560496" cy="1143000"/>
          </a:xfrm>
        </p:spPr>
        <p:txBody>
          <a:bodyPr>
            <a:normAutofit/>
          </a:bodyPr>
          <a:lstStyle/>
          <a:p>
            <a:r>
              <a:rPr lang="en-GB" sz="3200" dirty="0" smtClean="0"/>
              <a:t>Contact </a:t>
            </a:r>
            <a:r>
              <a:rPr lang="en-GB" sz="3200" dirty="0"/>
              <a:t>and support </a:t>
            </a:r>
            <a:r>
              <a:rPr lang="en-GB" sz="3200" dirty="0" smtClean="0"/>
              <a:t>to those affected </a:t>
            </a:r>
            <a:r>
              <a:rPr lang="en-GB" sz="3200" dirty="0"/>
              <a:t>by crime, offending or anti-social behaviour</a:t>
            </a:r>
          </a:p>
        </p:txBody>
      </p:sp>
      <p:sp>
        <p:nvSpPr>
          <p:cNvPr id="3" name="Content Placeholder 2"/>
          <p:cNvSpPr>
            <a:spLocks noGrp="1"/>
          </p:cNvSpPr>
          <p:nvPr>
            <p:ph idx="1"/>
          </p:nvPr>
        </p:nvSpPr>
        <p:spPr>
          <a:xfrm>
            <a:off x="1631504" y="1955800"/>
            <a:ext cx="8928992" cy="4569544"/>
          </a:xfrm>
        </p:spPr>
        <p:txBody>
          <a:bodyPr>
            <a:normAutofit fontScale="85000" lnSpcReduction="20000"/>
          </a:bodyPr>
          <a:lstStyle/>
          <a:p>
            <a:r>
              <a:rPr lang="en-GB" sz="3800" dirty="0" smtClean="0"/>
              <a:t>The </a:t>
            </a:r>
            <a:r>
              <a:rPr lang="en-GB" sz="3800" dirty="0"/>
              <a:t>role of the Police Officer  is to assess the  support that they or their family may need, </a:t>
            </a:r>
          </a:p>
          <a:p>
            <a:r>
              <a:rPr lang="en-GB" sz="3800" dirty="0"/>
              <a:t>Consider available resources, </a:t>
            </a:r>
          </a:p>
          <a:p>
            <a:r>
              <a:rPr lang="en-GB" sz="3800" dirty="0"/>
              <a:t>Seek advice and support from colleagues and/or supervisors,</a:t>
            </a:r>
          </a:p>
          <a:p>
            <a:r>
              <a:rPr lang="en-GB" sz="3800" dirty="0"/>
              <a:t>If the individual affected by crime or anti-social behaviour is a child, those with parental responsibility should be involved .	</a:t>
            </a:r>
          </a:p>
          <a:p>
            <a:pPr marL="0" indent="0">
              <a:buNone/>
            </a:pPr>
            <a:r>
              <a:rPr lang="en-GB" dirty="0"/>
              <a:t>	</a:t>
            </a:r>
          </a:p>
          <a:p>
            <a:endParaRPr lang="en-GB" dirty="0"/>
          </a:p>
        </p:txBody>
      </p:sp>
    </p:spTree>
    <p:extLst>
      <p:ext uri="{BB962C8B-B14F-4D97-AF65-F5344CB8AC3E}">
        <p14:creationId xmlns:p14="http://schemas.microsoft.com/office/powerpoint/2010/main" val="1981128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8" cstate="print">
            <a:lum bright="70000" contrast="-70000"/>
            <a:extLst>
              <a:ext uri="{28A0092B-C50C-407E-A947-70E740481C1C}">
                <a14:useLocalDpi xmlns:a14="http://schemas.microsoft.com/office/drawing/2010/main" val="0"/>
              </a:ext>
            </a:extLst>
          </a:blip>
          <a:stretch>
            <a:fillRect/>
          </a:stretch>
        </p:blipFill>
        <p:spPr>
          <a:xfrm>
            <a:off x="2159000" y="806450"/>
            <a:ext cx="7874000" cy="5245100"/>
          </a:xfrm>
          <a:prstGeom prst="rect">
            <a:avLst/>
          </a:prstGeom>
          <a:ln>
            <a:noFill/>
          </a:ln>
          <a:effectLst>
            <a:softEdge rad="112500"/>
          </a:effectLst>
        </p:spPr>
      </p:pic>
      <p:sp>
        <p:nvSpPr>
          <p:cNvPr id="377858" name="Rectangle 2"/>
          <p:cNvSpPr>
            <a:spLocks noGrp="1" noChangeArrowheads="1"/>
          </p:cNvSpPr>
          <p:nvPr>
            <p:ph type="title"/>
            <p:custDataLst>
              <p:tags r:id="rId2"/>
            </p:custDataLst>
          </p:nvPr>
        </p:nvSpPr>
        <p:spPr>
          <a:xfrm>
            <a:off x="1981200" y="116633"/>
            <a:ext cx="8229600" cy="549275"/>
          </a:xfrm>
        </p:spPr>
        <p:txBody>
          <a:bodyPr>
            <a:normAutofit fontScale="90000"/>
          </a:bodyPr>
          <a:lstStyle/>
          <a:p>
            <a:r>
              <a:rPr lang="en-US" altLang="en-US" b="1" dirty="0" smtClean="0">
                <a:cs typeface="Times New Roman" pitchFamily="18" charset="0"/>
              </a:rPr>
              <a:t>Impact of Crime</a:t>
            </a:r>
            <a:endParaRPr lang="en-GB" altLang="en-US" b="1" dirty="0" smtClean="0">
              <a:cs typeface="Times New Roman" pitchFamily="18" charset="0"/>
            </a:endParaRPr>
          </a:p>
        </p:txBody>
      </p:sp>
      <p:sp>
        <p:nvSpPr>
          <p:cNvPr id="377859" name="Rectangle 3"/>
          <p:cNvSpPr>
            <a:spLocks noGrp="1" noChangeArrowheads="1"/>
          </p:cNvSpPr>
          <p:nvPr>
            <p:ph idx="1"/>
            <p:custDataLst>
              <p:tags r:id="rId3"/>
            </p:custDataLst>
          </p:nvPr>
        </p:nvSpPr>
        <p:spPr/>
        <p:txBody>
          <a:bodyPr>
            <a:normAutofit/>
          </a:bodyPr>
          <a:lstStyle/>
          <a:p>
            <a:pPr>
              <a:buFontTx/>
              <a:buNone/>
            </a:pPr>
            <a:r>
              <a:rPr lang="en-US" altLang="en-US" sz="3200" b="1" dirty="0" smtClean="0">
                <a:cs typeface="Times New Roman" pitchFamily="18" charset="0"/>
              </a:rPr>
              <a:t>Short term</a:t>
            </a:r>
          </a:p>
          <a:p>
            <a:r>
              <a:rPr lang="en-US" altLang="en-US" sz="2400" dirty="0" smtClean="0">
                <a:cs typeface="Times New Roman" pitchFamily="18" charset="0"/>
              </a:rPr>
              <a:t>Shock, disbelief and denial, Anger, fear, frustration, confusion, Self-blame, guilt, grief, </a:t>
            </a:r>
            <a:r>
              <a:rPr lang="en-US" altLang="en-US" sz="2400" dirty="0" err="1" smtClean="0">
                <a:cs typeface="Times New Roman" pitchFamily="18" charset="0"/>
              </a:rPr>
              <a:t>traumatised</a:t>
            </a:r>
            <a:r>
              <a:rPr lang="en-US" altLang="en-US" sz="2400" dirty="0" smtClean="0">
                <a:cs typeface="Times New Roman" pitchFamily="18" charset="0"/>
              </a:rPr>
              <a:t>, feeling stupid, lifestyle,</a:t>
            </a:r>
          </a:p>
          <a:p>
            <a:pPr marL="0" indent="0">
              <a:buNone/>
            </a:pPr>
            <a:r>
              <a:rPr lang="en-US" altLang="en-US" sz="3200" b="1" dirty="0" smtClean="0">
                <a:cs typeface="Times New Roman" pitchFamily="18" charset="0"/>
              </a:rPr>
              <a:t>Long term</a:t>
            </a:r>
          </a:p>
          <a:p>
            <a:r>
              <a:rPr lang="en-GB" altLang="en-US" sz="2400" dirty="0" smtClean="0">
                <a:cs typeface="Times New Roman" pitchFamily="18" charset="0"/>
              </a:rPr>
              <a:t>Re-experiencing the traumatic event, feeling numb to the external world, anxiety, depression, financial. </a:t>
            </a:r>
            <a:br>
              <a:rPr lang="en-GB" altLang="en-US" sz="2400" dirty="0" smtClean="0">
                <a:cs typeface="Times New Roman" pitchFamily="18" charset="0"/>
              </a:rPr>
            </a:br>
            <a:endParaRPr lang="en-GB" altLang="en-US" sz="2400" dirty="0" smtClean="0">
              <a:cs typeface="Times New Roman" pitchFamily="18" charset="0"/>
            </a:endParaRPr>
          </a:p>
          <a:p>
            <a:endParaRPr lang="en-US" altLang="en-US" b="1" dirty="0" smtClean="0">
              <a:cs typeface="Times New Roman" pitchFamily="18" charset="0"/>
            </a:endParaRPr>
          </a:p>
        </p:txBody>
      </p:sp>
      <p:sp>
        <p:nvSpPr>
          <p:cNvPr id="377861" name="AutoShape 5" descr="Z"/>
          <p:cNvSpPr>
            <a:spLocks noChangeAspect="1" noChangeArrowheads="1"/>
          </p:cNvSpPr>
          <p:nvPr>
            <p:custDataLst>
              <p:tags r:id="rId4"/>
            </p:custDataLst>
          </p:nvPr>
        </p:nvSpPr>
        <p:spPr bwMode="auto">
          <a:xfrm>
            <a:off x="5219700" y="3086100"/>
            <a:ext cx="1752600" cy="685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dirty="0"/>
          </a:p>
        </p:txBody>
      </p:sp>
      <p:sp>
        <p:nvSpPr>
          <p:cNvPr id="377863" name="AutoShape 7" descr="Z"/>
          <p:cNvSpPr>
            <a:spLocks noChangeAspect="1" noChangeArrowheads="1"/>
          </p:cNvSpPr>
          <p:nvPr>
            <p:custDataLst>
              <p:tags r:id="rId5"/>
            </p:custDataLst>
          </p:nvPr>
        </p:nvSpPr>
        <p:spPr bwMode="auto">
          <a:xfrm>
            <a:off x="5219700" y="3086100"/>
            <a:ext cx="1752600" cy="6858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dirty="0"/>
          </a:p>
        </p:txBody>
      </p:sp>
    </p:spTree>
    <p:extLst>
      <p:ext uri="{BB962C8B-B14F-4D97-AF65-F5344CB8AC3E}">
        <p14:creationId xmlns:p14="http://schemas.microsoft.com/office/powerpoint/2010/main" val="274924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7859">
                                            <p:txEl>
                                              <p:pRg st="0" end="0"/>
                                            </p:txEl>
                                          </p:spTgt>
                                        </p:tgtEl>
                                        <p:attrNameLst>
                                          <p:attrName>style.visibility</p:attrName>
                                        </p:attrNameLst>
                                      </p:cBhvr>
                                      <p:to>
                                        <p:strVal val="visible"/>
                                      </p:to>
                                    </p:set>
                                    <p:animEffect transition="in" filter="fade">
                                      <p:cBhvr>
                                        <p:cTn id="7" dur="500"/>
                                        <p:tgtEl>
                                          <p:spTgt spid="3778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7859">
                                            <p:txEl>
                                              <p:pRg st="1" end="1"/>
                                            </p:txEl>
                                          </p:spTgt>
                                        </p:tgtEl>
                                        <p:attrNameLst>
                                          <p:attrName>style.visibility</p:attrName>
                                        </p:attrNameLst>
                                      </p:cBhvr>
                                      <p:to>
                                        <p:strVal val="visible"/>
                                      </p:to>
                                    </p:set>
                                    <p:animEffect transition="in" filter="fade">
                                      <p:cBhvr>
                                        <p:cTn id="12" dur="500"/>
                                        <p:tgtEl>
                                          <p:spTgt spid="3778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77859">
                                            <p:txEl>
                                              <p:pRg st="2" end="2"/>
                                            </p:txEl>
                                          </p:spTgt>
                                        </p:tgtEl>
                                        <p:attrNameLst>
                                          <p:attrName>style.visibility</p:attrName>
                                        </p:attrNameLst>
                                      </p:cBhvr>
                                      <p:to>
                                        <p:strVal val="visible"/>
                                      </p:to>
                                    </p:set>
                                    <p:animEffect transition="in" filter="fade">
                                      <p:cBhvr>
                                        <p:cTn id="17" dur="500"/>
                                        <p:tgtEl>
                                          <p:spTgt spid="3778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77859">
                                            <p:txEl>
                                              <p:pRg st="3" end="3"/>
                                            </p:txEl>
                                          </p:spTgt>
                                        </p:tgtEl>
                                        <p:attrNameLst>
                                          <p:attrName>style.visibility</p:attrName>
                                        </p:attrNameLst>
                                      </p:cBhvr>
                                      <p:to>
                                        <p:strVal val="visible"/>
                                      </p:to>
                                    </p:set>
                                    <p:animEffect transition="in" filter="fade">
                                      <p:cBhvr>
                                        <p:cTn id="22" dur="500"/>
                                        <p:tgtEl>
                                          <p:spTgt spid="3778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785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524000" y="379512"/>
            <a:ext cx="9144000" cy="6098977"/>
          </a:xfrm>
          <a:prstGeom prst="rect">
            <a:avLst/>
          </a:prstGeom>
          <a:effectLst>
            <a:softEdge rad="635000"/>
          </a:effectLst>
        </p:spPr>
      </p:pic>
      <p:sp>
        <p:nvSpPr>
          <p:cNvPr id="387074" name="Rectangle 2"/>
          <p:cNvSpPr>
            <a:spLocks noGrp="1" noChangeArrowheads="1"/>
          </p:cNvSpPr>
          <p:nvPr>
            <p:ph type="title"/>
            <p:custDataLst>
              <p:tags r:id="rId2"/>
            </p:custDataLst>
          </p:nvPr>
        </p:nvSpPr>
        <p:spPr>
          <a:xfrm>
            <a:off x="1981200" y="362135"/>
            <a:ext cx="8229600" cy="549275"/>
          </a:xfrm>
        </p:spPr>
        <p:txBody>
          <a:bodyPr>
            <a:normAutofit fontScale="90000"/>
          </a:bodyPr>
          <a:lstStyle/>
          <a:p>
            <a:r>
              <a:rPr lang="en-GB" altLang="en-US" b="1" dirty="0" smtClean="0"/>
              <a:t>Police Responsibility</a:t>
            </a:r>
          </a:p>
        </p:txBody>
      </p:sp>
      <p:sp>
        <p:nvSpPr>
          <p:cNvPr id="387075" name="Rectangle 3"/>
          <p:cNvSpPr>
            <a:spLocks noGrp="1" noChangeArrowheads="1"/>
          </p:cNvSpPr>
          <p:nvPr>
            <p:ph idx="1"/>
            <p:custDataLst>
              <p:tags r:id="rId3"/>
            </p:custDataLst>
          </p:nvPr>
        </p:nvSpPr>
        <p:spPr/>
        <p:txBody>
          <a:bodyPr>
            <a:normAutofit fontScale="85000" lnSpcReduction="20000"/>
          </a:bodyPr>
          <a:lstStyle/>
          <a:p>
            <a:endParaRPr lang="en-GB" altLang="en-US" dirty="0" smtClean="0"/>
          </a:p>
          <a:p>
            <a:r>
              <a:rPr lang="en-GB" altLang="en-US" sz="3200" dirty="0"/>
              <a:t>Reassure</a:t>
            </a:r>
          </a:p>
          <a:p>
            <a:endParaRPr lang="en-GB" altLang="en-US" sz="3200" dirty="0"/>
          </a:p>
          <a:p>
            <a:r>
              <a:rPr lang="en-GB" altLang="en-US" sz="3200" dirty="0"/>
              <a:t>Advise</a:t>
            </a:r>
          </a:p>
          <a:p>
            <a:endParaRPr lang="en-GB" altLang="en-US" sz="3200" dirty="0"/>
          </a:p>
          <a:p>
            <a:r>
              <a:rPr lang="en-GB" altLang="en-US" sz="3200" dirty="0"/>
              <a:t>Assess</a:t>
            </a:r>
          </a:p>
          <a:p>
            <a:endParaRPr lang="en-GB" altLang="en-US" sz="3200" dirty="0"/>
          </a:p>
          <a:p>
            <a:r>
              <a:rPr lang="en-GB" altLang="en-US" sz="3200" dirty="0"/>
              <a:t>Recommend</a:t>
            </a:r>
          </a:p>
          <a:p>
            <a:endParaRPr lang="en-GB" altLang="en-US" sz="3200" dirty="0"/>
          </a:p>
        </p:txBody>
      </p:sp>
    </p:spTree>
    <p:extLst>
      <p:ext uri="{BB962C8B-B14F-4D97-AF65-F5344CB8AC3E}">
        <p14:creationId xmlns:p14="http://schemas.microsoft.com/office/powerpoint/2010/main" val="309903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7075">
                                            <p:txEl>
                                              <p:pRg st="1" end="1"/>
                                            </p:txEl>
                                          </p:spTgt>
                                        </p:tgtEl>
                                        <p:attrNameLst>
                                          <p:attrName>style.visibility</p:attrName>
                                        </p:attrNameLst>
                                      </p:cBhvr>
                                      <p:to>
                                        <p:strVal val="visible"/>
                                      </p:to>
                                    </p:set>
                                    <p:animEffect transition="in" filter="fade">
                                      <p:cBhvr>
                                        <p:cTn id="7" dur="500"/>
                                        <p:tgtEl>
                                          <p:spTgt spid="38707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7075">
                                            <p:txEl>
                                              <p:pRg st="3" end="3"/>
                                            </p:txEl>
                                          </p:spTgt>
                                        </p:tgtEl>
                                        <p:attrNameLst>
                                          <p:attrName>style.visibility</p:attrName>
                                        </p:attrNameLst>
                                      </p:cBhvr>
                                      <p:to>
                                        <p:strVal val="visible"/>
                                      </p:to>
                                    </p:set>
                                    <p:animEffect transition="in" filter="fade">
                                      <p:cBhvr>
                                        <p:cTn id="12" dur="500"/>
                                        <p:tgtEl>
                                          <p:spTgt spid="38707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7075">
                                            <p:txEl>
                                              <p:pRg st="5" end="5"/>
                                            </p:txEl>
                                          </p:spTgt>
                                        </p:tgtEl>
                                        <p:attrNameLst>
                                          <p:attrName>style.visibility</p:attrName>
                                        </p:attrNameLst>
                                      </p:cBhvr>
                                      <p:to>
                                        <p:strVal val="visible"/>
                                      </p:to>
                                    </p:set>
                                    <p:animEffect transition="in" filter="fade">
                                      <p:cBhvr>
                                        <p:cTn id="17" dur="500"/>
                                        <p:tgtEl>
                                          <p:spTgt spid="38707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7075">
                                            <p:txEl>
                                              <p:pRg st="7" end="7"/>
                                            </p:txEl>
                                          </p:spTgt>
                                        </p:tgtEl>
                                        <p:attrNameLst>
                                          <p:attrName>style.visibility</p:attrName>
                                        </p:attrNameLst>
                                      </p:cBhvr>
                                      <p:to>
                                        <p:strVal val="visible"/>
                                      </p:to>
                                    </p:set>
                                    <p:animEffect transition="in" filter="fade">
                                      <p:cBhvr>
                                        <p:cTn id="22" dur="500"/>
                                        <p:tgtEl>
                                          <p:spTgt spid="387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707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712686" y="908720"/>
            <a:ext cx="8863810" cy="5544616"/>
          </a:xfrm>
          <a:prstGeom prst="rect">
            <a:avLst/>
          </a:prstGeom>
          <a:ln>
            <a:noFill/>
          </a:ln>
          <a:effectLst>
            <a:softEdge rad="112500"/>
          </a:effectLst>
        </p:spPr>
      </p:pic>
      <p:sp>
        <p:nvSpPr>
          <p:cNvPr id="385026" name="Rectangle 2"/>
          <p:cNvSpPr>
            <a:spLocks noGrp="1" noChangeArrowheads="1"/>
          </p:cNvSpPr>
          <p:nvPr>
            <p:ph type="title"/>
            <p:custDataLst>
              <p:tags r:id="rId2"/>
            </p:custDataLst>
          </p:nvPr>
        </p:nvSpPr>
        <p:spPr>
          <a:xfrm>
            <a:off x="1069848" y="77144"/>
            <a:ext cx="10058400" cy="1446856"/>
          </a:xfrm>
        </p:spPr>
        <p:txBody>
          <a:bodyPr/>
          <a:lstStyle/>
          <a:p>
            <a:r>
              <a:rPr lang="en-GB" altLang="en-US" b="1" dirty="0" smtClean="0"/>
              <a:t>Victim’s needs</a:t>
            </a:r>
          </a:p>
        </p:txBody>
      </p:sp>
      <p:sp>
        <p:nvSpPr>
          <p:cNvPr id="385027" name="Rectangle 3"/>
          <p:cNvSpPr>
            <a:spLocks noGrp="1" noChangeArrowheads="1"/>
          </p:cNvSpPr>
          <p:nvPr>
            <p:ph idx="1"/>
            <p:custDataLst>
              <p:tags r:id="rId3"/>
            </p:custDataLst>
          </p:nvPr>
        </p:nvSpPr>
        <p:spPr>
          <a:xfrm>
            <a:off x="2029791" y="1244600"/>
            <a:ext cx="8229600" cy="4593184"/>
          </a:xfrm>
        </p:spPr>
        <p:txBody>
          <a:bodyPr>
            <a:normAutofit fontScale="92500" lnSpcReduction="20000"/>
          </a:bodyPr>
          <a:lstStyle/>
          <a:p>
            <a:endParaRPr lang="en-US" altLang="en-US" sz="3200" dirty="0">
              <a:cs typeface="Times New Roman" pitchFamily="18" charset="0"/>
            </a:endParaRPr>
          </a:p>
          <a:p>
            <a:r>
              <a:rPr lang="en-US" altLang="en-US" sz="3200" dirty="0">
                <a:cs typeface="Times New Roman" pitchFamily="18" charset="0"/>
              </a:rPr>
              <a:t>Security – Appropriate adult</a:t>
            </a:r>
          </a:p>
          <a:p>
            <a:r>
              <a:rPr lang="en-US" altLang="en-US" sz="3200" dirty="0">
                <a:cs typeface="Times New Roman" pitchFamily="18" charset="0"/>
              </a:rPr>
              <a:t>Emotional vent </a:t>
            </a:r>
          </a:p>
          <a:p>
            <a:r>
              <a:rPr lang="en-US" altLang="en-US" sz="3200" dirty="0">
                <a:cs typeface="Times New Roman" pitchFamily="18" charset="0"/>
              </a:rPr>
              <a:t>Explanation of Process – Fairness to all</a:t>
            </a:r>
          </a:p>
          <a:p>
            <a:r>
              <a:rPr lang="en-US" altLang="en-US" sz="3200" dirty="0">
                <a:cs typeface="Times New Roman" pitchFamily="18" charset="0"/>
              </a:rPr>
              <a:t>A Single point of contact</a:t>
            </a:r>
          </a:p>
          <a:p>
            <a:r>
              <a:rPr lang="en-US" altLang="en-US" sz="3200" dirty="0">
                <a:cs typeface="Times New Roman" pitchFamily="18" charset="0"/>
              </a:rPr>
              <a:t>A quality service – Information and Advice</a:t>
            </a:r>
          </a:p>
          <a:p>
            <a:r>
              <a:rPr lang="en-US" altLang="en-US" sz="3200" dirty="0">
                <a:cs typeface="Times New Roman" pitchFamily="18" charset="0"/>
              </a:rPr>
              <a:t>Regular updates</a:t>
            </a:r>
          </a:p>
          <a:p>
            <a:r>
              <a:rPr lang="en-US" altLang="en-US" sz="3200" dirty="0" smtClean="0">
                <a:cs typeface="Times New Roman" pitchFamily="18" charset="0"/>
              </a:rPr>
              <a:t>Medical needs</a:t>
            </a:r>
            <a:endParaRPr lang="en-GB" altLang="en-US" sz="3200" dirty="0">
              <a:cs typeface="Times New Roman" pitchFamily="18" charset="0"/>
            </a:endParaRPr>
          </a:p>
        </p:txBody>
      </p:sp>
    </p:spTree>
    <p:extLst>
      <p:ext uri="{BB962C8B-B14F-4D97-AF65-F5344CB8AC3E}">
        <p14:creationId xmlns:p14="http://schemas.microsoft.com/office/powerpoint/2010/main" val="3503203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5027">
                                            <p:txEl>
                                              <p:pRg st="1" end="1"/>
                                            </p:txEl>
                                          </p:spTgt>
                                        </p:tgtEl>
                                        <p:attrNameLst>
                                          <p:attrName>style.visibility</p:attrName>
                                        </p:attrNameLst>
                                      </p:cBhvr>
                                      <p:to>
                                        <p:strVal val="visible"/>
                                      </p:to>
                                    </p:set>
                                    <p:animEffect transition="in" filter="fade">
                                      <p:cBhvr>
                                        <p:cTn id="7" dur="500"/>
                                        <p:tgtEl>
                                          <p:spTgt spid="38502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5027">
                                            <p:txEl>
                                              <p:pRg st="2" end="2"/>
                                            </p:txEl>
                                          </p:spTgt>
                                        </p:tgtEl>
                                        <p:attrNameLst>
                                          <p:attrName>style.visibility</p:attrName>
                                        </p:attrNameLst>
                                      </p:cBhvr>
                                      <p:to>
                                        <p:strVal val="visible"/>
                                      </p:to>
                                    </p:set>
                                    <p:animEffect transition="in" filter="fade">
                                      <p:cBhvr>
                                        <p:cTn id="12" dur="500"/>
                                        <p:tgtEl>
                                          <p:spTgt spid="38502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5027">
                                            <p:txEl>
                                              <p:pRg st="3" end="3"/>
                                            </p:txEl>
                                          </p:spTgt>
                                        </p:tgtEl>
                                        <p:attrNameLst>
                                          <p:attrName>style.visibility</p:attrName>
                                        </p:attrNameLst>
                                      </p:cBhvr>
                                      <p:to>
                                        <p:strVal val="visible"/>
                                      </p:to>
                                    </p:set>
                                    <p:animEffect transition="in" filter="fade">
                                      <p:cBhvr>
                                        <p:cTn id="17" dur="500"/>
                                        <p:tgtEl>
                                          <p:spTgt spid="38502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5027">
                                            <p:txEl>
                                              <p:pRg st="4" end="4"/>
                                            </p:txEl>
                                          </p:spTgt>
                                        </p:tgtEl>
                                        <p:attrNameLst>
                                          <p:attrName>style.visibility</p:attrName>
                                        </p:attrNameLst>
                                      </p:cBhvr>
                                      <p:to>
                                        <p:strVal val="visible"/>
                                      </p:to>
                                    </p:set>
                                    <p:animEffect transition="in" filter="fade">
                                      <p:cBhvr>
                                        <p:cTn id="22" dur="500"/>
                                        <p:tgtEl>
                                          <p:spTgt spid="385027">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5027">
                                            <p:txEl>
                                              <p:pRg st="5" end="5"/>
                                            </p:txEl>
                                          </p:spTgt>
                                        </p:tgtEl>
                                        <p:attrNameLst>
                                          <p:attrName>style.visibility</p:attrName>
                                        </p:attrNameLst>
                                      </p:cBhvr>
                                      <p:to>
                                        <p:strVal val="visible"/>
                                      </p:to>
                                    </p:set>
                                    <p:animEffect transition="in" filter="fade">
                                      <p:cBhvr>
                                        <p:cTn id="27" dur="500"/>
                                        <p:tgtEl>
                                          <p:spTgt spid="385027">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5027">
                                            <p:txEl>
                                              <p:pRg st="6" end="6"/>
                                            </p:txEl>
                                          </p:spTgt>
                                        </p:tgtEl>
                                        <p:attrNameLst>
                                          <p:attrName>style.visibility</p:attrName>
                                        </p:attrNameLst>
                                      </p:cBhvr>
                                      <p:to>
                                        <p:strVal val="visible"/>
                                      </p:to>
                                    </p:set>
                                    <p:animEffect transition="in" filter="fade">
                                      <p:cBhvr>
                                        <p:cTn id="32" dur="500"/>
                                        <p:tgtEl>
                                          <p:spTgt spid="385027">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85027">
                                            <p:txEl>
                                              <p:pRg st="7" end="7"/>
                                            </p:txEl>
                                          </p:spTgt>
                                        </p:tgtEl>
                                        <p:attrNameLst>
                                          <p:attrName>style.visibility</p:attrName>
                                        </p:attrNameLst>
                                      </p:cBhvr>
                                      <p:to>
                                        <p:strVal val="visible"/>
                                      </p:to>
                                    </p:set>
                                    <p:animEffect transition="in" filter="fade">
                                      <p:cBhvr>
                                        <p:cTn id="37" dur="500"/>
                                        <p:tgtEl>
                                          <p:spTgt spid="38502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502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991544" y="908721"/>
            <a:ext cx="7992888" cy="5716947"/>
          </a:xfrm>
          <a:prstGeom prst="rect">
            <a:avLst/>
          </a:prstGeom>
          <a:ln>
            <a:noFill/>
          </a:ln>
          <a:effectLst>
            <a:softEdge rad="112500"/>
          </a:effectLst>
        </p:spPr>
      </p:pic>
      <p:sp>
        <p:nvSpPr>
          <p:cNvPr id="417794" name="Rectangle 2"/>
          <p:cNvSpPr>
            <a:spLocks noGrp="1" noChangeArrowheads="1"/>
          </p:cNvSpPr>
          <p:nvPr>
            <p:ph type="title"/>
            <p:custDataLst>
              <p:tags r:id="rId2"/>
            </p:custDataLst>
          </p:nvPr>
        </p:nvSpPr>
        <p:spPr>
          <a:xfrm>
            <a:off x="1524000" y="359446"/>
            <a:ext cx="9144000" cy="549275"/>
          </a:xfrm>
        </p:spPr>
        <p:txBody>
          <a:bodyPr>
            <a:normAutofit fontScale="90000"/>
          </a:bodyPr>
          <a:lstStyle/>
          <a:p>
            <a:r>
              <a:rPr lang="en-US" altLang="en-US" sz="2800" b="1" dirty="0"/>
              <a:t> Youth Justice &amp; Criminal Evidence Act 1999 Section 16</a:t>
            </a:r>
            <a:endParaRPr lang="en-GB" altLang="en-US" sz="2800" b="1" dirty="0"/>
          </a:p>
        </p:txBody>
      </p:sp>
      <p:sp>
        <p:nvSpPr>
          <p:cNvPr id="417795" name="Rectangle 3"/>
          <p:cNvSpPr>
            <a:spLocks noGrp="1" noChangeArrowheads="1"/>
          </p:cNvSpPr>
          <p:nvPr>
            <p:ph idx="1"/>
            <p:custDataLst>
              <p:tags r:id="rId3"/>
            </p:custDataLst>
          </p:nvPr>
        </p:nvSpPr>
        <p:spPr>
          <a:xfrm>
            <a:off x="1991544" y="908720"/>
            <a:ext cx="8229600" cy="5433880"/>
          </a:xfrm>
        </p:spPr>
        <p:txBody>
          <a:bodyPr>
            <a:normAutofit/>
          </a:bodyPr>
          <a:lstStyle/>
          <a:p>
            <a:pPr>
              <a:spcBef>
                <a:spcPts val="0"/>
              </a:spcBef>
              <a:spcAft>
                <a:spcPts val="1800"/>
              </a:spcAft>
              <a:buClr>
                <a:schemeClr val="accent2"/>
              </a:buClr>
              <a:buNone/>
            </a:pPr>
            <a:r>
              <a:rPr lang="en-US" altLang="en-US" sz="3600" b="1" dirty="0" smtClean="0">
                <a:latin typeface="Arial" charset="0"/>
              </a:rPr>
              <a:t>Vulnerable witnesses</a:t>
            </a:r>
          </a:p>
          <a:p>
            <a:pPr marL="0" indent="0">
              <a:spcBef>
                <a:spcPts val="0"/>
              </a:spcBef>
              <a:spcAft>
                <a:spcPts val="3000"/>
              </a:spcAft>
              <a:buClr>
                <a:schemeClr val="accent2"/>
              </a:buClr>
              <a:buNone/>
            </a:pPr>
            <a:r>
              <a:rPr lang="en-US" altLang="en-US" sz="3200" dirty="0" smtClean="0">
                <a:latin typeface="Arial" charset="0"/>
              </a:rPr>
              <a:t>Children under 18 years of age,</a:t>
            </a:r>
          </a:p>
          <a:p>
            <a:pPr marL="0" indent="0">
              <a:spcBef>
                <a:spcPts val="0"/>
              </a:spcBef>
              <a:spcAft>
                <a:spcPts val="3000"/>
              </a:spcAft>
              <a:buClr>
                <a:schemeClr val="accent2"/>
              </a:buClr>
              <a:buNone/>
            </a:pPr>
            <a:r>
              <a:rPr lang="en-US" altLang="en-US" sz="3200" dirty="0" smtClean="0">
                <a:latin typeface="Arial" charset="0"/>
              </a:rPr>
              <a:t>Persons suffering from mental disorder or having significant impairment of intelligence and social functioning, or with a physical disability or disorder. </a:t>
            </a:r>
            <a:endParaRPr lang="en-US" altLang="en-US" sz="3200" dirty="0" smtClean="0"/>
          </a:p>
          <a:p>
            <a:endParaRPr lang="en-GB" altLang="en-US" sz="3200" b="1" dirty="0"/>
          </a:p>
        </p:txBody>
      </p:sp>
    </p:spTree>
    <p:extLst>
      <p:ext uri="{BB962C8B-B14F-4D97-AF65-F5344CB8AC3E}">
        <p14:creationId xmlns:p14="http://schemas.microsoft.com/office/powerpoint/2010/main" val="13392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7795">
                                            <p:txEl>
                                              <p:pRg st="0" end="0"/>
                                            </p:txEl>
                                          </p:spTgt>
                                        </p:tgtEl>
                                        <p:attrNameLst>
                                          <p:attrName>style.visibility</p:attrName>
                                        </p:attrNameLst>
                                      </p:cBhvr>
                                      <p:to>
                                        <p:strVal val="visible"/>
                                      </p:to>
                                    </p:set>
                                    <p:animEffect transition="in" filter="fade">
                                      <p:cBhvr>
                                        <p:cTn id="7" dur="500"/>
                                        <p:tgtEl>
                                          <p:spTgt spid="4177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7795">
                                            <p:txEl>
                                              <p:pRg st="1" end="1"/>
                                            </p:txEl>
                                          </p:spTgt>
                                        </p:tgtEl>
                                        <p:attrNameLst>
                                          <p:attrName>style.visibility</p:attrName>
                                        </p:attrNameLst>
                                      </p:cBhvr>
                                      <p:to>
                                        <p:strVal val="visible"/>
                                      </p:to>
                                    </p:set>
                                    <p:animEffect transition="in" filter="fade">
                                      <p:cBhvr>
                                        <p:cTn id="12" dur="500"/>
                                        <p:tgtEl>
                                          <p:spTgt spid="4177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7795">
                                            <p:txEl>
                                              <p:pRg st="2" end="2"/>
                                            </p:txEl>
                                          </p:spTgt>
                                        </p:tgtEl>
                                        <p:attrNameLst>
                                          <p:attrName>style.visibility</p:attrName>
                                        </p:attrNameLst>
                                      </p:cBhvr>
                                      <p:to>
                                        <p:strVal val="visible"/>
                                      </p:to>
                                    </p:set>
                                    <p:animEffect transition="in" filter="fade">
                                      <p:cBhvr>
                                        <p:cTn id="17" dur="500"/>
                                        <p:tgtEl>
                                          <p:spTgt spid="4177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779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b="7022"/>
          <a:stretch/>
        </p:blipFill>
        <p:spPr>
          <a:xfrm>
            <a:off x="1919536" y="546857"/>
            <a:ext cx="8280920" cy="6042630"/>
          </a:xfrm>
          <a:prstGeom prst="rect">
            <a:avLst/>
          </a:prstGeom>
          <a:effectLst>
            <a:softEdge rad="317500"/>
          </a:effectLst>
        </p:spPr>
      </p:pic>
      <p:sp>
        <p:nvSpPr>
          <p:cNvPr id="395266" name="Rectangle 2"/>
          <p:cNvSpPr>
            <a:spLocks noGrp="1" noChangeArrowheads="1"/>
          </p:cNvSpPr>
          <p:nvPr>
            <p:ph type="title"/>
            <p:custDataLst>
              <p:tags r:id="rId2"/>
            </p:custDataLst>
          </p:nvPr>
        </p:nvSpPr>
        <p:spPr>
          <a:xfrm>
            <a:off x="1970856" y="188641"/>
            <a:ext cx="8229600" cy="1352292"/>
          </a:xfrm>
        </p:spPr>
        <p:txBody>
          <a:bodyPr>
            <a:normAutofit/>
          </a:bodyPr>
          <a:lstStyle/>
          <a:p>
            <a:r>
              <a:rPr lang="en-GB" altLang="en-US" b="1" dirty="0" smtClean="0"/>
              <a:t>Children &amp; Appropriate Adult</a:t>
            </a:r>
          </a:p>
        </p:txBody>
      </p:sp>
      <p:sp>
        <p:nvSpPr>
          <p:cNvPr id="395267" name="Rectangle 3"/>
          <p:cNvSpPr>
            <a:spLocks noGrp="1" noChangeArrowheads="1"/>
          </p:cNvSpPr>
          <p:nvPr>
            <p:ph idx="1"/>
            <p:custDataLst>
              <p:tags r:id="rId3"/>
            </p:custDataLst>
          </p:nvPr>
        </p:nvSpPr>
        <p:spPr/>
        <p:txBody>
          <a:bodyPr>
            <a:normAutofit fontScale="70000" lnSpcReduction="20000"/>
          </a:bodyPr>
          <a:lstStyle/>
          <a:p>
            <a:pPr>
              <a:spcBef>
                <a:spcPts val="0"/>
              </a:spcBef>
              <a:spcAft>
                <a:spcPts val="3000"/>
              </a:spcAft>
            </a:pPr>
            <a:r>
              <a:rPr lang="en-GB" altLang="en-US" sz="3400" dirty="0"/>
              <a:t>A support mechanism</a:t>
            </a:r>
          </a:p>
          <a:p>
            <a:pPr>
              <a:spcBef>
                <a:spcPts val="0"/>
              </a:spcBef>
              <a:spcAft>
                <a:spcPts val="3000"/>
              </a:spcAft>
            </a:pPr>
            <a:r>
              <a:rPr lang="en-GB" altLang="en-US" sz="3400" dirty="0"/>
              <a:t>Advice and guidance</a:t>
            </a:r>
          </a:p>
          <a:p>
            <a:pPr>
              <a:spcBef>
                <a:spcPts val="0"/>
              </a:spcBef>
              <a:spcAft>
                <a:spcPts val="3000"/>
              </a:spcAft>
            </a:pPr>
            <a:r>
              <a:rPr lang="en-GB" altLang="en-US" sz="3400" dirty="0"/>
              <a:t>Disciplinary issues</a:t>
            </a:r>
          </a:p>
          <a:p>
            <a:pPr>
              <a:spcBef>
                <a:spcPts val="0"/>
              </a:spcBef>
              <a:spcAft>
                <a:spcPts val="3000"/>
              </a:spcAft>
            </a:pPr>
            <a:r>
              <a:rPr lang="en-GB" altLang="en-US" sz="3400" dirty="0"/>
              <a:t>To monitor the child’s behaviour patterns</a:t>
            </a:r>
          </a:p>
          <a:p>
            <a:pPr>
              <a:spcBef>
                <a:spcPts val="0"/>
              </a:spcBef>
              <a:spcAft>
                <a:spcPts val="3000"/>
              </a:spcAft>
            </a:pPr>
            <a:r>
              <a:rPr lang="en-GB" altLang="en-US" sz="3400" dirty="0"/>
              <a:t>The opportunity to speak to someone they trust and feel safe with</a:t>
            </a:r>
          </a:p>
          <a:p>
            <a:pPr marL="363538" indent="-363538">
              <a:spcAft>
                <a:spcPts val="800"/>
              </a:spcAft>
              <a:buNone/>
            </a:pPr>
            <a:endParaRPr lang="en-GB" altLang="en-US" dirty="0" smtClean="0"/>
          </a:p>
        </p:txBody>
      </p:sp>
    </p:spTree>
    <p:extLst>
      <p:ext uri="{BB962C8B-B14F-4D97-AF65-F5344CB8AC3E}">
        <p14:creationId xmlns:p14="http://schemas.microsoft.com/office/powerpoint/2010/main" val="310806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95267">
                                            <p:txEl>
                                              <p:pRg st="0" end="0"/>
                                            </p:txEl>
                                          </p:spTgt>
                                        </p:tgtEl>
                                        <p:attrNameLst>
                                          <p:attrName>style.visibility</p:attrName>
                                        </p:attrNameLst>
                                      </p:cBhvr>
                                      <p:to>
                                        <p:strVal val="visible"/>
                                      </p:to>
                                    </p:set>
                                    <p:animEffect transition="in" filter="fade">
                                      <p:cBhvr>
                                        <p:cTn id="7" dur="500"/>
                                        <p:tgtEl>
                                          <p:spTgt spid="395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5267">
                                            <p:txEl>
                                              <p:pRg st="1" end="1"/>
                                            </p:txEl>
                                          </p:spTgt>
                                        </p:tgtEl>
                                        <p:attrNameLst>
                                          <p:attrName>style.visibility</p:attrName>
                                        </p:attrNameLst>
                                      </p:cBhvr>
                                      <p:to>
                                        <p:strVal val="visible"/>
                                      </p:to>
                                    </p:set>
                                    <p:animEffect transition="in" filter="fade">
                                      <p:cBhvr>
                                        <p:cTn id="12" dur="500"/>
                                        <p:tgtEl>
                                          <p:spTgt spid="3952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5267">
                                            <p:txEl>
                                              <p:pRg st="2" end="2"/>
                                            </p:txEl>
                                          </p:spTgt>
                                        </p:tgtEl>
                                        <p:attrNameLst>
                                          <p:attrName>style.visibility</p:attrName>
                                        </p:attrNameLst>
                                      </p:cBhvr>
                                      <p:to>
                                        <p:strVal val="visible"/>
                                      </p:to>
                                    </p:set>
                                    <p:animEffect transition="in" filter="fade">
                                      <p:cBhvr>
                                        <p:cTn id="17" dur="500"/>
                                        <p:tgtEl>
                                          <p:spTgt spid="3952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95267">
                                            <p:txEl>
                                              <p:pRg st="3" end="3"/>
                                            </p:txEl>
                                          </p:spTgt>
                                        </p:tgtEl>
                                        <p:attrNameLst>
                                          <p:attrName>style.visibility</p:attrName>
                                        </p:attrNameLst>
                                      </p:cBhvr>
                                      <p:to>
                                        <p:strVal val="visible"/>
                                      </p:to>
                                    </p:set>
                                    <p:animEffect transition="in" filter="fade">
                                      <p:cBhvr>
                                        <p:cTn id="22" dur="500"/>
                                        <p:tgtEl>
                                          <p:spTgt spid="3952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95267">
                                            <p:txEl>
                                              <p:pRg st="4" end="4"/>
                                            </p:txEl>
                                          </p:spTgt>
                                        </p:tgtEl>
                                        <p:attrNameLst>
                                          <p:attrName>style.visibility</p:attrName>
                                        </p:attrNameLst>
                                      </p:cBhvr>
                                      <p:to>
                                        <p:strVal val="visible"/>
                                      </p:to>
                                    </p:set>
                                    <p:animEffect transition="in" filter="fade">
                                      <p:cBhvr>
                                        <p:cTn id="27" dur="500"/>
                                        <p:tgtEl>
                                          <p:spTgt spid="395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5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3791744" y="1345540"/>
            <a:ext cx="4608512" cy="4387716"/>
          </a:xfrm>
          <a:prstGeom prst="rect">
            <a:avLst/>
          </a:prstGeom>
        </p:spPr>
      </p:pic>
      <p:sp>
        <p:nvSpPr>
          <p:cNvPr id="421890" name="Rectangle 2"/>
          <p:cNvSpPr>
            <a:spLocks noGrp="1" noChangeArrowheads="1"/>
          </p:cNvSpPr>
          <p:nvPr>
            <p:ph type="title"/>
            <p:custDataLst>
              <p:tags r:id="rId1"/>
            </p:custDataLst>
          </p:nvPr>
        </p:nvSpPr>
        <p:spPr>
          <a:xfrm>
            <a:off x="1981200" y="332657"/>
            <a:ext cx="10210800" cy="549275"/>
          </a:xfrm>
        </p:spPr>
        <p:txBody>
          <a:bodyPr>
            <a:noAutofit/>
          </a:bodyPr>
          <a:lstStyle/>
          <a:p>
            <a:r>
              <a:rPr lang="en-GB" altLang="en-US" sz="4000" b="1" dirty="0" smtClean="0">
                <a:latin typeface="Arial" charset="0"/>
              </a:rPr>
              <a:t>Youth Justice &amp; Criminal Evidence Act 1999 Section 17</a:t>
            </a:r>
          </a:p>
        </p:txBody>
      </p:sp>
      <p:sp>
        <p:nvSpPr>
          <p:cNvPr id="421891" name="Rectangle 3"/>
          <p:cNvSpPr>
            <a:spLocks noGrp="1" noChangeArrowheads="1"/>
          </p:cNvSpPr>
          <p:nvPr>
            <p:ph idx="1"/>
            <p:custDataLst>
              <p:tags r:id="rId2"/>
            </p:custDataLst>
          </p:nvPr>
        </p:nvSpPr>
        <p:spPr>
          <a:xfrm>
            <a:off x="1981200" y="1124745"/>
            <a:ext cx="8229600" cy="3273227"/>
          </a:xfrm>
        </p:spPr>
        <p:txBody>
          <a:bodyPr>
            <a:normAutofit lnSpcReduction="10000"/>
          </a:bodyPr>
          <a:lstStyle/>
          <a:p>
            <a:pPr marL="0" indent="0">
              <a:buNone/>
            </a:pPr>
            <a:endParaRPr lang="en-US" altLang="en-US" sz="3200" b="1" dirty="0">
              <a:latin typeface="Arial" charset="0"/>
            </a:endParaRPr>
          </a:p>
          <a:p>
            <a:pPr marL="0" indent="0">
              <a:buNone/>
            </a:pPr>
            <a:r>
              <a:rPr lang="en-US" altLang="en-US" sz="3600" b="1" dirty="0">
                <a:latin typeface="Arial" charset="0"/>
              </a:rPr>
              <a:t>Intimidated Witnesses</a:t>
            </a:r>
          </a:p>
          <a:p>
            <a:pPr marL="0" indent="0">
              <a:buNone/>
            </a:pPr>
            <a:endParaRPr lang="en-US" altLang="en-US" sz="3200" dirty="0">
              <a:latin typeface="Arial" charset="0"/>
            </a:endParaRPr>
          </a:p>
          <a:p>
            <a:pPr marL="0" indent="0">
              <a:buNone/>
            </a:pPr>
            <a:r>
              <a:rPr lang="en-US" altLang="en-US" sz="3200" dirty="0">
                <a:latin typeface="Arial" charset="0"/>
              </a:rPr>
              <a:t>Anyone whose quality of evidence is likely to be diminished by reason of  fear or distress in connection with testifying in proceedings.</a:t>
            </a:r>
            <a:endParaRPr lang="en-GB" altLang="en-US" sz="3200" dirty="0">
              <a:latin typeface="Arial" charset="0"/>
            </a:endParaRPr>
          </a:p>
        </p:txBody>
      </p:sp>
    </p:spTree>
    <p:extLst>
      <p:ext uri="{BB962C8B-B14F-4D97-AF65-F5344CB8AC3E}">
        <p14:creationId xmlns:p14="http://schemas.microsoft.com/office/powerpoint/2010/main" val="102993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21891">
                                            <p:txEl>
                                              <p:pRg st="1" end="1"/>
                                            </p:txEl>
                                          </p:spTgt>
                                        </p:tgtEl>
                                        <p:attrNameLst>
                                          <p:attrName>style.visibility</p:attrName>
                                        </p:attrNameLst>
                                      </p:cBhvr>
                                      <p:to>
                                        <p:strVal val="visible"/>
                                      </p:to>
                                    </p:set>
                                    <p:animEffect transition="in" filter="fade">
                                      <p:cBhvr>
                                        <p:cTn id="7" dur="500"/>
                                        <p:tgtEl>
                                          <p:spTgt spid="42189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21891">
                                            <p:txEl>
                                              <p:pRg st="3" end="3"/>
                                            </p:txEl>
                                          </p:spTgt>
                                        </p:tgtEl>
                                        <p:attrNameLst>
                                          <p:attrName>style.visibility</p:attrName>
                                        </p:attrNameLst>
                                      </p:cBhvr>
                                      <p:to>
                                        <p:strVal val="visible"/>
                                      </p:to>
                                    </p:set>
                                    <p:animEffect transition="in" filter="fade">
                                      <p:cBhvr>
                                        <p:cTn id="12" dur="500"/>
                                        <p:tgtEl>
                                          <p:spTgt spid="4218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7314" name="Rectangle 2"/>
          <p:cNvSpPr>
            <a:spLocks noGrp="1" noChangeArrowheads="1"/>
          </p:cNvSpPr>
          <p:nvPr>
            <p:ph type="title"/>
            <p:custDataLst>
              <p:tags r:id="rId1"/>
            </p:custDataLst>
          </p:nvPr>
        </p:nvSpPr>
        <p:spPr>
          <a:xfrm>
            <a:off x="1981200" y="0"/>
            <a:ext cx="8229600" cy="980728"/>
          </a:xfrm>
        </p:spPr>
        <p:txBody>
          <a:bodyPr/>
          <a:lstStyle/>
          <a:p>
            <a:r>
              <a:rPr lang="en-GB" altLang="en-US" b="1" dirty="0" smtClean="0"/>
              <a:t>Special Measures</a:t>
            </a:r>
          </a:p>
        </p:txBody>
      </p:sp>
      <p:sp>
        <p:nvSpPr>
          <p:cNvPr id="397315" name="Rectangle 3"/>
          <p:cNvSpPr>
            <a:spLocks noGrp="1" noChangeArrowheads="1"/>
          </p:cNvSpPr>
          <p:nvPr>
            <p:ph idx="1"/>
            <p:custDataLst>
              <p:tags r:id="rId2"/>
            </p:custDataLst>
          </p:nvPr>
        </p:nvSpPr>
        <p:spPr>
          <a:xfrm>
            <a:off x="1434353" y="672353"/>
            <a:ext cx="5165703" cy="5317718"/>
          </a:xfrm>
        </p:spPr>
        <p:txBody>
          <a:bodyPr>
            <a:noAutofit/>
          </a:bodyPr>
          <a:lstStyle/>
          <a:p>
            <a:r>
              <a:rPr lang="en-GB" altLang="en-US" sz="3200" dirty="0" smtClean="0"/>
              <a:t>Screening the witness from the accused</a:t>
            </a:r>
          </a:p>
          <a:p>
            <a:pPr>
              <a:buFontTx/>
              <a:buNone/>
            </a:pPr>
            <a:r>
              <a:rPr lang="en-GB" altLang="en-US" sz="3200" dirty="0" smtClean="0"/>
              <a:t> </a:t>
            </a:r>
          </a:p>
          <a:p>
            <a:r>
              <a:rPr lang="en-GB" altLang="en-US" sz="3200" dirty="0" smtClean="0"/>
              <a:t>Giving evidence by means of a live TV link </a:t>
            </a:r>
          </a:p>
          <a:p>
            <a:endParaRPr lang="en-GB" altLang="en-US" sz="3200" dirty="0" smtClean="0"/>
          </a:p>
          <a:p>
            <a:r>
              <a:rPr lang="en-GB" altLang="en-US" sz="3200" dirty="0" smtClean="0"/>
              <a:t>Using video recording for giving evidence</a:t>
            </a:r>
          </a:p>
          <a:p>
            <a:endParaRPr lang="en-GB" altLang="en-US" sz="3200" dirty="0" smtClean="0"/>
          </a:p>
          <a:p>
            <a:r>
              <a:rPr lang="en-GB" altLang="en-US" sz="3200" dirty="0" smtClean="0"/>
              <a:t>Removal of wigs and gowns</a:t>
            </a:r>
          </a:p>
        </p:txBody>
      </p:sp>
      <p:pic>
        <p:nvPicPr>
          <p:cNvPr id="2" name="Picture 1"/>
          <p:cNvPicPr>
            <a:picLocks noChangeAspect="1"/>
          </p:cNvPicPr>
          <p:nvPr>
            <p:custDataLst>
              <p:tags r:id="rId3"/>
            </p:custDataLst>
          </p:nvPr>
        </p:nvPicPr>
        <p:blipFill>
          <a:blip r:embed="rId9" cstate="print">
            <a:extLst>
              <a:ext uri="{28A0092B-C50C-407E-A947-70E740481C1C}">
                <a14:useLocalDpi xmlns:a14="http://schemas.microsoft.com/office/drawing/2010/main" val="0"/>
              </a:ext>
            </a:extLst>
          </a:blip>
          <a:stretch>
            <a:fillRect/>
          </a:stretch>
        </p:blipFill>
        <p:spPr>
          <a:xfrm>
            <a:off x="8328248" y="836713"/>
            <a:ext cx="2095500" cy="1571625"/>
          </a:xfrm>
          <a:prstGeom prst="rect">
            <a:avLst/>
          </a:prstGeom>
          <a:ln>
            <a:noFill/>
          </a:ln>
          <a:effectLst>
            <a:softEdge rad="112500"/>
          </a:effectLst>
        </p:spPr>
      </p:pic>
      <p:pic>
        <p:nvPicPr>
          <p:cNvPr id="3" name="Picture 2"/>
          <p:cNvPicPr>
            <a:picLocks noChangeAspect="1"/>
          </p:cNvPicPr>
          <p:nvPr>
            <p:custDataLst>
              <p:tags r:id="rId4"/>
            </p:custDataLst>
          </p:nvPr>
        </p:nvPicPr>
        <p:blipFill rotWithShape="1">
          <a:blip r:embed="rId10" cstate="print">
            <a:extLst>
              <a:ext uri="{28A0092B-C50C-407E-A947-70E740481C1C}">
                <a14:useLocalDpi xmlns:a14="http://schemas.microsoft.com/office/drawing/2010/main" val="0"/>
              </a:ext>
            </a:extLst>
          </a:blip>
          <a:srcRect l="28119"/>
          <a:stretch/>
        </p:blipFill>
        <p:spPr>
          <a:xfrm>
            <a:off x="6960096" y="2132856"/>
            <a:ext cx="2054002" cy="1714500"/>
          </a:xfrm>
          <a:prstGeom prst="rect">
            <a:avLst/>
          </a:prstGeom>
          <a:ln>
            <a:noFill/>
          </a:ln>
          <a:effectLst>
            <a:softEdge rad="112500"/>
          </a:effectLst>
        </p:spPr>
      </p:pic>
      <p:pic>
        <p:nvPicPr>
          <p:cNvPr id="4" name="Picture 3"/>
          <p:cNvPicPr>
            <a:picLocks noChangeAspect="1"/>
          </p:cNvPicPr>
          <p:nvPr>
            <p:custDataLst>
              <p:tags r:id="rId5"/>
            </p:custDataLst>
          </p:nvPr>
        </p:nvPicPr>
        <p:blipFill rotWithShape="1">
          <a:blip r:embed="rId11" cstate="print">
            <a:extLst>
              <a:ext uri="{28A0092B-C50C-407E-A947-70E740481C1C}">
                <a14:useLocalDpi xmlns:a14="http://schemas.microsoft.com/office/drawing/2010/main" val="0"/>
              </a:ext>
            </a:extLst>
          </a:blip>
          <a:srcRect t="15646"/>
          <a:stretch/>
        </p:blipFill>
        <p:spPr>
          <a:xfrm>
            <a:off x="8328248" y="3573017"/>
            <a:ext cx="2054002" cy="1732643"/>
          </a:xfrm>
          <a:prstGeom prst="rect">
            <a:avLst/>
          </a:prstGeom>
          <a:ln>
            <a:noFill/>
          </a:ln>
          <a:effectLst>
            <a:softEdge rad="112500"/>
          </a:effectLst>
        </p:spPr>
      </p:pic>
      <p:pic>
        <p:nvPicPr>
          <p:cNvPr id="5" name="Picture 4"/>
          <p:cNvPicPr>
            <a:picLocks noChangeAspect="1"/>
          </p:cNvPicPr>
          <p:nvPr>
            <p:custDataLst>
              <p:tags r:id="rId6"/>
            </p:custDataLst>
          </p:nvPr>
        </p:nvPicPr>
        <p:blipFill rotWithShape="1">
          <a:blip r:embed="rId12" cstate="print">
            <a:extLst>
              <a:ext uri="{28A0092B-C50C-407E-A947-70E740481C1C}">
                <a14:useLocalDpi xmlns:a14="http://schemas.microsoft.com/office/drawing/2010/main" val="0"/>
              </a:ext>
            </a:extLst>
          </a:blip>
          <a:srcRect l="29065"/>
          <a:stretch/>
        </p:blipFill>
        <p:spPr>
          <a:xfrm>
            <a:off x="6960096" y="5085185"/>
            <a:ext cx="2054002" cy="1628775"/>
          </a:xfrm>
          <a:prstGeom prst="rect">
            <a:avLst/>
          </a:prstGeom>
          <a:ln>
            <a:noFill/>
          </a:ln>
          <a:effectLst>
            <a:softEdge rad="112500"/>
          </a:effectLst>
        </p:spPr>
      </p:pic>
    </p:spTree>
    <p:extLst>
      <p:ext uri="{BB962C8B-B14F-4D97-AF65-F5344CB8AC3E}">
        <p14:creationId xmlns:p14="http://schemas.microsoft.com/office/powerpoint/2010/main" val="37552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7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973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9731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97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0297" y="1589946"/>
            <a:ext cx="4143310" cy="4143310"/>
          </a:xfrm>
          <a:prstGeom prst="rect">
            <a:avLst/>
          </a:prstGeom>
        </p:spPr>
      </p:pic>
      <p:sp>
        <p:nvSpPr>
          <p:cNvPr id="403458" name="Rectangle 2"/>
          <p:cNvSpPr>
            <a:spLocks noGrp="1" noChangeArrowheads="1"/>
          </p:cNvSpPr>
          <p:nvPr>
            <p:ph type="title"/>
            <p:custDataLst>
              <p:tags r:id="rId1"/>
            </p:custDataLst>
          </p:nvPr>
        </p:nvSpPr>
        <p:spPr>
          <a:xfrm>
            <a:off x="533400" y="116633"/>
            <a:ext cx="10896600" cy="950167"/>
          </a:xfrm>
        </p:spPr>
        <p:txBody>
          <a:bodyPr>
            <a:normAutofit/>
          </a:bodyPr>
          <a:lstStyle/>
          <a:p>
            <a:r>
              <a:rPr lang="en-GB" altLang="en-US" b="1" dirty="0" smtClean="0"/>
              <a:t>Victim Personal Statement (VPS)</a:t>
            </a:r>
          </a:p>
        </p:txBody>
      </p:sp>
      <p:sp>
        <p:nvSpPr>
          <p:cNvPr id="403459" name="Rectangle 3"/>
          <p:cNvSpPr>
            <a:spLocks noGrp="1" noChangeArrowheads="1"/>
          </p:cNvSpPr>
          <p:nvPr>
            <p:ph idx="1"/>
            <p:custDataLst>
              <p:tags r:id="rId2"/>
            </p:custDataLst>
          </p:nvPr>
        </p:nvSpPr>
        <p:spPr>
          <a:xfrm>
            <a:off x="1981200" y="981075"/>
            <a:ext cx="4330824" cy="5145088"/>
          </a:xfrm>
        </p:spPr>
        <p:txBody>
          <a:bodyPr/>
          <a:lstStyle/>
          <a:p>
            <a:endParaRPr lang="en-GB" altLang="en-US" dirty="0" smtClean="0"/>
          </a:p>
          <a:p>
            <a:endParaRPr lang="en-GB" altLang="en-US" dirty="0" smtClean="0"/>
          </a:p>
          <a:p>
            <a:r>
              <a:rPr lang="en-GB" altLang="en-US" sz="2400" dirty="0" smtClean="0"/>
              <a:t>What is the VPS?</a:t>
            </a:r>
          </a:p>
          <a:p>
            <a:endParaRPr lang="en-GB" altLang="en-US" sz="2400" dirty="0" smtClean="0"/>
          </a:p>
          <a:p>
            <a:r>
              <a:rPr lang="en-GB" altLang="en-US" sz="2400" dirty="0" smtClean="0"/>
              <a:t>Does the VPS make a difference?</a:t>
            </a:r>
          </a:p>
          <a:p>
            <a:endParaRPr lang="en-GB" altLang="en-US" sz="2400" dirty="0" smtClean="0"/>
          </a:p>
          <a:p>
            <a:r>
              <a:rPr lang="en-GB" altLang="en-US" sz="2400" dirty="0" smtClean="0"/>
              <a:t>Your role in the VPS process</a:t>
            </a:r>
          </a:p>
          <a:p>
            <a:endParaRPr lang="en-GB" altLang="en-US" dirty="0" smtClean="0"/>
          </a:p>
        </p:txBody>
      </p:sp>
    </p:spTree>
    <p:extLst>
      <p:ext uri="{BB962C8B-B14F-4D97-AF65-F5344CB8AC3E}">
        <p14:creationId xmlns:p14="http://schemas.microsoft.com/office/powerpoint/2010/main" val="3847858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3459">
                                            <p:txEl>
                                              <p:pRg st="2" end="2"/>
                                            </p:txEl>
                                          </p:spTgt>
                                        </p:tgtEl>
                                        <p:attrNameLst>
                                          <p:attrName>style.visibility</p:attrName>
                                        </p:attrNameLst>
                                      </p:cBhvr>
                                      <p:to>
                                        <p:strVal val="visible"/>
                                      </p:to>
                                    </p:set>
                                    <p:animEffect transition="in" filter="fade">
                                      <p:cBhvr>
                                        <p:cTn id="7" dur="500"/>
                                        <p:tgtEl>
                                          <p:spTgt spid="40345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3459">
                                            <p:txEl>
                                              <p:pRg st="4" end="4"/>
                                            </p:txEl>
                                          </p:spTgt>
                                        </p:tgtEl>
                                        <p:attrNameLst>
                                          <p:attrName>style.visibility</p:attrName>
                                        </p:attrNameLst>
                                      </p:cBhvr>
                                      <p:to>
                                        <p:strVal val="visible"/>
                                      </p:to>
                                    </p:set>
                                    <p:animEffect transition="in" filter="fade">
                                      <p:cBhvr>
                                        <p:cTn id="12" dur="500"/>
                                        <p:tgtEl>
                                          <p:spTgt spid="40345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3459">
                                            <p:txEl>
                                              <p:pRg st="6" end="6"/>
                                            </p:txEl>
                                          </p:spTgt>
                                        </p:tgtEl>
                                        <p:attrNameLst>
                                          <p:attrName>style.visibility</p:attrName>
                                        </p:attrNameLst>
                                      </p:cBhvr>
                                      <p:to>
                                        <p:strVal val="visible"/>
                                      </p:to>
                                    </p:set>
                                    <p:animEffect transition="in" filter="fade">
                                      <p:cBhvr>
                                        <p:cTn id="17" dur="500"/>
                                        <p:tgtEl>
                                          <p:spTgt spid="4034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345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3" descr="\\Client\R$\SWPKDIVLDSEPF\Shared\Pre-join\Images\victim.jpg"/>
          <p:cNvPicPr>
            <a:picLocks noChangeAspect="1" noChangeArrowheads="1"/>
          </p:cNvPicPr>
          <p:nvPr/>
        </p:nvPicPr>
        <p:blipFill>
          <a:blip r:embed="rId5" cstate="print">
            <a:lum bright="70000" contrast="-70000"/>
            <a:extLst>
              <a:ext uri="{28A0092B-C50C-407E-A947-70E740481C1C}">
                <a14:useLocalDpi xmlns:a14="http://schemas.microsoft.com/office/drawing/2010/main" val="0"/>
              </a:ext>
            </a:extLst>
          </a:blip>
          <a:srcRect/>
          <a:stretch>
            <a:fillRect/>
          </a:stretch>
        </p:blipFill>
        <p:spPr bwMode="auto">
          <a:xfrm>
            <a:off x="2063751" y="2124635"/>
            <a:ext cx="9753600" cy="447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TextBox 3"/>
          <p:cNvSpPr txBox="1">
            <a:spLocks noChangeArrowheads="1"/>
          </p:cNvSpPr>
          <p:nvPr>
            <p:custDataLst>
              <p:tags r:id="rId1"/>
            </p:custDataLst>
          </p:nvPr>
        </p:nvSpPr>
        <p:spPr bwMode="auto">
          <a:xfrm>
            <a:off x="2063751" y="53975"/>
            <a:ext cx="77771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dirty="0">
                <a:solidFill>
                  <a:schemeClr val="tx1"/>
                </a:solidFill>
              </a:rPr>
              <a:t>Victim Personal Statement (VPS)</a:t>
            </a:r>
          </a:p>
        </p:txBody>
      </p:sp>
      <p:sp>
        <p:nvSpPr>
          <p:cNvPr id="5" name="TextBox 4"/>
          <p:cNvSpPr txBox="1">
            <a:spLocks noChangeArrowheads="1"/>
          </p:cNvSpPr>
          <p:nvPr>
            <p:custDataLst>
              <p:tags r:id="rId2"/>
            </p:custDataLst>
          </p:nvPr>
        </p:nvSpPr>
        <p:spPr bwMode="auto">
          <a:xfrm>
            <a:off x="2478089" y="733426"/>
            <a:ext cx="7127875" cy="612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b="1">
                <a:solidFill>
                  <a:schemeClr val="bg1"/>
                </a:solidFill>
                <a:latin typeface="Verdana" pitchFamily="34" charset="0"/>
                <a:ea typeface="ＭＳ Ｐゴシック" pitchFamily="-112" charset="-128"/>
              </a:defRPr>
            </a:lvl1pPr>
            <a:lvl2pPr marL="742950" indent="-285750" eaLnBrk="0" hangingPunct="0">
              <a:defRPr sz="3200" b="1">
                <a:solidFill>
                  <a:schemeClr val="bg1"/>
                </a:solidFill>
                <a:latin typeface="Verdana" pitchFamily="34" charset="0"/>
                <a:ea typeface="ＭＳ Ｐゴシック" pitchFamily="-112" charset="-128"/>
              </a:defRPr>
            </a:lvl2pPr>
            <a:lvl3pPr marL="1143000" indent="-228600" eaLnBrk="0" hangingPunct="0">
              <a:defRPr sz="3200" b="1">
                <a:solidFill>
                  <a:schemeClr val="bg1"/>
                </a:solidFill>
                <a:latin typeface="Verdana" pitchFamily="34" charset="0"/>
                <a:ea typeface="ＭＳ Ｐゴシック" pitchFamily="-112" charset="-128"/>
              </a:defRPr>
            </a:lvl3pPr>
            <a:lvl4pPr marL="1600200" indent="-228600" eaLnBrk="0" hangingPunct="0">
              <a:defRPr sz="3200" b="1">
                <a:solidFill>
                  <a:schemeClr val="bg1"/>
                </a:solidFill>
                <a:latin typeface="Verdana" pitchFamily="34" charset="0"/>
                <a:ea typeface="ＭＳ Ｐゴシック" pitchFamily="-112" charset="-128"/>
              </a:defRPr>
            </a:lvl4pPr>
            <a:lvl5pPr marL="2057400" indent="-228600" eaLnBrk="0" hangingPunct="0">
              <a:defRPr sz="3200" b="1">
                <a:solidFill>
                  <a:schemeClr val="bg1"/>
                </a:solidFill>
                <a:latin typeface="Verdana" pitchFamily="34" charset="0"/>
                <a:ea typeface="ＭＳ Ｐゴシック" pitchFamily="-112"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r>
              <a:rPr lang="en-GB" altLang="en-US" sz="2800" b="0" dirty="0">
                <a:solidFill>
                  <a:srgbClr val="002060"/>
                </a:solidFill>
              </a:rPr>
              <a:t>Gives victims the opportunity to tell the Criminal Justice Agencies how the crime has affected them</a:t>
            </a:r>
          </a:p>
          <a:p>
            <a:pPr eaLnBrk="1" hangingPunct="1"/>
            <a:endParaRPr lang="en-GB" altLang="en-US" sz="2800" b="0" dirty="0">
              <a:solidFill>
                <a:srgbClr val="002060"/>
              </a:solidFill>
            </a:endParaRPr>
          </a:p>
          <a:p>
            <a:pPr eaLnBrk="1" hangingPunct="1"/>
            <a:r>
              <a:rPr lang="en-GB" altLang="en-US" sz="2800" b="0" dirty="0">
                <a:solidFill>
                  <a:srgbClr val="002060"/>
                </a:solidFill>
              </a:rPr>
              <a:t>Physically</a:t>
            </a:r>
          </a:p>
          <a:p>
            <a:pPr eaLnBrk="1" hangingPunct="1"/>
            <a:endParaRPr lang="en-GB" altLang="en-US" sz="2800" b="0" dirty="0">
              <a:solidFill>
                <a:srgbClr val="002060"/>
              </a:solidFill>
            </a:endParaRPr>
          </a:p>
          <a:p>
            <a:pPr eaLnBrk="1" hangingPunct="1"/>
            <a:r>
              <a:rPr lang="en-GB" altLang="en-US" sz="2800" b="0" dirty="0">
                <a:solidFill>
                  <a:srgbClr val="002060"/>
                </a:solidFill>
              </a:rPr>
              <a:t>Emotionally</a:t>
            </a:r>
          </a:p>
          <a:p>
            <a:pPr eaLnBrk="1" hangingPunct="1"/>
            <a:endParaRPr lang="en-GB" altLang="en-US" sz="2800" b="0" dirty="0">
              <a:solidFill>
                <a:srgbClr val="002060"/>
              </a:solidFill>
            </a:endParaRPr>
          </a:p>
          <a:p>
            <a:pPr eaLnBrk="1" hangingPunct="1"/>
            <a:r>
              <a:rPr lang="en-GB" altLang="en-US" sz="2800" b="0" dirty="0">
                <a:solidFill>
                  <a:srgbClr val="002060"/>
                </a:solidFill>
              </a:rPr>
              <a:t>Psychologically</a:t>
            </a:r>
          </a:p>
          <a:p>
            <a:pPr eaLnBrk="1" hangingPunct="1"/>
            <a:endParaRPr lang="en-GB" altLang="en-US" sz="2800" b="0" dirty="0">
              <a:solidFill>
                <a:srgbClr val="002060"/>
              </a:solidFill>
            </a:endParaRPr>
          </a:p>
          <a:p>
            <a:pPr eaLnBrk="1" hangingPunct="1"/>
            <a:r>
              <a:rPr lang="en-GB" altLang="en-US" sz="2800" b="0" dirty="0">
                <a:solidFill>
                  <a:srgbClr val="002060"/>
                </a:solidFill>
              </a:rPr>
              <a:t>Financially</a:t>
            </a:r>
          </a:p>
          <a:p>
            <a:pPr eaLnBrk="1" hangingPunct="1"/>
            <a:endParaRPr lang="en-GB" altLang="en-US" sz="2800" b="0" dirty="0">
              <a:solidFill>
                <a:srgbClr val="002060"/>
              </a:solidFill>
            </a:endParaRPr>
          </a:p>
          <a:p>
            <a:pPr eaLnBrk="1" hangingPunct="1"/>
            <a:r>
              <a:rPr lang="en-GB" altLang="en-US" sz="2800" b="0" dirty="0">
                <a:solidFill>
                  <a:srgbClr val="002060"/>
                </a:solidFill>
              </a:rPr>
              <a:t>Or in any other way</a:t>
            </a:r>
          </a:p>
          <a:p>
            <a:pPr eaLnBrk="1" hangingPunct="1"/>
            <a:endParaRPr lang="en-GB" altLang="en-US" sz="2800" dirty="0">
              <a:solidFill>
                <a:srgbClr val="FFFF00"/>
              </a:solidFill>
            </a:endParaRPr>
          </a:p>
        </p:txBody>
      </p:sp>
    </p:spTree>
    <p:extLst>
      <p:ext uri="{BB962C8B-B14F-4D97-AF65-F5344CB8AC3E}">
        <p14:creationId xmlns:p14="http://schemas.microsoft.com/office/powerpoint/2010/main" val="6034876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8098" name="Rectangle 2"/>
          <p:cNvSpPr>
            <a:spLocks noGrp="1" noChangeArrowheads="1"/>
          </p:cNvSpPr>
          <p:nvPr>
            <p:ph type="title"/>
            <p:custDataLst>
              <p:tags r:id="rId1"/>
            </p:custDataLst>
          </p:nvPr>
        </p:nvSpPr>
        <p:spPr>
          <a:xfrm>
            <a:off x="1981200" y="44624"/>
            <a:ext cx="8229600" cy="936104"/>
          </a:xfrm>
        </p:spPr>
        <p:txBody>
          <a:bodyPr>
            <a:normAutofit/>
          </a:bodyPr>
          <a:lstStyle/>
          <a:p>
            <a:r>
              <a:rPr lang="en-GB" altLang="en-US" b="1" dirty="0" smtClean="0"/>
              <a:t>Initial Communication</a:t>
            </a:r>
          </a:p>
        </p:txBody>
      </p:sp>
      <p:sp>
        <p:nvSpPr>
          <p:cNvPr id="388099" name="Rectangle 3"/>
          <p:cNvSpPr>
            <a:spLocks noGrp="1" noChangeArrowheads="1"/>
          </p:cNvSpPr>
          <p:nvPr>
            <p:ph idx="1"/>
            <p:custDataLst>
              <p:tags r:id="rId2"/>
            </p:custDataLst>
          </p:nvPr>
        </p:nvSpPr>
        <p:spPr>
          <a:xfrm>
            <a:off x="1981200" y="1052737"/>
            <a:ext cx="5626968" cy="5073427"/>
          </a:xfrm>
        </p:spPr>
        <p:txBody>
          <a:bodyPr>
            <a:normAutofit fontScale="92500"/>
          </a:bodyPr>
          <a:lstStyle/>
          <a:p>
            <a:pPr>
              <a:spcBef>
                <a:spcPts val="0"/>
              </a:spcBef>
              <a:spcAft>
                <a:spcPts val="2400"/>
              </a:spcAft>
              <a:buNone/>
            </a:pPr>
            <a:r>
              <a:rPr lang="en-US" altLang="en-US" sz="3200" b="1" dirty="0">
                <a:cs typeface="Times New Roman" pitchFamily="18" charset="0"/>
              </a:rPr>
              <a:t>Active listening skills:</a:t>
            </a:r>
          </a:p>
          <a:p>
            <a:pPr>
              <a:spcBef>
                <a:spcPts val="0"/>
              </a:spcBef>
              <a:spcAft>
                <a:spcPts val="2400"/>
              </a:spcAft>
            </a:pPr>
            <a:r>
              <a:rPr lang="en-GB" altLang="en-US" sz="3200" dirty="0"/>
              <a:t>Pay Attention</a:t>
            </a:r>
          </a:p>
          <a:p>
            <a:pPr>
              <a:spcBef>
                <a:spcPts val="0"/>
              </a:spcBef>
              <a:spcAft>
                <a:spcPts val="2400"/>
              </a:spcAft>
            </a:pPr>
            <a:r>
              <a:rPr lang="en-GB" altLang="en-US" sz="3200" dirty="0"/>
              <a:t>Show That You're Listening</a:t>
            </a:r>
          </a:p>
          <a:p>
            <a:pPr>
              <a:spcBef>
                <a:spcPts val="0"/>
              </a:spcBef>
              <a:spcAft>
                <a:spcPts val="2400"/>
              </a:spcAft>
            </a:pPr>
            <a:r>
              <a:rPr lang="en-GB" altLang="en-US" sz="3200" dirty="0"/>
              <a:t>Clarify</a:t>
            </a:r>
          </a:p>
          <a:p>
            <a:pPr>
              <a:spcBef>
                <a:spcPts val="0"/>
              </a:spcBef>
              <a:spcAft>
                <a:spcPts val="2400"/>
              </a:spcAft>
            </a:pPr>
            <a:r>
              <a:rPr lang="en-GB" altLang="en-US" sz="3200" dirty="0"/>
              <a:t>Defer Judgement</a:t>
            </a:r>
          </a:p>
          <a:p>
            <a:r>
              <a:rPr lang="en-GB" altLang="en-US" sz="3200" dirty="0"/>
              <a:t>Summarise appropriately</a:t>
            </a:r>
          </a:p>
          <a:p>
            <a:pPr>
              <a:buFontTx/>
              <a:buNone/>
            </a:pPr>
            <a:r>
              <a:rPr lang="en-GB" altLang="en-US" dirty="0" smtClean="0"/>
              <a:t>  </a:t>
            </a: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47708"/>
          <a:stretch/>
        </p:blipFill>
        <p:spPr>
          <a:xfrm>
            <a:off x="7000066" y="1988840"/>
            <a:ext cx="3517072" cy="2808312"/>
          </a:xfrm>
          <a:prstGeom prst="rect">
            <a:avLst/>
          </a:prstGeom>
          <a:ln>
            <a:noFill/>
          </a:ln>
          <a:effectLst>
            <a:softEdge rad="317500"/>
          </a:effectLst>
        </p:spPr>
      </p:pic>
    </p:spTree>
    <p:extLst>
      <p:ext uri="{BB962C8B-B14F-4D97-AF65-F5344CB8AC3E}">
        <p14:creationId xmlns:p14="http://schemas.microsoft.com/office/powerpoint/2010/main" val="2207297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8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8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809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80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1954" name="Rectangle 2"/>
          <p:cNvSpPr>
            <a:spLocks noGrp="1" noChangeArrowheads="1"/>
          </p:cNvSpPr>
          <p:nvPr>
            <p:ph type="title"/>
            <p:custDataLst>
              <p:tags r:id="rId1"/>
            </p:custDataLst>
          </p:nvPr>
        </p:nvSpPr>
        <p:spPr>
          <a:xfrm>
            <a:off x="1991544" y="188641"/>
            <a:ext cx="8229600" cy="549275"/>
          </a:xfrm>
        </p:spPr>
        <p:txBody>
          <a:bodyPr>
            <a:normAutofit fontScale="90000"/>
          </a:bodyPr>
          <a:lstStyle/>
          <a:p>
            <a:r>
              <a:rPr lang="en-GB" altLang="en-US" b="1" dirty="0" smtClean="0"/>
              <a:t>Initial Communication</a:t>
            </a:r>
          </a:p>
        </p:txBody>
      </p:sp>
      <p:sp>
        <p:nvSpPr>
          <p:cNvPr id="381955" name="Rectangle 3"/>
          <p:cNvSpPr>
            <a:spLocks noGrp="1" noChangeArrowheads="1"/>
          </p:cNvSpPr>
          <p:nvPr>
            <p:ph idx="1"/>
            <p:custDataLst>
              <p:tags r:id="rId2"/>
            </p:custDataLst>
          </p:nvPr>
        </p:nvSpPr>
        <p:spPr>
          <a:xfrm>
            <a:off x="1703512" y="981075"/>
            <a:ext cx="5256584" cy="5544269"/>
          </a:xfrm>
        </p:spPr>
        <p:txBody>
          <a:bodyPr>
            <a:normAutofit lnSpcReduction="10000"/>
          </a:bodyPr>
          <a:lstStyle/>
          <a:p>
            <a:pPr>
              <a:spcBef>
                <a:spcPts val="0"/>
              </a:spcBef>
              <a:spcAft>
                <a:spcPts val="1800"/>
              </a:spcAft>
            </a:pPr>
            <a:r>
              <a:rPr lang="en-US" altLang="en-US" sz="3200" b="1" dirty="0">
                <a:cs typeface="Times New Roman" pitchFamily="18" charset="0"/>
              </a:rPr>
              <a:t>Don’t say things like</a:t>
            </a:r>
          </a:p>
          <a:p>
            <a:pPr>
              <a:spcBef>
                <a:spcPts val="0"/>
              </a:spcBef>
              <a:spcAft>
                <a:spcPts val="1800"/>
              </a:spcAft>
            </a:pPr>
            <a:r>
              <a:rPr lang="en-US" altLang="en-US" sz="3200" dirty="0" smtClean="0">
                <a:cs typeface="Times New Roman" pitchFamily="18" charset="0"/>
              </a:rPr>
              <a:t>I understand.</a:t>
            </a:r>
          </a:p>
          <a:p>
            <a:pPr>
              <a:spcBef>
                <a:spcPts val="0"/>
              </a:spcBef>
              <a:spcAft>
                <a:spcPts val="1800"/>
              </a:spcAft>
            </a:pPr>
            <a:r>
              <a:rPr lang="en-US" altLang="en-US" sz="3200" dirty="0" smtClean="0">
                <a:cs typeface="Times New Roman" pitchFamily="18" charset="0"/>
              </a:rPr>
              <a:t>It will take some time but you’ll get over it.</a:t>
            </a:r>
          </a:p>
          <a:p>
            <a:pPr>
              <a:spcBef>
                <a:spcPts val="0"/>
              </a:spcBef>
              <a:spcAft>
                <a:spcPts val="1800"/>
              </a:spcAft>
            </a:pPr>
            <a:r>
              <a:rPr lang="en-US" altLang="en-US" sz="3200" dirty="0" smtClean="0">
                <a:cs typeface="Times New Roman" pitchFamily="18" charset="0"/>
              </a:rPr>
              <a:t>I can imagine how you feel.</a:t>
            </a:r>
          </a:p>
          <a:p>
            <a:pPr>
              <a:spcBef>
                <a:spcPts val="0"/>
              </a:spcBef>
              <a:spcAft>
                <a:spcPts val="1800"/>
              </a:spcAft>
            </a:pPr>
            <a:r>
              <a:rPr lang="en-US" altLang="en-US" sz="3200" dirty="0" smtClean="0">
                <a:cs typeface="Times New Roman" pitchFamily="18" charset="0"/>
              </a:rPr>
              <a:t>Don’t worry, it’s going to be all right.</a:t>
            </a:r>
          </a:p>
          <a:p>
            <a:r>
              <a:rPr lang="en-US" altLang="en-US" sz="3200" dirty="0" smtClean="0">
                <a:cs typeface="Times New Roman" pitchFamily="18" charset="0"/>
              </a:rPr>
              <a:t>Calm down and relax.</a:t>
            </a:r>
            <a:endParaRPr lang="en-GB" altLang="en-US" sz="3200" dirty="0" smtClean="0">
              <a:cs typeface="Times New Roman" pitchFamily="18" charset="0"/>
            </a:endParaRPr>
          </a:p>
        </p:txBody>
      </p:sp>
      <p:pic>
        <p:nvPicPr>
          <p:cNvPr id="6" name="Picture 5"/>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b="45123"/>
          <a:stretch/>
        </p:blipFill>
        <p:spPr>
          <a:xfrm>
            <a:off x="6888089" y="1988840"/>
            <a:ext cx="3553813" cy="2921904"/>
          </a:xfrm>
          <a:prstGeom prst="rect">
            <a:avLst/>
          </a:prstGeom>
          <a:effectLst>
            <a:softEdge rad="635000"/>
          </a:effectLst>
        </p:spPr>
      </p:pic>
    </p:spTree>
    <p:extLst>
      <p:ext uri="{BB962C8B-B14F-4D97-AF65-F5344CB8AC3E}">
        <p14:creationId xmlns:p14="http://schemas.microsoft.com/office/powerpoint/2010/main" val="87544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Effect transition="in" filter="fade">
                                      <p:cBhvr>
                                        <p:cTn id="7" dur="500"/>
                                        <p:tgtEl>
                                          <p:spTgt spid="3819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1955">
                                            <p:txEl>
                                              <p:pRg st="1" end="1"/>
                                            </p:txEl>
                                          </p:spTgt>
                                        </p:tgtEl>
                                        <p:attrNameLst>
                                          <p:attrName>style.visibility</p:attrName>
                                        </p:attrNameLst>
                                      </p:cBhvr>
                                      <p:to>
                                        <p:strVal val="visible"/>
                                      </p:to>
                                    </p:set>
                                    <p:animEffect transition="in" filter="fade">
                                      <p:cBhvr>
                                        <p:cTn id="12" dur="500"/>
                                        <p:tgtEl>
                                          <p:spTgt spid="3819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Effect transition="in" filter="fade">
                                      <p:cBhvr>
                                        <p:cTn id="17" dur="500"/>
                                        <p:tgtEl>
                                          <p:spTgt spid="3819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1955">
                                            <p:txEl>
                                              <p:pRg st="3" end="3"/>
                                            </p:txEl>
                                          </p:spTgt>
                                        </p:tgtEl>
                                        <p:attrNameLst>
                                          <p:attrName>style.visibility</p:attrName>
                                        </p:attrNameLst>
                                      </p:cBhvr>
                                      <p:to>
                                        <p:strVal val="visible"/>
                                      </p:to>
                                    </p:set>
                                    <p:animEffect transition="in" filter="fade">
                                      <p:cBhvr>
                                        <p:cTn id="22" dur="500"/>
                                        <p:tgtEl>
                                          <p:spTgt spid="3819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Effect transition="in" filter="fade">
                                      <p:cBhvr>
                                        <p:cTn id="27" dur="500"/>
                                        <p:tgtEl>
                                          <p:spTgt spid="38195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1955">
                                            <p:txEl>
                                              <p:pRg st="5" end="5"/>
                                            </p:txEl>
                                          </p:spTgt>
                                        </p:tgtEl>
                                        <p:attrNameLst>
                                          <p:attrName>style.visibility</p:attrName>
                                        </p:attrNameLst>
                                      </p:cBhvr>
                                      <p:to>
                                        <p:strVal val="visible"/>
                                      </p:to>
                                    </p:set>
                                    <p:animEffect transition="in" filter="fade">
                                      <p:cBhvr>
                                        <p:cTn id="32" dur="500"/>
                                        <p:tgtEl>
                                          <p:spTgt spid="3819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4002" name="Rectangle 2"/>
          <p:cNvSpPr>
            <a:spLocks noGrp="1" noChangeArrowheads="1"/>
          </p:cNvSpPr>
          <p:nvPr>
            <p:ph type="title"/>
            <p:custDataLst>
              <p:tags r:id="rId1"/>
            </p:custDataLst>
          </p:nvPr>
        </p:nvSpPr>
        <p:spPr>
          <a:xfrm>
            <a:off x="1810871" y="404665"/>
            <a:ext cx="10211796" cy="549275"/>
          </a:xfrm>
        </p:spPr>
        <p:txBody>
          <a:bodyPr>
            <a:noAutofit/>
          </a:bodyPr>
          <a:lstStyle/>
          <a:p>
            <a:r>
              <a:rPr lang="en-US" altLang="en-US" sz="4400" b="1" dirty="0" smtClean="0">
                <a:cs typeface="Times New Roman" pitchFamily="18" charset="0"/>
              </a:rPr>
              <a:t>Improving Communication with the Victim</a:t>
            </a:r>
            <a:endParaRPr lang="en-GB" altLang="en-US" sz="4400" b="1" dirty="0" smtClean="0">
              <a:cs typeface="Times New Roman" pitchFamily="18" charset="0"/>
            </a:endParaRPr>
          </a:p>
        </p:txBody>
      </p:sp>
      <p:sp>
        <p:nvSpPr>
          <p:cNvPr id="384003" name="Rectangle 3"/>
          <p:cNvSpPr>
            <a:spLocks noGrp="1" noChangeArrowheads="1"/>
          </p:cNvSpPr>
          <p:nvPr>
            <p:ph idx="1"/>
            <p:custDataLst>
              <p:tags r:id="rId2"/>
            </p:custDataLst>
          </p:nvPr>
        </p:nvSpPr>
        <p:spPr>
          <a:xfrm>
            <a:off x="1703513" y="1757082"/>
            <a:ext cx="4560791" cy="4656766"/>
          </a:xfrm>
        </p:spPr>
        <p:txBody>
          <a:bodyPr>
            <a:normAutofit lnSpcReduction="10000"/>
          </a:bodyPr>
          <a:lstStyle/>
          <a:p>
            <a:pPr>
              <a:spcBef>
                <a:spcPts val="0"/>
              </a:spcBef>
              <a:spcAft>
                <a:spcPts val="2400"/>
              </a:spcAft>
              <a:buNone/>
            </a:pPr>
            <a:r>
              <a:rPr lang="en-US" altLang="en-US" sz="3200" b="1" dirty="0">
                <a:cs typeface="Times New Roman" pitchFamily="18" charset="0"/>
              </a:rPr>
              <a:t>Avoid Words Like:</a:t>
            </a:r>
          </a:p>
          <a:p>
            <a:pPr>
              <a:spcBef>
                <a:spcPts val="0"/>
              </a:spcBef>
              <a:spcAft>
                <a:spcPts val="2400"/>
              </a:spcAft>
            </a:pPr>
            <a:r>
              <a:rPr lang="en-US" altLang="en-US" sz="3200" dirty="0">
                <a:cs typeface="Times New Roman" pitchFamily="18" charset="0"/>
              </a:rPr>
              <a:t>Feelings</a:t>
            </a:r>
          </a:p>
          <a:p>
            <a:pPr>
              <a:spcBef>
                <a:spcPts val="0"/>
              </a:spcBef>
              <a:spcAft>
                <a:spcPts val="2400"/>
              </a:spcAft>
            </a:pPr>
            <a:r>
              <a:rPr lang="en-US" altLang="en-US" sz="3200" dirty="0">
                <a:cs typeface="Times New Roman" pitchFamily="18" charset="0"/>
              </a:rPr>
              <a:t>Complainant, victim, or survivor</a:t>
            </a:r>
          </a:p>
          <a:p>
            <a:pPr>
              <a:spcBef>
                <a:spcPts val="0"/>
              </a:spcBef>
              <a:spcAft>
                <a:spcPts val="2400"/>
              </a:spcAft>
            </a:pPr>
            <a:r>
              <a:rPr lang="en-US" altLang="en-US" sz="3200" dirty="0">
                <a:cs typeface="Times New Roman" pitchFamily="18" charset="0"/>
              </a:rPr>
              <a:t>Incident, event, or accident </a:t>
            </a:r>
          </a:p>
          <a:p>
            <a:r>
              <a:rPr lang="en-US" altLang="en-US" sz="3200" dirty="0">
                <a:cs typeface="Times New Roman" pitchFamily="18" charset="0"/>
              </a:rPr>
              <a:t>Alleged</a:t>
            </a:r>
            <a:endParaRPr lang="en-GB" altLang="en-US" sz="3200" dirty="0">
              <a:cs typeface="Times New Roman" pitchFamily="18" charset="0"/>
            </a:endParaRP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r="19035"/>
          <a:stretch/>
        </p:blipFill>
        <p:spPr>
          <a:xfrm>
            <a:off x="6264304" y="1608471"/>
            <a:ext cx="4201915" cy="3456384"/>
          </a:xfrm>
          <a:prstGeom prst="rect">
            <a:avLst/>
          </a:prstGeom>
          <a:effectLst>
            <a:softEdge rad="635000"/>
          </a:effectLst>
        </p:spPr>
      </p:pic>
    </p:spTree>
    <p:extLst>
      <p:ext uri="{BB962C8B-B14F-4D97-AF65-F5344CB8AC3E}">
        <p14:creationId xmlns:p14="http://schemas.microsoft.com/office/powerpoint/2010/main" val="357256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400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40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40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40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2978" name="Rectangle 2"/>
          <p:cNvSpPr>
            <a:spLocks noGrp="1" noChangeArrowheads="1"/>
          </p:cNvSpPr>
          <p:nvPr>
            <p:ph type="title"/>
            <p:custDataLst>
              <p:tags r:id="rId1"/>
            </p:custDataLst>
          </p:nvPr>
        </p:nvSpPr>
        <p:spPr>
          <a:xfrm>
            <a:off x="1991544" y="188641"/>
            <a:ext cx="8229600" cy="549275"/>
          </a:xfrm>
        </p:spPr>
        <p:txBody>
          <a:bodyPr>
            <a:normAutofit fontScale="90000"/>
          </a:bodyPr>
          <a:lstStyle/>
          <a:p>
            <a:r>
              <a:rPr lang="en-GB" altLang="en-US" b="1" dirty="0" smtClean="0"/>
              <a:t>Initial Communication</a:t>
            </a:r>
          </a:p>
        </p:txBody>
      </p:sp>
      <p:sp>
        <p:nvSpPr>
          <p:cNvPr id="382979" name="Rectangle 3"/>
          <p:cNvSpPr>
            <a:spLocks noGrp="1" noChangeArrowheads="1"/>
          </p:cNvSpPr>
          <p:nvPr>
            <p:ph idx="1"/>
            <p:custDataLst>
              <p:tags r:id="rId2"/>
            </p:custDataLst>
          </p:nvPr>
        </p:nvSpPr>
        <p:spPr>
          <a:xfrm>
            <a:off x="1685365" y="981075"/>
            <a:ext cx="8161368" cy="5145088"/>
          </a:xfrm>
        </p:spPr>
        <p:txBody>
          <a:bodyPr>
            <a:noAutofit/>
          </a:bodyPr>
          <a:lstStyle/>
          <a:p>
            <a:pPr>
              <a:spcBef>
                <a:spcPts val="0"/>
              </a:spcBef>
              <a:spcAft>
                <a:spcPts val="1800"/>
              </a:spcAft>
            </a:pPr>
            <a:r>
              <a:rPr lang="en-US" altLang="en-US" sz="3200" b="1" dirty="0" smtClean="0">
                <a:cs typeface="Times New Roman" pitchFamily="18" charset="0"/>
              </a:rPr>
              <a:t>Positive messages:</a:t>
            </a:r>
          </a:p>
          <a:p>
            <a:pPr>
              <a:spcBef>
                <a:spcPts val="0"/>
              </a:spcBef>
              <a:spcAft>
                <a:spcPts val="1800"/>
              </a:spcAft>
            </a:pPr>
            <a:r>
              <a:rPr lang="en-US" altLang="en-US" sz="3200" dirty="0" smtClean="0">
                <a:cs typeface="Times New Roman" pitchFamily="18" charset="0"/>
              </a:rPr>
              <a:t>You’re safe now</a:t>
            </a:r>
          </a:p>
          <a:p>
            <a:pPr>
              <a:spcBef>
                <a:spcPts val="0"/>
              </a:spcBef>
              <a:spcAft>
                <a:spcPts val="1800"/>
              </a:spcAft>
            </a:pPr>
            <a:r>
              <a:rPr lang="en-US" altLang="en-US" sz="3200" dirty="0" smtClean="0">
                <a:cs typeface="Times New Roman" pitchFamily="18" charset="0"/>
              </a:rPr>
              <a:t>It wasn’t your fault</a:t>
            </a:r>
          </a:p>
          <a:p>
            <a:pPr>
              <a:spcBef>
                <a:spcPts val="0"/>
              </a:spcBef>
              <a:spcAft>
                <a:spcPts val="1800"/>
              </a:spcAft>
            </a:pPr>
            <a:r>
              <a:rPr lang="en-US" altLang="en-US" sz="3200" dirty="0" smtClean="0">
                <a:cs typeface="Times New Roman" pitchFamily="18" charset="0"/>
              </a:rPr>
              <a:t>Your reaction is not an uncommon response to such a terrible thing.</a:t>
            </a:r>
          </a:p>
          <a:p>
            <a:pPr>
              <a:spcBef>
                <a:spcPts val="0"/>
              </a:spcBef>
              <a:spcAft>
                <a:spcPts val="1800"/>
              </a:spcAft>
            </a:pPr>
            <a:r>
              <a:rPr lang="en-US" altLang="en-US" sz="3200" dirty="0" smtClean="0">
                <a:cs typeface="Times New Roman" pitchFamily="18" charset="0"/>
              </a:rPr>
              <a:t>It must have been really upsetting</a:t>
            </a:r>
          </a:p>
          <a:p>
            <a:pPr>
              <a:spcBef>
                <a:spcPts val="0"/>
              </a:spcBef>
              <a:spcAft>
                <a:spcPts val="1800"/>
              </a:spcAft>
            </a:pPr>
            <a:r>
              <a:rPr lang="en-US" altLang="en-US" sz="3200" dirty="0" smtClean="0">
                <a:cs typeface="Times New Roman" pitchFamily="18" charset="0"/>
              </a:rPr>
              <a:t>I can’t imagine how terrible you are feeling.</a:t>
            </a:r>
          </a:p>
        </p:txBody>
      </p:sp>
      <p:pic>
        <p:nvPicPr>
          <p:cNvPr id="5" name="Picture 2" descr="\\Client\G$\CKP Images\Interviewing\POsitive.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493879" y="908721"/>
            <a:ext cx="3168352"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45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82979">
                                            <p:txEl>
                                              <p:pRg st="0" end="0"/>
                                            </p:txEl>
                                          </p:spTgt>
                                        </p:tgtEl>
                                        <p:attrNameLst>
                                          <p:attrName>style.visibility</p:attrName>
                                        </p:attrNameLst>
                                      </p:cBhvr>
                                      <p:to>
                                        <p:strVal val="visible"/>
                                      </p:to>
                                    </p:set>
                                    <p:animEffect transition="in" filter="fade">
                                      <p:cBhvr>
                                        <p:cTn id="7" dur="500"/>
                                        <p:tgtEl>
                                          <p:spTgt spid="38297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82979">
                                            <p:txEl>
                                              <p:pRg st="1" end="1"/>
                                            </p:txEl>
                                          </p:spTgt>
                                        </p:tgtEl>
                                        <p:attrNameLst>
                                          <p:attrName>style.visibility</p:attrName>
                                        </p:attrNameLst>
                                      </p:cBhvr>
                                      <p:to>
                                        <p:strVal val="visible"/>
                                      </p:to>
                                    </p:set>
                                    <p:animEffect transition="in" filter="fade">
                                      <p:cBhvr>
                                        <p:cTn id="12" dur="500"/>
                                        <p:tgtEl>
                                          <p:spTgt spid="38297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82979">
                                            <p:txEl>
                                              <p:pRg st="2" end="2"/>
                                            </p:txEl>
                                          </p:spTgt>
                                        </p:tgtEl>
                                        <p:attrNameLst>
                                          <p:attrName>style.visibility</p:attrName>
                                        </p:attrNameLst>
                                      </p:cBhvr>
                                      <p:to>
                                        <p:strVal val="visible"/>
                                      </p:to>
                                    </p:set>
                                    <p:animEffect transition="in" filter="fade">
                                      <p:cBhvr>
                                        <p:cTn id="17" dur="500"/>
                                        <p:tgtEl>
                                          <p:spTgt spid="38297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82979">
                                            <p:txEl>
                                              <p:pRg st="3" end="3"/>
                                            </p:txEl>
                                          </p:spTgt>
                                        </p:tgtEl>
                                        <p:attrNameLst>
                                          <p:attrName>style.visibility</p:attrName>
                                        </p:attrNameLst>
                                      </p:cBhvr>
                                      <p:to>
                                        <p:strVal val="visible"/>
                                      </p:to>
                                    </p:set>
                                    <p:animEffect transition="in" filter="fade">
                                      <p:cBhvr>
                                        <p:cTn id="22" dur="500"/>
                                        <p:tgtEl>
                                          <p:spTgt spid="38297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82979">
                                            <p:txEl>
                                              <p:pRg st="4" end="4"/>
                                            </p:txEl>
                                          </p:spTgt>
                                        </p:tgtEl>
                                        <p:attrNameLst>
                                          <p:attrName>style.visibility</p:attrName>
                                        </p:attrNameLst>
                                      </p:cBhvr>
                                      <p:to>
                                        <p:strVal val="visible"/>
                                      </p:to>
                                    </p:set>
                                    <p:animEffect transition="in" filter="fade">
                                      <p:cBhvr>
                                        <p:cTn id="27" dur="500"/>
                                        <p:tgtEl>
                                          <p:spTgt spid="38297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82979">
                                            <p:txEl>
                                              <p:pRg st="5" end="5"/>
                                            </p:txEl>
                                          </p:spTgt>
                                        </p:tgtEl>
                                        <p:attrNameLst>
                                          <p:attrName>style.visibility</p:attrName>
                                        </p:attrNameLst>
                                      </p:cBhvr>
                                      <p:to>
                                        <p:strVal val="visible"/>
                                      </p:to>
                                    </p:set>
                                    <p:animEffect transition="in" filter="fade">
                                      <p:cBhvr>
                                        <p:cTn id="32" dur="500"/>
                                        <p:tgtEl>
                                          <p:spTgt spid="3829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297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Positive Messages</a:t>
            </a:r>
            <a:endParaRPr lang="en-GB" dirty="0"/>
          </a:p>
        </p:txBody>
      </p:sp>
      <p:sp>
        <p:nvSpPr>
          <p:cNvPr id="3" name="Content Placeholder 2"/>
          <p:cNvSpPr>
            <a:spLocks noGrp="1"/>
          </p:cNvSpPr>
          <p:nvPr>
            <p:ph idx="1"/>
          </p:nvPr>
        </p:nvSpPr>
        <p:spPr/>
        <p:txBody>
          <a:bodyPr>
            <a:normAutofit fontScale="92500" lnSpcReduction="10000"/>
          </a:bodyPr>
          <a:lstStyle/>
          <a:p>
            <a:r>
              <a:rPr lang="en-GB" sz="3200" dirty="0" smtClean="0"/>
              <a:t>Achieve ‘Best Evidence’,</a:t>
            </a:r>
          </a:p>
          <a:p>
            <a:r>
              <a:rPr lang="en-GB" sz="3200" dirty="0" smtClean="0"/>
              <a:t>Ensures Support of Criminal Justice System,</a:t>
            </a:r>
          </a:p>
          <a:p>
            <a:r>
              <a:rPr lang="en-GB" sz="3200" dirty="0" smtClean="0"/>
              <a:t>Ensures V&amp;W are comfortable to give evidence at Court,</a:t>
            </a:r>
          </a:p>
          <a:p>
            <a:r>
              <a:rPr lang="en-GB" sz="3200" dirty="0" smtClean="0"/>
              <a:t>Avoid discipline issues,</a:t>
            </a:r>
          </a:p>
          <a:p>
            <a:r>
              <a:rPr lang="en-GB" sz="3200" dirty="0" smtClean="0"/>
              <a:t>Secure convictions,</a:t>
            </a:r>
          </a:p>
          <a:p>
            <a:r>
              <a:rPr lang="en-GB" sz="3200" dirty="0" smtClean="0"/>
              <a:t>Respect and Dignity</a:t>
            </a:r>
            <a:endParaRPr lang="en-GB" sz="3200" dirty="0"/>
          </a:p>
        </p:txBody>
      </p:sp>
    </p:spTree>
    <p:extLst>
      <p:ext uri="{BB962C8B-B14F-4D97-AF65-F5344CB8AC3E}">
        <p14:creationId xmlns:p14="http://schemas.microsoft.com/office/powerpoint/2010/main" val="22868564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2"/>
          <p:cNvSpPr>
            <a:spLocks noGrp="1" noChangeArrowheads="1"/>
          </p:cNvSpPr>
          <p:nvPr>
            <p:ph type="title"/>
            <p:custDataLst>
              <p:tags r:id="rId1"/>
            </p:custDataLst>
          </p:nvPr>
        </p:nvSpPr>
        <p:spPr>
          <a:xfrm>
            <a:off x="1479176" y="202360"/>
            <a:ext cx="10712824" cy="719138"/>
          </a:xfrm>
        </p:spPr>
        <p:txBody>
          <a:bodyPr>
            <a:normAutofit fontScale="90000"/>
          </a:bodyPr>
          <a:lstStyle/>
          <a:p>
            <a:r>
              <a:rPr lang="en-GB" altLang="en-US" b="1" dirty="0" smtClean="0"/>
              <a:t>National Association Victim Support Schemes (NAVSS)</a:t>
            </a:r>
          </a:p>
        </p:txBody>
      </p:sp>
      <p:sp>
        <p:nvSpPr>
          <p:cNvPr id="369667" name="Rectangle 3"/>
          <p:cNvSpPr>
            <a:spLocks noGrp="1" noChangeArrowheads="1"/>
          </p:cNvSpPr>
          <p:nvPr>
            <p:ph idx="1"/>
            <p:custDataLst>
              <p:tags r:id="rId2"/>
            </p:custDataLst>
          </p:nvPr>
        </p:nvSpPr>
        <p:spPr>
          <a:xfrm>
            <a:off x="1796873" y="1268760"/>
            <a:ext cx="4318248" cy="4970462"/>
          </a:xfrm>
        </p:spPr>
        <p:txBody>
          <a:bodyPr/>
          <a:lstStyle/>
          <a:p>
            <a:pPr marL="0" indent="0">
              <a:spcBef>
                <a:spcPts val="0"/>
              </a:spcBef>
              <a:spcAft>
                <a:spcPts val="3600"/>
              </a:spcAft>
              <a:buNone/>
            </a:pPr>
            <a:endParaRPr lang="en-GB" altLang="en-US" b="1" dirty="0" smtClean="0"/>
          </a:p>
          <a:p>
            <a:pPr marL="0" indent="0">
              <a:spcBef>
                <a:spcPts val="0"/>
              </a:spcBef>
              <a:spcAft>
                <a:spcPts val="3600"/>
              </a:spcAft>
              <a:buNone/>
            </a:pPr>
            <a:r>
              <a:rPr lang="en-GB" altLang="en-US" sz="2400" b="1" dirty="0" smtClean="0"/>
              <a:t>Crisis </a:t>
            </a:r>
            <a:r>
              <a:rPr lang="en-GB" altLang="en-US" sz="2400" b="1" dirty="0" smtClean="0"/>
              <a:t>intervention</a:t>
            </a:r>
          </a:p>
          <a:p>
            <a:pPr marL="0" indent="0">
              <a:spcBef>
                <a:spcPts val="0"/>
              </a:spcBef>
              <a:spcAft>
                <a:spcPts val="3600"/>
              </a:spcAft>
              <a:buNone/>
            </a:pPr>
            <a:endParaRPr lang="en-GB" altLang="en-US" b="1" dirty="0" smtClean="0"/>
          </a:p>
          <a:p>
            <a:pPr marL="0" indent="0">
              <a:spcBef>
                <a:spcPts val="0"/>
              </a:spcBef>
              <a:spcAft>
                <a:spcPts val="3600"/>
              </a:spcAft>
              <a:buNone/>
            </a:pPr>
            <a:r>
              <a:rPr lang="en-GB" altLang="en-US" sz="2400" b="1" dirty="0" smtClean="0"/>
              <a:t>Practical</a:t>
            </a:r>
          </a:p>
          <a:p>
            <a:pPr marL="0" indent="0">
              <a:spcBef>
                <a:spcPts val="0"/>
              </a:spcBef>
              <a:spcAft>
                <a:spcPts val="3600"/>
              </a:spcAft>
              <a:buNone/>
            </a:pPr>
            <a:endParaRPr lang="en-GB" altLang="en-US" b="1" dirty="0" smtClean="0"/>
          </a:p>
          <a:p>
            <a:pPr marL="0" indent="0">
              <a:buNone/>
            </a:pPr>
            <a:r>
              <a:rPr lang="en-GB" altLang="en-US" sz="2400" b="1" dirty="0" smtClean="0"/>
              <a:t>Long-term help</a:t>
            </a:r>
          </a:p>
        </p:txBody>
      </p:sp>
      <p:pic>
        <p:nvPicPr>
          <p:cNvPr id="3" name="Picture 2"/>
          <p:cNvPicPr>
            <a:picLocks noChangeAspect="1"/>
          </p:cNvPicPr>
          <p:nvPr>
            <p:custDataLst>
              <p:tags r:id="rId3"/>
            </p:custDataLst>
          </p:nvPr>
        </p:nvPicPr>
        <p:blipFill>
          <a:blip r:embed="rId8" cstate="print">
            <a:extLst>
              <a:ext uri="{28A0092B-C50C-407E-A947-70E740481C1C}">
                <a14:useLocalDpi xmlns:a14="http://schemas.microsoft.com/office/drawing/2010/main" val="0"/>
              </a:ext>
            </a:extLst>
          </a:blip>
          <a:stretch>
            <a:fillRect/>
          </a:stretch>
        </p:blipFill>
        <p:spPr>
          <a:xfrm>
            <a:off x="4511825" y="2492897"/>
            <a:ext cx="3152775" cy="2085975"/>
          </a:xfrm>
          <a:prstGeom prst="rect">
            <a:avLst/>
          </a:prstGeom>
          <a:effectLst>
            <a:softEdge rad="317500"/>
          </a:effectLst>
        </p:spPr>
      </p:pic>
      <p:pic>
        <p:nvPicPr>
          <p:cNvPr id="5" name="Picture 4"/>
          <p:cNvPicPr>
            <a:picLocks noChangeAspect="1"/>
          </p:cNvPicPr>
          <p:nvPr>
            <p:custDataLst>
              <p:tags r:id="rId4"/>
            </p:custDataLst>
          </p:nvPr>
        </p:nvPicPr>
        <p:blipFill>
          <a:blip r:embed="rId9" cstate="print">
            <a:extLst>
              <a:ext uri="{28A0092B-C50C-407E-A947-70E740481C1C}">
                <a14:useLocalDpi xmlns:a14="http://schemas.microsoft.com/office/drawing/2010/main" val="0"/>
              </a:ext>
            </a:extLst>
          </a:blip>
          <a:stretch>
            <a:fillRect/>
          </a:stretch>
        </p:blipFill>
        <p:spPr>
          <a:xfrm>
            <a:off x="7389153" y="908721"/>
            <a:ext cx="2601884" cy="1949335"/>
          </a:xfrm>
          <a:prstGeom prst="rect">
            <a:avLst/>
          </a:prstGeom>
          <a:effectLst>
            <a:softEdge rad="317500"/>
          </a:effectLst>
        </p:spPr>
      </p:pic>
      <p:pic>
        <p:nvPicPr>
          <p:cNvPr id="6" name="Picture 5"/>
          <p:cNvPicPr>
            <a:picLocks noChangeAspect="1"/>
          </p:cNvPicPr>
          <p:nvPr>
            <p:custDataLst>
              <p:tags r:id="rId5"/>
            </p:custDataLst>
          </p:nvPr>
        </p:nvPicPr>
        <p:blipFill>
          <a:blip r:embed="rId10" cstate="print">
            <a:extLst>
              <a:ext uri="{28A0092B-C50C-407E-A947-70E740481C1C}">
                <a14:useLocalDpi xmlns:a14="http://schemas.microsoft.com/office/drawing/2010/main" val="0"/>
              </a:ext>
            </a:extLst>
          </a:blip>
          <a:stretch>
            <a:fillRect/>
          </a:stretch>
        </p:blipFill>
        <p:spPr>
          <a:xfrm>
            <a:off x="7424110" y="4535446"/>
            <a:ext cx="2601884" cy="1951413"/>
          </a:xfrm>
          <a:prstGeom prst="rect">
            <a:avLst/>
          </a:prstGeom>
          <a:effectLst>
            <a:softEdge rad="317500"/>
          </a:effectLst>
        </p:spPr>
      </p:pic>
    </p:spTree>
    <p:extLst>
      <p:ext uri="{BB962C8B-B14F-4D97-AF65-F5344CB8AC3E}">
        <p14:creationId xmlns:p14="http://schemas.microsoft.com/office/powerpoint/2010/main" val="41021830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9667">
                                            <p:txEl>
                                              <p:pRg st="1" end="1"/>
                                            </p:txEl>
                                          </p:spTgt>
                                        </p:tgtEl>
                                        <p:attrNameLst>
                                          <p:attrName>style.visibility</p:attrName>
                                        </p:attrNameLst>
                                      </p:cBhvr>
                                      <p:to>
                                        <p:strVal val="visible"/>
                                      </p:to>
                                    </p:set>
                                    <p:animEffect transition="in" filter="fade">
                                      <p:cBhvr>
                                        <p:cTn id="7" dur="500"/>
                                        <p:tgtEl>
                                          <p:spTgt spid="36966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69667">
                                            <p:txEl>
                                              <p:pRg st="3" end="3"/>
                                            </p:txEl>
                                          </p:spTgt>
                                        </p:tgtEl>
                                        <p:attrNameLst>
                                          <p:attrName>style.visibility</p:attrName>
                                        </p:attrNameLst>
                                      </p:cBhvr>
                                      <p:to>
                                        <p:strVal val="visible"/>
                                      </p:to>
                                    </p:set>
                                    <p:animEffect transition="in" filter="fade">
                                      <p:cBhvr>
                                        <p:cTn id="12" dur="500"/>
                                        <p:tgtEl>
                                          <p:spTgt spid="369667">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9667">
                                            <p:txEl>
                                              <p:pRg st="5" end="5"/>
                                            </p:txEl>
                                          </p:spTgt>
                                        </p:tgtEl>
                                        <p:attrNameLst>
                                          <p:attrName>style.visibility</p:attrName>
                                        </p:attrNameLst>
                                      </p:cBhvr>
                                      <p:to>
                                        <p:strVal val="visible"/>
                                      </p:to>
                                    </p:set>
                                    <p:animEffect transition="in" filter="fade">
                                      <p:cBhvr>
                                        <p:cTn id="17" dur="500"/>
                                        <p:tgtEl>
                                          <p:spTgt spid="3696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96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12024" y="1700808"/>
            <a:ext cx="4320480" cy="4392488"/>
          </a:xfrm>
          <a:prstGeom prst="rect">
            <a:avLst/>
          </a:prstGeom>
        </p:spPr>
      </p:pic>
      <p:sp>
        <p:nvSpPr>
          <p:cNvPr id="371714" name="Rectangle 2"/>
          <p:cNvSpPr>
            <a:spLocks noGrp="1" noChangeArrowheads="1"/>
          </p:cNvSpPr>
          <p:nvPr>
            <p:ph type="title"/>
            <p:custDataLst>
              <p:tags r:id="rId1"/>
            </p:custDataLst>
          </p:nvPr>
        </p:nvSpPr>
        <p:spPr>
          <a:xfrm>
            <a:off x="914400" y="188640"/>
            <a:ext cx="9306744" cy="719138"/>
          </a:xfrm>
        </p:spPr>
        <p:txBody>
          <a:bodyPr>
            <a:normAutofit/>
          </a:bodyPr>
          <a:lstStyle/>
          <a:p>
            <a:r>
              <a:rPr lang="en-GB" altLang="en-US" b="1" dirty="0" smtClean="0"/>
              <a:t>Sources of Advice and Support</a:t>
            </a:r>
            <a:endParaRPr lang="en-GB" altLang="en-US" dirty="0" smtClean="0"/>
          </a:p>
        </p:txBody>
      </p:sp>
      <p:sp>
        <p:nvSpPr>
          <p:cNvPr id="371715" name="Rectangle 3"/>
          <p:cNvSpPr>
            <a:spLocks noGrp="1" noChangeArrowheads="1"/>
          </p:cNvSpPr>
          <p:nvPr>
            <p:ph idx="1"/>
            <p:custDataLst>
              <p:tags r:id="rId2"/>
            </p:custDataLst>
          </p:nvPr>
        </p:nvSpPr>
        <p:spPr>
          <a:xfrm>
            <a:off x="1981200" y="981075"/>
            <a:ext cx="7643192" cy="5145088"/>
          </a:xfrm>
        </p:spPr>
        <p:txBody>
          <a:bodyPr>
            <a:normAutofit/>
          </a:bodyPr>
          <a:lstStyle/>
          <a:p>
            <a:pPr>
              <a:spcBef>
                <a:spcPts val="0"/>
              </a:spcBef>
              <a:spcAft>
                <a:spcPts val="1800"/>
              </a:spcAft>
            </a:pPr>
            <a:endParaRPr lang="en-GB" altLang="en-US" sz="3200" dirty="0" smtClean="0"/>
          </a:p>
          <a:p>
            <a:pPr>
              <a:spcBef>
                <a:spcPts val="0"/>
              </a:spcBef>
              <a:spcAft>
                <a:spcPts val="1800"/>
              </a:spcAft>
            </a:pPr>
            <a:r>
              <a:rPr lang="en-GB" altLang="en-US" sz="3200" dirty="0" smtClean="0"/>
              <a:t>Witness Service</a:t>
            </a:r>
          </a:p>
          <a:p>
            <a:pPr>
              <a:spcBef>
                <a:spcPts val="0"/>
              </a:spcBef>
              <a:spcAft>
                <a:spcPts val="1800"/>
              </a:spcAft>
            </a:pPr>
            <a:r>
              <a:rPr lang="en-GB" altLang="en-US" sz="3200" dirty="0" smtClean="0"/>
              <a:t>Citizens Advice Bureau, </a:t>
            </a:r>
          </a:p>
          <a:p>
            <a:pPr>
              <a:spcBef>
                <a:spcPts val="0"/>
              </a:spcBef>
              <a:spcAft>
                <a:spcPts val="1800"/>
              </a:spcAft>
            </a:pPr>
            <a:r>
              <a:rPr lang="en-GB" altLang="en-US" sz="3200" dirty="0" smtClean="0"/>
              <a:t>Social Services, NHS</a:t>
            </a:r>
          </a:p>
          <a:p>
            <a:pPr>
              <a:spcBef>
                <a:spcPts val="0"/>
              </a:spcBef>
              <a:spcAft>
                <a:spcPts val="1800"/>
              </a:spcAft>
            </a:pPr>
            <a:r>
              <a:rPr lang="en-GB" altLang="en-US" sz="3200" dirty="0" smtClean="0"/>
              <a:t>Shelter, Housing Association, </a:t>
            </a:r>
          </a:p>
          <a:p>
            <a:pPr>
              <a:spcBef>
                <a:spcPts val="0"/>
              </a:spcBef>
              <a:spcAft>
                <a:spcPts val="1800"/>
              </a:spcAft>
            </a:pPr>
            <a:r>
              <a:rPr lang="en-GB" altLang="en-US" sz="3200" dirty="0" smtClean="0"/>
              <a:t>Women’s Aid, </a:t>
            </a:r>
          </a:p>
          <a:p>
            <a:pPr>
              <a:spcBef>
                <a:spcPts val="0"/>
              </a:spcBef>
              <a:spcAft>
                <a:spcPts val="1800"/>
              </a:spcAft>
            </a:pPr>
            <a:r>
              <a:rPr lang="en-GB" altLang="en-US" sz="3200" dirty="0" smtClean="0"/>
              <a:t>Men’s Advice Line</a:t>
            </a:r>
          </a:p>
          <a:p>
            <a:pPr marL="0" indent="0">
              <a:buNone/>
            </a:pPr>
            <a:endParaRPr lang="en-GB" altLang="en-US" dirty="0" smtClean="0"/>
          </a:p>
        </p:txBody>
      </p:sp>
    </p:spTree>
    <p:extLst>
      <p:ext uri="{BB962C8B-B14F-4D97-AF65-F5344CB8AC3E}">
        <p14:creationId xmlns:p14="http://schemas.microsoft.com/office/powerpoint/2010/main" val="4253099600"/>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12024" y="1700808"/>
            <a:ext cx="4320480" cy="4392488"/>
          </a:xfrm>
          <a:prstGeom prst="rect">
            <a:avLst/>
          </a:prstGeom>
        </p:spPr>
      </p:pic>
      <p:sp>
        <p:nvSpPr>
          <p:cNvPr id="371714" name="Rectangle 2"/>
          <p:cNvSpPr>
            <a:spLocks noGrp="1" noChangeArrowheads="1"/>
          </p:cNvSpPr>
          <p:nvPr>
            <p:ph type="title"/>
            <p:custDataLst>
              <p:tags r:id="rId1"/>
            </p:custDataLst>
          </p:nvPr>
        </p:nvSpPr>
        <p:spPr>
          <a:xfrm>
            <a:off x="1066800" y="188640"/>
            <a:ext cx="9154344" cy="719138"/>
          </a:xfrm>
        </p:spPr>
        <p:txBody>
          <a:bodyPr>
            <a:normAutofit/>
          </a:bodyPr>
          <a:lstStyle/>
          <a:p>
            <a:r>
              <a:rPr lang="en-GB" altLang="en-US" b="1" dirty="0" smtClean="0"/>
              <a:t>Sources of Advice and Support</a:t>
            </a:r>
            <a:endParaRPr lang="en-GB" altLang="en-US" dirty="0" smtClean="0"/>
          </a:p>
        </p:txBody>
      </p:sp>
      <p:sp>
        <p:nvSpPr>
          <p:cNvPr id="371715" name="Rectangle 3"/>
          <p:cNvSpPr>
            <a:spLocks noGrp="1" noChangeArrowheads="1"/>
          </p:cNvSpPr>
          <p:nvPr>
            <p:ph idx="1"/>
            <p:custDataLst>
              <p:tags r:id="rId2"/>
            </p:custDataLst>
          </p:nvPr>
        </p:nvSpPr>
        <p:spPr>
          <a:xfrm>
            <a:off x="1981200" y="981075"/>
            <a:ext cx="7643192" cy="5145088"/>
          </a:xfrm>
        </p:spPr>
        <p:txBody>
          <a:bodyPr>
            <a:normAutofit/>
          </a:bodyPr>
          <a:lstStyle/>
          <a:p>
            <a:pPr>
              <a:spcBef>
                <a:spcPts val="0"/>
              </a:spcBef>
              <a:spcAft>
                <a:spcPts val="1800"/>
              </a:spcAft>
            </a:pPr>
            <a:endParaRPr lang="en-GB" altLang="en-US" dirty="0" smtClean="0"/>
          </a:p>
          <a:p>
            <a:pPr>
              <a:spcBef>
                <a:spcPts val="0"/>
              </a:spcBef>
              <a:spcAft>
                <a:spcPts val="1800"/>
              </a:spcAft>
            </a:pPr>
            <a:r>
              <a:rPr lang="en-GB" altLang="en-US" sz="3200" dirty="0" smtClean="0"/>
              <a:t>Domestic Violence Helpline</a:t>
            </a:r>
          </a:p>
          <a:p>
            <a:pPr>
              <a:spcBef>
                <a:spcPts val="0"/>
              </a:spcBef>
              <a:spcAft>
                <a:spcPts val="1800"/>
              </a:spcAft>
            </a:pPr>
            <a:r>
              <a:rPr lang="en-GB" altLang="en-US" sz="3200" dirty="0" err="1" smtClean="0"/>
              <a:t>Childline</a:t>
            </a:r>
            <a:endParaRPr lang="en-GB" altLang="en-US" sz="3200" dirty="0" smtClean="0"/>
          </a:p>
          <a:p>
            <a:pPr>
              <a:spcBef>
                <a:spcPts val="0"/>
              </a:spcBef>
              <a:spcAft>
                <a:spcPts val="1800"/>
              </a:spcAft>
            </a:pPr>
            <a:r>
              <a:rPr lang="en-GB" altLang="en-US" sz="3200" dirty="0" smtClean="0"/>
              <a:t>Colleagues,</a:t>
            </a:r>
          </a:p>
          <a:p>
            <a:pPr>
              <a:spcBef>
                <a:spcPts val="0"/>
              </a:spcBef>
              <a:spcAft>
                <a:spcPts val="1800"/>
              </a:spcAft>
            </a:pPr>
            <a:r>
              <a:rPr lang="en-GB" altLang="en-US" sz="3200" dirty="0" smtClean="0"/>
              <a:t>Race Relations,</a:t>
            </a:r>
          </a:p>
          <a:p>
            <a:pPr marL="0" indent="0">
              <a:buNone/>
            </a:pPr>
            <a:endParaRPr lang="en-GB" altLang="en-US" dirty="0" smtClean="0"/>
          </a:p>
        </p:txBody>
      </p:sp>
    </p:spTree>
    <p:extLst>
      <p:ext uri="{BB962C8B-B14F-4D97-AF65-F5344CB8AC3E}">
        <p14:creationId xmlns:p14="http://schemas.microsoft.com/office/powerpoint/2010/main" val="3683245363"/>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custDataLst>
              <p:tags r:id="rId1"/>
            </p:custDataLst>
          </p:nvPr>
        </p:nvSpPr>
        <p:spPr>
          <a:xfrm>
            <a:off x="2222195" y="2852937"/>
            <a:ext cx="7772400" cy="1470025"/>
          </a:xfrm>
          <a:prstGeom prst="rect">
            <a:avLst/>
          </a:prstGeom>
        </p:spPr>
        <p:txBody>
          <a:bodyPr/>
          <a:lstStyle>
            <a:lvl1pPr algn="ctr" rtl="0" eaLnBrk="0" fontAlgn="base" hangingPunct="0">
              <a:spcBef>
                <a:spcPct val="0"/>
              </a:spcBef>
              <a:spcAft>
                <a:spcPct val="0"/>
              </a:spcAft>
              <a:defRPr sz="3200">
                <a:solidFill>
                  <a:schemeClr val="bg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r>
              <a:rPr lang="en-US" altLang="en-US" kern="0" dirty="0">
                <a:hlinkClick r:id="rId5"/>
              </a:rPr>
              <a:t>http://www.victimsupport.org.uk/</a:t>
            </a:r>
            <a:r>
              <a:rPr lang="en-US" altLang="en-US" kern="0" dirty="0"/>
              <a:t/>
            </a:r>
            <a:br>
              <a:rPr lang="en-US" altLang="en-US" kern="0" dirty="0"/>
            </a:br>
            <a:endParaRPr lang="en-US" altLang="en-US" kern="0" dirty="0"/>
          </a:p>
        </p:txBody>
      </p:sp>
      <p:sp>
        <p:nvSpPr>
          <p:cNvPr id="3" name="TextBox 2"/>
          <p:cNvSpPr txBox="1"/>
          <p:nvPr>
            <p:custDataLst>
              <p:tags r:id="rId2"/>
            </p:custDataLst>
          </p:nvPr>
        </p:nvSpPr>
        <p:spPr>
          <a:xfrm>
            <a:off x="3215680" y="260648"/>
            <a:ext cx="5976664" cy="369332"/>
          </a:xfrm>
          <a:prstGeom prst="rect">
            <a:avLst/>
          </a:prstGeom>
          <a:noFill/>
        </p:spPr>
        <p:txBody>
          <a:bodyPr wrap="square" rtlCol="0">
            <a:spAutoFit/>
          </a:bodyPr>
          <a:lstStyle/>
          <a:p>
            <a:pPr algn="ctr"/>
            <a:r>
              <a:rPr lang="en-GB" dirty="0"/>
              <a:t>Further Information</a:t>
            </a:r>
          </a:p>
        </p:txBody>
      </p:sp>
    </p:spTree>
    <p:extLst>
      <p:ext uri="{BB962C8B-B14F-4D97-AF65-F5344CB8AC3E}">
        <p14:creationId xmlns:p14="http://schemas.microsoft.com/office/powerpoint/2010/main" val="392244717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1&quot;/&gt;&lt;lineCharCount val=&quot;1&quot;/&gt;&lt;lineCharCount val=&quot;28&quot;/&gt;&lt;lineCharCount val=&quot;1&quot;/&gt;&lt;lineCharCount val=&quot;37&quot;/&gt;&lt;lineCharCount val=&quot;1&quot;/&gt;&lt;lineCharCount val=&quot;2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quot;/&gt;&lt;lineCharCount val=&quot;7&quot;/&gt;&lt;lineCharCount val=&quot;1&quot;/&gt;&lt;lineCharCount val=&quot;7&quot;/&gt;&lt;lineCharCount val=&quot;1&quot;/&gt;&lt;lineCharCount val=&quot;1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4&quot;/&gt;&lt;lineCharCount val=&quot;1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32&quot;/&gt;&lt;lineCharCount val=&quot;44&quot;/&gt;&lt;lineCharCount val=&quot;52&quot;/&gt;&lt;lineCharCount val=&quot;21&quot;/&gt;&lt;lineCharCount val=&quot;46&quot;/&gt;&lt;lineCharCount val=&quot;36&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AA711B43-A362-4B68-9843-CACEB9D6B263}&quot;/&gt;&lt;isInvalidForFieldText val=&quot;0&quot;/&gt;&lt;Image&gt;&lt;filename val=&quot;C:\DOCUME~1\swp54152\LOCALS~1\Temp\PR\data\asimages\{AA711B43-A362-4B68-9843-CACEB9D6B263}_8.png&quot;/&gt;&lt;left val=&quot;30&quot;/&gt;&lt;top val=&quot;42&quot;/&gt;&lt;width val=&quot;653&quot;/&gt;&lt;height val=&quot;477&quot;/&gt;&lt;hasText val=&quot;1&quot;/&gt;&lt;/Image&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8&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0&quot;/&gt;&lt;lineCharCount val=&quot;20&quot;/&gt;&lt;lineCharCount val=&quot;20&quot;/&gt;&lt;lineCharCount val=&quot;33&quot;/&gt;&lt;lineCharCount val=&quot;9&quot;/&gt;&lt;lineCharCount val=&quot;36&quot;/&gt;&lt;lineCharCount val=&quot;30&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3&quot;/&gt;&lt;lineCharCount val=&quot;10&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2&quot;/&gt;&lt;lineCharCount val=&quot;1&quot;/&gt;&lt;lineCharCount val=&quot;46&quot;/&gt;&lt;lineCharCount val=&quot;45&quot;/&gt;&lt;lineCharCount val=&quot;45&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17&quot;/&gt;&lt;lineCharCount val=&quot;2&quot;/&gt;&lt;lineCharCount val=&quot;19&quot;/&gt;&lt;lineCharCount val=&quot;25&quot;/&gt;&lt;lineCharCount val=&quot;1&quot;/&gt;&lt;lineCharCount val=&quot;22&quot;/&gt;&lt;lineCharCount val=&quot;20&quot;/&gt;&lt;lineCharCount val=&quot;1&quot;/&gt;&lt;lineCharCount val=&quot;20&quot;/&gt;&lt;lineCharCount val=&quot;5&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E4AAEF-1C4A-43CC-ABA2-787FC2F6FE83}&quot;/&gt;&lt;isInvalidForFieldText val=&quot;0&quot;/&gt;&lt;Image&gt;&lt;filename val=&quot;C:\DOCUME~1\swp54152\LOCALS~1\Temp\PR\data\asimages\{94E4AAEF-1C4A-43CC-ABA2-787FC2F6FE83}_11.png&quot;/&gt;&lt;left val=&quot;534&quot;/&gt;&lt;top val=&quot;65&quot;/&gt;&lt;width val=&quot;166&quot;/&gt;&lt;height val=&quot;125&quot;/&gt;&lt;hasText val=&quot;1&quot;/&gt;&lt;/Image&gt;&lt;/ThreeDShapeInfo&gt;"/>
</p:tagLst>
</file>

<file path=ppt/tags/tag23.xml><?xml version="1.0" encoding="utf-8"?>
<p:tagLst xmlns:a="http://schemas.openxmlformats.org/drawingml/2006/main" xmlns:r="http://schemas.openxmlformats.org/officeDocument/2006/relationships" xmlns:p="http://schemas.openxmlformats.org/presentationml/2006/main">
  <p:tag name="PRESENTER_SHAPEINFO" val="&lt;ThreeDShapeInfo&gt;&lt;uuid val=&quot;{2D7C034D-9646-4C97-B77B-65597F2DEFAE}&quot;/&gt;&lt;isInvalidForFieldText val=&quot;0&quot;/&gt;&lt;Image&gt;&lt;filename val=&quot;C:\DOCUME~1\swp54152\LOCALS~1\Temp\PR\data\asimages\{2D7C034D-9646-4C97-B77B-65597F2DEFAE}_11.png&quot;/&gt;&lt;left val=&quot;427&quot;/&gt;&lt;top val=&quot;167&quot;/&gt;&lt;width val=&quot;162&quot;/&gt;&lt;height val=&quot;136&quot;/&gt;&lt;hasText val=&quot;1&quot;/&gt;&lt;/Image&gt;&lt;/ThreeDShape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ABF71A11-E70D-4155-9EB2-E0808556608A}&quot;/&gt;&lt;isInvalidForFieldText val=&quot;0&quot;/&gt;&lt;Image&gt;&lt;filename val=&quot;C:\DOCUME~1\swp54152\LOCALS~1\Temp\PR\data\asimages\{ABF71A11-E70D-4155-9EB2-E0808556608A}_11.png&quot;/&gt;&lt;left val=&quot;534&quot;/&gt;&lt;top val=&quot;280&quot;/&gt;&lt;width val=&quot;163&quot;/&gt;&lt;height val=&quot;138&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218DE3F-0AD0-4771-A501-2B5C89864DA0}&quot;/&gt;&lt;isInvalidForFieldText val=&quot;0&quot;/&gt;&lt;Image&gt;&lt;filename val=&quot;C:\DOCUME~1\swp54152\LOCALS~1\Temp\PR\data\asimages\{9218DE3F-0AD0-4771-A501-2B5C89864DA0}_11.png&quot;/&gt;&lt;left val=&quot;427&quot;/&gt;&lt;top val=&quot;399&quot;/&gt;&lt;width val=&quot;162&quot;/&gt;&lt;height val=&quot;129&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7&quot;/&gt;&lt;lineCharCount val=&quot;1&quot;/&gt;&lt;lineCharCount val=&quot;20&quot;/&gt;&lt;lineCharCount val=&quot;12&quot;/&gt;&lt;lineCharCount val=&quot;1&quot;/&gt;&lt;lineCharCount val=&quot;21&quot;/&gt;&lt;lineCharCount val=&quot;8&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38&quot;/&gt;&lt;lineCharCount val=&quot;38&quot;/&gt;&lt;lineCharCount val=&quot;24&quot;/&gt;&lt;lineCharCount val=&quot;1&quot;/&gt;&lt;lineCharCount val=&quot;11&quot;/&gt;&lt;lineCharCount val=&quot;1&quot;/&gt;&lt;lineCharCount val=&quot;12&quot;/&gt;&lt;lineCharCount val=&quot;1&quot;/&gt;&lt;lineCharCount val=&quot;16&quot;/&gt;&lt;lineCharCount val=&quot;1&quot;/&gt;&lt;lineCharCount val=&quot;12&quot;/&gt;&lt;lineCharCount val=&quot;1&quot;/&gt;&lt;lineCharCount val=&quot;20&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25&quot;/&gt;&lt;lineCharCount val=&quot;14&quot;/&gt;&lt;lineCharCount val=&quot;17&quot;/&gt;&lt;lineCharCount val=&quot;10&quot;/&gt;&lt;lineCharCount val=&quot;8&quot;/&gt;&lt;lineCharCount val=&quot;16&quot;/&gt;&lt;lineCharCount val=&quot;24&quot;/&gt;&lt;lineCharCount val=&quot;2&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10FF5D06-F70A-4015-A158-66E64C09AB0D}&quot;/&gt;&lt;isInvalidForFieldText val=&quot;0&quot;/&gt;&lt;Image&gt;&lt;filename val=&quot;C:\DOCUME~1\swp54152\LOCALS~1\Temp\PR\data\asimages\{10FF5D06-F70A-4015-A158-66E64C09AB0D}_13.png&quot;/&gt;&lt;left val=&quot;430&quot;/&gt;&lt;top val=&quot;156&quot;/&gt;&lt;width val=&quot;278&quot;/&gt;&lt;height val=&quot;222&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22&quot;/&gt;&lt;lineCharCount val=&quot;14&quot;/&gt;&lt;lineCharCount val=&quot;27&quot;/&gt;&lt;lineCharCount val=&quot;20&quot;/&gt;&lt;lineCharCount val=&quot;22&quot;/&gt;&lt;lineCharCount val=&quot;6&quot;/&gt;&lt;lineCharCount val=&quot;27&quot;/&gt;&lt;lineCharCount val=&quot;14&quot;/&gt;&lt;lineCharCount val=&quot;20&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AD5B932-B118-4A32-B56C-AB6BFE48841A}&quot;/&gt;&lt;isInvalidForFieldText val=&quot;0&quot;/&gt;&lt;Image&gt;&lt;filename val=&quot;C:\DOCUME~1\swp54152\LOCALS~1\Temp\PR\data\asimages\{FAD5B932-B118-4A32-B56C-AB6BFE48841A}_14.png&quot;/&gt;&lt;left val=&quot;421&quot;/&gt;&lt;top val=&quot;156&quot;/&gt;&lt;width val=&quot;281&quot;/&gt;&lt;height val=&quot;231&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3&quot;/&gt;&lt;lineCharCount val=&quot;6&quot;/&gt;&lt;/TableIndex&gt;&lt;/ShapeText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8&quot;/&gt;&lt;lineCharCount val=&quot;9&quot;/&gt;&lt;lineCharCount val=&quot;21&quot;/&gt;&lt;lineCharCount val=&quot;12&quot;/&gt;&lt;lineCharCount val=&quot;20&quot;/&gt;&lt;lineCharCount val=&quot;10&quot;/&gt;&lt;lineCharCount val=&quot;7&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F4D25C09-A67D-457C-9A32-67CDDD3773D5}&quot;/&gt;&lt;isInvalidForFieldText val=&quot;0&quot;/&gt;&lt;Image&gt;&lt;filename val=&quot;C:\DOCUME~1\swp54152\LOCALS~1\Temp\PR\data\asimages\{F4D25C09-A67D-457C-9A32-67CDDD3773D5}_15.png&quot;/&gt;&lt;left val=&quot;372&quot;/&gt;&lt;top val=&quot;126&quot;/&gt;&lt;width val=&quot;332&quot;/&gt;&lt;height val=&quot;273&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9&quot;/&gt;&lt;lineCharCount val=&quot;16&quot;/&gt;&lt;lineCharCount val=&quot;21&quot;/&gt;&lt;lineCharCount val=&quot;33&quot;/&gt;&lt;lineCharCount val=&quot;35&quot;/&gt;&lt;lineCharCount val=&quot;35&quot;/&gt;&lt;lineCharCount val=&quot;37&quot;/&gt;&lt;lineCharCount val=&quot;8&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8&quot;/&gt;&lt;lineCharCount val=&quot;23&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0&quot;/&gt;&lt;lineCharCount val=&quot;1&quot;/&gt;&lt;lineCharCount val=&quot;10&quot;/&gt;&lt;lineCharCount val=&quot;1&quot;/&gt;&lt;lineCharCount val=&quot;14&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B6E30F53-5721-439D-8D3B-22CEFEABA6C5}&quot;/&gt;&lt;isInvalidForFieldText val=&quot;0&quot;/&gt;&lt;Image&gt;&lt;filename val=&quot;C:\DOCUME~1\swp54152\LOCALS~1\Temp\PR\data\asimages\{B6E30F53-5721-439D-8D3B-22CEFEABA6C5}_17.png&quot;/&gt;&lt;left val=&quot;234&quot;/&gt;&lt;top val=&quot;195&quot;/&gt;&lt;width val=&quot;249&quot;/&gt;&lt;height val=&quot;165&quot;/&gt;&lt;hasText val=&quot;1&quot;/&gt;&lt;/Image&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2CBF45-581C-43D7-882E-886C4CDC0075}&quot;/&gt;&lt;isInvalidForFieldText val=&quot;0&quot;/&gt;&lt;Image&gt;&lt;filename val=&quot;C:\DOCUME~1\swp54152\LOCALS~1\Temp\PR\data\asimages\{382CBF45-581C-43D7-882E-886C4CDC0075}_17.png&quot;/&gt;&lt;left val=&quot;461&quot;/&gt;&lt;top val=&quot;70&quot;/&gt;&lt;width val=&quot;206&quot;/&gt;&lt;height val=&quot;155&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6473B68F-9B3B-4B9B-A10F-4839050B9C23}&quot;/&gt;&lt;isInvalidForFieldText val=&quot;0&quot;/&gt;&lt;Image&gt;&lt;filename val=&quot;C:\DOCUME~1\swp54152\LOCALS~1\Temp\PR\data\asimages\{6473B68F-9B3B-4B9B-A10F-4839050B9C23}_17.png&quot;/&gt;&lt;left val=&quot;463&quot;/&gt;&lt;top val=&quot;356&quot;/&gt;&lt;width val=&quot;207&quot;/&gt;&lt;height val=&quot;155&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3&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20</TotalTime>
  <Words>2865</Words>
  <Application>Microsoft Office PowerPoint</Application>
  <PresentationFormat>Widescreen</PresentationFormat>
  <Paragraphs>330</Paragraphs>
  <Slides>22</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ＭＳ Ｐゴシック</vt:lpstr>
      <vt:lpstr>Arial</vt:lpstr>
      <vt:lpstr>Calibri</vt:lpstr>
      <vt:lpstr>Century Gothic</vt:lpstr>
      <vt:lpstr>Symbol</vt:lpstr>
      <vt:lpstr>Times New Roman</vt:lpstr>
      <vt:lpstr>Verdana</vt:lpstr>
      <vt:lpstr>Wingdings 3</vt:lpstr>
      <vt:lpstr>Wisp</vt:lpstr>
      <vt:lpstr>PowerPoint Presentation</vt:lpstr>
      <vt:lpstr>Providing Support to  Victims and Witnesses</vt:lpstr>
      <vt:lpstr>Contact and support to those affected by crime, offending or anti-social behaviour</vt:lpstr>
      <vt:lpstr>Contact and support to those affected by crime, offending or anti-social behaviour</vt:lpstr>
      <vt:lpstr>Impact of Crime</vt:lpstr>
      <vt:lpstr>Police Responsibility</vt:lpstr>
      <vt:lpstr>Victim’s needs</vt:lpstr>
      <vt:lpstr> Youth Justice &amp; Criminal Evidence Act 1999 Section 16</vt:lpstr>
      <vt:lpstr>Children &amp; Appropriate Adult</vt:lpstr>
      <vt:lpstr>Youth Justice &amp; Criminal Evidence Act 1999 Section 17</vt:lpstr>
      <vt:lpstr>Special Measures</vt:lpstr>
      <vt:lpstr>Victim Personal Statement (VPS)</vt:lpstr>
      <vt:lpstr>PowerPoint Presentation</vt:lpstr>
      <vt:lpstr>Initial Communication</vt:lpstr>
      <vt:lpstr>Initial Communication</vt:lpstr>
      <vt:lpstr>Improving Communication with the Victim</vt:lpstr>
      <vt:lpstr>Initial Communication</vt:lpstr>
      <vt:lpstr>Benefits of Positive Messages</vt:lpstr>
      <vt:lpstr>National Association Victim Support Schemes (NAVSS)</vt:lpstr>
      <vt:lpstr>Sources of Advice and Support</vt:lpstr>
      <vt:lpstr>Sources of Advice and Support</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 (Business &amp; Management)</dc:creator>
  <cp:lastModifiedBy>wynne jones</cp:lastModifiedBy>
  <cp:revision>5</cp:revision>
  <dcterms:created xsi:type="dcterms:W3CDTF">2017-07-31T11:03:40Z</dcterms:created>
  <dcterms:modified xsi:type="dcterms:W3CDTF">2017-10-09T12:54:28Z</dcterms:modified>
</cp:coreProperties>
</file>