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D2F6"/>
    <a:srgbClr val="DBF7FD"/>
    <a:srgbClr val="C1F0FB"/>
    <a:srgbClr val="FFAA2D"/>
    <a:srgbClr val="FF8447"/>
    <a:srgbClr val="FAA4EA"/>
    <a:srgbClr val="FEE6F9"/>
    <a:srgbClr val="F335CF"/>
    <a:srgbClr val="FBBBEF"/>
    <a:srgbClr val="F7EF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67" d="100"/>
          <a:sy n="67" d="100"/>
        </p:scale>
        <p:origin x="62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9ABE-E396-42BB-8E2C-84C64EF6BC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B5ADA87-D29B-4CEB-8921-C922B1ED1B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600B03-5689-4DAB-8E00-F5377CA1E993}"/>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80986BCA-009C-45E1-90E3-136F62FC60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FB0774-BFC8-40F9-82E3-9F4822F6EE5E}"/>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372572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FBE38-0378-4A93-9D9F-42D15B224A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594643-26D9-4661-83C2-659F935FD5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35134F-1CF4-44CE-BB66-78AB5373D2A4}"/>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209CB154-637C-4D8C-9994-238CDF7E39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EE02E6-C3D0-46E7-8778-468505DFB1C8}"/>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2967143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FD7F-BC8C-4CB5-A73F-7F7266C747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52CF9C0-ADBC-4692-85CA-4168A9E837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731C1A-7737-4D99-9939-0B9E91C68BCB}"/>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AFDCFAE0-370A-48AB-B056-67053BEC29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2ED939-CACB-436B-AA3E-5AF6C8E75AB8}"/>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886731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ED13-C451-4427-9F1E-C691EC143B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B7511A2-1F05-4640-8447-DCB398952D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83F931E-2D61-4AE5-8590-F61C5F0C6C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B96EA60-0491-48D6-BD4E-E86D1FF82487}"/>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6" name="Footer Placeholder 5">
            <a:extLst>
              <a:ext uri="{FF2B5EF4-FFF2-40B4-BE49-F238E27FC236}">
                <a16:creationId xmlns:a16="http://schemas.microsoft.com/office/drawing/2014/main" id="{1921A0E7-7877-4850-BFAF-82FC81EB89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42F21A-8605-40A2-BD7C-F1138D22742F}"/>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382329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7E4D9-116F-4F2F-87FC-745F7FE9480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DF19A1D-AB71-4982-97F8-295430491A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FB2611-C1E4-4F1A-A057-0CBFEFF5A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61B7E1-5CEA-4C76-9F94-DDECB4D91E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A6696-9718-48CD-8B56-7FC02FB042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8E33D4A-7746-4F93-8D29-E1B6C3E2332B}"/>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8" name="Footer Placeholder 7">
            <a:extLst>
              <a:ext uri="{FF2B5EF4-FFF2-40B4-BE49-F238E27FC236}">
                <a16:creationId xmlns:a16="http://schemas.microsoft.com/office/drawing/2014/main" id="{63BD9715-A386-4E43-9DE0-863296BA57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F23AA3-0435-44C8-8E1C-8EAFB4943E5A}"/>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389864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DA198-34BC-423B-8153-5D1B6A20A63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3B7C6A-441D-43B5-A21E-3715594687FC}"/>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4" name="Footer Placeholder 3">
            <a:extLst>
              <a:ext uri="{FF2B5EF4-FFF2-40B4-BE49-F238E27FC236}">
                <a16:creationId xmlns:a16="http://schemas.microsoft.com/office/drawing/2014/main" id="{98F1CC42-D652-4A4F-8769-39F5E25AEA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42DEEE-3C6B-4928-8D74-A41DF66B5055}"/>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3480560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367D78-E25B-42DC-A876-DC0375F11AB4}"/>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3" name="Footer Placeholder 2">
            <a:extLst>
              <a:ext uri="{FF2B5EF4-FFF2-40B4-BE49-F238E27FC236}">
                <a16:creationId xmlns:a16="http://schemas.microsoft.com/office/drawing/2014/main" id="{2E791C99-ACB6-4027-A42C-7D89694B76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B970AC-BC74-41C7-A04F-8B075EDAC260}"/>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1693802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F9E7-14BE-4BDF-B0E9-D92E0EACED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0E853C2-874D-4959-A837-E3ABFDC0B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0E19BB9-39BC-4C17-B423-94146E8D9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38F94F-1F51-4EAF-8819-7833084EB24B}"/>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6" name="Footer Placeholder 5">
            <a:extLst>
              <a:ext uri="{FF2B5EF4-FFF2-40B4-BE49-F238E27FC236}">
                <a16:creationId xmlns:a16="http://schemas.microsoft.com/office/drawing/2014/main" id="{06EAAC5D-4FD8-401C-AC6D-CF2E2C1072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7B4A4F-4D3A-4816-AE33-040B72F580C9}"/>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2119497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277B2-D86A-4490-B91F-9BD64F745D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C78AA78-C1B9-4C5D-9BF6-6D6F30F20B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15F39E3-C906-4B61-9B97-CA112EFA2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3A884C-F6A8-4706-8919-7D9B0AE1E13D}"/>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6" name="Footer Placeholder 5">
            <a:extLst>
              <a:ext uri="{FF2B5EF4-FFF2-40B4-BE49-F238E27FC236}">
                <a16:creationId xmlns:a16="http://schemas.microsoft.com/office/drawing/2014/main" id="{BB252119-D9D6-4C8C-9699-585EBAB0C6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A02343-B2B1-4711-9F62-5577FDFE0F4D}"/>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543305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388D8-26B2-4475-912A-A1645B4D304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8DC6CD6-EBF4-4830-B2D0-DC68CD1334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400F2E-0C32-4129-897F-6C4E137DDE72}"/>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4FFD86A9-C01B-496A-8F15-9024089439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A6EC2F-4EBB-47F9-9812-E3BC8F65BE59}"/>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2315632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8B06C7-5A9B-459A-A4E4-3ABB110DBBF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BB91B13-72AD-43ED-ACDB-13D376DBAC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A55B98-B4EF-4456-903D-B42D50ACE93D}"/>
              </a:ext>
            </a:extLst>
          </p:cNvPr>
          <p:cNvSpPr>
            <a:spLocks noGrp="1"/>
          </p:cNvSpPr>
          <p:nvPr>
            <p:ph type="dt" sz="half" idx="10"/>
          </p:nvPr>
        </p:nvSpPr>
        <p:spPr/>
        <p:txBody>
          <a:body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39C7C1B4-6FB2-450B-A86A-9450F0792F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A1FEAC-E6E2-44B2-936F-0E4CDD103D74}"/>
              </a:ext>
            </a:extLst>
          </p:cNvPr>
          <p:cNvSpPr>
            <a:spLocks noGrp="1"/>
          </p:cNvSpPr>
          <p:nvPr>
            <p:ph type="sldNum" sz="quarter" idx="12"/>
          </p:nvPr>
        </p:nvSpPr>
        <p:spPr/>
        <p:txBody>
          <a:bodyPr/>
          <a:lstStyle/>
          <a:p>
            <a:fld id="{A0281F04-7D73-4AF1-A170-CC450AE1DB0C}" type="slidenum">
              <a:rPr lang="en-US" smtClean="0"/>
              <a:t>‹#›</a:t>
            </a:fld>
            <a:endParaRPr lang="en-US"/>
          </a:p>
        </p:txBody>
      </p:sp>
    </p:spTree>
    <p:extLst>
      <p:ext uri="{BB962C8B-B14F-4D97-AF65-F5344CB8AC3E}">
        <p14:creationId xmlns:p14="http://schemas.microsoft.com/office/powerpoint/2010/main" val="72389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83B834-A72F-44D4-AD2D-23E0E4ADC6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FDB30-A62C-4896-A2D6-E66CD45D19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BF1863-3A8D-4132-9788-21ADB45EED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E7BAD9-C499-4487-AC3B-A08EFEA442F7}" type="datetimeFigureOut">
              <a:rPr lang="en-US" smtClean="0"/>
              <a:t>13-Jun-19</a:t>
            </a:fld>
            <a:endParaRPr lang="en-US"/>
          </a:p>
        </p:txBody>
      </p:sp>
      <p:sp>
        <p:nvSpPr>
          <p:cNvPr id="5" name="Footer Placeholder 4">
            <a:extLst>
              <a:ext uri="{FF2B5EF4-FFF2-40B4-BE49-F238E27FC236}">
                <a16:creationId xmlns:a16="http://schemas.microsoft.com/office/drawing/2014/main" id="{D07DD835-F599-41B9-B452-B018224B53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0359120-9C49-40B0-93AA-33317AEF9E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281F04-7D73-4AF1-A170-CC450AE1DB0C}" type="slidenum">
              <a:rPr lang="en-US" smtClean="0"/>
              <a:t>‹#›</a:t>
            </a:fld>
            <a:endParaRPr lang="en-US"/>
          </a:p>
        </p:txBody>
      </p:sp>
    </p:spTree>
    <p:extLst>
      <p:ext uri="{BB962C8B-B14F-4D97-AF65-F5344CB8AC3E}">
        <p14:creationId xmlns:p14="http://schemas.microsoft.com/office/powerpoint/2010/main" val="2538550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6000"/>
            <a:lum/>
          </a:blip>
          <a:srcRect/>
          <a:tile tx="0" ty="0" sx="100000" sy="100000" flip="none" algn="tl"/>
        </a:blip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9131B5E0-C349-4508-9A17-EE5F490002C8}"/>
              </a:ext>
            </a:extLst>
          </p:cNvPr>
          <p:cNvSpPr/>
          <p:nvPr/>
        </p:nvSpPr>
        <p:spPr>
          <a:xfrm>
            <a:off x="74758" y="4676773"/>
            <a:ext cx="2755408" cy="2038350"/>
          </a:xfrm>
          <a:prstGeom prst="roundRect">
            <a:avLst/>
          </a:prstGeom>
          <a:solidFill>
            <a:schemeClr val="accent2">
              <a:lumMod val="20000"/>
              <a:lumOff val="80000"/>
            </a:schemeClr>
          </a:solidFill>
          <a:ln w="38100">
            <a:solidFill>
              <a:srgbClr val="FF84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Pentagon 3">
            <a:extLst>
              <a:ext uri="{FF2B5EF4-FFF2-40B4-BE49-F238E27FC236}">
                <a16:creationId xmlns:a16="http://schemas.microsoft.com/office/drawing/2014/main" id="{B7EECA0F-35A4-4AB2-B48A-7704EDFC1C65}"/>
              </a:ext>
            </a:extLst>
          </p:cNvPr>
          <p:cNvSpPr/>
          <p:nvPr/>
        </p:nvSpPr>
        <p:spPr>
          <a:xfrm>
            <a:off x="78660" y="461712"/>
            <a:ext cx="7613322" cy="644592"/>
          </a:xfrm>
          <a:prstGeom prst="homePlate">
            <a:avLst/>
          </a:prstGeom>
          <a:solidFill>
            <a:srgbClr val="FFAA2D"/>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84E26CE-232F-461F-807B-1D5759D8A5DE}"/>
              </a:ext>
            </a:extLst>
          </p:cNvPr>
          <p:cNvSpPr txBox="1"/>
          <p:nvPr/>
        </p:nvSpPr>
        <p:spPr>
          <a:xfrm>
            <a:off x="0" y="0"/>
            <a:ext cx="12192000" cy="369332"/>
          </a:xfrm>
          <a:prstGeom prst="rect">
            <a:avLst/>
          </a:prstGeom>
          <a:solidFill>
            <a:schemeClr val="bg1">
              <a:lumMod val="95000"/>
            </a:schemeClr>
          </a:solidFill>
        </p:spPr>
        <p:txBody>
          <a:bodyPr wrap="square" rtlCol="0">
            <a:spAutoFit/>
          </a:bodyPr>
          <a:lstStyle/>
          <a:p>
            <a:r>
              <a:rPr lang="en-US" dirty="0"/>
              <a:t>1705498                                                                                                                                                                                             EAEE6002/C </a:t>
            </a:r>
          </a:p>
        </p:txBody>
      </p:sp>
      <p:sp>
        <p:nvSpPr>
          <p:cNvPr id="11" name="TextBox 10">
            <a:extLst>
              <a:ext uri="{FF2B5EF4-FFF2-40B4-BE49-F238E27FC236}">
                <a16:creationId xmlns:a16="http://schemas.microsoft.com/office/drawing/2014/main" id="{827E65A2-170E-405B-99D3-09E77D913C5E}"/>
              </a:ext>
            </a:extLst>
          </p:cNvPr>
          <p:cNvSpPr txBox="1"/>
          <p:nvPr/>
        </p:nvSpPr>
        <p:spPr>
          <a:xfrm>
            <a:off x="78660" y="432689"/>
            <a:ext cx="7454056" cy="698717"/>
          </a:xfrm>
          <a:prstGeom prst="rect">
            <a:avLst/>
          </a:prstGeom>
          <a:noFill/>
        </p:spPr>
        <p:txBody>
          <a:bodyPr wrap="square" rtlCol="0">
            <a:spAutoFit/>
          </a:bodyPr>
          <a:lstStyle/>
          <a:p>
            <a:pPr>
              <a:lnSpc>
                <a:spcPct val="150000"/>
              </a:lnSpc>
            </a:pPr>
            <a:r>
              <a:rPr lang="en-US" sz="1400" b="1" i="1" dirty="0">
                <a:latin typeface="Arial" panose="020B0604020202020204" pitchFamily="34" charset="0"/>
                <a:cs typeface="Arial" panose="020B0604020202020204" pitchFamily="34" charset="0"/>
              </a:rPr>
              <a:t>The implications of the new additional learning needs and education tribunal (ALNET)</a:t>
            </a:r>
            <a:br>
              <a:rPr lang="en-US" sz="1400" b="1" i="1" dirty="0">
                <a:latin typeface="Arial" panose="020B0604020202020204" pitchFamily="34" charset="0"/>
                <a:cs typeface="Arial" panose="020B0604020202020204" pitchFamily="34" charset="0"/>
              </a:rPr>
            </a:br>
            <a:r>
              <a:rPr lang="en-US" sz="1400" b="1" i="1" dirty="0">
                <a:latin typeface="Arial" panose="020B0604020202020204" pitchFamily="34" charset="0"/>
                <a:cs typeface="Arial" panose="020B0604020202020204" pitchFamily="34" charset="0"/>
              </a:rPr>
              <a:t> legislation on early years practitioners in Wales?</a:t>
            </a:r>
          </a:p>
        </p:txBody>
      </p:sp>
      <p:sp>
        <p:nvSpPr>
          <p:cNvPr id="12" name="Arrow: Pentagon 11">
            <a:extLst>
              <a:ext uri="{FF2B5EF4-FFF2-40B4-BE49-F238E27FC236}">
                <a16:creationId xmlns:a16="http://schemas.microsoft.com/office/drawing/2014/main" id="{91F935D6-6F20-4F81-A730-E3372D35E18C}"/>
              </a:ext>
            </a:extLst>
          </p:cNvPr>
          <p:cNvSpPr/>
          <p:nvPr/>
        </p:nvSpPr>
        <p:spPr>
          <a:xfrm>
            <a:off x="7751954" y="461712"/>
            <a:ext cx="4359827" cy="623298"/>
          </a:xfrm>
          <a:prstGeom prst="homePlate">
            <a:avLst/>
          </a:prstGeom>
          <a:solidFill>
            <a:schemeClr val="accent1">
              <a:lumMod val="60000"/>
              <a:lumOff val="40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BBE115A-55EB-4360-A039-CA6C4580D121}"/>
              </a:ext>
            </a:extLst>
          </p:cNvPr>
          <p:cNvSpPr txBox="1"/>
          <p:nvPr/>
        </p:nvSpPr>
        <p:spPr>
          <a:xfrm>
            <a:off x="7829550" y="467283"/>
            <a:ext cx="5644022" cy="612155"/>
          </a:xfrm>
          <a:prstGeom prst="rect">
            <a:avLst/>
          </a:prstGeom>
          <a:noFill/>
        </p:spPr>
        <p:txBody>
          <a:bodyPr wrap="square" rtlCol="0">
            <a:spAutoFit/>
          </a:bodyPr>
          <a:lstStyle/>
          <a:p>
            <a:pPr>
              <a:lnSpc>
                <a:spcPct val="150000"/>
              </a:lnSpc>
            </a:pPr>
            <a:r>
              <a:rPr lang="en-US" sz="1200" b="1" i="1" dirty="0">
                <a:latin typeface="Arial" panose="020B0604020202020204" pitchFamily="34" charset="0"/>
                <a:cs typeface="Arial" panose="020B0604020202020204" pitchFamily="34" charset="0"/>
              </a:rPr>
              <a:t>Previously known as the Special educational needs</a:t>
            </a:r>
            <a:br>
              <a:rPr lang="en-US" sz="1200" b="1" i="1" dirty="0">
                <a:latin typeface="Arial" panose="020B0604020202020204" pitchFamily="34" charset="0"/>
                <a:cs typeface="Arial" panose="020B0604020202020204" pitchFamily="34" charset="0"/>
              </a:rPr>
            </a:br>
            <a:r>
              <a:rPr lang="en-US" sz="1200" b="1" i="1" dirty="0">
                <a:latin typeface="Arial" panose="020B0604020202020204" pitchFamily="34" charset="0"/>
                <a:cs typeface="Arial" panose="020B0604020202020204" pitchFamily="34" charset="0"/>
              </a:rPr>
              <a:t> code of practice 2004.  </a:t>
            </a:r>
          </a:p>
        </p:txBody>
      </p:sp>
      <p:sp>
        <p:nvSpPr>
          <p:cNvPr id="15" name="Rectangle: Rounded Corners 14">
            <a:extLst>
              <a:ext uri="{FF2B5EF4-FFF2-40B4-BE49-F238E27FC236}">
                <a16:creationId xmlns:a16="http://schemas.microsoft.com/office/drawing/2014/main" id="{EC1697EB-D712-4B79-8512-D6AEBA0D2F38}"/>
              </a:ext>
            </a:extLst>
          </p:cNvPr>
          <p:cNvSpPr/>
          <p:nvPr/>
        </p:nvSpPr>
        <p:spPr>
          <a:xfrm>
            <a:off x="74758" y="1223786"/>
            <a:ext cx="2835308" cy="3300589"/>
          </a:xfrm>
          <a:prstGeom prst="roundRect">
            <a:avLst/>
          </a:prstGeom>
          <a:solidFill>
            <a:schemeClr val="accent6">
              <a:lumMod val="20000"/>
              <a:lumOff val="8000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469D2775-8E81-4C2E-9487-7BF2AC6E6089}"/>
              </a:ext>
            </a:extLst>
          </p:cNvPr>
          <p:cNvSpPr txBox="1"/>
          <p:nvPr/>
        </p:nvSpPr>
        <p:spPr>
          <a:xfrm>
            <a:off x="301043" y="4726452"/>
            <a:ext cx="2302837" cy="1938992"/>
          </a:xfrm>
          <a:prstGeom prst="rect">
            <a:avLst/>
          </a:prstGeom>
          <a:solidFill>
            <a:schemeClr val="accent2">
              <a:lumMod val="20000"/>
              <a:lumOff val="80000"/>
            </a:schemeClr>
          </a:solidFill>
        </p:spPr>
        <p:txBody>
          <a:bodyPr wrap="square" rtlCol="0">
            <a:spAutoFit/>
          </a:bodyPr>
          <a:lstStyle/>
          <a:p>
            <a:r>
              <a:rPr lang="en-US" sz="1200" b="1" dirty="0">
                <a:latin typeface="Arial" panose="020B0604020202020204" pitchFamily="34" charset="0"/>
                <a:cs typeface="Arial" panose="020B0604020202020204" pitchFamily="34" charset="0"/>
              </a:rPr>
              <a:t>          </a:t>
            </a:r>
            <a:r>
              <a:rPr lang="en-US" sz="1200" b="1" u="sng" dirty="0">
                <a:latin typeface="Arial" panose="020B0604020202020204" pitchFamily="34" charset="0"/>
                <a:cs typeface="Arial" panose="020B0604020202020204" pitchFamily="34" charset="0"/>
              </a:rPr>
              <a:t>About the ALNET</a:t>
            </a:r>
            <a:br>
              <a:rPr lang="en-US" sz="1200" b="1" u="sng" dirty="0">
                <a:latin typeface="Arial" panose="020B0604020202020204" pitchFamily="34" charset="0"/>
                <a:cs typeface="Arial" panose="020B0604020202020204" pitchFamily="34" charset="0"/>
              </a:rPr>
            </a:br>
            <a:endParaRPr lang="en-US" sz="1200" b="1" u="sng"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The bill was started in 2012</a:t>
            </a:r>
          </a:p>
          <a:p>
            <a:pPr marL="171450" indent="-171450">
              <a:buFontTx/>
              <a:buChar char="-"/>
            </a:pPr>
            <a:r>
              <a:rPr lang="en-US" sz="1200" dirty="0">
                <a:latin typeface="Arial" panose="020B0604020202020204" pitchFamily="34" charset="0"/>
                <a:cs typeface="Arial" panose="020B0604020202020204" pitchFamily="34" charset="0"/>
              </a:rPr>
              <a:t>Was given the royal assent in 2017. </a:t>
            </a:r>
          </a:p>
          <a:p>
            <a:pPr marL="171450" indent="-171450">
              <a:buFontTx/>
              <a:buChar char="-"/>
            </a:pPr>
            <a:r>
              <a:rPr lang="en-US" sz="1200" dirty="0">
                <a:latin typeface="Arial" panose="020B0604020202020204" pitchFamily="34" charset="0"/>
                <a:cs typeface="Arial" panose="020B0604020202020204" pitchFamily="34" charset="0"/>
              </a:rPr>
              <a:t>Due  to be fully implemented between 2020-2023. </a:t>
            </a:r>
          </a:p>
          <a:p>
            <a:pPr marL="171450" indent="-171450">
              <a:buFontTx/>
              <a:buChar char="-"/>
            </a:pPr>
            <a:r>
              <a:rPr lang="en-US" sz="1200" dirty="0">
                <a:latin typeface="Arial" panose="020B0604020202020204" pitchFamily="34" charset="0"/>
                <a:cs typeface="Arial" panose="020B0604020202020204" pitchFamily="34" charset="0"/>
              </a:rPr>
              <a:t>The bill has 10 main aims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(Dauncey 2016.)</a:t>
            </a:r>
          </a:p>
        </p:txBody>
      </p:sp>
      <p:sp>
        <p:nvSpPr>
          <p:cNvPr id="19" name="Rectangle: Rounded Corners 18">
            <a:extLst>
              <a:ext uri="{FF2B5EF4-FFF2-40B4-BE49-F238E27FC236}">
                <a16:creationId xmlns:a16="http://schemas.microsoft.com/office/drawing/2014/main" id="{2D1DE43A-DDCC-4E69-8069-D9C3999BCEFD}"/>
              </a:ext>
            </a:extLst>
          </p:cNvPr>
          <p:cNvSpPr/>
          <p:nvPr/>
        </p:nvSpPr>
        <p:spPr>
          <a:xfrm>
            <a:off x="7724830" y="1211805"/>
            <a:ext cx="4386951" cy="5550944"/>
          </a:xfrm>
          <a:prstGeom prst="roundRect">
            <a:avLst/>
          </a:prstGeom>
          <a:solidFill>
            <a:schemeClr val="accent4">
              <a:lumMod val="20000"/>
              <a:lumOff val="80000"/>
            </a:schemeClr>
          </a:solidFill>
          <a:ln w="3810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chemeClr val="tx1"/>
              </a:solidFill>
            </a:endParaRPr>
          </a:p>
        </p:txBody>
      </p:sp>
      <p:sp>
        <p:nvSpPr>
          <p:cNvPr id="20" name="Rectangle: Rounded Corners 19">
            <a:extLst>
              <a:ext uri="{FF2B5EF4-FFF2-40B4-BE49-F238E27FC236}">
                <a16:creationId xmlns:a16="http://schemas.microsoft.com/office/drawing/2014/main" id="{821BCDCA-D380-4EA0-AF58-1297019075C0}"/>
              </a:ext>
            </a:extLst>
          </p:cNvPr>
          <p:cNvSpPr/>
          <p:nvPr/>
        </p:nvSpPr>
        <p:spPr>
          <a:xfrm>
            <a:off x="3015108" y="1181906"/>
            <a:ext cx="4629501" cy="5580843"/>
          </a:xfrm>
          <a:prstGeom prst="roundRect">
            <a:avLst/>
          </a:prstGeom>
          <a:solidFill>
            <a:srgbClr val="DBF7FD"/>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chemeClr val="tx1"/>
              </a:solidFill>
            </a:endParaRPr>
          </a:p>
        </p:txBody>
      </p:sp>
      <p:sp>
        <p:nvSpPr>
          <p:cNvPr id="2" name="TextBox 1">
            <a:extLst>
              <a:ext uri="{FF2B5EF4-FFF2-40B4-BE49-F238E27FC236}">
                <a16:creationId xmlns:a16="http://schemas.microsoft.com/office/drawing/2014/main" id="{D768C655-80DD-4669-BC78-C3F8BF6D1C25}"/>
              </a:ext>
            </a:extLst>
          </p:cNvPr>
          <p:cNvSpPr txBox="1"/>
          <p:nvPr/>
        </p:nvSpPr>
        <p:spPr>
          <a:xfrm>
            <a:off x="156520" y="1330704"/>
            <a:ext cx="2793656" cy="3105145"/>
          </a:xfrm>
          <a:prstGeom prst="rect">
            <a:avLst/>
          </a:prstGeom>
          <a:noFill/>
        </p:spPr>
        <p:txBody>
          <a:bodyPr wrap="square" rtlCol="0">
            <a:spAutoFit/>
          </a:bodyPr>
          <a:lstStyle/>
          <a:p>
            <a:pPr>
              <a:lnSpc>
                <a:spcPct val="150000"/>
              </a:lnSpc>
            </a:pPr>
            <a:r>
              <a:rPr lang="en-US" sz="1200" b="1" dirty="0">
                <a:latin typeface="Arial" panose="020B0604020202020204" pitchFamily="34" charset="0"/>
                <a:cs typeface="Arial" panose="020B0604020202020204" pitchFamily="34" charset="0"/>
              </a:rPr>
              <a:t>         </a:t>
            </a:r>
            <a:r>
              <a:rPr lang="en-US" sz="1200" b="1" u="sng" dirty="0">
                <a:latin typeface="Arial" panose="020B0604020202020204" pitchFamily="34" charset="0"/>
                <a:cs typeface="Arial" panose="020B0604020202020204" pitchFamily="34" charset="0"/>
              </a:rPr>
              <a:t>The transition process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There is no easy way of ensuring that settings are operating under the same legislation at the same time. This is also being hindered by the fact that Welsh Government 2018 wants to use a staggered approach and slowly introduce the new act to settings over a 3-year period rather than swapping over from one to another on a set date. </a:t>
            </a:r>
          </a:p>
        </p:txBody>
      </p:sp>
      <p:sp>
        <p:nvSpPr>
          <p:cNvPr id="22" name="TextBox 21">
            <a:extLst>
              <a:ext uri="{FF2B5EF4-FFF2-40B4-BE49-F238E27FC236}">
                <a16:creationId xmlns:a16="http://schemas.microsoft.com/office/drawing/2014/main" id="{AF4DAD51-FC1D-4158-9C50-8DEBFF39EFDA}"/>
              </a:ext>
            </a:extLst>
          </p:cNvPr>
          <p:cNvSpPr txBox="1"/>
          <p:nvPr/>
        </p:nvSpPr>
        <p:spPr>
          <a:xfrm>
            <a:off x="3095329" y="1450986"/>
            <a:ext cx="4528360" cy="5247590"/>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                                 </a:t>
            </a:r>
            <a:r>
              <a:rPr lang="en-US" sz="1200" b="1" i="1" u="sng" dirty="0">
                <a:latin typeface="Arial" panose="020B0604020202020204" pitchFamily="34" charset="0"/>
                <a:cs typeface="Arial" panose="020B0604020202020204" pitchFamily="34" charset="0"/>
              </a:rPr>
              <a:t>SENCo Vs ALNCo</a:t>
            </a:r>
            <a:br>
              <a:rPr lang="en-US" sz="1200" b="1" i="1" u="sng" dirty="0">
                <a:latin typeface="Arial" panose="020B0604020202020204" pitchFamily="34" charset="0"/>
                <a:cs typeface="Arial" panose="020B0604020202020204" pitchFamily="34" charset="0"/>
              </a:rPr>
            </a:br>
            <a:endParaRPr lang="en-US" sz="1200" b="1" i="1" u="sng" dirty="0">
              <a:latin typeface="Arial" panose="020B0604020202020204" pitchFamily="34" charset="0"/>
              <a:cs typeface="Arial" panose="020B0604020202020204" pitchFamily="34" charset="0"/>
            </a:endParaRPr>
          </a:p>
          <a:p>
            <a:r>
              <a:rPr lang="en-US" sz="1200" b="1" i="1" dirty="0">
                <a:solidFill>
                  <a:srgbClr val="002060"/>
                </a:solidFill>
                <a:latin typeface="Arial" panose="020B0604020202020204" pitchFamily="34" charset="0"/>
                <a:cs typeface="Arial" panose="020B0604020202020204" pitchFamily="34" charset="0"/>
              </a:rPr>
              <a:t>There are no massive changes in role of SENCO to ALNCO</a:t>
            </a:r>
            <a:br>
              <a:rPr lang="en-US" sz="1200" b="1" u="sng" dirty="0">
                <a:latin typeface="Arial" panose="020B0604020202020204" pitchFamily="34" charset="0"/>
                <a:cs typeface="Arial" panose="020B0604020202020204" pitchFamily="34" charset="0"/>
              </a:rPr>
            </a:br>
            <a:endParaRPr lang="en-US" sz="1200" b="1"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SENCo is the individual with overall responsibility for ensuring the coordination of provision for all learners with SEN within the school is undertaken. </a:t>
            </a:r>
          </a:p>
          <a:p>
            <a:pPr marL="171450" indent="-171450">
              <a:buFontTx/>
              <a:buChar char="-"/>
            </a:pPr>
            <a:r>
              <a:rPr lang="en-US" sz="1200" dirty="0">
                <a:latin typeface="Arial" panose="020B0604020202020204" pitchFamily="34" charset="0"/>
                <a:cs typeface="Arial" panose="020B0604020202020204" pitchFamily="34" charset="0"/>
              </a:rPr>
              <a:t>SENCo works closely with head teachers  and SLT. </a:t>
            </a:r>
          </a:p>
          <a:p>
            <a:pPr marL="171450" indent="-171450">
              <a:buFontTx/>
              <a:buChar char="-"/>
            </a:pPr>
            <a:r>
              <a:rPr lang="en-US" sz="1200" dirty="0">
                <a:latin typeface="Arial" panose="020B0604020202020204" pitchFamily="34" charset="0"/>
                <a:cs typeface="Arial" panose="020B0604020202020204" pitchFamily="34" charset="0"/>
              </a:rPr>
              <a:t>They have responsibility for day to day operation of the education setting. </a:t>
            </a:r>
          </a:p>
          <a:p>
            <a:pPr marL="171450" indent="-171450">
              <a:buFontTx/>
              <a:buChar char="-"/>
            </a:pPr>
            <a:r>
              <a:rPr lang="en-US" sz="1200" dirty="0">
                <a:latin typeface="Arial" panose="020B0604020202020204" pitchFamily="34" charset="0"/>
                <a:cs typeface="Arial" panose="020B0604020202020204" pitchFamily="34" charset="0"/>
              </a:rPr>
              <a:t>Keeping records of SEN learners up to date. </a:t>
            </a:r>
          </a:p>
          <a:p>
            <a:pPr marL="171450" indent="-171450">
              <a:buFontTx/>
              <a:buChar char="-"/>
            </a:pPr>
            <a:r>
              <a:rPr lang="en-US" sz="1200" dirty="0">
                <a:latin typeface="Arial" panose="020B0604020202020204" pitchFamily="34" charset="0"/>
                <a:cs typeface="Arial" panose="020B0604020202020204" pitchFamily="34" charset="0"/>
              </a:rPr>
              <a:t>Managing SEN teams with teachers and TA’s. </a:t>
            </a:r>
          </a:p>
          <a:p>
            <a:pPr marL="171450" indent="-171450">
              <a:buFontTx/>
              <a:buChar char="-"/>
            </a:pPr>
            <a:r>
              <a:rPr lang="en-US" sz="1200" dirty="0">
                <a:latin typeface="Arial" panose="020B0604020202020204" pitchFamily="34" charset="0"/>
                <a:cs typeface="Arial" panose="020B0604020202020204" pitchFamily="34" charset="0"/>
              </a:rPr>
              <a:t> Liaise with partner agencies needed by the child</a:t>
            </a:r>
            <a:r>
              <a:rPr lang="en-US" sz="1200" u="sng"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(Welsh government 2017).</a:t>
            </a:r>
            <a:endParaRPr lang="en-US" sz="1200" b="1" u="sng"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                                            </a:t>
            </a:r>
            <a:r>
              <a:rPr lang="en-US" sz="1200" b="1" u="sng" dirty="0">
                <a:latin typeface="Arial" panose="020B0604020202020204" pitchFamily="34" charset="0"/>
                <a:cs typeface="Arial" panose="020B0604020202020204" pitchFamily="34" charset="0"/>
              </a:rPr>
              <a:t>ALNCo</a:t>
            </a:r>
            <a:br>
              <a:rPr lang="en-US" sz="1200" b="1" u="sng" dirty="0">
                <a:latin typeface="Arial" panose="020B0604020202020204" pitchFamily="34" charset="0"/>
                <a:cs typeface="Arial" panose="020B0604020202020204" pitchFamily="34" charset="0"/>
              </a:rPr>
            </a:br>
            <a:endParaRPr lang="en-US" sz="1200" b="1"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ALNCo is defined as being an individual who at a strategic level will ensure the needs of all learners with ALN within the education setting are met.</a:t>
            </a:r>
          </a:p>
          <a:p>
            <a:pPr marL="171450" indent="-171450">
              <a:buFontTx/>
              <a:buChar char="-"/>
            </a:pPr>
            <a:r>
              <a:rPr lang="en-US" sz="1200" dirty="0">
                <a:latin typeface="Arial" panose="020B0604020202020204" pitchFamily="34" charset="0"/>
                <a:cs typeface="Arial" panose="020B0604020202020204" pitchFamily="34" charset="0"/>
              </a:rPr>
              <a:t>ALNCos form part of the senior leadership team </a:t>
            </a:r>
          </a:p>
          <a:p>
            <a:pPr marL="171450" indent="-171450">
              <a:buFontTx/>
              <a:buChar char="-"/>
            </a:pPr>
            <a:r>
              <a:rPr lang="en-US" sz="1200" dirty="0">
                <a:latin typeface="Arial" panose="020B0604020202020204" pitchFamily="34" charset="0"/>
                <a:cs typeface="Arial" panose="020B0604020202020204" pitchFamily="34" charset="0"/>
              </a:rPr>
              <a:t>Unlike SENCo’s - ALNCos are not expected to be directly involved with the day to day process of supporting every learner with ALN</a:t>
            </a:r>
          </a:p>
          <a:p>
            <a:pPr marL="171450" indent="-171450">
              <a:buFontTx/>
              <a:buChar char="-"/>
            </a:pPr>
            <a:r>
              <a:rPr lang="en-US" sz="1200" dirty="0">
                <a:latin typeface="Arial" panose="020B0604020202020204" pitchFamily="34" charset="0"/>
                <a:cs typeface="Arial" panose="020B0604020202020204" pitchFamily="34" charset="0"/>
              </a:rPr>
              <a:t>The ALNCo will need to be involved in the strategic coordination of ALN resources.</a:t>
            </a:r>
          </a:p>
          <a:p>
            <a:pPr marL="171450" indent="-171450">
              <a:buFontTx/>
              <a:buChar char="-"/>
            </a:pPr>
            <a:r>
              <a:rPr lang="en-US" sz="1200" dirty="0">
                <a:latin typeface="Arial" panose="020B0604020202020204" pitchFamily="34" charset="0"/>
                <a:cs typeface="Arial" panose="020B0604020202020204" pitchFamily="34" charset="0"/>
              </a:rPr>
              <a:t>ALNCos will now also need to be actively involved in decisions around budgets and resources to help plan appropriate provision. (Draft ALN code of practice 2017). </a:t>
            </a:r>
            <a:endParaRPr lang="en-US" sz="12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F6DBF4-34F8-4AE6-B975-17F43FAD718E}"/>
              </a:ext>
            </a:extLst>
          </p:cNvPr>
          <p:cNvSpPr txBox="1"/>
          <p:nvPr/>
        </p:nvSpPr>
        <p:spPr>
          <a:xfrm>
            <a:off x="7829551" y="1215037"/>
            <a:ext cx="4362450" cy="5170646"/>
          </a:xfrm>
          <a:prstGeom prst="rect">
            <a:avLst/>
          </a:prstGeom>
          <a:noFill/>
        </p:spPr>
        <p:txBody>
          <a:bodyPr wrap="square" rtlCol="0">
            <a:spAutoFit/>
          </a:bodyPr>
          <a:lstStyle/>
          <a:p>
            <a:r>
              <a:rPr lang="en-US" i="1" dirty="0">
                <a:latin typeface="Arial" panose="020B0604020202020204" pitchFamily="34" charset="0"/>
                <a:cs typeface="Arial" panose="020B0604020202020204" pitchFamily="34" charset="0"/>
              </a:rPr>
              <a:t>                       </a:t>
            </a:r>
            <a:r>
              <a:rPr lang="en-US" sz="1200" b="1" i="1" u="sng" dirty="0">
                <a:latin typeface="Arial" panose="020B0604020202020204" pitchFamily="34" charset="0"/>
                <a:cs typeface="Arial" panose="020B0604020202020204" pitchFamily="34" charset="0"/>
              </a:rPr>
              <a:t>IEP Vs IDP</a:t>
            </a:r>
          </a:p>
          <a:p>
            <a:endParaRPr lang="en-US" sz="1200" b="1" i="1" u="sng"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The process of moving a learner from the SEN system to the ALN system will, where the learner has ALN, in effect involve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converting an existing plan – an IEP or a statement  into an IDP.</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Existing plans must be converted  into new IDPs by the time their school has fully completed the transition process to the new system. (Welsh Govement 2017).</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The IDP will be a single plan with a common format which will be developed through using a person-centered planning approach known as a PCP. (Snap Cymru, 2014).</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IDP’s will be a single plan with a common format which will be developed through using a person-centered planning approach known as a PCP. </a:t>
            </a:r>
          </a:p>
          <a:p>
            <a:pPr marL="171450" indent="-171450">
              <a:buFontTx/>
              <a:buChar char="-"/>
            </a:pPr>
            <a:endParaRPr lang="en-US"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All IDP’s will include an Action Plan plus the evidence for the actions. It will encourage key-working where needed and use flexible processes. </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An IDP has been created to become more accessible and easier to update in order to meet the Children and Young People’s changing needs. 0-25 years old. </a:t>
            </a:r>
          </a:p>
        </p:txBody>
      </p:sp>
    </p:spTree>
    <p:extLst>
      <p:ext uri="{BB962C8B-B14F-4D97-AF65-F5344CB8AC3E}">
        <p14:creationId xmlns:p14="http://schemas.microsoft.com/office/powerpoint/2010/main" val="339311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F37920-33AB-4FDB-B54D-2ABBE910ED6F}"/>
              </a:ext>
            </a:extLst>
          </p:cNvPr>
          <p:cNvSpPr>
            <a:spLocks noGrp="1"/>
          </p:cNvSpPr>
          <p:nvPr>
            <p:ph idx="1"/>
          </p:nvPr>
        </p:nvSpPr>
        <p:spPr>
          <a:xfrm>
            <a:off x="454742" y="419612"/>
            <a:ext cx="10515600" cy="4351338"/>
          </a:xfrm>
        </p:spPr>
        <p:txBody>
          <a:bodyPr/>
          <a:lstStyle/>
          <a:p>
            <a:pPr marL="0" indent="0">
              <a:buNone/>
            </a:pPr>
            <a:endParaRPr lang="en-GB" sz="1200" kern="0" dirty="0">
              <a:solidFill>
                <a:srgbClr val="000000"/>
              </a:solidFill>
              <a:latin typeface="Lucida Sans" panose="020B0602040502020204" pitchFamily="34" charset="0"/>
              <a:ea typeface="MS PGothic" pitchFamily="34" charset="-128"/>
            </a:endParaRPr>
          </a:p>
          <a:p>
            <a:pPr marL="0" indent="0">
              <a:buNone/>
            </a:pPr>
            <a:endParaRPr lang="en-US" dirty="0"/>
          </a:p>
        </p:txBody>
      </p:sp>
      <p:sp>
        <p:nvSpPr>
          <p:cNvPr id="2" name="Rectangle 1">
            <a:extLst>
              <a:ext uri="{FF2B5EF4-FFF2-40B4-BE49-F238E27FC236}">
                <a16:creationId xmlns:a16="http://schemas.microsoft.com/office/drawing/2014/main" id="{22AF140B-6202-4600-B31A-CDA91C3D094D}"/>
              </a:ext>
            </a:extLst>
          </p:cNvPr>
          <p:cNvSpPr/>
          <p:nvPr/>
        </p:nvSpPr>
        <p:spPr>
          <a:xfrm>
            <a:off x="590550" y="264289"/>
            <a:ext cx="6096000" cy="369332"/>
          </a:xfrm>
          <a:prstGeom prst="rect">
            <a:avLst/>
          </a:prstGeom>
        </p:spPr>
        <p:txBody>
          <a:bodyPr>
            <a:spAutoFit/>
          </a:bodyPr>
          <a:lstStyle/>
          <a:p>
            <a:endParaRPr lang="en-US" dirty="0"/>
          </a:p>
        </p:txBody>
      </p:sp>
    </p:spTree>
    <p:extLst>
      <p:ext uri="{BB962C8B-B14F-4D97-AF65-F5344CB8AC3E}">
        <p14:creationId xmlns:p14="http://schemas.microsoft.com/office/powerpoint/2010/main" val="36461540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518</TotalTime>
  <Words>66</Words>
  <Application>Microsoft Office PowerPoint</Application>
  <PresentationFormat>Widescreen</PresentationFormat>
  <Paragraphs>34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Lucida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Raven</dc:creator>
  <cp:lastModifiedBy>Emma Raven</cp:lastModifiedBy>
  <cp:revision>40</cp:revision>
  <dcterms:created xsi:type="dcterms:W3CDTF">2019-06-04T15:39:07Z</dcterms:created>
  <dcterms:modified xsi:type="dcterms:W3CDTF">2019-06-13T17:06:31Z</dcterms:modified>
</cp:coreProperties>
</file>