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6" r:id="rId4"/>
  </p:sldMasterIdLst>
  <p:notesMasterIdLst>
    <p:notesMasterId r:id="rId46"/>
  </p:notesMasterIdLst>
  <p:sldIdLst>
    <p:sldId id="256" r:id="rId5"/>
    <p:sldId id="257" r:id="rId6"/>
    <p:sldId id="300" r:id="rId7"/>
    <p:sldId id="305" r:id="rId8"/>
    <p:sldId id="258" r:id="rId9"/>
    <p:sldId id="312" r:id="rId10"/>
    <p:sldId id="260" r:id="rId11"/>
    <p:sldId id="262" r:id="rId12"/>
    <p:sldId id="263" r:id="rId13"/>
    <p:sldId id="302" r:id="rId14"/>
    <p:sldId id="264" r:id="rId15"/>
    <p:sldId id="265" r:id="rId16"/>
    <p:sldId id="266" r:id="rId17"/>
    <p:sldId id="267" r:id="rId18"/>
    <p:sldId id="268" r:id="rId19"/>
    <p:sldId id="311" r:id="rId20"/>
    <p:sldId id="269" r:id="rId21"/>
    <p:sldId id="301" r:id="rId22"/>
    <p:sldId id="287" r:id="rId23"/>
    <p:sldId id="289" r:id="rId24"/>
    <p:sldId id="290" r:id="rId25"/>
    <p:sldId id="292" r:id="rId26"/>
    <p:sldId id="298" r:id="rId27"/>
    <p:sldId id="291" r:id="rId28"/>
    <p:sldId id="275" r:id="rId29"/>
    <p:sldId id="277" r:id="rId30"/>
    <p:sldId id="278" r:id="rId31"/>
    <p:sldId id="274" r:id="rId32"/>
    <p:sldId id="299" r:id="rId33"/>
    <p:sldId id="294" r:id="rId34"/>
    <p:sldId id="297" r:id="rId35"/>
    <p:sldId id="295" r:id="rId36"/>
    <p:sldId id="308" r:id="rId37"/>
    <p:sldId id="309" r:id="rId38"/>
    <p:sldId id="319" r:id="rId39"/>
    <p:sldId id="285" r:id="rId40"/>
    <p:sldId id="314" r:id="rId41"/>
    <p:sldId id="315" r:id="rId42"/>
    <p:sldId id="316" r:id="rId43"/>
    <p:sldId id="317" r:id="rId44"/>
    <p:sldId id="318" r:id="rId4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ADD6"/>
    <a:srgbClr val="83CFF2"/>
    <a:srgbClr val="9DD7F2"/>
    <a:srgbClr val="D1E6F0"/>
    <a:srgbClr val="B3D8E9"/>
    <a:srgbClr val="67A8C1"/>
    <a:srgbClr val="000000"/>
    <a:srgbClr val="F5F5F5"/>
    <a:srgbClr val="CEDED7"/>
    <a:srgbClr val="32BA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5A45E-54F9-4D59-9208-FA07B4F58A1C}" v="2" dt="2026-03-07T01:23:51.960"/>
    <p1510:client id="{700833A6-A725-4330-8A06-A4842340023A}" v="78" dt="2026-03-07T01:10:07.798"/>
    <p1510:client id="{93C9F7F8-175B-A7CB-070A-EEE85C2AAFFA}" v="1391" dt="2026-03-05T20:52:20.180"/>
    <p1510:client id="{EED9A1C9-CBF4-8F92-E7D4-3958E693F60A}" v="262" dt="2026-03-05T17:09:13.227"/>
    <p1510:client id="{FE4E7699-F222-33A9-BA0F-DF36E0BC5EF8}" v="1" dt="2026-03-05T12:33:36.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418" autoAdjust="0"/>
  </p:normalViewPr>
  <p:slideViewPr>
    <p:cSldViewPr snapToGrid="0">
      <p:cViewPr varScale="1">
        <p:scale>
          <a:sx n="76" d="100"/>
          <a:sy n="76" d="100"/>
        </p:scale>
        <p:origin x="91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8.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5.png"/><Relationship Id="rId7" Type="http://schemas.openxmlformats.org/officeDocument/2006/relationships/image" Target="../media/image76.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ata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8.png"/><Relationship Id="rId7" Type="http://schemas.openxmlformats.org/officeDocument/2006/relationships/image" Target="../media/image5.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77.svg"/><Relationship Id="rId4" Type="http://schemas.openxmlformats.org/officeDocument/2006/relationships/image" Target="../media/image79.svg"/><Relationship Id="rId9" Type="http://schemas.openxmlformats.org/officeDocument/2006/relationships/image" Target="../media/image7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56.png"/><Relationship Id="rId7" Type="http://schemas.openxmlformats.org/officeDocument/2006/relationships/image" Target="../media/image67.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5.png"/><Relationship Id="rId7" Type="http://schemas.openxmlformats.org/officeDocument/2006/relationships/image" Target="../media/image76.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8.png"/><Relationship Id="rId7" Type="http://schemas.openxmlformats.org/officeDocument/2006/relationships/image" Target="../media/image5.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77.svg"/><Relationship Id="rId4" Type="http://schemas.openxmlformats.org/officeDocument/2006/relationships/image" Target="../media/image79.svg"/><Relationship Id="rId9" Type="http://schemas.openxmlformats.org/officeDocument/2006/relationships/image" Target="../media/image76.png"/></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4B01DC-D97E-44E4-8B66-095BFD3EB70F}" type="doc">
      <dgm:prSet loTypeId="urn:microsoft.com/office/officeart/2005/8/layout/process2" loCatId="process" qsTypeId="urn:microsoft.com/office/officeart/2005/8/quickstyle/simple1" qsCatId="simple" csTypeId="urn:microsoft.com/office/officeart/2005/8/colors/accent4_3" csCatId="accent4" phldr="1"/>
      <dgm:spPr/>
    </dgm:pt>
    <dgm:pt modelId="{32DE3C2A-CC1C-4288-A63A-38D9CB4641F7}">
      <dgm:prSet phldr="0" custT="1"/>
      <dgm:spPr/>
      <dgm:t>
        <a:bodyPr/>
        <a:lstStyle/>
        <a:p>
          <a:pPr algn="l" rtl="0"/>
          <a:r>
            <a:rPr lang="en-GB" sz="1200" b="1" dirty="0">
              <a:latin typeface="Arial"/>
              <a:cs typeface="Arial"/>
            </a:rPr>
            <a:t>Transformational Leadership Theory</a:t>
          </a:r>
          <a:r>
            <a:rPr lang="en-GB" sz="1200" dirty="0">
              <a:latin typeface="Arial"/>
              <a:cs typeface="Arial"/>
            </a:rPr>
            <a:t>: Leaders who inspire and support staff improve engagement and development (Inkpen, 2024).</a:t>
          </a:r>
        </a:p>
      </dgm:t>
    </dgm:pt>
    <dgm:pt modelId="{9A94F0B2-1C9F-4966-8215-15E56FA3E84E}" type="parTrans" cxnId="{93D23655-54AD-4D73-A85A-153434D941FF}">
      <dgm:prSet/>
      <dgm:spPr/>
      <dgm:t>
        <a:bodyPr/>
        <a:lstStyle/>
        <a:p>
          <a:endParaRPr lang="en-GB"/>
        </a:p>
      </dgm:t>
    </dgm:pt>
    <dgm:pt modelId="{0F59ABCB-DFEB-4FFB-9B59-5172B63C0192}" type="sibTrans" cxnId="{93D23655-54AD-4D73-A85A-153434D941FF}">
      <dgm:prSet/>
      <dgm:spPr/>
      <dgm:t>
        <a:bodyPr/>
        <a:lstStyle/>
        <a:p>
          <a:endParaRPr lang="en-GB"/>
        </a:p>
      </dgm:t>
    </dgm:pt>
    <dgm:pt modelId="{E02A99FC-F2D1-47B0-BB18-A2EE7165C24C}">
      <dgm:prSet phldr="0"/>
      <dgm:spPr/>
      <dgm:t>
        <a:bodyPr/>
        <a:lstStyle/>
        <a:p>
          <a:pPr algn="l" rtl="0"/>
          <a:r>
            <a:rPr lang="en-GB" sz="1600" b="1" dirty="0">
              <a:latin typeface="Arial"/>
              <a:cs typeface="Arial"/>
            </a:rPr>
            <a:t>Human Capital </a:t>
          </a:r>
          <a:r>
            <a:rPr lang="en-GB" sz="1600" dirty="0">
              <a:latin typeface="Arial"/>
              <a:cs typeface="Arial"/>
            </a:rPr>
            <a:t>Theory: Leadership training as strategic investment in organisational capability</a:t>
          </a:r>
        </a:p>
      </dgm:t>
    </dgm:pt>
    <dgm:pt modelId="{81AEB9E5-71AD-45EC-9003-D7182433060F}" type="parTrans" cxnId="{2146EDBA-675A-47CB-B8A9-9D991EC125F0}">
      <dgm:prSet/>
      <dgm:spPr/>
      <dgm:t>
        <a:bodyPr/>
        <a:lstStyle/>
        <a:p>
          <a:endParaRPr lang="en-GB"/>
        </a:p>
      </dgm:t>
    </dgm:pt>
    <dgm:pt modelId="{1204CCF0-2CDE-4AB2-BEB0-6EF631DA73C9}" type="sibTrans" cxnId="{2146EDBA-675A-47CB-B8A9-9D991EC125F0}">
      <dgm:prSet/>
      <dgm:spPr/>
      <dgm:t>
        <a:bodyPr/>
        <a:lstStyle/>
        <a:p>
          <a:endParaRPr lang="en-GB"/>
        </a:p>
      </dgm:t>
    </dgm:pt>
    <dgm:pt modelId="{A202DEFC-BFAD-4998-A603-97502D200BA5}">
      <dgm:prSet phldr="0" custT="1"/>
      <dgm:spPr/>
      <dgm:t>
        <a:bodyPr/>
        <a:lstStyle/>
        <a:p>
          <a:pPr algn="l" rtl="0"/>
          <a:r>
            <a:rPr lang="en-GB" sz="1200" b="1" dirty="0">
              <a:latin typeface="Arial"/>
              <a:cs typeface="Arial"/>
            </a:rPr>
            <a:t>Social Learning </a:t>
          </a:r>
          <a:r>
            <a:rPr lang="en-GB" sz="1200" dirty="0">
              <a:latin typeface="Arial"/>
              <a:cs typeface="Arial"/>
            </a:rPr>
            <a:t>Theory: Coaching, mentoring and role modelling strengthen leadership skills (Ng, 2022).</a:t>
          </a:r>
        </a:p>
      </dgm:t>
    </dgm:pt>
    <dgm:pt modelId="{BD6DB972-F149-47E7-88C5-22B496486271}" type="parTrans" cxnId="{7DAAF284-3878-4145-9284-06B48E9C51C9}">
      <dgm:prSet/>
      <dgm:spPr/>
      <dgm:t>
        <a:bodyPr/>
        <a:lstStyle/>
        <a:p>
          <a:endParaRPr lang="en-GB"/>
        </a:p>
      </dgm:t>
    </dgm:pt>
    <dgm:pt modelId="{EB02AB30-AF42-4D95-88BE-FA6F9453B27B}" type="sibTrans" cxnId="{7DAAF284-3878-4145-9284-06B48E9C51C9}">
      <dgm:prSet/>
      <dgm:spPr/>
      <dgm:t>
        <a:bodyPr/>
        <a:lstStyle/>
        <a:p>
          <a:endParaRPr lang="en-GB"/>
        </a:p>
      </dgm:t>
    </dgm:pt>
    <dgm:pt modelId="{9A16A082-861E-4334-AC69-769BD75C674D}">
      <dgm:prSet phldr="0" custT="1"/>
      <dgm:spPr/>
      <dgm:t>
        <a:bodyPr/>
        <a:lstStyle/>
        <a:p>
          <a:pPr algn="l" rtl="0"/>
          <a:r>
            <a:rPr lang="en-GB" sz="1100" b="1" dirty="0">
              <a:latin typeface="Arial"/>
              <a:cs typeface="Arial"/>
            </a:rPr>
            <a:t>Adult Learning Theory (Andragogy): </a:t>
          </a:r>
          <a:r>
            <a:rPr lang="en-GB" sz="1100" dirty="0">
              <a:latin typeface="Arial"/>
              <a:cs typeface="Arial"/>
            </a:rPr>
            <a:t>Leadership development should be experiential, problem-centred and practice-based</a:t>
          </a:r>
          <a:r>
            <a:rPr lang="en-GB" sz="1100" b="0" dirty="0">
              <a:latin typeface="Arial"/>
              <a:cs typeface="Arial"/>
            </a:rPr>
            <a:t> (Mukhalalati and Taylor, 2019).</a:t>
          </a:r>
          <a:endParaRPr lang="en-GB" sz="1100" b="1" dirty="0">
            <a:latin typeface="Arial"/>
            <a:cs typeface="Arial"/>
          </a:endParaRPr>
        </a:p>
      </dgm:t>
    </dgm:pt>
    <dgm:pt modelId="{F585C878-3672-4A31-B2E8-A17EBD8B7039}" type="parTrans" cxnId="{7BE9711E-32C8-4966-96F1-613ECBAD97B1}">
      <dgm:prSet/>
      <dgm:spPr/>
      <dgm:t>
        <a:bodyPr/>
        <a:lstStyle/>
        <a:p>
          <a:endParaRPr lang="en-GB"/>
        </a:p>
      </dgm:t>
    </dgm:pt>
    <dgm:pt modelId="{ED762B2E-0422-4D04-87F6-BBBB68AB5DCF}" type="sibTrans" cxnId="{7BE9711E-32C8-4966-96F1-613ECBAD97B1}">
      <dgm:prSet/>
      <dgm:spPr/>
      <dgm:t>
        <a:bodyPr/>
        <a:lstStyle/>
        <a:p>
          <a:endParaRPr lang="en-GB"/>
        </a:p>
      </dgm:t>
    </dgm:pt>
    <dgm:pt modelId="{37525FDF-B83C-4EA5-AAF0-FD85278C7849}" type="pres">
      <dgm:prSet presAssocID="{FB4B01DC-D97E-44E4-8B66-095BFD3EB70F}" presName="linearFlow" presStyleCnt="0">
        <dgm:presLayoutVars>
          <dgm:resizeHandles val="exact"/>
        </dgm:presLayoutVars>
      </dgm:prSet>
      <dgm:spPr/>
    </dgm:pt>
    <dgm:pt modelId="{158D8BA0-77E3-4A12-ABA2-41CD6CEC392F}" type="pres">
      <dgm:prSet presAssocID="{32DE3C2A-CC1C-4288-A63A-38D9CB4641F7}" presName="node" presStyleLbl="node1" presStyleIdx="0" presStyleCnt="4">
        <dgm:presLayoutVars>
          <dgm:bulletEnabled val="1"/>
        </dgm:presLayoutVars>
      </dgm:prSet>
      <dgm:spPr/>
    </dgm:pt>
    <dgm:pt modelId="{BF79F83C-3C96-4779-9C59-0008034EC536}" type="pres">
      <dgm:prSet presAssocID="{0F59ABCB-DFEB-4FFB-9B59-5172B63C0192}" presName="sibTrans" presStyleLbl="sibTrans2D1" presStyleIdx="0" presStyleCnt="3"/>
      <dgm:spPr/>
    </dgm:pt>
    <dgm:pt modelId="{E60502D3-6A6B-459A-9261-C8BA25033123}" type="pres">
      <dgm:prSet presAssocID="{0F59ABCB-DFEB-4FFB-9B59-5172B63C0192}" presName="connectorText" presStyleLbl="sibTrans2D1" presStyleIdx="0" presStyleCnt="3"/>
      <dgm:spPr/>
    </dgm:pt>
    <dgm:pt modelId="{1F52076F-C92D-4DBF-ACF1-AC871E2F0B3A}" type="pres">
      <dgm:prSet presAssocID="{E02A99FC-F2D1-47B0-BB18-A2EE7165C24C}" presName="node" presStyleLbl="node1" presStyleIdx="1" presStyleCnt="4">
        <dgm:presLayoutVars>
          <dgm:bulletEnabled val="1"/>
        </dgm:presLayoutVars>
      </dgm:prSet>
      <dgm:spPr/>
    </dgm:pt>
    <dgm:pt modelId="{0970E725-B789-475E-87CD-D4CE85A74851}" type="pres">
      <dgm:prSet presAssocID="{1204CCF0-2CDE-4AB2-BEB0-6EF631DA73C9}" presName="sibTrans" presStyleLbl="sibTrans2D1" presStyleIdx="1" presStyleCnt="3"/>
      <dgm:spPr/>
    </dgm:pt>
    <dgm:pt modelId="{A5BA34F5-73DE-4FCB-9674-E94A1D72C995}" type="pres">
      <dgm:prSet presAssocID="{1204CCF0-2CDE-4AB2-BEB0-6EF631DA73C9}" presName="connectorText" presStyleLbl="sibTrans2D1" presStyleIdx="1" presStyleCnt="3"/>
      <dgm:spPr/>
    </dgm:pt>
    <dgm:pt modelId="{5C8B2000-6599-4EEA-898B-8B628F0EC55B}" type="pres">
      <dgm:prSet presAssocID="{A202DEFC-BFAD-4998-A603-97502D200BA5}" presName="node" presStyleLbl="node1" presStyleIdx="2" presStyleCnt="4">
        <dgm:presLayoutVars>
          <dgm:bulletEnabled val="1"/>
        </dgm:presLayoutVars>
      </dgm:prSet>
      <dgm:spPr/>
    </dgm:pt>
    <dgm:pt modelId="{D22B10E6-6149-45F6-B1A1-A3AD170BC48C}" type="pres">
      <dgm:prSet presAssocID="{EB02AB30-AF42-4D95-88BE-FA6F9453B27B}" presName="sibTrans" presStyleLbl="sibTrans2D1" presStyleIdx="2" presStyleCnt="3"/>
      <dgm:spPr/>
    </dgm:pt>
    <dgm:pt modelId="{201CCB34-D894-430D-AA3E-9DD9EE7884B1}" type="pres">
      <dgm:prSet presAssocID="{EB02AB30-AF42-4D95-88BE-FA6F9453B27B}" presName="connectorText" presStyleLbl="sibTrans2D1" presStyleIdx="2" presStyleCnt="3"/>
      <dgm:spPr/>
    </dgm:pt>
    <dgm:pt modelId="{4C68B755-0EE1-4E31-A88C-4F8A08BE2957}" type="pres">
      <dgm:prSet presAssocID="{9A16A082-861E-4334-AC69-769BD75C674D}" presName="node" presStyleLbl="node1" presStyleIdx="3" presStyleCnt="4">
        <dgm:presLayoutVars>
          <dgm:bulletEnabled val="1"/>
        </dgm:presLayoutVars>
      </dgm:prSet>
      <dgm:spPr/>
    </dgm:pt>
  </dgm:ptLst>
  <dgm:cxnLst>
    <dgm:cxn modelId="{9DEB7413-A505-4031-BEAB-C2D3FAD4C201}" type="presOf" srcId="{1204CCF0-2CDE-4AB2-BEB0-6EF631DA73C9}" destId="{A5BA34F5-73DE-4FCB-9674-E94A1D72C995}" srcOrd="1" destOrd="0" presId="urn:microsoft.com/office/officeart/2005/8/layout/process2"/>
    <dgm:cxn modelId="{7BE9711E-32C8-4966-96F1-613ECBAD97B1}" srcId="{FB4B01DC-D97E-44E4-8B66-095BFD3EB70F}" destId="{9A16A082-861E-4334-AC69-769BD75C674D}" srcOrd="3" destOrd="0" parTransId="{F585C878-3672-4A31-B2E8-A17EBD8B7039}" sibTransId="{ED762B2E-0422-4D04-87F6-BBBB68AB5DCF}"/>
    <dgm:cxn modelId="{5DE2AD2B-7A68-44BF-BF49-23DAD2BAB8C0}" type="presOf" srcId="{EB02AB30-AF42-4D95-88BE-FA6F9453B27B}" destId="{201CCB34-D894-430D-AA3E-9DD9EE7884B1}" srcOrd="1" destOrd="0" presId="urn:microsoft.com/office/officeart/2005/8/layout/process2"/>
    <dgm:cxn modelId="{90D14433-F078-4549-9166-94E2B8272F9D}" type="presOf" srcId="{FB4B01DC-D97E-44E4-8B66-095BFD3EB70F}" destId="{37525FDF-B83C-4EA5-AAF0-FD85278C7849}" srcOrd="0" destOrd="0" presId="urn:microsoft.com/office/officeart/2005/8/layout/process2"/>
    <dgm:cxn modelId="{B9E8F148-E553-487D-8143-13B493D7B424}" type="presOf" srcId="{A202DEFC-BFAD-4998-A603-97502D200BA5}" destId="{5C8B2000-6599-4EEA-898B-8B628F0EC55B}" srcOrd="0" destOrd="0" presId="urn:microsoft.com/office/officeart/2005/8/layout/process2"/>
    <dgm:cxn modelId="{AC93AF70-E94E-407E-8787-E898F187AE56}" type="presOf" srcId="{0F59ABCB-DFEB-4FFB-9B59-5172B63C0192}" destId="{BF79F83C-3C96-4779-9C59-0008034EC536}" srcOrd="0" destOrd="0" presId="urn:microsoft.com/office/officeart/2005/8/layout/process2"/>
    <dgm:cxn modelId="{93D23655-54AD-4D73-A85A-153434D941FF}" srcId="{FB4B01DC-D97E-44E4-8B66-095BFD3EB70F}" destId="{32DE3C2A-CC1C-4288-A63A-38D9CB4641F7}" srcOrd="0" destOrd="0" parTransId="{9A94F0B2-1C9F-4966-8215-15E56FA3E84E}" sibTransId="{0F59ABCB-DFEB-4FFB-9B59-5172B63C0192}"/>
    <dgm:cxn modelId="{7703B67A-F2BF-44BD-A2C4-5C5663885539}" type="presOf" srcId="{32DE3C2A-CC1C-4288-A63A-38D9CB4641F7}" destId="{158D8BA0-77E3-4A12-ABA2-41CD6CEC392F}" srcOrd="0" destOrd="0" presId="urn:microsoft.com/office/officeart/2005/8/layout/process2"/>
    <dgm:cxn modelId="{7DAAF284-3878-4145-9284-06B48E9C51C9}" srcId="{FB4B01DC-D97E-44E4-8B66-095BFD3EB70F}" destId="{A202DEFC-BFAD-4998-A603-97502D200BA5}" srcOrd="2" destOrd="0" parTransId="{BD6DB972-F149-47E7-88C5-22B496486271}" sibTransId="{EB02AB30-AF42-4D95-88BE-FA6F9453B27B}"/>
    <dgm:cxn modelId="{00B394A8-8570-4118-915F-39A2AD94E3EA}" type="presOf" srcId="{9A16A082-861E-4334-AC69-769BD75C674D}" destId="{4C68B755-0EE1-4E31-A88C-4F8A08BE2957}" srcOrd="0" destOrd="0" presId="urn:microsoft.com/office/officeart/2005/8/layout/process2"/>
    <dgm:cxn modelId="{2146EDBA-675A-47CB-B8A9-9D991EC125F0}" srcId="{FB4B01DC-D97E-44E4-8B66-095BFD3EB70F}" destId="{E02A99FC-F2D1-47B0-BB18-A2EE7165C24C}" srcOrd="1" destOrd="0" parTransId="{81AEB9E5-71AD-45EC-9003-D7182433060F}" sibTransId="{1204CCF0-2CDE-4AB2-BEB0-6EF631DA73C9}"/>
    <dgm:cxn modelId="{B77A23D4-254F-47BE-819D-13E4FED715BB}" type="presOf" srcId="{1204CCF0-2CDE-4AB2-BEB0-6EF631DA73C9}" destId="{0970E725-B789-475E-87CD-D4CE85A74851}" srcOrd="0" destOrd="0" presId="urn:microsoft.com/office/officeart/2005/8/layout/process2"/>
    <dgm:cxn modelId="{1FD734F6-3568-4D67-ABE6-B333E6709673}" type="presOf" srcId="{EB02AB30-AF42-4D95-88BE-FA6F9453B27B}" destId="{D22B10E6-6149-45F6-B1A1-A3AD170BC48C}" srcOrd="0" destOrd="0" presId="urn:microsoft.com/office/officeart/2005/8/layout/process2"/>
    <dgm:cxn modelId="{47F523F7-FF04-4CAE-A21D-D69C60D9DA2C}" type="presOf" srcId="{0F59ABCB-DFEB-4FFB-9B59-5172B63C0192}" destId="{E60502D3-6A6B-459A-9261-C8BA25033123}" srcOrd="1" destOrd="0" presId="urn:microsoft.com/office/officeart/2005/8/layout/process2"/>
    <dgm:cxn modelId="{3ED15FF7-2456-4CB0-965D-DA3C3389CEA3}" type="presOf" srcId="{E02A99FC-F2D1-47B0-BB18-A2EE7165C24C}" destId="{1F52076F-C92D-4DBF-ACF1-AC871E2F0B3A}" srcOrd="0" destOrd="0" presId="urn:microsoft.com/office/officeart/2005/8/layout/process2"/>
    <dgm:cxn modelId="{8615E4CE-8A78-4E01-9B07-E3DEE167AD16}" type="presParOf" srcId="{37525FDF-B83C-4EA5-AAF0-FD85278C7849}" destId="{158D8BA0-77E3-4A12-ABA2-41CD6CEC392F}" srcOrd="0" destOrd="0" presId="urn:microsoft.com/office/officeart/2005/8/layout/process2"/>
    <dgm:cxn modelId="{C7AF4C26-003A-40E2-A11C-A379CCB9E7E4}" type="presParOf" srcId="{37525FDF-B83C-4EA5-AAF0-FD85278C7849}" destId="{BF79F83C-3C96-4779-9C59-0008034EC536}" srcOrd="1" destOrd="0" presId="urn:microsoft.com/office/officeart/2005/8/layout/process2"/>
    <dgm:cxn modelId="{E99EF8C6-9C28-49CD-9AC5-59E808BAB28C}" type="presParOf" srcId="{BF79F83C-3C96-4779-9C59-0008034EC536}" destId="{E60502D3-6A6B-459A-9261-C8BA25033123}" srcOrd="0" destOrd="0" presId="urn:microsoft.com/office/officeart/2005/8/layout/process2"/>
    <dgm:cxn modelId="{1B785859-8F8C-40E6-AA2A-8925EDD659F2}" type="presParOf" srcId="{37525FDF-B83C-4EA5-AAF0-FD85278C7849}" destId="{1F52076F-C92D-4DBF-ACF1-AC871E2F0B3A}" srcOrd="2" destOrd="0" presId="urn:microsoft.com/office/officeart/2005/8/layout/process2"/>
    <dgm:cxn modelId="{8494BA01-2CBB-4A0B-87B7-612B64BE6655}" type="presParOf" srcId="{37525FDF-B83C-4EA5-AAF0-FD85278C7849}" destId="{0970E725-B789-475E-87CD-D4CE85A74851}" srcOrd="3" destOrd="0" presId="urn:microsoft.com/office/officeart/2005/8/layout/process2"/>
    <dgm:cxn modelId="{0A2E34AD-18EE-45B9-9D1C-EF1AA25A0F86}" type="presParOf" srcId="{0970E725-B789-475E-87CD-D4CE85A74851}" destId="{A5BA34F5-73DE-4FCB-9674-E94A1D72C995}" srcOrd="0" destOrd="0" presId="urn:microsoft.com/office/officeart/2005/8/layout/process2"/>
    <dgm:cxn modelId="{1A611A4C-0758-40F8-97E9-C30B60072F56}" type="presParOf" srcId="{37525FDF-B83C-4EA5-AAF0-FD85278C7849}" destId="{5C8B2000-6599-4EEA-898B-8B628F0EC55B}" srcOrd="4" destOrd="0" presId="urn:microsoft.com/office/officeart/2005/8/layout/process2"/>
    <dgm:cxn modelId="{0AE10342-4B34-42CA-B903-3CD9D131B3A5}" type="presParOf" srcId="{37525FDF-B83C-4EA5-AAF0-FD85278C7849}" destId="{D22B10E6-6149-45F6-B1A1-A3AD170BC48C}" srcOrd="5" destOrd="0" presId="urn:microsoft.com/office/officeart/2005/8/layout/process2"/>
    <dgm:cxn modelId="{526D152C-C9F4-42DF-9489-0D872F6ABE87}" type="presParOf" srcId="{D22B10E6-6149-45F6-B1A1-A3AD170BC48C}" destId="{201CCB34-D894-430D-AA3E-9DD9EE7884B1}" srcOrd="0" destOrd="0" presId="urn:microsoft.com/office/officeart/2005/8/layout/process2"/>
    <dgm:cxn modelId="{79117E96-0AB7-47E5-A61C-8433ECFEE1C3}" type="presParOf" srcId="{37525FDF-B83C-4EA5-AAF0-FD85278C7849}" destId="{4C68B755-0EE1-4E31-A88C-4F8A08BE2957}"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2CD8B3-95FC-4B74-AEBA-3CFCBF18CF2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D438920-DBA9-40C0-AD4F-468F15DFA3BA}">
      <dgm:prSet phldr="0"/>
      <dgm:spPr/>
      <dgm:t>
        <a:bodyPr/>
        <a:lstStyle/>
        <a:p>
          <a:pPr algn="l" rtl="0"/>
          <a:r>
            <a:rPr lang="en-GB"/>
            <a:t>Digital transformation and workforce capability</a:t>
          </a:r>
          <a:endParaRPr lang="en-US">
            <a:solidFill>
              <a:srgbClr val="000000"/>
            </a:solidFill>
            <a:latin typeface="Trebuchet MS" panose="020B0603020202020204"/>
          </a:endParaRPr>
        </a:p>
      </dgm:t>
    </dgm:pt>
    <dgm:pt modelId="{12F73617-6D43-4565-B92B-46CDD610B532}" type="parTrans" cxnId="{78C7089A-24C2-468E-9520-952B60518D09}">
      <dgm:prSet/>
      <dgm:spPr/>
    </dgm:pt>
    <dgm:pt modelId="{91E84749-B5E9-4CEF-A2CE-363A4B6DB690}" type="sibTrans" cxnId="{78C7089A-24C2-468E-9520-952B60518D09}">
      <dgm:prSet/>
      <dgm:spPr/>
      <dgm:t>
        <a:bodyPr/>
        <a:lstStyle/>
        <a:p>
          <a:endParaRPr lang="en-US"/>
        </a:p>
      </dgm:t>
    </dgm:pt>
    <dgm:pt modelId="{FB9F2169-242C-4943-B544-DECEB5DA4917}">
      <dgm:prSet phldr="0"/>
      <dgm:spPr/>
      <dgm:t>
        <a:bodyPr/>
        <a:lstStyle/>
        <a:p>
          <a:pPr rtl="0"/>
          <a:r>
            <a:rPr lang="en-GB"/>
            <a:t> Role of digital learning in NHS </a:t>
          </a:r>
          <a:endParaRPr lang="en-US">
            <a:solidFill>
              <a:srgbClr val="000000"/>
            </a:solidFill>
            <a:latin typeface="Trebuchet MS" panose="020B0603020202020204"/>
          </a:endParaRPr>
        </a:p>
      </dgm:t>
    </dgm:pt>
    <dgm:pt modelId="{BF9F5BC8-4901-4005-996D-5858F59ADEFD}" type="parTrans" cxnId="{B9C93C46-156F-4955-ACA1-CEE351ADECF7}">
      <dgm:prSet/>
      <dgm:spPr/>
    </dgm:pt>
    <dgm:pt modelId="{0FF0AC1B-6E24-4F3B-AA7B-008199AA02FB}" type="sibTrans" cxnId="{B9C93C46-156F-4955-ACA1-CEE351ADECF7}">
      <dgm:prSet/>
      <dgm:spPr/>
      <dgm:t>
        <a:bodyPr/>
        <a:lstStyle/>
        <a:p>
          <a:endParaRPr lang="en-US"/>
        </a:p>
      </dgm:t>
    </dgm:pt>
    <dgm:pt modelId="{31A7C21F-F9EB-406C-8927-6C04F411934D}">
      <dgm:prSet phldr="0"/>
      <dgm:spPr/>
      <dgm:t>
        <a:bodyPr/>
        <a:lstStyle/>
        <a:p>
          <a:pPr rtl="0"/>
          <a:r>
            <a:rPr lang="en-GB"/>
            <a:t> Current digital skills gaps among staff</a:t>
          </a:r>
          <a:endParaRPr lang="en-US">
            <a:solidFill>
              <a:srgbClr val="000000"/>
            </a:solidFill>
            <a:latin typeface="Trebuchet MS" panose="020B0603020202020204"/>
          </a:endParaRPr>
        </a:p>
      </dgm:t>
    </dgm:pt>
    <dgm:pt modelId="{972B0E42-3B9A-4AD9-83EE-374F2487C60D}" type="parTrans" cxnId="{48B222B2-6FA1-47A0-9F11-6781D9028B5A}">
      <dgm:prSet/>
      <dgm:spPr/>
    </dgm:pt>
    <dgm:pt modelId="{F68B3189-E5BB-41A8-8F64-7B8192F387EF}" type="sibTrans" cxnId="{48B222B2-6FA1-47A0-9F11-6781D9028B5A}">
      <dgm:prSet/>
      <dgm:spPr/>
      <dgm:t>
        <a:bodyPr/>
        <a:lstStyle/>
        <a:p>
          <a:endParaRPr lang="en-US"/>
        </a:p>
      </dgm:t>
    </dgm:pt>
    <dgm:pt modelId="{5DC0BF5E-D384-42F1-8657-C93167821636}">
      <dgm:prSet phldr="0"/>
      <dgm:spPr/>
      <dgm:t>
        <a:bodyPr/>
        <a:lstStyle/>
        <a:p>
          <a:pPr rtl="0"/>
          <a:r>
            <a:rPr lang="en-GB"/>
            <a:t> HR strategies to strengthen digital capability</a:t>
          </a:r>
          <a:endParaRPr lang="en-GB" sz="1800">
            <a:solidFill>
              <a:srgbClr val="000000"/>
            </a:solidFill>
            <a:latin typeface="Trebuchet MS"/>
            <a:cs typeface="Times New Roman"/>
          </a:endParaRPr>
        </a:p>
      </dgm:t>
    </dgm:pt>
    <dgm:pt modelId="{83F42519-F0FF-4A62-BBD7-CEFC980F10F1}" type="parTrans" cxnId="{98D2CB0D-DC0D-4B27-AFF9-46807E7822F8}">
      <dgm:prSet/>
      <dgm:spPr/>
    </dgm:pt>
    <dgm:pt modelId="{3BE4FCE4-A480-45B5-BA2F-52C02800C777}" type="sibTrans" cxnId="{98D2CB0D-DC0D-4B27-AFF9-46807E7822F8}">
      <dgm:prSet/>
      <dgm:spPr/>
      <dgm:t>
        <a:bodyPr/>
        <a:lstStyle/>
        <a:p>
          <a:endParaRPr lang="en-US"/>
        </a:p>
      </dgm:t>
    </dgm:pt>
    <dgm:pt modelId="{7423D7AA-C3F7-4693-90DD-2D34448A6B50}">
      <dgm:prSet phldr="0"/>
      <dgm:spPr/>
      <dgm:t>
        <a:bodyPr/>
        <a:lstStyle/>
        <a:p>
          <a:pPr rtl="0"/>
          <a:r>
            <a:rPr lang="en-GB"/>
            <a:t> Strategic implications for workforce performance</a:t>
          </a:r>
          <a:endParaRPr lang="en-US"/>
        </a:p>
      </dgm:t>
    </dgm:pt>
    <dgm:pt modelId="{054878B7-FF47-432C-B752-6E90BDDE2C26}" type="parTrans" cxnId="{3C1F86F6-0717-46D5-B222-B68BC32A26E3}">
      <dgm:prSet/>
      <dgm:spPr/>
    </dgm:pt>
    <dgm:pt modelId="{88D5971D-3D13-476C-AB48-9D36C1C03A05}" type="sibTrans" cxnId="{3C1F86F6-0717-46D5-B222-B68BC32A26E3}">
      <dgm:prSet/>
      <dgm:spPr/>
      <dgm:t>
        <a:bodyPr/>
        <a:lstStyle/>
        <a:p>
          <a:endParaRPr lang="en-US"/>
        </a:p>
      </dgm:t>
    </dgm:pt>
    <dgm:pt modelId="{24238267-CEE3-4E81-A6E5-C84189F3F511}">
      <dgm:prSet phldr="0"/>
      <dgm:spPr/>
      <dgm:t>
        <a:bodyPr/>
        <a:lstStyle/>
        <a:p>
          <a:pPr algn="l" rtl="0"/>
          <a:r>
            <a:rPr lang="en-GB" i="0"/>
            <a:t>(Becker, 1993; House of Commons Health and Social Care Committee, 2021;</a:t>
          </a:r>
          <a:r>
            <a:rPr lang="en-GB" i="0">
              <a:latin typeface="Trebuchet MS" panose="020B0603020202020204"/>
            </a:rPr>
            <a:t> </a:t>
          </a:r>
          <a:r>
            <a:rPr lang="en-US" i="0">
              <a:latin typeface="Trebuchet MS" panose="020B0603020202020204"/>
            </a:rPr>
            <a:t>Rimmer, A. 2019,</a:t>
          </a:r>
          <a:r>
            <a:rPr lang="en-GB" i="0">
              <a:latin typeface="Trebuchet MS" panose="020B0603020202020204"/>
            </a:rPr>
            <a:t> </a:t>
          </a:r>
          <a:r>
            <a:rPr lang="en-GB" i="0"/>
            <a:t>Topol Review</a:t>
          </a:r>
          <a:r>
            <a:rPr lang="en-GB" i="0">
              <a:latin typeface="Trebuchet MS" panose="020B0603020202020204"/>
            </a:rPr>
            <a:t>);</a:t>
          </a:r>
          <a:r>
            <a:rPr lang="en-GB"/>
            <a:t> NHS England, 2023)</a:t>
          </a:r>
          <a:endParaRPr lang="en-US"/>
        </a:p>
      </dgm:t>
    </dgm:pt>
    <dgm:pt modelId="{26DD7A0A-80E4-4122-A5F8-27CF2E7197DB}" type="parTrans" cxnId="{2980425A-50C3-4BB4-BDBB-CFEFA16D6767}">
      <dgm:prSet/>
      <dgm:spPr/>
    </dgm:pt>
    <dgm:pt modelId="{B26EA550-3547-420A-9A54-6BAE47759F2E}" type="sibTrans" cxnId="{2980425A-50C3-4BB4-BDBB-CFEFA16D6767}">
      <dgm:prSet/>
      <dgm:spPr/>
      <dgm:t>
        <a:bodyPr/>
        <a:lstStyle/>
        <a:p>
          <a:endParaRPr lang="en-US"/>
        </a:p>
      </dgm:t>
    </dgm:pt>
    <dgm:pt modelId="{7F9B1BED-57FC-4139-9BA2-62AE80B8E387}" type="pres">
      <dgm:prSet presAssocID="{742CD8B3-95FC-4B74-AEBA-3CFCBF18CF22}" presName="vert0" presStyleCnt="0">
        <dgm:presLayoutVars>
          <dgm:dir/>
          <dgm:animOne val="branch"/>
          <dgm:animLvl val="lvl"/>
        </dgm:presLayoutVars>
      </dgm:prSet>
      <dgm:spPr/>
    </dgm:pt>
    <dgm:pt modelId="{946D5B52-F275-4EE1-9E9C-B740D5D41CA6}" type="pres">
      <dgm:prSet presAssocID="{DD438920-DBA9-40C0-AD4F-468F15DFA3BA}" presName="thickLine" presStyleLbl="alignNode1" presStyleIdx="0" presStyleCnt="6"/>
      <dgm:spPr/>
    </dgm:pt>
    <dgm:pt modelId="{496F0DA4-AE0F-4DB6-891F-67E6E65ADB20}" type="pres">
      <dgm:prSet presAssocID="{DD438920-DBA9-40C0-AD4F-468F15DFA3BA}" presName="horz1" presStyleCnt="0"/>
      <dgm:spPr/>
    </dgm:pt>
    <dgm:pt modelId="{A9E42386-621A-46CC-81F1-5F0497763390}" type="pres">
      <dgm:prSet presAssocID="{DD438920-DBA9-40C0-AD4F-468F15DFA3BA}" presName="tx1" presStyleLbl="revTx" presStyleIdx="0" presStyleCnt="6"/>
      <dgm:spPr/>
    </dgm:pt>
    <dgm:pt modelId="{357EE62C-CE4E-40CC-B5C9-0A9A48390263}" type="pres">
      <dgm:prSet presAssocID="{DD438920-DBA9-40C0-AD4F-468F15DFA3BA}" presName="vert1" presStyleCnt="0"/>
      <dgm:spPr/>
    </dgm:pt>
    <dgm:pt modelId="{8AA228ED-0977-4B0C-AD54-6F9D8B1BC494}" type="pres">
      <dgm:prSet presAssocID="{FB9F2169-242C-4943-B544-DECEB5DA4917}" presName="thickLine" presStyleLbl="alignNode1" presStyleIdx="1" presStyleCnt="6"/>
      <dgm:spPr/>
    </dgm:pt>
    <dgm:pt modelId="{20023ADF-F6A9-4B93-B831-DFE979CAD001}" type="pres">
      <dgm:prSet presAssocID="{FB9F2169-242C-4943-B544-DECEB5DA4917}" presName="horz1" presStyleCnt="0"/>
      <dgm:spPr/>
    </dgm:pt>
    <dgm:pt modelId="{B76DEEEA-DDE9-471F-A568-B046F8F371ED}" type="pres">
      <dgm:prSet presAssocID="{FB9F2169-242C-4943-B544-DECEB5DA4917}" presName="tx1" presStyleLbl="revTx" presStyleIdx="1" presStyleCnt="6"/>
      <dgm:spPr/>
    </dgm:pt>
    <dgm:pt modelId="{9CC3D8C9-EDC2-401C-8BBA-33D9C46279CC}" type="pres">
      <dgm:prSet presAssocID="{FB9F2169-242C-4943-B544-DECEB5DA4917}" presName="vert1" presStyleCnt="0"/>
      <dgm:spPr/>
    </dgm:pt>
    <dgm:pt modelId="{9223D6CA-BBBC-42BD-AA3A-4DB7A3B60293}" type="pres">
      <dgm:prSet presAssocID="{31A7C21F-F9EB-406C-8927-6C04F411934D}" presName="thickLine" presStyleLbl="alignNode1" presStyleIdx="2" presStyleCnt="6"/>
      <dgm:spPr/>
    </dgm:pt>
    <dgm:pt modelId="{861B9698-ADE0-4F07-A7C1-29456CE44E84}" type="pres">
      <dgm:prSet presAssocID="{31A7C21F-F9EB-406C-8927-6C04F411934D}" presName="horz1" presStyleCnt="0"/>
      <dgm:spPr/>
    </dgm:pt>
    <dgm:pt modelId="{FD77444D-D0D2-4E2D-B627-21007443F8DC}" type="pres">
      <dgm:prSet presAssocID="{31A7C21F-F9EB-406C-8927-6C04F411934D}" presName="tx1" presStyleLbl="revTx" presStyleIdx="2" presStyleCnt="6"/>
      <dgm:spPr/>
    </dgm:pt>
    <dgm:pt modelId="{94E7AF70-768F-44CB-99EB-DE01D32525B7}" type="pres">
      <dgm:prSet presAssocID="{31A7C21F-F9EB-406C-8927-6C04F411934D}" presName="vert1" presStyleCnt="0"/>
      <dgm:spPr/>
    </dgm:pt>
    <dgm:pt modelId="{E5D44AE4-E5A1-476D-B189-D405BB861431}" type="pres">
      <dgm:prSet presAssocID="{5DC0BF5E-D384-42F1-8657-C93167821636}" presName="thickLine" presStyleLbl="alignNode1" presStyleIdx="3" presStyleCnt="6"/>
      <dgm:spPr/>
    </dgm:pt>
    <dgm:pt modelId="{17EC00EE-C47C-411B-AE4C-877BA8118A61}" type="pres">
      <dgm:prSet presAssocID="{5DC0BF5E-D384-42F1-8657-C93167821636}" presName="horz1" presStyleCnt="0"/>
      <dgm:spPr/>
    </dgm:pt>
    <dgm:pt modelId="{5F03365A-CA74-487F-B740-EA78AAC7B441}" type="pres">
      <dgm:prSet presAssocID="{5DC0BF5E-D384-42F1-8657-C93167821636}" presName="tx1" presStyleLbl="revTx" presStyleIdx="3" presStyleCnt="6"/>
      <dgm:spPr/>
    </dgm:pt>
    <dgm:pt modelId="{14596FBA-9A17-4BB1-87BA-6A71FA1E1F6B}" type="pres">
      <dgm:prSet presAssocID="{5DC0BF5E-D384-42F1-8657-C93167821636}" presName="vert1" presStyleCnt="0"/>
      <dgm:spPr/>
    </dgm:pt>
    <dgm:pt modelId="{7F14C5D2-4A99-4DD8-B4C7-6501BD934405}" type="pres">
      <dgm:prSet presAssocID="{7423D7AA-C3F7-4693-90DD-2D34448A6B50}" presName="thickLine" presStyleLbl="alignNode1" presStyleIdx="4" presStyleCnt="6"/>
      <dgm:spPr/>
    </dgm:pt>
    <dgm:pt modelId="{5B7B02EA-3CAD-4BFE-A3BF-DD98BEE67A91}" type="pres">
      <dgm:prSet presAssocID="{7423D7AA-C3F7-4693-90DD-2D34448A6B50}" presName="horz1" presStyleCnt="0"/>
      <dgm:spPr/>
    </dgm:pt>
    <dgm:pt modelId="{54838781-CB96-4432-ADC1-98A05B9C76B6}" type="pres">
      <dgm:prSet presAssocID="{7423D7AA-C3F7-4693-90DD-2D34448A6B50}" presName="tx1" presStyleLbl="revTx" presStyleIdx="4" presStyleCnt="6"/>
      <dgm:spPr/>
    </dgm:pt>
    <dgm:pt modelId="{EE904001-E9DE-4B1F-B71A-D11237D7BD9E}" type="pres">
      <dgm:prSet presAssocID="{7423D7AA-C3F7-4693-90DD-2D34448A6B50}" presName="vert1" presStyleCnt="0"/>
      <dgm:spPr/>
    </dgm:pt>
    <dgm:pt modelId="{6F4FF847-70FD-4022-BA01-04FFCF9BC9DB}" type="pres">
      <dgm:prSet presAssocID="{24238267-CEE3-4E81-A6E5-C84189F3F511}" presName="thickLine" presStyleLbl="alignNode1" presStyleIdx="5" presStyleCnt="6"/>
      <dgm:spPr/>
    </dgm:pt>
    <dgm:pt modelId="{A59E280E-759B-4F4D-836F-D119F0405409}" type="pres">
      <dgm:prSet presAssocID="{24238267-CEE3-4E81-A6E5-C84189F3F511}" presName="horz1" presStyleCnt="0"/>
      <dgm:spPr/>
    </dgm:pt>
    <dgm:pt modelId="{B0DA7DC5-EC02-4F85-B0D9-4009AB594374}" type="pres">
      <dgm:prSet presAssocID="{24238267-CEE3-4E81-A6E5-C84189F3F511}" presName="tx1" presStyleLbl="revTx" presStyleIdx="5" presStyleCnt="6"/>
      <dgm:spPr/>
    </dgm:pt>
    <dgm:pt modelId="{ED0B140B-9558-4901-8F40-6134DD2FC33C}" type="pres">
      <dgm:prSet presAssocID="{24238267-CEE3-4E81-A6E5-C84189F3F511}" presName="vert1" presStyleCnt="0"/>
      <dgm:spPr/>
    </dgm:pt>
  </dgm:ptLst>
  <dgm:cxnLst>
    <dgm:cxn modelId="{23451403-E8DC-4EE2-8756-7BE5B5E8FA2D}" type="presOf" srcId="{DD438920-DBA9-40C0-AD4F-468F15DFA3BA}" destId="{A9E42386-621A-46CC-81F1-5F0497763390}" srcOrd="0" destOrd="0" presId="urn:microsoft.com/office/officeart/2008/layout/LinedList"/>
    <dgm:cxn modelId="{98D2CB0D-DC0D-4B27-AFF9-46807E7822F8}" srcId="{742CD8B3-95FC-4B74-AEBA-3CFCBF18CF22}" destId="{5DC0BF5E-D384-42F1-8657-C93167821636}" srcOrd="3" destOrd="0" parTransId="{83F42519-F0FF-4A62-BBD7-CEFC980F10F1}" sibTransId="{3BE4FCE4-A480-45B5-BA2F-52C02800C777}"/>
    <dgm:cxn modelId="{D10BB717-9FB0-4F51-838F-096680B015FB}" type="presOf" srcId="{742CD8B3-95FC-4B74-AEBA-3CFCBF18CF22}" destId="{7F9B1BED-57FC-4139-9BA2-62AE80B8E387}" srcOrd="0" destOrd="0" presId="urn:microsoft.com/office/officeart/2008/layout/LinedList"/>
    <dgm:cxn modelId="{B29ADB23-1400-4C0B-B3F4-898103D851A3}" type="presOf" srcId="{31A7C21F-F9EB-406C-8927-6C04F411934D}" destId="{FD77444D-D0D2-4E2D-B627-21007443F8DC}" srcOrd="0" destOrd="0" presId="urn:microsoft.com/office/officeart/2008/layout/LinedList"/>
    <dgm:cxn modelId="{B9C93C46-156F-4955-ACA1-CEE351ADECF7}" srcId="{742CD8B3-95FC-4B74-AEBA-3CFCBF18CF22}" destId="{FB9F2169-242C-4943-B544-DECEB5DA4917}" srcOrd="1" destOrd="0" parTransId="{BF9F5BC8-4901-4005-996D-5858F59ADEFD}" sibTransId="{0FF0AC1B-6E24-4F3B-AA7B-008199AA02FB}"/>
    <dgm:cxn modelId="{BDD00D68-C31A-493B-9F87-8803EC567209}" type="presOf" srcId="{24238267-CEE3-4E81-A6E5-C84189F3F511}" destId="{B0DA7DC5-EC02-4F85-B0D9-4009AB594374}" srcOrd="0" destOrd="0" presId="urn:microsoft.com/office/officeart/2008/layout/LinedList"/>
    <dgm:cxn modelId="{2980425A-50C3-4BB4-BDBB-CFEFA16D6767}" srcId="{742CD8B3-95FC-4B74-AEBA-3CFCBF18CF22}" destId="{24238267-CEE3-4E81-A6E5-C84189F3F511}" srcOrd="5" destOrd="0" parTransId="{26DD7A0A-80E4-4122-A5F8-27CF2E7197DB}" sibTransId="{B26EA550-3547-420A-9A54-6BAE47759F2E}"/>
    <dgm:cxn modelId="{228F3E87-5518-416F-A86E-0645C8E26C59}" type="presOf" srcId="{5DC0BF5E-D384-42F1-8657-C93167821636}" destId="{5F03365A-CA74-487F-B740-EA78AAC7B441}" srcOrd="0" destOrd="0" presId="urn:microsoft.com/office/officeart/2008/layout/LinedList"/>
    <dgm:cxn modelId="{78C7089A-24C2-468E-9520-952B60518D09}" srcId="{742CD8B3-95FC-4B74-AEBA-3CFCBF18CF22}" destId="{DD438920-DBA9-40C0-AD4F-468F15DFA3BA}" srcOrd="0" destOrd="0" parTransId="{12F73617-6D43-4565-B92B-46CDD610B532}" sibTransId="{91E84749-B5E9-4CEF-A2CE-363A4B6DB690}"/>
    <dgm:cxn modelId="{48B222B2-6FA1-47A0-9F11-6781D9028B5A}" srcId="{742CD8B3-95FC-4B74-AEBA-3CFCBF18CF22}" destId="{31A7C21F-F9EB-406C-8927-6C04F411934D}" srcOrd="2" destOrd="0" parTransId="{972B0E42-3B9A-4AD9-83EE-374F2487C60D}" sibTransId="{F68B3189-E5BB-41A8-8F64-7B8192F387EF}"/>
    <dgm:cxn modelId="{3CCD93B4-AB03-4CAA-9D63-71FE32EB92F5}" type="presOf" srcId="{7423D7AA-C3F7-4693-90DD-2D34448A6B50}" destId="{54838781-CB96-4432-ADC1-98A05B9C76B6}" srcOrd="0" destOrd="0" presId="urn:microsoft.com/office/officeart/2008/layout/LinedList"/>
    <dgm:cxn modelId="{3C1F86F6-0717-46D5-B222-B68BC32A26E3}" srcId="{742CD8B3-95FC-4B74-AEBA-3CFCBF18CF22}" destId="{7423D7AA-C3F7-4693-90DD-2D34448A6B50}" srcOrd="4" destOrd="0" parTransId="{054878B7-FF47-432C-B752-6E90BDDE2C26}" sibTransId="{88D5971D-3D13-476C-AB48-9D36C1C03A05}"/>
    <dgm:cxn modelId="{ED762CFF-B367-4BD5-865B-94446ABD954A}" type="presOf" srcId="{FB9F2169-242C-4943-B544-DECEB5DA4917}" destId="{B76DEEEA-DDE9-471F-A568-B046F8F371ED}" srcOrd="0" destOrd="0" presId="urn:microsoft.com/office/officeart/2008/layout/LinedList"/>
    <dgm:cxn modelId="{27BE9DB4-0422-41BB-9D07-1F117D3DF06E}" type="presParOf" srcId="{7F9B1BED-57FC-4139-9BA2-62AE80B8E387}" destId="{946D5B52-F275-4EE1-9E9C-B740D5D41CA6}" srcOrd="0" destOrd="0" presId="urn:microsoft.com/office/officeart/2008/layout/LinedList"/>
    <dgm:cxn modelId="{E9BE8C1E-2438-4DA6-91A4-CD8E94CDA219}" type="presParOf" srcId="{7F9B1BED-57FC-4139-9BA2-62AE80B8E387}" destId="{496F0DA4-AE0F-4DB6-891F-67E6E65ADB20}" srcOrd="1" destOrd="0" presId="urn:microsoft.com/office/officeart/2008/layout/LinedList"/>
    <dgm:cxn modelId="{4A9C7425-0EA6-425F-9A23-AE62BC790395}" type="presParOf" srcId="{496F0DA4-AE0F-4DB6-891F-67E6E65ADB20}" destId="{A9E42386-621A-46CC-81F1-5F0497763390}" srcOrd="0" destOrd="0" presId="urn:microsoft.com/office/officeart/2008/layout/LinedList"/>
    <dgm:cxn modelId="{C714347F-70DD-444B-8F0F-078E9D395AAA}" type="presParOf" srcId="{496F0DA4-AE0F-4DB6-891F-67E6E65ADB20}" destId="{357EE62C-CE4E-40CC-B5C9-0A9A48390263}" srcOrd="1" destOrd="0" presId="urn:microsoft.com/office/officeart/2008/layout/LinedList"/>
    <dgm:cxn modelId="{5E50343A-7EDF-48B2-B230-3679040BAB52}" type="presParOf" srcId="{7F9B1BED-57FC-4139-9BA2-62AE80B8E387}" destId="{8AA228ED-0977-4B0C-AD54-6F9D8B1BC494}" srcOrd="2" destOrd="0" presId="urn:microsoft.com/office/officeart/2008/layout/LinedList"/>
    <dgm:cxn modelId="{D82AFA99-9DF7-4636-8390-F6FCF8882D9D}" type="presParOf" srcId="{7F9B1BED-57FC-4139-9BA2-62AE80B8E387}" destId="{20023ADF-F6A9-4B93-B831-DFE979CAD001}" srcOrd="3" destOrd="0" presId="urn:microsoft.com/office/officeart/2008/layout/LinedList"/>
    <dgm:cxn modelId="{3D3EF0A3-D10E-43D3-AB36-571C67E0EDFC}" type="presParOf" srcId="{20023ADF-F6A9-4B93-B831-DFE979CAD001}" destId="{B76DEEEA-DDE9-471F-A568-B046F8F371ED}" srcOrd="0" destOrd="0" presId="urn:microsoft.com/office/officeart/2008/layout/LinedList"/>
    <dgm:cxn modelId="{F3B9ABE8-163D-4B19-8717-596BDC6AEDA9}" type="presParOf" srcId="{20023ADF-F6A9-4B93-B831-DFE979CAD001}" destId="{9CC3D8C9-EDC2-401C-8BBA-33D9C46279CC}" srcOrd="1" destOrd="0" presId="urn:microsoft.com/office/officeart/2008/layout/LinedList"/>
    <dgm:cxn modelId="{F7C1A171-31F2-4EE4-9AD3-5C13C9EB2230}" type="presParOf" srcId="{7F9B1BED-57FC-4139-9BA2-62AE80B8E387}" destId="{9223D6CA-BBBC-42BD-AA3A-4DB7A3B60293}" srcOrd="4" destOrd="0" presId="urn:microsoft.com/office/officeart/2008/layout/LinedList"/>
    <dgm:cxn modelId="{B130D8C1-EE70-48F3-B17A-E95C22AAB5E2}" type="presParOf" srcId="{7F9B1BED-57FC-4139-9BA2-62AE80B8E387}" destId="{861B9698-ADE0-4F07-A7C1-29456CE44E84}" srcOrd="5" destOrd="0" presId="urn:microsoft.com/office/officeart/2008/layout/LinedList"/>
    <dgm:cxn modelId="{CCFD1B32-D0B1-4332-86CD-5161BD0A0F96}" type="presParOf" srcId="{861B9698-ADE0-4F07-A7C1-29456CE44E84}" destId="{FD77444D-D0D2-4E2D-B627-21007443F8DC}" srcOrd="0" destOrd="0" presId="urn:microsoft.com/office/officeart/2008/layout/LinedList"/>
    <dgm:cxn modelId="{97C2A242-58EE-43FD-93C2-0037DD2FF6F1}" type="presParOf" srcId="{861B9698-ADE0-4F07-A7C1-29456CE44E84}" destId="{94E7AF70-768F-44CB-99EB-DE01D32525B7}" srcOrd="1" destOrd="0" presId="urn:microsoft.com/office/officeart/2008/layout/LinedList"/>
    <dgm:cxn modelId="{8D8B6141-0A42-47DF-8464-B123F29177BA}" type="presParOf" srcId="{7F9B1BED-57FC-4139-9BA2-62AE80B8E387}" destId="{E5D44AE4-E5A1-476D-B189-D405BB861431}" srcOrd="6" destOrd="0" presId="urn:microsoft.com/office/officeart/2008/layout/LinedList"/>
    <dgm:cxn modelId="{638A8369-23F5-4DD8-9EAB-4CB575336E27}" type="presParOf" srcId="{7F9B1BED-57FC-4139-9BA2-62AE80B8E387}" destId="{17EC00EE-C47C-411B-AE4C-877BA8118A61}" srcOrd="7" destOrd="0" presId="urn:microsoft.com/office/officeart/2008/layout/LinedList"/>
    <dgm:cxn modelId="{1F1E32AC-DD1B-41CA-A514-143A36ADA3B8}" type="presParOf" srcId="{17EC00EE-C47C-411B-AE4C-877BA8118A61}" destId="{5F03365A-CA74-487F-B740-EA78AAC7B441}" srcOrd="0" destOrd="0" presId="urn:microsoft.com/office/officeart/2008/layout/LinedList"/>
    <dgm:cxn modelId="{FCA1A9A5-2DBE-44A7-BE8C-C75291B00570}" type="presParOf" srcId="{17EC00EE-C47C-411B-AE4C-877BA8118A61}" destId="{14596FBA-9A17-4BB1-87BA-6A71FA1E1F6B}" srcOrd="1" destOrd="0" presId="urn:microsoft.com/office/officeart/2008/layout/LinedList"/>
    <dgm:cxn modelId="{5CFE3C06-C3DA-46A8-B97D-783473815A8A}" type="presParOf" srcId="{7F9B1BED-57FC-4139-9BA2-62AE80B8E387}" destId="{7F14C5D2-4A99-4DD8-B4C7-6501BD934405}" srcOrd="8" destOrd="0" presId="urn:microsoft.com/office/officeart/2008/layout/LinedList"/>
    <dgm:cxn modelId="{26302A12-A24F-4246-89B3-2007601B01B0}" type="presParOf" srcId="{7F9B1BED-57FC-4139-9BA2-62AE80B8E387}" destId="{5B7B02EA-3CAD-4BFE-A3BF-DD98BEE67A91}" srcOrd="9" destOrd="0" presId="urn:microsoft.com/office/officeart/2008/layout/LinedList"/>
    <dgm:cxn modelId="{F18B9F57-B650-4654-AABA-C5C9B78F16B8}" type="presParOf" srcId="{5B7B02EA-3CAD-4BFE-A3BF-DD98BEE67A91}" destId="{54838781-CB96-4432-ADC1-98A05B9C76B6}" srcOrd="0" destOrd="0" presId="urn:microsoft.com/office/officeart/2008/layout/LinedList"/>
    <dgm:cxn modelId="{0A76D840-0A47-4B0B-BD53-0A45E55FDEF4}" type="presParOf" srcId="{5B7B02EA-3CAD-4BFE-A3BF-DD98BEE67A91}" destId="{EE904001-E9DE-4B1F-B71A-D11237D7BD9E}" srcOrd="1" destOrd="0" presId="urn:microsoft.com/office/officeart/2008/layout/LinedList"/>
    <dgm:cxn modelId="{BDF3B5E2-71AC-4686-B500-A1B21F2C0523}" type="presParOf" srcId="{7F9B1BED-57FC-4139-9BA2-62AE80B8E387}" destId="{6F4FF847-70FD-4022-BA01-04FFCF9BC9DB}" srcOrd="10" destOrd="0" presId="urn:microsoft.com/office/officeart/2008/layout/LinedList"/>
    <dgm:cxn modelId="{96A1FD87-7FFB-41BA-AF46-DF52303861CD}" type="presParOf" srcId="{7F9B1BED-57FC-4139-9BA2-62AE80B8E387}" destId="{A59E280E-759B-4F4D-836F-D119F0405409}" srcOrd="11" destOrd="0" presId="urn:microsoft.com/office/officeart/2008/layout/LinedList"/>
    <dgm:cxn modelId="{C45DE4F0-E15D-461C-A624-EA9DE87E4F4B}" type="presParOf" srcId="{A59E280E-759B-4F4D-836F-D119F0405409}" destId="{B0DA7DC5-EC02-4F85-B0D9-4009AB594374}" srcOrd="0" destOrd="0" presId="urn:microsoft.com/office/officeart/2008/layout/LinedList"/>
    <dgm:cxn modelId="{E11270D9-0F85-47E0-B6E1-7A826A31BE34}" type="presParOf" srcId="{A59E280E-759B-4F4D-836F-D119F0405409}" destId="{ED0B140B-9558-4901-8F40-6134DD2FC3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737941-9FA7-48E1-9DF8-8657B2D824D2}"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9EBE0F43-FEB5-4219-933F-70C7A4E999C9}">
      <dgm:prSet custT="1"/>
      <dgm:spPr/>
      <dgm:t>
        <a:bodyPr/>
        <a:lstStyle/>
        <a:p>
          <a:pPr algn="l" rtl="0"/>
          <a:r>
            <a:rPr lang="en-US" sz="2000"/>
            <a:t>Digital transformation requires workforce </a:t>
          </a:r>
          <a:r>
            <a:rPr lang="en-US" sz="2000">
              <a:latin typeface="Trebuchet MS" panose="020B0603020202020204"/>
            </a:rPr>
            <a:t>capability</a:t>
          </a:r>
          <a:endParaRPr lang="en-US" sz="2000">
            <a:latin typeface="Calibri"/>
            <a:ea typeface="Calibri"/>
            <a:cs typeface="Calibri"/>
          </a:endParaRPr>
        </a:p>
      </dgm:t>
    </dgm:pt>
    <dgm:pt modelId="{89403A63-166E-4547-9013-C1ADF9BE7655}" type="parTrans" cxnId="{F433340C-5266-431B-8FC3-5016311C2263}">
      <dgm:prSet/>
      <dgm:spPr/>
      <dgm:t>
        <a:bodyPr/>
        <a:lstStyle/>
        <a:p>
          <a:endParaRPr lang="en-US"/>
        </a:p>
      </dgm:t>
    </dgm:pt>
    <dgm:pt modelId="{6DE9869E-5499-48E5-A06D-777F75EBF90B}" type="sibTrans" cxnId="{F433340C-5266-431B-8FC3-5016311C2263}">
      <dgm:prSet/>
      <dgm:spPr/>
      <dgm:t>
        <a:bodyPr/>
        <a:lstStyle/>
        <a:p>
          <a:endParaRPr lang="en-US"/>
        </a:p>
      </dgm:t>
    </dgm:pt>
    <dgm:pt modelId="{BE680CEB-609E-4B7E-B4EE-4444F82AB745}">
      <dgm:prSet phldr="0"/>
      <dgm:spPr/>
      <dgm:t>
        <a:bodyPr/>
        <a:lstStyle/>
        <a:p>
          <a:pPr rtl="0"/>
          <a:r>
            <a:rPr lang="en-US" sz="2000">
              <a:latin typeface="Trebuchet MS" panose="020B0603020202020204"/>
            </a:rPr>
            <a:t>90</a:t>
          </a:r>
          <a:r>
            <a:rPr lang="en-US" sz="2000"/>
            <a:t>% of NHS roles will require digital skills by 2030</a:t>
          </a:r>
          <a:endParaRPr lang="en-US" sz="1800">
            <a:latin typeface="Trebuchet MS" panose="020B0603020202020204"/>
          </a:endParaRPr>
        </a:p>
      </dgm:t>
    </dgm:pt>
    <dgm:pt modelId="{0EF48938-8A18-4C46-8F3A-511BB78F0E7E}" type="parTrans" cxnId="{62F22140-FD06-4886-AFDD-6CF98BE2E49E}">
      <dgm:prSet/>
      <dgm:spPr/>
    </dgm:pt>
    <dgm:pt modelId="{C85B05E4-2EE1-44A9-826C-1A1541CC79E2}" type="sibTrans" cxnId="{62F22140-FD06-4886-AFDD-6CF98BE2E49E}">
      <dgm:prSet/>
      <dgm:spPr/>
      <dgm:t>
        <a:bodyPr/>
        <a:lstStyle/>
        <a:p>
          <a:endParaRPr lang="en-US"/>
        </a:p>
      </dgm:t>
    </dgm:pt>
    <dgm:pt modelId="{2BC33EA3-6238-488F-B04A-0652DD83EA3C}">
      <dgm:prSet phldr="0"/>
      <dgm:spPr/>
      <dgm:t>
        <a:bodyPr/>
        <a:lstStyle/>
        <a:p>
          <a:pPr rtl="0"/>
          <a:r>
            <a:rPr lang="en-US" sz="2000"/>
            <a:t>Skills gaps risk reducing productivity and care quality</a:t>
          </a:r>
          <a:endParaRPr lang="en-US" sz="1800" i="0">
            <a:latin typeface="Trebuchet MS" panose="020B0603020202020204"/>
          </a:endParaRPr>
        </a:p>
      </dgm:t>
    </dgm:pt>
    <dgm:pt modelId="{BE427489-4CED-4EBC-BC02-D8C979C6D747}" type="parTrans" cxnId="{B1BB6A91-D36A-4FE7-8967-73435748F539}">
      <dgm:prSet/>
      <dgm:spPr/>
    </dgm:pt>
    <dgm:pt modelId="{A857BEB2-C86F-423B-B8A3-B7465A92041D}" type="sibTrans" cxnId="{B1BB6A91-D36A-4FE7-8967-73435748F539}">
      <dgm:prSet/>
      <dgm:spPr/>
      <dgm:t>
        <a:bodyPr/>
        <a:lstStyle/>
        <a:p>
          <a:endParaRPr lang="en-US"/>
        </a:p>
      </dgm:t>
    </dgm:pt>
    <dgm:pt modelId="{B4DC51FE-995B-4FF3-8115-AF8AFF9270D5}">
      <dgm:prSet phldr="0"/>
      <dgm:spPr/>
      <dgm:t>
        <a:bodyPr/>
        <a:lstStyle/>
        <a:p>
          <a:r>
            <a:rPr lang="en-US" sz="2000" i="0"/>
            <a:t>HR must </a:t>
          </a:r>
          <a:r>
            <a:rPr lang="en-US" sz="2000"/>
            <a:t>align workforce development with digital reform</a:t>
          </a:r>
          <a:endParaRPr lang="en-US"/>
        </a:p>
      </dgm:t>
    </dgm:pt>
    <dgm:pt modelId="{0AF3DA2E-60EA-4C9A-A5FF-3C8F1127FD79}" type="parTrans" cxnId="{AD1B90C6-1382-4A11-9B52-E4F86FD10FC9}">
      <dgm:prSet/>
      <dgm:spPr/>
    </dgm:pt>
    <dgm:pt modelId="{924F8611-8811-4F86-BE26-2E65E471768C}" type="sibTrans" cxnId="{AD1B90C6-1382-4A11-9B52-E4F86FD10FC9}">
      <dgm:prSet/>
      <dgm:spPr/>
      <dgm:t>
        <a:bodyPr/>
        <a:lstStyle/>
        <a:p>
          <a:endParaRPr lang="en-US"/>
        </a:p>
      </dgm:t>
    </dgm:pt>
    <dgm:pt modelId="{452EB7FB-4987-450D-BFCC-270738501EB9}">
      <dgm:prSet phldr="0"/>
      <dgm:spPr/>
      <dgm:t>
        <a:bodyPr/>
        <a:lstStyle/>
        <a:p>
          <a:r>
            <a:rPr lang="en-US" sz="2000" i="1">
              <a:latin typeface="Calibri"/>
              <a:ea typeface="Calibri"/>
              <a:cs typeface="Calibri"/>
            </a:rPr>
            <a:t> (Becker, 1993</a:t>
          </a:r>
          <a:r>
            <a:rPr lang="en-US" sz="2000" i="0">
              <a:latin typeface="Calibri"/>
              <a:ea typeface="Calibri"/>
              <a:cs typeface="Calibri"/>
            </a:rPr>
            <a:t>; House of Commons Health and Social Care Committee, 2021; </a:t>
          </a:r>
          <a:r>
            <a:rPr lang="en-US" sz="2000" i="1">
              <a:latin typeface="Calibri"/>
              <a:ea typeface="Calibri"/>
              <a:cs typeface="Calibri"/>
            </a:rPr>
            <a:t> Topol, 2019; NHS England, 2023)</a:t>
          </a:r>
          <a:endParaRPr lang="en-US" sz="2000">
            <a:latin typeface="Calibri"/>
            <a:ea typeface="Calibri"/>
            <a:cs typeface="Calibri"/>
          </a:endParaRPr>
        </a:p>
      </dgm:t>
    </dgm:pt>
    <dgm:pt modelId="{A8C52897-3476-4F2B-B58E-B1BA1D646E1A}" type="parTrans" cxnId="{9E59BAB7-F5A3-4C03-8B0D-1ADCED424C0C}">
      <dgm:prSet/>
      <dgm:spPr/>
    </dgm:pt>
    <dgm:pt modelId="{60A4A474-E838-49C5-B9FE-616BF863E86B}" type="sibTrans" cxnId="{9E59BAB7-F5A3-4C03-8B0D-1ADCED424C0C}">
      <dgm:prSet/>
      <dgm:spPr/>
      <dgm:t>
        <a:bodyPr/>
        <a:lstStyle/>
        <a:p>
          <a:endParaRPr lang="en-US"/>
        </a:p>
      </dgm:t>
    </dgm:pt>
    <dgm:pt modelId="{3E94A5FB-073C-4503-83FB-A0C99250851F}" type="pres">
      <dgm:prSet presAssocID="{D4737941-9FA7-48E1-9DF8-8657B2D824D2}" presName="Name0" presStyleCnt="0">
        <dgm:presLayoutVars>
          <dgm:dir/>
          <dgm:resizeHandles val="exact"/>
        </dgm:presLayoutVars>
      </dgm:prSet>
      <dgm:spPr/>
    </dgm:pt>
    <dgm:pt modelId="{C601D566-A3E1-43EA-BEE8-DCD1E51693D4}" type="pres">
      <dgm:prSet presAssocID="{9EBE0F43-FEB5-4219-933F-70C7A4E999C9}" presName="node" presStyleLbl="node1" presStyleIdx="0" presStyleCnt="5">
        <dgm:presLayoutVars>
          <dgm:bulletEnabled val="1"/>
        </dgm:presLayoutVars>
      </dgm:prSet>
      <dgm:spPr/>
    </dgm:pt>
    <dgm:pt modelId="{C8E49F2B-4D52-4A87-AC8E-7504810097D2}" type="pres">
      <dgm:prSet presAssocID="{6DE9869E-5499-48E5-A06D-777F75EBF90B}" presName="sibTrans" presStyleLbl="sibTrans1D1" presStyleIdx="0" presStyleCnt="4"/>
      <dgm:spPr/>
    </dgm:pt>
    <dgm:pt modelId="{D7B6A9A9-AB24-4D93-A3D0-50FB4E6D5E3A}" type="pres">
      <dgm:prSet presAssocID="{6DE9869E-5499-48E5-A06D-777F75EBF90B}" presName="connectorText" presStyleLbl="sibTrans1D1" presStyleIdx="0" presStyleCnt="4"/>
      <dgm:spPr/>
    </dgm:pt>
    <dgm:pt modelId="{8E8C8E7D-BBDB-4AC8-A70A-D145A1E9E63A}" type="pres">
      <dgm:prSet presAssocID="{BE680CEB-609E-4B7E-B4EE-4444F82AB745}" presName="node" presStyleLbl="node1" presStyleIdx="1" presStyleCnt="5">
        <dgm:presLayoutVars>
          <dgm:bulletEnabled val="1"/>
        </dgm:presLayoutVars>
      </dgm:prSet>
      <dgm:spPr/>
    </dgm:pt>
    <dgm:pt modelId="{C5825199-5589-4B3D-A428-C75398F37AB7}" type="pres">
      <dgm:prSet presAssocID="{C85B05E4-2EE1-44A9-826C-1A1541CC79E2}" presName="sibTrans" presStyleLbl="sibTrans1D1" presStyleIdx="1" presStyleCnt="4"/>
      <dgm:spPr/>
    </dgm:pt>
    <dgm:pt modelId="{DBA621D8-A778-447D-A737-81846FE03865}" type="pres">
      <dgm:prSet presAssocID="{C85B05E4-2EE1-44A9-826C-1A1541CC79E2}" presName="connectorText" presStyleLbl="sibTrans1D1" presStyleIdx="1" presStyleCnt="4"/>
      <dgm:spPr/>
    </dgm:pt>
    <dgm:pt modelId="{EBE0CE43-CCEF-4EA4-A3B5-5E27C989F7A1}" type="pres">
      <dgm:prSet presAssocID="{2BC33EA3-6238-488F-B04A-0652DD83EA3C}" presName="node" presStyleLbl="node1" presStyleIdx="2" presStyleCnt="5">
        <dgm:presLayoutVars>
          <dgm:bulletEnabled val="1"/>
        </dgm:presLayoutVars>
      </dgm:prSet>
      <dgm:spPr/>
    </dgm:pt>
    <dgm:pt modelId="{0AD34B84-96FD-44E5-86BF-9D36814E0B23}" type="pres">
      <dgm:prSet presAssocID="{A857BEB2-C86F-423B-B8A3-B7465A92041D}" presName="sibTrans" presStyleLbl="sibTrans1D1" presStyleIdx="2" presStyleCnt="4"/>
      <dgm:spPr/>
    </dgm:pt>
    <dgm:pt modelId="{8FAFBDFA-D63B-40FB-AC69-D5F12ED67B3D}" type="pres">
      <dgm:prSet presAssocID="{A857BEB2-C86F-423B-B8A3-B7465A92041D}" presName="connectorText" presStyleLbl="sibTrans1D1" presStyleIdx="2" presStyleCnt="4"/>
      <dgm:spPr/>
    </dgm:pt>
    <dgm:pt modelId="{9EF99C9C-2206-49FF-ACBA-78C164A12FF9}" type="pres">
      <dgm:prSet presAssocID="{B4DC51FE-995B-4FF3-8115-AF8AFF9270D5}" presName="node" presStyleLbl="node1" presStyleIdx="3" presStyleCnt="5">
        <dgm:presLayoutVars>
          <dgm:bulletEnabled val="1"/>
        </dgm:presLayoutVars>
      </dgm:prSet>
      <dgm:spPr/>
    </dgm:pt>
    <dgm:pt modelId="{416BBB56-A895-442B-A122-0CE208D2E312}" type="pres">
      <dgm:prSet presAssocID="{924F8611-8811-4F86-BE26-2E65E471768C}" presName="sibTrans" presStyleLbl="sibTrans1D1" presStyleIdx="3" presStyleCnt="4"/>
      <dgm:spPr/>
    </dgm:pt>
    <dgm:pt modelId="{68A410BA-FD8B-4FF8-BCDD-0BDC2EB8E6DA}" type="pres">
      <dgm:prSet presAssocID="{924F8611-8811-4F86-BE26-2E65E471768C}" presName="connectorText" presStyleLbl="sibTrans1D1" presStyleIdx="3" presStyleCnt="4"/>
      <dgm:spPr/>
    </dgm:pt>
    <dgm:pt modelId="{6C2AB531-B252-4636-AFA9-3347B09AB6B2}" type="pres">
      <dgm:prSet presAssocID="{452EB7FB-4987-450D-BFCC-270738501EB9}" presName="node" presStyleLbl="node1" presStyleIdx="4" presStyleCnt="5">
        <dgm:presLayoutVars>
          <dgm:bulletEnabled val="1"/>
        </dgm:presLayoutVars>
      </dgm:prSet>
      <dgm:spPr/>
    </dgm:pt>
  </dgm:ptLst>
  <dgm:cxnLst>
    <dgm:cxn modelId="{F433340C-5266-431B-8FC3-5016311C2263}" srcId="{D4737941-9FA7-48E1-9DF8-8657B2D824D2}" destId="{9EBE0F43-FEB5-4219-933F-70C7A4E999C9}" srcOrd="0" destOrd="0" parTransId="{89403A63-166E-4547-9013-C1ADF9BE7655}" sibTransId="{6DE9869E-5499-48E5-A06D-777F75EBF90B}"/>
    <dgm:cxn modelId="{49A1DB15-B17E-4A5A-9A54-1A47DF109000}" type="presOf" srcId="{BE680CEB-609E-4B7E-B4EE-4444F82AB745}" destId="{8E8C8E7D-BBDB-4AC8-A70A-D145A1E9E63A}" srcOrd="0" destOrd="0" presId="urn:microsoft.com/office/officeart/2016/7/layout/RepeatingBendingProcessNew"/>
    <dgm:cxn modelId="{DB5FFD3E-BCC9-41CA-9921-1632C2D8AAB3}" type="presOf" srcId="{9EBE0F43-FEB5-4219-933F-70C7A4E999C9}" destId="{C601D566-A3E1-43EA-BEE8-DCD1E51693D4}" srcOrd="0" destOrd="0" presId="urn:microsoft.com/office/officeart/2016/7/layout/RepeatingBendingProcessNew"/>
    <dgm:cxn modelId="{62F22140-FD06-4886-AFDD-6CF98BE2E49E}" srcId="{D4737941-9FA7-48E1-9DF8-8657B2D824D2}" destId="{BE680CEB-609E-4B7E-B4EE-4444F82AB745}" srcOrd="1" destOrd="0" parTransId="{0EF48938-8A18-4C46-8F3A-511BB78F0E7E}" sibTransId="{C85B05E4-2EE1-44A9-826C-1A1541CC79E2}"/>
    <dgm:cxn modelId="{A4A7B75D-0A51-4E80-933A-4DB6A3F5547D}" type="presOf" srcId="{C85B05E4-2EE1-44A9-826C-1A1541CC79E2}" destId="{C5825199-5589-4B3D-A428-C75398F37AB7}" srcOrd="0" destOrd="0" presId="urn:microsoft.com/office/officeart/2016/7/layout/RepeatingBendingProcessNew"/>
    <dgm:cxn modelId="{6DF3A460-1A3A-40D7-8FA6-246E1A668C4C}" type="presOf" srcId="{452EB7FB-4987-450D-BFCC-270738501EB9}" destId="{6C2AB531-B252-4636-AFA9-3347B09AB6B2}" srcOrd="0" destOrd="0" presId="urn:microsoft.com/office/officeart/2016/7/layout/RepeatingBendingProcessNew"/>
    <dgm:cxn modelId="{2C44E044-AACB-4A2D-8CC4-ECAA36D0AB09}" type="presOf" srcId="{D4737941-9FA7-48E1-9DF8-8657B2D824D2}" destId="{3E94A5FB-073C-4503-83FB-A0C99250851F}" srcOrd="0" destOrd="0" presId="urn:microsoft.com/office/officeart/2016/7/layout/RepeatingBendingProcessNew"/>
    <dgm:cxn modelId="{C2B9CF67-779B-40C9-9794-693FB2DF8DF3}" type="presOf" srcId="{A857BEB2-C86F-423B-B8A3-B7465A92041D}" destId="{8FAFBDFA-D63B-40FB-AC69-D5F12ED67B3D}" srcOrd="1" destOrd="0" presId="urn:microsoft.com/office/officeart/2016/7/layout/RepeatingBendingProcessNew"/>
    <dgm:cxn modelId="{DD42BF53-E469-45B4-AAFB-7D4FAB3FD8F0}" type="presOf" srcId="{6DE9869E-5499-48E5-A06D-777F75EBF90B}" destId="{D7B6A9A9-AB24-4D93-A3D0-50FB4E6D5E3A}" srcOrd="1" destOrd="0" presId="urn:microsoft.com/office/officeart/2016/7/layout/RepeatingBendingProcessNew"/>
    <dgm:cxn modelId="{B1BB6A91-D36A-4FE7-8967-73435748F539}" srcId="{D4737941-9FA7-48E1-9DF8-8657B2D824D2}" destId="{2BC33EA3-6238-488F-B04A-0652DD83EA3C}" srcOrd="2" destOrd="0" parTransId="{BE427489-4CED-4EBC-BC02-D8C979C6D747}" sibTransId="{A857BEB2-C86F-423B-B8A3-B7465A92041D}"/>
    <dgm:cxn modelId="{E9727196-5324-4F3A-8424-5CC6BFF2349D}" type="presOf" srcId="{924F8611-8811-4F86-BE26-2E65E471768C}" destId="{68A410BA-FD8B-4FF8-BCDD-0BDC2EB8E6DA}" srcOrd="1" destOrd="0" presId="urn:microsoft.com/office/officeart/2016/7/layout/RepeatingBendingProcessNew"/>
    <dgm:cxn modelId="{0AE29F96-5D8F-445B-94D4-0ACDB0E4D762}" type="presOf" srcId="{2BC33EA3-6238-488F-B04A-0652DD83EA3C}" destId="{EBE0CE43-CCEF-4EA4-A3B5-5E27C989F7A1}" srcOrd="0" destOrd="0" presId="urn:microsoft.com/office/officeart/2016/7/layout/RepeatingBendingProcessNew"/>
    <dgm:cxn modelId="{EAE47EA2-48E3-4BA7-B8A7-97373BB09F2A}" type="presOf" srcId="{924F8611-8811-4F86-BE26-2E65E471768C}" destId="{416BBB56-A895-442B-A122-0CE208D2E312}" srcOrd="0" destOrd="0" presId="urn:microsoft.com/office/officeart/2016/7/layout/RepeatingBendingProcessNew"/>
    <dgm:cxn modelId="{9E59BAB7-F5A3-4C03-8B0D-1ADCED424C0C}" srcId="{D4737941-9FA7-48E1-9DF8-8657B2D824D2}" destId="{452EB7FB-4987-450D-BFCC-270738501EB9}" srcOrd="4" destOrd="0" parTransId="{A8C52897-3476-4F2B-B58E-B1BA1D646E1A}" sibTransId="{60A4A474-E838-49C5-B9FE-616BF863E86B}"/>
    <dgm:cxn modelId="{AD1B90C6-1382-4A11-9B52-E4F86FD10FC9}" srcId="{D4737941-9FA7-48E1-9DF8-8657B2D824D2}" destId="{B4DC51FE-995B-4FF3-8115-AF8AFF9270D5}" srcOrd="3" destOrd="0" parTransId="{0AF3DA2E-60EA-4C9A-A5FF-3C8F1127FD79}" sibTransId="{924F8611-8811-4F86-BE26-2E65E471768C}"/>
    <dgm:cxn modelId="{129DF0CE-9032-4CEE-A5BA-515DE761E9E6}" type="presOf" srcId="{A857BEB2-C86F-423B-B8A3-B7465A92041D}" destId="{0AD34B84-96FD-44E5-86BF-9D36814E0B23}" srcOrd="0" destOrd="0" presId="urn:microsoft.com/office/officeart/2016/7/layout/RepeatingBendingProcessNew"/>
    <dgm:cxn modelId="{00E51DE0-843E-4C71-90F5-904967643511}" type="presOf" srcId="{C85B05E4-2EE1-44A9-826C-1A1541CC79E2}" destId="{DBA621D8-A778-447D-A737-81846FE03865}" srcOrd="1" destOrd="0" presId="urn:microsoft.com/office/officeart/2016/7/layout/RepeatingBendingProcessNew"/>
    <dgm:cxn modelId="{220A6FE3-C408-4D2E-ABDF-82920362546C}" type="presOf" srcId="{6DE9869E-5499-48E5-A06D-777F75EBF90B}" destId="{C8E49F2B-4D52-4A87-AC8E-7504810097D2}" srcOrd="0" destOrd="0" presId="urn:microsoft.com/office/officeart/2016/7/layout/RepeatingBendingProcessNew"/>
    <dgm:cxn modelId="{19627FFB-402D-4284-A8E6-2686759013E8}" type="presOf" srcId="{B4DC51FE-995B-4FF3-8115-AF8AFF9270D5}" destId="{9EF99C9C-2206-49FF-ACBA-78C164A12FF9}" srcOrd="0" destOrd="0" presId="urn:microsoft.com/office/officeart/2016/7/layout/RepeatingBendingProcessNew"/>
    <dgm:cxn modelId="{09D9CB36-DCA5-4257-B97F-5BF6346B8D9B}" type="presParOf" srcId="{3E94A5FB-073C-4503-83FB-A0C99250851F}" destId="{C601D566-A3E1-43EA-BEE8-DCD1E51693D4}" srcOrd="0" destOrd="0" presId="urn:microsoft.com/office/officeart/2016/7/layout/RepeatingBendingProcessNew"/>
    <dgm:cxn modelId="{5297896A-288C-4273-B105-E224C1F36C7A}" type="presParOf" srcId="{3E94A5FB-073C-4503-83FB-A0C99250851F}" destId="{C8E49F2B-4D52-4A87-AC8E-7504810097D2}" srcOrd="1" destOrd="0" presId="urn:microsoft.com/office/officeart/2016/7/layout/RepeatingBendingProcessNew"/>
    <dgm:cxn modelId="{8E545206-3DF7-468B-B1D4-3C2A2E8D9A2A}" type="presParOf" srcId="{C8E49F2B-4D52-4A87-AC8E-7504810097D2}" destId="{D7B6A9A9-AB24-4D93-A3D0-50FB4E6D5E3A}" srcOrd="0" destOrd="0" presId="urn:microsoft.com/office/officeart/2016/7/layout/RepeatingBendingProcessNew"/>
    <dgm:cxn modelId="{AD09A4EA-0EC0-499E-A1E8-EB0EA455F680}" type="presParOf" srcId="{3E94A5FB-073C-4503-83FB-A0C99250851F}" destId="{8E8C8E7D-BBDB-4AC8-A70A-D145A1E9E63A}" srcOrd="2" destOrd="0" presId="urn:microsoft.com/office/officeart/2016/7/layout/RepeatingBendingProcessNew"/>
    <dgm:cxn modelId="{4FAC8350-6EDF-4EC7-9377-2C88BDF8D4C9}" type="presParOf" srcId="{3E94A5FB-073C-4503-83FB-A0C99250851F}" destId="{C5825199-5589-4B3D-A428-C75398F37AB7}" srcOrd="3" destOrd="0" presId="urn:microsoft.com/office/officeart/2016/7/layout/RepeatingBendingProcessNew"/>
    <dgm:cxn modelId="{D6A056C6-9E4E-4004-BB26-A8692CD13894}" type="presParOf" srcId="{C5825199-5589-4B3D-A428-C75398F37AB7}" destId="{DBA621D8-A778-447D-A737-81846FE03865}" srcOrd="0" destOrd="0" presId="urn:microsoft.com/office/officeart/2016/7/layout/RepeatingBendingProcessNew"/>
    <dgm:cxn modelId="{947CF901-C66D-4E34-A7D5-863CBFA42ACD}" type="presParOf" srcId="{3E94A5FB-073C-4503-83FB-A0C99250851F}" destId="{EBE0CE43-CCEF-4EA4-A3B5-5E27C989F7A1}" srcOrd="4" destOrd="0" presId="urn:microsoft.com/office/officeart/2016/7/layout/RepeatingBendingProcessNew"/>
    <dgm:cxn modelId="{657E3873-AF78-45A9-BCA1-3E92BFBEEB0D}" type="presParOf" srcId="{3E94A5FB-073C-4503-83FB-A0C99250851F}" destId="{0AD34B84-96FD-44E5-86BF-9D36814E0B23}" srcOrd="5" destOrd="0" presId="urn:microsoft.com/office/officeart/2016/7/layout/RepeatingBendingProcessNew"/>
    <dgm:cxn modelId="{D80B48B2-249D-4E64-A75C-D0CE2070023D}" type="presParOf" srcId="{0AD34B84-96FD-44E5-86BF-9D36814E0B23}" destId="{8FAFBDFA-D63B-40FB-AC69-D5F12ED67B3D}" srcOrd="0" destOrd="0" presId="urn:microsoft.com/office/officeart/2016/7/layout/RepeatingBendingProcessNew"/>
    <dgm:cxn modelId="{94A20DC0-271A-47AA-96E4-4D517778CC44}" type="presParOf" srcId="{3E94A5FB-073C-4503-83FB-A0C99250851F}" destId="{9EF99C9C-2206-49FF-ACBA-78C164A12FF9}" srcOrd="6" destOrd="0" presId="urn:microsoft.com/office/officeart/2016/7/layout/RepeatingBendingProcessNew"/>
    <dgm:cxn modelId="{A4270683-9A02-4B72-B801-56BA683888BC}" type="presParOf" srcId="{3E94A5FB-073C-4503-83FB-A0C99250851F}" destId="{416BBB56-A895-442B-A122-0CE208D2E312}" srcOrd="7" destOrd="0" presId="urn:microsoft.com/office/officeart/2016/7/layout/RepeatingBendingProcessNew"/>
    <dgm:cxn modelId="{C48D3C96-1545-40F7-AFED-8B15BCD82BD5}" type="presParOf" srcId="{416BBB56-A895-442B-A122-0CE208D2E312}" destId="{68A410BA-FD8B-4FF8-BCDD-0BDC2EB8E6DA}" srcOrd="0" destOrd="0" presId="urn:microsoft.com/office/officeart/2016/7/layout/RepeatingBendingProcessNew"/>
    <dgm:cxn modelId="{2D80CD46-CA59-44C7-9E1D-1EBF2C6E6280}" type="presParOf" srcId="{3E94A5FB-073C-4503-83FB-A0C99250851F}" destId="{6C2AB531-B252-4636-AFA9-3347B09AB6B2}"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28D238-7D2D-4D0F-8290-D0E2EF3CEBD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9C598ED-1622-4489-895F-EE65C9CEECFB}">
      <dgm:prSet/>
      <dgm:spPr/>
      <dgm:t>
        <a:bodyPr/>
        <a:lstStyle/>
        <a:p>
          <a:pPr>
            <a:lnSpc>
              <a:spcPct val="100000"/>
            </a:lnSpc>
          </a:pPr>
          <a:r>
            <a:rPr lang="en-US"/>
            <a:t>Talent development improves workforce skills and capability (Armstrong and Taylor, 2023)</a:t>
          </a:r>
        </a:p>
      </dgm:t>
    </dgm:pt>
    <dgm:pt modelId="{5FBD4D27-C7F0-4078-9870-76E83B320E7E}" type="parTrans" cxnId="{02F9469D-EBA6-4E80-BE20-F7F2737F91C9}">
      <dgm:prSet/>
      <dgm:spPr/>
      <dgm:t>
        <a:bodyPr/>
        <a:lstStyle/>
        <a:p>
          <a:endParaRPr lang="en-US"/>
        </a:p>
      </dgm:t>
    </dgm:pt>
    <dgm:pt modelId="{1D84FC1C-8BD7-4A18-A7E4-9E9BA2A11A0D}" type="sibTrans" cxnId="{02F9469D-EBA6-4E80-BE20-F7F2737F91C9}">
      <dgm:prSet/>
      <dgm:spPr/>
      <dgm:t>
        <a:bodyPr/>
        <a:lstStyle/>
        <a:p>
          <a:endParaRPr lang="en-US"/>
        </a:p>
      </dgm:t>
    </dgm:pt>
    <dgm:pt modelId="{F837F084-032D-42AA-9A7C-7A437B5F2900}">
      <dgm:prSet/>
      <dgm:spPr/>
      <dgm:t>
        <a:bodyPr/>
        <a:lstStyle/>
        <a:p>
          <a:pPr>
            <a:lnSpc>
              <a:spcPct val="100000"/>
            </a:lnSpc>
          </a:pPr>
          <a:r>
            <a:rPr lang="en-US"/>
            <a:t>Career pathways provide structured progression through Agenda for Change pay bands (NHS England, 2023)</a:t>
          </a:r>
        </a:p>
      </dgm:t>
    </dgm:pt>
    <dgm:pt modelId="{A5A0CEBB-C10D-439A-A592-640971BD6177}" type="parTrans" cxnId="{A3BEF52D-9DCC-497C-B407-4A047FAB24B3}">
      <dgm:prSet/>
      <dgm:spPr/>
      <dgm:t>
        <a:bodyPr/>
        <a:lstStyle/>
        <a:p>
          <a:endParaRPr lang="en-US"/>
        </a:p>
      </dgm:t>
    </dgm:pt>
    <dgm:pt modelId="{DD239B26-F2A4-442B-80B4-5C4154C376BD}" type="sibTrans" cxnId="{A3BEF52D-9DCC-497C-B407-4A047FAB24B3}">
      <dgm:prSet/>
      <dgm:spPr/>
      <dgm:t>
        <a:bodyPr/>
        <a:lstStyle/>
        <a:p>
          <a:endParaRPr lang="en-US"/>
        </a:p>
      </dgm:t>
    </dgm:pt>
    <dgm:pt modelId="{281EAC22-C836-4933-933C-6EF326C79FCD}">
      <dgm:prSet/>
      <dgm:spPr/>
      <dgm:t>
        <a:bodyPr/>
        <a:lstStyle/>
        <a:p>
          <a:pPr>
            <a:lnSpc>
              <a:spcPct val="100000"/>
            </a:lnSpc>
          </a:pPr>
          <a:r>
            <a:rPr lang="en-US"/>
            <a:t>Career progression strengthens leadership pipeline and internal talent development</a:t>
          </a:r>
        </a:p>
      </dgm:t>
    </dgm:pt>
    <dgm:pt modelId="{031ABD7F-88FB-43D4-B865-C6B554C65B8F}" type="parTrans" cxnId="{3D5B0C9E-008D-48A2-BE04-7E2F0F478FFA}">
      <dgm:prSet/>
      <dgm:spPr/>
      <dgm:t>
        <a:bodyPr/>
        <a:lstStyle/>
        <a:p>
          <a:endParaRPr lang="en-US"/>
        </a:p>
      </dgm:t>
    </dgm:pt>
    <dgm:pt modelId="{F82065E4-7A91-4B6E-9A77-017CC3DB67D5}" type="sibTrans" cxnId="{3D5B0C9E-008D-48A2-BE04-7E2F0F478FFA}">
      <dgm:prSet/>
      <dgm:spPr/>
      <dgm:t>
        <a:bodyPr/>
        <a:lstStyle/>
        <a:p>
          <a:endParaRPr lang="en-US"/>
        </a:p>
      </dgm:t>
    </dgm:pt>
    <dgm:pt modelId="{99525537-88C9-4586-8914-87D67B3D7037}">
      <dgm:prSet/>
      <dgm:spPr/>
      <dgm:t>
        <a:bodyPr/>
        <a:lstStyle/>
        <a:p>
          <a:pPr>
            <a:lnSpc>
              <a:spcPct val="100000"/>
            </a:lnSpc>
          </a:pPr>
          <a:r>
            <a:rPr lang="en-US"/>
            <a:t>Talent development improves workforce retention and long-term sustainability (West et al., 2022)</a:t>
          </a:r>
        </a:p>
      </dgm:t>
    </dgm:pt>
    <dgm:pt modelId="{4AFAED36-45D1-4813-95AE-06D0E1E24172}" type="parTrans" cxnId="{DDC320D8-92E7-4757-A694-65E3F31B47E4}">
      <dgm:prSet/>
      <dgm:spPr/>
      <dgm:t>
        <a:bodyPr/>
        <a:lstStyle/>
        <a:p>
          <a:endParaRPr lang="en-US"/>
        </a:p>
      </dgm:t>
    </dgm:pt>
    <dgm:pt modelId="{EBF6ED46-22FC-448F-9FFE-EAE587A6F734}" type="sibTrans" cxnId="{DDC320D8-92E7-4757-A694-65E3F31B47E4}">
      <dgm:prSet/>
      <dgm:spPr/>
      <dgm:t>
        <a:bodyPr/>
        <a:lstStyle/>
        <a:p>
          <a:endParaRPr lang="en-US"/>
        </a:p>
      </dgm:t>
    </dgm:pt>
    <dgm:pt modelId="{50A20C54-F506-404C-816B-144386164AA8}" type="pres">
      <dgm:prSet presAssocID="{3028D238-7D2D-4D0F-8290-D0E2EF3CEBD8}" presName="root" presStyleCnt="0">
        <dgm:presLayoutVars>
          <dgm:dir/>
          <dgm:resizeHandles val="exact"/>
        </dgm:presLayoutVars>
      </dgm:prSet>
      <dgm:spPr/>
    </dgm:pt>
    <dgm:pt modelId="{02A3B258-82EA-4C4D-A482-7B3589CE6815}" type="pres">
      <dgm:prSet presAssocID="{39C598ED-1622-4489-895F-EE65C9CEECFB}" presName="compNode" presStyleCnt="0"/>
      <dgm:spPr/>
    </dgm:pt>
    <dgm:pt modelId="{801F743B-761F-49DF-8F93-0485B503C587}" type="pres">
      <dgm:prSet presAssocID="{39C598ED-1622-4489-895F-EE65C9CEECFB}" presName="bgRect" presStyleLbl="bgShp" presStyleIdx="0" presStyleCnt="4"/>
      <dgm:spPr/>
    </dgm:pt>
    <dgm:pt modelId="{F6D27FCC-CD30-454A-A14E-6E4EB48BFBB7}" type="pres">
      <dgm:prSet presAssocID="{39C598ED-1622-4489-895F-EE65C9CEEC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DBD61323-23DA-4E20-B414-655BB45BF17F}" type="pres">
      <dgm:prSet presAssocID="{39C598ED-1622-4489-895F-EE65C9CEECFB}" presName="spaceRect" presStyleCnt="0"/>
      <dgm:spPr/>
    </dgm:pt>
    <dgm:pt modelId="{8509430D-AA3A-4325-BBDD-5DEF99D6331C}" type="pres">
      <dgm:prSet presAssocID="{39C598ED-1622-4489-895F-EE65C9CEECFB}" presName="parTx" presStyleLbl="revTx" presStyleIdx="0" presStyleCnt="4">
        <dgm:presLayoutVars>
          <dgm:chMax val="0"/>
          <dgm:chPref val="0"/>
        </dgm:presLayoutVars>
      </dgm:prSet>
      <dgm:spPr/>
    </dgm:pt>
    <dgm:pt modelId="{E7CDFCFF-EF14-4BAD-BE3E-C604FF5E335E}" type="pres">
      <dgm:prSet presAssocID="{1D84FC1C-8BD7-4A18-A7E4-9E9BA2A11A0D}" presName="sibTrans" presStyleCnt="0"/>
      <dgm:spPr/>
    </dgm:pt>
    <dgm:pt modelId="{0CCCB9A3-CEB2-47E0-A9D5-AE916938D2DE}" type="pres">
      <dgm:prSet presAssocID="{F837F084-032D-42AA-9A7C-7A437B5F2900}" presName="compNode" presStyleCnt="0"/>
      <dgm:spPr/>
    </dgm:pt>
    <dgm:pt modelId="{4B1629B9-1111-4C32-B86F-4C2AD6F33490}" type="pres">
      <dgm:prSet presAssocID="{F837F084-032D-42AA-9A7C-7A437B5F2900}" presName="bgRect" presStyleLbl="bgShp" presStyleIdx="1" presStyleCnt="4"/>
      <dgm:spPr/>
    </dgm:pt>
    <dgm:pt modelId="{25439121-989A-48BC-8567-3A3B7EE04A20}" type="pres">
      <dgm:prSet presAssocID="{F837F084-032D-42AA-9A7C-7A437B5F29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C605D48-151E-4D83-B0DE-3A113DB3DD5C}" type="pres">
      <dgm:prSet presAssocID="{F837F084-032D-42AA-9A7C-7A437B5F2900}" presName="spaceRect" presStyleCnt="0"/>
      <dgm:spPr/>
    </dgm:pt>
    <dgm:pt modelId="{63EB71F0-3969-49D4-A945-DBDA4A09469D}" type="pres">
      <dgm:prSet presAssocID="{F837F084-032D-42AA-9A7C-7A437B5F2900}" presName="parTx" presStyleLbl="revTx" presStyleIdx="1" presStyleCnt="4">
        <dgm:presLayoutVars>
          <dgm:chMax val="0"/>
          <dgm:chPref val="0"/>
        </dgm:presLayoutVars>
      </dgm:prSet>
      <dgm:spPr/>
    </dgm:pt>
    <dgm:pt modelId="{0FABCA2A-A328-472B-9C51-914314DFF1AE}" type="pres">
      <dgm:prSet presAssocID="{DD239B26-F2A4-442B-80B4-5C4154C376BD}" presName="sibTrans" presStyleCnt="0"/>
      <dgm:spPr/>
    </dgm:pt>
    <dgm:pt modelId="{F3D6D420-FCD1-45A3-A2DA-CD67A7EC1C61}" type="pres">
      <dgm:prSet presAssocID="{281EAC22-C836-4933-933C-6EF326C79FCD}" presName="compNode" presStyleCnt="0"/>
      <dgm:spPr/>
    </dgm:pt>
    <dgm:pt modelId="{3EFCA0C7-58CD-49AB-9DDF-9C08196AC2BF}" type="pres">
      <dgm:prSet presAssocID="{281EAC22-C836-4933-933C-6EF326C79FCD}" presName="bgRect" presStyleLbl="bgShp" presStyleIdx="2" presStyleCnt="4"/>
      <dgm:spPr/>
    </dgm:pt>
    <dgm:pt modelId="{D7CB67C9-1479-4B72-9622-D35EE4AC9FC3}" type="pres">
      <dgm:prSet presAssocID="{281EAC22-C836-4933-933C-6EF326C79F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C259A8C-3893-485C-A9C1-9F66F4E4F31C}" type="pres">
      <dgm:prSet presAssocID="{281EAC22-C836-4933-933C-6EF326C79FCD}" presName="spaceRect" presStyleCnt="0"/>
      <dgm:spPr/>
    </dgm:pt>
    <dgm:pt modelId="{0C6B5006-4E57-40D5-8B98-89760D512988}" type="pres">
      <dgm:prSet presAssocID="{281EAC22-C836-4933-933C-6EF326C79FCD}" presName="parTx" presStyleLbl="revTx" presStyleIdx="2" presStyleCnt="4">
        <dgm:presLayoutVars>
          <dgm:chMax val="0"/>
          <dgm:chPref val="0"/>
        </dgm:presLayoutVars>
      </dgm:prSet>
      <dgm:spPr/>
    </dgm:pt>
    <dgm:pt modelId="{46E4EE47-02F9-4C4C-BB8D-F3414933CC72}" type="pres">
      <dgm:prSet presAssocID="{F82065E4-7A91-4B6E-9A77-017CC3DB67D5}" presName="sibTrans" presStyleCnt="0"/>
      <dgm:spPr/>
    </dgm:pt>
    <dgm:pt modelId="{1EA56A8F-C906-4418-B9DF-AF4113A491F2}" type="pres">
      <dgm:prSet presAssocID="{99525537-88C9-4586-8914-87D67B3D7037}" presName="compNode" presStyleCnt="0"/>
      <dgm:spPr/>
    </dgm:pt>
    <dgm:pt modelId="{13A65D8B-B7A7-4171-87B0-11CAA1A56C11}" type="pres">
      <dgm:prSet presAssocID="{99525537-88C9-4586-8914-87D67B3D7037}" presName="bgRect" presStyleLbl="bgShp" presStyleIdx="3" presStyleCnt="4"/>
      <dgm:spPr/>
    </dgm:pt>
    <dgm:pt modelId="{8877AA58-305E-4829-B124-67420873B1D3}" type="pres">
      <dgm:prSet presAssocID="{99525537-88C9-4586-8914-87D67B3D70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A7F48CA7-BE0E-47A3-9676-7077FAE5E337}" type="pres">
      <dgm:prSet presAssocID="{99525537-88C9-4586-8914-87D67B3D7037}" presName="spaceRect" presStyleCnt="0"/>
      <dgm:spPr/>
    </dgm:pt>
    <dgm:pt modelId="{D0F36159-0298-4341-8474-946CDD1BBBA2}" type="pres">
      <dgm:prSet presAssocID="{99525537-88C9-4586-8914-87D67B3D7037}" presName="parTx" presStyleLbl="revTx" presStyleIdx="3" presStyleCnt="4">
        <dgm:presLayoutVars>
          <dgm:chMax val="0"/>
          <dgm:chPref val="0"/>
        </dgm:presLayoutVars>
      </dgm:prSet>
      <dgm:spPr/>
    </dgm:pt>
  </dgm:ptLst>
  <dgm:cxnLst>
    <dgm:cxn modelId="{A3BEF52D-9DCC-497C-B407-4A047FAB24B3}" srcId="{3028D238-7D2D-4D0F-8290-D0E2EF3CEBD8}" destId="{F837F084-032D-42AA-9A7C-7A437B5F2900}" srcOrd="1" destOrd="0" parTransId="{A5A0CEBB-C10D-439A-A592-640971BD6177}" sibTransId="{DD239B26-F2A4-442B-80B4-5C4154C376BD}"/>
    <dgm:cxn modelId="{1AC5304E-DBBB-4948-BBD4-835ABA439D94}" type="presOf" srcId="{99525537-88C9-4586-8914-87D67B3D7037}" destId="{D0F36159-0298-4341-8474-946CDD1BBBA2}" srcOrd="0" destOrd="0" presId="urn:microsoft.com/office/officeart/2018/2/layout/IconVerticalSolidList"/>
    <dgm:cxn modelId="{C18E6154-E277-4CE2-8CA3-56D07BEAE7C3}" type="presOf" srcId="{F837F084-032D-42AA-9A7C-7A437B5F2900}" destId="{63EB71F0-3969-49D4-A945-DBDA4A09469D}" srcOrd="0" destOrd="0" presId="urn:microsoft.com/office/officeart/2018/2/layout/IconVerticalSolidList"/>
    <dgm:cxn modelId="{02F9469D-EBA6-4E80-BE20-F7F2737F91C9}" srcId="{3028D238-7D2D-4D0F-8290-D0E2EF3CEBD8}" destId="{39C598ED-1622-4489-895F-EE65C9CEECFB}" srcOrd="0" destOrd="0" parTransId="{5FBD4D27-C7F0-4078-9870-76E83B320E7E}" sibTransId="{1D84FC1C-8BD7-4A18-A7E4-9E9BA2A11A0D}"/>
    <dgm:cxn modelId="{3D5B0C9E-008D-48A2-BE04-7E2F0F478FFA}" srcId="{3028D238-7D2D-4D0F-8290-D0E2EF3CEBD8}" destId="{281EAC22-C836-4933-933C-6EF326C79FCD}" srcOrd="2" destOrd="0" parTransId="{031ABD7F-88FB-43D4-B865-C6B554C65B8F}" sibTransId="{F82065E4-7A91-4B6E-9A77-017CC3DB67D5}"/>
    <dgm:cxn modelId="{C747C1B8-F210-438D-B08F-C12C60CB34E5}" type="presOf" srcId="{39C598ED-1622-4489-895F-EE65C9CEECFB}" destId="{8509430D-AA3A-4325-BBDD-5DEF99D6331C}" srcOrd="0" destOrd="0" presId="urn:microsoft.com/office/officeart/2018/2/layout/IconVerticalSolidList"/>
    <dgm:cxn modelId="{8734ADC7-8835-4A62-86FC-C8EE4A28B326}" type="presOf" srcId="{3028D238-7D2D-4D0F-8290-D0E2EF3CEBD8}" destId="{50A20C54-F506-404C-816B-144386164AA8}" srcOrd="0" destOrd="0" presId="urn:microsoft.com/office/officeart/2018/2/layout/IconVerticalSolidList"/>
    <dgm:cxn modelId="{DDC320D8-92E7-4757-A694-65E3F31B47E4}" srcId="{3028D238-7D2D-4D0F-8290-D0E2EF3CEBD8}" destId="{99525537-88C9-4586-8914-87D67B3D7037}" srcOrd="3" destOrd="0" parTransId="{4AFAED36-45D1-4813-95AE-06D0E1E24172}" sibTransId="{EBF6ED46-22FC-448F-9FFE-EAE587A6F734}"/>
    <dgm:cxn modelId="{652055F0-7939-4578-8819-E5AA291B42EB}" type="presOf" srcId="{281EAC22-C836-4933-933C-6EF326C79FCD}" destId="{0C6B5006-4E57-40D5-8B98-89760D512988}" srcOrd="0" destOrd="0" presId="urn:microsoft.com/office/officeart/2018/2/layout/IconVerticalSolidList"/>
    <dgm:cxn modelId="{99304B4C-BD27-470B-92DA-E61D95F95EBC}" type="presParOf" srcId="{50A20C54-F506-404C-816B-144386164AA8}" destId="{02A3B258-82EA-4C4D-A482-7B3589CE6815}" srcOrd="0" destOrd="0" presId="urn:microsoft.com/office/officeart/2018/2/layout/IconVerticalSolidList"/>
    <dgm:cxn modelId="{7CF2A22D-94F6-4050-A204-A4590E126CCD}" type="presParOf" srcId="{02A3B258-82EA-4C4D-A482-7B3589CE6815}" destId="{801F743B-761F-49DF-8F93-0485B503C587}" srcOrd="0" destOrd="0" presId="urn:microsoft.com/office/officeart/2018/2/layout/IconVerticalSolidList"/>
    <dgm:cxn modelId="{DBF71724-CE89-4A7A-8B17-2F971D0143D2}" type="presParOf" srcId="{02A3B258-82EA-4C4D-A482-7B3589CE6815}" destId="{F6D27FCC-CD30-454A-A14E-6E4EB48BFBB7}" srcOrd="1" destOrd="0" presId="urn:microsoft.com/office/officeart/2018/2/layout/IconVerticalSolidList"/>
    <dgm:cxn modelId="{1E1A9F63-4022-40BC-B964-901C24129B66}" type="presParOf" srcId="{02A3B258-82EA-4C4D-A482-7B3589CE6815}" destId="{DBD61323-23DA-4E20-B414-655BB45BF17F}" srcOrd="2" destOrd="0" presId="urn:microsoft.com/office/officeart/2018/2/layout/IconVerticalSolidList"/>
    <dgm:cxn modelId="{4314E3D0-0668-4C8D-B1B9-2B2422B55AEA}" type="presParOf" srcId="{02A3B258-82EA-4C4D-A482-7B3589CE6815}" destId="{8509430D-AA3A-4325-BBDD-5DEF99D6331C}" srcOrd="3" destOrd="0" presId="urn:microsoft.com/office/officeart/2018/2/layout/IconVerticalSolidList"/>
    <dgm:cxn modelId="{2A2DB64A-D0E7-4C52-B518-79902B065587}" type="presParOf" srcId="{50A20C54-F506-404C-816B-144386164AA8}" destId="{E7CDFCFF-EF14-4BAD-BE3E-C604FF5E335E}" srcOrd="1" destOrd="0" presId="urn:microsoft.com/office/officeart/2018/2/layout/IconVerticalSolidList"/>
    <dgm:cxn modelId="{0B1C126F-5ADB-4AED-802E-92B8D9903A54}" type="presParOf" srcId="{50A20C54-F506-404C-816B-144386164AA8}" destId="{0CCCB9A3-CEB2-47E0-A9D5-AE916938D2DE}" srcOrd="2" destOrd="0" presId="urn:microsoft.com/office/officeart/2018/2/layout/IconVerticalSolidList"/>
    <dgm:cxn modelId="{8A8FE282-19C8-4FFE-A347-21A6844B8153}" type="presParOf" srcId="{0CCCB9A3-CEB2-47E0-A9D5-AE916938D2DE}" destId="{4B1629B9-1111-4C32-B86F-4C2AD6F33490}" srcOrd="0" destOrd="0" presId="urn:microsoft.com/office/officeart/2018/2/layout/IconVerticalSolidList"/>
    <dgm:cxn modelId="{9D813053-A17C-43A4-9468-0A6EC88E0EBC}" type="presParOf" srcId="{0CCCB9A3-CEB2-47E0-A9D5-AE916938D2DE}" destId="{25439121-989A-48BC-8567-3A3B7EE04A20}" srcOrd="1" destOrd="0" presId="urn:microsoft.com/office/officeart/2018/2/layout/IconVerticalSolidList"/>
    <dgm:cxn modelId="{AFE140A0-1268-4236-B390-927637334A30}" type="presParOf" srcId="{0CCCB9A3-CEB2-47E0-A9D5-AE916938D2DE}" destId="{0C605D48-151E-4D83-B0DE-3A113DB3DD5C}" srcOrd="2" destOrd="0" presId="urn:microsoft.com/office/officeart/2018/2/layout/IconVerticalSolidList"/>
    <dgm:cxn modelId="{A98BB200-9F44-4BE9-BCB5-EC093D474469}" type="presParOf" srcId="{0CCCB9A3-CEB2-47E0-A9D5-AE916938D2DE}" destId="{63EB71F0-3969-49D4-A945-DBDA4A09469D}" srcOrd="3" destOrd="0" presId="urn:microsoft.com/office/officeart/2018/2/layout/IconVerticalSolidList"/>
    <dgm:cxn modelId="{0BB04455-30C0-46EB-B054-B9CE0CAD27A2}" type="presParOf" srcId="{50A20C54-F506-404C-816B-144386164AA8}" destId="{0FABCA2A-A328-472B-9C51-914314DFF1AE}" srcOrd="3" destOrd="0" presId="urn:microsoft.com/office/officeart/2018/2/layout/IconVerticalSolidList"/>
    <dgm:cxn modelId="{B0DE60FA-A301-4C55-84A5-EF9FF4E11666}" type="presParOf" srcId="{50A20C54-F506-404C-816B-144386164AA8}" destId="{F3D6D420-FCD1-45A3-A2DA-CD67A7EC1C61}" srcOrd="4" destOrd="0" presId="urn:microsoft.com/office/officeart/2018/2/layout/IconVerticalSolidList"/>
    <dgm:cxn modelId="{52482BC9-AB4B-4EE9-8581-725163CC7D3D}" type="presParOf" srcId="{F3D6D420-FCD1-45A3-A2DA-CD67A7EC1C61}" destId="{3EFCA0C7-58CD-49AB-9DDF-9C08196AC2BF}" srcOrd="0" destOrd="0" presId="urn:microsoft.com/office/officeart/2018/2/layout/IconVerticalSolidList"/>
    <dgm:cxn modelId="{3F6B0987-E986-4A9E-814F-0ED38BF09616}" type="presParOf" srcId="{F3D6D420-FCD1-45A3-A2DA-CD67A7EC1C61}" destId="{D7CB67C9-1479-4B72-9622-D35EE4AC9FC3}" srcOrd="1" destOrd="0" presId="urn:microsoft.com/office/officeart/2018/2/layout/IconVerticalSolidList"/>
    <dgm:cxn modelId="{26422AFD-9066-4A42-843A-FC5DBA3F050C}" type="presParOf" srcId="{F3D6D420-FCD1-45A3-A2DA-CD67A7EC1C61}" destId="{2C259A8C-3893-485C-A9C1-9F66F4E4F31C}" srcOrd="2" destOrd="0" presId="urn:microsoft.com/office/officeart/2018/2/layout/IconVerticalSolidList"/>
    <dgm:cxn modelId="{19EE6294-4FED-4D7C-8616-3B24919C944E}" type="presParOf" srcId="{F3D6D420-FCD1-45A3-A2DA-CD67A7EC1C61}" destId="{0C6B5006-4E57-40D5-8B98-89760D512988}" srcOrd="3" destOrd="0" presId="urn:microsoft.com/office/officeart/2018/2/layout/IconVerticalSolidList"/>
    <dgm:cxn modelId="{0967DB58-66F2-48DB-9D58-3E8D52999A9A}" type="presParOf" srcId="{50A20C54-F506-404C-816B-144386164AA8}" destId="{46E4EE47-02F9-4C4C-BB8D-F3414933CC72}" srcOrd="5" destOrd="0" presId="urn:microsoft.com/office/officeart/2018/2/layout/IconVerticalSolidList"/>
    <dgm:cxn modelId="{9C91B411-678A-4427-A4E9-FCD315452926}" type="presParOf" srcId="{50A20C54-F506-404C-816B-144386164AA8}" destId="{1EA56A8F-C906-4418-B9DF-AF4113A491F2}" srcOrd="6" destOrd="0" presId="urn:microsoft.com/office/officeart/2018/2/layout/IconVerticalSolidList"/>
    <dgm:cxn modelId="{FDEEE526-8E57-495E-AF79-0C377D5B6653}" type="presParOf" srcId="{1EA56A8F-C906-4418-B9DF-AF4113A491F2}" destId="{13A65D8B-B7A7-4171-87B0-11CAA1A56C11}" srcOrd="0" destOrd="0" presId="urn:microsoft.com/office/officeart/2018/2/layout/IconVerticalSolidList"/>
    <dgm:cxn modelId="{57D9952A-B82F-459F-AF79-B4DFF56A7968}" type="presParOf" srcId="{1EA56A8F-C906-4418-B9DF-AF4113A491F2}" destId="{8877AA58-305E-4829-B124-67420873B1D3}" srcOrd="1" destOrd="0" presId="urn:microsoft.com/office/officeart/2018/2/layout/IconVerticalSolidList"/>
    <dgm:cxn modelId="{2E0DE4E1-1245-4215-9209-4AB3AFCF798A}" type="presParOf" srcId="{1EA56A8F-C906-4418-B9DF-AF4113A491F2}" destId="{A7F48CA7-BE0E-47A3-9676-7077FAE5E337}" srcOrd="2" destOrd="0" presId="urn:microsoft.com/office/officeart/2018/2/layout/IconVerticalSolidList"/>
    <dgm:cxn modelId="{DAE2020B-1577-491D-9379-A68FB691681A}" type="presParOf" srcId="{1EA56A8F-C906-4418-B9DF-AF4113A491F2}" destId="{D0F36159-0298-4341-8474-946CDD1BBBA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CB87FD-AB52-407E-A645-0CBA47735B19}"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6182073E-96C2-49AF-9542-8C811BAA127C}">
      <dgm:prSet/>
      <dgm:spPr/>
      <dgm:t>
        <a:bodyPr/>
        <a:lstStyle/>
        <a:p>
          <a:pPr>
            <a:lnSpc>
              <a:spcPct val="100000"/>
            </a:lnSpc>
          </a:pPr>
          <a:r>
            <a:rPr lang="en-GB"/>
            <a:t>Workforce shortages increase workload and reduce training opportunities (Buchan et al., 2022)</a:t>
          </a:r>
          <a:endParaRPr lang="en-US"/>
        </a:p>
      </dgm:t>
    </dgm:pt>
    <dgm:pt modelId="{E4F0E8D6-FA51-4DAE-8B4A-04EFD52A3A55}" type="parTrans" cxnId="{436386CE-DB61-4826-B894-6FE96D1063FA}">
      <dgm:prSet/>
      <dgm:spPr/>
      <dgm:t>
        <a:bodyPr/>
        <a:lstStyle/>
        <a:p>
          <a:endParaRPr lang="en-US"/>
        </a:p>
      </dgm:t>
    </dgm:pt>
    <dgm:pt modelId="{9F72C02B-69DE-4DD1-9A45-7EEBEE144BFB}" type="sibTrans" cxnId="{436386CE-DB61-4826-B894-6FE96D1063FA}">
      <dgm:prSet/>
      <dgm:spPr/>
      <dgm:t>
        <a:bodyPr/>
        <a:lstStyle/>
        <a:p>
          <a:endParaRPr lang="en-US"/>
        </a:p>
      </dgm:t>
    </dgm:pt>
    <dgm:pt modelId="{46B6DA48-49B1-4F63-A78B-162A15E36661}">
      <dgm:prSet/>
      <dgm:spPr/>
      <dgm:t>
        <a:bodyPr/>
        <a:lstStyle/>
        <a:p>
          <a:pPr>
            <a:lnSpc>
              <a:spcPct val="100000"/>
            </a:lnSpc>
          </a:pPr>
          <a:r>
            <a:rPr lang="en-GB"/>
            <a:t>Heavy workload limits employee participation in career development</a:t>
          </a:r>
          <a:endParaRPr lang="en-US"/>
        </a:p>
      </dgm:t>
    </dgm:pt>
    <dgm:pt modelId="{F079284B-3B39-4997-B8B8-BDBE1A9FCF8A}" type="parTrans" cxnId="{D13BCFFD-AD3D-4FA7-80EE-626F8E7F56F0}">
      <dgm:prSet/>
      <dgm:spPr/>
      <dgm:t>
        <a:bodyPr/>
        <a:lstStyle/>
        <a:p>
          <a:endParaRPr lang="en-US"/>
        </a:p>
      </dgm:t>
    </dgm:pt>
    <dgm:pt modelId="{FCD7F1A4-6C7A-4CDC-BCFF-2878C4B75EC5}" type="sibTrans" cxnId="{D13BCFFD-AD3D-4FA7-80EE-626F8E7F56F0}">
      <dgm:prSet/>
      <dgm:spPr/>
      <dgm:t>
        <a:bodyPr/>
        <a:lstStyle/>
        <a:p>
          <a:endParaRPr lang="en-US"/>
        </a:p>
      </dgm:t>
    </dgm:pt>
    <dgm:pt modelId="{163ADE86-8284-4B94-9184-A6EFD3019D82}">
      <dgm:prSet/>
      <dgm:spPr/>
      <dgm:t>
        <a:bodyPr/>
        <a:lstStyle/>
        <a:p>
          <a:pPr>
            <a:lnSpc>
              <a:spcPct val="100000"/>
            </a:lnSpc>
          </a:pPr>
          <a:r>
            <a:rPr lang="en-GB"/>
            <a:t>Limited development opportunities restrict internal career progression</a:t>
          </a:r>
          <a:endParaRPr lang="en-US"/>
        </a:p>
      </dgm:t>
    </dgm:pt>
    <dgm:pt modelId="{6EDD7E78-48D7-496B-8386-DE8A7743DCA0}" type="parTrans" cxnId="{140A6D96-E6FD-4AF5-B3EE-4CA7263465C8}">
      <dgm:prSet/>
      <dgm:spPr/>
      <dgm:t>
        <a:bodyPr/>
        <a:lstStyle/>
        <a:p>
          <a:endParaRPr lang="en-US"/>
        </a:p>
      </dgm:t>
    </dgm:pt>
    <dgm:pt modelId="{E09C4574-01DD-4A2E-BCDD-512FD324D8BD}" type="sibTrans" cxnId="{140A6D96-E6FD-4AF5-B3EE-4CA7263465C8}">
      <dgm:prSet/>
      <dgm:spPr/>
      <dgm:t>
        <a:bodyPr/>
        <a:lstStyle/>
        <a:p>
          <a:endParaRPr lang="en-US"/>
        </a:p>
      </dgm:t>
    </dgm:pt>
    <dgm:pt modelId="{63C875AE-361E-4739-8FF3-9712D3770A62}">
      <dgm:prSet/>
      <dgm:spPr/>
      <dgm:t>
        <a:bodyPr/>
        <a:lstStyle/>
        <a:p>
          <a:pPr>
            <a:lnSpc>
              <a:spcPct val="100000"/>
            </a:lnSpc>
          </a:pPr>
          <a:r>
            <a:rPr lang="en-GB"/>
            <a:t>Skills gaps reduce workforce capability and organisational effectiveness</a:t>
          </a:r>
          <a:endParaRPr lang="en-US"/>
        </a:p>
      </dgm:t>
    </dgm:pt>
    <dgm:pt modelId="{DE1285D2-75FF-4191-8E3D-AE1C1027466D}" type="parTrans" cxnId="{DD54E95B-0811-40BB-9428-2A1445D40F3A}">
      <dgm:prSet/>
      <dgm:spPr/>
      <dgm:t>
        <a:bodyPr/>
        <a:lstStyle/>
        <a:p>
          <a:endParaRPr lang="en-US"/>
        </a:p>
      </dgm:t>
    </dgm:pt>
    <dgm:pt modelId="{1537525E-2E6A-4BAB-89B9-395F098CB6F7}" type="sibTrans" cxnId="{DD54E95B-0811-40BB-9428-2A1445D40F3A}">
      <dgm:prSet/>
      <dgm:spPr/>
      <dgm:t>
        <a:bodyPr/>
        <a:lstStyle/>
        <a:p>
          <a:endParaRPr lang="en-US"/>
        </a:p>
      </dgm:t>
    </dgm:pt>
    <dgm:pt modelId="{BA99FF1C-9E8A-4FC1-9472-C21CAD19B3BD}" type="pres">
      <dgm:prSet presAssocID="{9ECB87FD-AB52-407E-A645-0CBA47735B19}" presName="root" presStyleCnt="0">
        <dgm:presLayoutVars>
          <dgm:dir/>
          <dgm:resizeHandles val="exact"/>
        </dgm:presLayoutVars>
      </dgm:prSet>
      <dgm:spPr/>
    </dgm:pt>
    <dgm:pt modelId="{D31A3309-040B-4F3B-B83F-EB6BEAE04595}" type="pres">
      <dgm:prSet presAssocID="{6182073E-96C2-49AF-9542-8C811BAA127C}" presName="compNode" presStyleCnt="0"/>
      <dgm:spPr/>
    </dgm:pt>
    <dgm:pt modelId="{BD7948DF-2663-464B-BC95-1B5E4B9D6846}" type="pres">
      <dgm:prSet presAssocID="{6182073E-96C2-49AF-9542-8C811BAA127C}" presName="bgRect" presStyleLbl="bgShp" presStyleIdx="0" presStyleCnt="4"/>
      <dgm:spPr/>
    </dgm:pt>
    <dgm:pt modelId="{C3DDBA43-1FA8-4AC7-89EC-38E54CE86E7C}" type="pres">
      <dgm:prSet presAssocID="{6182073E-96C2-49AF-9542-8C811BAA12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6FE276B-3950-4D94-802F-6E78F7E26603}" type="pres">
      <dgm:prSet presAssocID="{6182073E-96C2-49AF-9542-8C811BAA127C}" presName="spaceRect" presStyleCnt="0"/>
      <dgm:spPr/>
    </dgm:pt>
    <dgm:pt modelId="{74475CB3-1514-4D0E-A047-20AEBFF29301}" type="pres">
      <dgm:prSet presAssocID="{6182073E-96C2-49AF-9542-8C811BAA127C}" presName="parTx" presStyleLbl="revTx" presStyleIdx="0" presStyleCnt="4">
        <dgm:presLayoutVars>
          <dgm:chMax val="0"/>
          <dgm:chPref val="0"/>
        </dgm:presLayoutVars>
      </dgm:prSet>
      <dgm:spPr/>
    </dgm:pt>
    <dgm:pt modelId="{8C9BEBD3-9E5C-4982-8D7E-219D0FE4C1F4}" type="pres">
      <dgm:prSet presAssocID="{9F72C02B-69DE-4DD1-9A45-7EEBEE144BFB}" presName="sibTrans" presStyleCnt="0"/>
      <dgm:spPr/>
    </dgm:pt>
    <dgm:pt modelId="{3130966B-4742-4CC4-AD44-8CBC7138D3AF}" type="pres">
      <dgm:prSet presAssocID="{46B6DA48-49B1-4F63-A78B-162A15E36661}" presName="compNode" presStyleCnt="0"/>
      <dgm:spPr/>
    </dgm:pt>
    <dgm:pt modelId="{2AAFBF22-A244-495C-9AA2-D7DB537A2022}" type="pres">
      <dgm:prSet presAssocID="{46B6DA48-49B1-4F63-A78B-162A15E36661}" presName="bgRect" presStyleLbl="bgShp" presStyleIdx="1" presStyleCnt="4"/>
      <dgm:spPr/>
    </dgm:pt>
    <dgm:pt modelId="{38229200-A5DF-473B-A017-F509AB0D0035}" type="pres">
      <dgm:prSet presAssocID="{46B6DA48-49B1-4F63-A78B-162A15E366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E04D8236-A6BA-4F39-BE80-1319A1F4DCA0}" type="pres">
      <dgm:prSet presAssocID="{46B6DA48-49B1-4F63-A78B-162A15E36661}" presName="spaceRect" presStyleCnt="0"/>
      <dgm:spPr/>
    </dgm:pt>
    <dgm:pt modelId="{DC3912E3-D337-4C08-B387-924F7F339838}" type="pres">
      <dgm:prSet presAssocID="{46B6DA48-49B1-4F63-A78B-162A15E36661}" presName="parTx" presStyleLbl="revTx" presStyleIdx="1" presStyleCnt="4">
        <dgm:presLayoutVars>
          <dgm:chMax val="0"/>
          <dgm:chPref val="0"/>
        </dgm:presLayoutVars>
      </dgm:prSet>
      <dgm:spPr/>
    </dgm:pt>
    <dgm:pt modelId="{8057EA41-1023-4115-AAB9-B315CAF61B66}" type="pres">
      <dgm:prSet presAssocID="{FCD7F1A4-6C7A-4CDC-BCFF-2878C4B75EC5}" presName="sibTrans" presStyleCnt="0"/>
      <dgm:spPr/>
    </dgm:pt>
    <dgm:pt modelId="{5E4788BC-8080-4B96-BCA2-1B6DD5CB6380}" type="pres">
      <dgm:prSet presAssocID="{163ADE86-8284-4B94-9184-A6EFD3019D82}" presName="compNode" presStyleCnt="0"/>
      <dgm:spPr/>
    </dgm:pt>
    <dgm:pt modelId="{BEE324D2-B5CB-4DC5-865A-EE522A243EEC}" type="pres">
      <dgm:prSet presAssocID="{163ADE86-8284-4B94-9184-A6EFD3019D82}" presName="bgRect" presStyleLbl="bgShp" presStyleIdx="2" presStyleCnt="4"/>
      <dgm:spPr/>
    </dgm:pt>
    <dgm:pt modelId="{BD0E9C42-1F98-4D2D-A0D9-F309E4F92F02}" type="pres">
      <dgm:prSet presAssocID="{163ADE86-8284-4B94-9184-A6EFD3019D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awl"/>
        </a:ext>
      </dgm:extLst>
    </dgm:pt>
    <dgm:pt modelId="{44FDD263-1006-41A6-B075-15E529650BF6}" type="pres">
      <dgm:prSet presAssocID="{163ADE86-8284-4B94-9184-A6EFD3019D82}" presName="spaceRect" presStyleCnt="0"/>
      <dgm:spPr/>
    </dgm:pt>
    <dgm:pt modelId="{E04514B3-4153-4A2C-8304-F2B534689DD5}" type="pres">
      <dgm:prSet presAssocID="{163ADE86-8284-4B94-9184-A6EFD3019D82}" presName="parTx" presStyleLbl="revTx" presStyleIdx="2" presStyleCnt="4">
        <dgm:presLayoutVars>
          <dgm:chMax val="0"/>
          <dgm:chPref val="0"/>
        </dgm:presLayoutVars>
      </dgm:prSet>
      <dgm:spPr/>
    </dgm:pt>
    <dgm:pt modelId="{7E38ED7A-1323-4F8A-8829-660911D82171}" type="pres">
      <dgm:prSet presAssocID="{E09C4574-01DD-4A2E-BCDD-512FD324D8BD}" presName="sibTrans" presStyleCnt="0"/>
      <dgm:spPr/>
    </dgm:pt>
    <dgm:pt modelId="{DCB0BA2D-51C1-4E8F-90E9-9C3F750A9480}" type="pres">
      <dgm:prSet presAssocID="{63C875AE-361E-4739-8FF3-9712D3770A62}" presName="compNode" presStyleCnt="0"/>
      <dgm:spPr/>
    </dgm:pt>
    <dgm:pt modelId="{119D0DC6-1256-48EA-8EF0-8669A48070E6}" type="pres">
      <dgm:prSet presAssocID="{63C875AE-361E-4739-8FF3-9712D3770A62}" presName="bgRect" presStyleLbl="bgShp" presStyleIdx="3" presStyleCnt="4"/>
      <dgm:spPr/>
    </dgm:pt>
    <dgm:pt modelId="{1B573429-354A-4438-AC06-9DD5C8602CC1}" type="pres">
      <dgm:prSet presAssocID="{63C875AE-361E-4739-8FF3-9712D3770A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0A35C57D-B88F-44A5-A185-542C84CB0D73}" type="pres">
      <dgm:prSet presAssocID="{63C875AE-361E-4739-8FF3-9712D3770A62}" presName="spaceRect" presStyleCnt="0"/>
      <dgm:spPr/>
    </dgm:pt>
    <dgm:pt modelId="{A1AE10BB-2706-49F5-B39C-AD128E3AB399}" type="pres">
      <dgm:prSet presAssocID="{63C875AE-361E-4739-8FF3-9712D3770A62}" presName="parTx" presStyleLbl="revTx" presStyleIdx="3" presStyleCnt="4">
        <dgm:presLayoutVars>
          <dgm:chMax val="0"/>
          <dgm:chPref val="0"/>
        </dgm:presLayoutVars>
      </dgm:prSet>
      <dgm:spPr/>
    </dgm:pt>
  </dgm:ptLst>
  <dgm:cxnLst>
    <dgm:cxn modelId="{7218A32F-2093-4EC4-8875-EE8A7104CE84}" type="presOf" srcId="{163ADE86-8284-4B94-9184-A6EFD3019D82}" destId="{E04514B3-4153-4A2C-8304-F2B534689DD5}" srcOrd="0" destOrd="0" presId="urn:microsoft.com/office/officeart/2018/2/layout/IconVerticalSolidList"/>
    <dgm:cxn modelId="{D68F3236-A197-4271-95AF-2B166FF176B8}" type="presOf" srcId="{6182073E-96C2-49AF-9542-8C811BAA127C}" destId="{74475CB3-1514-4D0E-A047-20AEBFF29301}" srcOrd="0" destOrd="0" presId="urn:microsoft.com/office/officeart/2018/2/layout/IconVerticalSolidList"/>
    <dgm:cxn modelId="{DD54E95B-0811-40BB-9428-2A1445D40F3A}" srcId="{9ECB87FD-AB52-407E-A645-0CBA47735B19}" destId="{63C875AE-361E-4739-8FF3-9712D3770A62}" srcOrd="3" destOrd="0" parTransId="{DE1285D2-75FF-4191-8E3D-AE1C1027466D}" sibTransId="{1537525E-2E6A-4BAB-89B9-395F098CB6F7}"/>
    <dgm:cxn modelId="{3AE7656E-FA5A-4EDA-94C4-D93967F899FB}" type="presOf" srcId="{63C875AE-361E-4739-8FF3-9712D3770A62}" destId="{A1AE10BB-2706-49F5-B39C-AD128E3AB399}" srcOrd="0" destOrd="0" presId="urn:microsoft.com/office/officeart/2018/2/layout/IconVerticalSolidList"/>
    <dgm:cxn modelId="{51666C94-5A24-4C6D-B516-5163BF45D426}" type="presOf" srcId="{46B6DA48-49B1-4F63-A78B-162A15E36661}" destId="{DC3912E3-D337-4C08-B387-924F7F339838}" srcOrd="0" destOrd="0" presId="urn:microsoft.com/office/officeart/2018/2/layout/IconVerticalSolidList"/>
    <dgm:cxn modelId="{140A6D96-E6FD-4AF5-B3EE-4CA7263465C8}" srcId="{9ECB87FD-AB52-407E-A645-0CBA47735B19}" destId="{163ADE86-8284-4B94-9184-A6EFD3019D82}" srcOrd="2" destOrd="0" parTransId="{6EDD7E78-48D7-496B-8386-DE8A7743DCA0}" sibTransId="{E09C4574-01DD-4A2E-BCDD-512FD324D8BD}"/>
    <dgm:cxn modelId="{436386CE-DB61-4826-B894-6FE96D1063FA}" srcId="{9ECB87FD-AB52-407E-A645-0CBA47735B19}" destId="{6182073E-96C2-49AF-9542-8C811BAA127C}" srcOrd="0" destOrd="0" parTransId="{E4F0E8D6-FA51-4DAE-8B4A-04EFD52A3A55}" sibTransId="{9F72C02B-69DE-4DD1-9A45-7EEBEE144BFB}"/>
    <dgm:cxn modelId="{8C8070D2-4FA1-4D4E-8863-F6DF76292F24}" type="presOf" srcId="{9ECB87FD-AB52-407E-A645-0CBA47735B19}" destId="{BA99FF1C-9E8A-4FC1-9472-C21CAD19B3BD}" srcOrd="0" destOrd="0" presId="urn:microsoft.com/office/officeart/2018/2/layout/IconVerticalSolidList"/>
    <dgm:cxn modelId="{D13BCFFD-AD3D-4FA7-80EE-626F8E7F56F0}" srcId="{9ECB87FD-AB52-407E-A645-0CBA47735B19}" destId="{46B6DA48-49B1-4F63-A78B-162A15E36661}" srcOrd="1" destOrd="0" parTransId="{F079284B-3B39-4997-B8B8-BDBE1A9FCF8A}" sibTransId="{FCD7F1A4-6C7A-4CDC-BCFF-2878C4B75EC5}"/>
    <dgm:cxn modelId="{EDF79EB3-7BC0-4D0B-B4E9-0A3E6A253CC2}" type="presParOf" srcId="{BA99FF1C-9E8A-4FC1-9472-C21CAD19B3BD}" destId="{D31A3309-040B-4F3B-B83F-EB6BEAE04595}" srcOrd="0" destOrd="0" presId="urn:microsoft.com/office/officeart/2018/2/layout/IconVerticalSolidList"/>
    <dgm:cxn modelId="{3DD24E80-1F1A-427C-A29E-9C76229DD1D7}" type="presParOf" srcId="{D31A3309-040B-4F3B-B83F-EB6BEAE04595}" destId="{BD7948DF-2663-464B-BC95-1B5E4B9D6846}" srcOrd="0" destOrd="0" presId="urn:microsoft.com/office/officeart/2018/2/layout/IconVerticalSolidList"/>
    <dgm:cxn modelId="{2CCD19A9-37EA-40BF-BE65-1549AAD35CCB}" type="presParOf" srcId="{D31A3309-040B-4F3B-B83F-EB6BEAE04595}" destId="{C3DDBA43-1FA8-4AC7-89EC-38E54CE86E7C}" srcOrd="1" destOrd="0" presId="urn:microsoft.com/office/officeart/2018/2/layout/IconVerticalSolidList"/>
    <dgm:cxn modelId="{B7F52D7E-ACEB-4527-A61C-DACA52B57D1A}" type="presParOf" srcId="{D31A3309-040B-4F3B-B83F-EB6BEAE04595}" destId="{56FE276B-3950-4D94-802F-6E78F7E26603}" srcOrd="2" destOrd="0" presId="urn:microsoft.com/office/officeart/2018/2/layout/IconVerticalSolidList"/>
    <dgm:cxn modelId="{34F55977-B301-4045-ADE1-14E728EF8CEB}" type="presParOf" srcId="{D31A3309-040B-4F3B-B83F-EB6BEAE04595}" destId="{74475CB3-1514-4D0E-A047-20AEBFF29301}" srcOrd="3" destOrd="0" presId="urn:microsoft.com/office/officeart/2018/2/layout/IconVerticalSolidList"/>
    <dgm:cxn modelId="{D8B966D9-9F7A-4EBF-A5EE-96F2509E671E}" type="presParOf" srcId="{BA99FF1C-9E8A-4FC1-9472-C21CAD19B3BD}" destId="{8C9BEBD3-9E5C-4982-8D7E-219D0FE4C1F4}" srcOrd="1" destOrd="0" presId="urn:microsoft.com/office/officeart/2018/2/layout/IconVerticalSolidList"/>
    <dgm:cxn modelId="{896C519F-7302-4CDE-8A36-080771820F9D}" type="presParOf" srcId="{BA99FF1C-9E8A-4FC1-9472-C21CAD19B3BD}" destId="{3130966B-4742-4CC4-AD44-8CBC7138D3AF}" srcOrd="2" destOrd="0" presId="urn:microsoft.com/office/officeart/2018/2/layout/IconVerticalSolidList"/>
    <dgm:cxn modelId="{8D66C553-C330-4BC5-828C-8D9A2972B6FF}" type="presParOf" srcId="{3130966B-4742-4CC4-AD44-8CBC7138D3AF}" destId="{2AAFBF22-A244-495C-9AA2-D7DB537A2022}" srcOrd="0" destOrd="0" presId="urn:microsoft.com/office/officeart/2018/2/layout/IconVerticalSolidList"/>
    <dgm:cxn modelId="{E8920AFB-8409-4AEC-83B5-74D441367B37}" type="presParOf" srcId="{3130966B-4742-4CC4-AD44-8CBC7138D3AF}" destId="{38229200-A5DF-473B-A017-F509AB0D0035}" srcOrd="1" destOrd="0" presId="urn:microsoft.com/office/officeart/2018/2/layout/IconVerticalSolidList"/>
    <dgm:cxn modelId="{B8967827-B495-417A-9390-08E0ECF1ADDD}" type="presParOf" srcId="{3130966B-4742-4CC4-AD44-8CBC7138D3AF}" destId="{E04D8236-A6BA-4F39-BE80-1319A1F4DCA0}" srcOrd="2" destOrd="0" presId="urn:microsoft.com/office/officeart/2018/2/layout/IconVerticalSolidList"/>
    <dgm:cxn modelId="{F547575F-ACC7-49BA-9999-ED8DBEE49C1B}" type="presParOf" srcId="{3130966B-4742-4CC4-AD44-8CBC7138D3AF}" destId="{DC3912E3-D337-4C08-B387-924F7F339838}" srcOrd="3" destOrd="0" presId="urn:microsoft.com/office/officeart/2018/2/layout/IconVerticalSolidList"/>
    <dgm:cxn modelId="{5414E27D-6179-43D3-87C4-DE8C943C5677}" type="presParOf" srcId="{BA99FF1C-9E8A-4FC1-9472-C21CAD19B3BD}" destId="{8057EA41-1023-4115-AAB9-B315CAF61B66}" srcOrd="3" destOrd="0" presId="urn:microsoft.com/office/officeart/2018/2/layout/IconVerticalSolidList"/>
    <dgm:cxn modelId="{F4EE5E5C-C48C-45FB-9384-344FBE0579F9}" type="presParOf" srcId="{BA99FF1C-9E8A-4FC1-9472-C21CAD19B3BD}" destId="{5E4788BC-8080-4B96-BCA2-1B6DD5CB6380}" srcOrd="4" destOrd="0" presId="urn:microsoft.com/office/officeart/2018/2/layout/IconVerticalSolidList"/>
    <dgm:cxn modelId="{3C02F519-A548-47EE-A214-2DC5AC3908EE}" type="presParOf" srcId="{5E4788BC-8080-4B96-BCA2-1B6DD5CB6380}" destId="{BEE324D2-B5CB-4DC5-865A-EE522A243EEC}" srcOrd="0" destOrd="0" presId="urn:microsoft.com/office/officeart/2018/2/layout/IconVerticalSolidList"/>
    <dgm:cxn modelId="{39E3C650-0F3D-46D7-9B4A-CF649D6AF38D}" type="presParOf" srcId="{5E4788BC-8080-4B96-BCA2-1B6DD5CB6380}" destId="{BD0E9C42-1F98-4D2D-A0D9-F309E4F92F02}" srcOrd="1" destOrd="0" presId="urn:microsoft.com/office/officeart/2018/2/layout/IconVerticalSolidList"/>
    <dgm:cxn modelId="{2AA1F567-90EF-4DAA-9695-797D2BA89F28}" type="presParOf" srcId="{5E4788BC-8080-4B96-BCA2-1B6DD5CB6380}" destId="{44FDD263-1006-41A6-B075-15E529650BF6}" srcOrd="2" destOrd="0" presId="urn:microsoft.com/office/officeart/2018/2/layout/IconVerticalSolidList"/>
    <dgm:cxn modelId="{D23033D1-4B36-4744-999E-5AB85B68B120}" type="presParOf" srcId="{5E4788BC-8080-4B96-BCA2-1B6DD5CB6380}" destId="{E04514B3-4153-4A2C-8304-F2B534689DD5}" srcOrd="3" destOrd="0" presId="urn:microsoft.com/office/officeart/2018/2/layout/IconVerticalSolidList"/>
    <dgm:cxn modelId="{4FFA4867-47F6-4654-85D3-C78107062CCB}" type="presParOf" srcId="{BA99FF1C-9E8A-4FC1-9472-C21CAD19B3BD}" destId="{7E38ED7A-1323-4F8A-8829-660911D82171}" srcOrd="5" destOrd="0" presId="urn:microsoft.com/office/officeart/2018/2/layout/IconVerticalSolidList"/>
    <dgm:cxn modelId="{5E72331A-1361-4C77-8894-1AA2C2403E4F}" type="presParOf" srcId="{BA99FF1C-9E8A-4FC1-9472-C21CAD19B3BD}" destId="{DCB0BA2D-51C1-4E8F-90E9-9C3F750A9480}" srcOrd="6" destOrd="0" presId="urn:microsoft.com/office/officeart/2018/2/layout/IconVerticalSolidList"/>
    <dgm:cxn modelId="{BDB28027-99FC-4E3E-A5B3-18E01B701C66}" type="presParOf" srcId="{DCB0BA2D-51C1-4E8F-90E9-9C3F750A9480}" destId="{119D0DC6-1256-48EA-8EF0-8669A48070E6}" srcOrd="0" destOrd="0" presId="urn:microsoft.com/office/officeart/2018/2/layout/IconVerticalSolidList"/>
    <dgm:cxn modelId="{289A644A-083D-4329-9667-59CD2068574A}" type="presParOf" srcId="{DCB0BA2D-51C1-4E8F-90E9-9C3F750A9480}" destId="{1B573429-354A-4438-AC06-9DD5C8602CC1}" srcOrd="1" destOrd="0" presId="urn:microsoft.com/office/officeart/2018/2/layout/IconVerticalSolidList"/>
    <dgm:cxn modelId="{71110383-E3CE-4089-BE27-45D7F7B2BE36}" type="presParOf" srcId="{DCB0BA2D-51C1-4E8F-90E9-9C3F750A9480}" destId="{0A35C57D-B88F-44A5-A185-542C84CB0D73}" srcOrd="2" destOrd="0" presId="urn:microsoft.com/office/officeart/2018/2/layout/IconVerticalSolidList"/>
    <dgm:cxn modelId="{35A21ACA-54C1-4967-84C5-9DA1A9D2EDF2}" type="presParOf" srcId="{DCB0BA2D-51C1-4E8F-90E9-9C3F750A9480}" destId="{A1AE10BB-2706-49F5-B39C-AD128E3AB39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01CECC-4E40-4BA4-BB95-E12F6B954727}"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F649DFB5-8398-45D8-960E-339FE786AC7E}">
      <dgm:prSet/>
      <dgm:spPr/>
      <dgm:t>
        <a:bodyPr/>
        <a:lstStyle/>
        <a:p>
          <a:pPr algn="l">
            <a:lnSpc>
              <a:spcPct val="90000"/>
            </a:lnSpc>
          </a:pPr>
          <a:r>
            <a:rPr lang="en-GB" sz="1700">
              <a:solidFill>
                <a:srgbClr val="FFFFFF"/>
              </a:solidFill>
              <a:ea typeface="+mn-ea"/>
              <a:cs typeface="+mn-cs"/>
            </a:rPr>
            <a:t>Weak workforce planning limits long-term skills development (Boxall and Purcell, 2016)</a:t>
          </a:r>
          <a:endParaRPr lang="en-US" sz="1700">
            <a:solidFill>
              <a:srgbClr val="FFFFFF"/>
            </a:solidFill>
            <a:ea typeface="+mn-ea"/>
            <a:cs typeface="+mn-cs"/>
          </a:endParaRPr>
        </a:p>
      </dgm:t>
    </dgm:pt>
    <dgm:pt modelId="{D49CC4C5-DBB0-4C03-ACB0-42A802F5EEEA}" type="parTrans" cxnId="{46BAA79E-2E93-4F9D-9232-45E944EA3FAC}">
      <dgm:prSet/>
      <dgm:spPr/>
      <dgm:t>
        <a:bodyPr/>
        <a:lstStyle/>
        <a:p>
          <a:endParaRPr lang="en-US"/>
        </a:p>
      </dgm:t>
    </dgm:pt>
    <dgm:pt modelId="{5796CE4E-1A9C-48B6-84CE-5B01B37BC08D}" type="sibTrans" cxnId="{46BAA79E-2E93-4F9D-9232-45E944EA3FAC}">
      <dgm:prSet/>
      <dgm:spPr/>
      <dgm:t>
        <a:bodyPr/>
        <a:lstStyle/>
        <a:p>
          <a:endParaRPr lang="en-US"/>
        </a:p>
      </dgm:t>
    </dgm:pt>
    <dgm:pt modelId="{1E7C82CB-B743-4C55-BF79-08ECB63AA1D2}">
      <dgm:prSet/>
      <dgm:spPr/>
      <dgm:t>
        <a:bodyPr/>
        <a:lstStyle/>
        <a:p>
          <a:pPr algn="l">
            <a:lnSpc>
              <a:spcPct val="90000"/>
            </a:lnSpc>
          </a:pPr>
          <a:r>
            <a:rPr lang="en-GB" sz="1700">
              <a:solidFill>
                <a:srgbClr val="FFFFFF"/>
              </a:solidFill>
              <a:ea typeface="+mn-ea"/>
              <a:cs typeface="+mn-cs"/>
            </a:rPr>
            <a:t>Limited internal promotion pathways restrict career progression</a:t>
          </a:r>
          <a:endParaRPr lang="en-US" sz="1700">
            <a:solidFill>
              <a:srgbClr val="FFFFFF"/>
            </a:solidFill>
            <a:ea typeface="+mn-ea"/>
            <a:cs typeface="+mn-cs"/>
          </a:endParaRPr>
        </a:p>
      </dgm:t>
    </dgm:pt>
    <dgm:pt modelId="{49C82E6A-CEC3-4BE2-A211-30275DC032F6}" type="parTrans" cxnId="{604F9CF9-2208-45E6-9135-A5F0BBA9773F}">
      <dgm:prSet/>
      <dgm:spPr/>
      <dgm:t>
        <a:bodyPr/>
        <a:lstStyle/>
        <a:p>
          <a:endParaRPr lang="en-US"/>
        </a:p>
      </dgm:t>
    </dgm:pt>
    <dgm:pt modelId="{E63437B6-BC35-4B16-88AD-62516AFF1DFC}" type="sibTrans" cxnId="{604F9CF9-2208-45E6-9135-A5F0BBA9773F}">
      <dgm:prSet/>
      <dgm:spPr/>
      <dgm:t>
        <a:bodyPr/>
        <a:lstStyle/>
        <a:p>
          <a:endParaRPr lang="en-US"/>
        </a:p>
      </dgm:t>
    </dgm:pt>
    <dgm:pt modelId="{CD1B16E1-C8E0-40C3-B047-5A4CF0205DCE}">
      <dgm:prSet/>
      <dgm:spPr/>
      <dgm:t>
        <a:bodyPr/>
        <a:lstStyle/>
        <a:p>
          <a:pPr algn="l">
            <a:lnSpc>
              <a:spcPct val="90000"/>
            </a:lnSpc>
          </a:pPr>
          <a:r>
            <a:rPr lang="en-GB" sz="1700">
              <a:ea typeface="+mn-ea"/>
              <a:cs typeface="+mn-cs"/>
            </a:rPr>
            <a:t>Leadership pipeline development remains insufficient</a:t>
          </a:r>
          <a:endParaRPr lang="en-US" sz="1700">
            <a:ea typeface="+mn-ea"/>
            <a:cs typeface="+mn-cs"/>
          </a:endParaRPr>
        </a:p>
      </dgm:t>
    </dgm:pt>
    <dgm:pt modelId="{0B1708EA-E4F4-4818-81DD-458E96E1CEAF}" type="parTrans" cxnId="{AA47EB0B-2C8D-40D2-86C9-266D9BD38A5C}">
      <dgm:prSet/>
      <dgm:spPr/>
      <dgm:t>
        <a:bodyPr/>
        <a:lstStyle/>
        <a:p>
          <a:endParaRPr lang="en-US"/>
        </a:p>
      </dgm:t>
    </dgm:pt>
    <dgm:pt modelId="{3D0ECD77-184A-4D7E-8FBB-90643B61BC72}" type="sibTrans" cxnId="{AA47EB0B-2C8D-40D2-86C9-266D9BD38A5C}">
      <dgm:prSet/>
      <dgm:spPr/>
      <dgm:t>
        <a:bodyPr/>
        <a:lstStyle/>
        <a:p>
          <a:endParaRPr lang="en-US"/>
        </a:p>
      </dgm:t>
    </dgm:pt>
    <dgm:pt modelId="{BC48DB0F-C58D-4E2A-942D-6FC2C27531CE}">
      <dgm:prSet/>
      <dgm:spPr/>
      <dgm:t>
        <a:bodyPr/>
        <a:lstStyle/>
        <a:p>
          <a:pPr algn="l">
            <a:lnSpc>
              <a:spcPct val="90000"/>
            </a:lnSpc>
          </a:pPr>
          <a:r>
            <a:rPr lang="en-GB" sz="1700">
              <a:solidFill>
                <a:srgbClr val="FFFFFF"/>
              </a:solidFill>
              <a:ea typeface="+mn-ea"/>
              <a:cs typeface="+mn-cs"/>
            </a:rPr>
            <a:t>These systemic issues create long-term workforce sustainability risks</a:t>
          </a:r>
          <a:endParaRPr lang="en-US" sz="1700">
            <a:solidFill>
              <a:srgbClr val="FFFFFF"/>
            </a:solidFill>
            <a:ea typeface="+mn-ea"/>
            <a:cs typeface="+mn-cs"/>
          </a:endParaRPr>
        </a:p>
      </dgm:t>
    </dgm:pt>
    <dgm:pt modelId="{DBBC310C-FD81-4440-84DA-9E9768C06A76}" type="parTrans" cxnId="{93303C3B-B328-4D45-902B-F62F58D28FA9}">
      <dgm:prSet/>
      <dgm:spPr/>
      <dgm:t>
        <a:bodyPr/>
        <a:lstStyle/>
        <a:p>
          <a:endParaRPr lang="en-US"/>
        </a:p>
      </dgm:t>
    </dgm:pt>
    <dgm:pt modelId="{4F704AC4-55B5-426B-94CC-05742FF95E0D}" type="sibTrans" cxnId="{93303C3B-B328-4D45-902B-F62F58D28FA9}">
      <dgm:prSet/>
      <dgm:spPr/>
      <dgm:t>
        <a:bodyPr/>
        <a:lstStyle/>
        <a:p>
          <a:endParaRPr lang="en-US"/>
        </a:p>
      </dgm:t>
    </dgm:pt>
    <dgm:pt modelId="{3B8936F3-B909-42C8-93A0-064B86FA637E}" type="pres">
      <dgm:prSet presAssocID="{0701CECC-4E40-4BA4-BB95-E12F6B954727}" presName="linear" presStyleCnt="0">
        <dgm:presLayoutVars>
          <dgm:animLvl val="lvl"/>
          <dgm:resizeHandles val="exact"/>
        </dgm:presLayoutVars>
      </dgm:prSet>
      <dgm:spPr/>
    </dgm:pt>
    <dgm:pt modelId="{8A651AE1-E659-4CBA-A712-EB398CADBC71}" type="pres">
      <dgm:prSet presAssocID="{F649DFB5-8398-45D8-960E-339FE786AC7E}" presName="parentText" presStyleLbl="node1" presStyleIdx="0" presStyleCnt="4">
        <dgm:presLayoutVars>
          <dgm:chMax val="0"/>
          <dgm:bulletEnabled val="1"/>
        </dgm:presLayoutVars>
      </dgm:prSet>
      <dgm:spPr/>
    </dgm:pt>
    <dgm:pt modelId="{63CF7AD7-B1B1-417B-A869-25921095F665}" type="pres">
      <dgm:prSet presAssocID="{5796CE4E-1A9C-48B6-84CE-5B01B37BC08D}" presName="spacer" presStyleCnt="0"/>
      <dgm:spPr/>
    </dgm:pt>
    <dgm:pt modelId="{513508A4-53BA-463D-8921-FF04A3B1FB91}" type="pres">
      <dgm:prSet presAssocID="{1E7C82CB-B743-4C55-BF79-08ECB63AA1D2}" presName="parentText" presStyleLbl="node1" presStyleIdx="1" presStyleCnt="4">
        <dgm:presLayoutVars>
          <dgm:chMax val="0"/>
          <dgm:bulletEnabled val="1"/>
        </dgm:presLayoutVars>
      </dgm:prSet>
      <dgm:spPr/>
    </dgm:pt>
    <dgm:pt modelId="{6057F797-1385-4B32-AEBA-707A66F09401}" type="pres">
      <dgm:prSet presAssocID="{E63437B6-BC35-4B16-88AD-62516AFF1DFC}" presName="spacer" presStyleCnt="0"/>
      <dgm:spPr/>
    </dgm:pt>
    <dgm:pt modelId="{D91C7848-01E5-47DD-ACCD-2538D228CFB3}" type="pres">
      <dgm:prSet presAssocID="{CD1B16E1-C8E0-40C3-B047-5A4CF0205DCE}" presName="parentText" presStyleLbl="node1" presStyleIdx="2" presStyleCnt="4">
        <dgm:presLayoutVars>
          <dgm:chMax val="0"/>
          <dgm:bulletEnabled val="1"/>
        </dgm:presLayoutVars>
      </dgm:prSet>
      <dgm:spPr/>
    </dgm:pt>
    <dgm:pt modelId="{D813BA74-FB09-424C-B382-1D4A34FE7AE3}" type="pres">
      <dgm:prSet presAssocID="{3D0ECD77-184A-4D7E-8FBB-90643B61BC72}" presName="spacer" presStyleCnt="0"/>
      <dgm:spPr/>
    </dgm:pt>
    <dgm:pt modelId="{9BF35021-69A9-46D0-9863-62EF1F728FE3}" type="pres">
      <dgm:prSet presAssocID="{BC48DB0F-C58D-4E2A-942D-6FC2C27531CE}" presName="parentText" presStyleLbl="node1" presStyleIdx="3" presStyleCnt="4">
        <dgm:presLayoutVars>
          <dgm:chMax val="0"/>
          <dgm:bulletEnabled val="1"/>
        </dgm:presLayoutVars>
      </dgm:prSet>
      <dgm:spPr/>
    </dgm:pt>
  </dgm:ptLst>
  <dgm:cxnLst>
    <dgm:cxn modelId="{AA47EB0B-2C8D-40D2-86C9-266D9BD38A5C}" srcId="{0701CECC-4E40-4BA4-BB95-E12F6B954727}" destId="{CD1B16E1-C8E0-40C3-B047-5A4CF0205DCE}" srcOrd="2" destOrd="0" parTransId="{0B1708EA-E4F4-4818-81DD-458E96E1CEAF}" sibTransId="{3D0ECD77-184A-4D7E-8FBB-90643B61BC72}"/>
    <dgm:cxn modelId="{93303C3B-B328-4D45-902B-F62F58D28FA9}" srcId="{0701CECC-4E40-4BA4-BB95-E12F6B954727}" destId="{BC48DB0F-C58D-4E2A-942D-6FC2C27531CE}" srcOrd="3" destOrd="0" parTransId="{DBBC310C-FD81-4440-84DA-9E9768C06A76}" sibTransId="{4F704AC4-55B5-426B-94CC-05742FF95E0D}"/>
    <dgm:cxn modelId="{0B4BC25D-3BF8-4452-8D26-0BC1772712F8}" type="presOf" srcId="{CD1B16E1-C8E0-40C3-B047-5A4CF0205DCE}" destId="{D91C7848-01E5-47DD-ACCD-2538D228CFB3}" srcOrd="0" destOrd="0" presId="urn:microsoft.com/office/officeart/2005/8/layout/vList2"/>
    <dgm:cxn modelId="{B675BD45-D021-457E-8A79-F10EFA08A89B}" type="presOf" srcId="{1E7C82CB-B743-4C55-BF79-08ECB63AA1D2}" destId="{513508A4-53BA-463D-8921-FF04A3B1FB91}" srcOrd="0" destOrd="0" presId="urn:microsoft.com/office/officeart/2005/8/layout/vList2"/>
    <dgm:cxn modelId="{C8268B6E-9357-4991-A3FA-1F449BEB9397}" type="presOf" srcId="{BC48DB0F-C58D-4E2A-942D-6FC2C27531CE}" destId="{9BF35021-69A9-46D0-9863-62EF1F728FE3}" srcOrd="0" destOrd="0" presId="urn:microsoft.com/office/officeart/2005/8/layout/vList2"/>
    <dgm:cxn modelId="{E2379B6E-17D9-42FF-B9BE-61C5A63DD3F0}" type="presOf" srcId="{0701CECC-4E40-4BA4-BB95-E12F6B954727}" destId="{3B8936F3-B909-42C8-93A0-064B86FA637E}" srcOrd="0" destOrd="0" presId="urn:microsoft.com/office/officeart/2005/8/layout/vList2"/>
    <dgm:cxn modelId="{46BAA79E-2E93-4F9D-9232-45E944EA3FAC}" srcId="{0701CECC-4E40-4BA4-BB95-E12F6B954727}" destId="{F649DFB5-8398-45D8-960E-339FE786AC7E}" srcOrd="0" destOrd="0" parTransId="{D49CC4C5-DBB0-4C03-ACB0-42A802F5EEEA}" sibTransId="{5796CE4E-1A9C-48B6-84CE-5B01B37BC08D}"/>
    <dgm:cxn modelId="{AEDDCACD-00E6-4FE4-8067-7026A4F7A040}" type="presOf" srcId="{F649DFB5-8398-45D8-960E-339FE786AC7E}" destId="{8A651AE1-E659-4CBA-A712-EB398CADBC71}" srcOrd="0" destOrd="0" presId="urn:microsoft.com/office/officeart/2005/8/layout/vList2"/>
    <dgm:cxn modelId="{604F9CF9-2208-45E6-9135-A5F0BBA9773F}" srcId="{0701CECC-4E40-4BA4-BB95-E12F6B954727}" destId="{1E7C82CB-B743-4C55-BF79-08ECB63AA1D2}" srcOrd="1" destOrd="0" parTransId="{49C82E6A-CEC3-4BE2-A211-30275DC032F6}" sibTransId="{E63437B6-BC35-4B16-88AD-62516AFF1DFC}"/>
    <dgm:cxn modelId="{F3D176EE-7408-4A5A-9426-59C374E20A65}" type="presParOf" srcId="{3B8936F3-B909-42C8-93A0-064B86FA637E}" destId="{8A651AE1-E659-4CBA-A712-EB398CADBC71}" srcOrd="0" destOrd="0" presId="urn:microsoft.com/office/officeart/2005/8/layout/vList2"/>
    <dgm:cxn modelId="{55B455D8-FF15-4816-9FDC-B81430155811}" type="presParOf" srcId="{3B8936F3-B909-42C8-93A0-064B86FA637E}" destId="{63CF7AD7-B1B1-417B-A869-25921095F665}" srcOrd="1" destOrd="0" presId="urn:microsoft.com/office/officeart/2005/8/layout/vList2"/>
    <dgm:cxn modelId="{EDF98B1A-3EE4-4131-BA9F-887E81C35026}" type="presParOf" srcId="{3B8936F3-B909-42C8-93A0-064B86FA637E}" destId="{513508A4-53BA-463D-8921-FF04A3B1FB91}" srcOrd="2" destOrd="0" presId="urn:microsoft.com/office/officeart/2005/8/layout/vList2"/>
    <dgm:cxn modelId="{AE497E4D-8AD4-4C05-8DC2-8ADC7DF3A61D}" type="presParOf" srcId="{3B8936F3-B909-42C8-93A0-064B86FA637E}" destId="{6057F797-1385-4B32-AEBA-707A66F09401}" srcOrd="3" destOrd="0" presId="urn:microsoft.com/office/officeart/2005/8/layout/vList2"/>
    <dgm:cxn modelId="{02FA0164-898E-4C13-910E-8F60D13663DD}" type="presParOf" srcId="{3B8936F3-B909-42C8-93A0-064B86FA637E}" destId="{D91C7848-01E5-47DD-ACCD-2538D228CFB3}" srcOrd="4" destOrd="0" presId="urn:microsoft.com/office/officeart/2005/8/layout/vList2"/>
    <dgm:cxn modelId="{CCD80CB1-87F0-47CB-9CD9-79FF9653B68F}" type="presParOf" srcId="{3B8936F3-B909-42C8-93A0-064B86FA637E}" destId="{D813BA74-FB09-424C-B382-1D4A34FE7AE3}" srcOrd="5" destOrd="0" presId="urn:microsoft.com/office/officeart/2005/8/layout/vList2"/>
    <dgm:cxn modelId="{B1ED6751-8BCF-4851-9F88-3E573A2D4AD6}" type="presParOf" srcId="{3B8936F3-B909-42C8-93A0-064B86FA637E}" destId="{9BF35021-69A9-46D0-9863-62EF1F728F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C5D71E-11F1-4D48-A30B-B031F31973D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D410D2C5-D6EC-4E7D-8D2F-75D3CD4E9CE6}">
      <dgm:prSet/>
      <dgm:spPr/>
      <dgm:t>
        <a:bodyPr/>
        <a:lstStyle/>
        <a:p>
          <a:pPr>
            <a:lnSpc>
              <a:spcPct val="100000"/>
            </a:lnSpc>
          </a:pPr>
          <a:r>
            <a:rPr lang="en-GB"/>
            <a:t>Strategic workforce planning improves long-term workforce sustainability (CIPD, 2023)</a:t>
          </a:r>
          <a:endParaRPr lang="en-US"/>
        </a:p>
      </dgm:t>
    </dgm:pt>
    <dgm:pt modelId="{40A6AF17-0EDE-4AC2-8F5E-82105039C051}" type="parTrans" cxnId="{DBDDB2DE-F565-46E4-8F77-2A5EB4590F8D}">
      <dgm:prSet/>
      <dgm:spPr/>
      <dgm:t>
        <a:bodyPr/>
        <a:lstStyle/>
        <a:p>
          <a:endParaRPr lang="en-US"/>
        </a:p>
      </dgm:t>
    </dgm:pt>
    <dgm:pt modelId="{7E726A4E-7F2B-45F9-8DCC-236C47A3D3EA}" type="sibTrans" cxnId="{DBDDB2DE-F565-46E4-8F77-2A5EB4590F8D}">
      <dgm:prSet/>
      <dgm:spPr/>
      <dgm:t>
        <a:bodyPr/>
        <a:lstStyle/>
        <a:p>
          <a:endParaRPr lang="en-US"/>
        </a:p>
      </dgm:t>
    </dgm:pt>
    <dgm:pt modelId="{951EE350-7899-46E0-8793-B1B1D8DDE54C}">
      <dgm:prSet/>
      <dgm:spPr/>
      <dgm:t>
        <a:bodyPr/>
        <a:lstStyle/>
        <a:p>
          <a:pPr>
            <a:lnSpc>
              <a:spcPct val="100000"/>
            </a:lnSpc>
          </a:pPr>
          <a:r>
            <a:rPr lang="en-GB"/>
            <a:t>Leadership development programmes strengthen talent pipeline</a:t>
          </a:r>
          <a:endParaRPr lang="en-US"/>
        </a:p>
      </dgm:t>
    </dgm:pt>
    <dgm:pt modelId="{6FFE8445-A761-43CC-AEB1-81DC096C8865}" type="parTrans" cxnId="{45950750-05B6-44F1-86C3-19D3D3F47796}">
      <dgm:prSet/>
      <dgm:spPr/>
      <dgm:t>
        <a:bodyPr/>
        <a:lstStyle/>
        <a:p>
          <a:endParaRPr lang="en-US"/>
        </a:p>
      </dgm:t>
    </dgm:pt>
    <dgm:pt modelId="{480B0091-A3C1-4AC1-A887-FF4DCD312CED}" type="sibTrans" cxnId="{45950750-05B6-44F1-86C3-19D3D3F47796}">
      <dgm:prSet/>
      <dgm:spPr/>
      <dgm:t>
        <a:bodyPr/>
        <a:lstStyle/>
        <a:p>
          <a:endParaRPr lang="en-US"/>
        </a:p>
      </dgm:t>
    </dgm:pt>
    <dgm:pt modelId="{AC893869-3FEB-4DD4-A073-0057E97A4D64}">
      <dgm:prSet/>
      <dgm:spPr/>
      <dgm:t>
        <a:bodyPr/>
        <a:lstStyle/>
        <a:p>
          <a:pPr>
            <a:lnSpc>
              <a:spcPct val="100000"/>
            </a:lnSpc>
          </a:pPr>
          <a:r>
            <a:rPr lang="en-GB"/>
            <a:t>Clear career pathways improve employee retention</a:t>
          </a:r>
          <a:endParaRPr lang="en-US"/>
        </a:p>
      </dgm:t>
    </dgm:pt>
    <dgm:pt modelId="{A40ECF81-362C-456D-BDD6-867FADB64D95}" type="parTrans" cxnId="{A479FCA2-EAF1-454F-BFD9-3CAEF146884D}">
      <dgm:prSet/>
      <dgm:spPr/>
      <dgm:t>
        <a:bodyPr/>
        <a:lstStyle/>
        <a:p>
          <a:endParaRPr lang="en-US"/>
        </a:p>
      </dgm:t>
    </dgm:pt>
    <dgm:pt modelId="{12268168-A5D3-43FB-961F-0CE8C7A85869}" type="sibTrans" cxnId="{A479FCA2-EAF1-454F-BFD9-3CAEF146884D}">
      <dgm:prSet/>
      <dgm:spPr/>
      <dgm:t>
        <a:bodyPr/>
        <a:lstStyle/>
        <a:p>
          <a:endParaRPr lang="en-US"/>
        </a:p>
      </dgm:t>
    </dgm:pt>
    <dgm:pt modelId="{2BA65F85-F769-43F8-97AE-BAD608D9F393}">
      <dgm:prSet/>
      <dgm:spPr/>
      <dgm:t>
        <a:bodyPr/>
        <a:lstStyle/>
        <a:p>
          <a:pPr>
            <a:lnSpc>
              <a:spcPct val="100000"/>
            </a:lnSpc>
          </a:pPr>
          <a:r>
            <a:rPr lang="en-GB"/>
            <a:t>Talent development improves organisational performance and healthcare outcomes (West et al., 2022)</a:t>
          </a:r>
          <a:endParaRPr lang="en-US"/>
        </a:p>
      </dgm:t>
    </dgm:pt>
    <dgm:pt modelId="{D183285D-AD26-4163-BB85-C9FA33B55CE2}" type="parTrans" cxnId="{870F993A-0A3A-47A8-827E-377F4B444C2D}">
      <dgm:prSet/>
      <dgm:spPr/>
      <dgm:t>
        <a:bodyPr/>
        <a:lstStyle/>
        <a:p>
          <a:endParaRPr lang="en-US"/>
        </a:p>
      </dgm:t>
    </dgm:pt>
    <dgm:pt modelId="{40B58400-3625-40B3-927A-915A23793ABF}" type="sibTrans" cxnId="{870F993A-0A3A-47A8-827E-377F4B444C2D}">
      <dgm:prSet/>
      <dgm:spPr/>
      <dgm:t>
        <a:bodyPr/>
        <a:lstStyle/>
        <a:p>
          <a:endParaRPr lang="en-US"/>
        </a:p>
      </dgm:t>
    </dgm:pt>
    <dgm:pt modelId="{0DD59CA5-33A7-4DF7-B6ED-511B802F9822}" type="pres">
      <dgm:prSet presAssocID="{21C5D71E-11F1-4D48-A30B-B031F31973DB}" presName="root" presStyleCnt="0">
        <dgm:presLayoutVars>
          <dgm:dir/>
          <dgm:resizeHandles val="exact"/>
        </dgm:presLayoutVars>
      </dgm:prSet>
      <dgm:spPr/>
    </dgm:pt>
    <dgm:pt modelId="{98B8D6CB-C81B-4CD2-ACC4-64EFD7604136}" type="pres">
      <dgm:prSet presAssocID="{D410D2C5-D6EC-4E7D-8D2F-75D3CD4E9CE6}" presName="compNode" presStyleCnt="0"/>
      <dgm:spPr/>
    </dgm:pt>
    <dgm:pt modelId="{ACB146A4-18D5-4D5D-A933-160B2B9C1AFD}" type="pres">
      <dgm:prSet presAssocID="{D410D2C5-D6EC-4E7D-8D2F-75D3CD4E9CE6}" presName="bgRect" presStyleLbl="bgShp" presStyleIdx="0" presStyleCnt="4"/>
      <dgm:spPr/>
    </dgm:pt>
    <dgm:pt modelId="{1F5DA4D8-057E-4811-A382-A2D5AFE60FE8}" type="pres">
      <dgm:prSet presAssocID="{D410D2C5-D6EC-4E7D-8D2F-75D3CD4E9C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C2064FA-6F26-40DB-BBD1-1F0448630244}" type="pres">
      <dgm:prSet presAssocID="{D410D2C5-D6EC-4E7D-8D2F-75D3CD4E9CE6}" presName="spaceRect" presStyleCnt="0"/>
      <dgm:spPr/>
    </dgm:pt>
    <dgm:pt modelId="{895D2638-7AB8-47C6-8CD5-DEF1AA2A3FE6}" type="pres">
      <dgm:prSet presAssocID="{D410D2C5-D6EC-4E7D-8D2F-75D3CD4E9CE6}" presName="parTx" presStyleLbl="revTx" presStyleIdx="0" presStyleCnt="4">
        <dgm:presLayoutVars>
          <dgm:chMax val="0"/>
          <dgm:chPref val="0"/>
        </dgm:presLayoutVars>
      </dgm:prSet>
      <dgm:spPr/>
    </dgm:pt>
    <dgm:pt modelId="{4BDA7BDF-8821-4514-8CFF-4098F54BA52A}" type="pres">
      <dgm:prSet presAssocID="{7E726A4E-7F2B-45F9-8DCC-236C47A3D3EA}" presName="sibTrans" presStyleCnt="0"/>
      <dgm:spPr/>
    </dgm:pt>
    <dgm:pt modelId="{643CDA29-56E2-4213-953D-E5826AA5854D}" type="pres">
      <dgm:prSet presAssocID="{951EE350-7899-46E0-8793-B1B1D8DDE54C}" presName="compNode" presStyleCnt="0"/>
      <dgm:spPr/>
    </dgm:pt>
    <dgm:pt modelId="{4C8FA04A-9EEA-476B-A71E-9598B0868DEE}" type="pres">
      <dgm:prSet presAssocID="{951EE350-7899-46E0-8793-B1B1D8DDE54C}" presName="bgRect" presStyleLbl="bgShp" presStyleIdx="1" presStyleCnt="4"/>
      <dgm:spPr/>
    </dgm:pt>
    <dgm:pt modelId="{2290D0F5-F2DE-46E8-A2B8-55373A4AA860}" type="pres">
      <dgm:prSet presAssocID="{951EE350-7899-46E0-8793-B1B1D8DDE5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8E67DCE-6A88-4469-B765-D5FBE86B8D06}" type="pres">
      <dgm:prSet presAssocID="{951EE350-7899-46E0-8793-B1B1D8DDE54C}" presName="spaceRect" presStyleCnt="0"/>
      <dgm:spPr/>
    </dgm:pt>
    <dgm:pt modelId="{9F072374-E5E4-40A7-BC58-5404C11F1A11}" type="pres">
      <dgm:prSet presAssocID="{951EE350-7899-46E0-8793-B1B1D8DDE54C}" presName="parTx" presStyleLbl="revTx" presStyleIdx="1" presStyleCnt="4">
        <dgm:presLayoutVars>
          <dgm:chMax val="0"/>
          <dgm:chPref val="0"/>
        </dgm:presLayoutVars>
      </dgm:prSet>
      <dgm:spPr/>
    </dgm:pt>
    <dgm:pt modelId="{A7F8E2CB-F88F-4F4D-B7E6-223182B6B5E7}" type="pres">
      <dgm:prSet presAssocID="{480B0091-A3C1-4AC1-A887-FF4DCD312CED}" presName="sibTrans" presStyleCnt="0"/>
      <dgm:spPr/>
    </dgm:pt>
    <dgm:pt modelId="{997E7FF0-03CE-4DBB-B8A3-904369294527}" type="pres">
      <dgm:prSet presAssocID="{AC893869-3FEB-4DD4-A073-0057E97A4D64}" presName="compNode" presStyleCnt="0"/>
      <dgm:spPr/>
    </dgm:pt>
    <dgm:pt modelId="{E84530FA-E9AF-49A4-81BE-09424D946DEC}" type="pres">
      <dgm:prSet presAssocID="{AC893869-3FEB-4DD4-A073-0057E97A4D64}" presName="bgRect" presStyleLbl="bgShp" presStyleIdx="2" presStyleCnt="4"/>
      <dgm:spPr/>
    </dgm:pt>
    <dgm:pt modelId="{B12B4BC2-928C-48C3-BD03-73DAAFEB522A}" type="pres">
      <dgm:prSet presAssocID="{AC893869-3FEB-4DD4-A073-0057E97A4D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783C015-8A1D-469F-B61A-9C736716E349}" type="pres">
      <dgm:prSet presAssocID="{AC893869-3FEB-4DD4-A073-0057E97A4D64}" presName="spaceRect" presStyleCnt="0"/>
      <dgm:spPr/>
    </dgm:pt>
    <dgm:pt modelId="{188D4E3B-3CFB-4C9C-B172-ECA4AA65A1BD}" type="pres">
      <dgm:prSet presAssocID="{AC893869-3FEB-4DD4-A073-0057E97A4D64}" presName="parTx" presStyleLbl="revTx" presStyleIdx="2" presStyleCnt="4">
        <dgm:presLayoutVars>
          <dgm:chMax val="0"/>
          <dgm:chPref val="0"/>
        </dgm:presLayoutVars>
      </dgm:prSet>
      <dgm:spPr/>
    </dgm:pt>
    <dgm:pt modelId="{45B6FFBF-43C1-4C47-9C90-5C5EEB67E8B5}" type="pres">
      <dgm:prSet presAssocID="{12268168-A5D3-43FB-961F-0CE8C7A85869}" presName="sibTrans" presStyleCnt="0"/>
      <dgm:spPr/>
    </dgm:pt>
    <dgm:pt modelId="{B7A46A54-5F68-4AB5-8118-6D22B68E880E}" type="pres">
      <dgm:prSet presAssocID="{2BA65F85-F769-43F8-97AE-BAD608D9F393}" presName="compNode" presStyleCnt="0"/>
      <dgm:spPr/>
    </dgm:pt>
    <dgm:pt modelId="{CC42A559-7A81-49F3-9B08-804067531929}" type="pres">
      <dgm:prSet presAssocID="{2BA65F85-F769-43F8-97AE-BAD608D9F393}" presName="bgRect" presStyleLbl="bgShp" presStyleIdx="3" presStyleCnt="4"/>
      <dgm:spPr/>
    </dgm:pt>
    <dgm:pt modelId="{934D4B3D-037E-4761-97CD-FABCFABC073F}" type="pres">
      <dgm:prSet presAssocID="{2BA65F85-F769-43F8-97AE-BAD608D9F3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F87356F6-1756-43BB-B811-B204D3EDE6CF}" type="pres">
      <dgm:prSet presAssocID="{2BA65F85-F769-43F8-97AE-BAD608D9F393}" presName="spaceRect" presStyleCnt="0"/>
      <dgm:spPr/>
    </dgm:pt>
    <dgm:pt modelId="{D915FF12-5E61-464F-8496-A631E156FCB5}" type="pres">
      <dgm:prSet presAssocID="{2BA65F85-F769-43F8-97AE-BAD608D9F393}" presName="parTx" presStyleLbl="revTx" presStyleIdx="3" presStyleCnt="4">
        <dgm:presLayoutVars>
          <dgm:chMax val="0"/>
          <dgm:chPref val="0"/>
        </dgm:presLayoutVars>
      </dgm:prSet>
      <dgm:spPr/>
    </dgm:pt>
  </dgm:ptLst>
  <dgm:cxnLst>
    <dgm:cxn modelId="{B03D6B02-3028-496F-8EC5-628DF05F0E1F}" type="presOf" srcId="{2BA65F85-F769-43F8-97AE-BAD608D9F393}" destId="{D915FF12-5E61-464F-8496-A631E156FCB5}" srcOrd="0" destOrd="0" presId="urn:microsoft.com/office/officeart/2018/2/layout/IconVerticalSolidList"/>
    <dgm:cxn modelId="{870F993A-0A3A-47A8-827E-377F4B444C2D}" srcId="{21C5D71E-11F1-4D48-A30B-B031F31973DB}" destId="{2BA65F85-F769-43F8-97AE-BAD608D9F393}" srcOrd="3" destOrd="0" parTransId="{D183285D-AD26-4163-BB85-C9FA33B55CE2}" sibTransId="{40B58400-3625-40B3-927A-915A23793ABF}"/>
    <dgm:cxn modelId="{84A0E543-320B-47B1-8D68-56B4925A8EA7}" type="presOf" srcId="{21C5D71E-11F1-4D48-A30B-B031F31973DB}" destId="{0DD59CA5-33A7-4DF7-B6ED-511B802F9822}" srcOrd="0" destOrd="0" presId="urn:microsoft.com/office/officeart/2018/2/layout/IconVerticalSolidList"/>
    <dgm:cxn modelId="{45950750-05B6-44F1-86C3-19D3D3F47796}" srcId="{21C5D71E-11F1-4D48-A30B-B031F31973DB}" destId="{951EE350-7899-46E0-8793-B1B1D8DDE54C}" srcOrd="1" destOrd="0" parTransId="{6FFE8445-A761-43CC-AEB1-81DC096C8865}" sibTransId="{480B0091-A3C1-4AC1-A887-FF4DCD312CED}"/>
    <dgm:cxn modelId="{A20FD176-F2C4-495E-BC45-2F893AE98FCC}" type="presOf" srcId="{D410D2C5-D6EC-4E7D-8D2F-75D3CD4E9CE6}" destId="{895D2638-7AB8-47C6-8CD5-DEF1AA2A3FE6}" srcOrd="0" destOrd="0" presId="urn:microsoft.com/office/officeart/2018/2/layout/IconVerticalSolidList"/>
    <dgm:cxn modelId="{FDD46787-32C2-4A82-851C-890BCFCD3A36}" type="presOf" srcId="{AC893869-3FEB-4DD4-A073-0057E97A4D64}" destId="{188D4E3B-3CFB-4C9C-B172-ECA4AA65A1BD}" srcOrd="0" destOrd="0" presId="urn:microsoft.com/office/officeart/2018/2/layout/IconVerticalSolidList"/>
    <dgm:cxn modelId="{A479FCA2-EAF1-454F-BFD9-3CAEF146884D}" srcId="{21C5D71E-11F1-4D48-A30B-B031F31973DB}" destId="{AC893869-3FEB-4DD4-A073-0057E97A4D64}" srcOrd="2" destOrd="0" parTransId="{A40ECF81-362C-456D-BDD6-867FADB64D95}" sibTransId="{12268168-A5D3-43FB-961F-0CE8C7A85869}"/>
    <dgm:cxn modelId="{36CD44A3-DE91-4AE0-A05C-92178E8A9D36}" type="presOf" srcId="{951EE350-7899-46E0-8793-B1B1D8DDE54C}" destId="{9F072374-E5E4-40A7-BC58-5404C11F1A11}" srcOrd="0" destOrd="0" presId="urn:microsoft.com/office/officeart/2018/2/layout/IconVerticalSolidList"/>
    <dgm:cxn modelId="{DBDDB2DE-F565-46E4-8F77-2A5EB4590F8D}" srcId="{21C5D71E-11F1-4D48-A30B-B031F31973DB}" destId="{D410D2C5-D6EC-4E7D-8D2F-75D3CD4E9CE6}" srcOrd="0" destOrd="0" parTransId="{40A6AF17-0EDE-4AC2-8F5E-82105039C051}" sibTransId="{7E726A4E-7F2B-45F9-8DCC-236C47A3D3EA}"/>
    <dgm:cxn modelId="{9B183D17-8211-488F-9E6D-99E8AAEF6B36}" type="presParOf" srcId="{0DD59CA5-33A7-4DF7-B6ED-511B802F9822}" destId="{98B8D6CB-C81B-4CD2-ACC4-64EFD7604136}" srcOrd="0" destOrd="0" presId="urn:microsoft.com/office/officeart/2018/2/layout/IconVerticalSolidList"/>
    <dgm:cxn modelId="{1C5DE545-B6A1-41F4-A8CC-AC8E27EFA144}" type="presParOf" srcId="{98B8D6CB-C81B-4CD2-ACC4-64EFD7604136}" destId="{ACB146A4-18D5-4D5D-A933-160B2B9C1AFD}" srcOrd="0" destOrd="0" presId="urn:microsoft.com/office/officeart/2018/2/layout/IconVerticalSolidList"/>
    <dgm:cxn modelId="{5D7F4B12-4EEB-493D-ACAF-49404A3699CA}" type="presParOf" srcId="{98B8D6CB-C81B-4CD2-ACC4-64EFD7604136}" destId="{1F5DA4D8-057E-4811-A382-A2D5AFE60FE8}" srcOrd="1" destOrd="0" presId="urn:microsoft.com/office/officeart/2018/2/layout/IconVerticalSolidList"/>
    <dgm:cxn modelId="{575D9E5D-3C9C-4034-938A-69B3D107702C}" type="presParOf" srcId="{98B8D6CB-C81B-4CD2-ACC4-64EFD7604136}" destId="{7C2064FA-6F26-40DB-BBD1-1F0448630244}" srcOrd="2" destOrd="0" presId="urn:microsoft.com/office/officeart/2018/2/layout/IconVerticalSolidList"/>
    <dgm:cxn modelId="{497B980A-E13A-4CF5-9D7B-35BD18775222}" type="presParOf" srcId="{98B8D6CB-C81B-4CD2-ACC4-64EFD7604136}" destId="{895D2638-7AB8-47C6-8CD5-DEF1AA2A3FE6}" srcOrd="3" destOrd="0" presId="urn:microsoft.com/office/officeart/2018/2/layout/IconVerticalSolidList"/>
    <dgm:cxn modelId="{4E045812-3493-47BF-9BBB-0B7C91DD0247}" type="presParOf" srcId="{0DD59CA5-33A7-4DF7-B6ED-511B802F9822}" destId="{4BDA7BDF-8821-4514-8CFF-4098F54BA52A}" srcOrd="1" destOrd="0" presId="urn:microsoft.com/office/officeart/2018/2/layout/IconVerticalSolidList"/>
    <dgm:cxn modelId="{DAED95F2-20DB-415C-9165-4E75B4A4CC75}" type="presParOf" srcId="{0DD59CA5-33A7-4DF7-B6ED-511B802F9822}" destId="{643CDA29-56E2-4213-953D-E5826AA5854D}" srcOrd="2" destOrd="0" presId="urn:microsoft.com/office/officeart/2018/2/layout/IconVerticalSolidList"/>
    <dgm:cxn modelId="{976AED29-D480-44A2-9B30-74FAC50C98C2}" type="presParOf" srcId="{643CDA29-56E2-4213-953D-E5826AA5854D}" destId="{4C8FA04A-9EEA-476B-A71E-9598B0868DEE}" srcOrd="0" destOrd="0" presId="urn:microsoft.com/office/officeart/2018/2/layout/IconVerticalSolidList"/>
    <dgm:cxn modelId="{5A3BDA4F-C00E-4D8C-AFD9-2B2FC80EABB9}" type="presParOf" srcId="{643CDA29-56E2-4213-953D-E5826AA5854D}" destId="{2290D0F5-F2DE-46E8-A2B8-55373A4AA860}" srcOrd="1" destOrd="0" presId="urn:microsoft.com/office/officeart/2018/2/layout/IconVerticalSolidList"/>
    <dgm:cxn modelId="{35DF8C68-E951-43B0-B94E-9E42E0872F95}" type="presParOf" srcId="{643CDA29-56E2-4213-953D-E5826AA5854D}" destId="{58E67DCE-6A88-4469-B765-D5FBE86B8D06}" srcOrd="2" destOrd="0" presId="urn:microsoft.com/office/officeart/2018/2/layout/IconVerticalSolidList"/>
    <dgm:cxn modelId="{F9A7323A-51D0-44CB-A439-FF612776F5D5}" type="presParOf" srcId="{643CDA29-56E2-4213-953D-E5826AA5854D}" destId="{9F072374-E5E4-40A7-BC58-5404C11F1A11}" srcOrd="3" destOrd="0" presId="urn:microsoft.com/office/officeart/2018/2/layout/IconVerticalSolidList"/>
    <dgm:cxn modelId="{5608EA1D-DBA5-4812-B6CF-07087A770D43}" type="presParOf" srcId="{0DD59CA5-33A7-4DF7-B6ED-511B802F9822}" destId="{A7F8E2CB-F88F-4F4D-B7E6-223182B6B5E7}" srcOrd="3" destOrd="0" presId="urn:microsoft.com/office/officeart/2018/2/layout/IconVerticalSolidList"/>
    <dgm:cxn modelId="{B4F26DBB-D359-4C85-9030-991AEB54158E}" type="presParOf" srcId="{0DD59CA5-33A7-4DF7-B6ED-511B802F9822}" destId="{997E7FF0-03CE-4DBB-B8A3-904369294527}" srcOrd="4" destOrd="0" presId="urn:microsoft.com/office/officeart/2018/2/layout/IconVerticalSolidList"/>
    <dgm:cxn modelId="{F26B5FA8-D625-4C97-ABC9-83B30FBE1BF0}" type="presParOf" srcId="{997E7FF0-03CE-4DBB-B8A3-904369294527}" destId="{E84530FA-E9AF-49A4-81BE-09424D946DEC}" srcOrd="0" destOrd="0" presId="urn:microsoft.com/office/officeart/2018/2/layout/IconVerticalSolidList"/>
    <dgm:cxn modelId="{DBB353DB-A9AE-41C4-8BE0-4A487BE7B26A}" type="presParOf" srcId="{997E7FF0-03CE-4DBB-B8A3-904369294527}" destId="{B12B4BC2-928C-48C3-BD03-73DAAFEB522A}" srcOrd="1" destOrd="0" presId="urn:microsoft.com/office/officeart/2018/2/layout/IconVerticalSolidList"/>
    <dgm:cxn modelId="{3019F8E2-0E3F-4575-B7B1-F1A2C34C7A0B}" type="presParOf" srcId="{997E7FF0-03CE-4DBB-B8A3-904369294527}" destId="{F783C015-8A1D-469F-B61A-9C736716E349}" srcOrd="2" destOrd="0" presId="urn:microsoft.com/office/officeart/2018/2/layout/IconVerticalSolidList"/>
    <dgm:cxn modelId="{BEC9FA6C-5C20-4807-96C1-88861B8E5DA6}" type="presParOf" srcId="{997E7FF0-03CE-4DBB-B8A3-904369294527}" destId="{188D4E3B-3CFB-4C9C-B172-ECA4AA65A1BD}" srcOrd="3" destOrd="0" presId="urn:microsoft.com/office/officeart/2018/2/layout/IconVerticalSolidList"/>
    <dgm:cxn modelId="{C605A2D4-D16B-4127-90E6-73E6A7099296}" type="presParOf" srcId="{0DD59CA5-33A7-4DF7-B6ED-511B802F9822}" destId="{45B6FFBF-43C1-4C47-9C90-5C5EEB67E8B5}" srcOrd="5" destOrd="0" presId="urn:microsoft.com/office/officeart/2018/2/layout/IconVerticalSolidList"/>
    <dgm:cxn modelId="{CC4F20F7-89FB-4A3C-B6CB-A8A184D842D5}" type="presParOf" srcId="{0DD59CA5-33A7-4DF7-B6ED-511B802F9822}" destId="{B7A46A54-5F68-4AB5-8118-6D22B68E880E}" srcOrd="6" destOrd="0" presId="urn:microsoft.com/office/officeart/2018/2/layout/IconVerticalSolidList"/>
    <dgm:cxn modelId="{1DD79E3C-CD05-4686-9115-83CC7E69763A}" type="presParOf" srcId="{B7A46A54-5F68-4AB5-8118-6D22B68E880E}" destId="{CC42A559-7A81-49F3-9B08-804067531929}" srcOrd="0" destOrd="0" presId="urn:microsoft.com/office/officeart/2018/2/layout/IconVerticalSolidList"/>
    <dgm:cxn modelId="{3B14697D-053E-4BB7-906B-AE432824F765}" type="presParOf" srcId="{B7A46A54-5F68-4AB5-8118-6D22B68E880E}" destId="{934D4B3D-037E-4761-97CD-FABCFABC073F}" srcOrd="1" destOrd="0" presId="urn:microsoft.com/office/officeart/2018/2/layout/IconVerticalSolidList"/>
    <dgm:cxn modelId="{6E0C20B2-ECE4-48C3-A325-54B75BDD2030}" type="presParOf" srcId="{B7A46A54-5F68-4AB5-8118-6D22B68E880E}" destId="{F87356F6-1756-43BB-B811-B204D3EDE6CF}" srcOrd="2" destOrd="0" presId="urn:microsoft.com/office/officeart/2018/2/layout/IconVerticalSolidList"/>
    <dgm:cxn modelId="{D6CF11F9-258F-40C0-AA09-98294D6085B1}" type="presParOf" srcId="{B7A46A54-5F68-4AB5-8118-6D22B68E880E}" destId="{D915FF12-5E61-464F-8496-A631E156FCB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802B65-77A5-440B-BC32-B6D2601761A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78E52CC-54EB-491E-953A-32B4A2645BC8}">
      <dgm:prSet/>
      <dgm:spPr/>
      <dgm:t>
        <a:bodyPr/>
        <a:lstStyle/>
        <a:p>
          <a:pPr>
            <a:lnSpc>
              <a:spcPct val="100000"/>
            </a:lnSpc>
          </a:pPr>
          <a:r>
            <a:rPr lang="en-GB"/>
            <a:t>Performance Management ensure accountability for for public funs</a:t>
          </a:r>
          <a:endParaRPr lang="en-US"/>
        </a:p>
      </dgm:t>
    </dgm:pt>
    <dgm:pt modelId="{C2BFDD19-6D81-4CE3-A720-33FF7C76D610}" type="parTrans" cxnId="{295D7EEC-124D-41AE-A363-8CD58F97453F}">
      <dgm:prSet/>
      <dgm:spPr/>
      <dgm:t>
        <a:bodyPr/>
        <a:lstStyle/>
        <a:p>
          <a:endParaRPr lang="en-US"/>
        </a:p>
      </dgm:t>
    </dgm:pt>
    <dgm:pt modelId="{EFE2FCC2-0D45-4C30-8CDC-F452D9DDD984}" type="sibTrans" cxnId="{295D7EEC-124D-41AE-A363-8CD58F97453F}">
      <dgm:prSet/>
      <dgm:spPr/>
      <dgm:t>
        <a:bodyPr/>
        <a:lstStyle/>
        <a:p>
          <a:pPr>
            <a:lnSpc>
              <a:spcPct val="100000"/>
            </a:lnSpc>
          </a:pPr>
          <a:endParaRPr lang="en-US"/>
        </a:p>
      </dgm:t>
    </dgm:pt>
    <dgm:pt modelId="{8D16D24C-FB76-4B86-87D1-08F5D30AD074}">
      <dgm:prSet/>
      <dgm:spPr/>
      <dgm:t>
        <a:bodyPr/>
        <a:lstStyle/>
        <a:p>
          <a:pPr>
            <a:lnSpc>
              <a:spcPct val="100000"/>
            </a:lnSpc>
          </a:pPr>
          <a:r>
            <a:rPr lang="en-GB"/>
            <a:t>Improves patient outcomes</a:t>
          </a:r>
          <a:endParaRPr lang="en-US"/>
        </a:p>
      </dgm:t>
    </dgm:pt>
    <dgm:pt modelId="{8D3A4CCE-6DBB-419A-808D-6D93D14D74BA}" type="parTrans" cxnId="{0586F52C-9D0F-4354-AA22-5C683F43D5BF}">
      <dgm:prSet/>
      <dgm:spPr/>
      <dgm:t>
        <a:bodyPr/>
        <a:lstStyle/>
        <a:p>
          <a:endParaRPr lang="en-US"/>
        </a:p>
      </dgm:t>
    </dgm:pt>
    <dgm:pt modelId="{2071B20F-4087-44D2-984F-1095BB5515E4}" type="sibTrans" cxnId="{0586F52C-9D0F-4354-AA22-5C683F43D5BF}">
      <dgm:prSet/>
      <dgm:spPr/>
      <dgm:t>
        <a:bodyPr/>
        <a:lstStyle/>
        <a:p>
          <a:pPr>
            <a:lnSpc>
              <a:spcPct val="100000"/>
            </a:lnSpc>
          </a:pPr>
          <a:endParaRPr lang="en-US"/>
        </a:p>
      </dgm:t>
    </dgm:pt>
    <dgm:pt modelId="{78F15603-3432-40FE-A091-E5EAB79633B6}">
      <dgm:prSet/>
      <dgm:spPr/>
      <dgm:t>
        <a:bodyPr/>
        <a:lstStyle/>
        <a:p>
          <a:pPr>
            <a:lnSpc>
              <a:spcPct val="100000"/>
            </a:lnSpc>
          </a:pPr>
          <a:r>
            <a:rPr lang="en-GB"/>
            <a:t>Reduces variations in care</a:t>
          </a:r>
          <a:endParaRPr lang="en-US"/>
        </a:p>
      </dgm:t>
    </dgm:pt>
    <dgm:pt modelId="{BBBB6741-414C-4295-9984-D50785120015}" type="parTrans" cxnId="{E7B11885-1E7B-4F17-A214-4295CA804003}">
      <dgm:prSet/>
      <dgm:spPr/>
      <dgm:t>
        <a:bodyPr/>
        <a:lstStyle/>
        <a:p>
          <a:endParaRPr lang="en-US"/>
        </a:p>
      </dgm:t>
    </dgm:pt>
    <dgm:pt modelId="{BA7502EE-2396-49BF-8E2C-0E874CC4DEDE}" type="sibTrans" cxnId="{E7B11885-1E7B-4F17-A214-4295CA804003}">
      <dgm:prSet/>
      <dgm:spPr/>
      <dgm:t>
        <a:bodyPr/>
        <a:lstStyle/>
        <a:p>
          <a:pPr>
            <a:lnSpc>
              <a:spcPct val="100000"/>
            </a:lnSpc>
          </a:pPr>
          <a:endParaRPr lang="en-US"/>
        </a:p>
      </dgm:t>
    </dgm:pt>
    <dgm:pt modelId="{BD7F6463-B607-49DC-B1E7-5A0A72A856E0}">
      <dgm:prSet/>
      <dgm:spPr/>
      <dgm:t>
        <a:bodyPr/>
        <a:lstStyle/>
        <a:p>
          <a:pPr>
            <a:lnSpc>
              <a:spcPct val="100000"/>
            </a:lnSpc>
          </a:pPr>
          <a:r>
            <a:rPr lang="en-GB"/>
            <a:t>Encourages organisational learning</a:t>
          </a:r>
          <a:endParaRPr lang="en-US"/>
        </a:p>
      </dgm:t>
    </dgm:pt>
    <dgm:pt modelId="{31591457-7EBA-4057-8DE3-BEAA65C550FE}" type="parTrans" cxnId="{67C99A9B-76F2-4990-BBA2-11D118DFBE0F}">
      <dgm:prSet/>
      <dgm:spPr/>
      <dgm:t>
        <a:bodyPr/>
        <a:lstStyle/>
        <a:p>
          <a:endParaRPr lang="en-US"/>
        </a:p>
      </dgm:t>
    </dgm:pt>
    <dgm:pt modelId="{02C2F130-5C78-4BFD-ABB9-49C7BE8E4F1F}" type="sibTrans" cxnId="{67C99A9B-76F2-4990-BBA2-11D118DFBE0F}">
      <dgm:prSet/>
      <dgm:spPr/>
      <dgm:t>
        <a:bodyPr/>
        <a:lstStyle/>
        <a:p>
          <a:endParaRPr lang="en-US"/>
        </a:p>
      </dgm:t>
    </dgm:pt>
    <dgm:pt modelId="{9FA53A07-BD14-4B68-8E2F-A9A9321F16A4}" type="pres">
      <dgm:prSet presAssocID="{A2802B65-77A5-440B-BC32-B6D2601761A7}" presName="root" presStyleCnt="0">
        <dgm:presLayoutVars>
          <dgm:dir/>
          <dgm:resizeHandles val="exact"/>
        </dgm:presLayoutVars>
      </dgm:prSet>
      <dgm:spPr/>
    </dgm:pt>
    <dgm:pt modelId="{FF969D67-5C69-4C37-BBDE-34351B84463B}" type="pres">
      <dgm:prSet presAssocID="{A2802B65-77A5-440B-BC32-B6D2601761A7}" presName="container" presStyleCnt="0">
        <dgm:presLayoutVars>
          <dgm:dir/>
          <dgm:resizeHandles val="exact"/>
        </dgm:presLayoutVars>
      </dgm:prSet>
      <dgm:spPr/>
    </dgm:pt>
    <dgm:pt modelId="{0556ABF2-BD3B-4B2E-8F65-23B74E65E74B}" type="pres">
      <dgm:prSet presAssocID="{078E52CC-54EB-491E-953A-32B4A2645BC8}" presName="compNode" presStyleCnt="0"/>
      <dgm:spPr/>
    </dgm:pt>
    <dgm:pt modelId="{B756E28A-0C55-4744-BEE1-6DAEFD0965C1}" type="pres">
      <dgm:prSet presAssocID="{078E52CC-54EB-491E-953A-32B4A2645BC8}" presName="iconBgRect" presStyleLbl="bgShp" presStyleIdx="0" presStyleCnt="4"/>
      <dgm:spPr/>
    </dgm:pt>
    <dgm:pt modelId="{AA847EF0-0A02-4E58-896B-2A3648451C41}" type="pres">
      <dgm:prSet presAssocID="{078E52CC-54EB-491E-953A-32B4A2645B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66E9508-6442-4002-89C5-ACDC85CE3A22}" type="pres">
      <dgm:prSet presAssocID="{078E52CC-54EB-491E-953A-32B4A2645BC8}" presName="spaceRect" presStyleCnt="0"/>
      <dgm:spPr/>
    </dgm:pt>
    <dgm:pt modelId="{C4217DA7-C55D-47EF-9302-B44190855873}" type="pres">
      <dgm:prSet presAssocID="{078E52CC-54EB-491E-953A-32B4A2645BC8}" presName="textRect" presStyleLbl="revTx" presStyleIdx="0" presStyleCnt="4">
        <dgm:presLayoutVars>
          <dgm:chMax val="1"/>
          <dgm:chPref val="1"/>
        </dgm:presLayoutVars>
      </dgm:prSet>
      <dgm:spPr/>
    </dgm:pt>
    <dgm:pt modelId="{9BBD5599-8AF6-4676-930B-249EE4F81761}" type="pres">
      <dgm:prSet presAssocID="{EFE2FCC2-0D45-4C30-8CDC-F452D9DDD984}" presName="sibTrans" presStyleLbl="sibTrans2D1" presStyleIdx="0" presStyleCnt="0"/>
      <dgm:spPr/>
    </dgm:pt>
    <dgm:pt modelId="{DBF60501-C444-4C88-AF6A-2902CD6478C4}" type="pres">
      <dgm:prSet presAssocID="{8D16D24C-FB76-4B86-87D1-08F5D30AD074}" presName="compNode" presStyleCnt="0"/>
      <dgm:spPr/>
    </dgm:pt>
    <dgm:pt modelId="{46676157-ED73-4F66-B6FC-B70B618D1481}" type="pres">
      <dgm:prSet presAssocID="{8D16D24C-FB76-4B86-87D1-08F5D30AD074}" presName="iconBgRect" presStyleLbl="bgShp" presStyleIdx="1" presStyleCnt="4"/>
      <dgm:spPr/>
    </dgm:pt>
    <dgm:pt modelId="{748DA480-BB45-4350-94FE-0F6A6AA42341}" type="pres">
      <dgm:prSet presAssocID="{8D16D24C-FB76-4B86-87D1-08F5D30AD0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7A1EA92B-C01B-4E00-9805-B9836C2972CE}" type="pres">
      <dgm:prSet presAssocID="{8D16D24C-FB76-4B86-87D1-08F5D30AD074}" presName="spaceRect" presStyleCnt="0"/>
      <dgm:spPr/>
    </dgm:pt>
    <dgm:pt modelId="{2EA40B5B-0FC1-4D9B-88C9-F6FED32DE3E3}" type="pres">
      <dgm:prSet presAssocID="{8D16D24C-FB76-4B86-87D1-08F5D30AD074}" presName="textRect" presStyleLbl="revTx" presStyleIdx="1" presStyleCnt="4">
        <dgm:presLayoutVars>
          <dgm:chMax val="1"/>
          <dgm:chPref val="1"/>
        </dgm:presLayoutVars>
      </dgm:prSet>
      <dgm:spPr/>
    </dgm:pt>
    <dgm:pt modelId="{CFB54BE6-A193-4A8F-826A-CC5DEDEB5D5A}" type="pres">
      <dgm:prSet presAssocID="{2071B20F-4087-44D2-984F-1095BB5515E4}" presName="sibTrans" presStyleLbl="sibTrans2D1" presStyleIdx="0" presStyleCnt="0"/>
      <dgm:spPr/>
    </dgm:pt>
    <dgm:pt modelId="{FE7248F9-3706-4BCC-9CA4-059500B0EA1E}" type="pres">
      <dgm:prSet presAssocID="{78F15603-3432-40FE-A091-E5EAB79633B6}" presName="compNode" presStyleCnt="0"/>
      <dgm:spPr/>
    </dgm:pt>
    <dgm:pt modelId="{7EDDD107-508A-4E4F-ABB9-47A8F13F5B8E}" type="pres">
      <dgm:prSet presAssocID="{78F15603-3432-40FE-A091-E5EAB79633B6}" presName="iconBgRect" presStyleLbl="bgShp" presStyleIdx="2" presStyleCnt="4"/>
      <dgm:spPr/>
    </dgm:pt>
    <dgm:pt modelId="{DDFE124E-E4BE-4489-A92F-3DD43F7D8DD4}" type="pres">
      <dgm:prSet presAssocID="{78F15603-3432-40FE-A091-E5EAB79633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33073A2E-922A-42F2-90F8-665D3ED405A0}" type="pres">
      <dgm:prSet presAssocID="{78F15603-3432-40FE-A091-E5EAB79633B6}" presName="spaceRect" presStyleCnt="0"/>
      <dgm:spPr/>
    </dgm:pt>
    <dgm:pt modelId="{0E189F4F-EB06-42AC-B8CF-AB9502DD5359}" type="pres">
      <dgm:prSet presAssocID="{78F15603-3432-40FE-A091-E5EAB79633B6}" presName="textRect" presStyleLbl="revTx" presStyleIdx="2" presStyleCnt="4">
        <dgm:presLayoutVars>
          <dgm:chMax val="1"/>
          <dgm:chPref val="1"/>
        </dgm:presLayoutVars>
      </dgm:prSet>
      <dgm:spPr/>
    </dgm:pt>
    <dgm:pt modelId="{09FCD302-84BB-4565-BFF5-786F8E6B7043}" type="pres">
      <dgm:prSet presAssocID="{BA7502EE-2396-49BF-8E2C-0E874CC4DEDE}" presName="sibTrans" presStyleLbl="sibTrans2D1" presStyleIdx="0" presStyleCnt="0"/>
      <dgm:spPr/>
    </dgm:pt>
    <dgm:pt modelId="{95956BF5-72DE-4CC3-BBF5-AFF4169251CC}" type="pres">
      <dgm:prSet presAssocID="{BD7F6463-B607-49DC-B1E7-5A0A72A856E0}" presName="compNode" presStyleCnt="0"/>
      <dgm:spPr/>
    </dgm:pt>
    <dgm:pt modelId="{968B0376-EC43-4B2A-B6C2-AECF32F6788A}" type="pres">
      <dgm:prSet presAssocID="{BD7F6463-B607-49DC-B1E7-5A0A72A856E0}" presName="iconBgRect" presStyleLbl="bgShp" presStyleIdx="3" presStyleCnt="4"/>
      <dgm:spPr/>
    </dgm:pt>
    <dgm:pt modelId="{E7A53BE1-7DC4-444A-A639-71BF32143F72}" type="pres">
      <dgm:prSet presAssocID="{BD7F6463-B607-49DC-B1E7-5A0A72A856E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7A0DC2AF-C10D-48E1-8856-A1487D7A18D8}" type="pres">
      <dgm:prSet presAssocID="{BD7F6463-B607-49DC-B1E7-5A0A72A856E0}" presName="spaceRect" presStyleCnt="0"/>
      <dgm:spPr/>
    </dgm:pt>
    <dgm:pt modelId="{EE9F331E-95A2-4676-991C-0D676EBD2D02}" type="pres">
      <dgm:prSet presAssocID="{BD7F6463-B607-49DC-B1E7-5A0A72A856E0}" presName="textRect" presStyleLbl="revTx" presStyleIdx="3" presStyleCnt="4">
        <dgm:presLayoutVars>
          <dgm:chMax val="1"/>
          <dgm:chPref val="1"/>
        </dgm:presLayoutVars>
      </dgm:prSet>
      <dgm:spPr/>
    </dgm:pt>
  </dgm:ptLst>
  <dgm:cxnLst>
    <dgm:cxn modelId="{9FE41D1F-C5A6-4CED-A3F7-B836D6F59CBF}" type="presOf" srcId="{BD7F6463-B607-49DC-B1E7-5A0A72A856E0}" destId="{EE9F331E-95A2-4676-991C-0D676EBD2D02}" srcOrd="0" destOrd="0" presId="urn:microsoft.com/office/officeart/2018/2/layout/IconCircleList"/>
    <dgm:cxn modelId="{0586F52C-9D0F-4354-AA22-5C683F43D5BF}" srcId="{A2802B65-77A5-440B-BC32-B6D2601761A7}" destId="{8D16D24C-FB76-4B86-87D1-08F5D30AD074}" srcOrd="1" destOrd="0" parTransId="{8D3A4CCE-6DBB-419A-808D-6D93D14D74BA}" sibTransId="{2071B20F-4087-44D2-984F-1095BB5515E4}"/>
    <dgm:cxn modelId="{7539D131-86B0-4E77-84B5-70C50783A10F}" type="presOf" srcId="{8D16D24C-FB76-4B86-87D1-08F5D30AD074}" destId="{2EA40B5B-0FC1-4D9B-88C9-F6FED32DE3E3}" srcOrd="0" destOrd="0" presId="urn:microsoft.com/office/officeart/2018/2/layout/IconCircleList"/>
    <dgm:cxn modelId="{736C774E-24DE-4465-A682-E4A64B12F546}" type="presOf" srcId="{A2802B65-77A5-440B-BC32-B6D2601761A7}" destId="{9FA53A07-BD14-4B68-8E2F-A9A9321F16A4}" srcOrd="0" destOrd="0" presId="urn:microsoft.com/office/officeart/2018/2/layout/IconCircleList"/>
    <dgm:cxn modelId="{03C4984F-5692-40D4-B58C-14FD59CCAB78}" type="presOf" srcId="{078E52CC-54EB-491E-953A-32B4A2645BC8}" destId="{C4217DA7-C55D-47EF-9302-B44190855873}" srcOrd="0" destOrd="0" presId="urn:microsoft.com/office/officeart/2018/2/layout/IconCircleList"/>
    <dgm:cxn modelId="{3ACF3A7F-AA45-43A9-84F3-07C6455A42B7}" type="presOf" srcId="{2071B20F-4087-44D2-984F-1095BB5515E4}" destId="{CFB54BE6-A193-4A8F-826A-CC5DEDEB5D5A}" srcOrd="0" destOrd="0" presId="urn:microsoft.com/office/officeart/2018/2/layout/IconCircleList"/>
    <dgm:cxn modelId="{E7B11885-1E7B-4F17-A214-4295CA804003}" srcId="{A2802B65-77A5-440B-BC32-B6D2601761A7}" destId="{78F15603-3432-40FE-A091-E5EAB79633B6}" srcOrd="2" destOrd="0" parTransId="{BBBB6741-414C-4295-9984-D50785120015}" sibTransId="{BA7502EE-2396-49BF-8E2C-0E874CC4DEDE}"/>
    <dgm:cxn modelId="{67C99A9B-76F2-4990-BBA2-11D118DFBE0F}" srcId="{A2802B65-77A5-440B-BC32-B6D2601761A7}" destId="{BD7F6463-B607-49DC-B1E7-5A0A72A856E0}" srcOrd="3" destOrd="0" parTransId="{31591457-7EBA-4057-8DE3-BEAA65C550FE}" sibTransId="{02C2F130-5C78-4BFD-ABB9-49C7BE8E4F1F}"/>
    <dgm:cxn modelId="{9438ABBA-2513-4452-996E-69F79BAD859B}" type="presOf" srcId="{BA7502EE-2396-49BF-8E2C-0E874CC4DEDE}" destId="{09FCD302-84BB-4565-BFF5-786F8E6B7043}" srcOrd="0" destOrd="0" presId="urn:microsoft.com/office/officeart/2018/2/layout/IconCircleList"/>
    <dgm:cxn modelId="{401CD0E6-9735-44E8-98A7-9401DB49B6B1}" type="presOf" srcId="{EFE2FCC2-0D45-4C30-8CDC-F452D9DDD984}" destId="{9BBD5599-8AF6-4676-930B-249EE4F81761}" srcOrd="0" destOrd="0" presId="urn:microsoft.com/office/officeart/2018/2/layout/IconCircleList"/>
    <dgm:cxn modelId="{295D7EEC-124D-41AE-A363-8CD58F97453F}" srcId="{A2802B65-77A5-440B-BC32-B6D2601761A7}" destId="{078E52CC-54EB-491E-953A-32B4A2645BC8}" srcOrd="0" destOrd="0" parTransId="{C2BFDD19-6D81-4CE3-A720-33FF7C76D610}" sibTransId="{EFE2FCC2-0D45-4C30-8CDC-F452D9DDD984}"/>
    <dgm:cxn modelId="{036739F9-D477-43B9-B86D-2A96137FC2B1}" type="presOf" srcId="{78F15603-3432-40FE-A091-E5EAB79633B6}" destId="{0E189F4F-EB06-42AC-B8CF-AB9502DD5359}" srcOrd="0" destOrd="0" presId="urn:microsoft.com/office/officeart/2018/2/layout/IconCircleList"/>
    <dgm:cxn modelId="{0D6D7BEA-17D1-4CC5-A606-69699FEC7303}" type="presParOf" srcId="{9FA53A07-BD14-4B68-8E2F-A9A9321F16A4}" destId="{FF969D67-5C69-4C37-BBDE-34351B84463B}" srcOrd="0" destOrd="0" presId="urn:microsoft.com/office/officeart/2018/2/layout/IconCircleList"/>
    <dgm:cxn modelId="{13F76F09-84F3-45DF-A4E8-611BA24A3F50}" type="presParOf" srcId="{FF969D67-5C69-4C37-BBDE-34351B84463B}" destId="{0556ABF2-BD3B-4B2E-8F65-23B74E65E74B}" srcOrd="0" destOrd="0" presId="urn:microsoft.com/office/officeart/2018/2/layout/IconCircleList"/>
    <dgm:cxn modelId="{802BB68A-64ED-44BA-A79A-9BF42C716CFA}" type="presParOf" srcId="{0556ABF2-BD3B-4B2E-8F65-23B74E65E74B}" destId="{B756E28A-0C55-4744-BEE1-6DAEFD0965C1}" srcOrd="0" destOrd="0" presId="urn:microsoft.com/office/officeart/2018/2/layout/IconCircleList"/>
    <dgm:cxn modelId="{7DFF0E46-17D9-4CAE-A7C4-6ED7EE866468}" type="presParOf" srcId="{0556ABF2-BD3B-4B2E-8F65-23B74E65E74B}" destId="{AA847EF0-0A02-4E58-896B-2A3648451C41}" srcOrd="1" destOrd="0" presId="urn:microsoft.com/office/officeart/2018/2/layout/IconCircleList"/>
    <dgm:cxn modelId="{7FBD10D0-6E17-4EF9-8E4A-360F9A5FE5FB}" type="presParOf" srcId="{0556ABF2-BD3B-4B2E-8F65-23B74E65E74B}" destId="{B66E9508-6442-4002-89C5-ACDC85CE3A22}" srcOrd="2" destOrd="0" presId="urn:microsoft.com/office/officeart/2018/2/layout/IconCircleList"/>
    <dgm:cxn modelId="{3C1948DD-019B-406C-ADF5-D69583D89A86}" type="presParOf" srcId="{0556ABF2-BD3B-4B2E-8F65-23B74E65E74B}" destId="{C4217DA7-C55D-47EF-9302-B44190855873}" srcOrd="3" destOrd="0" presId="urn:microsoft.com/office/officeart/2018/2/layout/IconCircleList"/>
    <dgm:cxn modelId="{EFBC5C29-D508-42EF-98BA-6D330B8C4D00}" type="presParOf" srcId="{FF969D67-5C69-4C37-BBDE-34351B84463B}" destId="{9BBD5599-8AF6-4676-930B-249EE4F81761}" srcOrd="1" destOrd="0" presId="urn:microsoft.com/office/officeart/2018/2/layout/IconCircleList"/>
    <dgm:cxn modelId="{580985F5-995C-47D7-A294-6B3613E2F135}" type="presParOf" srcId="{FF969D67-5C69-4C37-BBDE-34351B84463B}" destId="{DBF60501-C444-4C88-AF6A-2902CD6478C4}" srcOrd="2" destOrd="0" presId="urn:microsoft.com/office/officeart/2018/2/layout/IconCircleList"/>
    <dgm:cxn modelId="{5EC161A8-C739-4866-9BE1-61A0105A1BB0}" type="presParOf" srcId="{DBF60501-C444-4C88-AF6A-2902CD6478C4}" destId="{46676157-ED73-4F66-B6FC-B70B618D1481}" srcOrd="0" destOrd="0" presId="urn:microsoft.com/office/officeart/2018/2/layout/IconCircleList"/>
    <dgm:cxn modelId="{E397975C-1419-4CFD-B7D7-E000D733BDA2}" type="presParOf" srcId="{DBF60501-C444-4C88-AF6A-2902CD6478C4}" destId="{748DA480-BB45-4350-94FE-0F6A6AA42341}" srcOrd="1" destOrd="0" presId="urn:microsoft.com/office/officeart/2018/2/layout/IconCircleList"/>
    <dgm:cxn modelId="{3A321976-B5A2-4AA7-8368-50AF1EA9B163}" type="presParOf" srcId="{DBF60501-C444-4C88-AF6A-2902CD6478C4}" destId="{7A1EA92B-C01B-4E00-9805-B9836C2972CE}" srcOrd="2" destOrd="0" presId="urn:microsoft.com/office/officeart/2018/2/layout/IconCircleList"/>
    <dgm:cxn modelId="{043922B4-529F-4A21-B25A-CBCF61D0EEA9}" type="presParOf" srcId="{DBF60501-C444-4C88-AF6A-2902CD6478C4}" destId="{2EA40B5B-0FC1-4D9B-88C9-F6FED32DE3E3}" srcOrd="3" destOrd="0" presId="urn:microsoft.com/office/officeart/2018/2/layout/IconCircleList"/>
    <dgm:cxn modelId="{8070929A-9CDB-4CBD-9BF3-8EEE6B42E616}" type="presParOf" srcId="{FF969D67-5C69-4C37-BBDE-34351B84463B}" destId="{CFB54BE6-A193-4A8F-826A-CC5DEDEB5D5A}" srcOrd="3" destOrd="0" presId="urn:microsoft.com/office/officeart/2018/2/layout/IconCircleList"/>
    <dgm:cxn modelId="{AD839AC2-2663-420D-B63E-1C2751051B52}" type="presParOf" srcId="{FF969D67-5C69-4C37-BBDE-34351B84463B}" destId="{FE7248F9-3706-4BCC-9CA4-059500B0EA1E}" srcOrd="4" destOrd="0" presId="urn:microsoft.com/office/officeart/2018/2/layout/IconCircleList"/>
    <dgm:cxn modelId="{6661D107-793E-46E2-8990-984B21CBA97C}" type="presParOf" srcId="{FE7248F9-3706-4BCC-9CA4-059500B0EA1E}" destId="{7EDDD107-508A-4E4F-ABB9-47A8F13F5B8E}" srcOrd="0" destOrd="0" presId="urn:microsoft.com/office/officeart/2018/2/layout/IconCircleList"/>
    <dgm:cxn modelId="{F13105EC-8E82-4323-A366-D4F1740ABF42}" type="presParOf" srcId="{FE7248F9-3706-4BCC-9CA4-059500B0EA1E}" destId="{DDFE124E-E4BE-4489-A92F-3DD43F7D8DD4}" srcOrd="1" destOrd="0" presId="urn:microsoft.com/office/officeart/2018/2/layout/IconCircleList"/>
    <dgm:cxn modelId="{A1CED6D6-2910-4BD1-AE40-5363A09B659E}" type="presParOf" srcId="{FE7248F9-3706-4BCC-9CA4-059500B0EA1E}" destId="{33073A2E-922A-42F2-90F8-665D3ED405A0}" srcOrd="2" destOrd="0" presId="urn:microsoft.com/office/officeart/2018/2/layout/IconCircleList"/>
    <dgm:cxn modelId="{F4A411C5-16A7-442A-A471-248E965F4EA5}" type="presParOf" srcId="{FE7248F9-3706-4BCC-9CA4-059500B0EA1E}" destId="{0E189F4F-EB06-42AC-B8CF-AB9502DD5359}" srcOrd="3" destOrd="0" presId="urn:microsoft.com/office/officeart/2018/2/layout/IconCircleList"/>
    <dgm:cxn modelId="{2BB61723-92EA-4B23-9EBF-FC1A2A10D943}" type="presParOf" srcId="{FF969D67-5C69-4C37-BBDE-34351B84463B}" destId="{09FCD302-84BB-4565-BFF5-786F8E6B7043}" srcOrd="5" destOrd="0" presId="urn:microsoft.com/office/officeart/2018/2/layout/IconCircleList"/>
    <dgm:cxn modelId="{FE710E2E-BC10-4E73-B29A-592FEC31D542}" type="presParOf" srcId="{FF969D67-5C69-4C37-BBDE-34351B84463B}" destId="{95956BF5-72DE-4CC3-BBF5-AFF4169251CC}" srcOrd="6" destOrd="0" presId="urn:microsoft.com/office/officeart/2018/2/layout/IconCircleList"/>
    <dgm:cxn modelId="{A29C886A-1F62-45D3-916A-79328946FC1D}" type="presParOf" srcId="{95956BF5-72DE-4CC3-BBF5-AFF4169251CC}" destId="{968B0376-EC43-4B2A-B6C2-AECF32F6788A}" srcOrd="0" destOrd="0" presId="urn:microsoft.com/office/officeart/2018/2/layout/IconCircleList"/>
    <dgm:cxn modelId="{0B848D40-5016-4782-AF1B-4925F3FE50E3}" type="presParOf" srcId="{95956BF5-72DE-4CC3-BBF5-AFF4169251CC}" destId="{E7A53BE1-7DC4-444A-A639-71BF32143F72}" srcOrd="1" destOrd="0" presId="urn:microsoft.com/office/officeart/2018/2/layout/IconCircleList"/>
    <dgm:cxn modelId="{BD4AE9F5-D0D4-4782-AAB2-B8CCDF7AD209}" type="presParOf" srcId="{95956BF5-72DE-4CC3-BBF5-AFF4169251CC}" destId="{7A0DC2AF-C10D-48E1-8856-A1487D7A18D8}" srcOrd="2" destOrd="0" presId="urn:microsoft.com/office/officeart/2018/2/layout/IconCircleList"/>
    <dgm:cxn modelId="{CE2D22E3-B237-43FE-BA20-BF2A8DE72F2F}" type="presParOf" srcId="{95956BF5-72DE-4CC3-BBF5-AFF4169251CC}" destId="{EE9F331E-95A2-4676-991C-0D676EBD2D0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617062-81E8-4AB1-88BD-DCA848EFDE6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63EF2B7-2F33-4653-BD3D-441C6D380C15}">
      <dgm:prSet/>
      <dgm:spPr/>
      <dgm:t>
        <a:bodyPr/>
        <a:lstStyle/>
        <a:p>
          <a:pPr>
            <a:lnSpc>
              <a:spcPct val="100000"/>
            </a:lnSpc>
          </a:pPr>
          <a:r>
            <a:rPr lang="en-GB"/>
            <a:t>Annual appraisal systems</a:t>
          </a:r>
          <a:endParaRPr lang="en-US"/>
        </a:p>
      </dgm:t>
    </dgm:pt>
    <dgm:pt modelId="{3F633E96-BD1F-4C74-8777-296F3388AEAC}" type="parTrans" cxnId="{5D5C92E2-F6C1-4812-98E7-23B1C928EAE6}">
      <dgm:prSet/>
      <dgm:spPr/>
      <dgm:t>
        <a:bodyPr/>
        <a:lstStyle/>
        <a:p>
          <a:endParaRPr lang="en-US"/>
        </a:p>
      </dgm:t>
    </dgm:pt>
    <dgm:pt modelId="{048005D2-D452-40CC-A6CA-08D67031AD6F}" type="sibTrans" cxnId="{5D5C92E2-F6C1-4812-98E7-23B1C928EAE6}">
      <dgm:prSet/>
      <dgm:spPr/>
      <dgm:t>
        <a:bodyPr/>
        <a:lstStyle/>
        <a:p>
          <a:endParaRPr lang="en-US"/>
        </a:p>
      </dgm:t>
    </dgm:pt>
    <dgm:pt modelId="{C36F3402-2933-43D6-B6CF-B26C1A2F7D29}">
      <dgm:prSet/>
      <dgm:spPr/>
      <dgm:t>
        <a:bodyPr/>
        <a:lstStyle/>
        <a:p>
          <a:pPr>
            <a:lnSpc>
              <a:spcPct val="100000"/>
            </a:lnSpc>
          </a:pPr>
          <a:r>
            <a:rPr lang="en-GB"/>
            <a:t>Objective setting and review</a:t>
          </a:r>
          <a:endParaRPr lang="en-US"/>
        </a:p>
      </dgm:t>
    </dgm:pt>
    <dgm:pt modelId="{0CE0D8A8-917E-4A2E-B87E-6715C46AC660}" type="parTrans" cxnId="{ABC7FDB9-922B-479B-A276-038B0273F6C4}">
      <dgm:prSet/>
      <dgm:spPr/>
      <dgm:t>
        <a:bodyPr/>
        <a:lstStyle/>
        <a:p>
          <a:endParaRPr lang="en-US"/>
        </a:p>
      </dgm:t>
    </dgm:pt>
    <dgm:pt modelId="{5E414A0E-EDC0-495A-AA4A-7B11D761E325}" type="sibTrans" cxnId="{ABC7FDB9-922B-479B-A276-038B0273F6C4}">
      <dgm:prSet/>
      <dgm:spPr/>
      <dgm:t>
        <a:bodyPr/>
        <a:lstStyle/>
        <a:p>
          <a:endParaRPr lang="en-US"/>
        </a:p>
      </dgm:t>
    </dgm:pt>
    <dgm:pt modelId="{8C5A390B-347C-434A-B972-949F7BE7D89B}">
      <dgm:prSet/>
      <dgm:spPr/>
      <dgm:t>
        <a:bodyPr/>
        <a:lstStyle/>
        <a:p>
          <a:pPr>
            <a:lnSpc>
              <a:spcPct val="100000"/>
            </a:lnSpc>
          </a:pPr>
          <a:r>
            <a:rPr lang="en-GB"/>
            <a:t>Continued Professional Development (CPD)</a:t>
          </a:r>
          <a:endParaRPr lang="en-US"/>
        </a:p>
      </dgm:t>
    </dgm:pt>
    <dgm:pt modelId="{CD3F42D5-4A8E-4704-8949-1EC25D063A5A}" type="parTrans" cxnId="{97A887B3-E160-4485-B723-240741E002C9}">
      <dgm:prSet/>
      <dgm:spPr/>
      <dgm:t>
        <a:bodyPr/>
        <a:lstStyle/>
        <a:p>
          <a:endParaRPr lang="en-US"/>
        </a:p>
      </dgm:t>
    </dgm:pt>
    <dgm:pt modelId="{F06F760A-6C8A-4E99-AA1E-BB25E0924FBA}" type="sibTrans" cxnId="{97A887B3-E160-4485-B723-240741E002C9}">
      <dgm:prSet/>
      <dgm:spPr/>
      <dgm:t>
        <a:bodyPr/>
        <a:lstStyle/>
        <a:p>
          <a:endParaRPr lang="en-US"/>
        </a:p>
      </dgm:t>
    </dgm:pt>
    <dgm:pt modelId="{8A15D59D-D0A5-4C8F-913C-40282CFF5092}">
      <dgm:prSet/>
      <dgm:spPr/>
      <dgm:t>
        <a:bodyPr/>
        <a:lstStyle/>
        <a:p>
          <a:pPr>
            <a:lnSpc>
              <a:spcPct val="100000"/>
            </a:lnSpc>
          </a:pPr>
          <a:r>
            <a:rPr lang="en-GB"/>
            <a:t>Clinical Supervision</a:t>
          </a:r>
          <a:endParaRPr lang="en-US"/>
        </a:p>
      </dgm:t>
    </dgm:pt>
    <dgm:pt modelId="{199F8F06-A513-4408-A487-AADE593C6556}" type="parTrans" cxnId="{00FDEFE0-FCD9-4172-90FC-22DDA5A0DD0C}">
      <dgm:prSet/>
      <dgm:spPr/>
      <dgm:t>
        <a:bodyPr/>
        <a:lstStyle/>
        <a:p>
          <a:endParaRPr lang="en-US"/>
        </a:p>
      </dgm:t>
    </dgm:pt>
    <dgm:pt modelId="{C845F8FE-18E0-4A86-B776-E184AF94E429}" type="sibTrans" cxnId="{00FDEFE0-FCD9-4172-90FC-22DDA5A0DD0C}">
      <dgm:prSet/>
      <dgm:spPr/>
      <dgm:t>
        <a:bodyPr/>
        <a:lstStyle/>
        <a:p>
          <a:endParaRPr lang="en-US"/>
        </a:p>
      </dgm:t>
    </dgm:pt>
    <dgm:pt modelId="{3087AF08-8D78-42EC-8313-66B88E43CDB5}">
      <dgm:prSet/>
      <dgm:spPr/>
      <dgm:t>
        <a:bodyPr/>
        <a:lstStyle/>
        <a:p>
          <a:pPr>
            <a:lnSpc>
              <a:spcPct val="100000"/>
            </a:lnSpc>
          </a:pPr>
          <a:r>
            <a:rPr lang="en-GB"/>
            <a:t>Mandatory Training</a:t>
          </a:r>
          <a:endParaRPr lang="en-US"/>
        </a:p>
      </dgm:t>
    </dgm:pt>
    <dgm:pt modelId="{8B65402A-9E33-4918-AF22-B3FAA901775D}" type="parTrans" cxnId="{4E469F18-6EA6-4652-A05C-B5C9C911F26C}">
      <dgm:prSet/>
      <dgm:spPr/>
      <dgm:t>
        <a:bodyPr/>
        <a:lstStyle/>
        <a:p>
          <a:endParaRPr lang="en-US"/>
        </a:p>
      </dgm:t>
    </dgm:pt>
    <dgm:pt modelId="{E1027C7D-44DF-4B23-B7A0-2E5CA541DCBE}" type="sibTrans" cxnId="{4E469F18-6EA6-4652-A05C-B5C9C911F26C}">
      <dgm:prSet/>
      <dgm:spPr/>
      <dgm:t>
        <a:bodyPr/>
        <a:lstStyle/>
        <a:p>
          <a:endParaRPr lang="en-US"/>
        </a:p>
      </dgm:t>
    </dgm:pt>
    <dgm:pt modelId="{D2144A3F-D59B-4029-BE6D-6D86219F42E2}" type="pres">
      <dgm:prSet presAssocID="{5E617062-81E8-4AB1-88BD-DCA848EFDE63}" presName="root" presStyleCnt="0">
        <dgm:presLayoutVars>
          <dgm:dir/>
          <dgm:resizeHandles val="exact"/>
        </dgm:presLayoutVars>
      </dgm:prSet>
      <dgm:spPr/>
    </dgm:pt>
    <dgm:pt modelId="{D5ABB655-241B-47C2-8CA5-830414564725}" type="pres">
      <dgm:prSet presAssocID="{863EF2B7-2F33-4653-BD3D-441C6D380C15}" presName="compNode" presStyleCnt="0"/>
      <dgm:spPr/>
    </dgm:pt>
    <dgm:pt modelId="{D7ABD169-F4D2-4E0C-AFAF-E03A3A75BA82}" type="pres">
      <dgm:prSet presAssocID="{863EF2B7-2F33-4653-BD3D-441C6D380C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B72C962-2CA7-4EEF-AE0A-18800D2E6D82}" type="pres">
      <dgm:prSet presAssocID="{863EF2B7-2F33-4653-BD3D-441C6D380C15}" presName="spaceRect" presStyleCnt="0"/>
      <dgm:spPr/>
    </dgm:pt>
    <dgm:pt modelId="{B174BD01-ABF9-4A09-ADB8-6EFF0A7E72BA}" type="pres">
      <dgm:prSet presAssocID="{863EF2B7-2F33-4653-BD3D-441C6D380C15}" presName="textRect" presStyleLbl="revTx" presStyleIdx="0" presStyleCnt="5">
        <dgm:presLayoutVars>
          <dgm:chMax val="1"/>
          <dgm:chPref val="1"/>
        </dgm:presLayoutVars>
      </dgm:prSet>
      <dgm:spPr/>
    </dgm:pt>
    <dgm:pt modelId="{88ADF985-C9EA-44B4-BB30-B3B0A8FBBFA8}" type="pres">
      <dgm:prSet presAssocID="{048005D2-D452-40CC-A6CA-08D67031AD6F}" presName="sibTrans" presStyleCnt="0"/>
      <dgm:spPr/>
    </dgm:pt>
    <dgm:pt modelId="{2F6130D9-9E7F-47CC-ACC3-F304AE802E49}" type="pres">
      <dgm:prSet presAssocID="{C36F3402-2933-43D6-B6CF-B26C1A2F7D29}" presName="compNode" presStyleCnt="0"/>
      <dgm:spPr/>
    </dgm:pt>
    <dgm:pt modelId="{2DF268F8-D241-46B3-B52E-8E04E399CB92}" type="pres">
      <dgm:prSet presAssocID="{C36F3402-2933-43D6-B6CF-B26C1A2F7D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3621620B-01C1-4531-8EA6-640A825C4B76}" type="pres">
      <dgm:prSet presAssocID="{C36F3402-2933-43D6-B6CF-B26C1A2F7D29}" presName="spaceRect" presStyleCnt="0"/>
      <dgm:spPr/>
    </dgm:pt>
    <dgm:pt modelId="{5D80A911-5FE0-44B1-8662-5154C8DA2840}" type="pres">
      <dgm:prSet presAssocID="{C36F3402-2933-43D6-B6CF-B26C1A2F7D29}" presName="textRect" presStyleLbl="revTx" presStyleIdx="1" presStyleCnt="5">
        <dgm:presLayoutVars>
          <dgm:chMax val="1"/>
          <dgm:chPref val="1"/>
        </dgm:presLayoutVars>
      </dgm:prSet>
      <dgm:spPr/>
    </dgm:pt>
    <dgm:pt modelId="{A0B9E3F4-35CE-443A-9958-3173BC3C9FA8}" type="pres">
      <dgm:prSet presAssocID="{5E414A0E-EDC0-495A-AA4A-7B11D761E325}" presName="sibTrans" presStyleCnt="0"/>
      <dgm:spPr/>
    </dgm:pt>
    <dgm:pt modelId="{A99EE8DB-F1A2-4768-8976-B9BF03763A44}" type="pres">
      <dgm:prSet presAssocID="{8C5A390B-347C-434A-B972-949F7BE7D89B}" presName="compNode" presStyleCnt="0"/>
      <dgm:spPr/>
    </dgm:pt>
    <dgm:pt modelId="{DD151564-EE50-40FB-9440-54D4120B54D8}" type="pres">
      <dgm:prSet presAssocID="{8C5A390B-347C-434A-B972-949F7BE7D8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dical"/>
        </a:ext>
      </dgm:extLst>
    </dgm:pt>
    <dgm:pt modelId="{62E8528D-19AD-47DE-9BA2-ED94AAFDAFC8}" type="pres">
      <dgm:prSet presAssocID="{8C5A390B-347C-434A-B972-949F7BE7D89B}" presName="spaceRect" presStyleCnt="0"/>
      <dgm:spPr/>
    </dgm:pt>
    <dgm:pt modelId="{0C8EEBAD-BBDF-4351-8E47-584001269727}" type="pres">
      <dgm:prSet presAssocID="{8C5A390B-347C-434A-B972-949F7BE7D89B}" presName="textRect" presStyleLbl="revTx" presStyleIdx="2" presStyleCnt="5">
        <dgm:presLayoutVars>
          <dgm:chMax val="1"/>
          <dgm:chPref val="1"/>
        </dgm:presLayoutVars>
      </dgm:prSet>
      <dgm:spPr/>
    </dgm:pt>
    <dgm:pt modelId="{949D9A35-8417-4990-81BA-F0D8124E3C0F}" type="pres">
      <dgm:prSet presAssocID="{F06F760A-6C8A-4E99-AA1E-BB25E0924FBA}" presName="sibTrans" presStyleCnt="0"/>
      <dgm:spPr/>
    </dgm:pt>
    <dgm:pt modelId="{23D07F79-23A5-4B1C-999A-BC7BCB095A61}" type="pres">
      <dgm:prSet presAssocID="{8A15D59D-D0A5-4C8F-913C-40282CFF5092}" presName="compNode" presStyleCnt="0"/>
      <dgm:spPr/>
    </dgm:pt>
    <dgm:pt modelId="{E4EE7D59-FB22-4CE0-8A00-16ACE7BF0EFD}" type="pres">
      <dgm:prSet presAssocID="{8A15D59D-D0A5-4C8F-913C-40282CFF50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80FE5D31-BE03-456D-8D38-D0889D45D605}" type="pres">
      <dgm:prSet presAssocID="{8A15D59D-D0A5-4C8F-913C-40282CFF5092}" presName="spaceRect" presStyleCnt="0"/>
      <dgm:spPr/>
    </dgm:pt>
    <dgm:pt modelId="{BD91052C-239E-44D7-BEA3-E432104C3ADE}" type="pres">
      <dgm:prSet presAssocID="{8A15D59D-D0A5-4C8F-913C-40282CFF5092}" presName="textRect" presStyleLbl="revTx" presStyleIdx="3" presStyleCnt="5">
        <dgm:presLayoutVars>
          <dgm:chMax val="1"/>
          <dgm:chPref val="1"/>
        </dgm:presLayoutVars>
      </dgm:prSet>
      <dgm:spPr/>
    </dgm:pt>
    <dgm:pt modelId="{B9525E91-385A-469F-B78D-721451C4EBCD}" type="pres">
      <dgm:prSet presAssocID="{C845F8FE-18E0-4A86-B776-E184AF94E429}" presName="sibTrans" presStyleCnt="0"/>
      <dgm:spPr/>
    </dgm:pt>
    <dgm:pt modelId="{3BE97370-CEE0-485E-9CBE-7BEAEED5BCBF}" type="pres">
      <dgm:prSet presAssocID="{3087AF08-8D78-42EC-8313-66B88E43CDB5}" presName="compNode" presStyleCnt="0"/>
      <dgm:spPr/>
    </dgm:pt>
    <dgm:pt modelId="{66435DBE-A45A-439E-8C48-57882D06C79F}" type="pres">
      <dgm:prSet presAssocID="{3087AF08-8D78-42EC-8313-66B88E43CD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eacher"/>
        </a:ext>
      </dgm:extLst>
    </dgm:pt>
    <dgm:pt modelId="{EFD6E48A-F323-436A-88B9-F7DD0EEBB0B6}" type="pres">
      <dgm:prSet presAssocID="{3087AF08-8D78-42EC-8313-66B88E43CDB5}" presName="spaceRect" presStyleCnt="0"/>
      <dgm:spPr/>
    </dgm:pt>
    <dgm:pt modelId="{E506A775-44F3-4BE6-A895-AE45962E3C7D}" type="pres">
      <dgm:prSet presAssocID="{3087AF08-8D78-42EC-8313-66B88E43CDB5}" presName="textRect" presStyleLbl="revTx" presStyleIdx="4" presStyleCnt="5">
        <dgm:presLayoutVars>
          <dgm:chMax val="1"/>
          <dgm:chPref val="1"/>
        </dgm:presLayoutVars>
      </dgm:prSet>
      <dgm:spPr/>
    </dgm:pt>
  </dgm:ptLst>
  <dgm:cxnLst>
    <dgm:cxn modelId="{4E469F18-6EA6-4652-A05C-B5C9C911F26C}" srcId="{5E617062-81E8-4AB1-88BD-DCA848EFDE63}" destId="{3087AF08-8D78-42EC-8313-66B88E43CDB5}" srcOrd="4" destOrd="0" parTransId="{8B65402A-9E33-4918-AF22-B3FAA901775D}" sibTransId="{E1027C7D-44DF-4B23-B7A0-2E5CA541DCBE}"/>
    <dgm:cxn modelId="{F5ED0A2A-5992-4E37-8949-F5BF4BA4ABB3}" type="presOf" srcId="{5E617062-81E8-4AB1-88BD-DCA848EFDE63}" destId="{D2144A3F-D59B-4029-BE6D-6D86219F42E2}" srcOrd="0" destOrd="0" presId="urn:microsoft.com/office/officeart/2018/2/layout/IconLabelList"/>
    <dgm:cxn modelId="{6E34E17F-3D35-4D45-9B60-1CFB9FD4C7D6}" type="presOf" srcId="{3087AF08-8D78-42EC-8313-66B88E43CDB5}" destId="{E506A775-44F3-4BE6-A895-AE45962E3C7D}" srcOrd="0" destOrd="0" presId="urn:microsoft.com/office/officeart/2018/2/layout/IconLabelList"/>
    <dgm:cxn modelId="{A817E27F-D9EB-4CBF-B845-53B369F99D83}" type="presOf" srcId="{863EF2B7-2F33-4653-BD3D-441C6D380C15}" destId="{B174BD01-ABF9-4A09-ADB8-6EFF0A7E72BA}" srcOrd="0" destOrd="0" presId="urn:microsoft.com/office/officeart/2018/2/layout/IconLabelList"/>
    <dgm:cxn modelId="{B56489A7-09E3-4A86-B95A-70C37881AFDB}" type="presOf" srcId="{C36F3402-2933-43D6-B6CF-B26C1A2F7D29}" destId="{5D80A911-5FE0-44B1-8662-5154C8DA2840}" srcOrd="0" destOrd="0" presId="urn:microsoft.com/office/officeart/2018/2/layout/IconLabelList"/>
    <dgm:cxn modelId="{97A887B3-E160-4485-B723-240741E002C9}" srcId="{5E617062-81E8-4AB1-88BD-DCA848EFDE63}" destId="{8C5A390B-347C-434A-B972-949F7BE7D89B}" srcOrd="2" destOrd="0" parTransId="{CD3F42D5-4A8E-4704-8949-1EC25D063A5A}" sibTransId="{F06F760A-6C8A-4E99-AA1E-BB25E0924FBA}"/>
    <dgm:cxn modelId="{ABC7FDB9-922B-479B-A276-038B0273F6C4}" srcId="{5E617062-81E8-4AB1-88BD-DCA848EFDE63}" destId="{C36F3402-2933-43D6-B6CF-B26C1A2F7D29}" srcOrd="1" destOrd="0" parTransId="{0CE0D8A8-917E-4A2E-B87E-6715C46AC660}" sibTransId="{5E414A0E-EDC0-495A-AA4A-7B11D761E325}"/>
    <dgm:cxn modelId="{00FDEFE0-FCD9-4172-90FC-22DDA5A0DD0C}" srcId="{5E617062-81E8-4AB1-88BD-DCA848EFDE63}" destId="{8A15D59D-D0A5-4C8F-913C-40282CFF5092}" srcOrd="3" destOrd="0" parTransId="{199F8F06-A513-4408-A487-AADE593C6556}" sibTransId="{C845F8FE-18E0-4A86-B776-E184AF94E429}"/>
    <dgm:cxn modelId="{5D5C92E2-F6C1-4812-98E7-23B1C928EAE6}" srcId="{5E617062-81E8-4AB1-88BD-DCA848EFDE63}" destId="{863EF2B7-2F33-4653-BD3D-441C6D380C15}" srcOrd="0" destOrd="0" parTransId="{3F633E96-BD1F-4C74-8777-296F3388AEAC}" sibTransId="{048005D2-D452-40CC-A6CA-08D67031AD6F}"/>
    <dgm:cxn modelId="{36CF16E7-681A-43CF-9541-E0FE7A5A1FBD}" type="presOf" srcId="{8A15D59D-D0A5-4C8F-913C-40282CFF5092}" destId="{BD91052C-239E-44D7-BEA3-E432104C3ADE}" srcOrd="0" destOrd="0" presId="urn:microsoft.com/office/officeart/2018/2/layout/IconLabelList"/>
    <dgm:cxn modelId="{A924D8E7-CEDE-49FB-BDC3-6285224ABC84}" type="presOf" srcId="{8C5A390B-347C-434A-B972-949F7BE7D89B}" destId="{0C8EEBAD-BBDF-4351-8E47-584001269727}" srcOrd="0" destOrd="0" presId="urn:microsoft.com/office/officeart/2018/2/layout/IconLabelList"/>
    <dgm:cxn modelId="{E78053BC-1712-4A22-AD3F-E058843FFCE3}" type="presParOf" srcId="{D2144A3F-D59B-4029-BE6D-6D86219F42E2}" destId="{D5ABB655-241B-47C2-8CA5-830414564725}" srcOrd="0" destOrd="0" presId="urn:microsoft.com/office/officeart/2018/2/layout/IconLabelList"/>
    <dgm:cxn modelId="{68E1667A-6751-416C-B583-D5B69377CAD5}" type="presParOf" srcId="{D5ABB655-241B-47C2-8CA5-830414564725}" destId="{D7ABD169-F4D2-4E0C-AFAF-E03A3A75BA82}" srcOrd="0" destOrd="0" presId="urn:microsoft.com/office/officeart/2018/2/layout/IconLabelList"/>
    <dgm:cxn modelId="{D74CA69F-EBD5-4762-8E21-4AE35310FFF0}" type="presParOf" srcId="{D5ABB655-241B-47C2-8CA5-830414564725}" destId="{1B72C962-2CA7-4EEF-AE0A-18800D2E6D82}" srcOrd="1" destOrd="0" presId="urn:microsoft.com/office/officeart/2018/2/layout/IconLabelList"/>
    <dgm:cxn modelId="{B7C3D7FB-97D9-43E8-8F35-A253D8655DB6}" type="presParOf" srcId="{D5ABB655-241B-47C2-8CA5-830414564725}" destId="{B174BD01-ABF9-4A09-ADB8-6EFF0A7E72BA}" srcOrd="2" destOrd="0" presId="urn:microsoft.com/office/officeart/2018/2/layout/IconLabelList"/>
    <dgm:cxn modelId="{26A75DCE-877A-4A64-AAFD-4A2155F22E8E}" type="presParOf" srcId="{D2144A3F-D59B-4029-BE6D-6D86219F42E2}" destId="{88ADF985-C9EA-44B4-BB30-B3B0A8FBBFA8}" srcOrd="1" destOrd="0" presId="urn:microsoft.com/office/officeart/2018/2/layout/IconLabelList"/>
    <dgm:cxn modelId="{86B45A08-C438-4017-92C2-3546EB78B842}" type="presParOf" srcId="{D2144A3F-D59B-4029-BE6D-6D86219F42E2}" destId="{2F6130D9-9E7F-47CC-ACC3-F304AE802E49}" srcOrd="2" destOrd="0" presId="urn:microsoft.com/office/officeart/2018/2/layout/IconLabelList"/>
    <dgm:cxn modelId="{F8B04AB4-3F41-46F1-9251-3E9405A048F8}" type="presParOf" srcId="{2F6130D9-9E7F-47CC-ACC3-F304AE802E49}" destId="{2DF268F8-D241-46B3-B52E-8E04E399CB92}" srcOrd="0" destOrd="0" presId="urn:microsoft.com/office/officeart/2018/2/layout/IconLabelList"/>
    <dgm:cxn modelId="{C39D2CD9-411A-4150-B44B-F9FF98B59B5B}" type="presParOf" srcId="{2F6130D9-9E7F-47CC-ACC3-F304AE802E49}" destId="{3621620B-01C1-4531-8EA6-640A825C4B76}" srcOrd="1" destOrd="0" presId="urn:microsoft.com/office/officeart/2018/2/layout/IconLabelList"/>
    <dgm:cxn modelId="{FF7185D0-6306-4D5F-B082-58E6618EE5F7}" type="presParOf" srcId="{2F6130D9-9E7F-47CC-ACC3-F304AE802E49}" destId="{5D80A911-5FE0-44B1-8662-5154C8DA2840}" srcOrd="2" destOrd="0" presId="urn:microsoft.com/office/officeart/2018/2/layout/IconLabelList"/>
    <dgm:cxn modelId="{0F2DC1F3-38B8-43C7-8E33-52824F8F7F7A}" type="presParOf" srcId="{D2144A3F-D59B-4029-BE6D-6D86219F42E2}" destId="{A0B9E3F4-35CE-443A-9958-3173BC3C9FA8}" srcOrd="3" destOrd="0" presId="urn:microsoft.com/office/officeart/2018/2/layout/IconLabelList"/>
    <dgm:cxn modelId="{4F0B6160-60B9-4604-BCF1-280AF8B1CEFF}" type="presParOf" srcId="{D2144A3F-D59B-4029-BE6D-6D86219F42E2}" destId="{A99EE8DB-F1A2-4768-8976-B9BF03763A44}" srcOrd="4" destOrd="0" presId="urn:microsoft.com/office/officeart/2018/2/layout/IconLabelList"/>
    <dgm:cxn modelId="{0B1E248B-E5FD-4707-841E-185272B23D9E}" type="presParOf" srcId="{A99EE8DB-F1A2-4768-8976-B9BF03763A44}" destId="{DD151564-EE50-40FB-9440-54D4120B54D8}" srcOrd="0" destOrd="0" presId="urn:microsoft.com/office/officeart/2018/2/layout/IconLabelList"/>
    <dgm:cxn modelId="{4368D0FE-4E15-4E06-B334-06A7F13183DC}" type="presParOf" srcId="{A99EE8DB-F1A2-4768-8976-B9BF03763A44}" destId="{62E8528D-19AD-47DE-9BA2-ED94AAFDAFC8}" srcOrd="1" destOrd="0" presId="urn:microsoft.com/office/officeart/2018/2/layout/IconLabelList"/>
    <dgm:cxn modelId="{57506846-D63F-4F1F-A67A-DD2E0E598364}" type="presParOf" srcId="{A99EE8DB-F1A2-4768-8976-B9BF03763A44}" destId="{0C8EEBAD-BBDF-4351-8E47-584001269727}" srcOrd="2" destOrd="0" presId="urn:microsoft.com/office/officeart/2018/2/layout/IconLabelList"/>
    <dgm:cxn modelId="{89A419DB-D40B-44EB-BDFF-7C24E30D0D13}" type="presParOf" srcId="{D2144A3F-D59B-4029-BE6D-6D86219F42E2}" destId="{949D9A35-8417-4990-81BA-F0D8124E3C0F}" srcOrd="5" destOrd="0" presId="urn:microsoft.com/office/officeart/2018/2/layout/IconLabelList"/>
    <dgm:cxn modelId="{2A678E18-5356-48C2-8FE5-2BFD90BE680A}" type="presParOf" srcId="{D2144A3F-D59B-4029-BE6D-6D86219F42E2}" destId="{23D07F79-23A5-4B1C-999A-BC7BCB095A61}" srcOrd="6" destOrd="0" presId="urn:microsoft.com/office/officeart/2018/2/layout/IconLabelList"/>
    <dgm:cxn modelId="{44A82D2A-4EEE-46C1-B455-E7637CED653D}" type="presParOf" srcId="{23D07F79-23A5-4B1C-999A-BC7BCB095A61}" destId="{E4EE7D59-FB22-4CE0-8A00-16ACE7BF0EFD}" srcOrd="0" destOrd="0" presId="urn:microsoft.com/office/officeart/2018/2/layout/IconLabelList"/>
    <dgm:cxn modelId="{493B5797-B1A9-4C08-95AA-FAEF39329333}" type="presParOf" srcId="{23D07F79-23A5-4B1C-999A-BC7BCB095A61}" destId="{80FE5D31-BE03-456D-8D38-D0889D45D605}" srcOrd="1" destOrd="0" presId="urn:microsoft.com/office/officeart/2018/2/layout/IconLabelList"/>
    <dgm:cxn modelId="{DCA61EBB-7A73-48F9-9100-DA3786BFEDBA}" type="presParOf" srcId="{23D07F79-23A5-4B1C-999A-BC7BCB095A61}" destId="{BD91052C-239E-44D7-BEA3-E432104C3ADE}" srcOrd="2" destOrd="0" presId="urn:microsoft.com/office/officeart/2018/2/layout/IconLabelList"/>
    <dgm:cxn modelId="{93C910C6-65CA-4A86-9167-D68D20B7FD01}" type="presParOf" srcId="{D2144A3F-D59B-4029-BE6D-6D86219F42E2}" destId="{B9525E91-385A-469F-B78D-721451C4EBCD}" srcOrd="7" destOrd="0" presId="urn:microsoft.com/office/officeart/2018/2/layout/IconLabelList"/>
    <dgm:cxn modelId="{F48D91C5-2E12-44D7-9239-406515075D94}" type="presParOf" srcId="{D2144A3F-D59B-4029-BE6D-6D86219F42E2}" destId="{3BE97370-CEE0-485E-9CBE-7BEAEED5BCBF}" srcOrd="8" destOrd="0" presId="urn:microsoft.com/office/officeart/2018/2/layout/IconLabelList"/>
    <dgm:cxn modelId="{C8C9B808-FD8E-49B5-A208-D8ADE0C92CEC}" type="presParOf" srcId="{3BE97370-CEE0-485E-9CBE-7BEAEED5BCBF}" destId="{66435DBE-A45A-439E-8C48-57882D06C79F}" srcOrd="0" destOrd="0" presId="urn:microsoft.com/office/officeart/2018/2/layout/IconLabelList"/>
    <dgm:cxn modelId="{0836F17E-D02C-483C-94C9-8CFC9F829E1C}" type="presParOf" srcId="{3BE97370-CEE0-485E-9CBE-7BEAEED5BCBF}" destId="{EFD6E48A-F323-436A-88B9-F7DD0EEBB0B6}" srcOrd="1" destOrd="0" presId="urn:microsoft.com/office/officeart/2018/2/layout/IconLabelList"/>
    <dgm:cxn modelId="{EFB2523D-92CC-4A10-91A3-B5C3E65BDF21}" type="presParOf" srcId="{3BE97370-CEE0-485E-9CBE-7BEAEED5BCBF}" destId="{E506A775-44F3-4BE6-A895-AE45962E3C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D8BA0-77E3-4A12-ABA2-41CD6CEC392F}">
      <dsp:nvSpPr>
        <dsp:cNvPr id="0" name=""/>
        <dsp:cNvSpPr/>
      </dsp:nvSpPr>
      <dsp:spPr>
        <a:xfrm>
          <a:off x="917891" y="3679"/>
          <a:ext cx="2736216" cy="684054"/>
        </a:xfrm>
        <a:prstGeom prst="roundRect">
          <a:avLst>
            <a:gd name="adj" fmla="val 10000"/>
          </a:avLst>
        </a:prstGeom>
        <a:solidFill>
          <a:schemeClr val="accent4">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latin typeface="Arial"/>
              <a:cs typeface="Arial"/>
            </a:rPr>
            <a:t>Transformational Leadership Theory</a:t>
          </a:r>
          <a:r>
            <a:rPr lang="en-GB" sz="1200" kern="1200" dirty="0">
              <a:latin typeface="Arial"/>
              <a:cs typeface="Arial"/>
            </a:rPr>
            <a:t>: Leaders who inspire and support staff improve engagement and development (Inkpen, 2024).</a:t>
          </a:r>
        </a:p>
      </dsp:txBody>
      <dsp:txXfrm>
        <a:off x="937926" y="23714"/>
        <a:ext cx="2696146" cy="643984"/>
      </dsp:txXfrm>
    </dsp:sp>
    <dsp:sp modelId="{BF79F83C-3C96-4779-9C59-0008034EC536}">
      <dsp:nvSpPr>
        <dsp:cNvPr id="0" name=""/>
        <dsp:cNvSpPr/>
      </dsp:nvSpPr>
      <dsp:spPr>
        <a:xfrm rot="5400000">
          <a:off x="2157739" y="704835"/>
          <a:ext cx="256520" cy="30782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730487"/>
        <a:ext cx="184694" cy="179564"/>
      </dsp:txXfrm>
    </dsp:sp>
    <dsp:sp modelId="{1F52076F-C92D-4DBF-ACF1-AC871E2F0B3A}">
      <dsp:nvSpPr>
        <dsp:cNvPr id="0" name=""/>
        <dsp:cNvSpPr/>
      </dsp:nvSpPr>
      <dsp:spPr>
        <a:xfrm>
          <a:off x="917891" y="1029760"/>
          <a:ext cx="2736216" cy="684054"/>
        </a:xfrm>
        <a:prstGeom prst="roundRect">
          <a:avLst>
            <a:gd name="adj" fmla="val 10000"/>
          </a:avLst>
        </a:prstGeom>
        <a:solidFill>
          <a:schemeClr val="accent4">
            <a:shade val="80000"/>
            <a:hueOff val="-142942"/>
            <a:satOff val="-10715"/>
            <a:lumOff val="109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latin typeface="Arial"/>
              <a:cs typeface="Arial"/>
            </a:rPr>
            <a:t>Human Capital </a:t>
          </a:r>
          <a:r>
            <a:rPr lang="en-GB" sz="1200" kern="1200" dirty="0">
              <a:latin typeface="Arial"/>
              <a:cs typeface="Arial"/>
            </a:rPr>
            <a:t>Theory: Leadership training as strategic investment in organisational capability</a:t>
          </a:r>
        </a:p>
      </dsp:txBody>
      <dsp:txXfrm>
        <a:off x="937926" y="1049795"/>
        <a:ext cx="2696146" cy="643984"/>
      </dsp:txXfrm>
    </dsp:sp>
    <dsp:sp modelId="{0970E725-B789-475E-87CD-D4CE85A74851}">
      <dsp:nvSpPr>
        <dsp:cNvPr id="0" name=""/>
        <dsp:cNvSpPr/>
      </dsp:nvSpPr>
      <dsp:spPr>
        <a:xfrm rot="5400000">
          <a:off x="2157739" y="1730916"/>
          <a:ext cx="256520" cy="307824"/>
        </a:xfrm>
        <a:prstGeom prst="rightArrow">
          <a:avLst>
            <a:gd name="adj1" fmla="val 60000"/>
            <a:gd name="adj2" fmla="val 50000"/>
          </a:avLst>
        </a:prstGeom>
        <a:solidFill>
          <a:schemeClr val="accent4">
            <a:shade val="90000"/>
            <a:hueOff val="-214464"/>
            <a:satOff val="-15870"/>
            <a:lumOff val="15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1756568"/>
        <a:ext cx="184694" cy="179564"/>
      </dsp:txXfrm>
    </dsp:sp>
    <dsp:sp modelId="{5C8B2000-6599-4EEA-898B-8B628F0EC55B}">
      <dsp:nvSpPr>
        <dsp:cNvPr id="0" name=""/>
        <dsp:cNvSpPr/>
      </dsp:nvSpPr>
      <dsp:spPr>
        <a:xfrm>
          <a:off x="917891" y="2055842"/>
          <a:ext cx="2736216" cy="684054"/>
        </a:xfrm>
        <a:prstGeom prst="roundRect">
          <a:avLst>
            <a:gd name="adj" fmla="val 10000"/>
          </a:avLst>
        </a:prstGeom>
        <a:solidFill>
          <a:schemeClr val="accent4">
            <a:shade val="80000"/>
            <a:hueOff val="-285884"/>
            <a:satOff val="-21431"/>
            <a:lumOff val="219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latin typeface="Arial"/>
              <a:cs typeface="Arial"/>
            </a:rPr>
            <a:t>Social Learning </a:t>
          </a:r>
          <a:r>
            <a:rPr lang="en-GB" sz="1200" kern="1200" dirty="0">
              <a:latin typeface="Arial"/>
              <a:cs typeface="Arial"/>
            </a:rPr>
            <a:t>Theory: Coaching, mentoring and role modelling strengthen leadership skills (Ng, 2022).</a:t>
          </a:r>
        </a:p>
      </dsp:txBody>
      <dsp:txXfrm>
        <a:off x="937926" y="2075877"/>
        <a:ext cx="2696146" cy="643984"/>
      </dsp:txXfrm>
    </dsp:sp>
    <dsp:sp modelId="{D22B10E6-6149-45F6-B1A1-A3AD170BC48C}">
      <dsp:nvSpPr>
        <dsp:cNvPr id="0" name=""/>
        <dsp:cNvSpPr/>
      </dsp:nvSpPr>
      <dsp:spPr>
        <a:xfrm rot="5400000">
          <a:off x="2157739" y="2756997"/>
          <a:ext cx="256520" cy="307824"/>
        </a:xfrm>
        <a:prstGeom prst="rightArrow">
          <a:avLst>
            <a:gd name="adj1" fmla="val 60000"/>
            <a:gd name="adj2" fmla="val 50000"/>
          </a:avLst>
        </a:prstGeom>
        <a:solidFill>
          <a:schemeClr val="accent4">
            <a:shade val="90000"/>
            <a:hueOff val="-428928"/>
            <a:satOff val="-31740"/>
            <a:lumOff val="308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193652" y="2782649"/>
        <a:ext cx="184694" cy="179564"/>
      </dsp:txXfrm>
    </dsp:sp>
    <dsp:sp modelId="{4C68B755-0EE1-4E31-A88C-4F8A08BE2957}">
      <dsp:nvSpPr>
        <dsp:cNvPr id="0" name=""/>
        <dsp:cNvSpPr/>
      </dsp:nvSpPr>
      <dsp:spPr>
        <a:xfrm>
          <a:off x="917891" y="3081923"/>
          <a:ext cx="2736216" cy="684054"/>
        </a:xfrm>
        <a:prstGeom prst="roundRect">
          <a:avLst>
            <a:gd name="adj" fmla="val 10000"/>
          </a:avLst>
        </a:prstGeom>
        <a:solidFill>
          <a:schemeClr val="accent4">
            <a:shade val="80000"/>
            <a:hueOff val="-428826"/>
            <a:satOff val="-32146"/>
            <a:lumOff val="328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latin typeface="Arial"/>
              <a:cs typeface="Arial"/>
            </a:rPr>
            <a:t>Adult Learning Theory (Andragogy): </a:t>
          </a:r>
          <a:r>
            <a:rPr lang="en-GB" sz="1100" kern="1200" dirty="0">
              <a:latin typeface="Arial"/>
              <a:cs typeface="Arial"/>
            </a:rPr>
            <a:t>Leadership development should be experiential, problem-centred and practice-based</a:t>
          </a:r>
          <a:r>
            <a:rPr lang="en-GB" sz="1100" b="0" kern="1200" dirty="0">
              <a:latin typeface="Arial"/>
              <a:cs typeface="Arial"/>
            </a:rPr>
            <a:t> (Mukhalalati and Taylor, 2019).</a:t>
          </a:r>
          <a:endParaRPr lang="en-GB" sz="1100" b="1" kern="1200" dirty="0">
            <a:latin typeface="Arial"/>
            <a:cs typeface="Arial"/>
          </a:endParaRPr>
        </a:p>
      </dsp:txBody>
      <dsp:txXfrm>
        <a:off x="937926" y="3101958"/>
        <a:ext cx="2696146" cy="64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D5B52-F275-4EE1-9E9C-B740D5D41CA6}">
      <dsp:nvSpPr>
        <dsp:cNvPr id="0" name=""/>
        <dsp:cNvSpPr/>
      </dsp:nvSpPr>
      <dsp:spPr>
        <a:xfrm>
          <a:off x="0" y="1614"/>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42386-621A-46CC-81F1-5F0497763390}">
      <dsp:nvSpPr>
        <dsp:cNvPr id="0" name=""/>
        <dsp:cNvSpPr/>
      </dsp:nvSpPr>
      <dsp:spPr>
        <a:xfrm>
          <a:off x="0" y="1614"/>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Digital transformation and workforce capability</a:t>
          </a:r>
          <a:endParaRPr lang="en-US" sz="1600" kern="1200">
            <a:solidFill>
              <a:srgbClr val="000000"/>
            </a:solidFill>
            <a:latin typeface="Trebuchet MS" panose="020B0603020202020204"/>
          </a:endParaRPr>
        </a:p>
      </dsp:txBody>
      <dsp:txXfrm>
        <a:off x="0" y="1614"/>
        <a:ext cx="6910844" cy="550519"/>
      </dsp:txXfrm>
    </dsp:sp>
    <dsp:sp modelId="{8AA228ED-0977-4B0C-AD54-6F9D8B1BC494}">
      <dsp:nvSpPr>
        <dsp:cNvPr id="0" name=""/>
        <dsp:cNvSpPr/>
      </dsp:nvSpPr>
      <dsp:spPr>
        <a:xfrm>
          <a:off x="0" y="552133"/>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6DEEEA-DDE9-471F-A568-B046F8F371ED}">
      <dsp:nvSpPr>
        <dsp:cNvPr id="0" name=""/>
        <dsp:cNvSpPr/>
      </dsp:nvSpPr>
      <dsp:spPr>
        <a:xfrm>
          <a:off x="0" y="552133"/>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Role of digital learning in NHS </a:t>
          </a:r>
          <a:endParaRPr lang="en-US" sz="1600" kern="1200">
            <a:solidFill>
              <a:srgbClr val="000000"/>
            </a:solidFill>
            <a:latin typeface="Trebuchet MS" panose="020B0603020202020204"/>
          </a:endParaRPr>
        </a:p>
      </dsp:txBody>
      <dsp:txXfrm>
        <a:off x="0" y="552133"/>
        <a:ext cx="6910844" cy="550519"/>
      </dsp:txXfrm>
    </dsp:sp>
    <dsp:sp modelId="{9223D6CA-BBBC-42BD-AA3A-4DB7A3B60293}">
      <dsp:nvSpPr>
        <dsp:cNvPr id="0" name=""/>
        <dsp:cNvSpPr/>
      </dsp:nvSpPr>
      <dsp:spPr>
        <a:xfrm>
          <a:off x="0" y="1102652"/>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77444D-D0D2-4E2D-B627-21007443F8DC}">
      <dsp:nvSpPr>
        <dsp:cNvPr id="0" name=""/>
        <dsp:cNvSpPr/>
      </dsp:nvSpPr>
      <dsp:spPr>
        <a:xfrm>
          <a:off x="0" y="110265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Current digital skills gaps among staff</a:t>
          </a:r>
          <a:endParaRPr lang="en-US" sz="1600" kern="1200">
            <a:solidFill>
              <a:srgbClr val="000000"/>
            </a:solidFill>
            <a:latin typeface="Trebuchet MS" panose="020B0603020202020204"/>
          </a:endParaRPr>
        </a:p>
      </dsp:txBody>
      <dsp:txXfrm>
        <a:off x="0" y="1102652"/>
        <a:ext cx="6910844" cy="550519"/>
      </dsp:txXfrm>
    </dsp:sp>
    <dsp:sp modelId="{E5D44AE4-E5A1-476D-B189-D405BB861431}">
      <dsp:nvSpPr>
        <dsp:cNvPr id="0" name=""/>
        <dsp:cNvSpPr/>
      </dsp:nvSpPr>
      <dsp:spPr>
        <a:xfrm>
          <a:off x="0" y="165317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3365A-CA74-487F-B740-EA78AAC7B441}">
      <dsp:nvSpPr>
        <dsp:cNvPr id="0" name=""/>
        <dsp:cNvSpPr/>
      </dsp:nvSpPr>
      <dsp:spPr>
        <a:xfrm>
          <a:off x="0" y="1653172"/>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HR strategies to strengthen digital capability</a:t>
          </a:r>
          <a:endParaRPr lang="en-GB" sz="1600" kern="1200">
            <a:solidFill>
              <a:srgbClr val="000000"/>
            </a:solidFill>
            <a:latin typeface="Trebuchet MS"/>
            <a:cs typeface="Times New Roman"/>
          </a:endParaRPr>
        </a:p>
      </dsp:txBody>
      <dsp:txXfrm>
        <a:off x="0" y="1653172"/>
        <a:ext cx="6910844" cy="550519"/>
      </dsp:txXfrm>
    </dsp:sp>
    <dsp:sp modelId="{7F14C5D2-4A99-4DD8-B4C7-6501BD934405}">
      <dsp:nvSpPr>
        <dsp:cNvPr id="0" name=""/>
        <dsp:cNvSpPr/>
      </dsp:nvSpPr>
      <dsp:spPr>
        <a:xfrm>
          <a:off x="0" y="2203691"/>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38781-CB96-4432-ADC1-98A05B9C76B6}">
      <dsp:nvSpPr>
        <dsp:cNvPr id="0" name=""/>
        <dsp:cNvSpPr/>
      </dsp:nvSpPr>
      <dsp:spPr>
        <a:xfrm>
          <a:off x="0" y="2203691"/>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a:t> Strategic implications for workforce performance</a:t>
          </a:r>
          <a:endParaRPr lang="en-US" sz="1600" kern="1200"/>
        </a:p>
      </dsp:txBody>
      <dsp:txXfrm>
        <a:off x="0" y="2203691"/>
        <a:ext cx="6910844" cy="550519"/>
      </dsp:txXfrm>
    </dsp:sp>
    <dsp:sp modelId="{6F4FF847-70FD-4022-BA01-04FFCF9BC9DB}">
      <dsp:nvSpPr>
        <dsp:cNvPr id="0" name=""/>
        <dsp:cNvSpPr/>
      </dsp:nvSpPr>
      <dsp:spPr>
        <a:xfrm>
          <a:off x="0" y="2754210"/>
          <a:ext cx="691084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A7DC5-EC02-4F85-B0D9-4009AB594374}">
      <dsp:nvSpPr>
        <dsp:cNvPr id="0" name=""/>
        <dsp:cNvSpPr/>
      </dsp:nvSpPr>
      <dsp:spPr>
        <a:xfrm>
          <a:off x="0" y="2754210"/>
          <a:ext cx="6910844" cy="550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i="0" kern="1200"/>
            <a:t>(Becker, 1993; House of Commons Health and Social Care Committee, 2021;</a:t>
          </a:r>
          <a:r>
            <a:rPr lang="en-GB" sz="1600" i="0" kern="1200">
              <a:latin typeface="Trebuchet MS" panose="020B0603020202020204"/>
            </a:rPr>
            <a:t> </a:t>
          </a:r>
          <a:r>
            <a:rPr lang="en-US" sz="1600" i="0" kern="1200">
              <a:latin typeface="Trebuchet MS" panose="020B0603020202020204"/>
            </a:rPr>
            <a:t>Rimmer, A. 2019,</a:t>
          </a:r>
          <a:r>
            <a:rPr lang="en-GB" sz="1600" i="0" kern="1200">
              <a:latin typeface="Trebuchet MS" panose="020B0603020202020204"/>
            </a:rPr>
            <a:t> </a:t>
          </a:r>
          <a:r>
            <a:rPr lang="en-GB" sz="1600" i="0" kern="1200"/>
            <a:t>Topol Review</a:t>
          </a:r>
          <a:r>
            <a:rPr lang="en-GB" sz="1600" i="0" kern="1200">
              <a:latin typeface="Trebuchet MS" panose="020B0603020202020204"/>
            </a:rPr>
            <a:t>);</a:t>
          </a:r>
          <a:r>
            <a:rPr lang="en-GB" sz="1600" kern="1200"/>
            <a:t> NHS England, 2023)</a:t>
          </a:r>
          <a:endParaRPr lang="en-US" sz="1600" kern="1200"/>
        </a:p>
      </dsp:txBody>
      <dsp:txXfrm>
        <a:off x="0" y="2754210"/>
        <a:ext cx="6910844" cy="550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49F2B-4D52-4A87-AC8E-7504810097D2}">
      <dsp:nvSpPr>
        <dsp:cNvPr id="0" name=""/>
        <dsp:cNvSpPr/>
      </dsp:nvSpPr>
      <dsp:spPr>
        <a:xfrm>
          <a:off x="2111253"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1033954"/>
        <a:ext cx="24194" cy="4843"/>
      </dsp:txXfrm>
    </dsp:sp>
    <dsp:sp modelId="{C601D566-A3E1-43EA-BEE8-DCD1E51693D4}">
      <dsp:nvSpPr>
        <dsp:cNvPr id="0" name=""/>
        <dsp:cNvSpPr/>
      </dsp:nvSpPr>
      <dsp:spPr>
        <a:xfrm>
          <a:off x="9152" y="405205"/>
          <a:ext cx="2103901" cy="1262340"/>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l" defTabSz="889000" rtl="0">
            <a:lnSpc>
              <a:spcPct val="90000"/>
            </a:lnSpc>
            <a:spcBef>
              <a:spcPct val="0"/>
            </a:spcBef>
            <a:spcAft>
              <a:spcPct val="35000"/>
            </a:spcAft>
            <a:buNone/>
          </a:pPr>
          <a:r>
            <a:rPr lang="en-US" sz="2000" kern="1200"/>
            <a:t>Digital transformation requires workforce </a:t>
          </a:r>
          <a:r>
            <a:rPr lang="en-US" sz="2000" kern="1200">
              <a:latin typeface="Trebuchet MS" panose="020B0603020202020204"/>
            </a:rPr>
            <a:t>capability</a:t>
          </a:r>
          <a:endParaRPr lang="en-US" sz="2000" kern="1200">
            <a:latin typeface="Calibri"/>
            <a:ea typeface="Calibri"/>
            <a:cs typeface="Calibri"/>
          </a:endParaRPr>
        </a:p>
      </dsp:txBody>
      <dsp:txXfrm>
        <a:off x="9152" y="405205"/>
        <a:ext cx="2103901" cy="1262340"/>
      </dsp:txXfrm>
    </dsp:sp>
    <dsp:sp modelId="{C5825199-5589-4B3D-A428-C75398F37AB7}">
      <dsp:nvSpPr>
        <dsp:cNvPr id="0" name=""/>
        <dsp:cNvSpPr/>
      </dsp:nvSpPr>
      <dsp:spPr>
        <a:xfrm>
          <a:off x="4699052" y="990656"/>
          <a:ext cx="453297" cy="91440"/>
        </a:xfrm>
        <a:custGeom>
          <a:avLst/>
          <a:gdLst/>
          <a:ahLst/>
          <a:cxnLst/>
          <a:rect l="0" t="0" r="0" b="0"/>
          <a:pathLst>
            <a:path>
              <a:moveTo>
                <a:pt x="0" y="45720"/>
              </a:moveTo>
              <a:lnTo>
                <a:pt x="453297" y="45720"/>
              </a:lnTo>
            </a:path>
          </a:pathLst>
        </a:custGeom>
        <a:noFill/>
        <a:ln w="12700" cap="rnd" cmpd="sng" algn="ctr">
          <a:solidFill>
            <a:schemeClr val="accent5">
              <a:hueOff val="-871962"/>
              <a:satOff val="5188"/>
              <a:lumOff val="209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13603" y="1033954"/>
        <a:ext cx="24194" cy="4843"/>
      </dsp:txXfrm>
    </dsp:sp>
    <dsp:sp modelId="{8E8C8E7D-BBDB-4AC8-A70A-D145A1E9E63A}">
      <dsp:nvSpPr>
        <dsp:cNvPr id="0" name=""/>
        <dsp:cNvSpPr/>
      </dsp:nvSpPr>
      <dsp:spPr>
        <a:xfrm>
          <a:off x="2596950" y="405205"/>
          <a:ext cx="2103901" cy="1262340"/>
        </a:xfrm>
        <a:prstGeom prst="rect">
          <a:avLst/>
        </a:prstGeom>
        <a:gradFill rotWithShape="0">
          <a:gsLst>
            <a:gs pos="0">
              <a:schemeClr val="accent5">
                <a:hueOff val="-653972"/>
                <a:satOff val="3891"/>
                <a:lumOff val="1568"/>
                <a:alphaOff val="0"/>
                <a:tint val="96000"/>
                <a:lumMod val="100000"/>
              </a:schemeClr>
            </a:gs>
            <a:gs pos="78000">
              <a:schemeClr val="accent5">
                <a:hueOff val="-653972"/>
                <a:satOff val="3891"/>
                <a:lumOff val="1568"/>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latin typeface="Trebuchet MS" panose="020B0603020202020204"/>
            </a:rPr>
            <a:t>90</a:t>
          </a:r>
          <a:r>
            <a:rPr lang="en-US" sz="1400" kern="1200"/>
            <a:t>% of NHS roles will require digital skills by 2030</a:t>
          </a:r>
          <a:endParaRPr lang="en-US" sz="1400" kern="1200">
            <a:latin typeface="Trebuchet MS" panose="020B0603020202020204"/>
          </a:endParaRPr>
        </a:p>
      </dsp:txBody>
      <dsp:txXfrm>
        <a:off x="2596950" y="405205"/>
        <a:ext cx="2103901" cy="1262340"/>
      </dsp:txXfrm>
    </dsp:sp>
    <dsp:sp modelId="{0AD34B84-96FD-44E5-86BF-9D36814E0B23}">
      <dsp:nvSpPr>
        <dsp:cNvPr id="0" name=""/>
        <dsp:cNvSpPr/>
      </dsp:nvSpPr>
      <dsp:spPr>
        <a:xfrm>
          <a:off x="1061103" y="1665746"/>
          <a:ext cx="5175596" cy="453297"/>
        </a:xfrm>
        <a:custGeom>
          <a:avLst/>
          <a:gdLst/>
          <a:ahLst/>
          <a:cxnLst/>
          <a:rect l="0" t="0" r="0" b="0"/>
          <a:pathLst>
            <a:path>
              <a:moveTo>
                <a:pt x="5175596" y="0"/>
              </a:moveTo>
              <a:lnTo>
                <a:pt x="5175596" y="243748"/>
              </a:lnTo>
              <a:lnTo>
                <a:pt x="0" y="243748"/>
              </a:lnTo>
              <a:lnTo>
                <a:pt x="0" y="453297"/>
              </a:lnTo>
            </a:path>
          </a:pathLst>
        </a:custGeom>
        <a:noFill/>
        <a:ln w="12700" cap="rnd" cmpd="sng" algn="ctr">
          <a:solidFill>
            <a:schemeClr val="accent5">
              <a:hueOff val="-1743925"/>
              <a:satOff val="10375"/>
              <a:lumOff val="41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8947" y="1889973"/>
        <a:ext cx="259908" cy="4843"/>
      </dsp:txXfrm>
    </dsp:sp>
    <dsp:sp modelId="{EBE0CE43-CCEF-4EA4-A3B5-5E27C989F7A1}">
      <dsp:nvSpPr>
        <dsp:cNvPr id="0" name=""/>
        <dsp:cNvSpPr/>
      </dsp:nvSpPr>
      <dsp:spPr>
        <a:xfrm>
          <a:off x="5184749" y="405205"/>
          <a:ext cx="2103901" cy="1262340"/>
        </a:xfrm>
        <a:prstGeom prst="rect">
          <a:avLst/>
        </a:prstGeom>
        <a:gradFill rotWithShape="0">
          <a:gsLst>
            <a:gs pos="0">
              <a:schemeClr val="accent5">
                <a:hueOff val="-1307943"/>
                <a:satOff val="7781"/>
                <a:lumOff val="3137"/>
                <a:alphaOff val="0"/>
                <a:tint val="96000"/>
                <a:lumMod val="100000"/>
              </a:schemeClr>
            </a:gs>
            <a:gs pos="78000">
              <a:schemeClr val="accent5">
                <a:hueOff val="-1307943"/>
                <a:satOff val="7781"/>
                <a:lumOff val="313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rtl="0">
            <a:lnSpc>
              <a:spcPct val="90000"/>
            </a:lnSpc>
            <a:spcBef>
              <a:spcPct val="0"/>
            </a:spcBef>
            <a:spcAft>
              <a:spcPct val="35000"/>
            </a:spcAft>
            <a:buNone/>
          </a:pPr>
          <a:r>
            <a:rPr lang="en-US" sz="1400" kern="1200"/>
            <a:t>Skills gaps risk reducing productivity and care quality</a:t>
          </a:r>
          <a:endParaRPr lang="en-US" sz="1400" i="0" kern="1200">
            <a:latin typeface="Trebuchet MS" panose="020B0603020202020204"/>
          </a:endParaRPr>
        </a:p>
      </dsp:txBody>
      <dsp:txXfrm>
        <a:off x="5184749" y="405205"/>
        <a:ext cx="2103901" cy="1262340"/>
      </dsp:txXfrm>
    </dsp:sp>
    <dsp:sp modelId="{416BBB56-A895-442B-A122-0CE208D2E312}">
      <dsp:nvSpPr>
        <dsp:cNvPr id="0" name=""/>
        <dsp:cNvSpPr/>
      </dsp:nvSpPr>
      <dsp:spPr>
        <a:xfrm>
          <a:off x="2111253" y="2736893"/>
          <a:ext cx="453297" cy="91440"/>
        </a:xfrm>
        <a:custGeom>
          <a:avLst/>
          <a:gdLst/>
          <a:ahLst/>
          <a:cxnLst/>
          <a:rect l="0" t="0" r="0" b="0"/>
          <a:pathLst>
            <a:path>
              <a:moveTo>
                <a:pt x="0" y="45720"/>
              </a:moveTo>
              <a:lnTo>
                <a:pt x="453297" y="45720"/>
              </a:lnTo>
            </a:path>
          </a:pathLst>
        </a:custGeom>
        <a:noFill/>
        <a:ln w="12700" cap="rnd" cmpd="sng" algn="ctr">
          <a:solidFill>
            <a:schemeClr val="accent5">
              <a:hueOff val="-2615887"/>
              <a:satOff val="15563"/>
              <a:lumOff val="6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5804" y="2780192"/>
        <a:ext cx="24194" cy="4843"/>
      </dsp:txXfrm>
    </dsp:sp>
    <dsp:sp modelId="{9EF99C9C-2206-49FF-ACBA-78C164A12FF9}">
      <dsp:nvSpPr>
        <dsp:cNvPr id="0" name=""/>
        <dsp:cNvSpPr/>
      </dsp:nvSpPr>
      <dsp:spPr>
        <a:xfrm>
          <a:off x="9152" y="2151443"/>
          <a:ext cx="2103901" cy="1262340"/>
        </a:xfrm>
        <a:prstGeom prst="rect">
          <a:avLst/>
        </a:prstGeom>
        <a:gradFill rotWithShape="0">
          <a:gsLst>
            <a:gs pos="0">
              <a:schemeClr val="accent5">
                <a:hueOff val="-1961915"/>
                <a:satOff val="11672"/>
                <a:lumOff val="4705"/>
                <a:alphaOff val="0"/>
                <a:tint val="96000"/>
                <a:lumMod val="100000"/>
              </a:schemeClr>
            </a:gs>
            <a:gs pos="78000">
              <a:schemeClr val="accent5">
                <a:hueOff val="-1961915"/>
                <a:satOff val="11672"/>
                <a:lumOff val="4705"/>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0" kern="1200"/>
            <a:t>HR must </a:t>
          </a:r>
          <a:r>
            <a:rPr lang="en-US" sz="1400" kern="1200"/>
            <a:t>align workforce development with digital reform</a:t>
          </a:r>
        </a:p>
      </dsp:txBody>
      <dsp:txXfrm>
        <a:off x="9152" y="2151443"/>
        <a:ext cx="2103901" cy="1262340"/>
      </dsp:txXfrm>
    </dsp:sp>
    <dsp:sp modelId="{6C2AB531-B252-4636-AFA9-3347B09AB6B2}">
      <dsp:nvSpPr>
        <dsp:cNvPr id="0" name=""/>
        <dsp:cNvSpPr/>
      </dsp:nvSpPr>
      <dsp:spPr>
        <a:xfrm>
          <a:off x="2596950" y="2151443"/>
          <a:ext cx="2103901" cy="1262340"/>
        </a:xfrm>
        <a:prstGeom prst="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3093" tIns="108214" rIns="103093" bIns="108214" numCol="1" spcCol="1270" anchor="ctr" anchorCtr="0">
          <a:noAutofit/>
        </a:bodyPr>
        <a:lstStyle/>
        <a:p>
          <a:pPr marL="0" lvl="0" indent="0" algn="ctr" defTabSz="622300">
            <a:lnSpc>
              <a:spcPct val="90000"/>
            </a:lnSpc>
            <a:spcBef>
              <a:spcPct val="0"/>
            </a:spcBef>
            <a:spcAft>
              <a:spcPct val="35000"/>
            </a:spcAft>
            <a:buNone/>
          </a:pPr>
          <a:r>
            <a:rPr lang="en-US" sz="1400" i="1" kern="1200">
              <a:latin typeface="Calibri"/>
              <a:ea typeface="Calibri"/>
              <a:cs typeface="Calibri"/>
            </a:rPr>
            <a:t> (Becker, 1993</a:t>
          </a:r>
          <a:r>
            <a:rPr lang="en-US" sz="1400" i="0" kern="1200">
              <a:latin typeface="Calibri"/>
              <a:ea typeface="Calibri"/>
              <a:cs typeface="Calibri"/>
            </a:rPr>
            <a:t>; House of Commons Health and Social Care Committee, 2021; </a:t>
          </a:r>
          <a:r>
            <a:rPr lang="en-US" sz="1400" i="1" kern="1200">
              <a:latin typeface="Calibri"/>
              <a:ea typeface="Calibri"/>
              <a:cs typeface="Calibri"/>
            </a:rPr>
            <a:t> Topol, 2019; NHS England, 2023)</a:t>
          </a:r>
          <a:endParaRPr lang="en-US" sz="1400" kern="1200">
            <a:latin typeface="Calibri"/>
            <a:ea typeface="Calibri"/>
            <a:cs typeface="Calibri"/>
          </a:endParaRPr>
        </a:p>
      </dsp:txBody>
      <dsp:txXfrm>
        <a:off x="2596950" y="2151443"/>
        <a:ext cx="2103901" cy="1262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F743B-761F-49DF-8F93-0485B503C587}">
      <dsp:nvSpPr>
        <dsp:cNvPr id="0" name=""/>
        <dsp:cNvSpPr/>
      </dsp:nvSpPr>
      <dsp:spPr>
        <a:xfrm>
          <a:off x="0" y="1610"/>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27FCC-CD30-454A-A14E-6E4EB48BFBB7}">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9430D-AA3A-4325-BBDD-5DEF99D6331C}">
      <dsp:nvSpPr>
        <dsp:cNvPr id="0" name=""/>
        <dsp:cNvSpPr/>
      </dsp:nvSpPr>
      <dsp:spPr>
        <a:xfrm>
          <a:off x="942857" y="1610"/>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skills and capability (Armstrong and Taylor, 2023)</a:t>
          </a:r>
        </a:p>
      </dsp:txBody>
      <dsp:txXfrm>
        <a:off x="942857" y="1610"/>
        <a:ext cx="3471943" cy="816326"/>
      </dsp:txXfrm>
    </dsp:sp>
    <dsp:sp modelId="{4B1629B9-1111-4C32-B86F-4C2AD6F33490}">
      <dsp:nvSpPr>
        <dsp:cNvPr id="0" name=""/>
        <dsp:cNvSpPr/>
      </dsp:nvSpPr>
      <dsp:spPr>
        <a:xfrm>
          <a:off x="0" y="1022019"/>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39121-989A-48BC-8567-3A3B7EE04A2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EB71F0-3969-49D4-A945-DBDA4A09469D}">
      <dsp:nvSpPr>
        <dsp:cNvPr id="0" name=""/>
        <dsp:cNvSpPr/>
      </dsp:nvSpPr>
      <dsp:spPr>
        <a:xfrm>
          <a:off x="942857" y="1022019"/>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pathways provide structured progression through Agenda for Change pay bands (NHS England, 2023)</a:t>
          </a:r>
        </a:p>
      </dsp:txBody>
      <dsp:txXfrm>
        <a:off x="942857" y="1022019"/>
        <a:ext cx="3471943" cy="816326"/>
      </dsp:txXfrm>
    </dsp:sp>
    <dsp:sp modelId="{3EFCA0C7-58CD-49AB-9DDF-9C08196AC2BF}">
      <dsp:nvSpPr>
        <dsp:cNvPr id="0" name=""/>
        <dsp:cNvSpPr/>
      </dsp:nvSpPr>
      <dsp:spPr>
        <a:xfrm>
          <a:off x="0" y="2042427"/>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B67C9-1479-4B72-9622-D35EE4AC9FC3}">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6B5006-4E57-40D5-8B98-89760D512988}">
      <dsp:nvSpPr>
        <dsp:cNvPr id="0" name=""/>
        <dsp:cNvSpPr/>
      </dsp:nvSpPr>
      <dsp:spPr>
        <a:xfrm>
          <a:off x="942857" y="2042427"/>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Career progression strengthens leadership pipeline and internal talent development</a:t>
          </a:r>
        </a:p>
      </dsp:txBody>
      <dsp:txXfrm>
        <a:off x="942857" y="2042427"/>
        <a:ext cx="3471943" cy="816326"/>
      </dsp:txXfrm>
    </dsp:sp>
    <dsp:sp modelId="{13A65D8B-B7A7-4171-87B0-11CAA1A56C11}">
      <dsp:nvSpPr>
        <dsp:cNvPr id="0" name=""/>
        <dsp:cNvSpPr/>
      </dsp:nvSpPr>
      <dsp:spPr>
        <a:xfrm>
          <a:off x="0" y="3062835"/>
          <a:ext cx="4414801" cy="8163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7AA58-305E-4829-B124-67420873B1D3}">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F36159-0298-4341-8474-946CDD1BBBA2}">
      <dsp:nvSpPr>
        <dsp:cNvPr id="0" name=""/>
        <dsp:cNvSpPr/>
      </dsp:nvSpPr>
      <dsp:spPr>
        <a:xfrm>
          <a:off x="942857" y="3062835"/>
          <a:ext cx="3471943"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US" sz="1400" kern="1200"/>
            <a:t>Talent development improves workforce retention and long-term sustainability (West et al., 2022)</a:t>
          </a:r>
        </a:p>
      </dsp:txBody>
      <dsp:txXfrm>
        <a:off x="942857" y="3062835"/>
        <a:ext cx="3471943" cy="8163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948DF-2663-464B-BC95-1B5E4B9D6846}">
      <dsp:nvSpPr>
        <dsp:cNvPr id="0" name=""/>
        <dsp:cNvSpPr/>
      </dsp:nvSpPr>
      <dsp:spPr>
        <a:xfrm>
          <a:off x="0" y="1610"/>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DBA43-1FA8-4AC7-89EC-38E54CE86E7C}">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475CB3-1514-4D0E-A047-20AEBFF29301}">
      <dsp:nvSpPr>
        <dsp:cNvPr id="0" name=""/>
        <dsp:cNvSpPr/>
      </dsp:nvSpPr>
      <dsp:spPr>
        <a:xfrm>
          <a:off x="942857" y="1610"/>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Workforce shortages increase workload and reduce training opportunities (Buchan et al., 2022)</a:t>
          </a:r>
          <a:endParaRPr lang="en-US" sz="1400" kern="1200"/>
        </a:p>
      </dsp:txBody>
      <dsp:txXfrm>
        <a:off x="942857" y="1610"/>
        <a:ext cx="4171918" cy="816326"/>
      </dsp:txXfrm>
    </dsp:sp>
    <dsp:sp modelId="{2AAFBF22-A244-495C-9AA2-D7DB537A2022}">
      <dsp:nvSpPr>
        <dsp:cNvPr id="0" name=""/>
        <dsp:cNvSpPr/>
      </dsp:nvSpPr>
      <dsp:spPr>
        <a:xfrm>
          <a:off x="0" y="1022019"/>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229200-A5DF-473B-A017-F509AB0D0035}">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912E3-D337-4C08-B387-924F7F339838}">
      <dsp:nvSpPr>
        <dsp:cNvPr id="0" name=""/>
        <dsp:cNvSpPr/>
      </dsp:nvSpPr>
      <dsp:spPr>
        <a:xfrm>
          <a:off x="942857" y="1022019"/>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Heavy workload limits employee participation in career development</a:t>
          </a:r>
          <a:endParaRPr lang="en-US" sz="1400" kern="1200"/>
        </a:p>
      </dsp:txBody>
      <dsp:txXfrm>
        <a:off x="942857" y="1022019"/>
        <a:ext cx="4171918" cy="816326"/>
      </dsp:txXfrm>
    </dsp:sp>
    <dsp:sp modelId="{BEE324D2-B5CB-4DC5-865A-EE522A243EEC}">
      <dsp:nvSpPr>
        <dsp:cNvPr id="0" name=""/>
        <dsp:cNvSpPr/>
      </dsp:nvSpPr>
      <dsp:spPr>
        <a:xfrm>
          <a:off x="0" y="2042427"/>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E9C42-1F98-4D2D-A0D9-F309E4F92F02}">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4514B3-4153-4A2C-8304-F2B534689DD5}">
      <dsp:nvSpPr>
        <dsp:cNvPr id="0" name=""/>
        <dsp:cNvSpPr/>
      </dsp:nvSpPr>
      <dsp:spPr>
        <a:xfrm>
          <a:off x="942857" y="2042427"/>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Limited development opportunities restrict internal career progression</a:t>
          </a:r>
          <a:endParaRPr lang="en-US" sz="1400" kern="1200"/>
        </a:p>
      </dsp:txBody>
      <dsp:txXfrm>
        <a:off x="942857" y="2042427"/>
        <a:ext cx="4171918" cy="816326"/>
      </dsp:txXfrm>
    </dsp:sp>
    <dsp:sp modelId="{119D0DC6-1256-48EA-8EF0-8669A48070E6}">
      <dsp:nvSpPr>
        <dsp:cNvPr id="0" name=""/>
        <dsp:cNvSpPr/>
      </dsp:nvSpPr>
      <dsp:spPr>
        <a:xfrm>
          <a:off x="0" y="3062835"/>
          <a:ext cx="5114776"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73429-354A-4438-AC06-9DD5C8602CC1}">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AE10BB-2706-49F5-B39C-AD128E3AB399}">
      <dsp:nvSpPr>
        <dsp:cNvPr id="0" name=""/>
        <dsp:cNvSpPr/>
      </dsp:nvSpPr>
      <dsp:spPr>
        <a:xfrm>
          <a:off x="942857" y="3062835"/>
          <a:ext cx="4171918"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622300">
            <a:lnSpc>
              <a:spcPct val="100000"/>
            </a:lnSpc>
            <a:spcBef>
              <a:spcPct val="0"/>
            </a:spcBef>
            <a:spcAft>
              <a:spcPct val="35000"/>
            </a:spcAft>
            <a:buNone/>
          </a:pPr>
          <a:r>
            <a:rPr lang="en-GB" sz="1400" kern="1200"/>
            <a:t>Skills gaps reduce workforce capability and organisational effectiveness</a:t>
          </a:r>
          <a:endParaRPr lang="en-US" sz="1400" kern="1200"/>
        </a:p>
      </dsp:txBody>
      <dsp:txXfrm>
        <a:off x="942857" y="3062835"/>
        <a:ext cx="4171918" cy="81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51AE1-E659-4CBA-A712-EB398CADBC71}">
      <dsp:nvSpPr>
        <dsp:cNvPr id="0" name=""/>
        <dsp:cNvSpPr/>
      </dsp:nvSpPr>
      <dsp:spPr>
        <a:xfrm>
          <a:off x="0" y="76846"/>
          <a:ext cx="3851122" cy="89505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Weak workforce planning limits long-term skills development (Boxall and Purcell, 2016)</a:t>
          </a:r>
          <a:endParaRPr lang="en-US" sz="1700" kern="1200">
            <a:solidFill>
              <a:srgbClr val="FFFFFF"/>
            </a:solidFill>
            <a:ea typeface="+mn-ea"/>
            <a:cs typeface="+mn-cs"/>
          </a:endParaRPr>
        </a:p>
      </dsp:txBody>
      <dsp:txXfrm>
        <a:off x="43693" y="120539"/>
        <a:ext cx="3763736" cy="807664"/>
      </dsp:txXfrm>
    </dsp:sp>
    <dsp:sp modelId="{513508A4-53BA-463D-8921-FF04A3B1FB91}">
      <dsp:nvSpPr>
        <dsp:cNvPr id="0" name=""/>
        <dsp:cNvSpPr/>
      </dsp:nvSpPr>
      <dsp:spPr>
        <a:xfrm>
          <a:off x="0" y="1020856"/>
          <a:ext cx="3851122" cy="895050"/>
        </a:xfrm>
        <a:prstGeom prst="roundRect">
          <a:avLst/>
        </a:prstGeom>
        <a:gradFill rotWithShape="0">
          <a:gsLst>
            <a:gs pos="0">
              <a:schemeClr val="accent5">
                <a:hueOff val="-871962"/>
                <a:satOff val="5188"/>
                <a:lumOff val="2091"/>
                <a:alphaOff val="0"/>
                <a:tint val="96000"/>
                <a:lumMod val="100000"/>
              </a:schemeClr>
            </a:gs>
            <a:gs pos="78000">
              <a:schemeClr val="accent5">
                <a:hueOff val="-871962"/>
                <a:satOff val="5188"/>
                <a:lumOff val="2091"/>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Limited internal promotion pathways restrict career progression</a:t>
          </a:r>
          <a:endParaRPr lang="en-US" sz="1700" kern="1200">
            <a:solidFill>
              <a:srgbClr val="FFFFFF"/>
            </a:solidFill>
            <a:ea typeface="+mn-ea"/>
            <a:cs typeface="+mn-cs"/>
          </a:endParaRPr>
        </a:p>
      </dsp:txBody>
      <dsp:txXfrm>
        <a:off x="43693" y="1064549"/>
        <a:ext cx="3763736" cy="807664"/>
      </dsp:txXfrm>
    </dsp:sp>
    <dsp:sp modelId="{D91C7848-01E5-47DD-ACCD-2538D228CFB3}">
      <dsp:nvSpPr>
        <dsp:cNvPr id="0" name=""/>
        <dsp:cNvSpPr/>
      </dsp:nvSpPr>
      <dsp:spPr>
        <a:xfrm>
          <a:off x="0" y="1964866"/>
          <a:ext cx="3851122" cy="895050"/>
        </a:xfrm>
        <a:prstGeom prst="roundRect">
          <a:avLst/>
        </a:prstGeom>
        <a:gradFill rotWithShape="0">
          <a:gsLst>
            <a:gs pos="0">
              <a:schemeClr val="accent5">
                <a:hueOff val="-1743925"/>
                <a:satOff val="10375"/>
                <a:lumOff val="4183"/>
                <a:alphaOff val="0"/>
                <a:tint val="96000"/>
                <a:lumMod val="100000"/>
              </a:schemeClr>
            </a:gs>
            <a:gs pos="78000">
              <a:schemeClr val="accent5">
                <a:hueOff val="-1743925"/>
                <a:satOff val="10375"/>
                <a:lumOff val="4183"/>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ea typeface="+mn-ea"/>
              <a:cs typeface="+mn-cs"/>
            </a:rPr>
            <a:t>Leadership pipeline development remains insufficient</a:t>
          </a:r>
          <a:endParaRPr lang="en-US" sz="1700" kern="1200">
            <a:ea typeface="+mn-ea"/>
            <a:cs typeface="+mn-cs"/>
          </a:endParaRPr>
        </a:p>
      </dsp:txBody>
      <dsp:txXfrm>
        <a:off x="43693" y="2008559"/>
        <a:ext cx="3763736" cy="807664"/>
      </dsp:txXfrm>
    </dsp:sp>
    <dsp:sp modelId="{9BF35021-69A9-46D0-9863-62EF1F728FE3}">
      <dsp:nvSpPr>
        <dsp:cNvPr id="0" name=""/>
        <dsp:cNvSpPr/>
      </dsp:nvSpPr>
      <dsp:spPr>
        <a:xfrm>
          <a:off x="0" y="2908876"/>
          <a:ext cx="3851122" cy="895050"/>
        </a:xfrm>
        <a:prstGeom prst="roundRect">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These systemic issues create long-term workforce sustainability risks</a:t>
          </a:r>
          <a:endParaRPr lang="en-US" sz="1700" kern="1200">
            <a:solidFill>
              <a:srgbClr val="FFFFFF"/>
            </a:solidFill>
            <a:ea typeface="+mn-ea"/>
            <a:cs typeface="+mn-cs"/>
          </a:endParaRPr>
        </a:p>
      </dsp:txBody>
      <dsp:txXfrm>
        <a:off x="43693" y="2952569"/>
        <a:ext cx="3763736" cy="807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146A4-18D5-4D5D-A933-160B2B9C1AFD}">
      <dsp:nvSpPr>
        <dsp:cNvPr id="0" name=""/>
        <dsp:cNvSpPr/>
      </dsp:nvSpPr>
      <dsp:spPr>
        <a:xfrm>
          <a:off x="0" y="1610"/>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DA4D8-057E-4811-A382-A2D5AFE60FE8}">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5D2638-7AB8-47C6-8CD5-DEF1AA2A3FE6}">
      <dsp:nvSpPr>
        <dsp:cNvPr id="0" name=""/>
        <dsp:cNvSpPr/>
      </dsp:nvSpPr>
      <dsp:spPr>
        <a:xfrm>
          <a:off x="942857" y="1610"/>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Strategic workforce planning improves long-term workforce sustainability (CIPD, 2023)</a:t>
          </a:r>
          <a:endParaRPr lang="en-US" sz="1600" kern="1200"/>
        </a:p>
      </dsp:txBody>
      <dsp:txXfrm>
        <a:off x="942857" y="1610"/>
        <a:ext cx="5481581" cy="816326"/>
      </dsp:txXfrm>
    </dsp:sp>
    <dsp:sp modelId="{4C8FA04A-9EEA-476B-A71E-9598B0868DEE}">
      <dsp:nvSpPr>
        <dsp:cNvPr id="0" name=""/>
        <dsp:cNvSpPr/>
      </dsp:nvSpPr>
      <dsp:spPr>
        <a:xfrm>
          <a:off x="0" y="1022019"/>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0D0F5-F2DE-46E8-A2B8-55373A4AA86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072374-E5E4-40A7-BC58-5404C11F1A11}">
      <dsp:nvSpPr>
        <dsp:cNvPr id="0" name=""/>
        <dsp:cNvSpPr/>
      </dsp:nvSpPr>
      <dsp:spPr>
        <a:xfrm>
          <a:off x="942857" y="1022019"/>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Leadership development programmes strengthen talent pipeline</a:t>
          </a:r>
          <a:endParaRPr lang="en-US" sz="1600" kern="1200"/>
        </a:p>
      </dsp:txBody>
      <dsp:txXfrm>
        <a:off x="942857" y="1022019"/>
        <a:ext cx="5481581" cy="816326"/>
      </dsp:txXfrm>
    </dsp:sp>
    <dsp:sp modelId="{E84530FA-E9AF-49A4-81BE-09424D946DEC}">
      <dsp:nvSpPr>
        <dsp:cNvPr id="0" name=""/>
        <dsp:cNvSpPr/>
      </dsp:nvSpPr>
      <dsp:spPr>
        <a:xfrm>
          <a:off x="0" y="2042427"/>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B4BC2-928C-48C3-BD03-73DAAFEB522A}">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8D4E3B-3CFB-4C9C-B172-ECA4AA65A1BD}">
      <dsp:nvSpPr>
        <dsp:cNvPr id="0" name=""/>
        <dsp:cNvSpPr/>
      </dsp:nvSpPr>
      <dsp:spPr>
        <a:xfrm>
          <a:off x="942857" y="2042427"/>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Clear career pathways improve employee retention</a:t>
          </a:r>
          <a:endParaRPr lang="en-US" sz="1600" kern="1200"/>
        </a:p>
      </dsp:txBody>
      <dsp:txXfrm>
        <a:off x="942857" y="2042427"/>
        <a:ext cx="5481581" cy="816326"/>
      </dsp:txXfrm>
    </dsp:sp>
    <dsp:sp modelId="{CC42A559-7A81-49F3-9B08-804067531929}">
      <dsp:nvSpPr>
        <dsp:cNvPr id="0" name=""/>
        <dsp:cNvSpPr/>
      </dsp:nvSpPr>
      <dsp:spPr>
        <a:xfrm>
          <a:off x="0" y="3062835"/>
          <a:ext cx="6424438" cy="8163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D4B3D-037E-4761-97CD-FABCFABC073F}">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15FF12-5E61-464F-8496-A631E156FCB5}">
      <dsp:nvSpPr>
        <dsp:cNvPr id="0" name=""/>
        <dsp:cNvSpPr/>
      </dsp:nvSpPr>
      <dsp:spPr>
        <a:xfrm>
          <a:off x="942857" y="3062835"/>
          <a:ext cx="5481581"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711200">
            <a:lnSpc>
              <a:spcPct val="100000"/>
            </a:lnSpc>
            <a:spcBef>
              <a:spcPct val="0"/>
            </a:spcBef>
            <a:spcAft>
              <a:spcPct val="35000"/>
            </a:spcAft>
            <a:buNone/>
          </a:pPr>
          <a:r>
            <a:rPr lang="en-GB" sz="1600" kern="1200"/>
            <a:t>Talent development improves organisational performance and healthcare outcomes (West et al., 2022)</a:t>
          </a:r>
          <a:endParaRPr lang="en-US" sz="1600" kern="1200"/>
        </a:p>
      </dsp:txBody>
      <dsp:txXfrm>
        <a:off x="942857" y="3062835"/>
        <a:ext cx="5481581" cy="8163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6E28A-0C55-4744-BEE1-6DAEFD0965C1}">
      <dsp:nvSpPr>
        <dsp:cNvPr id="0" name=""/>
        <dsp:cNvSpPr/>
      </dsp:nvSpPr>
      <dsp:spPr>
        <a:xfrm>
          <a:off x="477314"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47EF0-0A02-4E58-896B-2A3648451C41}">
      <dsp:nvSpPr>
        <dsp:cNvPr id="0" name=""/>
        <dsp:cNvSpPr/>
      </dsp:nvSpPr>
      <dsp:spPr>
        <a:xfrm>
          <a:off x="709227" y="267969"/>
          <a:ext cx="640521" cy="640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17DA7-C55D-47EF-9302-B44190855873}">
      <dsp:nvSpPr>
        <dsp:cNvPr id="0" name=""/>
        <dsp:cNvSpPr/>
      </dsp:nvSpPr>
      <dsp:spPr>
        <a:xfrm>
          <a:off x="1818308"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Performance Management ensure accountability for for public funs</a:t>
          </a:r>
          <a:endParaRPr lang="en-US" sz="1800" kern="1200"/>
        </a:p>
      </dsp:txBody>
      <dsp:txXfrm>
        <a:off x="1818308" y="36056"/>
        <a:ext cx="2603106" cy="1104348"/>
      </dsp:txXfrm>
    </dsp:sp>
    <dsp:sp modelId="{46676157-ED73-4F66-B6FC-B70B618D1481}">
      <dsp:nvSpPr>
        <dsp:cNvPr id="0" name=""/>
        <dsp:cNvSpPr/>
      </dsp:nvSpPr>
      <dsp:spPr>
        <a:xfrm>
          <a:off x="4874985" y="36056"/>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DA480-BB45-4350-94FE-0F6A6AA42341}">
      <dsp:nvSpPr>
        <dsp:cNvPr id="0" name=""/>
        <dsp:cNvSpPr/>
      </dsp:nvSpPr>
      <dsp:spPr>
        <a:xfrm>
          <a:off x="5106898" y="267969"/>
          <a:ext cx="640521" cy="640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40B5B-0FC1-4D9B-88C9-F6FED32DE3E3}">
      <dsp:nvSpPr>
        <dsp:cNvPr id="0" name=""/>
        <dsp:cNvSpPr/>
      </dsp:nvSpPr>
      <dsp:spPr>
        <a:xfrm>
          <a:off x="6215979" y="36056"/>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patient outcomes</a:t>
          </a:r>
          <a:endParaRPr lang="en-US" sz="1800" kern="1200"/>
        </a:p>
      </dsp:txBody>
      <dsp:txXfrm>
        <a:off x="6215979" y="36056"/>
        <a:ext cx="2603106" cy="1104348"/>
      </dsp:txXfrm>
    </dsp:sp>
    <dsp:sp modelId="{7EDDD107-508A-4E4F-ABB9-47A8F13F5B8E}">
      <dsp:nvSpPr>
        <dsp:cNvPr id="0" name=""/>
        <dsp:cNvSpPr/>
      </dsp:nvSpPr>
      <dsp:spPr>
        <a:xfrm>
          <a:off x="477314"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E124E-E4BE-4489-A92F-3DD43F7D8DD4}">
      <dsp:nvSpPr>
        <dsp:cNvPr id="0" name=""/>
        <dsp:cNvSpPr/>
      </dsp:nvSpPr>
      <dsp:spPr>
        <a:xfrm>
          <a:off x="709227" y="1839470"/>
          <a:ext cx="640521" cy="640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189F4F-EB06-42AC-B8CF-AB9502DD5359}">
      <dsp:nvSpPr>
        <dsp:cNvPr id="0" name=""/>
        <dsp:cNvSpPr/>
      </dsp:nvSpPr>
      <dsp:spPr>
        <a:xfrm>
          <a:off x="1818308"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variations in care</a:t>
          </a:r>
          <a:endParaRPr lang="en-US" sz="1800" kern="1200"/>
        </a:p>
      </dsp:txBody>
      <dsp:txXfrm>
        <a:off x="1818308" y="1607557"/>
        <a:ext cx="2603106" cy="1104348"/>
      </dsp:txXfrm>
    </dsp:sp>
    <dsp:sp modelId="{968B0376-EC43-4B2A-B6C2-AECF32F6788A}">
      <dsp:nvSpPr>
        <dsp:cNvPr id="0" name=""/>
        <dsp:cNvSpPr/>
      </dsp:nvSpPr>
      <dsp:spPr>
        <a:xfrm>
          <a:off x="4874985" y="1607557"/>
          <a:ext cx="1104348" cy="110434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53BE1-7DC4-444A-A639-71BF32143F72}">
      <dsp:nvSpPr>
        <dsp:cNvPr id="0" name=""/>
        <dsp:cNvSpPr/>
      </dsp:nvSpPr>
      <dsp:spPr>
        <a:xfrm>
          <a:off x="5106898" y="1839470"/>
          <a:ext cx="640521" cy="6405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F331E-95A2-4676-991C-0D676EBD2D02}">
      <dsp:nvSpPr>
        <dsp:cNvPr id="0" name=""/>
        <dsp:cNvSpPr/>
      </dsp:nvSpPr>
      <dsp:spPr>
        <a:xfrm>
          <a:off x="6215979" y="1607557"/>
          <a:ext cx="2603106" cy="1104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Encourages organisational learning</a:t>
          </a:r>
          <a:endParaRPr lang="en-US" sz="1800" kern="1200"/>
        </a:p>
      </dsp:txBody>
      <dsp:txXfrm>
        <a:off x="6215979" y="1607557"/>
        <a:ext cx="2603106" cy="11043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BD169-F4D2-4E0C-AFAF-E03A3A75BA82}">
      <dsp:nvSpPr>
        <dsp:cNvPr id="0" name=""/>
        <dsp:cNvSpPr/>
      </dsp:nvSpPr>
      <dsp:spPr>
        <a:xfrm>
          <a:off x="356006" y="864639"/>
          <a:ext cx="579023" cy="5790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74BD01-ABF9-4A09-ADB8-6EFF0A7E72BA}">
      <dsp:nvSpPr>
        <dsp:cNvPr id="0" name=""/>
        <dsp:cNvSpPr/>
      </dsp:nvSpPr>
      <dsp:spPr>
        <a:xfrm>
          <a:off x="2158"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Annual appraisal systems</a:t>
          </a:r>
          <a:endParaRPr lang="en-US" sz="1100" kern="1200"/>
        </a:p>
      </dsp:txBody>
      <dsp:txXfrm>
        <a:off x="2158" y="1658097"/>
        <a:ext cx="1286718" cy="514687"/>
      </dsp:txXfrm>
    </dsp:sp>
    <dsp:sp modelId="{2DF268F8-D241-46B3-B52E-8E04E399CB92}">
      <dsp:nvSpPr>
        <dsp:cNvPr id="0" name=""/>
        <dsp:cNvSpPr/>
      </dsp:nvSpPr>
      <dsp:spPr>
        <a:xfrm>
          <a:off x="1867900" y="864639"/>
          <a:ext cx="579023" cy="5790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80A911-5FE0-44B1-8662-5154C8DA2840}">
      <dsp:nvSpPr>
        <dsp:cNvPr id="0" name=""/>
        <dsp:cNvSpPr/>
      </dsp:nvSpPr>
      <dsp:spPr>
        <a:xfrm>
          <a:off x="1514053"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Objective setting and review</a:t>
          </a:r>
          <a:endParaRPr lang="en-US" sz="1100" kern="1200"/>
        </a:p>
      </dsp:txBody>
      <dsp:txXfrm>
        <a:off x="1514053" y="1658097"/>
        <a:ext cx="1286718" cy="514687"/>
      </dsp:txXfrm>
    </dsp:sp>
    <dsp:sp modelId="{DD151564-EE50-40FB-9440-54D4120B54D8}">
      <dsp:nvSpPr>
        <dsp:cNvPr id="0" name=""/>
        <dsp:cNvSpPr/>
      </dsp:nvSpPr>
      <dsp:spPr>
        <a:xfrm>
          <a:off x="3379795" y="864639"/>
          <a:ext cx="579023" cy="5790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EEBAD-BBDF-4351-8E47-584001269727}">
      <dsp:nvSpPr>
        <dsp:cNvPr id="0" name=""/>
        <dsp:cNvSpPr/>
      </dsp:nvSpPr>
      <dsp:spPr>
        <a:xfrm>
          <a:off x="3025947" y="165809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Continued Professional Development (CPD)</a:t>
          </a:r>
          <a:endParaRPr lang="en-US" sz="1100" kern="1200"/>
        </a:p>
      </dsp:txBody>
      <dsp:txXfrm>
        <a:off x="3025947" y="1658097"/>
        <a:ext cx="1286718" cy="514687"/>
      </dsp:txXfrm>
    </dsp:sp>
    <dsp:sp modelId="{E4EE7D59-FB22-4CE0-8A00-16ACE7BF0EFD}">
      <dsp:nvSpPr>
        <dsp:cNvPr id="0" name=""/>
        <dsp:cNvSpPr/>
      </dsp:nvSpPr>
      <dsp:spPr>
        <a:xfrm>
          <a:off x="1111953" y="2494464"/>
          <a:ext cx="579023" cy="5790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1052C-239E-44D7-BEA3-E432104C3ADE}">
      <dsp:nvSpPr>
        <dsp:cNvPr id="0" name=""/>
        <dsp:cNvSpPr/>
      </dsp:nvSpPr>
      <dsp:spPr>
        <a:xfrm>
          <a:off x="758105"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Clinical Supervision</a:t>
          </a:r>
          <a:endParaRPr lang="en-US" sz="1100" kern="1200"/>
        </a:p>
      </dsp:txBody>
      <dsp:txXfrm>
        <a:off x="758105" y="3287922"/>
        <a:ext cx="1286718" cy="514687"/>
      </dsp:txXfrm>
    </dsp:sp>
    <dsp:sp modelId="{66435DBE-A45A-439E-8C48-57882D06C79F}">
      <dsp:nvSpPr>
        <dsp:cNvPr id="0" name=""/>
        <dsp:cNvSpPr/>
      </dsp:nvSpPr>
      <dsp:spPr>
        <a:xfrm>
          <a:off x="2623848" y="2494464"/>
          <a:ext cx="579023" cy="5790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06A775-44F3-4BE6-A895-AE45962E3C7D}">
      <dsp:nvSpPr>
        <dsp:cNvPr id="0" name=""/>
        <dsp:cNvSpPr/>
      </dsp:nvSpPr>
      <dsp:spPr>
        <a:xfrm>
          <a:off x="2270000" y="3287922"/>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Mandatory Training</a:t>
          </a:r>
          <a:endParaRPr lang="en-US" sz="1100" kern="1200"/>
        </a:p>
      </dsp:txBody>
      <dsp:txXfrm>
        <a:off x="2270000" y="3287922"/>
        <a:ext cx="1286718" cy="5146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73C3A-4E91-4C5F-8B85-0C778993654F}"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68521-FCE8-469B-B62D-EF54B06B9554}" type="slidenum">
              <a:rPr lang="en-GB" smtClean="0"/>
              <a:t>‹#›</a:t>
            </a:fld>
            <a:endParaRPr lang="en-GB"/>
          </a:p>
        </p:txBody>
      </p:sp>
    </p:spTree>
    <p:extLst>
      <p:ext uri="{BB962C8B-B14F-4D97-AF65-F5344CB8AC3E}">
        <p14:creationId xmlns:p14="http://schemas.microsoft.com/office/powerpoint/2010/main" val="243354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55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5835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664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7452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43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646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96935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3/7/2026</a:t>
            </a:fld>
            <a:endParaRPr lang="en-US"/>
          </a:p>
        </p:txBody>
      </p:sp>
    </p:spTree>
    <p:extLst>
      <p:ext uri="{BB962C8B-B14F-4D97-AF65-F5344CB8AC3E}">
        <p14:creationId xmlns:p14="http://schemas.microsoft.com/office/powerpoint/2010/main" val="25819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6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8312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58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782855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9567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08383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77369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12521160"/>
      </p:ext>
    </p:extLst>
  </p:cSld>
  <p:clrMap bg1="lt1" tx1="dk1" bg2="lt2" tx2="dk2" accent1="accent1" accent2="accent2" accent3="accent3" accent4="accent4" accent5="accent5" accent6="accent6" hlink="hlink" folHlink="folHlink"/>
  <p:sldLayoutIdLst>
    <p:sldLayoutId id="2147484037" r:id="rId1"/>
    <p:sldLayoutId id="2147484038" r:id="rId2"/>
    <p:sldLayoutId id="2147484039" r:id="rId3"/>
    <p:sldLayoutId id="2147484040" r:id="rId4"/>
    <p:sldLayoutId id="2147484041" r:id="rId5"/>
    <p:sldLayoutId id="2147484042" r:id="rId6"/>
    <p:sldLayoutId id="2147484043" r:id="rId7"/>
    <p:sldLayoutId id="2147484044" r:id="rId8"/>
    <p:sldLayoutId id="2147484045" r:id="rId9"/>
    <p:sldLayoutId id="2147484046" r:id="rId10"/>
    <p:sldLayoutId id="2147484047" r:id="rId11"/>
    <p:sldLayoutId id="2147484048" r:id="rId12"/>
    <p:sldLayoutId id="2147484049" r:id="rId13"/>
    <p:sldLayoutId id="2147484050" r:id="rId14"/>
    <p:sldLayoutId id="2147484051" r:id="rId15"/>
    <p:sldLayoutId id="21474840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duncan/50025405238" TargetMode="External"/><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hyperlink" Target="https://www.mynextmove.org/profile/summary/11-3131.00" TargetMode="Externa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hyperlink" Target="https://www.mynextmove.org/profile/summary/11-3131.00" TargetMode="External"/><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hyperlink" Target="https://www.flickr.com/photos/duncan/50025405238" TargetMode="Externa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hyperlink" Target="https://bccampus.ca/2017/10/26/bccampus-leads-collaborative-revision-of-practical-nursing-and-access-to-practical-nursing-provincial-curriculum/" TargetMode="External"/><Relationship Id="rId7" Type="http://schemas.openxmlformats.org/officeDocument/2006/relationships/hyperlink" Target="https://www.cato.org/blog/more-evidence-debunking-nurse-practitioners-critics" TargetMode="External"/><Relationship Id="rId2" Type="http://schemas.openxmlformats.org/officeDocument/2006/relationships/image" Target="../media/image23.jpeg"/><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hyperlink" Target="https://blogs.ed.ac.uk/scphrp/2014/06/06/self-management-and-social-prescribing-advisory-group-nhs-scotland-scottish-government/" TargetMode="Externa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eoplematters.in/article/employee-relations/art-effective-change-management-13517"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7.png"/><Relationship Id="rId7" Type="http://schemas.openxmlformats.org/officeDocument/2006/relationships/diagramQuickStyle" Target="../diagrams/quickStyle4.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image" Target="../media/image38.png"/><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8.png"/><Relationship Id="rId7" Type="http://schemas.openxmlformats.org/officeDocument/2006/relationships/diagramQuickStyle" Target="../diagrams/quickStyle5.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image" Target="../media/image49.png"/><Relationship Id="rId9" Type="http://schemas.microsoft.com/office/2007/relationships/diagramDrawing" Target="../diagrams/drawing5.xml"/></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60.png"/><Relationship Id="rId7" Type="http://schemas.openxmlformats.org/officeDocument/2006/relationships/diagramQuickStyle" Target="../diagrams/quickStyle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61.jpeg"/><Relationship Id="rId9" Type="http://schemas.microsoft.com/office/2007/relationships/diagramDrawing" Target="../diagrams/drawing7.xml"/></Relationships>
</file>

<file path=ppt/slides/_rels/slide2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mj.com/content/364/bmj.l84" TargetMode="External"/><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80.png"/><Relationship Id="rId1" Type="http://schemas.openxmlformats.org/officeDocument/2006/relationships/slideLayout" Target="../slideLayouts/slideLayout2.xml"/><Relationship Id="rId4" Type="http://schemas.openxmlformats.org/officeDocument/2006/relationships/hyperlink" Target="https://svgsilh.com/es/ffc107/image/1271657.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ixabay.com/en/gear-strategy-planning-economy-1015715/" TargetMode="External"/><Relationship Id="rId2" Type="http://schemas.openxmlformats.org/officeDocument/2006/relationships/image" Target="../media/image8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136/leader-2024-FMLM.12" TargetMode="External"/><Relationship Id="rId7"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doi.org/10.6017/ijahe.v10i2.17617" TargetMode="External"/><Relationship Id="rId1" Type="http://schemas.openxmlformats.org/officeDocument/2006/relationships/slideLayout" Target="../slideLayouts/slideLayout2.xml"/><Relationship Id="rId6" Type="http://schemas.openxmlformats.org/officeDocument/2006/relationships/hyperlink" Target="https://doi.org/10.1136/emermed-2023-213189" TargetMode="External"/><Relationship Id="rId5" Type="http://schemas.openxmlformats.org/officeDocument/2006/relationships/hyperlink" Target="https://doi.org/10.1108/00197851011057546" TargetMode="External"/><Relationship Id="rId4" Type="http://schemas.openxmlformats.org/officeDocument/2006/relationships/hyperlink" Target="https://doi.org/10.2307/3499575"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gov.uk/government/news/75-million-to-digitally-schedule-shifts-and-save-nhs-staff-time" TargetMode="External"/><Relationship Id="rId3" Type="http://schemas.openxmlformats.org/officeDocument/2006/relationships/hyperlink" Target="https://digital.nhs.uk/services/ai-knowledge-repository" TargetMode="External"/><Relationship Id="rId7" Type="http://schemas.openxmlformats.org/officeDocument/2006/relationships/hyperlink" Target="https://doi.org/10.1108/09552069410060067" TargetMode="External"/><Relationship Id="rId2" Type="http://schemas.openxmlformats.org/officeDocument/2006/relationships/hyperlink" Target="https://digital-transformation.hee.nhs.uk/support-for-organisations/digital-champions" TargetMode="External"/><Relationship Id="rId1" Type="http://schemas.openxmlformats.org/officeDocument/2006/relationships/slideLayout" Target="../slideLayouts/slideLayout2.xml"/><Relationship Id="rId6" Type="http://schemas.openxmlformats.org/officeDocument/2006/relationships/hyperlink" Target="https://doi.org/10.1080/21552851.2015.1091673" TargetMode="External"/><Relationship Id="rId5" Type="http://schemas.openxmlformats.org/officeDocument/2006/relationships/hyperlink" Target="https://doi.org/10.1177/09514848211010264" TargetMode="External"/><Relationship Id="rId4" Type="http://schemas.openxmlformats.org/officeDocument/2006/relationships/hyperlink" Target="https://doi.org/10.1177/1350507603034001135" TargetMode="External"/><Relationship Id="rId9" Type="http://schemas.openxmlformats.org/officeDocument/2006/relationships/hyperlink" Target="https://www.hee.nhs.uk/sites/default/files/documents/Topol%20Review%20interim%20report_0.pdf"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scholar.google.com/scholar?hl=en&amp;as_sdt=0%2C5&amp;as_ylo=2022&amp;q=Transformational+Leadership+Theory+within+the+NHS&amp;btnG=#d=gs_cit&amp;t=1771013118541&amp;u=%2Fscholar%3Fq%3Dinfo%3AYjl0yWjTvawJ%3Ascholar.google.com%2F%26output%3Dcite%26scirp%3D1%26hl%3Den" TargetMode="External"/><Relationship Id="rId7" Type="http://schemas.openxmlformats.org/officeDocument/2006/relationships/hyperlink" Target="https://doi.org/10.5750/ijpcm.v9i3.994" TargetMode="External"/><Relationship Id="rId2" Type="http://schemas.openxmlformats.org/officeDocument/2006/relationships/hyperlink" Target="https://committees.parliament.uk/publications/6158/documents/68766/default/" TargetMode="External"/><Relationship Id="rId1" Type="http://schemas.openxmlformats.org/officeDocument/2006/relationships/slideLayout" Target="../slideLayouts/slideLayout2.xml"/><Relationship Id="rId6" Type="http://schemas.openxmlformats.org/officeDocument/2006/relationships/hyperlink" Target="https://doi.org/10.1080/09540962.2012.728786" TargetMode="External"/><Relationship Id="rId5" Type="http://schemas.openxmlformats.org/officeDocument/2006/relationships/hyperlink" Target="https://doi.org/10.1111/j.1744-6570.1995.tb01782.x" TargetMode="External"/><Relationship Id="rId4" Type="http://schemas.openxmlformats.org/officeDocument/2006/relationships/hyperlink" Target="https://doi.org/10.1080/10790195.2011.10850344"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assets.publishing.service.gov.uk/media/5a7ba0faed915d13110607c8/0947.pdf" TargetMode="External"/><Relationship Id="rId3" Type="http://schemas.openxmlformats.org/officeDocument/2006/relationships/hyperlink" Target="https://digital-transformation.hee.nhs.uk/support-for-organisations/digital-capabilities-frameworks" TargetMode="External"/><Relationship Id="rId7" Type="http://schemas.openxmlformats.org/officeDocument/2006/relationships/hyperlink" Target="https://www.kingsfund.org.uk/insight-and-analysis/long-reads/securing-nhs-workforce-future-recommendations-action" TargetMode="External"/><Relationship Id="rId2" Type="http://schemas.openxmlformats.org/officeDocument/2006/relationships/hyperlink" Target="https://doi.org/10.1177/2382120519840332" TargetMode="External"/><Relationship Id="rId1" Type="http://schemas.openxmlformats.org/officeDocument/2006/relationships/slideLayout" Target="../slideLayouts/slideLayout2.xml"/><Relationship Id="rId6" Type="http://schemas.openxmlformats.org/officeDocument/2006/relationships/hyperlink" Target="https://doi.org/10.1377/hlthaff.21.3.103" TargetMode="External"/><Relationship Id="rId11" Type="http://schemas.openxmlformats.org/officeDocument/2006/relationships/hyperlink" Target="https://doi.org/10.1080/13561820.2019.1641476" TargetMode="External"/><Relationship Id="rId5" Type="http://schemas.openxmlformats.org/officeDocument/2006/relationships/hyperlink" Target="https://doi.org/10.1136/bmj.l661" TargetMode="External"/><Relationship Id="rId10" Type="http://schemas.openxmlformats.org/officeDocument/2006/relationships/hyperlink" Target="https://doi.org/10.1136/bmj.o2921" TargetMode="External"/><Relationship Id="rId4" Type="http://schemas.openxmlformats.org/officeDocument/2006/relationships/hyperlink" Target="https://nhsproviders.org/resources/nhs-staff-survey-results-2023" TargetMode="External"/><Relationship Id="rId9" Type="http://schemas.openxmlformats.org/officeDocument/2006/relationships/hyperlink" Target="https://topol.digitalacademy.nhs.uk/the-topol-review?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7" name="Group 86">
            <a:extLst>
              <a:ext uri="{FF2B5EF4-FFF2-40B4-BE49-F238E27FC236}">
                <a16:creationId xmlns:a16="http://schemas.microsoft.com/office/drawing/2014/main" id="{CD76979B-5F8A-4DD7-968D-E03870FCFE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8" name="Straight Connector 87">
              <a:extLst>
                <a:ext uri="{FF2B5EF4-FFF2-40B4-BE49-F238E27FC236}">
                  <a16:creationId xmlns:a16="http://schemas.microsoft.com/office/drawing/2014/main" id="{39CB0BD6-DA8B-4C62-A380-FBF254F22F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E6061DD5-19FF-4028-8EC6-35434F50A2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5D830324-2549-48FF-9DCE-52656C4B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5">
              <a:extLst>
                <a:ext uri="{FF2B5EF4-FFF2-40B4-BE49-F238E27FC236}">
                  <a16:creationId xmlns:a16="http://schemas.microsoft.com/office/drawing/2014/main" id="{4C93D8FA-C150-4198-81E0-67E60289B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C9DB882D-4CF6-404F-AD94-2A39FED11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Rectangle 27">
              <a:extLst>
                <a:ext uri="{FF2B5EF4-FFF2-40B4-BE49-F238E27FC236}">
                  <a16:creationId xmlns:a16="http://schemas.microsoft.com/office/drawing/2014/main" id="{A7BECA28-3BC7-4E90-B46F-6AE6B1A37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8">
              <a:extLst>
                <a:ext uri="{FF2B5EF4-FFF2-40B4-BE49-F238E27FC236}">
                  <a16:creationId xmlns:a16="http://schemas.microsoft.com/office/drawing/2014/main" id="{321E725C-18EE-4BB1-9C48-421C51A40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Rectangle 29">
              <a:extLst>
                <a:ext uri="{FF2B5EF4-FFF2-40B4-BE49-F238E27FC236}">
                  <a16:creationId xmlns:a16="http://schemas.microsoft.com/office/drawing/2014/main" id="{F95C43BE-926A-4C9A-AB44-62E4D524B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226C3F00-2A9E-461A-A1A6-202CD0A2D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Isosceles Triangle 96">
              <a:extLst>
                <a:ext uri="{FF2B5EF4-FFF2-40B4-BE49-F238E27FC236}">
                  <a16:creationId xmlns:a16="http://schemas.microsoft.com/office/drawing/2014/main" id="{00E639C2-20E7-4880-BE5C-A1A247DC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D022087E-C508-1DF8-D2EA-CCCF5F27E543}"/>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dirty="0">
                <a:solidFill>
                  <a:schemeClr val="accent1"/>
                </a:solidFill>
                <a:latin typeface="+mj-lt"/>
                <a:ea typeface="+mj-ea"/>
                <a:cs typeface="+mj-cs"/>
              </a:rPr>
              <a:t>Human Capital Challenges in the NHS: An HRM Perspective</a:t>
            </a:r>
          </a:p>
          <a:p>
            <a:pPr defTabSz="457200">
              <a:spcBef>
                <a:spcPct val="0"/>
              </a:spcBef>
              <a:spcAft>
                <a:spcPts val="600"/>
              </a:spcAft>
            </a:pPr>
            <a:endParaRPr lang="en-US" sz="3600" b="1" dirty="0">
              <a:solidFill>
                <a:schemeClr val="accent1"/>
              </a:solidFill>
              <a:latin typeface="+mj-lt"/>
              <a:ea typeface="+mj-ea"/>
              <a:cs typeface="+mj-cs"/>
            </a:endParaRPr>
          </a:p>
          <a:p>
            <a:pPr defTabSz="457200">
              <a:spcBef>
                <a:spcPct val="0"/>
              </a:spcBef>
              <a:spcAft>
                <a:spcPts val="600"/>
              </a:spcAft>
            </a:pPr>
            <a:endParaRPr lang="en-US" sz="3600" dirty="0">
              <a:solidFill>
                <a:schemeClr val="accent1"/>
              </a:solidFill>
              <a:latin typeface="+mj-lt"/>
              <a:ea typeface="+mj-ea"/>
              <a:cs typeface="+mj-cs"/>
            </a:endParaRPr>
          </a:p>
        </p:txBody>
      </p:sp>
      <p:pic>
        <p:nvPicPr>
          <p:cNvPr id="10" name="Picture 9" descr="A group of people in white coats&#10;&#10;AI-generated content may be incorrect.">
            <a:extLst>
              <a:ext uri="{FF2B5EF4-FFF2-40B4-BE49-F238E27FC236}">
                <a16:creationId xmlns:a16="http://schemas.microsoft.com/office/drawing/2014/main" id="{DFE10104-F9FF-5AC4-1A5E-970DB573D89F}"/>
              </a:ext>
            </a:extLst>
          </p:cNvPr>
          <p:cNvPicPr>
            <a:picLocks noChangeAspect="1"/>
          </p:cNvPicPr>
          <p:nvPr/>
        </p:nvPicPr>
        <p:blipFill>
          <a:blip r:embed="rId2"/>
          <a:srcRect l="3506" r="-4" b="-4"/>
          <a:stretch>
            <a:fillRect/>
          </a:stretch>
        </p:blipFill>
        <p:spPr>
          <a:xfrm>
            <a:off x="671646" y="2158073"/>
            <a:ext cx="2601968" cy="1826881"/>
          </a:xfrm>
          <a:prstGeom prst="rect">
            <a:avLst/>
          </a:prstGeom>
        </p:spPr>
      </p:pic>
      <p:pic>
        <p:nvPicPr>
          <p:cNvPr id="3" name="Picture 2" descr="A black background with a yellow and blue logo&#10;&#10;AI-generated content may be incorrect.">
            <a:extLst>
              <a:ext uri="{FF2B5EF4-FFF2-40B4-BE49-F238E27FC236}">
                <a16:creationId xmlns:a16="http://schemas.microsoft.com/office/drawing/2014/main" id="{F59F48AD-7636-7C5E-4B8A-8E55B2333A8D}"/>
              </a:ext>
            </a:extLst>
          </p:cNvPr>
          <p:cNvPicPr>
            <a:picLocks noChangeAspect="1"/>
          </p:cNvPicPr>
          <p:nvPr/>
        </p:nvPicPr>
        <p:blipFill>
          <a:blip r:embed="rId3"/>
          <a:srcRect t="14433" r="-2" b="15780"/>
          <a:stretch>
            <a:fillRect/>
          </a:stretch>
        </p:blipFill>
        <p:spPr>
          <a:xfrm>
            <a:off x="3479643" y="2159331"/>
            <a:ext cx="2616049" cy="1825623"/>
          </a:xfrm>
          <a:prstGeom prst="rect">
            <a:avLst/>
          </a:prstGeom>
        </p:spPr>
      </p:pic>
      <p:sp>
        <p:nvSpPr>
          <p:cNvPr id="99" name="Isosceles Triangle 8">
            <a:extLst>
              <a:ext uri="{FF2B5EF4-FFF2-40B4-BE49-F238E27FC236}">
                <a16:creationId xmlns:a16="http://schemas.microsoft.com/office/drawing/2014/main" id="{06A51FAE-5E00-4216-9881-05169938D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More than 1.4 million NHS workers to receive 3.3% pay rise from April ...">
            <a:extLst>
              <a:ext uri="{FF2B5EF4-FFF2-40B4-BE49-F238E27FC236}">
                <a16:creationId xmlns:a16="http://schemas.microsoft.com/office/drawing/2014/main" id="{598B4140-3E91-2932-6889-01D78E560167}"/>
              </a:ext>
            </a:extLst>
          </p:cNvPr>
          <p:cNvPicPr>
            <a:picLocks noChangeAspect="1"/>
          </p:cNvPicPr>
          <p:nvPr/>
        </p:nvPicPr>
        <p:blipFill>
          <a:blip r:embed="rId4"/>
          <a:srcRect l="5755" r="-4" b="-4"/>
          <a:stretch>
            <a:fillRect/>
          </a:stretch>
        </p:blipFill>
        <p:spPr>
          <a:xfrm>
            <a:off x="671645" y="4213553"/>
            <a:ext cx="2579397" cy="1826881"/>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F32EF65F-8F9B-F4C6-6A2C-070B1D229560}"/>
              </a:ext>
            </a:extLst>
          </p:cNvPr>
          <p:cNvPicPr>
            <a:picLocks noChangeAspect="1"/>
          </p:cNvPicPr>
          <p:nvPr/>
        </p:nvPicPr>
        <p:blipFill>
          <a:blip r:embed="rId5"/>
          <a:srcRect r="-2" b="659"/>
          <a:stretch>
            <a:fillRect/>
          </a:stretch>
        </p:blipFill>
        <p:spPr>
          <a:xfrm>
            <a:off x="3478362" y="4215275"/>
            <a:ext cx="2616049" cy="1825623"/>
          </a:xfrm>
          <a:prstGeom prst="rect">
            <a:avLst/>
          </a:prstGeom>
        </p:spPr>
      </p:pic>
      <p:sp>
        <p:nvSpPr>
          <p:cNvPr id="13" name="Footer Placeholder 5">
            <a:extLst>
              <a:ext uri="{FF2B5EF4-FFF2-40B4-BE49-F238E27FC236}">
                <a16:creationId xmlns:a16="http://schemas.microsoft.com/office/drawing/2014/main" id="{C0AE8482-B87D-862B-38DE-F9658D49D5B8}"/>
              </a:ext>
            </a:extLst>
          </p:cNvPr>
          <p:cNvSpPr>
            <a:spLocks noGrp="1"/>
          </p:cNvSpPr>
          <p:nvPr>
            <p:ph type="ftr" sz="quarter" idx="11"/>
          </p:nvPr>
        </p:nvSpPr>
        <p:spPr>
          <a:xfrm>
            <a:off x="677334" y="6041362"/>
            <a:ext cx="5192561"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TextBox 3">
            <a:extLst>
              <a:ext uri="{FF2B5EF4-FFF2-40B4-BE49-F238E27FC236}">
                <a16:creationId xmlns:a16="http://schemas.microsoft.com/office/drawing/2014/main" id="{0B137B52-FDC4-B469-5B8A-1B1112992890}"/>
              </a:ext>
            </a:extLst>
          </p:cNvPr>
          <p:cNvSpPr txBox="1"/>
          <p:nvPr/>
        </p:nvSpPr>
        <p:spPr>
          <a:xfrm>
            <a:off x="6325880" y="2160589"/>
            <a:ext cx="2948121"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b="1">
                <a:solidFill>
                  <a:schemeClr val="tx1">
                    <a:lumMod val="75000"/>
                    <a:lumOff val="25000"/>
                  </a:schemeClr>
                </a:solidFill>
              </a:rPr>
              <a:t>Group Members:</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Kumakamba</a:t>
            </a:r>
            <a:r>
              <a:rPr lang="en-US" dirty="0">
                <a:solidFill>
                  <a:schemeClr val="tx1">
                    <a:lumMod val="75000"/>
                    <a:lumOff val="25000"/>
                  </a:schemeClr>
                </a:solidFill>
              </a:rPr>
              <a:t> Punga – 2226848</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Carmen Prodan – 2223977</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Alicia Blake - 2208796</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Prince Laurence Sade - 2525510</a:t>
            </a:r>
          </a:p>
          <a:p>
            <a:pPr defTabSz="457200">
              <a:spcBef>
                <a:spcPts val="1000"/>
              </a:spcBef>
              <a:buClr>
                <a:schemeClr val="accent1"/>
              </a:buClr>
              <a:buSzPct val="80000"/>
              <a:buFont typeface="Wingdings 3" charset="2"/>
              <a:buChar char=""/>
            </a:pPr>
            <a:r>
              <a:rPr lang="en-US">
                <a:solidFill>
                  <a:schemeClr val="tx1">
                    <a:lumMod val="75000"/>
                    <a:lumOff val="25000"/>
                  </a:schemeClr>
                </a:solidFill>
              </a:rPr>
              <a:t>Denise Chambers - 2020342</a:t>
            </a:r>
          </a:p>
        </p:txBody>
      </p:sp>
      <p:sp>
        <p:nvSpPr>
          <p:cNvPr id="11" name="Date Placeholder 4">
            <a:extLst>
              <a:ext uri="{FF2B5EF4-FFF2-40B4-BE49-F238E27FC236}">
                <a16:creationId xmlns:a16="http://schemas.microsoft.com/office/drawing/2014/main" id="{EE653BE5-4B75-2BD4-54C6-9319C912E756}"/>
              </a:ext>
            </a:extLst>
          </p:cNvPr>
          <p:cNvSpPr>
            <a:spLocks noGrp="1"/>
          </p:cNvSpPr>
          <p:nvPr>
            <p:ph type="dt" sz="half" idx="10"/>
          </p:nvPr>
        </p:nvSpPr>
        <p:spPr>
          <a:xfrm>
            <a:off x="6095693" y="6041362"/>
            <a:ext cx="2021380" cy="365125"/>
          </a:xfrm>
        </p:spPr>
        <p:txBody>
          <a:bodyPr vert="horz" lIns="91440" tIns="45720" rIns="91440" bIns="45720" rtlCol="0" anchor="ctr">
            <a:normAutofit/>
          </a:bodyPr>
          <a:lstStyle/>
          <a:p>
            <a:pPr>
              <a:spcAft>
                <a:spcPts val="600"/>
              </a:spcAft>
            </a:pPr>
            <a:fld id="{304F711A-57F0-4589-9D82-53391E86097B}" type="datetime1">
              <a:rPr lang="en-US"/>
              <a:pPr>
                <a:spcAft>
                  <a:spcPts val="600"/>
                </a:spcAft>
              </a:pPr>
              <a:t>3/7/2026</a:t>
            </a:fld>
            <a:endParaRPr lang="en-US"/>
          </a:p>
        </p:txBody>
      </p:sp>
      <p:sp>
        <p:nvSpPr>
          <p:cNvPr id="15" name="Slide Number Placeholder 6">
            <a:extLst>
              <a:ext uri="{FF2B5EF4-FFF2-40B4-BE49-F238E27FC236}">
                <a16:creationId xmlns:a16="http://schemas.microsoft.com/office/drawing/2014/main" id="{E2D58241-D829-9D4E-C94D-DE0CE48007D3}"/>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DBAC-9E21-E253-5110-32507BECB7D3}"/>
              </a:ext>
            </a:extLst>
          </p:cNvPr>
          <p:cNvSpPr>
            <a:spLocks noGrp="1"/>
          </p:cNvSpPr>
          <p:nvPr>
            <p:ph type="title"/>
          </p:nvPr>
        </p:nvSpPr>
        <p:spPr/>
        <p:txBody>
          <a:bodyPr/>
          <a:lstStyle/>
          <a:p>
            <a:r>
              <a:rPr lang="en-GB" b="0">
                <a:latin typeface="Arial"/>
                <a:cs typeface="Arial"/>
              </a:rPr>
              <a:t>Table of Content</a:t>
            </a:r>
          </a:p>
        </p:txBody>
      </p:sp>
      <p:sp>
        <p:nvSpPr>
          <p:cNvPr id="4" name="Date Placeholder 3">
            <a:extLst>
              <a:ext uri="{FF2B5EF4-FFF2-40B4-BE49-F238E27FC236}">
                <a16:creationId xmlns:a16="http://schemas.microsoft.com/office/drawing/2014/main" id="{ACFCE52F-A806-8C79-F12E-0E6064CC3F27}"/>
              </a:ext>
            </a:extLst>
          </p:cNvPr>
          <p:cNvSpPr>
            <a:spLocks noGrp="1"/>
          </p:cNvSpPr>
          <p:nvPr>
            <p:ph type="dt" sz="half" idx="10"/>
          </p:nvPr>
        </p:nvSpPr>
        <p:spPr/>
        <p:txBody>
          <a:bodyPr/>
          <a:lstStyle/>
          <a:p>
            <a:fld id="{75715014-54A6-4A03-BFB2-8AB212C0B582}" type="datetime1">
              <a:rPr lang="en-US"/>
              <a:t>3/7/2026</a:t>
            </a:fld>
            <a:endParaRPr lang="en-US"/>
          </a:p>
        </p:txBody>
      </p:sp>
      <p:sp>
        <p:nvSpPr>
          <p:cNvPr id="5" name="Footer Placeholder 4">
            <a:extLst>
              <a:ext uri="{FF2B5EF4-FFF2-40B4-BE49-F238E27FC236}">
                <a16:creationId xmlns:a16="http://schemas.microsoft.com/office/drawing/2014/main" id="{98343795-A93C-DEA5-6D21-E97534337B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12D54B-7CCB-6024-41EA-1BBFCB290125}"/>
              </a:ext>
            </a:extLst>
          </p:cNvPr>
          <p:cNvSpPr>
            <a:spLocks noGrp="1"/>
          </p:cNvSpPr>
          <p:nvPr>
            <p:ph type="sldNum" sz="quarter" idx="12"/>
          </p:nvPr>
        </p:nvSpPr>
        <p:spPr/>
        <p:txBody>
          <a:bodyPr/>
          <a:lstStyle/>
          <a:p>
            <a:fld id="{70C12960-6E85-460F-B6E3-5B82CB31AF3D}" type="slidenum">
              <a:rPr lang="en-US" dirty="0"/>
              <a:t>2</a:t>
            </a:fld>
            <a:endParaRPr lang="en-US"/>
          </a:p>
        </p:txBody>
      </p:sp>
      <p:sp>
        <p:nvSpPr>
          <p:cNvPr id="3" name="TextBox 2">
            <a:extLst>
              <a:ext uri="{FF2B5EF4-FFF2-40B4-BE49-F238E27FC236}">
                <a16:creationId xmlns:a16="http://schemas.microsoft.com/office/drawing/2014/main" id="{17867236-D1F3-B72D-1A9B-11851D184F25}"/>
              </a:ext>
            </a:extLst>
          </p:cNvPr>
          <p:cNvSpPr txBox="1"/>
          <p:nvPr/>
        </p:nvSpPr>
        <p:spPr>
          <a:xfrm>
            <a:off x="673513" y="1266980"/>
            <a:ext cx="10298729" cy="5392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Introduction</a:t>
            </a:r>
          </a:p>
          <a:p>
            <a:r>
              <a:rPr lang="en-GB" sz="1200">
                <a:latin typeface="Arial"/>
                <a:cs typeface="Arial"/>
              </a:rPr>
              <a:t>Training and Development as a Strategic Lever for Human Capital Sustainability in the UK National Health Service</a:t>
            </a:r>
          </a:p>
          <a:p>
            <a:r>
              <a:rPr lang="en-GB" sz="1200" b="1">
                <a:latin typeface="Arial"/>
                <a:cs typeface="Arial"/>
              </a:rPr>
              <a:t>Strategic Importance of Clinical Training and CPD in the NHS</a:t>
            </a:r>
          </a:p>
          <a:p>
            <a:r>
              <a:rPr lang="en-GB" sz="1200">
                <a:latin typeface="Arial"/>
                <a:cs typeface="Arial"/>
              </a:rPr>
              <a:t>TRAINING &amp; DEVELOPMENT IN THE NHS: PSYCHOLOGICAL CONTRACT AND HCM CHALLENGES</a:t>
            </a:r>
          </a:p>
          <a:p>
            <a:r>
              <a:rPr lang="en-GB" sz="1200">
                <a:latin typeface="Arial"/>
                <a:ea typeface="+mn-lt"/>
                <a:cs typeface="Arial"/>
              </a:rPr>
              <a:t>ROOT CAUSES OF TRAINING &amp; DEVELOPMENT ISSUES IN THE NHS</a:t>
            </a:r>
            <a:endParaRPr lang="en-GB" sz="1200">
              <a:latin typeface="Arial"/>
              <a:cs typeface="Arial"/>
            </a:endParaRPr>
          </a:p>
          <a:p>
            <a:r>
              <a:rPr lang="en-GB" sz="1200">
                <a:latin typeface="Arial"/>
                <a:ea typeface="+mn-lt"/>
                <a:cs typeface="Arial"/>
              </a:rPr>
              <a:t>Human Capital and Adult Learning Perspectives</a:t>
            </a:r>
            <a:endParaRPr lang="en-GB" sz="1200">
              <a:latin typeface="Arial"/>
              <a:cs typeface="Arial"/>
            </a:endParaRPr>
          </a:p>
          <a:p>
            <a:r>
              <a:rPr lang="en-GB" sz="1200" b="1">
                <a:latin typeface="Arial"/>
                <a:ea typeface="+mn-lt"/>
                <a:cs typeface="Arial"/>
              </a:rPr>
              <a:t>Leadership and Management Development in the NHS</a:t>
            </a:r>
            <a:endParaRPr lang="en-GB" sz="1200" b="1">
              <a:latin typeface="Arial"/>
              <a:cs typeface="Arial"/>
            </a:endParaRPr>
          </a:p>
          <a:p>
            <a:r>
              <a:rPr lang="en-US" sz="1200">
                <a:latin typeface="Arial"/>
                <a:cs typeface="Arial"/>
              </a:rPr>
              <a:t>Key Challenges in NHS Leadership and Management Training</a:t>
            </a:r>
          </a:p>
          <a:p>
            <a:r>
              <a:rPr lang="en-US" sz="1200" err="1">
                <a:latin typeface="Arial"/>
                <a:ea typeface="+mn-lt"/>
                <a:cs typeface="Arial"/>
              </a:rPr>
              <a:t>Organisational</a:t>
            </a:r>
            <a:r>
              <a:rPr lang="en-US" sz="1200">
                <a:latin typeface="Arial"/>
                <a:ea typeface="+mn-lt"/>
                <a:cs typeface="Arial"/>
              </a:rPr>
              <a:t> and Cultural Causes of Leadership Development Failures</a:t>
            </a:r>
            <a:endParaRPr lang="en-US" sz="1200">
              <a:latin typeface="Arial"/>
              <a:cs typeface="Arial"/>
            </a:endParaRPr>
          </a:p>
          <a:p>
            <a:r>
              <a:rPr lang="en-US" sz="1200">
                <a:latin typeface="Arial"/>
                <a:cs typeface="Arial"/>
              </a:rPr>
              <a:t>Leadership Development Through HRM and Learning Theories</a:t>
            </a:r>
          </a:p>
          <a:p>
            <a:r>
              <a:rPr lang="en-US" sz="1200">
                <a:latin typeface="Arial"/>
                <a:cs typeface="Arial"/>
              </a:rPr>
              <a:t>Strengthening Leadership Capability: Practical HRM Interventions</a:t>
            </a:r>
          </a:p>
          <a:p>
            <a:r>
              <a:rPr lang="en-GB" sz="1200" b="1">
                <a:latin typeface="Arial"/>
                <a:ea typeface="Calibri"/>
                <a:cs typeface="Arial"/>
              </a:rPr>
              <a:t>Digital Capability in the NHS</a:t>
            </a:r>
          </a:p>
          <a:p>
            <a:r>
              <a:rPr lang="en-US" sz="1200">
                <a:latin typeface="Arial"/>
                <a:ea typeface="Calibri"/>
                <a:cs typeface="Arial"/>
              </a:rPr>
              <a:t>Why Digital Training Matters</a:t>
            </a:r>
            <a:endParaRPr lang="en-US" sz="1200">
              <a:latin typeface="Arial"/>
              <a:cs typeface="Arial"/>
            </a:endParaRPr>
          </a:p>
          <a:p>
            <a:pPr>
              <a:lnSpc>
                <a:spcPct val="90000"/>
              </a:lnSpc>
              <a:spcBef>
                <a:spcPct val="0"/>
              </a:spcBef>
            </a:pPr>
            <a:r>
              <a:rPr lang="en-US" sz="1200">
                <a:latin typeface="Arial"/>
                <a:ea typeface="Calibri"/>
                <a:cs typeface="Arial"/>
              </a:rPr>
              <a:t>How Digital Learning Supports Training? Digital Platforms Promoting Workforce Learning</a:t>
            </a:r>
            <a:endParaRPr lang="en-US" sz="1200">
              <a:latin typeface="Arial"/>
              <a:cs typeface="Arial"/>
            </a:endParaRPr>
          </a:p>
          <a:p>
            <a:pPr>
              <a:lnSpc>
                <a:spcPct val="90000"/>
              </a:lnSpc>
              <a:spcBef>
                <a:spcPct val="0"/>
              </a:spcBef>
            </a:pPr>
            <a:r>
              <a:rPr lang="en-US" sz="1200">
                <a:latin typeface="Arial"/>
                <a:ea typeface="+mn-lt"/>
                <a:cs typeface="Arial"/>
              </a:rPr>
              <a:t>Digital Skills Gaps and Workforce Challenges</a:t>
            </a:r>
            <a:endParaRPr lang="en-US" sz="1200">
              <a:latin typeface="Arial"/>
              <a:cs typeface="Arial"/>
            </a:endParaRPr>
          </a:p>
          <a:p>
            <a:pPr>
              <a:lnSpc>
                <a:spcPct val="90000"/>
              </a:lnSpc>
              <a:spcBef>
                <a:spcPct val="0"/>
              </a:spcBef>
            </a:pPr>
            <a:r>
              <a:rPr lang="en-US" sz="1200">
                <a:latin typeface="Arial"/>
                <a:ea typeface="+mn-lt"/>
                <a:cs typeface="Arial"/>
              </a:rPr>
              <a:t>HR Strategies to Strengthen Digital Capability</a:t>
            </a:r>
            <a:endParaRPr lang="en-US" sz="1200">
              <a:latin typeface="Arial"/>
              <a:cs typeface="Arial"/>
            </a:endParaRPr>
          </a:p>
          <a:p>
            <a:r>
              <a:rPr lang="en-US" sz="1200">
                <a:latin typeface="Arial"/>
                <a:ea typeface="+mn-lt"/>
                <a:cs typeface="Arial"/>
              </a:rPr>
              <a:t>Strategic Impact on NHS Workforce Performance. </a:t>
            </a:r>
            <a:endParaRPr lang="en-US" sz="1200" b="1">
              <a:latin typeface="Arial"/>
              <a:ea typeface="+mn-lt"/>
              <a:cs typeface="Arial"/>
            </a:endParaRPr>
          </a:p>
          <a:p>
            <a:r>
              <a:rPr lang="en-US" sz="1200" b="1">
                <a:latin typeface="Arial"/>
                <a:ea typeface="+mn-lt"/>
                <a:cs typeface="Arial"/>
              </a:rPr>
              <a:t>Talent Development and Career Pathways in the NHS Workforce</a:t>
            </a:r>
            <a:endParaRPr lang="en-US" sz="1200" b="1">
              <a:latin typeface="Arial"/>
              <a:cs typeface="Arial"/>
            </a:endParaRPr>
          </a:p>
          <a:p>
            <a:r>
              <a:rPr lang="en-US" sz="1200">
                <a:latin typeface="Arial"/>
                <a:ea typeface="+mn-lt"/>
                <a:cs typeface="Arial"/>
              </a:rPr>
              <a:t>Challenges in Skills Development and Career Progression</a:t>
            </a:r>
            <a:endParaRPr lang="en-US" sz="1200">
              <a:latin typeface="Arial"/>
              <a:cs typeface="Arial"/>
            </a:endParaRPr>
          </a:p>
          <a:p>
            <a:r>
              <a:rPr lang="en-US" sz="1200">
                <a:latin typeface="Arial"/>
                <a:ea typeface="+mn-lt"/>
                <a:cs typeface="Arial"/>
              </a:rPr>
              <a:t>Systemic Causes of Skills Gaps and Limited Career Mobility</a:t>
            </a:r>
            <a:endParaRPr lang="en-US" sz="1200">
              <a:latin typeface="Arial"/>
              <a:cs typeface="Arial"/>
            </a:endParaRPr>
          </a:p>
          <a:p>
            <a:r>
              <a:rPr lang="en-US" sz="1200">
                <a:latin typeface="Arial"/>
                <a:ea typeface="+mn-lt"/>
                <a:cs typeface="Arial"/>
              </a:rPr>
              <a:t>HRM and Career Development Theories Applied to the NHS</a:t>
            </a:r>
            <a:endParaRPr lang="en-US" sz="1200">
              <a:latin typeface="Arial"/>
              <a:cs typeface="Arial"/>
            </a:endParaRPr>
          </a:p>
          <a:p>
            <a:r>
              <a:rPr lang="en-US" sz="1200">
                <a:latin typeface="Arial"/>
                <a:ea typeface="+mn-lt"/>
                <a:cs typeface="Arial"/>
              </a:rPr>
              <a:t>Building Sustainable Talent and Skills Pipelines: HRM Solutions</a:t>
            </a:r>
            <a:endParaRPr lang="en-US" sz="1200">
              <a:latin typeface="Arial"/>
              <a:cs typeface="Arial"/>
            </a:endParaRPr>
          </a:p>
          <a:p>
            <a:r>
              <a:rPr lang="en-US" sz="1200" b="1">
                <a:latin typeface="Arial"/>
                <a:ea typeface="+mn-lt"/>
                <a:cs typeface="Arial"/>
              </a:rPr>
              <a:t>What is Performance Management in the NHS? </a:t>
            </a:r>
            <a:endParaRPr lang="en-US" sz="1200" b="1">
              <a:latin typeface="Arial"/>
              <a:cs typeface="Arial"/>
            </a:endParaRPr>
          </a:p>
          <a:p>
            <a:r>
              <a:rPr lang="en-US" sz="1200">
                <a:latin typeface="Arial"/>
                <a:ea typeface="+mn-lt"/>
                <a:cs typeface="Arial"/>
              </a:rPr>
              <a:t>Why Performance Management </a:t>
            </a:r>
            <a:endParaRPr lang="en-US" sz="1200">
              <a:latin typeface="Arial"/>
              <a:cs typeface="Arial"/>
            </a:endParaRPr>
          </a:p>
          <a:p>
            <a:r>
              <a:rPr lang="en-US" sz="1200">
                <a:latin typeface="Arial"/>
                <a:ea typeface="+mn-lt"/>
                <a:cs typeface="Arial"/>
              </a:rPr>
              <a:t>Performance Management in the NHS includes</a:t>
            </a:r>
            <a:endParaRPr lang="en-US" sz="1200">
              <a:latin typeface="Arial"/>
              <a:cs typeface="Arial"/>
            </a:endParaRPr>
          </a:p>
          <a:p>
            <a:r>
              <a:rPr lang="en-US" sz="1200">
                <a:latin typeface="Arial"/>
                <a:ea typeface="+mn-lt"/>
                <a:cs typeface="Arial"/>
              </a:rPr>
              <a:t>Current Challenges</a:t>
            </a:r>
          </a:p>
          <a:p>
            <a:r>
              <a:rPr lang="en-US" sz="1200">
                <a:ea typeface="+mn-lt"/>
                <a:cs typeface="+mn-lt"/>
              </a:rPr>
              <a:t>HRM Theories to Apply</a:t>
            </a:r>
          </a:p>
          <a:p>
            <a:r>
              <a:rPr lang="en-US" sz="1200" b="1">
                <a:ea typeface="+mn-lt"/>
                <a:cs typeface="+mn-lt"/>
              </a:rPr>
              <a:t>Conclusion</a:t>
            </a:r>
            <a:endParaRPr lang="en-US" b="1">
              <a:ea typeface="+mn-lt"/>
              <a:cs typeface="+mn-lt"/>
            </a:endParaRPr>
          </a:p>
          <a:p>
            <a:r>
              <a:rPr lang="en-US" sz="1200" b="1"/>
              <a:t>References</a:t>
            </a:r>
          </a:p>
        </p:txBody>
      </p:sp>
    </p:spTree>
    <p:extLst>
      <p:ext uri="{BB962C8B-B14F-4D97-AF65-F5344CB8AC3E}">
        <p14:creationId xmlns:p14="http://schemas.microsoft.com/office/powerpoint/2010/main" val="10266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More than 1.4 million NHS workers to receive 3.3% pay rise from April ...">
            <a:extLst>
              <a:ext uri="{FF2B5EF4-FFF2-40B4-BE49-F238E27FC236}">
                <a16:creationId xmlns:a16="http://schemas.microsoft.com/office/drawing/2014/main" id="{29B8E94C-7219-5557-6FE9-2EAC4767F998}"/>
              </a:ext>
            </a:extLst>
          </p:cNvPr>
          <p:cNvPicPr>
            <a:picLocks noChangeAspect="1"/>
          </p:cNvPicPr>
          <p:nvPr/>
        </p:nvPicPr>
        <p:blipFill>
          <a:blip r:embed="rId2"/>
          <a:srcRect l="14324" r="8567" b="-2"/>
          <a:stretch>
            <a:fillRect/>
          </a:stretch>
        </p:blipFill>
        <p:spPr>
          <a:xfrm>
            <a:off x="2646463"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DF1B94D2-6B65-72F1-FC7C-C0F92E0E46FE}"/>
              </a:ext>
            </a:extLst>
          </p:cNvPr>
          <p:cNvSpPr txBox="1"/>
          <p:nvPr/>
        </p:nvSpPr>
        <p:spPr>
          <a:xfrm>
            <a:off x="677333" y="609600"/>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a:solidFill>
                  <a:schemeClr val="accent1"/>
                </a:solidFill>
                <a:latin typeface="+mj-lt"/>
                <a:ea typeface="+mj-ea"/>
                <a:cs typeface="+mj-cs"/>
              </a:rPr>
              <a:t>Introduction</a:t>
            </a:r>
          </a:p>
        </p:txBody>
      </p:sp>
      <p:sp>
        <p:nvSpPr>
          <p:cNvPr id="3" name="TextBox 2">
            <a:extLst>
              <a:ext uri="{FF2B5EF4-FFF2-40B4-BE49-F238E27FC236}">
                <a16:creationId xmlns:a16="http://schemas.microsoft.com/office/drawing/2014/main" id="{56B2D7B1-990B-7401-E61B-AAAAE50A3D67}"/>
              </a:ext>
            </a:extLst>
          </p:cNvPr>
          <p:cNvSpPr txBox="1"/>
          <p:nvPr/>
        </p:nvSpPr>
        <p:spPr>
          <a:xfrm>
            <a:off x="114117" y="1453807"/>
            <a:ext cx="7274597" cy="32292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GB" sz="1600">
                <a:solidFill>
                  <a:schemeClr val="tx1">
                    <a:lumMod val="75000"/>
                    <a:lumOff val="25000"/>
                  </a:schemeClr>
                </a:solidFill>
                <a:latin typeface="Arial"/>
                <a:cs typeface="Arial"/>
              </a:rPr>
              <a:t>The National Health Service is one of the largest and most complex Healthcare systems in the world, operating within an environment </a:t>
            </a:r>
            <a:r>
              <a:rPr lang="en-GB" sz="1600">
                <a:solidFill>
                  <a:schemeClr val="tx1">
                    <a:lumMod val="75000"/>
                    <a:lumOff val="25000"/>
                  </a:schemeClr>
                </a:solidFill>
                <a:latin typeface="Arial"/>
                <a:ea typeface="+mn-lt"/>
                <a:cs typeface="Arial"/>
              </a:rPr>
              <a:t>marked by a lack of workers, budget limitations, an increase in patient demand, and a swift shift to digital technology. </a:t>
            </a:r>
            <a:r>
              <a:rPr lang="en-GB" sz="1600">
                <a:solidFill>
                  <a:schemeClr val="tx1">
                    <a:lumMod val="75000"/>
                    <a:lumOff val="25000"/>
                  </a:schemeClr>
                </a:solidFill>
                <a:latin typeface="Arial"/>
                <a:cs typeface="Arial"/>
              </a:rPr>
              <a:t>In this context,  Human Capital Management (HCM) is not merely an administrative function but a strategic priority. This presentation critically examines training and development as a central lever for workforce sustainability, focusing on clinical education, leadership and management development, digital capability, talent pipelines, and performance management. Drawing on Human Capital Theory and adult learning perspectives, it argues that investment in the continuous professional development (CPD) is essential to strengthening the organisational capability, improving patient safety, enhancing retention, and ensuring the long-term resilience of the NHS workforce.</a:t>
            </a:r>
            <a:endParaRPr lang="en-GB">
              <a:solidFill>
                <a:schemeClr val="tx1">
                  <a:lumMod val="75000"/>
                  <a:lumOff val="25000"/>
                </a:schemeClr>
              </a:solidFill>
            </a:endParaRP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1156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0792D256-C72C-828C-E116-011DD67C9ECC}"/>
              </a:ext>
            </a:extLst>
          </p:cNvPr>
          <p:cNvSpPr txBox="1"/>
          <p:nvPr/>
        </p:nvSpPr>
        <p:spPr>
          <a:xfrm>
            <a:off x="658065" y="3428999"/>
            <a:ext cx="9108019" cy="15223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6000" dirty="0">
                <a:solidFill>
                  <a:schemeClr val="accent1"/>
                </a:solidFill>
                <a:latin typeface="+mj-lt"/>
                <a:ea typeface="+mj-ea"/>
                <a:cs typeface="+mj-cs"/>
              </a:rPr>
              <a:t>Clinical Training and CPD</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Stethoscope">
            <a:extLst>
              <a:ext uri="{FF2B5EF4-FFF2-40B4-BE49-F238E27FC236}">
                <a16:creationId xmlns:a16="http://schemas.microsoft.com/office/drawing/2014/main" id="{0F18C85F-9B1D-07D8-EFF7-BE14469235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4555" y="280139"/>
            <a:ext cx="2659784" cy="3401274"/>
          </a:xfrm>
          <a:prstGeom prst="rect">
            <a:avLst/>
          </a:prstGeom>
        </p:spPr>
      </p:pic>
      <p:sp>
        <p:nvSpPr>
          <p:cNvPr id="5" name="Rectangle 4">
            <a:extLst>
              <a:ext uri="{FF2B5EF4-FFF2-40B4-BE49-F238E27FC236}">
                <a16:creationId xmlns:a16="http://schemas.microsoft.com/office/drawing/2014/main" id="{EEE3554A-3408-6099-8FC0-BE39867F37FD}"/>
              </a:ext>
            </a:extLst>
          </p:cNvPr>
          <p:cNvSpPr/>
          <p:nvPr/>
        </p:nvSpPr>
        <p:spPr>
          <a:xfrm>
            <a:off x="4484762" y="2701459"/>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a:solidFill>
                  <a:srgbClr val="FF0000"/>
                </a:solidFill>
              </a:rPr>
              <a:t>Kumakamba</a:t>
            </a:r>
            <a:r>
              <a:rPr lang="en-GB"/>
              <a:t> </a:t>
            </a:r>
            <a:r>
              <a:rPr lang="en-GB">
                <a:solidFill>
                  <a:srgbClr val="FF0000"/>
                </a:solidFill>
              </a:rPr>
              <a:t>Punga</a:t>
            </a:r>
          </a:p>
        </p:txBody>
      </p:sp>
    </p:spTree>
    <p:extLst>
      <p:ext uri="{BB962C8B-B14F-4D97-AF65-F5344CB8AC3E}">
        <p14:creationId xmlns:p14="http://schemas.microsoft.com/office/powerpoint/2010/main" val="198515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2CF6C60-B07E-0967-67ED-12328B24C085}"/>
              </a:ext>
            </a:extLst>
          </p:cNvPr>
          <p:cNvSpPr>
            <a:spLocks noGrp="1"/>
          </p:cNvSpPr>
          <p:nvPr>
            <p:ph type="dt" sz="half" idx="10"/>
          </p:nvPr>
        </p:nvSpPr>
        <p:spPr/>
        <p:txBody>
          <a:bodyPr/>
          <a:lstStyle/>
          <a:p>
            <a:fld id="{63B5F6DF-67E6-4249-8ACD-E4FC3E0B6618}" type="datetime1">
              <a:rPr lang="en-US"/>
              <a:t>3/7/2026</a:t>
            </a:fld>
            <a:endParaRPr lang="en-US" dirty="0"/>
          </a:p>
        </p:txBody>
      </p:sp>
      <p:sp>
        <p:nvSpPr>
          <p:cNvPr id="6" name="Slide Number Placeholder 5">
            <a:extLst>
              <a:ext uri="{FF2B5EF4-FFF2-40B4-BE49-F238E27FC236}">
                <a16:creationId xmlns:a16="http://schemas.microsoft.com/office/drawing/2014/main" id="{335D5BF9-EE15-6644-B390-FC5FE5AB8F16}"/>
              </a:ext>
            </a:extLst>
          </p:cNvPr>
          <p:cNvSpPr>
            <a:spLocks noGrp="1"/>
          </p:cNvSpPr>
          <p:nvPr>
            <p:ph type="sldNum" sz="quarter" idx="12"/>
          </p:nvPr>
        </p:nvSpPr>
        <p:spPr/>
        <p:txBody>
          <a:bodyPr/>
          <a:lstStyle/>
          <a:p>
            <a:fld id="{70C12960-6E85-460F-B6E3-5B82CB31AF3D}" type="slidenum">
              <a:rPr lang="en-US" dirty="0"/>
              <a:t>5</a:t>
            </a:fld>
            <a:endParaRPr lang="en-US"/>
          </a:p>
        </p:txBody>
      </p:sp>
      <p:sp>
        <p:nvSpPr>
          <p:cNvPr id="2" name="TextBox 1">
            <a:extLst>
              <a:ext uri="{FF2B5EF4-FFF2-40B4-BE49-F238E27FC236}">
                <a16:creationId xmlns:a16="http://schemas.microsoft.com/office/drawing/2014/main" id="{D583321F-AA30-11A4-52FE-614D0059A01E}"/>
              </a:ext>
            </a:extLst>
          </p:cNvPr>
          <p:cNvSpPr txBox="1"/>
          <p:nvPr/>
        </p:nvSpPr>
        <p:spPr>
          <a:xfrm>
            <a:off x="1283513" y="10350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Rectangle 11">
            <a:extLst>
              <a:ext uri="{FF2B5EF4-FFF2-40B4-BE49-F238E27FC236}">
                <a16:creationId xmlns:a16="http://schemas.microsoft.com/office/drawing/2014/main" id="{F2E54A39-2B94-9B71-EFBB-145AF8D1F00A}"/>
              </a:ext>
            </a:extLst>
          </p:cNvPr>
          <p:cNvSpPr/>
          <p:nvPr/>
        </p:nvSpPr>
        <p:spPr>
          <a:xfrm>
            <a:off x="8932332" y="6152570"/>
            <a:ext cx="3073969"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solidFill>
                  <a:srgbClr val="FF0000"/>
                </a:solidFill>
              </a:rPr>
              <a:t>Kumakamba</a:t>
            </a:r>
            <a:r>
              <a:rPr lang="en-GB" dirty="0"/>
              <a:t> </a:t>
            </a:r>
            <a:r>
              <a:rPr lang="en-GB" dirty="0">
                <a:solidFill>
                  <a:srgbClr val="FF0000"/>
                </a:solidFill>
              </a:rPr>
              <a:t>Punga</a:t>
            </a:r>
          </a:p>
        </p:txBody>
      </p:sp>
      <p:sp>
        <p:nvSpPr>
          <p:cNvPr id="3" name="TextBox 2">
            <a:extLst>
              <a:ext uri="{FF2B5EF4-FFF2-40B4-BE49-F238E27FC236}">
                <a16:creationId xmlns:a16="http://schemas.microsoft.com/office/drawing/2014/main" id="{786B7AA8-4688-A618-CEA7-19444249EDFB}"/>
              </a:ext>
            </a:extLst>
          </p:cNvPr>
          <p:cNvSpPr txBox="1"/>
          <p:nvPr/>
        </p:nvSpPr>
        <p:spPr>
          <a:xfrm>
            <a:off x="-36989" y="171153"/>
            <a:ext cx="5144756" cy="6515694"/>
          </a:xfrm>
          <a:prstGeom prst="rect">
            <a:avLst/>
          </a:prstGeom>
          <a:solidFill>
            <a:schemeClr val="accent1">
              <a:lumMod val="60000"/>
              <a:lumOff val="40000"/>
            </a:schemeClr>
          </a:solidFill>
        </p:spPr>
        <p:txBody>
          <a:bodyPr wrap="square" rtlCol="0">
            <a:spAutoFit/>
          </a:bodyPr>
          <a:lstStyle/>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The NHS is currently facing significant Human Capital Management challenges, particularly in training and development, driven by workforce shortages and the need to adapt to new technologies and evolving care models (NHS England, 2019; NHS England, 2023; Torjesen, 2022).</a:t>
            </a:r>
          </a:p>
          <a:p>
            <a:pPr>
              <a:lnSpc>
                <a:spcPct val="150000"/>
              </a:lnSpc>
            </a:pPr>
            <a:r>
              <a:rPr lang="en-GB" sz="1400" dirty="0">
                <a:latin typeface="Arial" panose="020B0604020202020204" pitchFamily="34" charset="0"/>
                <a:cs typeface="Arial" panose="020B0604020202020204" pitchFamily="34" charset="0"/>
              </a:rPr>
              <a:t>In this presentation, as appointed HR leaders, we examine key challenges across labour markets, culture, legal and economic systems, and staffing philosophies (Maycock, 2026). We analyse these issues according to our allocated responsibilities and propose practical, research-informed recommendations grounded in human capital and adult learning theory (Caire and Becker, 1967; Kolb, 1984; Turner, 2026).</a:t>
            </a:r>
          </a:p>
          <a:p>
            <a:pPr>
              <a:lnSpc>
                <a:spcPct val="150000"/>
              </a:lnSpc>
            </a:pPr>
            <a:r>
              <a:rPr lang="en-GB" sz="1400" dirty="0">
                <a:latin typeface="Arial" panose="020B0604020202020204" pitchFamily="34" charset="0"/>
                <a:cs typeface="Arial" panose="020B0604020202020204" pitchFamily="34" charset="0"/>
              </a:rPr>
              <a:t>While recognising the importance of recruitment, reward, retention, succession planning, and job satisfaction, our group focuses specifically on Training and Development as critical to the NHS’s long-term organisational success, positioning CPD as a strategic investment rather than an operational cost (Caire and Becker, 1967; NHS England, 2023).</a:t>
            </a:r>
          </a:p>
        </p:txBody>
      </p:sp>
      <p:pic>
        <p:nvPicPr>
          <p:cNvPr id="8" name="Picture 7" descr="A few nurses looking at a clipboard&#10;&#10;AI-generated content may be incorrect.">
            <a:extLst>
              <a:ext uri="{FF2B5EF4-FFF2-40B4-BE49-F238E27FC236}">
                <a16:creationId xmlns:a16="http://schemas.microsoft.com/office/drawing/2014/main" id="{7B439B7B-A06A-A0B3-CEC4-4EA8D7F0009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770" y="1217971"/>
            <a:ext cx="5643717" cy="4001728"/>
          </a:xfrm>
          <a:prstGeom prst="rect">
            <a:avLst/>
          </a:prstGeom>
        </p:spPr>
      </p:pic>
      <p:sp>
        <p:nvSpPr>
          <p:cNvPr id="15" name="TextBox 14">
            <a:extLst>
              <a:ext uri="{FF2B5EF4-FFF2-40B4-BE49-F238E27FC236}">
                <a16:creationId xmlns:a16="http://schemas.microsoft.com/office/drawing/2014/main" id="{5A45CE65-4474-35E9-7DF8-DEC879EE5BDE}"/>
              </a:ext>
            </a:extLst>
          </p:cNvPr>
          <p:cNvSpPr txBox="1"/>
          <p:nvPr/>
        </p:nvSpPr>
        <p:spPr>
          <a:xfrm>
            <a:off x="165469" y="303571"/>
            <a:ext cx="11840831" cy="369332"/>
          </a:xfrm>
          <a:prstGeom prst="rect">
            <a:avLst/>
          </a:prstGeom>
          <a:solidFill>
            <a:schemeClr val="accent1">
              <a:lumMod val="75000"/>
            </a:schemeClr>
          </a:solidFill>
        </p:spPr>
        <p:txBody>
          <a:bodyPr wrap="square" rtlCol="0">
            <a:spAutoFit/>
          </a:bodyPr>
          <a:lstStyle/>
          <a:p>
            <a:r>
              <a:rPr lang="en-GB" dirty="0"/>
              <a:t>Training and Development as a Strategic Lever for Human Capital Sustainability in the UK National Health Service</a:t>
            </a:r>
          </a:p>
        </p:txBody>
      </p:sp>
    </p:spTree>
    <p:extLst>
      <p:ext uri="{BB962C8B-B14F-4D97-AF65-F5344CB8AC3E}">
        <p14:creationId xmlns:p14="http://schemas.microsoft.com/office/powerpoint/2010/main" val="10791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E90AD-E82A-C3FB-4F34-2CC40C2DB999}"/>
              </a:ext>
            </a:extLst>
          </p:cNvPr>
          <p:cNvSpPr txBox="1"/>
          <p:nvPr/>
        </p:nvSpPr>
        <p:spPr>
          <a:xfrm>
            <a:off x="1213340" y="2596482"/>
            <a:ext cx="6104372" cy="646331"/>
          </a:xfrm>
          <a:prstGeom prst="rect">
            <a:avLst/>
          </a:prstGeom>
          <a:solidFill>
            <a:schemeClr val="accent1">
              <a:lumMod val="60000"/>
              <a:lumOff val="40000"/>
            </a:schemeClr>
          </a:solidFill>
        </p:spPr>
        <p:txBody>
          <a:bodyPr wrap="square">
            <a:spAutoFit/>
          </a:bodyPr>
          <a:lstStyle/>
          <a:p>
            <a:r>
              <a:rPr lang="en-GB" sz="1800" dirty="0"/>
              <a:t>Strategic Importance of Clinical Training and CPD in the NHS</a:t>
            </a:r>
          </a:p>
        </p:txBody>
      </p:sp>
      <p:sp>
        <p:nvSpPr>
          <p:cNvPr id="5" name="TextBox 4">
            <a:extLst>
              <a:ext uri="{FF2B5EF4-FFF2-40B4-BE49-F238E27FC236}">
                <a16:creationId xmlns:a16="http://schemas.microsoft.com/office/drawing/2014/main" id="{6DEC02EF-6F5D-70A1-4354-E17519A4C52C}"/>
              </a:ext>
            </a:extLst>
          </p:cNvPr>
          <p:cNvSpPr txBox="1"/>
          <p:nvPr/>
        </p:nvSpPr>
        <p:spPr>
          <a:xfrm>
            <a:off x="1" y="3289203"/>
            <a:ext cx="9696660" cy="3568797"/>
          </a:xfrm>
          <a:prstGeom prst="rect">
            <a:avLst/>
          </a:prstGeom>
          <a:solidFill>
            <a:schemeClr val="accent1">
              <a:lumMod val="75000"/>
            </a:schemeClr>
          </a:solidFill>
        </p:spPr>
        <p:txBody>
          <a:bodyPr wrap="square">
            <a:spAutoFit/>
          </a:bodyPr>
          <a:lstStyle/>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Wingdings" panose="05000000000000000000" pitchFamily="2" charset="2"/>
              <a:buChar char=""/>
              <a:tabLst>
                <a:tab pos="2286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To ensure patient safety and clinical quality standards, the NHS strategy prioritises strengthening workforce capability within a high-risk healthcare environment (NHS England, 2019; NHS England, 2023). This aligns with the strategic objectives of the </a:t>
            </a:r>
            <a:r>
              <a:rPr lang="en-GB" sz="1400" i="1" kern="100" dirty="0">
                <a:effectLst/>
                <a:latin typeface="Arial" panose="020B0604020202020204" pitchFamily="34" charset="0"/>
                <a:ea typeface="Aptos" panose="020B0004020202020204" pitchFamily="34" charset="0"/>
                <a:cs typeface="Arial" panose="020B0604020202020204" pitchFamily="34" charset="0"/>
              </a:rPr>
              <a:t>NHS Long Term Plan</a:t>
            </a:r>
            <a:r>
              <a:rPr lang="en-GB" sz="1400" kern="100" dirty="0">
                <a:effectLst/>
                <a:latin typeface="Arial" panose="020B0604020202020204" pitchFamily="34" charset="0"/>
                <a:ea typeface="Aptos" panose="020B0004020202020204" pitchFamily="34" charset="0"/>
                <a:cs typeface="Arial" panose="020B0604020202020204" pitchFamily="34" charset="0"/>
              </a:rPr>
              <a:t> and the </a:t>
            </a:r>
            <a:r>
              <a:rPr lang="en-GB" sz="1400" i="1" kern="100" dirty="0">
                <a:effectLst/>
                <a:latin typeface="Arial" panose="020B0604020202020204" pitchFamily="34" charset="0"/>
                <a:ea typeface="Aptos" panose="020B0004020202020204" pitchFamily="34" charset="0"/>
                <a:cs typeface="Arial" panose="020B0604020202020204" pitchFamily="34" charset="0"/>
              </a:rPr>
              <a:t>NHS Long Term Workforce Plan</a:t>
            </a:r>
            <a:r>
              <a:rPr lang="en-GB" sz="1400" kern="100" dirty="0">
                <a:effectLst/>
                <a:latin typeface="Arial" panose="020B0604020202020204" pitchFamily="34" charset="0"/>
                <a:ea typeface="Aptos" panose="020B0004020202020204" pitchFamily="34" charset="0"/>
                <a:cs typeface="Arial" panose="020B0604020202020204" pitchFamily="34" charset="0"/>
              </a:rPr>
              <a:t>, which emphasise training expansion, professional development, and sustainable workforce supply.</a:t>
            </a:r>
          </a:p>
          <a:p>
            <a:pPr marL="342900" lvl="0" indent="-342900">
              <a:lnSpc>
                <a:spcPct val="150000"/>
              </a:lnSpc>
              <a:buFont typeface="Wingdings" panose="05000000000000000000" pitchFamily="2" charset="2"/>
              <a:buChar char=""/>
              <a:tabLst>
                <a:tab pos="2286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Investment in learning and development enhances staff retention, motivation, and professional identity through Human Capital development (Caire and Becker, 1967; Maycock, 2026). Furthermore, continuous and experiential learning approaches support organisational resilience and service innovation in response to digital transformation and system pressures (Kolb, 1984; Torjesen, 2022).</a:t>
            </a:r>
          </a:p>
          <a:p>
            <a:pPr marL="457200">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7F07A792-EF74-F348-76F5-DB3E81FC2140}"/>
              </a:ext>
            </a:extLst>
          </p:cNvPr>
          <p:cNvSpPr/>
          <p:nvPr/>
        </p:nvSpPr>
        <p:spPr>
          <a:xfrm>
            <a:off x="9696660" y="6383682"/>
            <a:ext cx="2379980"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solidFill>
                  <a:srgbClr val="FF0000"/>
                </a:solidFill>
              </a:rPr>
              <a:t>Kumakamba</a:t>
            </a:r>
            <a:r>
              <a:rPr lang="en-GB" dirty="0"/>
              <a:t> </a:t>
            </a:r>
            <a:r>
              <a:rPr lang="en-GB" dirty="0">
                <a:solidFill>
                  <a:srgbClr val="FF0000"/>
                </a:solidFill>
              </a:rPr>
              <a:t>Punga</a:t>
            </a:r>
          </a:p>
        </p:txBody>
      </p:sp>
      <p:pic>
        <p:nvPicPr>
          <p:cNvPr id="7" name="Picture 6" descr="A thank you sign on a window&#10;&#10;AI-generated content may be incorrect.">
            <a:extLst>
              <a:ext uri="{FF2B5EF4-FFF2-40B4-BE49-F238E27FC236}">
                <a16:creationId xmlns:a16="http://schemas.microsoft.com/office/drawing/2014/main" id="{A0FEEF72-B2D2-5FAA-4535-7CAAC0D04F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44273" y="82181"/>
            <a:ext cx="4652387" cy="2423710"/>
          </a:xfrm>
          <a:prstGeom prst="rect">
            <a:avLst/>
          </a:prstGeom>
        </p:spPr>
      </p:pic>
      <p:pic>
        <p:nvPicPr>
          <p:cNvPr id="8" name="Picture 7" descr="A group of people sitting at a table&#10;&#10;AI-generated content may be incorrect.">
            <a:extLst>
              <a:ext uri="{FF2B5EF4-FFF2-40B4-BE49-F238E27FC236}">
                <a16:creationId xmlns:a16="http://schemas.microsoft.com/office/drawing/2014/main" id="{116B3C88-E5CB-156B-772B-C18E49DA8A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9722" y="82181"/>
            <a:ext cx="4251794" cy="2423710"/>
          </a:xfrm>
          <a:prstGeom prst="rect">
            <a:avLst/>
          </a:prstGeom>
        </p:spPr>
      </p:pic>
    </p:spTree>
    <p:extLst>
      <p:ext uri="{BB962C8B-B14F-4D97-AF65-F5344CB8AC3E}">
        <p14:creationId xmlns:p14="http://schemas.microsoft.com/office/powerpoint/2010/main" val="2734943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9E1632-EB5D-01C2-0680-D1E38834E54D}"/>
              </a:ext>
            </a:extLst>
          </p:cNvPr>
          <p:cNvSpPr>
            <a:spLocks noGrp="1"/>
          </p:cNvSpPr>
          <p:nvPr>
            <p:ph idx="1"/>
          </p:nvPr>
        </p:nvSpPr>
        <p:spPr>
          <a:xfrm>
            <a:off x="77700" y="3350042"/>
            <a:ext cx="12114299" cy="3507958"/>
          </a:xfrm>
          <a:solidFill>
            <a:schemeClr val="accent2">
              <a:lumMod val="40000"/>
              <a:lumOff val="60000"/>
            </a:schemeClr>
          </a:solidFill>
        </p:spPr>
        <p:txBody>
          <a:bodyPr>
            <a:noAutofit/>
          </a:bodyPr>
          <a:lstStyle/>
          <a:p>
            <a:pPr>
              <a:lnSpc>
                <a:spcPct val="150000"/>
              </a:lnSpc>
            </a:pPr>
            <a:r>
              <a:rPr lang="en-GB" sz="1400" dirty="0">
                <a:latin typeface="Arial" panose="020B0604020202020204" pitchFamily="34" charset="0"/>
                <a:cs typeface="Arial" panose="020B0604020202020204" pitchFamily="34" charset="0"/>
              </a:rPr>
              <a:t>The NHS continues to experience significant clinical and non-clinical workforce capability gaps, intensified by service pressures, demographic demand, and digital transformation (NHS England, 2019; NHS England, 2023). The </a:t>
            </a:r>
            <a:r>
              <a:rPr lang="en-GB" sz="1400" i="1" dirty="0">
                <a:latin typeface="Arial" panose="020B0604020202020204" pitchFamily="34" charset="0"/>
                <a:cs typeface="Arial" panose="020B0604020202020204" pitchFamily="34" charset="0"/>
              </a:rPr>
              <a:t>NHS Long Term Workforce Plan</a:t>
            </a:r>
            <a:r>
              <a:rPr lang="en-GB" sz="1400" dirty="0">
                <a:latin typeface="Arial" panose="020B0604020202020204" pitchFamily="34" charset="0"/>
                <a:cs typeface="Arial" panose="020B0604020202020204" pitchFamily="34" charset="0"/>
              </a:rPr>
              <a:t> recognises persistent shortages across key professional groups and highlights the urgency of expanding training capacity and improving workforce supply pipelines (NHS England, 2023). In addition, the strategic shift towards a “digital first” NHS requires new technological competencies, further exposing skills deficits within the existing workforce (Torjesen, 2022).</a:t>
            </a:r>
          </a:p>
          <a:p>
            <a:pPr>
              <a:lnSpc>
                <a:spcPct val="150000"/>
              </a:lnSpc>
            </a:pPr>
            <a:r>
              <a:rPr lang="en-GB" sz="1400" dirty="0">
                <a:latin typeface="Arial" panose="020B0604020202020204" pitchFamily="34" charset="0"/>
                <a:cs typeface="Arial" panose="020B0604020202020204" pitchFamily="34" charset="0"/>
              </a:rPr>
              <a:t>From a Human Capital perspective, investment in education and training enhances productivity, performance, and long-term organisational value (Becker, 1964, cited in Caire and Becker, 1967). Where such investment is insufficient or unevenly distributed, organisational capability weakens, potentially affecting patient care quality, employee wellbeing, and retention outcomes. Within Human Capital Management (HCM) frameworks, capability development is therefore not merely operational but strategic, directly linked to organisational sustainability (Maycock, 2026).</a:t>
            </a:r>
          </a:p>
          <a:p>
            <a:pPr marL="0" indent="0">
              <a:lnSpc>
                <a:spcPct val="150000"/>
              </a:lnSpc>
              <a:buNone/>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86588A9-7341-B887-16E5-4BEBEC325F8B}"/>
              </a:ext>
            </a:extLst>
          </p:cNvPr>
          <p:cNvSpPr>
            <a:spLocks noGrp="1"/>
          </p:cNvSpPr>
          <p:nvPr>
            <p:ph type="dt" sz="half" idx="10"/>
          </p:nvPr>
        </p:nvSpPr>
        <p:spPr/>
        <p:txBody>
          <a:bodyPr/>
          <a:lstStyle/>
          <a:p>
            <a:fld id="{C3BB24C1-8FA7-4CE0-8154-9124B3DDBD68}" type="datetime1">
              <a:rPr lang="en-US" smtClean="0"/>
              <a:t>3/7/2026</a:t>
            </a:fld>
            <a:endParaRPr lang="en-US"/>
          </a:p>
        </p:txBody>
      </p:sp>
      <p:sp>
        <p:nvSpPr>
          <p:cNvPr id="5" name="Footer Placeholder 4">
            <a:extLst>
              <a:ext uri="{FF2B5EF4-FFF2-40B4-BE49-F238E27FC236}">
                <a16:creationId xmlns:a16="http://schemas.microsoft.com/office/drawing/2014/main" id="{B238F875-8C36-A38D-3D44-22CC1CDA920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63A68B2-DB48-AD99-D78E-D6DB638CCFF9}"/>
              </a:ext>
            </a:extLst>
          </p:cNvPr>
          <p:cNvSpPr>
            <a:spLocks noGrp="1"/>
          </p:cNvSpPr>
          <p:nvPr>
            <p:ph type="sldNum" sz="quarter" idx="12"/>
          </p:nvPr>
        </p:nvSpPr>
        <p:spPr/>
        <p:txBody>
          <a:bodyPr/>
          <a:lstStyle/>
          <a:p>
            <a:fld id="{70C12960-6E85-460F-B6E3-5B82CB31AF3D}" type="slidenum">
              <a:rPr lang="en-US" smtClean="0"/>
              <a:t>7</a:t>
            </a:fld>
            <a:endParaRPr lang="en-US"/>
          </a:p>
        </p:txBody>
      </p:sp>
      <p:sp>
        <p:nvSpPr>
          <p:cNvPr id="8" name="Rectangle 7">
            <a:extLst>
              <a:ext uri="{FF2B5EF4-FFF2-40B4-BE49-F238E27FC236}">
                <a16:creationId xmlns:a16="http://schemas.microsoft.com/office/drawing/2014/main" id="{2B6C17B6-507E-50F9-804B-1456EADB17BE}"/>
              </a:ext>
            </a:extLst>
          </p:cNvPr>
          <p:cNvSpPr/>
          <p:nvPr/>
        </p:nvSpPr>
        <p:spPr>
          <a:xfrm>
            <a:off x="9725356" y="6406487"/>
            <a:ext cx="2405878"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solidFill>
                  <a:srgbClr val="FF0000"/>
                </a:solidFill>
              </a:rPr>
              <a:t>Kumakamba</a:t>
            </a:r>
            <a:r>
              <a:rPr lang="en-GB" dirty="0"/>
              <a:t> </a:t>
            </a:r>
            <a:r>
              <a:rPr lang="en-GB" dirty="0">
                <a:solidFill>
                  <a:srgbClr val="FF0000"/>
                </a:solidFill>
              </a:rPr>
              <a:t>Punga</a:t>
            </a:r>
          </a:p>
        </p:txBody>
      </p:sp>
      <p:sp>
        <p:nvSpPr>
          <p:cNvPr id="2" name="TextBox 1">
            <a:extLst>
              <a:ext uri="{FF2B5EF4-FFF2-40B4-BE49-F238E27FC236}">
                <a16:creationId xmlns:a16="http://schemas.microsoft.com/office/drawing/2014/main" id="{54156897-F5A7-5CB6-B5FF-D8DBCD89F251}"/>
              </a:ext>
            </a:extLst>
          </p:cNvPr>
          <p:cNvSpPr txBox="1"/>
          <p:nvPr/>
        </p:nvSpPr>
        <p:spPr>
          <a:xfrm>
            <a:off x="38851" y="2898529"/>
            <a:ext cx="12114298" cy="369332"/>
          </a:xfrm>
          <a:prstGeom prst="rect">
            <a:avLst/>
          </a:prstGeom>
          <a:solidFill>
            <a:srgbClr val="67ADD6"/>
          </a:solidFill>
        </p:spPr>
        <p:txBody>
          <a:bodyPr wrap="square" rtlCol="0">
            <a:spAutoFit/>
          </a:bodyPr>
          <a:lstStyle/>
          <a:p>
            <a:pPr algn="ctr"/>
            <a:r>
              <a:rPr lang="en-GB" dirty="0"/>
              <a:t>TRAINING &amp; DEVELOPMENT IN THE NHS: PSYCHOLOGICAL CONTRACT AND HCM CHALLENGES</a:t>
            </a:r>
            <a:endParaRPr lang="en-GB" sz="1400" dirty="0"/>
          </a:p>
        </p:txBody>
      </p:sp>
      <p:pic>
        <p:nvPicPr>
          <p:cNvPr id="15" name="Picture 14" descr="A group of people sitting at a table&#10;&#10;AI-generated content may be incorrect.">
            <a:extLst>
              <a:ext uri="{FF2B5EF4-FFF2-40B4-BE49-F238E27FC236}">
                <a16:creationId xmlns:a16="http://schemas.microsoft.com/office/drawing/2014/main" id="{42942EEF-B40B-621F-F37A-4040C38382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852" y="58875"/>
            <a:ext cx="5309896" cy="2423710"/>
          </a:xfrm>
          <a:prstGeom prst="rect">
            <a:avLst/>
          </a:prstGeom>
        </p:spPr>
      </p:pic>
      <p:pic>
        <p:nvPicPr>
          <p:cNvPr id="18" name="Picture 17" descr="A thank you sign on a window&#10;&#10;AI-generated content may be incorrect.">
            <a:extLst>
              <a:ext uri="{FF2B5EF4-FFF2-40B4-BE49-F238E27FC236}">
                <a16:creationId xmlns:a16="http://schemas.microsoft.com/office/drawing/2014/main" id="{84B2C76D-8458-3032-2A5F-ACD921D735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53316" y="82181"/>
            <a:ext cx="5899831" cy="2423710"/>
          </a:xfrm>
          <a:prstGeom prst="rect">
            <a:avLst/>
          </a:prstGeom>
        </p:spPr>
      </p:pic>
    </p:spTree>
    <p:extLst>
      <p:ext uri="{BB962C8B-B14F-4D97-AF65-F5344CB8AC3E}">
        <p14:creationId xmlns:p14="http://schemas.microsoft.com/office/powerpoint/2010/main" val="92103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258DD-31F7-6C0E-499A-9E7F5D89770F}"/>
              </a:ext>
            </a:extLst>
          </p:cNvPr>
          <p:cNvSpPr>
            <a:spLocks noGrp="1"/>
          </p:cNvSpPr>
          <p:nvPr>
            <p:ph type="title"/>
          </p:nvPr>
        </p:nvSpPr>
        <p:spPr>
          <a:xfrm>
            <a:off x="841788" y="150833"/>
            <a:ext cx="10357666" cy="471519"/>
          </a:xfrm>
          <a:solidFill>
            <a:srgbClr val="92D050"/>
          </a:solidFill>
        </p:spPr>
        <p:txBody>
          <a:bodyPr>
            <a:normAutofit/>
          </a:bodyPr>
          <a:lstStyle/>
          <a:p>
            <a:r>
              <a:rPr lang="en-GB" sz="2400" b="1" cap="none" spc="0" dirty="0">
                <a:ln w="22225">
                  <a:solidFill>
                    <a:schemeClr val="accent2"/>
                  </a:solidFill>
                  <a:prstDash val="solid"/>
                </a:ln>
                <a:solidFill>
                  <a:srgbClr val="7030A0"/>
                </a:solidFill>
              </a:rPr>
              <a:t>ROOT CAUSES OF TRAINING &amp; DEVELOPMENT ISSUES IN THE NHS</a:t>
            </a:r>
          </a:p>
        </p:txBody>
      </p:sp>
      <p:sp>
        <p:nvSpPr>
          <p:cNvPr id="6" name="Slide Number Placeholder 5">
            <a:extLst>
              <a:ext uri="{FF2B5EF4-FFF2-40B4-BE49-F238E27FC236}">
                <a16:creationId xmlns:a16="http://schemas.microsoft.com/office/drawing/2014/main" id="{E1621F44-3474-8EDD-0C71-95C62974C1FE}"/>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7" name="Arrow: Right 6">
            <a:extLst>
              <a:ext uri="{FF2B5EF4-FFF2-40B4-BE49-F238E27FC236}">
                <a16:creationId xmlns:a16="http://schemas.microsoft.com/office/drawing/2014/main" id="{633296D7-4ED3-2FAC-F415-BFA98149427B}"/>
              </a:ext>
            </a:extLst>
          </p:cNvPr>
          <p:cNvSpPr/>
          <p:nvPr/>
        </p:nvSpPr>
        <p:spPr>
          <a:xfrm>
            <a:off x="931661" y="826670"/>
            <a:ext cx="4612044" cy="12262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r>
              <a:rPr lang="en-GB" b="1" dirty="0">
                <a:ln/>
                <a:solidFill>
                  <a:srgbClr val="0070C0"/>
                </a:solidFill>
                <a:latin typeface="Arial" panose="020B0604020202020204" pitchFamily="34" charset="0"/>
                <a:cs typeface="Arial" panose="020B0604020202020204" pitchFamily="34" charset="0"/>
              </a:rPr>
              <a:t>POLICY-LEVEL CAUSES</a:t>
            </a:r>
          </a:p>
        </p:txBody>
      </p:sp>
      <p:sp>
        <p:nvSpPr>
          <p:cNvPr id="8" name="Oval 7">
            <a:extLst>
              <a:ext uri="{FF2B5EF4-FFF2-40B4-BE49-F238E27FC236}">
                <a16:creationId xmlns:a16="http://schemas.microsoft.com/office/drawing/2014/main" id="{D010D3DE-0468-C912-2112-AC3EFC3785B4}"/>
              </a:ext>
            </a:extLst>
          </p:cNvPr>
          <p:cNvSpPr/>
          <p:nvPr/>
        </p:nvSpPr>
        <p:spPr>
          <a:xfrm>
            <a:off x="5557344" y="602553"/>
            <a:ext cx="5625547" cy="441647"/>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dirty="0">
                <a:ln/>
                <a:solidFill>
                  <a:srgbClr val="0070C0"/>
                </a:solidFill>
              </a:rPr>
              <a:t>Short-term workforce planning</a:t>
            </a:r>
          </a:p>
        </p:txBody>
      </p:sp>
      <p:sp>
        <p:nvSpPr>
          <p:cNvPr id="9" name="Oval 8">
            <a:extLst>
              <a:ext uri="{FF2B5EF4-FFF2-40B4-BE49-F238E27FC236}">
                <a16:creationId xmlns:a16="http://schemas.microsoft.com/office/drawing/2014/main" id="{E0D9D0D0-D620-EC58-A631-4630D56400CA}"/>
              </a:ext>
            </a:extLst>
          </p:cNvPr>
          <p:cNvSpPr/>
          <p:nvPr/>
        </p:nvSpPr>
        <p:spPr>
          <a:xfrm>
            <a:off x="5549062" y="1100493"/>
            <a:ext cx="5625547" cy="38164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dirty="0">
                <a:ln/>
                <a:solidFill>
                  <a:srgbClr val="0070C0"/>
                </a:solidFill>
              </a:rPr>
              <a:t>Compliance-driven training</a:t>
            </a:r>
          </a:p>
        </p:txBody>
      </p:sp>
      <p:sp>
        <p:nvSpPr>
          <p:cNvPr id="10" name="Oval 9">
            <a:extLst>
              <a:ext uri="{FF2B5EF4-FFF2-40B4-BE49-F238E27FC236}">
                <a16:creationId xmlns:a16="http://schemas.microsoft.com/office/drawing/2014/main" id="{843652C0-2A65-F620-869E-8AFCD46DD6EC}"/>
              </a:ext>
            </a:extLst>
          </p:cNvPr>
          <p:cNvSpPr/>
          <p:nvPr/>
        </p:nvSpPr>
        <p:spPr>
          <a:xfrm>
            <a:off x="5630488" y="1530628"/>
            <a:ext cx="5515126" cy="412536"/>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lvl="0"/>
            <a:r>
              <a:rPr lang="en-GB" b="1" dirty="0">
                <a:ln/>
                <a:solidFill>
                  <a:srgbClr val="0070C0"/>
                </a:solidFill>
              </a:rPr>
              <a:t>Fragmented funding mechanisms</a:t>
            </a:r>
          </a:p>
        </p:txBody>
      </p:sp>
      <p:sp>
        <p:nvSpPr>
          <p:cNvPr id="11" name="Oval 10">
            <a:extLst>
              <a:ext uri="{FF2B5EF4-FFF2-40B4-BE49-F238E27FC236}">
                <a16:creationId xmlns:a16="http://schemas.microsoft.com/office/drawing/2014/main" id="{D8EBD13E-9E00-2382-937B-A90C3CE69BBD}"/>
              </a:ext>
            </a:extLst>
          </p:cNvPr>
          <p:cNvSpPr/>
          <p:nvPr/>
        </p:nvSpPr>
        <p:spPr>
          <a:xfrm>
            <a:off x="5604272" y="2110421"/>
            <a:ext cx="5515126" cy="429652"/>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75000"/>
                  </a:schemeClr>
                </a:solidFill>
              </a:rPr>
              <a:t>Limited people-management capability</a:t>
            </a:r>
            <a:endParaRPr lang="en-GB" dirty="0">
              <a:solidFill>
                <a:schemeClr val="tx2">
                  <a:lumMod val="75000"/>
                </a:schemeClr>
              </a:solidFill>
            </a:endParaRPr>
          </a:p>
        </p:txBody>
      </p:sp>
      <p:sp>
        <p:nvSpPr>
          <p:cNvPr id="12" name="Arrow: Right 11">
            <a:extLst>
              <a:ext uri="{FF2B5EF4-FFF2-40B4-BE49-F238E27FC236}">
                <a16:creationId xmlns:a16="http://schemas.microsoft.com/office/drawing/2014/main" id="{A770281C-D1E3-95FA-226A-44D51462A9A0}"/>
              </a:ext>
            </a:extLst>
          </p:cNvPr>
          <p:cNvSpPr/>
          <p:nvPr/>
        </p:nvSpPr>
        <p:spPr>
          <a:xfrm>
            <a:off x="857925" y="2093553"/>
            <a:ext cx="4620326" cy="1180372"/>
          </a:xfrm>
          <a:prstGeom prst="right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75000"/>
                  </a:schemeClr>
                </a:solidFill>
                <a:latin typeface="Arial" panose="020B0604020202020204" pitchFamily="34" charset="0"/>
                <a:cs typeface="Arial" panose="020B0604020202020204" pitchFamily="34" charset="0"/>
              </a:rPr>
              <a:t>LEADERSHIP AND MANAGEMENT CAUSES</a:t>
            </a:r>
            <a:endParaRPr lang="en-GB" dirty="0">
              <a:solidFill>
                <a:schemeClr val="tx2">
                  <a:lumMod val="75000"/>
                </a:schemeClr>
              </a:solidFill>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9D8AD882-26F2-472A-1432-E92084CAA3C6}"/>
              </a:ext>
            </a:extLst>
          </p:cNvPr>
          <p:cNvSpPr/>
          <p:nvPr/>
        </p:nvSpPr>
        <p:spPr>
          <a:xfrm>
            <a:off x="945300" y="3508603"/>
            <a:ext cx="4612044" cy="1180372"/>
          </a:xfrm>
          <a:prstGeom prst="right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00"/>
                </a:solidFill>
                <a:latin typeface="Arial" panose="020B0604020202020204" pitchFamily="34" charset="0"/>
                <a:cs typeface="Arial" panose="020B0604020202020204" pitchFamily="34" charset="0"/>
              </a:rPr>
              <a:t>STRUCTURAL CAUSES</a:t>
            </a:r>
            <a:endParaRPr lang="en-GB" dirty="0">
              <a:solidFill>
                <a:srgbClr val="FFFF00"/>
              </a:solidFill>
              <a:latin typeface="Arial" panose="020B0604020202020204" pitchFamily="34" charset="0"/>
              <a:cs typeface="Arial" panose="020B0604020202020204" pitchFamily="34" charset="0"/>
            </a:endParaRPr>
          </a:p>
        </p:txBody>
      </p:sp>
      <p:sp>
        <p:nvSpPr>
          <p:cNvPr id="14" name="Arrow: Right 13">
            <a:extLst>
              <a:ext uri="{FF2B5EF4-FFF2-40B4-BE49-F238E27FC236}">
                <a16:creationId xmlns:a16="http://schemas.microsoft.com/office/drawing/2014/main" id="{951D054D-6F61-A92F-25D1-325CD841DAFF}"/>
              </a:ext>
            </a:extLst>
          </p:cNvPr>
          <p:cNvSpPr/>
          <p:nvPr/>
        </p:nvSpPr>
        <p:spPr>
          <a:xfrm>
            <a:off x="920454" y="4953729"/>
            <a:ext cx="4612044" cy="1180372"/>
          </a:xfrm>
          <a:prstGeom prst="right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4">
                    <a:lumMod val="75000"/>
                  </a:schemeClr>
                </a:solidFill>
                <a:latin typeface="Arial" panose="020B0604020202020204" pitchFamily="34" charset="0"/>
                <a:cs typeface="Arial" panose="020B0604020202020204" pitchFamily="34" charset="0"/>
              </a:rPr>
              <a:t>CULTURAL CAUSES</a:t>
            </a:r>
            <a:endParaRPr lang="en-GB" dirty="0">
              <a:solidFill>
                <a:schemeClr val="accent4">
                  <a:lumMod val="75000"/>
                </a:schemeClr>
              </a:solidFill>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3DD98B54-F135-7FFE-3D8E-958ED5DA460D}"/>
              </a:ext>
            </a:extLst>
          </p:cNvPr>
          <p:cNvSpPr/>
          <p:nvPr/>
        </p:nvSpPr>
        <p:spPr>
          <a:xfrm>
            <a:off x="5600120" y="2595556"/>
            <a:ext cx="5582771" cy="412536"/>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2">
                    <a:lumMod val="75000"/>
                  </a:schemeClr>
                </a:solidFill>
              </a:rPr>
              <a:t>Low managerial accountability for staff development</a:t>
            </a:r>
            <a:endParaRPr lang="en-GB" dirty="0">
              <a:solidFill>
                <a:schemeClr val="tx2">
                  <a:lumMod val="75000"/>
                </a:schemeClr>
              </a:solidFill>
            </a:endParaRPr>
          </a:p>
        </p:txBody>
      </p:sp>
      <p:sp>
        <p:nvSpPr>
          <p:cNvPr id="16" name="Oval 15">
            <a:extLst>
              <a:ext uri="{FF2B5EF4-FFF2-40B4-BE49-F238E27FC236}">
                <a16:creationId xmlns:a16="http://schemas.microsoft.com/office/drawing/2014/main" id="{2149030C-0052-FF32-C87A-E86A775F5AD9}"/>
              </a:ext>
            </a:extLst>
          </p:cNvPr>
          <p:cNvSpPr/>
          <p:nvPr/>
        </p:nvSpPr>
        <p:spPr>
          <a:xfrm>
            <a:off x="5675372" y="3063575"/>
            <a:ext cx="5541341" cy="485509"/>
          </a:xfrm>
          <a:prstGeom prst="ellipse">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2060"/>
                </a:solidFill>
              </a:rPr>
              <a:t>Insufficient coaching culture</a:t>
            </a:r>
            <a:endParaRPr lang="en-GB" dirty="0">
              <a:solidFill>
                <a:srgbClr val="002060"/>
              </a:solidFill>
            </a:endParaRPr>
          </a:p>
        </p:txBody>
      </p:sp>
      <p:sp>
        <p:nvSpPr>
          <p:cNvPr id="17" name="Oval 16">
            <a:extLst>
              <a:ext uri="{FF2B5EF4-FFF2-40B4-BE49-F238E27FC236}">
                <a16:creationId xmlns:a16="http://schemas.microsoft.com/office/drawing/2014/main" id="{CA5BEE35-0DF1-0CF0-15DB-F48D2EE370EA}"/>
              </a:ext>
            </a:extLst>
          </p:cNvPr>
          <p:cNvSpPr/>
          <p:nvPr/>
        </p:nvSpPr>
        <p:spPr>
          <a:xfrm>
            <a:off x="5644301" y="3602164"/>
            <a:ext cx="5487500" cy="43618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00"/>
                </a:solidFill>
              </a:rPr>
              <a:t>High workload and staffing shortages</a:t>
            </a:r>
            <a:endParaRPr lang="en-GB" dirty="0">
              <a:solidFill>
                <a:srgbClr val="FFFF00"/>
              </a:solidFill>
            </a:endParaRPr>
          </a:p>
        </p:txBody>
      </p:sp>
      <p:sp>
        <p:nvSpPr>
          <p:cNvPr id="18" name="Oval 17">
            <a:extLst>
              <a:ext uri="{FF2B5EF4-FFF2-40B4-BE49-F238E27FC236}">
                <a16:creationId xmlns:a16="http://schemas.microsoft.com/office/drawing/2014/main" id="{F30CE77C-85B4-C9E4-EB9D-B8F61655F181}"/>
              </a:ext>
            </a:extLst>
          </p:cNvPr>
          <p:cNvSpPr/>
          <p:nvPr/>
        </p:nvSpPr>
        <p:spPr>
          <a:xfrm>
            <a:off x="5671250" y="4091429"/>
            <a:ext cx="5487499" cy="412536"/>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00"/>
                </a:solidFill>
              </a:rPr>
              <a:t>Siloed organisational structures</a:t>
            </a:r>
            <a:endParaRPr lang="en-GB" dirty="0">
              <a:solidFill>
                <a:srgbClr val="FFFF00"/>
              </a:solidFill>
            </a:endParaRPr>
          </a:p>
        </p:txBody>
      </p:sp>
      <p:sp>
        <p:nvSpPr>
          <p:cNvPr id="19" name="Oval 18">
            <a:extLst>
              <a:ext uri="{FF2B5EF4-FFF2-40B4-BE49-F238E27FC236}">
                <a16:creationId xmlns:a16="http://schemas.microsoft.com/office/drawing/2014/main" id="{A8F9BA07-BFF9-5E5F-980A-F126094C9600}"/>
              </a:ext>
            </a:extLst>
          </p:cNvPr>
          <p:cNvSpPr/>
          <p:nvPr/>
        </p:nvSpPr>
        <p:spPr>
          <a:xfrm>
            <a:off x="5733334" y="4557045"/>
            <a:ext cx="5483379" cy="36512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00"/>
                </a:solidFill>
              </a:rPr>
              <a:t>Limited career pathways</a:t>
            </a:r>
            <a:endParaRPr lang="en-GB" dirty="0">
              <a:solidFill>
                <a:srgbClr val="FFFF00"/>
              </a:solidFill>
            </a:endParaRPr>
          </a:p>
        </p:txBody>
      </p:sp>
      <p:sp>
        <p:nvSpPr>
          <p:cNvPr id="20" name="Oval 19">
            <a:extLst>
              <a:ext uri="{FF2B5EF4-FFF2-40B4-BE49-F238E27FC236}">
                <a16:creationId xmlns:a16="http://schemas.microsoft.com/office/drawing/2014/main" id="{19C1C09D-8CA4-DD51-22ED-DC4DD2DDA54E}"/>
              </a:ext>
            </a:extLst>
          </p:cNvPr>
          <p:cNvSpPr/>
          <p:nvPr/>
        </p:nvSpPr>
        <p:spPr>
          <a:xfrm>
            <a:off x="5711955" y="4975250"/>
            <a:ext cx="5487499" cy="352122"/>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Risk-averse culture</a:t>
            </a:r>
            <a:endParaRPr lang="en-GB">
              <a:solidFill>
                <a:schemeClr val="accent4">
                  <a:lumMod val="75000"/>
                </a:schemeClr>
              </a:solidFill>
            </a:endParaRPr>
          </a:p>
        </p:txBody>
      </p:sp>
      <p:sp>
        <p:nvSpPr>
          <p:cNvPr id="21" name="Oval 20">
            <a:extLst>
              <a:ext uri="{FF2B5EF4-FFF2-40B4-BE49-F238E27FC236}">
                <a16:creationId xmlns:a16="http://schemas.microsoft.com/office/drawing/2014/main" id="{BF2AFA36-9099-E6E4-F200-ADF6057049CF}"/>
              </a:ext>
            </a:extLst>
          </p:cNvPr>
          <p:cNvSpPr/>
          <p:nvPr/>
        </p:nvSpPr>
        <p:spPr>
          <a:xfrm>
            <a:off x="5711956" y="5347002"/>
            <a:ext cx="5433658" cy="410505"/>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Learning as an extra</a:t>
            </a:r>
            <a:endParaRPr lang="en-GB">
              <a:solidFill>
                <a:schemeClr val="accent4">
                  <a:lumMod val="75000"/>
                </a:schemeClr>
              </a:solidFill>
            </a:endParaRPr>
          </a:p>
        </p:txBody>
      </p:sp>
      <p:sp>
        <p:nvSpPr>
          <p:cNvPr id="22" name="Oval 21">
            <a:extLst>
              <a:ext uri="{FF2B5EF4-FFF2-40B4-BE49-F238E27FC236}">
                <a16:creationId xmlns:a16="http://schemas.microsoft.com/office/drawing/2014/main" id="{CE951BFD-2026-DEE5-AF7E-C6333CA7A3DA}"/>
              </a:ext>
            </a:extLst>
          </p:cNvPr>
          <p:cNvSpPr/>
          <p:nvPr/>
        </p:nvSpPr>
        <p:spPr>
          <a:xfrm>
            <a:off x="5711956" y="5792767"/>
            <a:ext cx="5433658" cy="41050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accent4">
                    <a:lumMod val="75000"/>
                  </a:schemeClr>
                </a:solidFill>
              </a:rPr>
              <a:t>Psychological safety deficits</a:t>
            </a:r>
            <a:endParaRPr lang="en-GB">
              <a:solidFill>
                <a:schemeClr val="accent4">
                  <a:lumMod val="75000"/>
                </a:schemeClr>
              </a:solidFill>
            </a:endParaRPr>
          </a:p>
        </p:txBody>
      </p:sp>
      <p:sp>
        <p:nvSpPr>
          <p:cNvPr id="5" name="Rectangle 4">
            <a:extLst>
              <a:ext uri="{FF2B5EF4-FFF2-40B4-BE49-F238E27FC236}">
                <a16:creationId xmlns:a16="http://schemas.microsoft.com/office/drawing/2014/main" id="{FB785046-8033-D2AC-10AF-085E9E6B1E84}"/>
              </a:ext>
            </a:extLst>
          </p:cNvPr>
          <p:cNvSpPr/>
          <p:nvPr/>
        </p:nvSpPr>
        <p:spPr>
          <a:xfrm>
            <a:off x="9706139" y="6437175"/>
            <a:ext cx="2485861"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normAutofit/>
          </a:bodyPr>
          <a:lstStyle/>
          <a:p>
            <a:pPr algn="ctr"/>
            <a:r>
              <a:rPr lang="en-GB" dirty="0">
                <a:solidFill>
                  <a:srgbClr val="FF0000"/>
                </a:solidFill>
              </a:rPr>
              <a:t>Kumakamba</a:t>
            </a:r>
            <a:r>
              <a:rPr lang="en-GB" dirty="0"/>
              <a:t> </a:t>
            </a:r>
            <a:r>
              <a:rPr lang="en-GB" dirty="0">
                <a:solidFill>
                  <a:srgbClr val="FF0000"/>
                </a:solidFill>
              </a:rPr>
              <a:t>Punga</a:t>
            </a:r>
          </a:p>
        </p:txBody>
      </p:sp>
      <p:sp>
        <p:nvSpPr>
          <p:cNvPr id="23" name="TextBox 22">
            <a:extLst>
              <a:ext uri="{FF2B5EF4-FFF2-40B4-BE49-F238E27FC236}">
                <a16:creationId xmlns:a16="http://schemas.microsoft.com/office/drawing/2014/main" id="{6A5CC14A-A22B-43EF-AB0C-52E3EC6B8AE4}"/>
              </a:ext>
            </a:extLst>
          </p:cNvPr>
          <p:cNvSpPr txBox="1"/>
          <p:nvPr/>
        </p:nvSpPr>
        <p:spPr>
          <a:xfrm>
            <a:off x="95317" y="6223924"/>
            <a:ext cx="9500859" cy="646331"/>
          </a:xfrm>
          <a:prstGeom prst="rect">
            <a:avLst/>
          </a:prstGeom>
          <a:noFill/>
        </p:spPr>
        <p:txBody>
          <a:bodyPr wrap="square" rtlCol="0">
            <a:spAutoFit/>
          </a:bodyPr>
          <a:lstStyle/>
          <a:p>
            <a:r>
              <a:rPr lang="en-GB" dirty="0"/>
              <a:t>Maycock, O. (2026) </a:t>
            </a:r>
            <a:r>
              <a:rPr lang="en-GB" i="1" dirty="0"/>
              <a:t>Human Capital Management (LCMB7023)</a:t>
            </a:r>
            <a:r>
              <a:rPr lang="en-GB" dirty="0"/>
              <a:t>. Module materials. University of Wales Trinity Saint David.</a:t>
            </a:r>
          </a:p>
        </p:txBody>
      </p:sp>
    </p:spTree>
    <p:extLst>
      <p:ext uri="{BB962C8B-B14F-4D97-AF65-F5344CB8AC3E}">
        <p14:creationId xmlns:p14="http://schemas.microsoft.com/office/powerpoint/2010/main" val="2365354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1BA3-662E-35D4-8C2A-01471CAEEF89}"/>
              </a:ext>
            </a:extLst>
          </p:cNvPr>
          <p:cNvSpPr>
            <a:spLocks noGrp="1"/>
          </p:cNvSpPr>
          <p:nvPr>
            <p:ph type="title"/>
          </p:nvPr>
        </p:nvSpPr>
        <p:spPr>
          <a:xfrm>
            <a:off x="28098" y="46043"/>
            <a:ext cx="9919770" cy="457053"/>
          </a:xfrm>
          <a:solidFill>
            <a:schemeClr val="accent1">
              <a:lumMod val="75000"/>
            </a:schemeClr>
          </a:solidFill>
        </p:spPr>
        <p:txBody>
          <a:bodyPr>
            <a:normAutofit fontScale="90000"/>
          </a:bodyPr>
          <a:lstStyle/>
          <a:p>
            <a:r>
              <a:rPr lang="en-GB" b="1" dirty="0">
                <a:ln w="22225">
                  <a:solidFill>
                    <a:schemeClr val="accent2"/>
                  </a:solidFill>
                  <a:prstDash val="solid"/>
                </a:ln>
                <a:solidFill>
                  <a:srgbClr val="7030A0"/>
                </a:solidFill>
              </a:rPr>
              <a:t>Human Capital and Adult Learning Perspectives</a:t>
            </a:r>
            <a:endParaRPr lang="en-US" dirty="0">
              <a:solidFill>
                <a:srgbClr val="7030A0"/>
              </a:solidFill>
            </a:endParaRPr>
          </a:p>
        </p:txBody>
      </p:sp>
      <p:sp>
        <p:nvSpPr>
          <p:cNvPr id="5" name="Footer Placeholder 4">
            <a:extLst>
              <a:ext uri="{FF2B5EF4-FFF2-40B4-BE49-F238E27FC236}">
                <a16:creationId xmlns:a16="http://schemas.microsoft.com/office/drawing/2014/main" id="{B485547E-BCF9-521C-3FA1-4B0D9B5872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76B1222-EB77-EBB0-7E34-A50B43FB5FE6}"/>
              </a:ext>
            </a:extLst>
          </p:cNvPr>
          <p:cNvSpPr>
            <a:spLocks noGrp="1"/>
          </p:cNvSpPr>
          <p:nvPr>
            <p:ph type="sldNum" sz="quarter" idx="12"/>
          </p:nvPr>
        </p:nvSpPr>
        <p:spPr/>
        <p:txBody>
          <a:bodyPr/>
          <a:lstStyle/>
          <a:p>
            <a:fld id="{70C12960-6E85-460F-B6E3-5B82CB31AF3D}" type="slidenum">
              <a:rPr lang="en-US" dirty="0"/>
              <a:t>9</a:t>
            </a:fld>
            <a:endParaRPr lang="en-US"/>
          </a:p>
        </p:txBody>
      </p:sp>
      <p:sp>
        <p:nvSpPr>
          <p:cNvPr id="10" name="Rectangle 9">
            <a:extLst>
              <a:ext uri="{FF2B5EF4-FFF2-40B4-BE49-F238E27FC236}">
                <a16:creationId xmlns:a16="http://schemas.microsoft.com/office/drawing/2014/main" id="{EAC032E2-C749-8F6E-0DA0-6EA9B05A0854}"/>
              </a:ext>
            </a:extLst>
          </p:cNvPr>
          <p:cNvSpPr/>
          <p:nvPr/>
        </p:nvSpPr>
        <p:spPr>
          <a:xfrm>
            <a:off x="87092" y="1534011"/>
            <a:ext cx="5340314" cy="168113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rgbClr val="002060"/>
                </a:solidFill>
              </a:rPr>
              <a:t> </a:t>
            </a:r>
            <a:r>
              <a:rPr lang="en-GB" dirty="0">
                <a:solidFill>
                  <a:srgbClr val="002060"/>
                </a:solidFill>
              </a:rPr>
              <a:t>Description: NHS Clinical Training &amp; CPD include:</a:t>
            </a:r>
          </a:p>
          <a:p>
            <a:r>
              <a:rPr lang="en-GB" dirty="0">
                <a:solidFill>
                  <a:srgbClr val="002060"/>
                </a:solidFill>
              </a:rPr>
              <a:t> </a:t>
            </a:r>
          </a:p>
          <a:p>
            <a:pPr marL="285750" lvl="0" indent="-285750">
              <a:buFont typeface="Wingdings" panose="05000000000000000000" pitchFamily="2" charset="2"/>
              <a:buChar char="ü"/>
            </a:pPr>
            <a:r>
              <a:rPr lang="en-GB" dirty="0">
                <a:solidFill>
                  <a:srgbClr val="002060"/>
                </a:solidFill>
              </a:rPr>
              <a:t>Supervised clinical placements</a:t>
            </a:r>
          </a:p>
          <a:p>
            <a:pPr marL="285750" lvl="0" indent="-285750">
              <a:buFont typeface="Wingdings" panose="05000000000000000000" pitchFamily="2" charset="2"/>
              <a:buChar char="ü"/>
            </a:pPr>
            <a:r>
              <a:rPr lang="en-GB" dirty="0">
                <a:solidFill>
                  <a:srgbClr val="002060"/>
                </a:solidFill>
              </a:rPr>
              <a:t>Preceptorship programmes</a:t>
            </a:r>
          </a:p>
          <a:p>
            <a:pPr marL="285750" lvl="0" indent="-285750">
              <a:buFont typeface="Wingdings" panose="05000000000000000000" pitchFamily="2" charset="2"/>
              <a:buChar char="ü"/>
            </a:pPr>
            <a:r>
              <a:rPr lang="en-GB" dirty="0">
                <a:solidFill>
                  <a:srgbClr val="002060"/>
                </a:solidFill>
              </a:rPr>
              <a:t>Etc. </a:t>
            </a:r>
          </a:p>
          <a:p>
            <a:r>
              <a:rPr lang="en-GB" dirty="0">
                <a:solidFill>
                  <a:srgbClr val="002060"/>
                </a:solidFill>
              </a:rPr>
              <a:t> </a:t>
            </a:r>
          </a:p>
        </p:txBody>
      </p:sp>
      <p:sp>
        <p:nvSpPr>
          <p:cNvPr id="11" name="Rectangle 10">
            <a:extLst>
              <a:ext uri="{FF2B5EF4-FFF2-40B4-BE49-F238E27FC236}">
                <a16:creationId xmlns:a16="http://schemas.microsoft.com/office/drawing/2014/main" id="{CCB8E2CC-77FF-2AFE-1447-C80BA8CEBBFC}"/>
              </a:ext>
            </a:extLst>
          </p:cNvPr>
          <p:cNvSpPr/>
          <p:nvPr/>
        </p:nvSpPr>
        <p:spPr>
          <a:xfrm>
            <a:off x="87092" y="3290381"/>
            <a:ext cx="5340314" cy="1533574"/>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rgbClr val="002060"/>
                </a:solidFill>
              </a:rPr>
              <a:t>Evaluation, strengths</a:t>
            </a:r>
            <a:r>
              <a:rPr lang="en-GB">
                <a:solidFill>
                  <a:srgbClr val="002060"/>
                </a:solidFill>
              </a:rPr>
              <a:t>,</a:t>
            </a:r>
            <a:r>
              <a:rPr lang="en-GB" dirty="0">
                <a:solidFill>
                  <a:srgbClr val="002060"/>
                </a:solidFill>
              </a:rPr>
              <a:t> and Challenges include:</a:t>
            </a:r>
          </a:p>
          <a:p>
            <a:endParaRPr lang="en-GB" dirty="0">
              <a:solidFill>
                <a:srgbClr val="002060"/>
              </a:solidFill>
            </a:endParaRPr>
          </a:p>
          <a:p>
            <a:pPr marL="285750" lvl="0" indent="-285750">
              <a:buFont typeface="Wingdings" panose="05000000000000000000" pitchFamily="2" charset="2"/>
              <a:buChar char="ü"/>
            </a:pPr>
            <a:r>
              <a:rPr lang="en-GB" dirty="0">
                <a:solidFill>
                  <a:srgbClr val="002060"/>
                </a:solidFill>
              </a:rPr>
              <a:t>Structured competency frameworks</a:t>
            </a:r>
          </a:p>
          <a:p>
            <a:pPr marL="285750" lvl="0" indent="-285750">
              <a:buFont typeface="Wingdings" panose="05000000000000000000" pitchFamily="2" charset="2"/>
              <a:buChar char="ü"/>
            </a:pPr>
            <a:r>
              <a:rPr lang="en-GB" dirty="0">
                <a:solidFill>
                  <a:srgbClr val="002060"/>
                </a:solidFill>
              </a:rPr>
              <a:t>Multidisciplinary teamwork exposure</a:t>
            </a:r>
          </a:p>
          <a:p>
            <a:pPr marL="285750" lvl="0" indent="-285750">
              <a:buFont typeface="Wingdings" panose="05000000000000000000" pitchFamily="2" charset="2"/>
              <a:buChar char="ü"/>
            </a:pPr>
            <a:r>
              <a:rPr lang="en-GB" dirty="0">
                <a:solidFill>
                  <a:srgbClr val="002060"/>
                </a:solidFill>
              </a:rPr>
              <a:t>Etc.</a:t>
            </a:r>
          </a:p>
          <a:p>
            <a:endParaRPr lang="en-GB" dirty="0">
              <a:solidFill>
                <a:srgbClr val="002060"/>
              </a:solidFill>
            </a:endParaRPr>
          </a:p>
        </p:txBody>
      </p:sp>
      <p:sp>
        <p:nvSpPr>
          <p:cNvPr id="12" name="Rectangle 11">
            <a:extLst>
              <a:ext uri="{FF2B5EF4-FFF2-40B4-BE49-F238E27FC236}">
                <a16:creationId xmlns:a16="http://schemas.microsoft.com/office/drawing/2014/main" id="{3E1082A0-6786-6D7A-24C3-4DCF8A301D53}"/>
              </a:ext>
            </a:extLst>
          </p:cNvPr>
          <p:cNvSpPr/>
          <p:nvPr/>
        </p:nvSpPr>
        <p:spPr>
          <a:xfrm>
            <a:off x="5624052" y="1534011"/>
            <a:ext cx="6421862" cy="171421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rgbClr val="002060"/>
                </a:solidFill>
              </a:rPr>
              <a:t>Feelings, Emotional Dimension of Clinical Practice include:</a:t>
            </a:r>
          </a:p>
          <a:p>
            <a:endParaRPr lang="en-GB" dirty="0">
              <a:solidFill>
                <a:srgbClr val="002060"/>
              </a:solidFill>
            </a:endParaRPr>
          </a:p>
          <a:p>
            <a:pPr marL="285750" lvl="0" indent="-285750">
              <a:buFont typeface="Wingdings" panose="05000000000000000000" pitchFamily="2" charset="2"/>
              <a:buChar char="ü"/>
            </a:pPr>
            <a:r>
              <a:rPr lang="en-GB" dirty="0">
                <a:solidFill>
                  <a:srgbClr val="002060"/>
                </a:solidFill>
              </a:rPr>
              <a:t>Anxiety in high-acuity environments</a:t>
            </a:r>
          </a:p>
          <a:p>
            <a:pPr marL="285750" lvl="0" indent="-285750">
              <a:buFont typeface="Wingdings" panose="05000000000000000000" pitchFamily="2" charset="2"/>
              <a:buChar char="ü"/>
            </a:pPr>
            <a:r>
              <a:rPr lang="en-GB" dirty="0">
                <a:solidFill>
                  <a:srgbClr val="002060"/>
                </a:solidFill>
              </a:rPr>
              <a:t>Pressure associated with patient safety responsibilities</a:t>
            </a:r>
          </a:p>
          <a:p>
            <a:pPr marL="285750" lvl="0" indent="-285750">
              <a:buFont typeface="Wingdings" panose="05000000000000000000" pitchFamily="2" charset="2"/>
              <a:buChar char="ü"/>
            </a:pPr>
            <a:r>
              <a:rPr lang="en-GB" dirty="0">
                <a:solidFill>
                  <a:srgbClr val="002060"/>
                </a:solidFill>
              </a:rPr>
              <a:t>Etc.</a:t>
            </a:r>
          </a:p>
          <a:p>
            <a:r>
              <a:rPr lang="en-GB" dirty="0">
                <a:solidFill>
                  <a:srgbClr val="002060"/>
                </a:solidFill>
              </a:rPr>
              <a:t> </a:t>
            </a:r>
          </a:p>
          <a:p>
            <a:pPr algn="ctr"/>
            <a:r>
              <a:rPr lang="en-GB" sz="1400" dirty="0">
                <a:solidFill>
                  <a:srgbClr val="002060"/>
                </a:solidFill>
              </a:rPr>
              <a:t>.</a:t>
            </a:r>
            <a:endParaRPr lang="en-GB" sz="1400" dirty="0">
              <a:solidFill>
                <a:srgbClr val="002060"/>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2328C63-1595-944B-8F51-C5303F85B33F}"/>
              </a:ext>
            </a:extLst>
          </p:cNvPr>
          <p:cNvSpPr/>
          <p:nvPr/>
        </p:nvSpPr>
        <p:spPr>
          <a:xfrm>
            <a:off x="5624052" y="3355812"/>
            <a:ext cx="6421862" cy="1754326"/>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rgbClr val="002060"/>
                </a:solidFill>
              </a:rPr>
              <a:t>Analysis, Reflective Learning in the NHS Context include:</a:t>
            </a:r>
          </a:p>
          <a:p>
            <a:endParaRPr lang="en-GB" dirty="0">
              <a:solidFill>
                <a:srgbClr val="002060"/>
              </a:solidFill>
            </a:endParaRPr>
          </a:p>
          <a:p>
            <a:pPr marL="285750" lvl="0" indent="-285750">
              <a:buFont typeface="Wingdings" panose="05000000000000000000" pitchFamily="2" charset="2"/>
              <a:buChar char="ü"/>
            </a:pPr>
            <a:r>
              <a:rPr lang="en-GB" dirty="0">
                <a:solidFill>
                  <a:srgbClr val="002060"/>
                </a:solidFill>
              </a:rPr>
              <a:t>Experience is critically examined rather than simply completed</a:t>
            </a:r>
          </a:p>
          <a:p>
            <a:pPr marL="285750" lvl="0" indent="-285750">
              <a:buFont typeface="Wingdings" panose="05000000000000000000" pitchFamily="2" charset="2"/>
              <a:buChar char="ü"/>
            </a:pPr>
            <a:r>
              <a:rPr lang="en-GB" dirty="0">
                <a:solidFill>
                  <a:srgbClr val="002060"/>
                </a:solidFill>
              </a:rPr>
              <a:t>Feedback is incorporated into practice improvement</a:t>
            </a:r>
          </a:p>
          <a:p>
            <a:pPr marL="285750" lvl="0" indent="-285750">
              <a:buFont typeface="Wingdings" panose="05000000000000000000" pitchFamily="2" charset="2"/>
              <a:buChar char="ü"/>
            </a:pPr>
            <a:r>
              <a:rPr lang="en-GB" dirty="0">
                <a:solidFill>
                  <a:srgbClr val="002060"/>
                </a:solidFill>
              </a:rPr>
              <a:t>Etc.</a:t>
            </a:r>
          </a:p>
          <a:p>
            <a:endParaRPr lang="en-GB" dirty="0"/>
          </a:p>
        </p:txBody>
      </p:sp>
      <p:sp>
        <p:nvSpPr>
          <p:cNvPr id="7" name="Rectangle 6">
            <a:extLst>
              <a:ext uri="{FF2B5EF4-FFF2-40B4-BE49-F238E27FC236}">
                <a16:creationId xmlns:a16="http://schemas.microsoft.com/office/drawing/2014/main" id="{E2E4C9B5-A01D-67B2-E1BC-EFA3E50CEABB}"/>
              </a:ext>
            </a:extLst>
          </p:cNvPr>
          <p:cNvSpPr/>
          <p:nvPr/>
        </p:nvSpPr>
        <p:spPr>
          <a:xfrm>
            <a:off x="10028255" y="41711"/>
            <a:ext cx="2163745"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solidFill>
                  <a:srgbClr val="FF0000"/>
                </a:solidFill>
              </a:rPr>
              <a:t>Kumakamba</a:t>
            </a:r>
            <a:r>
              <a:rPr lang="en-GB" dirty="0"/>
              <a:t> </a:t>
            </a:r>
            <a:r>
              <a:rPr lang="en-GB" dirty="0">
                <a:solidFill>
                  <a:srgbClr val="FF0000"/>
                </a:solidFill>
              </a:rPr>
              <a:t>Punga</a:t>
            </a:r>
          </a:p>
        </p:txBody>
      </p:sp>
      <p:sp>
        <p:nvSpPr>
          <p:cNvPr id="8" name="TextBox 7">
            <a:extLst>
              <a:ext uri="{FF2B5EF4-FFF2-40B4-BE49-F238E27FC236}">
                <a16:creationId xmlns:a16="http://schemas.microsoft.com/office/drawing/2014/main" id="{6B713A54-9DC7-F790-04AB-FFF4457B1839}"/>
              </a:ext>
            </a:extLst>
          </p:cNvPr>
          <p:cNvSpPr txBox="1"/>
          <p:nvPr/>
        </p:nvSpPr>
        <p:spPr>
          <a:xfrm>
            <a:off x="28098" y="556889"/>
            <a:ext cx="12017816" cy="923330"/>
          </a:xfrm>
          <a:prstGeom prst="rect">
            <a:avLst/>
          </a:prstGeom>
          <a:solidFill>
            <a:schemeClr val="accent1">
              <a:lumMod val="75000"/>
            </a:schemeClr>
          </a:solidFill>
        </p:spPr>
        <p:txBody>
          <a:bodyPr wrap="square" rtlCol="0">
            <a:spAutoFit/>
          </a:bodyPr>
          <a:lstStyle/>
          <a:p>
            <a:r>
              <a:rPr lang="en-GB" dirty="0"/>
              <a:t>Gibbs’ Reflective Cycle provides a six-stage structured framework for reflective learning (Gibbs, 1998). Within the NHS Clinical Training and CPD context, this model strengthens experiential and practice-based development (Kolb, 1984; Elkjaer, 2003).</a:t>
            </a:r>
          </a:p>
        </p:txBody>
      </p:sp>
      <p:sp>
        <p:nvSpPr>
          <p:cNvPr id="14" name="TextBox 13">
            <a:extLst>
              <a:ext uri="{FF2B5EF4-FFF2-40B4-BE49-F238E27FC236}">
                <a16:creationId xmlns:a16="http://schemas.microsoft.com/office/drawing/2014/main" id="{15AC4338-BD37-7765-2A80-CFE8539BDF43}"/>
              </a:ext>
            </a:extLst>
          </p:cNvPr>
          <p:cNvSpPr txBox="1"/>
          <p:nvPr/>
        </p:nvSpPr>
        <p:spPr>
          <a:xfrm>
            <a:off x="87092" y="4928429"/>
            <a:ext cx="5340314" cy="2031325"/>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dirty="0">
                <a:solidFill>
                  <a:srgbClr val="002060"/>
                </a:solidFill>
              </a:rPr>
              <a:t>Conclusion, Impact on Professional Practice include:</a:t>
            </a:r>
          </a:p>
          <a:p>
            <a:pPr marL="285750" lvl="0" indent="-285750">
              <a:buFont typeface="Wingdings" panose="05000000000000000000" pitchFamily="2" charset="2"/>
              <a:buChar char="ü"/>
            </a:pPr>
            <a:r>
              <a:rPr lang="en-GB" dirty="0">
                <a:solidFill>
                  <a:srgbClr val="002060"/>
                </a:solidFill>
              </a:rPr>
              <a:t>Clinical competence develops through reflective processing, not repetition alone</a:t>
            </a:r>
          </a:p>
          <a:p>
            <a:pPr marL="285750" lvl="0" indent="-285750">
              <a:buFont typeface="Wingdings" panose="05000000000000000000" pitchFamily="2" charset="2"/>
              <a:buChar char="ü"/>
            </a:pPr>
            <a:r>
              <a:rPr lang="en-GB" dirty="0">
                <a:solidFill>
                  <a:srgbClr val="002060"/>
                </a:solidFill>
              </a:rPr>
              <a:t>Emotional awareness enhances practitioner resilience</a:t>
            </a:r>
          </a:p>
          <a:p>
            <a:pPr marL="285750" lvl="0" indent="-285750">
              <a:buFont typeface="Wingdings" panose="05000000000000000000" pitchFamily="2" charset="2"/>
              <a:buChar char="ü"/>
            </a:pPr>
            <a:r>
              <a:rPr lang="en-GB" dirty="0">
                <a:solidFill>
                  <a:srgbClr val="002060"/>
                </a:solidFill>
              </a:rPr>
              <a:t>Etc.</a:t>
            </a:r>
          </a:p>
        </p:txBody>
      </p:sp>
      <p:sp>
        <p:nvSpPr>
          <p:cNvPr id="16" name="TextBox 15">
            <a:extLst>
              <a:ext uri="{FF2B5EF4-FFF2-40B4-BE49-F238E27FC236}">
                <a16:creationId xmlns:a16="http://schemas.microsoft.com/office/drawing/2014/main" id="{7E02CE86-CE36-41DC-10F6-4E544FEC4878}"/>
              </a:ext>
            </a:extLst>
          </p:cNvPr>
          <p:cNvSpPr txBox="1"/>
          <p:nvPr/>
        </p:nvSpPr>
        <p:spPr>
          <a:xfrm>
            <a:off x="5555226" y="5110137"/>
            <a:ext cx="6490688" cy="1754326"/>
          </a:xfrm>
          <a:prstGeom prst="rect">
            <a:avLst/>
          </a:prstGeom>
          <a:solidFill>
            <a:schemeClr val="accent1">
              <a:lumMod val="40000"/>
              <a:lumOff val="60000"/>
            </a:schemeClr>
          </a:solidFill>
          <a:ln>
            <a:solidFill>
              <a:schemeClr val="accent2">
                <a:lumMod val="50000"/>
              </a:schemeClr>
            </a:solidFill>
          </a:ln>
        </p:spPr>
        <p:txBody>
          <a:bodyPr wrap="square" rtlCol="0">
            <a:spAutoFit/>
          </a:bodyPr>
          <a:lstStyle/>
          <a:p>
            <a:r>
              <a:rPr lang="en-GB" dirty="0">
                <a:solidFill>
                  <a:srgbClr val="002060"/>
                </a:solidFill>
              </a:rPr>
              <a:t>Action Plan, Enhancing NHS CPD Through Reflection include:</a:t>
            </a:r>
          </a:p>
          <a:p>
            <a:pPr marL="285750" lvl="0" indent="-285750">
              <a:buFont typeface="Wingdings" panose="05000000000000000000" pitchFamily="2" charset="2"/>
              <a:buChar char="ü"/>
            </a:pPr>
            <a:r>
              <a:rPr lang="en-GB" dirty="0">
                <a:solidFill>
                  <a:srgbClr val="002060"/>
                </a:solidFill>
              </a:rPr>
              <a:t>Embed structured reflective templates aligned with Gibbs’ stages</a:t>
            </a:r>
          </a:p>
          <a:p>
            <a:pPr marL="285750" lvl="0" indent="-285750">
              <a:buFont typeface="Wingdings" panose="05000000000000000000" pitchFamily="2" charset="2"/>
              <a:buChar char="ü"/>
            </a:pPr>
            <a:r>
              <a:rPr lang="en-GB" dirty="0">
                <a:solidFill>
                  <a:srgbClr val="002060"/>
                </a:solidFill>
              </a:rPr>
              <a:t>Provide mentor training in reflective supervision</a:t>
            </a:r>
          </a:p>
          <a:p>
            <a:pPr marL="285750" lvl="0" indent="-285750">
              <a:buFont typeface="Wingdings" panose="05000000000000000000" pitchFamily="2" charset="2"/>
              <a:buChar char="ü"/>
            </a:pPr>
            <a:r>
              <a:rPr lang="en-GB" dirty="0">
                <a:solidFill>
                  <a:srgbClr val="002060"/>
                </a:solidFill>
              </a:rPr>
              <a:t>Ensure protected CPD time within workforce planning</a:t>
            </a:r>
          </a:p>
          <a:p>
            <a:pPr marL="285750" lvl="0" indent="-285750">
              <a:buFont typeface="Wingdings" panose="05000000000000000000" pitchFamily="2" charset="2"/>
              <a:buChar char="ü"/>
            </a:pPr>
            <a:r>
              <a:rPr lang="en-GB" dirty="0">
                <a:solidFill>
                  <a:srgbClr val="002060"/>
                </a:solidFill>
              </a:rPr>
              <a:t>Etc.</a:t>
            </a:r>
          </a:p>
        </p:txBody>
      </p:sp>
    </p:spTree>
    <p:extLst>
      <p:ext uri="{BB962C8B-B14F-4D97-AF65-F5344CB8AC3E}">
        <p14:creationId xmlns:p14="http://schemas.microsoft.com/office/powerpoint/2010/main" val="319862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78FF4-06FE-2D27-81E5-91C715C47256}"/>
              </a:ext>
            </a:extLst>
          </p:cNvPr>
          <p:cNvSpPr txBox="1"/>
          <p:nvPr/>
        </p:nvSpPr>
        <p:spPr>
          <a:xfrm>
            <a:off x="5054882" y="2380129"/>
            <a:ext cx="5799149"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a:solidFill>
                  <a:schemeClr val="accent1"/>
                </a:solidFill>
                <a:latin typeface="+mj-lt"/>
                <a:ea typeface="+mj-ea"/>
                <a:cs typeface="+mj-cs"/>
              </a:rPr>
              <a:t>Leadership and Management Development</a:t>
            </a:r>
          </a:p>
        </p:txBody>
      </p:sp>
      <p:sp>
        <p:nvSpPr>
          <p:cNvPr id="5" name="TextBox 4">
            <a:extLst>
              <a:ext uri="{FF2B5EF4-FFF2-40B4-BE49-F238E27FC236}">
                <a16:creationId xmlns:a16="http://schemas.microsoft.com/office/drawing/2014/main" id="{950D5429-15DB-C17F-E5ED-5D779E41BF16}"/>
              </a:ext>
            </a:extLst>
          </p:cNvPr>
          <p:cNvSpPr txBox="1"/>
          <p:nvPr/>
        </p:nvSpPr>
        <p:spPr>
          <a:xfrm>
            <a:off x="5388857" y="3695796"/>
            <a:ext cx="4546293" cy="72071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pPr>
            <a:r>
              <a:rPr lang="en-US" sz="3200">
                <a:solidFill>
                  <a:srgbClr val="0070C0"/>
                </a:solidFill>
                <a:latin typeface="Avenir Next LT Pro"/>
              </a:rPr>
              <a:t>Carmen Prodan </a:t>
            </a:r>
          </a:p>
        </p:txBody>
      </p:sp>
      <p:pic>
        <p:nvPicPr>
          <p:cNvPr id="7" name="Picture 6" descr="Domino effect white cut-outs and one blue cutout">
            <a:extLst>
              <a:ext uri="{FF2B5EF4-FFF2-40B4-BE49-F238E27FC236}">
                <a16:creationId xmlns:a16="http://schemas.microsoft.com/office/drawing/2014/main" id="{1FBF36D7-269F-7F08-288D-C5831F480759}"/>
              </a:ext>
            </a:extLst>
          </p:cNvPr>
          <p:cNvPicPr>
            <a:picLocks noChangeAspect="1"/>
          </p:cNvPicPr>
          <p:nvPr/>
        </p:nvPicPr>
        <p:blipFill>
          <a:blip r:embed="rId2"/>
          <a:srcRect l="42588" r="4937" b="-1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50342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6CB66-7C8A-DC97-4E36-BD646387A0CF}"/>
              </a:ext>
            </a:extLst>
          </p:cNvPr>
          <p:cNvSpPr>
            <a:spLocks noGrp="1"/>
          </p:cNvSpPr>
          <p:nvPr>
            <p:ph type="title"/>
          </p:nvPr>
        </p:nvSpPr>
        <p:spPr>
          <a:xfrm>
            <a:off x="481200" y="292660"/>
            <a:ext cx="7204352" cy="569260"/>
          </a:xfrm>
        </p:spPr>
        <p:txBody>
          <a:bodyPr anchor="t">
            <a:normAutofit/>
          </a:bodyPr>
          <a:lstStyle/>
          <a:p>
            <a:pPr>
              <a:lnSpc>
                <a:spcPct val="110000"/>
              </a:lnSpc>
            </a:pPr>
            <a:r>
              <a:rPr lang="en-GB" sz="2200" b="1">
                <a:solidFill>
                  <a:schemeClr val="accent2">
                    <a:lumMod val="76000"/>
                  </a:schemeClr>
                </a:solidFill>
                <a:latin typeface="Avenir Next LT Pro Light"/>
              </a:rPr>
              <a:t>Leadership and Management Development in the NHS</a:t>
            </a:r>
            <a:endParaRPr lang="en-US" sz="2200" b="1">
              <a:solidFill>
                <a:schemeClr val="accent2">
                  <a:lumMod val="76000"/>
                </a:schemeClr>
              </a:solidFill>
              <a:latin typeface="Avenir Next LT Pro Light"/>
            </a:endParaRPr>
          </a:p>
        </p:txBody>
      </p:sp>
      <p:sp>
        <p:nvSpPr>
          <p:cNvPr id="12" name="Text Placeholder 3">
            <a:extLst>
              <a:ext uri="{FF2B5EF4-FFF2-40B4-BE49-F238E27FC236}">
                <a16:creationId xmlns:a16="http://schemas.microsoft.com/office/drawing/2014/main" id="{7502398C-F1AF-181C-10DD-2CE03D59F313}"/>
              </a:ext>
            </a:extLst>
          </p:cNvPr>
          <p:cNvSpPr>
            <a:spLocks noGrp="1"/>
          </p:cNvSpPr>
          <p:nvPr>
            <p:ph type="body" sz="half" idx="2"/>
          </p:nvPr>
        </p:nvSpPr>
        <p:spPr>
          <a:xfrm>
            <a:off x="3394728" y="2216524"/>
            <a:ext cx="4806295" cy="1659404"/>
          </a:xfrm>
        </p:spPr>
        <p:txBody>
          <a:bodyPr vert="horz" lIns="91440" tIns="45720" rIns="91440" bIns="45720" rtlCol="0" anchor="t">
            <a:noAutofit/>
          </a:bodyPr>
          <a:lstStyle/>
          <a:p>
            <a:r>
              <a:rPr lang="en-GB" sz="1100" dirty="0">
                <a:latin typeface="Arial"/>
                <a:ea typeface="+mn-lt"/>
                <a:cs typeface="+mn-lt"/>
              </a:rPr>
              <a:t>Clinical and non-clinical leaders are accountable for: </a:t>
            </a:r>
            <a:endParaRPr lang="en-GB" sz="1100" dirty="0">
              <a:latin typeface="Arial"/>
              <a:ea typeface="+mn-lt"/>
              <a:cs typeface="Arial"/>
            </a:endParaRPr>
          </a:p>
          <a:p>
            <a:r>
              <a:rPr lang="en-GB" sz="1100" dirty="0">
                <a:latin typeface="Arial"/>
                <a:ea typeface="+mn-lt"/>
                <a:cs typeface="+mn-lt"/>
              </a:rPr>
              <a:t>Delivering operational performance</a:t>
            </a:r>
            <a:endParaRPr lang="en-GB" sz="1100" dirty="0">
              <a:latin typeface="Arial"/>
              <a:cs typeface="Arial"/>
            </a:endParaRPr>
          </a:p>
          <a:p>
            <a:r>
              <a:rPr lang="en-GB" sz="1100" dirty="0">
                <a:latin typeface="Arial"/>
                <a:ea typeface="+mn-lt"/>
                <a:cs typeface="+mn-lt"/>
              </a:rPr>
              <a:t> Promoting a positive learning culture</a:t>
            </a:r>
            <a:endParaRPr lang="en-GB" sz="1100" dirty="0">
              <a:latin typeface="Arial"/>
              <a:cs typeface="Arial"/>
            </a:endParaRPr>
          </a:p>
          <a:p>
            <a:r>
              <a:rPr lang="en-GB" sz="1100" dirty="0">
                <a:latin typeface="Arial"/>
                <a:ea typeface="+mn-lt"/>
                <a:cs typeface="+mn-lt"/>
              </a:rPr>
              <a:t>  Supporting continuous professional development (CPD). An example here is The Belfast Trust’s STEP programme that supports the CPD by embedding leadership skill development into specialist trainees’ clinical training, ensuring leadership capability grows alongside medical expertise (Donaghy et al., 2018). </a:t>
            </a:r>
            <a:endParaRPr lang="en-GB" sz="1200" dirty="0">
              <a:latin typeface="Arial"/>
              <a:ea typeface="+mn-lt"/>
              <a:cs typeface="Arial"/>
            </a:endParaRPr>
          </a:p>
          <a:p>
            <a:r>
              <a:rPr lang="en-GB" sz="1200" dirty="0">
                <a:latin typeface="Arial"/>
                <a:ea typeface="+mn-lt"/>
                <a:cs typeface="+mn-lt"/>
              </a:rPr>
              <a:t>                  Leadership behaviour directly influences:</a:t>
            </a:r>
            <a:endParaRPr lang="en-GB" sz="1200" dirty="0">
              <a:latin typeface="Arial"/>
              <a:cs typeface="Arial"/>
            </a:endParaRPr>
          </a:p>
          <a:p>
            <a:endParaRPr lang="en-US" sz="1200" dirty="0">
              <a:latin typeface="Arial"/>
              <a:cs typeface="Arial"/>
            </a:endParaRPr>
          </a:p>
          <a:p>
            <a:endParaRPr lang="en-US" dirty="0">
              <a:latin typeface="Avenir Next LT Pro"/>
              <a:cs typeface="Arial"/>
            </a:endParaRPr>
          </a:p>
        </p:txBody>
      </p:sp>
      <p:sp>
        <p:nvSpPr>
          <p:cNvPr id="4" name="Date Placeholder 3">
            <a:extLst>
              <a:ext uri="{FF2B5EF4-FFF2-40B4-BE49-F238E27FC236}">
                <a16:creationId xmlns:a16="http://schemas.microsoft.com/office/drawing/2014/main" id="{D2ADB1CE-4CE9-B323-2694-75CF3DF7BB98}"/>
              </a:ext>
            </a:extLst>
          </p:cNvPr>
          <p:cNvSpPr>
            <a:spLocks noGrp="1"/>
          </p:cNvSpPr>
          <p:nvPr>
            <p:ph type="dt" sz="half" idx="10"/>
          </p:nvPr>
        </p:nvSpPr>
        <p:spPr/>
        <p:txBody>
          <a:bodyPr anchor="ctr">
            <a:normAutofit/>
          </a:bodyPr>
          <a:lstStyle/>
          <a:p>
            <a:pPr>
              <a:spcAft>
                <a:spcPts val="600"/>
              </a:spcAft>
            </a:pPr>
            <a:fld id="{96EEBFAF-6B6C-4875-B194-DB06D69BB7E5}"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C0A13CAE-8F89-6F47-A597-A84F788AB88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C0466FA-8AB0-DB6E-A4F2-E160F959F0C9}"/>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11</a:t>
            </a:fld>
            <a:endParaRPr lang="en-US"/>
          </a:p>
        </p:txBody>
      </p:sp>
      <p:pic>
        <p:nvPicPr>
          <p:cNvPr id="7" name="Picture 6" descr="A doctor sitting at a desk with a computer&#10;&#10;AI-generated content may be incorrect.">
            <a:extLst>
              <a:ext uri="{FF2B5EF4-FFF2-40B4-BE49-F238E27FC236}">
                <a16:creationId xmlns:a16="http://schemas.microsoft.com/office/drawing/2014/main" id="{718F79C7-EB18-A971-34F5-D5BC9F5E3BED}"/>
              </a:ext>
            </a:extLst>
          </p:cNvPr>
          <p:cNvPicPr>
            <a:picLocks noChangeAspect="1"/>
          </p:cNvPicPr>
          <p:nvPr/>
        </p:nvPicPr>
        <p:blipFill>
          <a:blip r:embed="rId2"/>
          <a:stretch>
            <a:fillRect/>
          </a:stretch>
        </p:blipFill>
        <p:spPr>
          <a:xfrm>
            <a:off x="8100200" y="158188"/>
            <a:ext cx="3915576" cy="6364011"/>
          </a:xfrm>
          <a:prstGeom prst="rect">
            <a:avLst/>
          </a:prstGeom>
          <a:noFill/>
        </p:spPr>
      </p:pic>
      <p:pic>
        <p:nvPicPr>
          <p:cNvPr id="8" name="Picture 7">
            <a:extLst>
              <a:ext uri="{FF2B5EF4-FFF2-40B4-BE49-F238E27FC236}">
                <a16:creationId xmlns:a16="http://schemas.microsoft.com/office/drawing/2014/main" id="{93A6EDDC-F6E0-7263-7E7A-509725FEC025}"/>
              </a:ext>
            </a:extLst>
          </p:cNvPr>
          <p:cNvPicPr>
            <a:picLocks noChangeAspect="1"/>
          </p:cNvPicPr>
          <p:nvPr/>
        </p:nvPicPr>
        <p:blipFill>
          <a:blip r:embed="rId3"/>
          <a:stretch>
            <a:fillRect/>
          </a:stretch>
        </p:blipFill>
        <p:spPr>
          <a:xfrm>
            <a:off x="254374" y="1551453"/>
            <a:ext cx="3144370" cy="1827680"/>
          </a:xfrm>
          <a:prstGeom prst="rect">
            <a:avLst/>
          </a:prstGeom>
        </p:spPr>
      </p:pic>
      <p:sp>
        <p:nvSpPr>
          <p:cNvPr id="10" name="TextBox 9">
            <a:extLst>
              <a:ext uri="{FF2B5EF4-FFF2-40B4-BE49-F238E27FC236}">
                <a16:creationId xmlns:a16="http://schemas.microsoft.com/office/drawing/2014/main" id="{F2DE1F95-D18D-E14F-C323-F5DFBC809268}"/>
              </a:ext>
            </a:extLst>
          </p:cNvPr>
          <p:cNvSpPr txBox="1"/>
          <p:nvPr/>
        </p:nvSpPr>
        <p:spPr>
          <a:xfrm>
            <a:off x="131997" y="1097134"/>
            <a:ext cx="41800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One of the biggest employers in the world, the NHS, works in a very complicated and resource-constrained setting.</a:t>
            </a:r>
            <a:endParaRPr lang="en-GB" sz="1200"/>
          </a:p>
        </p:txBody>
      </p:sp>
      <p:sp>
        <p:nvSpPr>
          <p:cNvPr id="14" name="TextBox 13">
            <a:extLst>
              <a:ext uri="{FF2B5EF4-FFF2-40B4-BE49-F238E27FC236}">
                <a16:creationId xmlns:a16="http://schemas.microsoft.com/office/drawing/2014/main" id="{89EE7E9E-0A02-801B-F789-159E2E5F6806}"/>
              </a:ext>
            </a:extLst>
          </p:cNvPr>
          <p:cNvSpPr txBox="1"/>
          <p:nvPr/>
        </p:nvSpPr>
        <p:spPr>
          <a:xfrm>
            <a:off x="136685" y="3634316"/>
            <a:ext cx="33774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Millar (2021) maintains that poor leadership has been linked to:</a:t>
            </a:r>
            <a:endParaRPr lang="en-US" sz="1200" dirty="0">
              <a:latin typeface="Arial"/>
              <a:ea typeface="+mn-lt"/>
              <a:cs typeface="+mn-lt"/>
            </a:endParaRPr>
          </a:p>
        </p:txBody>
      </p:sp>
      <p:sp>
        <p:nvSpPr>
          <p:cNvPr id="16" name="TextBox 15">
            <a:extLst>
              <a:ext uri="{FF2B5EF4-FFF2-40B4-BE49-F238E27FC236}">
                <a16:creationId xmlns:a16="http://schemas.microsoft.com/office/drawing/2014/main" id="{60972748-65F3-50E2-3557-D4F42A5C4CD5}"/>
              </a:ext>
            </a:extLst>
          </p:cNvPr>
          <p:cNvSpPr txBox="1"/>
          <p:nvPr/>
        </p:nvSpPr>
        <p:spPr>
          <a:xfrm>
            <a:off x="132125" y="5875915"/>
            <a:ext cx="7423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By strengthening leadership capability, it will directly influence how training opportunities are identified, supported, and implemented, making leadership development a foundational element of sustainable workforce development within the NHS.</a:t>
            </a:r>
            <a:endParaRPr lang="en-US" sz="1200" dirty="0">
              <a:latin typeface="Arial"/>
            </a:endParaRPr>
          </a:p>
        </p:txBody>
      </p:sp>
      <p:pic>
        <p:nvPicPr>
          <p:cNvPr id="20" name="Picture 19" descr="A screenshot of a computer screen&#10;&#10;AI-generated content may be incorrect.">
            <a:extLst>
              <a:ext uri="{FF2B5EF4-FFF2-40B4-BE49-F238E27FC236}">
                <a16:creationId xmlns:a16="http://schemas.microsoft.com/office/drawing/2014/main" id="{CF79357C-9CB6-819D-3FAA-FDF7F20712E8}"/>
              </a:ext>
            </a:extLst>
          </p:cNvPr>
          <p:cNvPicPr>
            <a:picLocks noChangeAspect="1"/>
          </p:cNvPicPr>
          <p:nvPr/>
        </p:nvPicPr>
        <p:blipFill>
          <a:blip r:embed="rId4"/>
          <a:stretch>
            <a:fillRect/>
          </a:stretch>
        </p:blipFill>
        <p:spPr>
          <a:xfrm>
            <a:off x="256894" y="4108917"/>
            <a:ext cx="2298888" cy="1139079"/>
          </a:xfrm>
          <a:prstGeom prst="rect">
            <a:avLst/>
          </a:prstGeom>
        </p:spPr>
      </p:pic>
      <p:pic>
        <p:nvPicPr>
          <p:cNvPr id="21" name="Picture 20" descr="A screenshot of a computer screen&#10;&#10;AI-generated content may be incorrect.">
            <a:extLst>
              <a:ext uri="{FF2B5EF4-FFF2-40B4-BE49-F238E27FC236}">
                <a16:creationId xmlns:a16="http://schemas.microsoft.com/office/drawing/2014/main" id="{03172E78-6285-10A4-6F02-6DFB2B6D411E}"/>
              </a:ext>
            </a:extLst>
          </p:cNvPr>
          <p:cNvPicPr>
            <a:picLocks noChangeAspect="1"/>
          </p:cNvPicPr>
          <p:nvPr/>
        </p:nvPicPr>
        <p:blipFill>
          <a:blip r:embed="rId5"/>
          <a:stretch>
            <a:fillRect/>
          </a:stretch>
        </p:blipFill>
        <p:spPr>
          <a:xfrm>
            <a:off x="4309619" y="4308299"/>
            <a:ext cx="2911290" cy="1378886"/>
          </a:xfrm>
          <a:prstGeom prst="rect">
            <a:avLst/>
          </a:prstGeom>
        </p:spPr>
      </p:pic>
      <p:sp>
        <p:nvSpPr>
          <p:cNvPr id="22" name="Rectangle: Rounded Corners 21">
            <a:extLst>
              <a:ext uri="{FF2B5EF4-FFF2-40B4-BE49-F238E27FC236}">
                <a16:creationId xmlns:a16="http://schemas.microsoft.com/office/drawing/2014/main" id="{D719196B-F2F2-E2D1-B526-A8945D423046}"/>
              </a:ext>
            </a:extLst>
          </p:cNvPr>
          <p:cNvSpPr/>
          <p:nvPr/>
        </p:nvSpPr>
        <p:spPr>
          <a:xfrm>
            <a:off x="3676968" y="1561660"/>
            <a:ext cx="4202748" cy="584067"/>
          </a:xfrm>
          <a:prstGeom prst="round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bg2"/>
                </a:solidFill>
                <a:latin typeface="Arial"/>
                <a:cs typeface="Arial"/>
              </a:rPr>
              <a:t>Patient safety, service quality, and workforce sustainability all depend on effective leadership and management growth. </a:t>
            </a:r>
            <a:endParaRPr lang="en-US" dirty="0">
              <a:solidFill>
                <a:schemeClr val="bg2"/>
              </a:solidFill>
            </a:endParaRPr>
          </a:p>
        </p:txBody>
      </p:sp>
      <p:sp>
        <p:nvSpPr>
          <p:cNvPr id="3" name="TextBox 2">
            <a:extLst>
              <a:ext uri="{FF2B5EF4-FFF2-40B4-BE49-F238E27FC236}">
                <a16:creationId xmlns:a16="http://schemas.microsoft.com/office/drawing/2014/main" id="{17D1F3B4-2D38-6EA6-04F5-2500F8333BF3}"/>
              </a:ext>
            </a:extLst>
          </p:cNvPr>
          <p:cNvSpPr txBox="1"/>
          <p:nvPr/>
        </p:nvSpPr>
        <p:spPr>
          <a:xfrm>
            <a:off x="9716060" y="6569381"/>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Carmen Prodan</a:t>
            </a:r>
          </a:p>
        </p:txBody>
      </p:sp>
    </p:spTree>
    <p:extLst>
      <p:ext uri="{BB962C8B-B14F-4D97-AF65-F5344CB8AC3E}">
        <p14:creationId xmlns:p14="http://schemas.microsoft.com/office/powerpoint/2010/main" val="261352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4CEE2D0-33E8-AFF5-A124-31EB5109926D}"/>
              </a:ext>
            </a:extLst>
          </p:cNvPr>
          <p:cNvSpPr>
            <a:spLocks noGrp="1"/>
          </p:cNvSpPr>
          <p:nvPr>
            <p:ph type="title"/>
          </p:nvPr>
        </p:nvSpPr>
        <p:spPr>
          <a:xfrm>
            <a:off x="122612" y="191807"/>
            <a:ext cx="8403383" cy="793376"/>
          </a:xfrm>
        </p:spPr>
        <p:txBody>
          <a:bodyPr>
            <a:noAutofit/>
          </a:bodyPr>
          <a:lstStyle/>
          <a:p>
            <a:r>
              <a:rPr lang="en-US" sz="2000" b="1">
                <a:solidFill>
                  <a:schemeClr val="accent2">
                    <a:lumMod val="49000"/>
                  </a:schemeClr>
                </a:solidFill>
                <a:latin typeface="Avenir Next LT Pro Light"/>
                <a:ea typeface="+mn-lt"/>
                <a:cs typeface="+mn-lt"/>
              </a:rPr>
              <a:t>Key Challenges in NHS Leadership and Management Training</a:t>
            </a:r>
            <a:endParaRPr lang="en-US" sz="2000" b="1">
              <a:solidFill>
                <a:schemeClr val="accent2">
                  <a:lumMod val="49000"/>
                </a:schemeClr>
              </a:solidFill>
              <a:latin typeface="Avenir Next LT Pro Light"/>
            </a:endParaRPr>
          </a:p>
        </p:txBody>
      </p:sp>
      <p:sp>
        <p:nvSpPr>
          <p:cNvPr id="6" name="Slide Number Placeholder 5">
            <a:extLst>
              <a:ext uri="{FF2B5EF4-FFF2-40B4-BE49-F238E27FC236}">
                <a16:creationId xmlns:a16="http://schemas.microsoft.com/office/drawing/2014/main" id="{040FC30F-1005-DD3D-F7E4-9F56695CAA51}"/>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12</a:t>
            </a:fld>
            <a:endParaRPr lang="en-US"/>
          </a:p>
        </p:txBody>
      </p:sp>
      <p:sp>
        <p:nvSpPr>
          <p:cNvPr id="4" name="Date Placeholder 3">
            <a:extLst>
              <a:ext uri="{FF2B5EF4-FFF2-40B4-BE49-F238E27FC236}">
                <a16:creationId xmlns:a16="http://schemas.microsoft.com/office/drawing/2014/main" id="{218F77E1-56D1-BA5F-29E6-418B312E3FDA}"/>
              </a:ext>
            </a:extLst>
          </p:cNvPr>
          <p:cNvSpPr>
            <a:spLocks noGrp="1"/>
          </p:cNvSpPr>
          <p:nvPr>
            <p:ph type="dt" sz="half" idx="10"/>
          </p:nvPr>
        </p:nvSpPr>
        <p:spPr/>
        <p:txBody>
          <a:bodyPr anchor="ctr">
            <a:normAutofit/>
          </a:bodyPr>
          <a:lstStyle/>
          <a:p>
            <a:pPr>
              <a:spcAft>
                <a:spcPts val="600"/>
              </a:spcAft>
            </a:pPr>
            <a:fld id="{445350B5-246F-4F03-B8B4-48FC33560D0F}"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8970A892-AEFC-6927-5657-4927B377813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pic>
        <p:nvPicPr>
          <p:cNvPr id="10" name="Picture 9" descr="A doctor and patient sitting at a table&#10;&#10;AI-generated content may be incorrect.">
            <a:extLst>
              <a:ext uri="{FF2B5EF4-FFF2-40B4-BE49-F238E27FC236}">
                <a16:creationId xmlns:a16="http://schemas.microsoft.com/office/drawing/2014/main" id="{A6BBE9E4-3390-7635-D7EF-30EBCD170532}"/>
              </a:ext>
            </a:extLst>
          </p:cNvPr>
          <p:cNvPicPr>
            <a:picLocks noChangeAspect="1"/>
          </p:cNvPicPr>
          <p:nvPr/>
        </p:nvPicPr>
        <p:blipFill>
          <a:blip r:embed="rId2"/>
          <a:stretch>
            <a:fillRect/>
          </a:stretch>
        </p:blipFill>
        <p:spPr>
          <a:xfrm>
            <a:off x="8309730" y="1309"/>
            <a:ext cx="3884332" cy="5344271"/>
          </a:xfrm>
          <a:prstGeom prst="rect">
            <a:avLst/>
          </a:prstGeom>
          <a:noFill/>
        </p:spPr>
      </p:pic>
      <p:sp>
        <p:nvSpPr>
          <p:cNvPr id="11" name="Rectangle: Rounded Corners 10">
            <a:extLst>
              <a:ext uri="{FF2B5EF4-FFF2-40B4-BE49-F238E27FC236}">
                <a16:creationId xmlns:a16="http://schemas.microsoft.com/office/drawing/2014/main" id="{D868B387-A470-08EE-E006-2CA2FE195BE1}"/>
              </a:ext>
            </a:extLst>
          </p:cNvPr>
          <p:cNvSpPr/>
          <p:nvPr/>
        </p:nvSpPr>
        <p:spPr>
          <a:xfrm>
            <a:off x="2121" y="3477371"/>
            <a:ext cx="7141785" cy="541431"/>
          </a:xfrm>
          <a:prstGeom prst="roundRect">
            <a:avLst/>
          </a:prstGeom>
          <a:solidFill>
            <a:srgbClr val="32BA7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Despite strategic recognition of its importance,  leadership development in the NHS faces several significant challenges.</a:t>
            </a:r>
            <a:endParaRPr lang="en-US" dirty="0">
              <a:solidFill>
                <a:schemeClr val="tx1"/>
              </a:solidFill>
            </a:endParaRPr>
          </a:p>
        </p:txBody>
      </p:sp>
      <p:pic>
        <p:nvPicPr>
          <p:cNvPr id="13" name="Picture 12" descr="A group of blue square buttons with white text&#10;&#10;AI-generated content may be incorrect.">
            <a:extLst>
              <a:ext uri="{FF2B5EF4-FFF2-40B4-BE49-F238E27FC236}">
                <a16:creationId xmlns:a16="http://schemas.microsoft.com/office/drawing/2014/main" id="{1C535D27-84F0-BF6D-3B63-656A0510858C}"/>
              </a:ext>
            </a:extLst>
          </p:cNvPr>
          <p:cNvPicPr>
            <a:picLocks noChangeAspect="1"/>
          </p:cNvPicPr>
          <p:nvPr/>
        </p:nvPicPr>
        <p:blipFill>
          <a:blip r:embed="rId3"/>
          <a:stretch>
            <a:fillRect/>
          </a:stretch>
        </p:blipFill>
        <p:spPr>
          <a:xfrm>
            <a:off x="53164" y="4022911"/>
            <a:ext cx="6202585" cy="3216089"/>
          </a:xfrm>
          <a:prstGeom prst="rect">
            <a:avLst/>
          </a:prstGeom>
        </p:spPr>
      </p:pic>
      <p:sp>
        <p:nvSpPr>
          <p:cNvPr id="16" name="TextBox 15">
            <a:extLst>
              <a:ext uri="{FF2B5EF4-FFF2-40B4-BE49-F238E27FC236}">
                <a16:creationId xmlns:a16="http://schemas.microsoft.com/office/drawing/2014/main" id="{67DF1A56-E201-AD76-4E6D-20C83B4E9B1F}"/>
              </a:ext>
            </a:extLst>
          </p:cNvPr>
          <p:cNvSpPr txBox="1"/>
          <p:nvPr/>
        </p:nvSpPr>
        <p:spPr>
          <a:xfrm>
            <a:off x="122875" y="1059800"/>
            <a:ext cx="4039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CCFFCC"/>
              </a:highlight>
            </a:endParaRPr>
          </a:p>
        </p:txBody>
      </p:sp>
      <p:sp>
        <p:nvSpPr>
          <p:cNvPr id="18" name="TextBox 17">
            <a:extLst>
              <a:ext uri="{FF2B5EF4-FFF2-40B4-BE49-F238E27FC236}">
                <a16:creationId xmlns:a16="http://schemas.microsoft.com/office/drawing/2014/main" id="{73F0E641-20F2-F0C3-1F61-C7C671219F32}"/>
              </a:ext>
            </a:extLst>
          </p:cNvPr>
          <p:cNvSpPr txBox="1"/>
          <p:nvPr/>
        </p:nvSpPr>
        <p:spPr>
          <a:xfrm>
            <a:off x="1686291" y="1092552"/>
            <a:ext cx="3520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What are Management and Leadership?</a:t>
            </a:r>
            <a:endParaRPr lang="en-US" sz="1400" dirty="0">
              <a:latin typeface="Arial"/>
              <a:cs typeface="Arial"/>
            </a:endParaRPr>
          </a:p>
        </p:txBody>
      </p:sp>
      <p:sp>
        <p:nvSpPr>
          <p:cNvPr id="19" name="Rectangle: Rounded Corners 18">
            <a:extLst>
              <a:ext uri="{FF2B5EF4-FFF2-40B4-BE49-F238E27FC236}">
                <a16:creationId xmlns:a16="http://schemas.microsoft.com/office/drawing/2014/main" id="{9F7CA1E6-E417-760D-3E4F-3BD4AC048913}"/>
              </a:ext>
            </a:extLst>
          </p:cNvPr>
          <p:cNvSpPr/>
          <p:nvPr/>
        </p:nvSpPr>
        <p:spPr>
          <a:xfrm>
            <a:off x="118724" y="1505613"/>
            <a:ext cx="3141840" cy="1095537"/>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a:ea typeface="+mn-lt"/>
                <a:cs typeface="+mn-lt"/>
              </a:rPr>
              <a:t>Management involves the control, monitoring or organisation of people, processes and systems to achieve specific goals.</a:t>
            </a:r>
            <a:endParaRPr lang="en-US" sz="1400" dirty="0">
              <a:latin typeface="Arial"/>
            </a:endParaRPr>
          </a:p>
        </p:txBody>
      </p:sp>
      <p:sp>
        <p:nvSpPr>
          <p:cNvPr id="20" name="Rectangle: Rounded Corners 19">
            <a:extLst>
              <a:ext uri="{FF2B5EF4-FFF2-40B4-BE49-F238E27FC236}">
                <a16:creationId xmlns:a16="http://schemas.microsoft.com/office/drawing/2014/main" id="{D9BDCCC6-B7D8-2F17-9FFA-7B57AA00549A}"/>
              </a:ext>
            </a:extLst>
          </p:cNvPr>
          <p:cNvSpPr/>
          <p:nvPr/>
        </p:nvSpPr>
        <p:spPr>
          <a:xfrm>
            <a:off x="3491692" y="1494408"/>
            <a:ext cx="3556463" cy="1106743"/>
          </a:xfrm>
          <a:prstGeom prst="roundRect">
            <a:avLst/>
          </a:prstGeom>
          <a:solidFill>
            <a:srgbClr val="205F7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latin typeface="Arial"/>
                <a:ea typeface="+mn-lt"/>
                <a:cs typeface="+mn-lt"/>
              </a:rPr>
              <a:t>Leadership refers to influencing and inspiring others in pursuit of common goals, setting the tone and direction for a group or organisation, and identifying and framing problems for others to solve (Jones, Horton and Home, 2022).</a:t>
            </a:r>
            <a:endParaRPr lang="en-US" sz="1200" dirty="0">
              <a:latin typeface="Arial"/>
            </a:endParaRPr>
          </a:p>
        </p:txBody>
      </p:sp>
      <p:sp>
        <p:nvSpPr>
          <p:cNvPr id="21" name="Arrow: Down 20">
            <a:extLst>
              <a:ext uri="{FF2B5EF4-FFF2-40B4-BE49-F238E27FC236}">
                <a16:creationId xmlns:a16="http://schemas.microsoft.com/office/drawing/2014/main" id="{679FF83A-46D3-1ACB-6A12-1201D5D8CEAD}"/>
              </a:ext>
            </a:extLst>
          </p:cNvPr>
          <p:cNvSpPr/>
          <p:nvPr/>
        </p:nvSpPr>
        <p:spPr>
          <a:xfrm>
            <a:off x="2828643" y="4147045"/>
            <a:ext cx="438760" cy="335396"/>
          </a:xfrm>
          <a:prstGeom prst="down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A8F4FBE8-13BC-01FB-247D-F11B50D16945}"/>
              </a:ext>
            </a:extLst>
          </p:cNvPr>
          <p:cNvSpPr txBox="1"/>
          <p:nvPr/>
        </p:nvSpPr>
        <p:spPr>
          <a:xfrm>
            <a:off x="600574" y="2781699"/>
            <a:ext cx="7984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ea typeface="+mn-lt"/>
                <a:cs typeface="+mn-lt"/>
              </a:rPr>
              <a:t>How many managers are there working in the NHS in England? </a:t>
            </a:r>
            <a:endParaRPr lang="en-US" sz="1200" b="1">
              <a:latin typeface="Arial"/>
              <a:cs typeface="Arial"/>
            </a:endParaRPr>
          </a:p>
          <a:p>
            <a:r>
              <a:rPr lang="en-GB" sz="1200">
                <a:latin typeface="Arial"/>
                <a:ea typeface="+mn-lt"/>
                <a:cs typeface="+mn-lt"/>
              </a:rPr>
              <a:t>In September 2021, there were just over 34,300 full-time equivalent managers. 12,000 of whom are classified as senior managers (Jones, Horton, and Home, 2022).</a:t>
            </a:r>
            <a:endParaRPr lang="en-GB" sz="1200">
              <a:latin typeface="Arial"/>
            </a:endParaRPr>
          </a:p>
        </p:txBody>
      </p:sp>
      <p:sp>
        <p:nvSpPr>
          <p:cNvPr id="2" name="Rectangle: Rounded Corners 1">
            <a:extLst>
              <a:ext uri="{FF2B5EF4-FFF2-40B4-BE49-F238E27FC236}">
                <a16:creationId xmlns:a16="http://schemas.microsoft.com/office/drawing/2014/main" id="{F8B84555-7A11-AE9A-EC39-72C9B4086F84}"/>
              </a:ext>
            </a:extLst>
          </p:cNvPr>
          <p:cNvSpPr/>
          <p:nvPr/>
        </p:nvSpPr>
        <p:spPr>
          <a:xfrm>
            <a:off x="6253039" y="5361383"/>
            <a:ext cx="3303236" cy="9820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a:ea typeface="+mn-lt"/>
                <a:cs typeface="+mn-lt"/>
              </a:rPr>
              <a:t>Leadership in high-pressure environments (for example, Emergency Departments) requires specialised managerial, clinical, and administrative skills that are often not formally developed (Daniels et al., 2024).</a:t>
            </a:r>
            <a:endParaRPr lang="en-US" sz="1200" dirty="0">
              <a:solidFill>
                <a:schemeClr val="tx1"/>
              </a:solidFill>
              <a:latin typeface="Arial"/>
            </a:endParaRPr>
          </a:p>
        </p:txBody>
      </p:sp>
      <p:sp>
        <p:nvSpPr>
          <p:cNvPr id="7" name="TextBox 6">
            <a:extLst>
              <a:ext uri="{FF2B5EF4-FFF2-40B4-BE49-F238E27FC236}">
                <a16:creationId xmlns:a16="http://schemas.microsoft.com/office/drawing/2014/main" id="{812686BF-82FA-6DBB-CA8F-708208A26DCF}"/>
              </a:ext>
            </a:extLst>
          </p:cNvPr>
          <p:cNvSpPr txBox="1"/>
          <p:nvPr/>
        </p:nvSpPr>
        <p:spPr>
          <a:xfrm>
            <a:off x="9906560"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Carmen Prodan</a:t>
            </a:r>
          </a:p>
        </p:txBody>
      </p:sp>
    </p:spTree>
    <p:extLst>
      <p:ext uri="{BB962C8B-B14F-4D97-AF65-F5344CB8AC3E}">
        <p14:creationId xmlns:p14="http://schemas.microsoft.com/office/powerpoint/2010/main" val="3122112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2FB91D5-BED6-906A-F118-1FE20657F9B1}"/>
              </a:ext>
            </a:extLst>
          </p:cNvPr>
          <p:cNvSpPr>
            <a:spLocks noGrp="1"/>
          </p:cNvSpPr>
          <p:nvPr>
            <p:ph type="title"/>
          </p:nvPr>
        </p:nvSpPr>
        <p:spPr>
          <a:xfrm>
            <a:off x="237161" y="162718"/>
            <a:ext cx="10357666" cy="902670"/>
          </a:xfrm>
        </p:spPr>
        <p:txBody>
          <a:bodyPr anchor="b">
            <a:normAutofit/>
          </a:bodyPr>
          <a:lstStyle/>
          <a:p>
            <a:pPr>
              <a:lnSpc>
                <a:spcPct val="110000"/>
              </a:lnSpc>
            </a:pPr>
            <a:r>
              <a:rPr lang="en-GB" sz="2000" b="1">
                <a:solidFill>
                  <a:srgbClr val="0070C0"/>
                </a:solidFill>
                <a:latin typeface="Avenir Next LT Pro Light"/>
              </a:rPr>
              <a:t>Organisational</a:t>
            </a:r>
            <a:r>
              <a:rPr lang="en-US" sz="2000" b="1">
                <a:solidFill>
                  <a:srgbClr val="0070C0"/>
                </a:solidFill>
                <a:latin typeface="Avenir Next LT Pro Light"/>
              </a:rPr>
              <a:t> and Cultural Causes of Leadership Development Failures</a:t>
            </a:r>
          </a:p>
        </p:txBody>
      </p:sp>
      <p:sp>
        <p:nvSpPr>
          <p:cNvPr id="4" name="Date Placeholder 3">
            <a:extLst>
              <a:ext uri="{FF2B5EF4-FFF2-40B4-BE49-F238E27FC236}">
                <a16:creationId xmlns:a16="http://schemas.microsoft.com/office/drawing/2014/main" id="{F31899BB-CBC3-C959-8E13-87446E47A296}"/>
              </a:ext>
            </a:extLst>
          </p:cNvPr>
          <p:cNvSpPr>
            <a:spLocks noGrp="1"/>
          </p:cNvSpPr>
          <p:nvPr>
            <p:ph type="dt" sz="half" idx="10"/>
          </p:nvPr>
        </p:nvSpPr>
        <p:spPr/>
        <p:txBody>
          <a:bodyPr anchor="ctr">
            <a:normAutofit/>
          </a:bodyPr>
          <a:lstStyle/>
          <a:p>
            <a:pPr>
              <a:spcAft>
                <a:spcPts val="600"/>
              </a:spcAft>
            </a:pPr>
            <a:fld id="{3540C2A2-3DEB-4BF5-AA47-40BC281DBC3E}" type="datetime1">
              <a:rPr lang="en-GB"/>
              <a:pPr>
                <a:spcAft>
                  <a:spcPts val="600"/>
                </a:spcAft>
              </a:pPr>
              <a:t>07/03/2026</a:t>
            </a:fld>
            <a:endParaRPr lang="en-US"/>
          </a:p>
        </p:txBody>
      </p:sp>
      <p:sp>
        <p:nvSpPr>
          <p:cNvPr id="5" name="Footer Placeholder 4">
            <a:extLst>
              <a:ext uri="{FF2B5EF4-FFF2-40B4-BE49-F238E27FC236}">
                <a16:creationId xmlns:a16="http://schemas.microsoft.com/office/drawing/2014/main" id="{7A866BE0-0678-CC9E-6CA9-F7BA8888E417}"/>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A3F3142-C2C6-0E6F-C29B-2F691B49D560}"/>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13</a:t>
            </a:fld>
            <a:endParaRPr lang="en-US"/>
          </a:p>
        </p:txBody>
      </p:sp>
      <p:pic>
        <p:nvPicPr>
          <p:cNvPr id="11" name="Picture 10" descr="A group of people around a table looking at a computer">
            <a:extLst>
              <a:ext uri="{FF2B5EF4-FFF2-40B4-BE49-F238E27FC236}">
                <a16:creationId xmlns:a16="http://schemas.microsoft.com/office/drawing/2014/main" id="{CEB4BF9B-3A97-2247-85A7-C3D598834449}"/>
              </a:ext>
            </a:extLst>
          </p:cNvPr>
          <p:cNvPicPr>
            <a:picLocks noChangeAspect="1"/>
          </p:cNvPicPr>
          <p:nvPr/>
        </p:nvPicPr>
        <p:blipFill>
          <a:blip r:embed="rId2"/>
          <a:srcRect l="2666" r="10108" b="3"/>
          <a:stretch>
            <a:fillRect/>
          </a:stretch>
        </p:blipFill>
        <p:spPr>
          <a:xfrm>
            <a:off x="43273" y="2386292"/>
            <a:ext cx="5196724" cy="4325751"/>
          </a:xfrm>
          <a:prstGeom prst="rect">
            <a:avLst/>
          </a:prstGeom>
          <a:noFill/>
        </p:spPr>
      </p:pic>
      <p:sp>
        <p:nvSpPr>
          <p:cNvPr id="18" name="TextBox 17">
            <a:extLst>
              <a:ext uri="{FF2B5EF4-FFF2-40B4-BE49-F238E27FC236}">
                <a16:creationId xmlns:a16="http://schemas.microsoft.com/office/drawing/2014/main" id="{C223D716-D9F8-BEEE-D615-E445CAC0B761}"/>
              </a:ext>
            </a:extLst>
          </p:cNvPr>
          <p:cNvSpPr txBox="1"/>
          <p:nvPr/>
        </p:nvSpPr>
        <p:spPr>
          <a:xfrm>
            <a:off x="42159" y="1250403"/>
            <a:ext cx="5365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The challenges in NHS leadership development are rooted in structural, cultural, and resource-related factors.</a:t>
            </a:r>
            <a:endParaRPr lang="en-US" sz="1600" dirty="0">
              <a:latin typeface="Arial"/>
            </a:endParaRPr>
          </a:p>
        </p:txBody>
      </p:sp>
      <p:pic>
        <p:nvPicPr>
          <p:cNvPr id="2" name="Picture 1" descr="A screenshot of a black and white photo of a person&#10;&#10;AI-generated content may be incorrect.">
            <a:extLst>
              <a:ext uri="{FF2B5EF4-FFF2-40B4-BE49-F238E27FC236}">
                <a16:creationId xmlns:a16="http://schemas.microsoft.com/office/drawing/2014/main" id="{60A7FB71-55CF-9C41-CBF8-356A223F9353}"/>
              </a:ext>
            </a:extLst>
          </p:cNvPr>
          <p:cNvPicPr>
            <a:picLocks noChangeAspect="1"/>
          </p:cNvPicPr>
          <p:nvPr/>
        </p:nvPicPr>
        <p:blipFill>
          <a:blip r:embed="rId3"/>
          <a:stretch>
            <a:fillRect/>
          </a:stretch>
        </p:blipFill>
        <p:spPr>
          <a:xfrm>
            <a:off x="4884746" y="1703293"/>
            <a:ext cx="5201568" cy="4639236"/>
          </a:xfrm>
          <a:prstGeom prst="rect">
            <a:avLst/>
          </a:prstGeom>
        </p:spPr>
      </p:pic>
      <p:sp>
        <p:nvSpPr>
          <p:cNvPr id="3" name="Arrow: Right 2">
            <a:extLst>
              <a:ext uri="{FF2B5EF4-FFF2-40B4-BE49-F238E27FC236}">
                <a16:creationId xmlns:a16="http://schemas.microsoft.com/office/drawing/2014/main" id="{8A5DF426-B3C0-38A3-9DFB-5FB7E06847CD}"/>
              </a:ext>
            </a:extLst>
          </p:cNvPr>
          <p:cNvSpPr/>
          <p:nvPr/>
        </p:nvSpPr>
        <p:spPr>
          <a:xfrm>
            <a:off x="4045824" y="1832589"/>
            <a:ext cx="1061767" cy="267544"/>
          </a:xfrm>
          <a:prstGeom prst="right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Bent-Up 6">
            <a:extLst>
              <a:ext uri="{FF2B5EF4-FFF2-40B4-BE49-F238E27FC236}">
                <a16:creationId xmlns:a16="http://schemas.microsoft.com/office/drawing/2014/main" id="{FAD4230D-2BAD-B815-0670-1B525046CA7E}"/>
              </a:ext>
            </a:extLst>
          </p:cNvPr>
          <p:cNvSpPr/>
          <p:nvPr/>
        </p:nvSpPr>
        <p:spPr>
          <a:xfrm>
            <a:off x="9429930" y="2025091"/>
            <a:ext cx="622538" cy="2001889"/>
          </a:xfrm>
          <a:prstGeom prst="bentUpArrow">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B3EC254-8F66-96FA-E1B6-7F26BB0CB7D1}"/>
              </a:ext>
            </a:extLst>
          </p:cNvPr>
          <p:cNvSpPr/>
          <p:nvPr/>
        </p:nvSpPr>
        <p:spPr>
          <a:xfrm>
            <a:off x="9322888" y="1110001"/>
            <a:ext cx="2529961" cy="711383"/>
          </a:xfrm>
          <a:prstGeom prst="roundRect">
            <a:avLst/>
          </a:prstGeom>
          <a:solidFill>
            <a:srgbClr val="2D9AC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a:latin typeface="Arial"/>
                <a:cs typeface="Arial"/>
              </a:rPr>
              <a:t>Research shows that a caring culture in healthcare can lead to positive outcomes for both patients and healthcare professionals. Creating a caring culture is a dynamic process recuring all team members efforts (Wei et al., 2020).</a:t>
            </a:r>
            <a:endParaRPr lang="en-US" sz="800">
              <a:latin typeface="Arial"/>
              <a:cs typeface="Arial"/>
            </a:endParaRPr>
          </a:p>
        </p:txBody>
      </p:sp>
      <p:sp>
        <p:nvSpPr>
          <p:cNvPr id="9" name="TextBox 8">
            <a:extLst>
              <a:ext uri="{FF2B5EF4-FFF2-40B4-BE49-F238E27FC236}">
                <a16:creationId xmlns:a16="http://schemas.microsoft.com/office/drawing/2014/main" id="{F9537216-A0C6-DB26-FD79-FAA102599650}"/>
              </a:ext>
            </a:extLst>
          </p:cNvPr>
          <p:cNvSpPr txBox="1"/>
          <p:nvPr/>
        </p:nvSpPr>
        <p:spPr>
          <a:xfrm>
            <a:off x="9852567" y="1835395"/>
            <a:ext cx="234006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Strategies:</a:t>
            </a:r>
            <a:endParaRPr lang="en-US"/>
          </a:p>
          <a:p>
            <a:pPr algn="l"/>
            <a:endParaRPr lang="en-GB"/>
          </a:p>
          <a:p>
            <a:pPr marL="285750" indent="-285750">
              <a:buFont typeface="Wingdings"/>
              <a:buChar char="§"/>
            </a:pPr>
            <a:r>
              <a:rPr lang="en-GB"/>
              <a:t>Ownership mindset</a:t>
            </a:r>
          </a:p>
          <a:p>
            <a:pPr marL="285750" indent="-285750">
              <a:buFont typeface="Wingdings"/>
              <a:buChar char="§"/>
            </a:pPr>
            <a:r>
              <a:rPr lang="en-GB"/>
              <a:t>Providing constructive feedback</a:t>
            </a:r>
          </a:p>
          <a:p>
            <a:pPr marL="285750" indent="-285750">
              <a:buFont typeface="Wingdings"/>
              <a:buChar char="§"/>
            </a:pPr>
            <a:r>
              <a:rPr lang="en-GB"/>
              <a:t>Applying strength-based practice</a:t>
            </a:r>
          </a:p>
        </p:txBody>
      </p:sp>
      <p:pic>
        <p:nvPicPr>
          <p:cNvPr id="13" name="Picture 12" descr="Close-up of a stethoscope on a piece of paper&#10;&#10;AI-generated content may be incorrect.">
            <a:extLst>
              <a:ext uri="{FF2B5EF4-FFF2-40B4-BE49-F238E27FC236}">
                <a16:creationId xmlns:a16="http://schemas.microsoft.com/office/drawing/2014/main" id="{F4208DF1-F70A-3C46-75C7-C853C163C4B8}"/>
              </a:ext>
            </a:extLst>
          </p:cNvPr>
          <p:cNvPicPr>
            <a:picLocks noChangeAspect="1"/>
          </p:cNvPicPr>
          <p:nvPr/>
        </p:nvPicPr>
        <p:blipFill>
          <a:blip r:embed="rId4"/>
          <a:stretch>
            <a:fillRect/>
          </a:stretch>
        </p:blipFill>
        <p:spPr>
          <a:xfrm>
            <a:off x="10538292" y="4696385"/>
            <a:ext cx="1648945" cy="2138083"/>
          </a:xfrm>
          <a:prstGeom prst="rect">
            <a:avLst/>
          </a:prstGeom>
        </p:spPr>
      </p:pic>
      <p:sp>
        <p:nvSpPr>
          <p:cNvPr id="14" name="TextBox 13">
            <a:extLst>
              <a:ext uri="{FF2B5EF4-FFF2-40B4-BE49-F238E27FC236}">
                <a16:creationId xmlns:a16="http://schemas.microsoft.com/office/drawing/2014/main" id="{C1BEFD5D-C638-6669-3292-F883DF6B50E0}"/>
              </a:ext>
            </a:extLst>
          </p:cNvPr>
          <p:cNvSpPr txBox="1"/>
          <p:nvPr/>
        </p:nvSpPr>
        <p:spPr>
          <a:xfrm>
            <a:off x="87411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Carmen Prodan</a:t>
            </a:r>
          </a:p>
        </p:txBody>
      </p:sp>
    </p:spTree>
    <p:extLst>
      <p:ext uri="{BB962C8B-B14F-4D97-AF65-F5344CB8AC3E}">
        <p14:creationId xmlns:p14="http://schemas.microsoft.com/office/powerpoint/2010/main" val="356140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329E-6D8E-4EC8-383C-FAB5E693D932}"/>
              </a:ext>
            </a:extLst>
          </p:cNvPr>
          <p:cNvSpPr>
            <a:spLocks noGrp="1"/>
          </p:cNvSpPr>
          <p:nvPr>
            <p:ph type="title"/>
          </p:nvPr>
        </p:nvSpPr>
        <p:spPr>
          <a:xfrm>
            <a:off x="94284" y="-627"/>
            <a:ext cx="10469934" cy="890730"/>
          </a:xfrm>
        </p:spPr>
        <p:txBody>
          <a:bodyPr anchor="b">
            <a:normAutofit/>
          </a:bodyPr>
          <a:lstStyle/>
          <a:p>
            <a:r>
              <a:rPr lang="en-US" sz="2000" b="1">
                <a:solidFill>
                  <a:schemeClr val="accent2">
                    <a:lumMod val="49000"/>
                  </a:schemeClr>
                </a:solidFill>
                <a:latin typeface="Avenir Next LT Pro"/>
              </a:rPr>
              <a:t>Leadership Development Through HRM and Learning Theories</a:t>
            </a:r>
          </a:p>
        </p:txBody>
      </p:sp>
      <p:sp>
        <p:nvSpPr>
          <p:cNvPr id="23" name="Text Placeholder 2">
            <a:extLst>
              <a:ext uri="{FF2B5EF4-FFF2-40B4-BE49-F238E27FC236}">
                <a16:creationId xmlns:a16="http://schemas.microsoft.com/office/drawing/2014/main" id="{2F8A091E-703E-6D85-E868-690F88646F70}"/>
              </a:ext>
            </a:extLst>
          </p:cNvPr>
          <p:cNvSpPr>
            <a:spLocks noGrp="1"/>
          </p:cNvSpPr>
          <p:nvPr>
            <p:ph type="body" idx="1"/>
          </p:nvPr>
        </p:nvSpPr>
        <p:spPr>
          <a:xfrm>
            <a:off x="105335" y="879361"/>
            <a:ext cx="6375012" cy="1547272"/>
          </a:xfrm>
        </p:spPr>
        <p:txBody>
          <a:bodyPr vert="horz" lIns="91440" tIns="45720" rIns="91440" bIns="45720" rtlCol="0" anchor="b">
            <a:noAutofit/>
          </a:bodyPr>
          <a:lstStyle/>
          <a:p>
            <a:r>
              <a:rPr lang="en-US" sz="1400" b="0" dirty="0">
                <a:solidFill>
                  <a:schemeClr val="tx1"/>
                </a:solidFill>
                <a:latin typeface="Arial"/>
                <a:ea typeface="+mn-lt"/>
                <a:cs typeface="+mn-lt"/>
              </a:rPr>
              <a:t>Leadership development has become increasingly critical in the NHS as it manages workforce pressures, service integration, and post-pandemic system reform (Joseph-Richard and McCray, 2023).</a:t>
            </a:r>
            <a:endParaRPr lang="en-US" sz="1400">
              <a:solidFill>
                <a:schemeClr val="tx1"/>
              </a:solidFill>
              <a:latin typeface="Arial"/>
              <a:cs typeface="Arial"/>
            </a:endParaRPr>
          </a:p>
          <a:p>
            <a:r>
              <a:rPr lang="en-US" sz="1400" b="0" dirty="0">
                <a:solidFill>
                  <a:schemeClr val="tx1"/>
                </a:solidFill>
                <a:latin typeface="Arial"/>
                <a:ea typeface="+mn-lt"/>
                <a:cs typeface="+mn-lt"/>
              </a:rPr>
              <a:t>Therefore, several HRM and learning theories can be used to critically </a:t>
            </a:r>
            <a:r>
              <a:rPr lang="en-GB" sz="1400" b="0" dirty="0">
                <a:solidFill>
                  <a:schemeClr val="tx1"/>
                </a:solidFill>
                <a:latin typeface="Arial"/>
                <a:ea typeface="+mn-lt"/>
                <a:cs typeface="+mn-lt"/>
              </a:rPr>
              <a:t>analyse</a:t>
            </a:r>
            <a:r>
              <a:rPr lang="en-US" sz="1400" b="0" dirty="0">
                <a:solidFill>
                  <a:schemeClr val="tx1"/>
                </a:solidFill>
                <a:latin typeface="Arial"/>
                <a:ea typeface="+mn-lt"/>
                <a:cs typeface="+mn-lt"/>
              </a:rPr>
              <a:t> leadership development in the NHS.</a:t>
            </a:r>
            <a:endParaRPr lang="en-US" dirty="0">
              <a:solidFill>
                <a:schemeClr val="tx1"/>
              </a:solidFill>
              <a:latin typeface="Arial"/>
              <a:ea typeface="+mn-lt"/>
              <a:cs typeface="+mn-lt"/>
            </a:endParaRPr>
          </a:p>
        </p:txBody>
      </p:sp>
      <p:pic>
        <p:nvPicPr>
          <p:cNvPr id="3" name="Content Placeholder 2" descr="A cartoon of a doctor holding a clipboard&#10;&#10;AI-generated content may be incorrect.">
            <a:extLst>
              <a:ext uri="{FF2B5EF4-FFF2-40B4-BE49-F238E27FC236}">
                <a16:creationId xmlns:a16="http://schemas.microsoft.com/office/drawing/2014/main" id="{B885E8D7-2ED2-2E1C-7E93-8B8302B5DEEE}"/>
              </a:ext>
            </a:extLst>
          </p:cNvPr>
          <p:cNvPicPr>
            <a:picLocks noGrp="1" noChangeAspect="1"/>
          </p:cNvPicPr>
          <p:nvPr>
            <p:ph sz="half" idx="2"/>
          </p:nvPr>
        </p:nvPicPr>
        <p:blipFill>
          <a:blip r:embed="rId2"/>
          <a:stretch>
            <a:fillRect/>
          </a:stretch>
        </p:blipFill>
        <p:spPr>
          <a:xfrm>
            <a:off x="10376292" y="-5042"/>
            <a:ext cx="1790276" cy="4547441"/>
          </a:xfrm>
          <a:prstGeom prst="rect">
            <a:avLst/>
          </a:prstGeom>
        </p:spPr>
      </p:pic>
      <p:pic>
        <p:nvPicPr>
          <p:cNvPr id="8" name="Content Placeholder 7" descr="A group of people wearing face masks&#10;&#10;AI-generated content may be incorrect.">
            <a:extLst>
              <a:ext uri="{FF2B5EF4-FFF2-40B4-BE49-F238E27FC236}">
                <a16:creationId xmlns:a16="http://schemas.microsoft.com/office/drawing/2014/main" id="{C1CB6AD1-011E-9874-3AA9-1677B5A3288C}"/>
              </a:ext>
            </a:extLst>
          </p:cNvPr>
          <p:cNvPicPr>
            <a:picLocks noGrp="1" noChangeAspect="1"/>
          </p:cNvPicPr>
          <p:nvPr>
            <p:ph sz="quarter" idx="4"/>
          </p:nvPr>
        </p:nvPicPr>
        <p:blipFill>
          <a:blip r:embed="rId3"/>
          <a:srcRect l="1947" r="21135" b="2"/>
          <a:stretch>
            <a:fillRect/>
          </a:stretch>
        </p:blipFill>
        <p:spPr>
          <a:xfrm>
            <a:off x="101620" y="2561105"/>
            <a:ext cx="5700099" cy="4155235"/>
          </a:xfrm>
          <a:prstGeom prst="rect">
            <a:avLst/>
          </a:prstGeom>
          <a:noFill/>
        </p:spPr>
      </p:pic>
      <p:sp>
        <p:nvSpPr>
          <p:cNvPr id="4" name="Date Placeholder 3">
            <a:extLst>
              <a:ext uri="{FF2B5EF4-FFF2-40B4-BE49-F238E27FC236}">
                <a16:creationId xmlns:a16="http://schemas.microsoft.com/office/drawing/2014/main" id="{0411381B-EEA3-5CEF-E292-8E99427B5091}"/>
              </a:ext>
            </a:extLst>
          </p:cNvPr>
          <p:cNvSpPr>
            <a:spLocks noGrp="1"/>
          </p:cNvSpPr>
          <p:nvPr>
            <p:ph type="dt" sz="half" idx="10"/>
          </p:nvPr>
        </p:nvSpPr>
        <p:spPr/>
        <p:txBody>
          <a:bodyPr anchor="ctr">
            <a:normAutofit/>
          </a:bodyPr>
          <a:lstStyle/>
          <a:p>
            <a:pPr>
              <a:spcAft>
                <a:spcPts val="600"/>
              </a:spcAft>
            </a:pPr>
            <a:fld id="{188548CD-EF15-4294-9A0F-0F13C2BAD6EC}"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62C4C8D3-6211-24D0-4A15-D54564D9528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24D15EE-3C35-7EB3-FA30-AEA2A5029F72}"/>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14</a:t>
            </a:fld>
            <a:endParaRPr lang="en-US"/>
          </a:p>
        </p:txBody>
      </p:sp>
      <p:graphicFrame>
        <p:nvGraphicFramePr>
          <p:cNvPr id="7" name="Diagram 6">
            <a:extLst>
              <a:ext uri="{FF2B5EF4-FFF2-40B4-BE49-F238E27FC236}">
                <a16:creationId xmlns:a16="http://schemas.microsoft.com/office/drawing/2014/main" id="{C5ECDC9A-B34C-E15F-E1FD-672E1516E8B5}"/>
              </a:ext>
            </a:extLst>
          </p:cNvPr>
          <p:cNvGraphicFramePr/>
          <p:nvPr>
            <p:extLst>
              <p:ext uri="{D42A27DB-BD31-4B8C-83A1-F6EECF244321}">
                <p14:modId xmlns:p14="http://schemas.microsoft.com/office/powerpoint/2010/main" val="2878921140"/>
              </p:ext>
            </p:extLst>
          </p:nvPr>
        </p:nvGraphicFramePr>
        <p:xfrm>
          <a:off x="5804647" y="883024"/>
          <a:ext cx="4572000" cy="3769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25" name="TextBox 424">
            <a:extLst>
              <a:ext uri="{FF2B5EF4-FFF2-40B4-BE49-F238E27FC236}">
                <a16:creationId xmlns:a16="http://schemas.microsoft.com/office/drawing/2014/main" id="{5C110934-F88B-079D-C677-707EF8DAE9E2}"/>
              </a:ext>
            </a:extLst>
          </p:cNvPr>
          <p:cNvSpPr txBox="1"/>
          <p:nvPr/>
        </p:nvSpPr>
        <p:spPr>
          <a:xfrm>
            <a:off x="5815169" y="4787007"/>
            <a:ext cx="588898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ea typeface="+mn-lt"/>
                <a:cs typeface="+mn-lt"/>
              </a:rPr>
              <a:t>Applying these theories demonstrates that leadership development requires structured, experiential, and continuous learning approaches embedded within organisational practice (</a:t>
            </a:r>
            <a:r>
              <a:rPr lang="en-GB" sz="1400">
                <a:latin typeface="Arial"/>
                <a:ea typeface="+mn-lt"/>
                <a:cs typeface="+mn-lt"/>
              </a:rPr>
              <a:t>Balakumaran, 2024;The Mid Staffordshire NHS Foundation Trust Public Inquiry, 2013).</a:t>
            </a:r>
            <a:endParaRPr lang="en-GB" sz="1400" dirty="0">
              <a:latin typeface="Arial"/>
            </a:endParaRPr>
          </a:p>
        </p:txBody>
      </p:sp>
      <p:pic>
        <p:nvPicPr>
          <p:cNvPr id="426" name="Picture 425" descr="A white arrow in a circle with a blue background&#10;&#10;AI-generated content may be incorrect.">
            <a:extLst>
              <a:ext uri="{FF2B5EF4-FFF2-40B4-BE49-F238E27FC236}">
                <a16:creationId xmlns:a16="http://schemas.microsoft.com/office/drawing/2014/main" id="{6EFCA740-2887-0F67-ADAF-9EF9B0D7B950}"/>
              </a:ext>
            </a:extLst>
          </p:cNvPr>
          <p:cNvPicPr>
            <a:picLocks noChangeAspect="1"/>
          </p:cNvPicPr>
          <p:nvPr/>
        </p:nvPicPr>
        <p:blipFill>
          <a:blip r:embed="rId9"/>
          <a:stretch>
            <a:fillRect/>
          </a:stretch>
        </p:blipFill>
        <p:spPr>
          <a:xfrm>
            <a:off x="7318843" y="5742734"/>
            <a:ext cx="1420347" cy="1109944"/>
          </a:xfrm>
          <a:prstGeom prst="rect">
            <a:avLst/>
          </a:prstGeom>
        </p:spPr>
      </p:pic>
      <p:sp>
        <p:nvSpPr>
          <p:cNvPr id="18" name="TextBox 17">
            <a:extLst>
              <a:ext uri="{FF2B5EF4-FFF2-40B4-BE49-F238E27FC236}">
                <a16:creationId xmlns:a16="http://schemas.microsoft.com/office/drawing/2014/main" id="{5CD33ADE-2034-4C40-B782-4A389C4D99BE}"/>
              </a:ext>
            </a:extLst>
          </p:cNvPr>
          <p:cNvSpPr txBox="1"/>
          <p:nvPr/>
        </p:nvSpPr>
        <p:spPr>
          <a:xfrm>
            <a:off x="10377207"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Carmen Prodan</a:t>
            </a:r>
          </a:p>
        </p:txBody>
      </p:sp>
    </p:spTree>
    <p:extLst>
      <p:ext uri="{BB962C8B-B14F-4D97-AF65-F5344CB8AC3E}">
        <p14:creationId xmlns:p14="http://schemas.microsoft.com/office/powerpoint/2010/main" val="3769685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7" name="Picture 6" descr="A group of people in a meeting&#10;&#10;AI-generated content may be incorrect.">
            <a:extLst>
              <a:ext uri="{FF2B5EF4-FFF2-40B4-BE49-F238E27FC236}">
                <a16:creationId xmlns:a16="http://schemas.microsoft.com/office/drawing/2014/main" id="{D86CA7C9-637D-BF75-3A7D-F1E529E367A0}"/>
              </a:ext>
            </a:extLst>
          </p:cNvPr>
          <p:cNvPicPr>
            <a:picLocks noChangeAspect="1"/>
          </p:cNvPicPr>
          <p:nvPr/>
        </p:nvPicPr>
        <p:blipFill>
          <a:blip r:embed="rId2">
            <a:extLst>
              <a:ext uri="{837473B0-CC2E-450A-ABE3-18F120FF3D39}">
                <a1611:picAttrSrcUrl xmlns:a1611="http://schemas.microsoft.com/office/drawing/2016/11/main" r:id="rId3"/>
              </a:ext>
            </a:extLst>
          </a:blip>
          <a:srcRect r="9896" b="1"/>
          <a:stretch>
            <a:fillRect/>
          </a:stretch>
        </p:blipFill>
        <p:spPr>
          <a:xfrm>
            <a:off x="184634" y="1430260"/>
            <a:ext cx="4995019" cy="4157663"/>
          </a:xfrm>
          <a:prstGeom prst="rect">
            <a:avLst/>
          </a:prstGeom>
          <a:noFill/>
        </p:spPr>
      </p:pic>
      <p:sp>
        <p:nvSpPr>
          <p:cNvPr id="14" name="Content Placeholder 3">
            <a:extLst>
              <a:ext uri="{FF2B5EF4-FFF2-40B4-BE49-F238E27FC236}">
                <a16:creationId xmlns:a16="http://schemas.microsoft.com/office/drawing/2014/main" id="{69223F89-4CC3-EA0E-1AB4-0A7D25396568}"/>
              </a:ext>
            </a:extLst>
          </p:cNvPr>
          <p:cNvSpPr>
            <a:spLocks noGrp="1"/>
          </p:cNvSpPr>
          <p:nvPr>
            <p:ph sz="half" idx="1"/>
          </p:nvPr>
        </p:nvSpPr>
        <p:spPr>
          <a:xfrm>
            <a:off x="5277718" y="1577559"/>
            <a:ext cx="6530028" cy="1509826"/>
          </a:xfrm>
        </p:spPr>
        <p:txBody>
          <a:bodyPr vert="horz" lIns="91440" tIns="45720" rIns="91440" bIns="45720" rtlCol="0" anchor="t">
            <a:noAutofit/>
          </a:bodyPr>
          <a:lstStyle/>
          <a:p>
            <a:pPr marL="0" indent="0">
              <a:buNone/>
            </a:pPr>
            <a:r>
              <a:rPr lang="en-US" sz="1000" b="1">
                <a:solidFill>
                  <a:srgbClr val="0070C0"/>
                </a:solidFill>
                <a:latin typeface="Arial"/>
                <a:ea typeface="+mj-lt"/>
                <a:cs typeface="+mj-lt"/>
              </a:rPr>
              <a:t>Establish Structured Leadership Pathways</a:t>
            </a:r>
          </a:p>
          <a:p>
            <a:pPr>
              <a:buFont typeface="Courier New" panose="020B0604020202020204" pitchFamily="34" charset="0"/>
              <a:buChar char="o"/>
            </a:pPr>
            <a:r>
              <a:rPr lang="en-US" sz="1000" dirty="0">
                <a:solidFill>
                  <a:schemeClr val="tx1"/>
                </a:solidFill>
                <a:latin typeface="Arial"/>
                <a:ea typeface="+mj-lt"/>
                <a:cs typeface="+mj-lt"/>
              </a:rPr>
              <a:t>Integrate leadership development with succession planning</a:t>
            </a:r>
            <a:endParaRPr lang="en-US" sz="1000" dirty="0">
              <a:solidFill>
                <a:schemeClr val="tx1"/>
              </a:solidFill>
              <a:latin typeface="Arial"/>
              <a:cs typeface="Arial"/>
            </a:endParaRPr>
          </a:p>
          <a:p>
            <a:pPr marL="0" indent="0">
              <a:buNone/>
            </a:pPr>
            <a:r>
              <a:rPr lang="en-US" sz="1000" dirty="0">
                <a:solidFill>
                  <a:schemeClr val="tx1"/>
                </a:solidFill>
                <a:latin typeface="Arial"/>
                <a:ea typeface="+mj-lt"/>
                <a:cs typeface="+mj-lt"/>
              </a:rPr>
              <a:t>(Anos, 2025).</a:t>
            </a:r>
          </a:p>
          <a:p>
            <a:pPr>
              <a:buFont typeface="Courier New" panose="020B0604020202020204" pitchFamily="34" charset="0"/>
              <a:buChar char="o"/>
            </a:pPr>
            <a:r>
              <a:rPr lang="en-US" sz="1000" dirty="0">
                <a:solidFill>
                  <a:schemeClr val="tx1"/>
                </a:solidFill>
                <a:latin typeface="Arial"/>
                <a:ea typeface="+mj-lt"/>
                <a:cs typeface="+mj-lt"/>
              </a:rPr>
              <a:t>Introduce competency-based leadership frameworks.</a:t>
            </a:r>
            <a:endParaRPr lang="en-US" sz="1000" dirty="0">
              <a:solidFill>
                <a:schemeClr val="tx1"/>
              </a:solidFill>
              <a:latin typeface="Arial"/>
              <a:ea typeface="+mj-lt"/>
              <a:cs typeface="Arial"/>
            </a:endParaRPr>
          </a:p>
          <a:p>
            <a:pPr>
              <a:buFont typeface="Courier New" panose="020B0604020202020204" pitchFamily="34" charset="0"/>
              <a:buChar char="o"/>
            </a:pPr>
            <a:r>
              <a:rPr lang="en-US" sz="1000" dirty="0">
                <a:solidFill>
                  <a:schemeClr val="tx1"/>
                </a:solidFill>
                <a:latin typeface="Arial"/>
                <a:ea typeface="+mj-lt"/>
                <a:cs typeface="+mj-lt"/>
              </a:rPr>
              <a:t>Identify and prepare future leaders early (El-</a:t>
            </a:r>
            <a:r>
              <a:rPr lang="en-US" sz="1000" err="1">
                <a:solidFill>
                  <a:schemeClr val="tx1"/>
                </a:solidFill>
                <a:latin typeface="Arial"/>
                <a:ea typeface="+mj-lt"/>
                <a:cs typeface="+mj-lt"/>
              </a:rPr>
              <a:t>afandy</a:t>
            </a:r>
            <a:r>
              <a:rPr lang="en-US" sz="1000" dirty="0">
                <a:solidFill>
                  <a:schemeClr val="tx1"/>
                </a:solidFill>
                <a:latin typeface="Arial"/>
                <a:ea typeface="+mj-lt"/>
                <a:cs typeface="+mj-lt"/>
              </a:rPr>
              <a:t> and Ahmed,2023).</a:t>
            </a:r>
            <a:endParaRPr lang="en-US" sz="1000" dirty="0">
              <a:solidFill>
                <a:schemeClr val="tx1"/>
              </a:solidFill>
              <a:latin typeface="Arial"/>
              <a:ea typeface="+mj-lt"/>
              <a:cs typeface="Arial"/>
            </a:endParaRPr>
          </a:p>
          <a:p>
            <a:pPr marL="0" indent="0">
              <a:buNone/>
            </a:pPr>
            <a:endParaRPr lang="en-US" sz="1000">
              <a:latin typeface="Avenir Next LT Pro Light"/>
              <a:ea typeface="+mj-lt"/>
              <a:cs typeface="+mj-lt"/>
            </a:endParaRPr>
          </a:p>
          <a:p>
            <a:pPr marL="0" indent="0">
              <a:buNone/>
            </a:pPr>
            <a:endParaRPr lang="en-US" sz="900">
              <a:latin typeface="Arial"/>
            </a:endParaRPr>
          </a:p>
          <a:p>
            <a:pPr marL="0" indent="0">
              <a:buNone/>
            </a:pPr>
            <a:endParaRPr lang="en-US" sz="900">
              <a:latin typeface="Arial"/>
              <a:cs typeface="Arial"/>
            </a:endParaRPr>
          </a:p>
          <a:p>
            <a:pPr marL="0" indent="0">
              <a:buNone/>
            </a:pPr>
            <a:endParaRPr lang="en-US" sz="900"/>
          </a:p>
        </p:txBody>
      </p:sp>
      <p:sp>
        <p:nvSpPr>
          <p:cNvPr id="4" name="Date Placeholder 3">
            <a:extLst>
              <a:ext uri="{FF2B5EF4-FFF2-40B4-BE49-F238E27FC236}">
                <a16:creationId xmlns:a16="http://schemas.microsoft.com/office/drawing/2014/main" id="{C646BAB8-6CA9-9003-1A92-5646760AF4B6}"/>
              </a:ext>
            </a:extLst>
          </p:cNvPr>
          <p:cNvSpPr>
            <a:spLocks noGrp="1"/>
          </p:cNvSpPr>
          <p:nvPr>
            <p:ph type="dt" sz="half" idx="10"/>
          </p:nvPr>
        </p:nvSpPr>
        <p:spPr/>
        <p:txBody>
          <a:bodyPr vert="horz" lIns="91440" tIns="45720" rIns="91440" bIns="45720" rtlCol="0" anchor="ctr">
            <a:normAutofit/>
          </a:bodyPr>
          <a:lstStyle/>
          <a:p>
            <a:pPr>
              <a:spcAft>
                <a:spcPts val="600"/>
              </a:spcAft>
            </a:pPr>
            <a:fld id="{91A2D847-BB57-4421-AC88-2530670162FB}" type="datetime1">
              <a:rPr lang="en-US"/>
              <a:pPr>
                <a:spcAft>
                  <a:spcPts val="600"/>
                </a:spcAft>
              </a:pPr>
              <a:t>3/7/2026</a:t>
            </a:fld>
            <a:endParaRPr lang="en-US"/>
          </a:p>
        </p:txBody>
      </p:sp>
      <p:sp>
        <p:nvSpPr>
          <p:cNvPr id="5" name="Footer Placeholder 4">
            <a:extLst>
              <a:ext uri="{FF2B5EF4-FFF2-40B4-BE49-F238E27FC236}">
                <a16:creationId xmlns:a16="http://schemas.microsoft.com/office/drawing/2014/main" id="{BAEBF081-3D66-2EC2-153B-8CE89731549C}"/>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spc="50" baseline="0">
                <a:latin typeface="+mn-lt"/>
                <a:ea typeface="+mn-ea"/>
                <a:cs typeface="+mn-cs"/>
              </a:rPr>
              <a:t>
              </a:t>
            </a:r>
          </a:p>
        </p:txBody>
      </p:sp>
      <p:sp>
        <p:nvSpPr>
          <p:cNvPr id="6" name="Slide Number Placeholder 5">
            <a:extLst>
              <a:ext uri="{FF2B5EF4-FFF2-40B4-BE49-F238E27FC236}">
                <a16:creationId xmlns:a16="http://schemas.microsoft.com/office/drawing/2014/main" id="{0762D1D5-0E00-5007-B535-C3109EA8A1CF}"/>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15</a:t>
            </a:fld>
            <a:endParaRPr lang="en-US"/>
          </a:p>
        </p:txBody>
      </p:sp>
      <p:sp>
        <p:nvSpPr>
          <p:cNvPr id="13" name="TextBox 12">
            <a:extLst>
              <a:ext uri="{FF2B5EF4-FFF2-40B4-BE49-F238E27FC236}">
                <a16:creationId xmlns:a16="http://schemas.microsoft.com/office/drawing/2014/main" id="{0B6A81DE-9323-B77A-0B19-6B7BFA708D09}"/>
              </a:ext>
            </a:extLst>
          </p:cNvPr>
          <p:cNvSpPr txBox="1"/>
          <p:nvPr/>
        </p:nvSpPr>
        <p:spPr>
          <a:xfrm>
            <a:off x="7942607" y="3239697"/>
            <a:ext cx="4112764"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cs typeface="Arial"/>
              </a:rPr>
              <a:t>Embed Coaching and Mentoring Systems</a:t>
            </a:r>
            <a:endParaRPr lang="en-US" sz="1100" b="1">
              <a:solidFill>
                <a:srgbClr val="0070C0"/>
              </a:solidFill>
              <a:latin typeface="Arial"/>
              <a:cs typeface="Arial"/>
            </a:endParaRPr>
          </a:p>
          <a:p>
            <a:pPr marL="285750" indent="-285750">
              <a:buFont typeface="Arial"/>
              <a:buChar char="•"/>
            </a:pPr>
            <a:r>
              <a:rPr lang="en-GB" sz="1100">
                <a:latin typeface="Arial"/>
                <a:ea typeface="+mn-lt"/>
                <a:cs typeface="+mn-lt"/>
              </a:rPr>
              <a:t>Formal mentoring for new clinical leaders</a:t>
            </a:r>
            <a:endParaRPr lang="en-GB" sz="1100">
              <a:latin typeface="Arial"/>
              <a:cs typeface="Arial"/>
            </a:endParaRPr>
          </a:p>
          <a:p>
            <a:pPr marL="285750" indent="-285750">
              <a:buFont typeface="Arial"/>
              <a:buChar char="•"/>
            </a:pPr>
            <a:r>
              <a:rPr lang="en-GB" sz="1100">
                <a:latin typeface="Arial"/>
                <a:ea typeface="+mn-lt"/>
                <a:cs typeface="+mn-lt"/>
              </a:rPr>
              <a:t>Peer learning and cross-directorate leadership forums</a:t>
            </a:r>
            <a:endParaRPr lang="en-GB" sz="1100">
              <a:latin typeface="Arial"/>
              <a:cs typeface="Arial"/>
            </a:endParaRPr>
          </a:p>
          <a:p>
            <a:pPr marL="285750" indent="-285750">
              <a:buFont typeface="Arial"/>
              <a:buChar char="•"/>
            </a:pPr>
            <a:r>
              <a:rPr lang="en-GB" sz="1100">
                <a:latin typeface="Arial"/>
                <a:ea typeface="+mn-lt"/>
                <a:cs typeface="+mn-lt"/>
              </a:rPr>
              <a:t>Senior leaders' role-modelling of transformational behaviours (</a:t>
            </a:r>
            <a:r>
              <a:rPr lang="en-GB" sz="1100" dirty="0">
                <a:latin typeface="Arial"/>
                <a:ea typeface="+mn-lt"/>
                <a:cs typeface="+mn-lt"/>
              </a:rPr>
              <a:t>Lyubykh</a:t>
            </a:r>
            <a:r>
              <a:rPr lang="en-GB" sz="1100">
                <a:latin typeface="Arial"/>
                <a:ea typeface="+mn-lt"/>
                <a:cs typeface="+mn-lt"/>
              </a:rPr>
              <a:t> et al., 2022).</a:t>
            </a:r>
            <a:endParaRPr lang="en-GB" sz="1100">
              <a:latin typeface="Arial"/>
            </a:endParaRPr>
          </a:p>
          <a:p>
            <a:pPr algn="l"/>
            <a:endParaRPr lang="en-GB"/>
          </a:p>
        </p:txBody>
      </p:sp>
      <p:sp>
        <p:nvSpPr>
          <p:cNvPr id="15" name="TextBox 14">
            <a:extLst>
              <a:ext uri="{FF2B5EF4-FFF2-40B4-BE49-F238E27FC236}">
                <a16:creationId xmlns:a16="http://schemas.microsoft.com/office/drawing/2014/main" id="{48B7072B-0C02-B6DF-1A34-1B7F3F4ACBCC}"/>
              </a:ext>
            </a:extLst>
          </p:cNvPr>
          <p:cNvSpPr txBox="1"/>
          <p:nvPr/>
        </p:nvSpPr>
        <p:spPr>
          <a:xfrm>
            <a:off x="5277581" y="3764850"/>
            <a:ext cx="340890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Provide Protected Learning Time</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Ø"/>
            </a:pPr>
            <a:r>
              <a:rPr lang="en-GB" sz="1100">
                <a:latin typeface="Arial"/>
                <a:ea typeface="+mn-lt"/>
                <a:cs typeface="+mn-lt"/>
              </a:rPr>
              <a:t>Allocate dedicated time for leadership development.</a:t>
            </a:r>
            <a:endParaRPr lang="en-GB" sz="1100">
              <a:latin typeface="Arial"/>
              <a:cs typeface="Arial"/>
            </a:endParaRPr>
          </a:p>
          <a:p>
            <a:pPr marL="171450" indent="-171450">
              <a:buFont typeface="Wingdings"/>
              <a:buChar char="Ø"/>
            </a:pPr>
            <a:r>
              <a:rPr lang="en-GB" sz="1100">
                <a:latin typeface="Arial"/>
                <a:ea typeface="+mn-lt"/>
                <a:cs typeface="+mn-lt"/>
              </a:rPr>
              <a:t>Reduce reliance on ad-hoc or reactive training (Ferreira, 2023).</a:t>
            </a:r>
            <a:endParaRPr lang="en-GB" sz="1100">
              <a:latin typeface="Arial"/>
              <a:cs typeface="Arial"/>
            </a:endParaRPr>
          </a:p>
        </p:txBody>
      </p:sp>
      <p:sp>
        <p:nvSpPr>
          <p:cNvPr id="16" name="TextBox 15">
            <a:extLst>
              <a:ext uri="{FF2B5EF4-FFF2-40B4-BE49-F238E27FC236}">
                <a16:creationId xmlns:a16="http://schemas.microsoft.com/office/drawing/2014/main" id="{77461EA3-B827-4852-C321-BD2710EB91E6}"/>
              </a:ext>
            </a:extLst>
          </p:cNvPr>
          <p:cNvSpPr txBox="1"/>
          <p:nvPr/>
        </p:nvSpPr>
        <p:spPr>
          <a:xfrm>
            <a:off x="6839778" y="5070626"/>
            <a:ext cx="475881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0070C0"/>
                </a:solidFill>
                <a:latin typeface="Arial"/>
                <a:ea typeface="+mn-lt"/>
                <a:cs typeface="+mn-lt"/>
              </a:rPr>
              <a:t>Evaluate and Link to Workforce Outcomes</a:t>
            </a:r>
            <a:endParaRPr lang="en-US" sz="1100" b="1">
              <a:solidFill>
                <a:srgbClr val="0070C0"/>
              </a:solidFill>
              <a:latin typeface="Arial"/>
              <a:cs typeface="Arial"/>
            </a:endParaRPr>
          </a:p>
          <a:p>
            <a:endParaRPr lang="en-GB" sz="1100">
              <a:latin typeface="Arial"/>
              <a:cs typeface="Arial"/>
            </a:endParaRPr>
          </a:p>
          <a:p>
            <a:pPr marL="171450" indent="-171450">
              <a:buFont typeface="Wingdings"/>
              <a:buChar char="ü"/>
            </a:pPr>
            <a:r>
              <a:rPr lang="en-GB" sz="1100">
                <a:latin typeface="Arial"/>
                <a:ea typeface="+mn-lt"/>
                <a:cs typeface="+mn-lt"/>
              </a:rPr>
              <a:t>Measure impact on engagement, retention, and team performance</a:t>
            </a:r>
            <a:endParaRPr lang="en-GB" sz="1100">
              <a:latin typeface="Arial"/>
              <a:ea typeface="+mn-lt"/>
              <a:cs typeface="Arial"/>
            </a:endParaRPr>
          </a:p>
          <a:p>
            <a:pPr marL="171450" indent="-171450">
              <a:buFont typeface="Wingdings"/>
              <a:buChar char="ü"/>
            </a:pPr>
            <a:r>
              <a:rPr lang="en-GB" sz="1100">
                <a:latin typeface="Arial"/>
                <a:ea typeface="+mn-lt"/>
                <a:cs typeface="+mn-lt"/>
              </a:rPr>
              <a:t>Align leadership development with NHS strategic objectives</a:t>
            </a:r>
            <a:endParaRPr lang="en-GB" sz="1100">
              <a:latin typeface="Arial"/>
              <a:cs typeface="Arial"/>
            </a:endParaRPr>
          </a:p>
        </p:txBody>
      </p:sp>
      <p:pic>
        <p:nvPicPr>
          <p:cNvPr id="3" name="Picture 2" descr="A blue background with text and icons&#10;&#10;AI-generated content may be incorrect.">
            <a:extLst>
              <a:ext uri="{FF2B5EF4-FFF2-40B4-BE49-F238E27FC236}">
                <a16:creationId xmlns:a16="http://schemas.microsoft.com/office/drawing/2014/main" id="{C2B842E7-9842-50FE-995F-2FC982C6777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02608" y="6025252"/>
            <a:ext cx="5786783" cy="837235"/>
          </a:xfrm>
          <a:prstGeom prst="rect">
            <a:avLst/>
          </a:prstGeom>
        </p:spPr>
      </p:pic>
      <p:pic>
        <p:nvPicPr>
          <p:cNvPr id="10" name="Picture 9" descr="A person showing something to a person&#10;&#10;AI-generated content may be incorrect.">
            <a:extLst>
              <a:ext uri="{FF2B5EF4-FFF2-40B4-BE49-F238E27FC236}">
                <a16:creationId xmlns:a16="http://schemas.microsoft.com/office/drawing/2014/main" id="{E9CA3012-DE12-C94F-D147-8FE453989F6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112819" y="5147"/>
            <a:ext cx="3081131" cy="2637213"/>
          </a:xfrm>
          <a:prstGeom prst="rect">
            <a:avLst/>
          </a:prstGeom>
        </p:spPr>
      </p:pic>
      <p:sp>
        <p:nvSpPr>
          <p:cNvPr id="8" name="TextBox 7">
            <a:extLst>
              <a:ext uri="{FF2B5EF4-FFF2-40B4-BE49-F238E27FC236}">
                <a16:creationId xmlns:a16="http://schemas.microsoft.com/office/drawing/2014/main" id="{15B65D6F-FDFD-281A-D3FE-960C6F6AC0E1}"/>
              </a:ext>
            </a:extLst>
          </p:cNvPr>
          <p:cNvSpPr txBox="1"/>
          <p:nvPr/>
        </p:nvSpPr>
        <p:spPr>
          <a:xfrm>
            <a:off x="187080" y="403534"/>
            <a:ext cx="850155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70C0"/>
                </a:solidFill>
                <a:latin typeface="Avenir Next LT Pro"/>
              </a:rPr>
              <a:t>Strengthening Leadership Capability: Practical HRM Interventions</a:t>
            </a:r>
          </a:p>
          <a:p>
            <a:pPr algn="l"/>
            <a:endParaRPr lang="en-GB" dirty="0"/>
          </a:p>
        </p:txBody>
      </p:sp>
      <p:sp>
        <p:nvSpPr>
          <p:cNvPr id="9" name="TextBox 8">
            <a:extLst>
              <a:ext uri="{FF2B5EF4-FFF2-40B4-BE49-F238E27FC236}">
                <a16:creationId xmlns:a16="http://schemas.microsoft.com/office/drawing/2014/main" id="{7B9042F0-FD32-4615-49E0-CA55193A9F23}"/>
              </a:ext>
            </a:extLst>
          </p:cNvPr>
          <p:cNvSpPr txBox="1"/>
          <p:nvPr/>
        </p:nvSpPr>
        <p:spPr>
          <a:xfrm>
            <a:off x="10455648" y="6490940"/>
            <a:ext cx="2291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Carmen Prodan</a:t>
            </a:r>
          </a:p>
        </p:txBody>
      </p:sp>
    </p:spTree>
    <p:extLst>
      <p:ext uri="{BB962C8B-B14F-4D97-AF65-F5344CB8AC3E}">
        <p14:creationId xmlns:p14="http://schemas.microsoft.com/office/powerpoint/2010/main" val="1972449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59EAB-C3DC-7095-510F-4566444CC371}"/>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Alicia Naomi Blake</a:t>
            </a:r>
          </a:p>
        </p:txBody>
      </p:sp>
      <p:sp>
        <p:nvSpPr>
          <p:cNvPr id="3" name="Content Placeholder 2">
            <a:extLst>
              <a:ext uri="{FF2B5EF4-FFF2-40B4-BE49-F238E27FC236}">
                <a16:creationId xmlns:a16="http://schemas.microsoft.com/office/drawing/2014/main" id="{D2E87550-CD01-3068-DF0C-C3262D54807B}"/>
              </a:ext>
            </a:extLst>
          </p:cNvPr>
          <p:cNvSpPr>
            <a:spLocks noGrp="1"/>
          </p:cNvSpPr>
          <p:nvPr>
            <p:ph sz="half" idx="1"/>
          </p:nvPr>
        </p:nvSpPr>
        <p:spPr>
          <a:xfrm>
            <a:off x="4278934" y="3889020"/>
            <a:ext cx="6381247" cy="1321806"/>
          </a:xfrm>
        </p:spPr>
        <p:txBody>
          <a:bodyPr vert="horz" lIns="91440" tIns="45720" rIns="91440" bIns="45720" rtlCol="0" anchor="t">
            <a:noAutofit/>
          </a:bodyPr>
          <a:lstStyle/>
          <a:p>
            <a:pPr marL="0" indent="0">
              <a:buNone/>
            </a:pPr>
            <a:r>
              <a:rPr lang="en-US" sz="4000" b="1">
                <a:solidFill>
                  <a:srgbClr val="FFFFFF">
                    <a:alpha val="70000"/>
                  </a:srgbClr>
                </a:solidFill>
              </a:rPr>
              <a:t>Focus Area:</a:t>
            </a:r>
            <a:br>
              <a:rPr lang="en-US" sz="4000" b="1"/>
            </a:br>
            <a:r>
              <a:rPr lang="en-US" sz="4000" b="1">
                <a:solidFill>
                  <a:srgbClr val="FFFFFF">
                    <a:alpha val="70000"/>
                  </a:srgbClr>
                </a:solidFill>
              </a:rPr>
              <a:t>Digital Capability in the NHS</a:t>
            </a:r>
            <a:endParaRPr lang="en-US" sz="4000">
              <a:solidFill>
                <a:srgbClr val="FFFFFF">
                  <a:alpha val="70000"/>
                </a:srgbClr>
              </a:solidFill>
            </a:endParaRP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310425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gital future of healthcare">
            <a:extLst>
              <a:ext uri="{FF2B5EF4-FFF2-40B4-BE49-F238E27FC236}">
                <a16:creationId xmlns:a16="http://schemas.microsoft.com/office/drawing/2014/main" id="{6876DF1E-D3B4-EC7A-0C7F-566D3CE3E710}"/>
              </a:ext>
            </a:extLst>
          </p:cNvPr>
          <p:cNvPicPr>
            <a:picLocks noChangeAspect="1"/>
          </p:cNvPicPr>
          <p:nvPr/>
        </p:nvPicPr>
        <p:blipFill>
          <a:blip r:embed="rId2"/>
          <a:srcRect l="17054" r="17968"/>
          <a:stretch>
            <a:fillRect/>
          </a:stretch>
        </p:blipFill>
        <p:spPr>
          <a:xfrm>
            <a:off x="7102699" y="-12076"/>
            <a:ext cx="5109446" cy="6853814"/>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7430E66-A57E-F8FD-ACB0-DE1E4842237F}"/>
              </a:ext>
            </a:extLst>
          </p:cNvPr>
          <p:cNvSpPr>
            <a:spLocks noGrp="1"/>
          </p:cNvSpPr>
          <p:nvPr>
            <p:ph type="title"/>
          </p:nvPr>
        </p:nvSpPr>
        <p:spPr>
          <a:xfrm>
            <a:off x="374774" y="228600"/>
            <a:ext cx="6947638" cy="1769035"/>
          </a:xfrm>
        </p:spPr>
        <p:txBody>
          <a:bodyPr>
            <a:noAutofit/>
          </a:bodyPr>
          <a:lstStyle/>
          <a:p>
            <a:pPr>
              <a:lnSpc>
                <a:spcPct val="90000"/>
              </a:lnSpc>
            </a:pPr>
            <a:r>
              <a:rPr lang="en-GB" sz="3200" b="1">
                <a:solidFill>
                  <a:srgbClr val="5FCBEF"/>
                </a:solidFill>
                <a:latin typeface="Calibri"/>
                <a:ea typeface="+mj-lt"/>
                <a:cs typeface="+mj-lt"/>
              </a:rPr>
              <a:t>Slide 1. </a:t>
            </a:r>
            <a:r>
              <a:rPr lang="en-GB" sz="3200">
                <a:solidFill>
                  <a:srgbClr val="5FCBEF"/>
                </a:solidFill>
                <a:ea typeface="+mj-lt"/>
                <a:cs typeface="+mj-lt"/>
              </a:rPr>
              <a:t>– Section Introduction</a:t>
            </a:r>
            <a:br>
              <a:rPr lang="en-GB" sz="3200">
                <a:solidFill>
                  <a:srgbClr val="5FCBEF"/>
                </a:solidFill>
                <a:ea typeface="+mj-lt"/>
                <a:cs typeface="+mj-lt"/>
              </a:rPr>
            </a:br>
            <a:r>
              <a:rPr lang="en-GB" sz="3200">
                <a:solidFill>
                  <a:srgbClr val="5FCBEF"/>
                </a:solidFill>
                <a:ea typeface="+mj-lt"/>
                <a:cs typeface="+mj-lt"/>
              </a:rPr>
              <a:t> </a:t>
            </a:r>
            <a:br>
              <a:rPr lang="en-GB" sz="3200" b="1">
                <a:solidFill>
                  <a:srgbClr val="5FCBEF"/>
                </a:solidFill>
                <a:latin typeface="Calibri"/>
                <a:ea typeface="+mj-lt"/>
                <a:cs typeface="+mj-lt"/>
              </a:rPr>
            </a:br>
            <a:r>
              <a:rPr lang="en-GB" b="1">
                <a:solidFill>
                  <a:srgbClr val="5FCBEF"/>
                </a:solidFill>
                <a:latin typeface="Calibri"/>
                <a:ea typeface="+mj-lt"/>
                <a:cs typeface="+mj-lt"/>
              </a:rPr>
              <a:t>Digital Capability in the NHS</a:t>
            </a:r>
            <a:endParaRPr lang="en-US" b="1">
              <a:solidFill>
                <a:srgbClr val="5FCBEF"/>
              </a:solidFill>
              <a:latin typeface="Calibri"/>
            </a:endParaRPr>
          </a:p>
        </p:txBody>
      </p:sp>
      <p:graphicFrame>
        <p:nvGraphicFramePr>
          <p:cNvPr id="48" name="Content Placeholder 2">
            <a:extLst>
              <a:ext uri="{FF2B5EF4-FFF2-40B4-BE49-F238E27FC236}">
                <a16:creationId xmlns:a16="http://schemas.microsoft.com/office/drawing/2014/main" id="{8074C704-F7DB-D24D-2CA4-F12E713172F1}"/>
              </a:ext>
            </a:extLst>
          </p:cNvPr>
          <p:cNvGraphicFramePr>
            <a:graphicFrameLocks noGrp="1"/>
          </p:cNvGraphicFramePr>
          <p:nvPr>
            <p:ph idx="1"/>
            <p:extLst>
              <p:ext uri="{D42A27DB-BD31-4B8C-83A1-F6EECF244321}">
                <p14:modId xmlns:p14="http://schemas.microsoft.com/office/powerpoint/2010/main" val="4276889535"/>
              </p:ext>
            </p:extLst>
          </p:nvPr>
        </p:nvGraphicFramePr>
        <p:xfrm>
          <a:off x="1048270" y="2460522"/>
          <a:ext cx="6910844" cy="330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24" name="Straight Connector 2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A6324F32-D183-B0B6-A07C-F9FC204A751B}"/>
              </a:ext>
            </a:extLst>
          </p:cNvPr>
          <p:cNvSpPr>
            <a:spLocks noGrp="1"/>
          </p:cNvSpPr>
          <p:nvPr>
            <p:ph type="dt" sz="half" idx="10"/>
          </p:nvPr>
        </p:nvSpPr>
        <p:spPr>
          <a:xfrm>
            <a:off x="7205133" y="6041362"/>
            <a:ext cx="911939" cy="365125"/>
          </a:xfrm>
        </p:spPr>
        <p:txBody>
          <a:bodyPr>
            <a:normAutofit/>
          </a:bodyPr>
          <a:lstStyle/>
          <a:p>
            <a:pPr>
              <a:spcAft>
                <a:spcPts val="600"/>
              </a:spcAft>
            </a:pPr>
            <a:fld id="{4C9FCA6E-B928-4670-B83A-AE2B8822696B}" type="datetime1">
              <a:rPr lang="en-GB">
                <a:solidFill>
                  <a:srgbClr val="FFFFFF"/>
                </a:solidFill>
              </a:rPr>
              <a:pPr>
                <a:spcAft>
                  <a:spcPts val="600"/>
                </a:spcAft>
              </a:pPr>
              <a:t>07/03/2026</a:t>
            </a:fld>
            <a:endParaRPr lang="en-US">
              <a:solidFill>
                <a:srgbClr val="FFFFFF"/>
              </a:solidFill>
            </a:endParaRPr>
          </a:p>
        </p:txBody>
      </p:sp>
      <p:sp>
        <p:nvSpPr>
          <p:cNvPr id="2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FA0D3492-42B4-329F-3F4F-13753A231188}"/>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17</a:t>
            </a:fld>
            <a:endParaRPr lang="en-US">
              <a:solidFill>
                <a:srgbClr val="FFFFFF"/>
              </a:solidFill>
            </a:endParaRPr>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descr="More than 1.4 million NHS workers to receive 3.3% pay rise from April">
            <a:extLst>
              <a:ext uri="{FF2B5EF4-FFF2-40B4-BE49-F238E27FC236}">
                <a16:creationId xmlns:a16="http://schemas.microsoft.com/office/drawing/2014/main" id="{E6F4448F-B4A0-9753-D0C3-0378A41C634C}"/>
              </a:ext>
            </a:extLst>
          </p:cNvPr>
          <p:cNvPicPr>
            <a:picLocks noChangeAspect="1"/>
          </p:cNvPicPr>
          <p:nvPr/>
        </p:nvPicPr>
        <p:blipFill>
          <a:blip r:embed="rId8"/>
          <a:stretch>
            <a:fillRect/>
          </a:stretch>
        </p:blipFill>
        <p:spPr>
          <a:xfrm>
            <a:off x="9733709" y="5172635"/>
            <a:ext cx="3101227" cy="1689848"/>
          </a:xfrm>
          <a:prstGeom prst="rect">
            <a:avLst/>
          </a:prstGeom>
        </p:spPr>
      </p:pic>
      <p:sp>
        <p:nvSpPr>
          <p:cNvPr id="16" name="TextBox 15">
            <a:extLst>
              <a:ext uri="{FF2B5EF4-FFF2-40B4-BE49-F238E27FC236}">
                <a16:creationId xmlns:a16="http://schemas.microsoft.com/office/drawing/2014/main" id="{18879A57-3C91-BCBC-F03E-D4F3A1FAE2AA}"/>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Alicia N B 2208796</a:t>
            </a:r>
          </a:p>
        </p:txBody>
      </p:sp>
    </p:spTree>
    <p:extLst>
      <p:ext uri="{BB962C8B-B14F-4D97-AF65-F5344CB8AC3E}">
        <p14:creationId xmlns:p14="http://schemas.microsoft.com/office/powerpoint/2010/main" val="3233601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0B69-06D6-5C40-B9BE-C9E4B9D71F2D}"/>
              </a:ext>
            </a:extLst>
          </p:cNvPr>
          <p:cNvSpPr>
            <a:spLocks noGrp="1"/>
          </p:cNvSpPr>
          <p:nvPr>
            <p:ph type="title"/>
          </p:nvPr>
        </p:nvSpPr>
        <p:spPr>
          <a:xfrm>
            <a:off x="3057415" y="609600"/>
            <a:ext cx="6216586" cy="1310503"/>
          </a:xfrm>
        </p:spPr>
        <p:txBody>
          <a:bodyPr>
            <a:normAutofit fontScale="90000"/>
          </a:bodyPr>
          <a:lstStyle/>
          <a:p>
            <a:r>
              <a:rPr lang="en-US" sz="4000" b="1">
                <a:latin typeface="Calibri"/>
                <a:ea typeface="Calibri"/>
                <a:cs typeface="Calibri"/>
              </a:rPr>
              <a:t>Slide 2 — Why Digital Training Matters</a:t>
            </a:r>
          </a:p>
        </p:txBody>
      </p:sp>
      <p:pic>
        <p:nvPicPr>
          <p:cNvPr id="104" name="Picture 103" descr="What's Happening !: The NHS's Move to Digital: Why Fixing Privacy Flaws ...">
            <a:extLst>
              <a:ext uri="{FF2B5EF4-FFF2-40B4-BE49-F238E27FC236}">
                <a16:creationId xmlns:a16="http://schemas.microsoft.com/office/drawing/2014/main" id="{D9ADC399-184B-E852-C6D1-40B4B1C90B74}"/>
              </a:ext>
            </a:extLst>
          </p:cNvPr>
          <p:cNvPicPr>
            <a:picLocks noChangeAspect="1"/>
          </p:cNvPicPr>
          <p:nvPr/>
        </p:nvPicPr>
        <p:blipFill>
          <a:blip r:embed="rId2">
            <a:alphaModFix/>
          </a:blip>
          <a:srcRect t="29316" r="-4" b="20229"/>
          <a:stretch>
            <a:fillRect/>
          </a:stretch>
        </p:blipFill>
        <p:spPr>
          <a:xfrm>
            <a:off x="8912652" y="3195686"/>
            <a:ext cx="3284276" cy="3666177"/>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sp>
        <p:nvSpPr>
          <p:cNvPr id="341"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42" name="Straight Connector 341">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4"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6" name="TextBox 5">
            <a:extLst>
              <a:ext uri="{FF2B5EF4-FFF2-40B4-BE49-F238E27FC236}">
                <a16:creationId xmlns:a16="http://schemas.microsoft.com/office/drawing/2014/main" id="{40B088D6-829E-0AEA-A3CC-D14B7FE16788}"/>
              </a:ext>
            </a:extLst>
          </p:cNvPr>
          <p:cNvSpPr txBox="1"/>
          <p:nvPr/>
        </p:nvSpPr>
        <p:spPr>
          <a:xfrm>
            <a:off x="936259" y="6278032"/>
            <a:ext cx="235215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Alicia N B 2208796</a:t>
            </a:r>
          </a:p>
        </p:txBody>
      </p:sp>
      <p:graphicFrame>
        <p:nvGraphicFramePr>
          <p:cNvPr id="5" name="Content Placeholder 2">
            <a:extLst>
              <a:ext uri="{FF2B5EF4-FFF2-40B4-BE49-F238E27FC236}">
                <a16:creationId xmlns:a16="http://schemas.microsoft.com/office/drawing/2014/main" id="{FE6B0C05-E366-A6D6-92DD-B09116895E25}"/>
              </a:ext>
            </a:extLst>
          </p:cNvPr>
          <p:cNvGraphicFramePr>
            <a:graphicFrameLocks noGrp="1"/>
          </p:cNvGraphicFramePr>
          <p:nvPr>
            <p:ph idx="1"/>
            <p:extLst>
              <p:ext uri="{D42A27DB-BD31-4B8C-83A1-F6EECF244321}">
                <p14:modId xmlns:p14="http://schemas.microsoft.com/office/powerpoint/2010/main" val="928033498"/>
              </p:ext>
            </p:extLst>
          </p:nvPr>
        </p:nvGraphicFramePr>
        <p:xfrm>
          <a:off x="1030318" y="2080564"/>
          <a:ext cx="7297803" cy="3818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75" name="Picture 374" descr="More than 1.4 million NHS workers to receive 3.3% pay rise from April">
            <a:extLst>
              <a:ext uri="{FF2B5EF4-FFF2-40B4-BE49-F238E27FC236}">
                <a16:creationId xmlns:a16="http://schemas.microsoft.com/office/drawing/2014/main" id="{8221AC0F-666F-6EB3-0FC8-56D2C4705539}"/>
              </a:ext>
            </a:extLst>
          </p:cNvPr>
          <p:cNvPicPr>
            <a:picLocks noChangeAspect="1"/>
          </p:cNvPicPr>
          <p:nvPr/>
        </p:nvPicPr>
        <p:blipFill>
          <a:blip r:embed="rId8"/>
          <a:stretch>
            <a:fillRect/>
          </a:stretch>
        </p:blipFill>
        <p:spPr>
          <a:xfrm>
            <a:off x="236" y="11164"/>
            <a:ext cx="2928700" cy="1704225"/>
          </a:xfrm>
          <a:prstGeom prst="rect">
            <a:avLst/>
          </a:prstGeom>
        </p:spPr>
      </p:pic>
    </p:spTree>
    <p:extLst>
      <p:ext uri="{BB962C8B-B14F-4D97-AF65-F5344CB8AC3E}">
        <p14:creationId xmlns:p14="http://schemas.microsoft.com/office/powerpoint/2010/main" val="284877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 name="Rectangle 204">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AA8F37D3-858A-D7B6-358B-1F42526C965E}"/>
              </a:ext>
            </a:extLst>
          </p:cNvPr>
          <p:cNvSpPr>
            <a:spLocks noGrp="1"/>
          </p:cNvSpPr>
          <p:nvPr>
            <p:ph type="title"/>
          </p:nvPr>
        </p:nvSpPr>
        <p:spPr>
          <a:xfrm>
            <a:off x="924454" y="359229"/>
            <a:ext cx="6782873" cy="2028371"/>
          </a:xfrm>
        </p:spPr>
        <p:txBody>
          <a:bodyPr vert="horz" lIns="91440" tIns="45720" rIns="91440" bIns="45720" rtlCol="0" anchor="ctr">
            <a:noAutofit/>
          </a:bodyPr>
          <a:lstStyle/>
          <a:p>
            <a:pPr>
              <a:lnSpc>
                <a:spcPct val="90000"/>
              </a:lnSpc>
            </a:pPr>
            <a:r>
              <a:rPr lang="en-US" b="1">
                <a:latin typeface="Calibri"/>
                <a:ea typeface="Calibri"/>
                <a:cs typeface="Calibri"/>
              </a:rPr>
              <a:t>Slide 3.</a:t>
            </a:r>
            <a:br>
              <a:rPr lang="en-US" b="1">
                <a:latin typeface="Calibri"/>
                <a:ea typeface="Calibri"/>
                <a:cs typeface="Calibri"/>
              </a:rPr>
            </a:br>
            <a:br>
              <a:rPr lang="en-US" b="1">
                <a:latin typeface="Calibri"/>
                <a:ea typeface="Calibri"/>
                <a:cs typeface="Calibri"/>
              </a:rPr>
            </a:br>
            <a:r>
              <a:rPr lang="en-US" b="1">
                <a:latin typeface="Calibri"/>
                <a:ea typeface="Calibri"/>
                <a:cs typeface="Calibri"/>
              </a:rPr>
              <a:t>How Digital Learning Supports  NHS Training?</a:t>
            </a:r>
          </a:p>
          <a:p>
            <a:pPr>
              <a:lnSpc>
                <a:spcPct val="90000"/>
              </a:lnSpc>
            </a:pPr>
            <a:endParaRPr lang="en-US" sz="2000"/>
          </a:p>
        </p:txBody>
      </p:sp>
      <p:sp>
        <p:nvSpPr>
          <p:cNvPr id="207" name="Isosceles Triangle 206">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744F44">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Content Placeholder 24">
            <a:extLst>
              <a:ext uri="{FF2B5EF4-FFF2-40B4-BE49-F238E27FC236}">
                <a16:creationId xmlns:a16="http://schemas.microsoft.com/office/drawing/2014/main" id="{FF8A633E-9B2B-9E65-E181-CFF51F9F8000}"/>
              </a:ext>
            </a:extLst>
          </p:cNvPr>
          <p:cNvSpPr>
            <a:spLocks noGrp="1"/>
          </p:cNvSpPr>
          <p:nvPr>
            <p:ph idx="1"/>
          </p:nvPr>
        </p:nvSpPr>
        <p:spPr>
          <a:xfrm>
            <a:off x="859143" y="2672216"/>
            <a:ext cx="6235530" cy="3369146"/>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a:bodyPr>
          <a:lstStyle/>
          <a:p>
            <a:r>
              <a:rPr lang="en-US">
                <a:ea typeface="+mn-lt"/>
                <a:cs typeface="+mn-lt"/>
              </a:rPr>
              <a:t>National digital learning platforms</a:t>
            </a:r>
          </a:p>
          <a:p>
            <a:r>
              <a:rPr lang="en-US">
                <a:ea typeface="+mn-lt"/>
                <a:cs typeface="+mn-lt"/>
              </a:rPr>
              <a:t>800,000+ NHS staff completed online learning during COVID-19</a:t>
            </a:r>
          </a:p>
          <a:p>
            <a:r>
              <a:rPr lang="en-US">
                <a:ea typeface="+mn-lt"/>
                <a:cs typeface="+mn-lt"/>
              </a:rPr>
              <a:t>Flexible, scalable training delivery</a:t>
            </a:r>
          </a:p>
          <a:p>
            <a:r>
              <a:rPr lang="en-US">
                <a:ea typeface="+mn-lt"/>
                <a:cs typeface="+mn-lt"/>
              </a:rPr>
              <a:t>Engagement challenges due to workload pressure</a:t>
            </a:r>
            <a:endParaRPr lang="en-US"/>
          </a:p>
          <a:p>
            <a:endParaRPr lang="en-US" b="1">
              <a:latin typeface="Calibri"/>
              <a:ea typeface="Calibri"/>
              <a:cs typeface="Calibri"/>
            </a:endParaRPr>
          </a:p>
          <a:p>
            <a:endParaRPr lang="en-US">
              <a:latin typeface="Trebuchet MS" panose="020B0603020202020204"/>
              <a:ea typeface="Calibri"/>
              <a:cs typeface="Calibri"/>
            </a:endParaRPr>
          </a:p>
          <a:p>
            <a:pPr marL="0" indent="0">
              <a:buNone/>
            </a:pPr>
            <a:r>
              <a:rPr lang="en-US">
                <a:latin typeface="Times New Roman"/>
                <a:ea typeface="+mn-lt"/>
                <a:cs typeface="Times New Roman"/>
              </a:rPr>
              <a:t>(GOV.UK, 2021; </a:t>
            </a:r>
            <a:r>
              <a:rPr lang="en-US">
                <a:latin typeface="Trebuchet MS"/>
                <a:ea typeface="+mn-lt"/>
                <a:cs typeface="Times New Roman"/>
              </a:rPr>
              <a:t>Health</a:t>
            </a:r>
            <a:r>
              <a:rPr lang="en-US">
                <a:ea typeface="+mn-lt"/>
                <a:cs typeface="+mn-lt"/>
              </a:rPr>
              <a:t> Education England, 2022; West et al., 2020)</a:t>
            </a:r>
            <a:endParaRPr lang="en-US"/>
          </a:p>
        </p:txBody>
      </p:sp>
      <p:pic>
        <p:nvPicPr>
          <p:cNvPr id="48" name="Picture 47" descr="A person sitting at a table using a computer&#10;&#10;AI-generated content may be incorrect.">
            <a:extLst>
              <a:ext uri="{FF2B5EF4-FFF2-40B4-BE49-F238E27FC236}">
                <a16:creationId xmlns:a16="http://schemas.microsoft.com/office/drawing/2014/main" id="{6A938059-0061-699B-A730-6D0926F11095}"/>
              </a:ext>
            </a:extLst>
          </p:cNvPr>
          <p:cNvPicPr>
            <a:picLocks noChangeAspect="1"/>
          </p:cNvPicPr>
          <p:nvPr/>
        </p:nvPicPr>
        <p:blipFill>
          <a:blip r:embed="rId2"/>
          <a:srcRect t="10042" r="-3" b="4357"/>
          <a:stretch>
            <a:fillRect/>
          </a:stretch>
        </p:blipFill>
        <p:spPr>
          <a:xfrm>
            <a:off x="7531482" y="10"/>
            <a:ext cx="4657341" cy="3448414"/>
          </a:xfrm>
          <a:prstGeom prst="rect">
            <a:avLst/>
          </a:prstGeom>
        </p:spPr>
      </p:pic>
      <p:pic>
        <p:nvPicPr>
          <p:cNvPr id="11" name="Picture 10" descr="Four Woman at the Conference Room · Free Stock Photo">
            <a:extLst>
              <a:ext uri="{FF2B5EF4-FFF2-40B4-BE49-F238E27FC236}">
                <a16:creationId xmlns:a16="http://schemas.microsoft.com/office/drawing/2014/main" id="{BCD1A688-0060-5F0B-0634-A4E47CC923E4}"/>
              </a:ext>
            </a:extLst>
          </p:cNvPr>
          <p:cNvPicPr>
            <a:picLocks noChangeAspect="1"/>
          </p:cNvPicPr>
          <p:nvPr/>
        </p:nvPicPr>
        <p:blipFill>
          <a:blip r:embed="rId3"/>
          <a:srcRect l="32289" r="8288" b="-1"/>
          <a:stretch>
            <a:fillRect/>
          </a:stretch>
        </p:blipFill>
        <p:spPr>
          <a:xfrm>
            <a:off x="7528308" y="3437472"/>
            <a:ext cx="4657341" cy="3428996"/>
          </a:xfrm>
          <a:prstGeom prst="rect">
            <a:avLst/>
          </a:prstGeom>
        </p:spPr>
      </p:pic>
      <p:sp>
        <p:nvSpPr>
          <p:cNvPr id="75" name="TextBox 74">
            <a:extLst>
              <a:ext uri="{FF2B5EF4-FFF2-40B4-BE49-F238E27FC236}">
                <a16:creationId xmlns:a16="http://schemas.microsoft.com/office/drawing/2014/main" id="{C3D9CD1A-E9D4-DFB6-B152-4A10E634B91E}"/>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911588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06FF-40DD-4440-1751-E772108655BC}"/>
              </a:ext>
            </a:extLst>
          </p:cNvPr>
          <p:cNvSpPr>
            <a:spLocks noGrp="1"/>
          </p:cNvSpPr>
          <p:nvPr>
            <p:ph type="title"/>
          </p:nvPr>
        </p:nvSpPr>
        <p:spPr>
          <a:xfrm>
            <a:off x="677334" y="609600"/>
            <a:ext cx="8596668" cy="1320800"/>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fontScale="90000"/>
          </a:bodyPr>
          <a:lstStyle/>
          <a:p>
            <a:pPr>
              <a:lnSpc>
                <a:spcPct val="90000"/>
              </a:lnSpc>
            </a:pPr>
            <a:r>
              <a:rPr lang="en-US" sz="2400" b="1">
                <a:latin typeface="Calibri"/>
                <a:ea typeface="Calibri"/>
                <a:cs typeface="Calibri"/>
              </a:rPr>
              <a:t>Slide 4.</a:t>
            </a:r>
            <a:br>
              <a:rPr lang="en-US" sz="2400" b="1">
                <a:latin typeface="Calibri"/>
                <a:ea typeface="Calibri"/>
                <a:cs typeface="Calibri"/>
              </a:rPr>
            </a:br>
            <a:br>
              <a:rPr lang="en-US" sz="2400" b="1">
                <a:latin typeface="Calibri"/>
                <a:ea typeface="Calibri"/>
                <a:cs typeface="Calibri"/>
              </a:rPr>
            </a:br>
            <a:r>
              <a:rPr lang="en-US" sz="2400" b="1">
                <a:latin typeface="Calibri"/>
                <a:ea typeface="Calibri"/>
                <a:cs typeface="Calibri"/>
              </a:rPr>
              <a:t>Digital Skills Gaps in the NHS</a:t>
            </a:r>
            <a:br>
              <a:rPr lang="en-US" sz="2000"/>
            </a:br>
            <a:endParaRPr lang="en-US" sz="2000"/>
          </a:p>
          <a:p>
            <a:pPr>
              <a:lnSpc>
                <a:spcPct val="90000"/>
              </a:lnSpc>
            </a:pPr>
            <a:endParaRPr lang="en-US" sz="2000"/>
          </a:p>
        </p:txBody>
      </p:sp>
      <p:sp>
        <p:nvSpPr>
          <p:cNvPr id="4" name="TextBox 3">
            <a:extLst>
              <a:ext uri="{FF2B5EF4-FFF2-40B4-BE49-F238E27FC236}">
                <a16:creationId xmlns:a16="http://schemas.microsoft.com/office/drawing/2014/main" id="{15011211-9E33-75B3-1189-6C1E2FCEB2F3}"/>
              </a:ext>
            </a:extLst>
          </p:cNvPr>
          <p:cNvSpPr txBox="1"/>
          <p:nvPr/>
        </p:nvSpPr>
        <p:spPr>
          <a:xfrm>
            <a:off x="4063160" y="2160589"/>
            <a:ext cx="5490867" cy="31623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30% of NHS staff lack confidence using digital systems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 Training often secondary to service pressures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Skills gaps increase workforce stress and resistance</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ea typeface="+mn-lt"/>
                <a:cs typeface="+mn-lt"/>
              </a:rPr>
              <a:t>Digital capability gaps represent </a:t>
            </a:r>
            <a:r>
              <a:rPr lang="en-US" err="1">
                <a:solidFill>
                  <a:schemeClr val="tx1">
                    <a:lumMod val="75000"/>
                    <a:lumOff val="25000"/>
                  </a:schemeClr>
                </a:solidFill>
                <a:ea typeface="+mn-lt"/>
                <a:cs typeface="+mn-lt"/>
              </a:rPr>
              <a:t>organisational</a:t>
            </a:r>
            <a:r>
              <a:rPr lang="en-US">
                <a:solidFill>
                  <a:schemeClr val="tx1">
                    <a:lumMod val="75000"/>
                    <a:lumOff val="25000"/>
                  </a:schemeClr>
                </a:solidFill>
                <a:ea typeface="+mn-lt"/>
                <a:cs typeface="+mn-lt"/>
              </a:rPr>
              <a:t> challenges</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defTabSz="457200">
              <a:lnSpc>
                <a:spcPct val="90000"/>
              </a:lnSpc>
              <a:spcBef>
                <a:spcPts val="1000"/>
              </a:spcBef>
              <a:buClr>
                <a:schemeClr val="accent1"/>
              </a:buClr>
              <a:buSzPct val="80000"/>
            </a:pPr>
            <a:r>
              <a:rPr lang="en-US" sz="1300">
                <a:solidFill>
                  <a:schemeClr val="tx1">
                    <a:lumMod val="75000"/>
                    <a:lumOff val="25000"/>
                  </a:schemeClr>
                </a:solidFill>
              </a:rPr>
              <a:t> </a:t>
            </a:r>
            <a:r>
              <a:rPr lang="en-US" sz="1300">
                <a:solidFill>
                  <a:schemeClr val="tx1">
                    <a:lumMod val="75000"/>
                    <a:lumOff val="25000"/>
                  </a:schemeClr>
                </a:solidFill>
                <a:ea typeface="+mn-lt"/>
                <a:cs typeface="+mn-lt"/>
              </a:rPr>
              <a:t>(NHS Staff Survey, 2023; DHSC,2023</a:t>
            </a:r>
            <a:r>
              <a:rPr lang="en-US" sz="1300">
                <a:solidFill>
                  <a:schemeClr val="tx1">
                    <a:lumMod val="75000"/>
                    <a:lumOff val="25000"/>
                  </a:schemeClr>
                </a:solidFill>
              </a:rPr>
              <a:t>; Guest, 2011)</a:t>
            </a:r>
          </a:p>
        </p:txBody>
      </p:sp>
      <p:pic>
        <p:nvPicPr>
          <p:cNvPr id="6" name="Picture 5" descr="A drawing of a person running across a bridge&#10;&#10;AI-generated content may be incorrect.">
            <a:extLst>
              <a:ext uri="{FF2B5EF4-FFF2-40B4-BE49-F238E27FC236}">
                <a16:creationId xmlns:a16="http://schemas.microsoft.com/office/drawing/2014/main" id="{BDD628DA-E4FD-5FA5-8968-A301204B1797}"/>
              </a:ext>
            </a:extLst>
          </p:cNvPr>
          <p:cNvPicPr>
            <a:picLocks noChangeAspect="1"/>
          </p:cNvPicPr>
          <p:nvPr/>
        </p:nvPicPr>
        <p:blipFill>
          <a:blip r:embed="rId2">
            <a:extLst>
              <a:ext uri="{837473B0-CC2E-450A-ABE3-18F120FF3D39}">
                <a1611:picAttrSrcUrl xmlns:a1611="http://schemas.microsoft.com/office/drawing/2016/11/main" r:id="rId3"/>
              </a:ext>
            </a:extLst>
          </a:blip>
          <a:srcRect l="37930" r="16509"/>
          <a:stretch>
            <a:fillRect/>
          </a:stretch>
        </p:blipFill>
        <p:spPr>
          <a:xfrm>
            <a:off x="677334" y="2159331"/>
            <a:ext cx="3144597" cy="3882362"/>
          </a:xfrm>
          <a:prstGeom prst="rect">
            <a:avLst/>
          </a:prstGeom>
        </p:spPr>
      </p:pic>
      <p:sp>
        <p:nvSpPr>
          <p:cNvPr id="21" name="TextBox 20">
            <a:extLst>
              <a:ext uri="{FF2B5EF4-FFF2-40B4-BE49-F238E27FC236}">
                <a16:creationId xmlns:a16="http://schemas.microsoft.com/office/drawing/2014/main" id="{EB6E2CF8-3173-448F-2A73-C127BF31C64F}"/>
              </a:ext>
            </a:extLst>
          </p:cNvPr>
          <p:cNvSpPr txBox="1"/>
          <p:nvPr/>
        </p:nvSpPr>
        <p:spPr>
          <a:xfrm>
            <a:off x="677334" y="5653457"/>
            <a:ext cx="3144597" cy="38823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Alicia N B 2208796</a:t>
            </a:r>
          </a:p>
        </p:txBody>
      </p:sp>
    </p:spTree>
    <p:extLst>
      <p:ext uri="{BB962C8B-B14F-4D97-AF65-F5344CB8AC3E}">
        <p14:creationId xmlns:p14="http://schemas.microsoft.com/office/powerpoint/2010/main" val="3622407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8" name="Picture 77" descr="HR Digital Transformation Explained: Strategies, Challenges &amp; Case ...">
            <a:extLst>
              <a:ext uri="{FF2B5EF4-FFF2-40B4-BE49-F238E27FC236}">
                <a16:creationId xmlns:a16="http://schemas.microsoft.com/office/drawing/2014/main" id="{88C43B7D-8939-FC6C-8281-901C0EEC6D4D}"/>
              </a:ext>
            </a:extLst>
          </p:cNvPr>
          <p:cNvPicPr>
            <a:picLocks noChangeAspect="1"/>
          </p:cNvPicPr>
          <p:nvPr/>
        </p:nvPicPr>
        <p:blipFill>
          <a:blip r:embed="rId2"/>
          <a:srcRect l="5264" r="18749" b="1"/>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99132D39-5323-92D3-BB2E-D37115AE7534}"/>
              </a:ext>
            </a:extLst>
          </p:cNvPr>
          <p:cNvSpPr>
            <a:spLocks noGrp="1"/>
          </p:cNvSpPr>
          <p:nvPr>
            <p:ph type="title"/>
          </p:nvPr>
        </p:nvSpPr>
        <p:spPr>
          <a:xfrm>
            <a:off x="4159225" y="609600"/>
            <a:ext cx="5114776" cy="1320800"/>
          </a:xfrm>
        </p:spPr>
        <p:txBody>
          <a:bodyPr>
            <a:normAutofit/>
          </a:bodyPr>
          <a:lstStyle/>
          <a:p>
            <a:pPr>
              <a:lnSpc>
                <a:spcPct val="90000"/>
              </a:lnSpc>
            </a:pPr>
            <a:r>
              <a:rPr lang="en-US" sz="2800" b="1"/>
              <a:t>Slide 5.</a:t>
            </a:r>
            <a:br>
              <a:rPr lang="en-US" sz="2800" b="1"/>
            </a:br>
            <a:r>
              <a:rPr lang="en-US" sz="2800" b="1"/>
              <a:t>HR Strategies to Strengthen Digital Capability</a:t>
            </a:r>
            <a:endParaRPr lang="en-US" sz="2800"/>
          </a:p>
          <a:p>
            <a:pPr>
              <a:lnSpc>
                <a:spcPct val="90000"/>
              </a:lnSpc>
            </a:pPr>
            <a:endParaRPr lang="en-US" sz="2800"/>
          </a:p>
          <a:p>
            <a:pPr>
              <a:lnSpc>
                <a:spcPct val="90000"/>
              </a:lnSpc>
            </a:pPr>
            <a:endParaRPr lang="en-US" sz="2800"/>
          </a:p>
        </p:txBody>
      </p:sp>
      <p:pic>
        <p:nvPicPr>
          <p:cNvPr id="3" name="Picture 2" descr="Strategies to Measure &amp; Build HR Capability | Acorn">
            <a:extLst>
              <a:ext uri="{FF2B5EF4-FFF2-40B4-BE49-F238E27FC236}">
                <a16:creationId xmlns:a16="http://schemas.microsoft.com/office/drawing/2014/main" id="{603AF2E3-058F-6941-D2EC-5B741D92C36F}"/>
              </a:ext>
            </a:extLst>
          </p:cNvPr>
          <p:cNvPicPr>
            <a:picLocks noChangeAspect="1"/>
          </p:cNvPicPr>
          <p:nvPr/>
        </p:nvPicPr>
        <p:blipFill>
          <a:blip r:embed="rId3"/>
          <a:srcRect l="12997" r="18592" b="2"/>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82" name="Straight Connector 81">
            <a:extLst>
              <a:ext uri="{FF2B5EF4-FFF2-40B4-BE49-F238E27FC236}">
                <a16:creationId xmlns:a16="http://schemas.microsoft.com/office/drawing/2014/main" id="{36CB27DD-D98C-4A82-9A5E-42282782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4" name="Isosceles Triangle 30">
            <a:extLst>
              <a:ext uri="{FF2B5EF4-FFF2-40B4-BE49-F238E27FC236}">
                <a16:creationId xmlns:a16="http://schemas.microsoft.com/office/drawing/2014/main" id="{A912E26A-2737-4A42-92C0-4ED8933C8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Content Placeholder 2">
            <a:extLst>
              <a:ext uri="{FF2B5EF4-FFF2-40B4-BE49-F238E27FC236}">
                <a16:creationId xmlns:a16="http://schemas.microsoft.com/office/drawing/2014/main" id="{0D9E23F6-3AD5-575F-50C3-75BD689E42BD}"/>
              </a:ext>
            </a:extLst>
          </p:cNvPr>
          <p:cNvSpPr>
            <a:spLocks noGrp="1"/>
          </p:cNvSpPr>
          <p:nvPr>
            <p:ph idx="1"/>
          </p:nvPr>
        </p:nvSpPr>
        <p:spPr>
          <a:xfrm>
            <a:off x="4268082" y="2606903"/>
            <a:ext cx="5114776" cy="2530945"/>
          </a:xfrm>
        </p:spPr>
        <p:txBody>
          <a:bodyPr vert="horz" lIns="91440" tIns="45720" rIns="91440" bIns="45720" rtlCol="0" anchor="t">
            <a:normAutofit fontScale="85000" lnSpcReduction="20000"/>
          </a:bodyPr>
          <a:lstStyle/>
          <a:p>
            <a:pPr>
              <a:lnSpc>
                <a:spcPct val="90000"/>
              </a:lnSpc>
            </a:pPr>
            <a:r>
              <a:rPr lang="en-US" sz="2400">
                <a:latin typeface="Calibri"/>
                <a:ea typeface="Calibri"/>
                <a:cs typeface="Calibri"/>
              </a:rPr>
              <a:t>Protected digital learning time</a:t>
            </a:r>
          </a:p>
          <a:p>
            <a:pPr>
              <a:lnSpc>
                <a:spcPct val="90000"/>
              </a:lnSpc>
            </a:pPr>
            <a:r>
              <a:rPr lang="en-US" sz="2400">
                <a:latin typeface="Calibri"/>
                <a:ea typeface="Calibri"/>
                <a:cs typeface="Calibri"/>
              </a:rPr>
              <a:t> Digital competency assessments</a:t>
            </a:r>
          </a:p>
          <a:p>
            <a:pPr>
              <a:lnSpc>
                <a:spcPct val="90000"/>
              </a:lnSpc>
            </a:pPr>
            <a:r>
              <a:rPr lang="en-US" sz="2400">
                <a:latin typeface="Calibri"/>
                <a:ea typeface="Calibri"/>
                <a:cs typeface="Calibri"/>
              </a:rPr>
              <a:t>Departmental digital champions</a:t>
            </a:r>
          </a:p>
          <a:p>
            <a:pPr>
              <a:lnSpc>
                <a:spcPct val="90000"/>
              </a:lnSpc>
            </a:pPr>
            <a:r>
              <a:rPr lang="en-US" sz="2400">
                <a:latin typeface="Calibri"/>
                <a:ea typeface="Calibri"/>
                <a:cs typeface="Calibri"/>
              </a:rPr>
              <a:t>Blended learning approaches</a:t>
            </a:r>
          </a:p>
          <a:p>
            <a:pPr>
              <a:lnSpc>
                <a:spcPct val="90000"/>
              </a:lnSpc>
            </a:pPr>
            <a:r>
              <a:rPr lang="en-US" sz="2400">
                <a:latin typeface="Calibri"/>
                <a:ea typeface="Calibri"/>
                <a:cs typeface="Calibri"/>
              </a:rPr>
              <a:t>Digital leadership development</a:t>
            </a:r>
          </a:p>
          <a:p>
            <a:pPr>
              <a:lnSpc>
                <a:spcPct val="90000"/>
              </a:lnSpc>
              <a:buNone/>
            </a:pPr>
            <a:endParaRPr lang="en-US" sz="1400" i="1">
              <a:latin typeface="Arial"/>
              <a:ea typeface="+mn-lt"/>
              <a:cs typeface="Arial"/>
            </a:endParaRPr>
          </a:p>
          <a:p>
            <a:pPr>
              <a:lnSpc>
                <a:spcPct val="90000"/>
              </a:lnSpc>
              <a:buNone/>
            </a:pPr>
            <a:endParaRPr lang="en-US" sz="1400" i="1">
              <a:latin typeface="Arial"/>
              <a:ea typeface="+mn-lt"/>
              <a:cs typeface="Arial"/>
            </a:endParaRPr>
          </a:p>
          <a:p>
            <a:pPr>
              <a:lnSpc>
                <a:spcPct val="90000"/>
              </a:lnSpc>
              <a:buNone/>
            </a:pPr>
            <a:r>
              <a:rPr lang="en-US" sz="1400" i="1">
                <a:latin typeface="Arial"/>
                <a:ea typeface="+mn-lt"/>
                <a:cs typeface="Arial"/>
              </a:rPr>
              <a:t>(Becker, 1993; Digital Transformation, 2025; Guest, 2011)</a:t>
            </a:r>
            <a:endParaRPr lang="en-US" sz="1400" i="1">
              <a:latin typeface="Arial"/>
              <a:cs typeface="Arial"/>
            </a:endParaRPr>
          </a:p>
        </p:txBody>
      </p:sp>
      <p:sp>
        <p:nvSpPr>
          <p:cNvPr id="10" name="TextBox 9">
            <a:extLst>
              <a:ext uri="{FF2B5EF4-FFF2-40B4-BE49-F238E27FC236}">
                <a16:creationId xmlns:a16="http://schemas.microsoft.com/office/drawing/2014/main" id="{9E1DBE81-6662-4861-9D61-B61A05EB025B}"/>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Tree>
    <p:extLst>
      <p:ext uri="{BB962C8B-B14F-4D97-AF65-F5344CB8AC3E}">
        <p14:creationId xmlns:p14="http://schemas.microsoft.com/office/powerpoint/2010/main" val="2694304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at is stopping NHS digital transformation? | UK Healthcare News">
            <a:extLst>
              <a:ext uri="{FF2B5EF4-FFF2-40B4-BE49-F238E27FC236}">
                <a16:creationId xmlns:a16="http://schemas.microsoft.com/office/drawing/2014/main" id="{6DE223B2-AAC4-7E92-E163-B205CC5E5BC5}"/>
              </a:ext>
            </a:extLst>
          </p:cNvPr>
          <p:cNvPicPr>
            <a:picLocks noChangeAspect="1"/>
          </p:cNvPicPr>
          <p:nvPr/>
        </p:nvPicPr>
        <p:blipFill>
          <a:blip r:embed="rId2"/>
          <a:srcRect r="20294" b="1"/>
          <a:stretch>
            <a:fillRect/>
          </a:stretch>
        </p:blipFill>
        <p:spPr>
          <a:xfrm>
            <a:off x="7203673" y="-10439"/>
            <a:ext cx="4847650" cy="641381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0" name="Content Placeholder 2">
            <a:extLst>
              <a:ext uri="{FF2B5EF4-FFF2-40B4-BE49-F238E27FC236}">
                <a16:creationId xmlns:a16="http://schemas.microsoft.com/office/drawing/2014/main" id="{2121A1A7-E6B9-EEC3-837A-64ECB1CBA13B}"/>
              </a:ext>
            </a:extLst>
          </p:cNvPr>
          <p:cNvSpPr>
            <a:spLocks noGrp="1"/>
          </p:cNvSpPr>
          <p:nvPr>
            <p:ph idx="1"/>
          </p:nvPr>
        </p:nvSpPr>
        <p:spPr>
          <a:xfrm>
            <a:off x="677334" y="2160589"/>
            <a:ext cx="6738210" cy="3880773"/>
          </a:xfrm>
        </p:spPr>
        <p:txBody>
          <a:bodyPr vert="horz" lIns="91440" tIns="45720" rIns="91440" bIns="45720" rtlCol="0" anchor="t">
            <a:normAutofit/>
          </a:bodyPr>
          <a:lstStyle/>
          <a:p>
            <a:r>
              <a:rPr lang="en-US" sz="2400">
                <a:latin typeface="Calibri"/>
                <a:ea typeface="Calibri"/>
                <a:cs typeface="Calibri"/>
              </a:rPr>
              <a:t>Digital transformation depends on workforce capability</a:t>
            </a:r>
            <a:endParaRPr lang="en-US"/>
          </a:p>
          <a:p>
            <a:r>
              <a:rPr lang="en-US" sz="2400">
                <a:latin typeface="Calibri"/>
                <a:ea typeface="Calibri"/>
                <a:cs typeface="Calibri"/>
              </a:rPr>
              <a:t>Skills gaps limit the impact of technological investment</a:t>
            </a:r>
            <a:endParaRPr lang="en-US">
              <a:latin typeface="Trebuchet MS" panose="020B0603020202020204"/>
              <a:ea typeface="Calibri"/>
              <a:cs typeface="Calibri"/>
            </a:endParaRPr>
          </a:p>
          <a:p>
            <a:r>
              <a:rPr lang="en-US" sz="2400">
                <a:latin typeface="Calibri"/>
                <a:ea typeface="Calibri"/>
                <a:cs typeface="Calibri"/>
              </a:rPr>
              <a:t>Strategic HR training strengthens workforce resilience</a:t>
            </a:r>
            <a:endParaRPr lang="en-US">
              <a:latin typeface="Trebuchet MS" panose="020B0603020202020204"/>
              <a:ea typeface="Calibri"/>
              <a:cs typeface="Calibri"/>
            </a:endParaRPr>
          </a:p>
          <a:p>
            <a:r>
              <a:rPr lang="en-US" sz="2400">
                <a:latin typeface="Calibri"/>
                <a:ea typeface="Calibri"/>
                <a:cs typeface="Calibri"/>
              </a:rPr>
              <a:t>Digital capability must be integrated into HR strategy</a:t>
            </a:r>
            <a:endParaRPr lang="en-US"/>
          </a:p>
          <a:p>
            <a:pPr marL="0" indent="0">
              <a:buNone/>
            </a:pPr>
            <a:r>
              <a:rPr lang="en-US">
                <a:ea typeface="+mn-lt"/>
                <a:cs typeface="+mn-lt"/>
              </a:rPr>
              <a:t>(King’s Fund, 2022; West et al., 2020; NHS England, 2023)</a:t>
            </a:r>
            <a:endParaRPr lang="en-US"/>
          </a:p>
          <a:p>
            <a:endParaRPr lang="en-US"/>
          </a:p>
        </p:txBody>
      </p:sp>
      <p:cxnSp>
        <p:nvCxnSpPr>
          <p:cNvPr id="49" name="Straight Connector 4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TextBox 36">
            <a:extLst>
              <a:ext uri="{FF2B5EF4-FFF2-40B4-BE49-F238E27FC236}">
                <a16:creationId xmlns:a16="http://schemas.microsoft.com/office/drawing/2014/main" id="{9193634D-2E6F-D3C7-5CC0-553A6FF34C02}"/>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Alicia N B 2208796</a:t>
            </a:r>
          </a:p>
        </p:txBody>
      </p:sp>
      <p:sp>
        <p:nvSpPr>
          <p:cNvPr id="6" name="Title 5">
            <a:extLst>
              <a:ext uri="{FF2B5EF4-FFF2-40B4-BE49-F238E27FC236}">
                <a16:creationId xmlns:a16="http://schemas.microsoft.com/office/drawing/2014/main" id="{AC43D2E0-C361-B63B-D9C9-A26D174D5AC7}"/>
              </a:ext>
            </a:extLst>
          </p:cNvPr>
          <p:cNvSpPr>
            <a:spLocks noGrp="1"/>
          </p:cNvSpPr>
          <p:nvPr>
            <p:ph type="title"/>
          </p:nvPr>
        </p:nvSpPr>
        <p:spPr>
          <a:xfrm>
            <a:off x="489444" y="609600"/>
            <a:ext cx="6916092" cy="1404307"/>
          </a:xfrm>
        </p:spPr>
        <p:txBody>
          <a:bodyPr>
            <a:normAutofit fontScale="90000"/>
          </a:bodyPr>
          <a:lstStyle/>
          <a:p>
            <a:r>
              <a:rPr lang="en-US" b="1">
                <a:solidFill>
                  <a:schemeClr val="accent1">
                    <a:lumMod val="76000"/>
                  </a:schemeClr>
                </a:solidFill>
                <a:latin typeface="Calibri"/>
                <a:ea typeface="Calibri"/>
                <a:cs typeface="Calibri"/>
              </a:rPr>
              <a:t>Slide 6. – Conclusion </a:t>
            </a:r>
            <a:br>
              <a:rPr lang="en-US" b="1">
                <a:solidFill>
                  <a:schemeClr val="accent1">
                    <a:lumMod val="76000"/>
                  </a:schemeClr>
                </a:solidFill>
                <a:latin typeface="Calibri"/>
                <a:ea typeface="Calibri"/>
                <a:cs typeface="Calibri"/>
              </a:rPr>
            </a:br>
            <a:r>
              <a:rPr lang="en-US" b="1">
                <a:solidFill>
                  <a:schemeClr val="accent1">
                    <a:lumMod val="76000"/>
                  </a:schemeClr>
                </a:solidFill>
                <a:latin typeface="Calibri"/>
                <a:ea typeface="Calibri"/>
                <a:cs typeface="Calibri"/>
              </a:rPr>
              <a:t>Strategic Impact on NHS Workforce Performance</a:t>
            </a:r>
            <a:r>
              <a:rPr lang="en-US" sz="1800">
                <a:solidFill>
                  <a:srgbClr val="000000"/>
                </a:solidFill>
              </a:rPr>
              <a:t> </a:t>
            </a:r>
            <a:endParaRPr lang="en-US"/>
          </a:p>
        </p:txBody>
      </p:sp>
    </p:spTree>
    <p:extLst>
      <p:ext uri="{BB962C8B-B14F-4D97-AF65-F5344CB8AC3E}">
        <p14:creationId xmlns:p14="http://schemas.microsoft.com/office/powerpoint/2010/main" val="2664568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3B9A-88B9-6DB8-4E9E-E992FFE045E9}"/>
              </a:ext>
            </a:extLst>
          </p:cNvPr>
          <p:cNvSpPr>
            <a:spLocks noGrp="1"/>
          </p:cNvSpPr>
          <p:nvPr>
            <p:ph type="title"/>
          </p:nvPr>
        </p:nvSpPr>
        <p:spPr>
          <a:xfrm>
            <a:off x="712057" y="428237"/>
            <a:ext cx="8596668" cy="1320800"/>
          </a:xfrm>
        </p:spPr>
        <p:txBody>
          <a:bodyPr/>
          <a:lstStyle/>
          <a:p>
            <a:r>
              <a:rPr lang="en-US" b="1">
                <a:solidFill>
                  <a:schemeClr val="bg1"/>
                </a:solidFill>
                <a:latin typeface="Aharoni"/>
                <a:ea typeface="+mj-lt"/>
                <a:cs typeface="Aharoni"/>
              </a:rPr>
              <a:t>Talent</a:t>
            </a:r>
            <a:r>
              <a:rPr lang="en-US" b="1" dirty="0">
                <a:solidFill>
                  <a:schemeClr val="bg1"/>
                </a:solidFill>
                <a:latin typeface="Aharoni"/>
                <a:ea typeface="+mj-lt"/>
                <a:cs typeface="Aharoni"/>
              </a:rPr>
              <a:t> Development, career Pathways and Skills sustainability.</a:t>
            </a:r>
            <a:endParaRPr lang="en-US" b="1">
              <a:solidFill>
                <a:schemeClr val="bg1"/>
              </a:solidFill>
              <a:latin typeface="Aharoni"/>
              <a:cs typeface="Aharoni"/>
            </a:endParaRPr>
          </a:p>
        </p:txBody>
      </p:sp>
      <p:sp>
        <p:nvSpPr>
          <p:cNvPr id="6" name="Rectangle: Rounded Corners 5">
            <a:extLst>
              <a:ext uri="{FF2B5EF4-FFF2-40B4-BE49-F238E27FC236}">
                <a16:creationId xmlns:a16="http://schemas.microsoft.com/office/drawing/2014/main" id="{711B1548-595E-19E3-C9BE-CFB2350AB86E}"/>
              </a:ext>
            </a:extLst>
          </p:cNvPr>
          <p:cNvSpPr/>
          <p:nvPr/>
        </p:nvSpPr>
        <p:spPr>
          <a:xfrm>
            <a:off x="3057151" y="5407696"/>
            <a:ext cx="5532909" cy="1137333"/>
          </a:xfrm>
          <a:prstGeom prst="roundRect">
            <a:avLst/>
          </a:prstGeom>
          <a:solidFill>
            <a:srgbClr val="83CFF2">
              <a:alpha val="54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atin typeface="Aharoni"/>
                <a:cs typeface="Aharoni"/>
              </a:rPr>
              <a:t>Slides By : Prince Laurence </a:t>
            </a:r>
            <a:r>
              <a:rPr lang="en-US" sz="2400" b="1" dirty="0" err="1">
                <a:latin typeface="Aharoni"/>
                <a:cs typeface="Aharoni"/>
              </a:rPr>
              <a:t>sade</a:t>
            </a:r>
            <a:endParaRPr lang="en-US" sz="2400" b="1" dirty="0">
              <a:latin typeface="Aharoni"/>
              <a:cs typeface="Aharoni"/>
            </a:endParaRPr>
          </a:p>
          <a:p>
            <a:pPr algn="ctr"/>
            <a:r>
              <a:rPr lang="en-US" sz="2400" b="1">
                <a:latin typeface="Aharoni"/>
                <a:cs typeface="Aharoni"/>
              </a:rPr>
              <a:t>Student ID : 2525510</a:t>
            </a:r>
            <a:endParaRPr lang="en-US" sz="2400" dirty="0">
              <a:latin typeface="Aharoni"/>
              <a:cs typeface="Aharoni"/>
            </a:endParaRPr>
          </a:p>
        </p:txBody>
      </p:sp>
      <p:pic>
        <p:nvPicPr>
          <p:cNvPr id="8" name="Picture 7" descr="A black background with a yellow and blue logo&#10;&#10;AI-generated content may be incorrect.">
            <a:extLst>
              <a:ext uri="{FF2B5EF4-FFF2-40B4-BE49-F238E27FC236}">
                <a16:creationId xmlns:a16="http://schemas.microsoft.com/office/drawing/2014/main" id="{2F318922-8640-303E-32CB-86B84100C6D1}"/>
              </a:ext>
            </a:extLst>
          </p:cNvPr>
          <p:cNvPicPr>
            <a:picLocks noChangeAspect="1"/>
          </p:cNvPicPr>
          <p:nvPr/>
        </p:nvPicPr>
        <p:blipFill>
          <a:blip r:embed="rId3"/>
          <a:stretch>
            <a:fillRect/>
          </a:stretch>
        </p:blipFill>
        <p:spPr>
          <a:xfrm>
            <a:off x="9860617" y="-503436"/>
            <a:ext cx="2463972" cy="2534473"/>
          </a:xfrm>
          <a:prstGeom prst="rect">
            <a:avLst/>
          </a:prstGeom>
        </p:spPr>
      </p:pic>
    </p:spTree>
    <p:extLst>
      <p:ext uri="{BB962C8B-B14F-4D97-AF65-F5344CB8AC3E}">
        <p14:creationId xmlns:p14="http://schemas.microsoft.com/office/powerpoint/2010/main" val="2035483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C8E5-4DE2-402C-9465-12811FC1399D}"/>
              </a:ext>
            </a:extLst>
          </p:cNvPr>
          <p:cNvSpPr>
            <a:spLocks noGrp="1"/>
          </p:cNvSpPr>
          <p:nvPr>
            <p:ph type="title"/>
          </p:nvPr>
        </p:nvSpPr>
        <p:spPr>
          <a:xfrm>
            <a:off x="677334" y="609600"/>
            <a:ext cx="8596668" cy="1320800"/>
          </a:xfrm>
        </p:spPr>
        <p:txBody>
          <a:bodyPr>
            <a:normAutofit/>
          </a:bodyPr>
          <a:lstStyle/>
          <a:p>
            <a:r>
              <a:rPr lang="en-US" b="1">
                <a:ea typeface="+mj-lt"/>
                <a:cs typeface="+mj-lt"/>
              </a:rPr>
              <a:t>Talent Development and Career Pathways in the NHS Workforce</a:t>
            </a:r>
          </a:p>
          <a:p>
            <a:endParaRPr lang="en-US"/>
          </a:p>
        </p:txBody>
      </p:sp>
      <p:pic>
        <p:nvPicPr>
          <p:cNvPr id="53" name="Picture 52" descr="A group of women in white coats around a table&#10;&#10;AI-generated content may be incorrect.">
            <a:extLst>
              <a:ext uri="{FF2B5EF4-FFF2-40B4-BE49-F238E27FC236}">
                <a16:creationId xmlns:a16="http://schemas.microsoft.com/office/drawing/2014/main" id="{F030CD05-8116-A328-B7DA-2A428DC4A106}"/>
              </a:ext>
            </a:extLst>
          </p:cNvPr>
          <p:cNvPicPr>
            <a:picLocks noChangeAspect="1"/>
          </p:cNvPicPr>
          <p:nvPr/>
        </p:nvPicPr>
        <p:blipFill>
          <a:blip r:embed="rId2"/>
          <a:srcRect l="12357" r="8962" b="2"/>
          <a:stretch>
            <a:fillRect/>
          </a:stretch>
        </p:blipFill>
        <p:spPr>
          <a:xfrm>
            <a:off x="5320735" y="2158073"/>
            <a:ext cx="1862332" cy="1826881"/>
          </a:xfrm>
          <a:prstGeom prst="rect">
            <a:avLst/>
          </a:prstGeom>
        </p:spPr>
      </p:pic>
      <p:pic>
        <p:nvPicPr>
          <p:cNvPr id="54" name="Picture 53" descr="A group of women sitting at a table writing on paper&#10;&#10;AI-generated content may be incorrect.">
            <a:extLst>
              <a:ext uri="{FF2B5EF4-FFF2-40B4-BE49-F238E27FC236}">
                <a16:creationId xmlns:a16="http://schemas.microsoft.com/office/drawing/2014/main" id="{DAD7DA9A-511A-5DAC-D4B6-0E4E576ACD90}"/>
              </a:ext>
            </a:extLst>
          </p:cNvPr>
          <p:cNvPicPr>
            <a:picLocks noChangeAspect="1"/>
          </p:cNvPicPr>
          <p:nvPr/>
        </p:nvPicPr>
        <p:blipFill>
          <a:blip r:embed="rId3"/>
          <a:srcRect l="27573" r="16360"/>
          <a:stretch>
            <a:fillRect/>
          </a:stretch>
        </p:blipFill>
        <p:spPr>
          <a:xfrm>
            <a:off x="7411667" y="2158073"/>
            <a:ext cx="1862332" cy="1826881"/>
          </a:xfrm>
          <a:prstGeom prst="rect">
            <a:avLst/>
          </a:prstGeom>
        </p:spPr>
      </p:pic>
      <p:sp>
        <p:nvSpPr>
          <p:cNvPr id="60" name="Isosceles Triangle 8">
            <a:extLst>
              <a:ext uri="{FF2B5EF4-FFF2-40B4-BE49-F238E27FC236}">
                <a16:creationId xmlns:a16="http://schemas.microsoft.com/office/drawing/2014/main" id="{57C8A51B-5F07-47EB-9EE5-47BBC6BE4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5" name="Picture 54" descr="A group of people in a meeting&#10;&#10;AI-generated content may be incorrect.">
            <a:extLst>
              <a:ext uri="{FF2B5EF4-FFF2-40B4-BE49-F238E27FC236}">
                <a16:creationId xmlns:a16="http://schemas.microsoft.com/office/drawing/2014/main" id="{AA4675FB-A843-BDC1-9A62-8FAEE17BF0BB}"/>
              </a:ext>
            </a:extLst>
          </p:cNvPr>
          <p:cNvPicPr>
            <a:picLocks noChangeAspect="1"/>
          </p:cNvPicPr>
          <p:nvPr/>
        </p:nvPicPr>
        <p:blipFill>
          <a:blip r:embed="rId4"/>
          <a:srcRect r="-1" b="12440"/>
          <a:stretch>
            <a:fillRect/>
          </a:stretch>
        </p:blipFill>
        <p:spPr>
          <a:xfrm>
            <a:off x="5320735" y="4214811"/>
            <a:ext cx="3953266" cy="1826881"/>
          </a:xfrm>
          <a:prstGeom prst="rect">
            <a:avLst/>
          </a:prstGeom>
        </p:spPr>
      </p:pic>
      <p:graphicFrame>
        <p:nvGraphicFramePr>
          <p:cNvPr id="40" name="Content Placeholder 5">
            <a:extLst>
              <a:ext uri="{FF2B5EF4-FFF2-40B4-BE49-F238E27FC236}">
                <a16:creationId xmlns:a16="http://schemas.microsoft.com/office/drawing/2014/main" id="{3E2483F9-8560-DC45-FC70-3A3490A447C7}"/>
              </a:ext>
            </a:extLst>
          </p:cNvPr>
          <p:cNvGraphicFramePr>
            <a:graphicFrameLocks noGrp="1"/>
          </p:cNvGraphicFramePr>
          <p:nvPr>
            <p:ph idx="1"/>
            <p:extLst>
              <p:ext uri="{D42A27DB-BD31-4B8C-83A1-F6EECF244321}">
                <p14:modId xmlns:p14="http://schemas.microsoft.com/office/powerpoint/2010/main" val="3944617464"/>
              </p:ext>
            </p:extLst>
          </p:nvPr>
        </p:nvGraphicFramePr>
        <p:xfrm>
          <a:off x="681418" y="2160589"/>
          <a:ext cx="4414801"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5" name="TextBox 134">
            <a:extLst>
              <a:ext uri="{FF2B5EF4-FFF2-40B4-BE49-F238E27FC236}">
                <a16:creationId xmlns:a16="http://schemas.microsoft.com/office/drawing/2014/main" id="{EB454BF6-0E49-C1BA-1E2F-7BC162700FF6}"/>
              </a:ext>
            </a:extLst>
          </p:cNvPr>
          <p:cNvSpPr txBox="1"/>
          <p:nvPr/>
        </p:nvSpPr>
        <p:spPr>
          <a:xfrm>
            <a:off x="9935428" y="6493904"/>
            <a:ext cx="2459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itka Heading"/>
              </a:rPr>
              <a:t>Prince Laurence Sade</a:t>
            </a:r>
          </a:p>
        </p:txBody>
      </p:sp>
      <p:pic>
        <p:nvPicPr>
          <p:cNvPr id="162" name="Picture 161" descr="A black background with a yellow and blue logo&#10;&#10;AI-generated content may be incorrect.">
            <a:extLst>
              <a:ext uri="{FF2B5EF4-FFF2-40B4-BE49-F238E27FC236}">
                <a16:creationId xmlns:a16="http://schemas.microsoft.com/office/drawing/2014/main" id="{5FBF1E34-7E9E-4969-EC97-571D49D3E2B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6983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2027-8F9E-8411-223F-8978673E421D}"/>
              </a:ext>
            </a:extLst>
          </p:cNvPr>
          <p:cNvSpPr>
            <a:spLocks noGrp="1"/>
          </p:cNvSpPr>
          <p:nvPr>
            <p:ph type="title"/>
          </p:nvPr>
        </p:nvSpPr>
        <p:spPr>
          <a:xfrm>
            <a:off x="4159225" y="609600"/>
            <a:ext cx="5114776" cy="1320800"/>
          </a:xfrm>
        </p:spPr>
        <p:txBody>
          <a:bodyPr>
            <a:normAutofit/>
          </a:bodyPr>
          <a:lstStyle/>
          <a:p>
            <a:pPr>
              <a:lnSpc>
                <a:spcPct val="90000"/>
              </a:lnSpc>
            </a:pPr>
            <a:r>
              <a:rPr lang="en-GB" sz="2800" b="1">
                <a:latin typeface="Calibri"/>
                <a:ea typeface="Calibri"/>
                <a:cs typeface="Calibri"/>
              </a:rPr>
              <a:t>Challenges in Skills Development and Career Progression</a:t>
            </a:r>
            <a:endParaRPr lang="en-US" sz="2800"/>
          </a:p>
          <a:p>
            <a:pPr>
              <a:lnSpc>
                <a:spcPct val="90000"/>
              </a:lnSpc>
            </a:pPr>
            <a:endParaRPr lang="en-GB" sz="2800">
              <a:latin typeface="Arial"/>
              <a:cs typeface="Arial"/>
            </a:endParaRPr>
          </a:p>
        </p:txBody>
      </p:sp>
      <p:pic>
        <p:nvPicPr>
          <p:cNvPr id="138" name="Picture 137" descr="A group of people in scrubs walking down a hallway&#10;&#10;AI-generated content may be incorrect.">
            <a:extLst>
              <a:ext uri="{FF2B5EF4-FFF2-40B4-BE49-F238E27FC236}">
                <a16:creationId xmlns:a16="http://schemas.microsoft.com/office/drawing/2014/main" id="{1E952A64-14AA-86AE-1C7B-A4B3F4314CF9}"/>
              </a:ext>
            </a:extLst>
          </p:cNvPr>
          <p:cNvPicPr>
            <a:picLocks noChangeAspect="1"/>
          </p:cNvPicPr>
          <p:nvPr/>
        </p:nvPicPr>
        <p:blipFill>
          <a:blip r:embed="rId2">
            <a:alphaModFix/>
          </a:blip>
          <a:srcRect t="2854" r="4" b="12600"/>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122" name="Picture 121" descr="A white line drawn on a white background&#10;&#10;AI-generated content may be incorrect.">
            <a:extLst>
              <a:ext uri="{FF2B5EF4-FFF2-40B4-BE49-F238E27FC236}">
                <a16:creationId xmlns:a16="http://schemas.microsoft.com/office/drawing/2014/main" id="{3905F050-AD91-DFAE-2AF9-3F43D0584C92}"/>
              </a:ext>
            </a:extLst>
          </p:cNvPr>
          <p:cNvPicPr>
            <a:picLocks noChangeAspect="1"/>
          </p:cNvPicPr>
          <p:nvPr/>
        </p:nvPicPr>
        <p:blipFill>
          <a:blip r:embed="rId3">
            <a:alphaModFix/>
          </a:blip>
          <a:srcRect t="11952" r="-1" b="2098"/>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137" name="Picture 136" descr="A group of people in a meeting&#10;&#10;AI-generated content may be incorrect.">
            <a:extLst>
              <a:ext uri="{FF2B5EF4-FFF2-40B4-BE49-F238E27FC236}">
                <a16:creationId xmlns:a16="http://schemas.microsoft.com/office/drawing/2014/main" id="{B3F67A87-968A-E81F-7357-7CD477140B0C}"/>
              </a:ext>
            </a:extLst>
          </p:cNvPr>
          <p:cNvPicPr>
            <a:picLocks noChangeAspect="1"/>
          </p:cNvPicPr>
          <p:nvPr/>
        </p:nvPicPr>
        <p:blipFill>
          <a:blip r:embed="rId4">
            <a:alphaModFix/>
          </a:blip>
          <a:srcRect l="9976" r="5" b="5"/>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43"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5" name="Straight Connector 144">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9"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AE9AD73C-B06D-6D38-691F-07D03BCD3593}"/>
              </a:ext>
            </a:extLst>
          </p:cNvPr>
          <p:cNvSpPr>
            <a:spLocks noGrp="1"/>
          </p:cNvSpPr>
          <p:nvPr>
            <p:ph type="ftr" sz="quarter" idx="11"/>
          </p:nvPr>
        </p:nvSpPr>
        <p:spPr>
          <a:xfrm>
            <a:off x="4159224" y="6041362"/>
            <a:ext cx="2405695"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84BA7B0-1763-321E-2940-589D2237B209}"/>
              </a:ext>
            </a:extLst>
          </p:cNvPr>
          <p:cNvSpPr>
            <a:spLocks noGrp="1"/>
          </p:cNvSpPr>
          <p:nvPr>
            <p:ph type="dt" sz="half" idx="10"/>
          </p:nvPr>
        </p:nvSpPr>
        <p:spPr>
          <a:xfrm>
            <a:off x="6793521" y="6041362"/>
            <a:ext cx="1323552" cy="365125"/>
          </a:xfrm>
        </p:spPr>
        <p:txBody>
          <a:bodyPr>
            <a:normAutofit/>
          </a:bodyPr>
          <a:lstStyle/>
          <a:p>
            <a:pPr>
              <a:spcAft>
                <a:spcPts val="600"/>
              </a:spcAft>
            </a:pPr>
            <a:fld id="{DE84F743-22DC-48EB-8A79-7A1823D63142}" type="datetime1">
              <a:rPr lang="en-US"/>
              <a:pPr>
                <a:spcAft>
                  <a:spcPts val="600"/>
                </a:spcAft>
              </a:pPr>
              <a:t>3/7/2026</a:t>
            </a:fld>
            <a:endParaRPr lang="en-US"/>
          </a:p>
        </p:txBody>
      </p:sp>
      <p:sp>
        <p:nvSpPr>
          <p:cNvPr id="6" name="Slide Number Placeholder 5">
            <a:extLst>
              <a:ext uri="{FF2B5EF4-FFF2-40B4-BE49-F238E27FC236}">
                <a16:creationId xmlns:a16="http://schemas.microsoft.com/office/drawing/2014/main" id="{3599E417-D79F-3DDB-F537-B237BBD2D6E6}"/>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25</a:t>
            </a:fld>
            <a:endParaRPr lang="en-US"/>
          </a:p>
        </p:txBody>
      </p:sp>
      <p:graphicFrame>
        <p:nvGraphicFramePr>
          <p:cNvPr id="97" name="Content Placeholder 2">
            <a:extLst>
              <a:ext uri="{FF2B5EF4-FFF2-40B4-BE49-F238E27FC236}">
                <a16:creationId xmlns:a16="http://schemas.microsoft.com/office/drawing/2014/main" id="{AFCA2912-19FB-DABD-BAB2-B154F38DFE2E}"/>
              </a:ext>
            </a:extLst>
          </p:cNvPr>
          <p:cNvGraphicFramePr>
            <a:graphicFrameLocks noGrp="1"/>
          </p:cNvGraphicFramePr>
          <p:nvPr>
            <p:ph idx="1"/>
            <p:extLst>
              <p:ext uri="{D42A27DB-BD31-4B8C-83A1-F6EECF244321}">
                <p14:modId xmlns:p14="http://schemas.microsoft.com/office/powerpoint/2010/main" val="21924000"/>
              </p:ext>
            </p:extLst>
          </p:nvPr>
        </p:nvGraphicFramePr>
        <p:xfrm>
          <a:off x="4159225" y="2160589"/>
          <a:ext cx="5114776"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5" name="TextBox 194">
            <a:extLst>
              <a:ext uri="{FF2B5EF4-FFF2-40B4-BE49-F238E27FC236}">
                <a16:creationId xmlns:a16="http://schemas.microsoft.com/office/drawing/2014/main" id="{79EE0B6D-FDB7-96B8-3A68-728555DAB6C6}"/>
              </a:ext>
            </a:extLst>
          </p:cNvPr>
          <p:cNvSpPr txBox="1"/>
          <p:nvPr/>
        </p:nvSpPr>
        <p:spPr>
          <a:xfrm>
            <a:off x="9924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210" name="Picture 209" descr="A black background with a yellow and blue logo&#10;&#10;AI-generated content may be incorrect.">
            <a:extLst>
              <a:ext uri="{FF2B5EF4-FFF2-40B4-BE49-F238E27FC236}">
                <a16:creationId xmlns:a16="http://schemas.microsoft.com/office/drawing/2014/main" id="{C8F84FC8-939B-AE4D-E7EF-6F02A03FD233}"/>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18696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A blue and white background with text&#10;&#10;AI-generated content may be incorrect.">
            <a:extLst>
              <a:ext uri="{FF2B5EF4-FFF2-40B4-BE49-F238E27FC236}">
                <a16:creationId xmlns:a16="http://schemas.microsoft.com/office/drawing/2014/main" id="{27077D17-14A4-4205-6E97-8F4A666BFED9}"/>
              </a:ext>
            </a:extLst>
          </p:cNvPr>
          <p:cNvPicPr>
            <a:picLocks noChangeAspect="1"/>
          </p:cNvPicPr>
          <p:nvPr/>
        </p:nvPicPr>
        <p:blipFill>
          <a:blip r:embed="rId2"/>
          <a:srcRect r="301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958C8A7-A248-6CEE-0223-A8BF90739662}"/>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Systemic Causes of Skills Gaps and Limited Career Mobility</a:t>
            </a:r>
            <a:endParaRPr lang="en-US" sz="2800"/>
          </a:p>
          <a:p>
            <a:pPr>
              <a:lnSpc>
                <a:spcPct val="90000"/>
              </a:lnSpc>
            </a:pPr>
            <a:endParaRPr lang="en-GB" sz="2800">
              <a:latin typeface="Arial"/>
              <a:cs typeface="Arial"/>
            </a:endParaRPr>
          </a:p>
        </p:txBody>
      </p:sp>
      <p:sp>
        <p:nvSpPr>
          <p:cNvPr id="5" name="Footer Placeholder 4">
            <a:extLst>
              <a:ext uri="{FF2B5EF4-FFF2-40B4-BE49-F238E27FC236}">
                <a16:creationId xmlns:a16="http://schemas.microsoft.com/office/drawing/2014/main" id="{832213CA-080E-E262-B498-35ADCA371843}"/>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64" name="Straight Connector 6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13BA6D32-D900-C9DF-201D-1C1FE4BFA7FB}"/>
              </a:ext>
            </a:extLst>
          </p:cNvPr>
          <p:cNvSpPr>
            <a:spLocks noGrp="1"/>
          </p:cNvSpPr>
          <p:nvPr>
            <p:ph type="dt" sz="half" idx="10"/>
          </p:nvPr>
        </p:nvSpPr>
        <p:spPr>
          <a:xfrm>
            <a:off x="7205133" y="6041362"/>
            <a:ext cx="911939" cy="365125"/>
          </a:xfrm>
        </p:spPr>
        <p:txBody>
          <a:bodyPr>
            <a:normAutofit/>
          </a:bodyPr>
          <a:lstStyle/>
          <a:p>
            <a:pPr>
              <a:spcAft>
                <a:spcPts val="600"/>
              </a:spcAft>
            </a:pPr>
            <a:fld id="{56A950CE-B6FA-4238-8D0A-921567AED6D0}" type="datetime1">
              <a:rPr lang="en-GB">
                <a:solidFill>
                  <a:srgbClr val="FFFFFF"/>
                </a:solidFill>
              </a:rPr>
              <a:pPr>
                <a:spcAft>
                  <a:spcPts val="600"/>
                </a:spcAft>
              </a:pPr>
              <a:t>07/03/2026</a:t>
            </a:fld>
            <a:endParaRPr lang="en-US">
              <a:solidFill>
                <a:srgbClr val="FFFFFF"/>
              </a:solidFill>
            </a:endParaRPr>
          </a:p>
        </p:txBody>
      </p:sp>
      <p:sp>
        <p:nvSpPr>
          <p:cNvPr id="6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7B9E1651-C6FC-8B3A-E525-DB53DD78550E}"/>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26</a:t>
            </a:fld>
            <a:endParaRPr lang="en-US">
              <a:solidFill>
                <a:srgbClr val="FFFFFF"/>
              </a:solidFill>
            </a:endParaRPr>
          </a:p>
        </p:txBody>
      </p:sp>
      <p:sp>
        <p:nvSpPr>
          <p:cNvPr id="7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3" name="Content Placeholder 2">
            <a:extLst>
              <a:ext uri="{FF2B5EF4-FFF2-40B4-BE49-F238E27FC236}">
                <a16:creationId xmlns:a16="http://schemas.microsoft.com/office/drawing/2014/main" id="{D3DB08B1-A9D2-755F-27D8-310F1E801E27}"/>
              </a:ext>
            </a:extLst>
          </p:cNvPr>
          <p:cNvGraphicFramePr>
            <a:graphicFrameLocks noGrp="1"/>
          </p:cNvGraphicFramePr>
          <p:nvPr>
            <p:ph idx="1"/>
            <p:extLst>
              <p:ext uri="{D42A27DB-BD31-4B8C-83A1-F6EECF244321}">
                <p14:modId xmlns:p14="http://schemas.microsoft.com/office/powerpoint/2010/main" val="2423409812"/>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2" name="TextBox 331">
            <a:extLst>
              <a:ext uri="{FF2B5EF4-FFF2-40B4-BE49-F238E27FC236}">
                <a16:creationId xmlns:a16="http://schemas.microsoft.com/office/drawing/2014/main" id="{9AA99126-A141-27A9-719A-2025A61CDE4A}"/>
              </a:ext>
            </a:extLst>
          </p:cNvPr>
          <p:cNvSpPr txBox="1"/>
          <p:nvPr/>
        </p:nvSpPr>
        <p:spPr>
          <a:xfrm>
            <a:off x="997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39" name="Picture 338" descr="A black background with a yellow and blue logo&#10;&#10;AI-generated content may be incorrect.">
            <a:extLst>
              <a:ext uri="{FF2B5EF4-FFF2-40B4-BE49-F238E27FC236}">
                <a16:creationId xmlns:a16="http://schemas.microsoft.com/office/drawing/2014/main" id="{314DE62A-A0F2-7059-3616-D7D689A64A56}"/>
              </a:ext>
            </a:extLst>
          </p:cNvPr>
          <p:cNvPicPr>
            <a:picLocks noChangeAspect="1"/>
          </p:cNvPicPr>
          <p:nvPr/>
        </p:nvPicPr>
        <p:blipFill>
          <a:blip r:embed="rId8"/>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3928519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group of women wearing scrubs and scrubs&#10;&#10;AI-generated content may be incorrect.">
            <a:extLst>
              <a:ext uri="{FF2B5EF4-FFF2-40B4-BE49-F238E27FC236}">
                <a16:creationId xmlns:a16="http://schemas.microsoft.com/office/drawing/2014/main" id="{425D0691-718E-0CCB-6EF5-EB36021B6781}"/>
              </a:ext>
            </a:extLst>
          </p:cNvPr>
          <p:cNvPicPr>
            <a:picLocks noChangeAspect="1"/>
          </p:cNvPicPr>
          <p:nvPr/>
        </p:nvPicPr>
        <p:blipFill>
          <a:blip r:embed="rId2"/>
          <a:srcRect r="1" b="1646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CD56BF-15CF-3CD8-952D-C01F2A6AF62D}"/>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Calibri"/>
                <a:ea typeface="Calibri"/>
                <a:cs typeface="Calibri"/>
              </a:rPr>
              <a:t> HRM and Career Development Theories Applied to the NHS</a:t>
            </a:r>
            <a:endParaRPr lang="en-US" sz="2800"/>
          </a:p>
          <a:p>
            <a:pPr>
              <a:lnSpc>
                <a:spcPct val="90000"/>
              </a:lnSpc>
            </a:pPr>
            <a:endParaRPr lang="en-GB" sz="2800">
              <a:latin typeface="Arial"/>
              <a:cs typeface="Arial"/>
            </a:endParaRPr>
          </a:p>
        </p:txBody>
      </p:sp>
      <p:sp>
        <p:nvSpPr>
          <p:cNvPr id="3" name="Content Placeholder 2">
            <a:extLst>
              <a:ext uri="{FF2B5EF4-FFF2-40B4-BE49-F238E27FC236}">
                <a16:creationId xmlns:a16="http://schemas.microsoft.com/office/drawing/2014/main" id="{27ED1FB3-661B-663E-96E8-277BFBABB68E}"/>
              </a:ext>
            </a:extLst>
          </p:cNvPr>
          <p:cNvSpPr>
            <a:spLocks noGrp="1"/>
          </p:cNvSpPr>
          <p:nvPr>
            <p:ph idx="1"/>
          </p:nvPr>
        </p:nvSpPr>
        <p:spPr>
          <a:xfrm>
            <a:off x="677334" y="2160589"/>
            <a:ext cx="3851122" cy="3880773"/>
          </a:xfrm>
        </p:spPr>
        <p:txBody>
          <a:bodyPr vert="horz" lIns="91440" tIns="45720" rIns="91440" bIns="45720" rtlCol="0">
            <a:normAutofit/>
          </a:bodyPr>
          <a:lstStyle/>
          <a:p>
            <a:pPr>
              <a:lnSpc>
                <a:spcPct val="90000"/>
              </a:lnSpc>
            </a:pPr>
            <a:r>
              <a:rPr lang="en-GB" sz="1700">
                <a:latin typeface="Calibri"/>
                <a:ea typeface="Calibri"/>
                <a:cs typeface="Calibri"/>
              </a:rPr>
              <a:t>Human Capital Theory: Training investment improves workforce capability (Armstrong and Taylor, 2023)</a:t>
            </a:r>
            <a:endParaRPr lang="en-GB" sz="1700"/>
          </a:p>
          <a:p>
            <a:pPr>
              <a:lnSpc>
                <a:spcPct val="90000"/>
              </a:lnSpc>
            </a:pPr>
            <a:r>
              <a:rPr lang="en-GB" sz="1700">
                <a:latin typeface="Calibri"/>
                <a:ea typeface="Calibri"/>
                <a:cs typeface="Calibri"/>
              </a:rPr>
              <a:t>Career Development Theory: Structured progression improves employee retention</a:t>
            </a:r>
            <a:endParaRPr lang="en-GB" sz="1700"/>
          </a:p>
          <a:p>
            <a:pPr>
              <a:lnSpc>
                <a:spcPct val="90000"/>
              </a:lnSpc>
            </a:pPr>
            <a:r>
              <a:rPr lang="en-GB" sz="1700">
                <a:latin typeface="Calibri"/>
                <a:ea typeface="Calibri"/>
                <a:cs typeface="Calibri"/>
              </a:rPr>
              <a:t>Psychological Contract Theory: Career growth influences employee commitment</a:t>
            </a:r>
            <a:endParaRPr lang="en-GB" sz="1700"/>
          </a:p>
          <a:p>
            <a:pPr>
              <a:lnSpc>
                <a:spcPct val="90000"/>
              </a:lnSpc>
            </a:pPr>
            <a:r>
              <a:rPr lang="en-GB" sz="1700">
                <a:latin typeface="Calibri"/>
                <a:ea typeface="Calibri"/>
                <a:cs typeface="Calibri"/>
              </a:rPr>
              <a:t>Strategic HRM: Aligning talent development with workforce sustainability (Boxall and Purcell, 2016)</a:t>
            </a:r>
            <a:endParaRPr lang="en-GB" sz="1700"/>
          </a:p>
        </p:txBody>
      </p:sp>
      <p:sp>
        <p:nvSpPr>
          <p:cNvPr id="5" name="Footer Placeholder 4">
            <a:extLst>
              <a:ext uri="{FF2B5EF4-FFF2-40B4-BE49-F238E27FC236}">
                <a16:creationId xmlns:a16="http://schemas.microsoft.com/office/drawing/2014/main" id="{6C143B52-5B4B-7294-AB44-5E20020CFA51}"/>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48" name="Straight Connector 4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4D659F1C-BACD-B7F6-1CCB-D0E3CCDBE447}"/>
              </a:ext>
            </a:extLst>
          </p:cNvPr>
          <p:cNvSpPr>
            <a:spLocks noGrp="1"/>
          </p:cNvSpPr>
          <p:nvPr>
            <p:ph type="dt" sz="half" idx="10"/>
          </p:nvPr>
        </p:nvSpPr>
        <p:spPr>
          <a:xfrm>
            <a:off x="7205133" y="6041362"/>
            <a:ext cx="911939" cy="365125"/>
          </a:xfrm>
        </p:spPr>
        <p:txBody>
          <a:bodyPr>
            <a:normAutofit/>
          </a:bodyPr>
          <a:lstStyle/>
          <a:p>
            <a:pPr>
              <a:spcAft>
                <a:spcPts val="600"/>
              </a:spcAft>
            </a:pPr>
            <a:fld id="{C2473398-20CD-4CCD-A0D2-0A43465A1DCA}" type="datetime1">
              <a:rPr lang="en-GB">
                <a:solidFill>
                  <a:srgbClr val="FFFFFF"/>
                </a:solidFill>
              </a:rPr>
              <a:pPr>
                <a:spcAft>
                  <a:spcPts val="600"/>
                </a:spcAft>
              </a:pPr>
              <a:t>07/03/2026</a:t>
            </a:fld>
            <a:endParaRPr lang="en-US">
              <a:solidFill>
                <a:srgbClr val="FFFFFF"/>
              </a:solidFill>
            </a:endParaRPr>
          </a:p>
        </p:txBody>
      </p:sp>
      <p:sp>
        <p:nvSpPr>
          <p:cNvPr id="5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8CEDAC85-C06A-2FF9-507F-F2A8EE236659}"/>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a:solidFill>
                  <a:srgbClr val="FFFFFF"/>
                </a:solidFill>
              </a:rPr>
              <a:pPr>
                <a:spcAft>
                  <a:spcPts val="600"/>
                </a:spcAft>
              </a:pPr>
              <a:t>27</a:t>
            </a:fld>
            <a:endParaRPr lang="en-US">
              <a:solidFill>
                <a:srgbClr val="FFFFFF"/>
              </a:solidFill>
            </a:endParaRPr>
          </a:p>
        </p:txBody>
      </p:sp>
      <p:sp>
        <p:nvSpPr>
          <p:cNvPr id="5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TextBox 15">
            <a:extLst>
              <a:ext uri="{FF2B5EF4-FFF2-40B4-BE49-F238E27FC236}">
                <a16:creationId xmlns:a16="http://schemas.microsoft.com/office/drawing/2014/main" id="{55C93D23-97A9-B4EE-9AE2-2A5B3464B7A5}"/>
              </a:ext>
            </a:extLst>
          </p:cNvPr>
          <p:cNvSpPr txBox="1"/>
          <p:nvPr/>
        </p:nvSpPr>
        <p:spPr>
          <a:xfrm>
            <a:off x="9888000" y="6537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30" name="Picture 29" descr="A black background with a yellow and blue logo&#10;&#10;AI-generated content may be incorrect.">
            <a:extLst>
              <a:ext uri="{FF2B5EF4-FFF2-40B4-BE49-F238E27FC236}">
                <a16:creationId xmlns:a16="http://schemas.microsoft.com/office/drawing/2014/main" id="{27CCC58F-F74E-00A8-4D26-65D6380DB877}"/>
              </a:ext>
            </a:extLst>
          </p:cNvPr>
          <p:cNvPicPr>
            <a:picLocks noChangeAspect="1"/>
          </p:cNvPicPr>
          <p:nvPr/>
        </p:nvPicPr>
        <p:blipFill>
          <a:blip r:embed="rId3"/>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468731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48067-DCA5-3CF1-69B1-A0E61AFBB1E1}"/>
              </a:ext>
            </a:extLst>
          </p:cNvPr>
          <p:cNvSpPr>
            <a:spLocks noGrp="1"/>
          </p:cNvSpPr>
          <p:nvPr>
            <p:ph type="title"/>
          </p:nvPr>
        </p:nvSpPr>
        <p:spPr>
          <a:xfrm>
            <a:off x="2849562" y="609600"/>
            <a:ext cx="6424439" cy="1320800"/>
          </a:xfrm>
        </p:spPr>
        <p:txBody>
          <a:bodyPr>
            <a:normAutofit/>
          </a:bodyPr>
          <a:lstStyle/>
          <a:p>
            <a:r>
              <a:rPr lang="en-GB" b="1">
                <a:latin typeface="Calibri"/>
                <a:ea typeface="Calibri"/>
                <a:cs typeface="Calibri"/>
              </a:rPr>
              <a:t>Building Sustainable Talent and Skills Pipelines: HRM Solutions</a:t>
            </a:r>
            <a:endParaRPr lang="en-US"/>
          </a:p>
          <a:p>
            <a:endParaRPr lang="en-GB">
              <a:latin typeface="Arial"/>
              <a:cs typeface="Arial"/>
            </a:endParaRPr>
          </a:p>
        </p:txBody>
      </p:sp>
      <p:pic>
        <p:nvPicPr>
          <p:cNvPr id="33" name="Picture 32" descr="A group of people in white coats&#10;&#10;AI-generated content may be incorrect.">
            <a:extLst>
              <a:ext uri="{FF2B5EF4-FFF2-40B4-BE49-F238E27FC236}">
                <a16:creationId xmlns:a16="http://schemas.microsoft.com/office/drawing/2014/main" id="{01E85EE3-E826-E9BB-FA3F-9BC72CF455E1}"/>
              </a:ext>
            </a:extLst>
          </p:cNvPr>
          <p:cNvPicPr>
            <a:picLocks noChangeAspect="1"/>
          </p:cNvPicPr>
          <p:nvPr/>
        </p:nvPicPr>
        <p:blipFill>
          <a:blip r:embed="rId2">
            <a:alphaModFix/>
          </a:blip>
          <a:srcRect l="26340" r="13429" b="-5"/>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34" name="Picture 33" descr="A group of people walking up a colorful graph&#10;&#10;AI-generated content may be incorrect.">
            <a:extLst>
              <a:ext uri="{FF2B5EF4-FFF2-40B4-BE49-F238E27FC236}">
                <a16:creationId xmlns:a16="http://schemas.microsoft.com/office/drawing/2014/main" id="{B877C05B-89A2-B09B-A457-0AEB2EC478C3}"/>
              </a:ext>
            </a:extLst>
          </p:cNvPr>
          <p:cNvPicPr>
            <a:picLocks noChangeAspect="1"/>
          </p:cNvPicPr>
          <p:nvPr/>
        </p:nvPicPr>
        <p:blipFill>
          <a:blip r:embed="rId3">
            <a:alphaModFix/>
          </a:blip>
          <a:srcRect l="11451" r="2965" b="1"/>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40" name="Straight Connector 39">
            <a:extLst>
              <a:ext uri="{FF2B5EF4-FFF2-40B4-BE49-F238E27FC236}">
                <a16:creationId xmlns:a16="http://schemas.microsoft.com/office/drawing/2014/main" id="{3FCD182F-B5CB-4A99-B5D3-23ABD69C83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5" name="Picture 34" descr="Teamwork saves lives: The remarkable arrival of baby Samuel :: Royal  Papworth Hospital">
            <a:extLst>
              <a:ext uri="{FF2B5EF4-FFF2-40B4-BE49-F238E27FC236}">
                <a16:creationId xmlns:a16="http://schemas.microsoft.com/office/drawing/2014/main" id="{3743A67E-D16E-AE7C-8E36-8FD5F6478BB2}"/>
              </a:ext>
            </a:extLst>
          </p:cNvPr>
          <p:cNvPicPr>
            <a:picLocks noChangeAspect="1"/>
          </p:cNvPicPr>
          <p:nvPr/>
        </p:nvPicPr>
        <p:blipFill>
          <a:blip r:embed="rId4">
            <a:alphaModFix/>
          </a:blip>
          <a:srcRect l="282" r="-4" b="-4"/>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42" name="Straight Connector 41">
            <a:extLst>
              <a:ext uri="{FF2B5EF4-FFF2-40B4-BE49-F238E27FC236}">
                <a16:creationId xmlns:a16="http://schemas.microsoft.com/office/drawing/2014/main" id="{BBCD71D9-8023-4E72-A25C-9A5E2228DF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4" name="Isosceles Triangle 8">
            <a:extLst>
              <a:ext uri="{FF2B5EF4-FFF2-40B4-BE49-F238E27FC236}">
                <a16:creationId xmlns:a16="http://schemas.microsoft.com/office/drawing/2014/main" id="{F4322758-05EC-443C-B0F7-FBBC5E69D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BBB3F572-1571-9F82-ECD0-8A51595BF8A1}"/>
              </a:ext>
            </a:extLst>
          </p:cNvPr>
          <p:cNvSpPr>
            <a:spLocks noGrp="1"/>
          </p:cNvSpPr>
          <p:nvPr>
            <p:ph type="ftr" sz="quarter" idx="11"/>
          </p:nvPr>
        </p:nvSpPr>
        <p:spPr>
          <a:xfrm>
            <a:off x="2849560" y="6041362"/>
            <a:ext cx="3715359"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2A6084D-74FD-1929-D1C5-6D95A4EC9E01}"/>
              </a:ext>
            </a:extLst>
          </p:cNvPr>
          <p:cNvSpPr>
            <a:spLocks noGrp="1"/>
          </p:cNvSpPr>
          <p:nvPr>
            <p:ph type="dt" sz="half" idx="10"/>
          </p:nvPr>
        </p:nvSpPr>
        <p:spPr>
          <a:xfrm>
            <a:off x="6793521" y="6041362"/>
            <a:ext cx="1323552" cy="365125"/>
          </a:xfrm>
        </p:spPr>
        <p:txBody>
          <a:bodyPr>
            <a:normAutofit/>
          </a:bodyPr>
          <a:lstStyle/>
          <a:p>
            <a:pPr>
              <a:spcAft>
                <a:spcPts val="600"/>
              </a:spcAft>
            </a:pPr>
            <a:fld id="{2CBA29CD-C0B7-4A92-BAFC-9CB843C3FDB0}" type="datetime1">
              <a:rPr lang="en-US"/>
              <a:pPr>
                <a:spcAft>
                  <a:spcPts val="600"/>
                </a:spcAft>
              </a:pPr>
              <a:t>3/7/2026</a:t>
            </a:fld>
            <a:endParaRPr lang="en-US"/>
          </a:p>
        </p:txBody>
      </p:sp>
      <p:sp>
        <p:nvSpPr>
          <p:cNvPr id="6" name="Slide Number Placeholder 5">
            <a:extLst>
              <a:ext uri="{FF2B5EF4-FFF2-40B4-BE49-F238E27FC236}">
                <a16:creationId xmlns:a16="http://schemas.microsoft.com/office/drawing/2014/main" id="{2F1C6E10-7DD3-3752-3BCB-160FB45EC462}"/>
              </a:ext>
            </a:extLst>
          </p:cNvPr>
          <p:cNvSpPr>
            <a:spLocks noGrp="1"/>
          </p:cNvSpPr>
          <p:nvPr>
            <p:ph type="sldNum" sz="quarter" idx="12"/>
          </p:nvPr>
        </p:nvSpPr>
        <p:spPr>
          <a:xfrm>
            <a:off x="8590663" y="6041362"/>
            <a:ext cx="683339" cy="365125"/>
          </a:xfrm>
        </p:spPr>
        <p:txBody>
          <a:bodyPr>
            <a:normAutofit/>
          </a:bodyPr>
          <a:lstStyle/>
          <a:p>
            <a:pPr>
              <a:spcAft>
                <a:spcPts val="600"/>
              </a:spcAft>
            </a:pPr>
            <a:fld id="{70C12960-6E85-460F-B6E3-5B82CB31AF3D}" type="slidenum">
              <a:rPr lang="en-US" dirty="0"/>
              <a:pPr>
                <a:spcAft>
                  <a:spcPts val="600"/>
                </a:spcAft>
              </a:pPr>
              <a:t>28</a:t>
            </a:fld>
            <a:endParaRPr lang="en-US"/>
          </a:p>
        </p:txBody>
      </p:sp>
      <p:graphicFrame>
        <p:nvGraphicFramePr>
          <p:cNvPr id="8" name="Content Placeholder 2">
            <a:extLst>
              <a:ext uri="{FF2B5EF4-FFF2-40B4-BE49-F238E27FC236}">
                <a16:creationId xmlns:a16="http://schemas.microsoft.com/office/drawing/2014/main" id="{C4BA662A-E677-6FB5-5E97-1C6100FCF7C9}"/>
              </a:ext>
            </a:extLst>
          </p:cNvPr>
          <p:cNvGraphicFramePr>
            <a:graphicFrameLocks noGrp="1"/>
          </p:cNvGraphicFramePr>
          <p:nvPr>
            <p:ph idx="1"/>
            <p:extLst>
              <p:ext uri="{D42A27DB-BD31-4B8C-83A1-F6EECF244321}">
                <p14:modId xmlns:p14="http://schemas.microsoft.com/office/powerpoint/2010/main" val="1807617657"/>
              </p:ext>
            </p:extLst>
          </p:nvPr>
        </p:nvGraphicFramePr>
        <p:xfrm>
          <a:off x="2849562" y="2160589"/>
          <a:ext cx="6424439"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1" name="TextBox 90">
            <a:extLst>
              <a:ext uri="{FF2B5EF4-FFF2-40B4-BE49-F238E27FC236}">
                <a16:creationId xmlns:a16="http://schemas.microsoft.com/office/drawing/2014/main" id="{193DBE45-957E-7AF2-E202-12E5B679EFCC}"/>
              </a:ext>
            </a:extLst>
          </p:cNvPr>
          <p:cNvSpPr txBox="1"/>
          <p:nvPr/>
        </p:nvSpPr>
        <p:spPr>
          <a:xfrm>
            <a:off x="9924000" y="6531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Sitka Heading"/>
              </a:rPr>
              <a:t>Prince Laurence Sade</a:t>
            </a:r>
            <a:r>
              <a:rPr sz="1800">
                <a:latin typeface="Sitka Heading"/>
                <a:ea typeface="Sitka Heading"/>
                <a:cs typeface="Sitka Heading"/>
              </a:rPr>
              <a:t>​</a:t>
            </a:r>
            <a:endParaRPr lang="en-US"/>
          </a:p>
          <a:p>
            <a:pPr algn="ctr"/>
            <a:endParaRPr lang="en-US"/>
          </a:p>
        </p:txBody>
      </p:sp>
      <p:pic>
        <p:nvPicPr>
          <p:cNvPr id="106" name="Picture 105" descr="A black background with a yellow and blue logo&#10;&#10;AI-generated content may be incorrect.">
            <a:extLst>
              <a:ext uri="{FF2B5EF4-FFF2-40B4-BE49-F238E27FC236}">
                <a16:creationId xmlns:a16="http://schemas.microsoft.com/office/drawing/2014/main" id="{73C4273C-3508-061C-7D81-B1CF48043E42}"/>
              </a:ext>
            </a:extLst>
          </p:cNvPr>
          <p:cNvPicPr>
            <a:picLocks noChangeAspect="1"/>
          </p:cNvPicPr>
          <p:nvPr/>
        </p:nvPicPr>
        <p:blipFill>
          <a:blip r:embed="rId10"/>
          <a:stretch>
            <a:fillRect/>
          </a:stretch>
        </p:blipFill>
        <p:spPr>
          <a:xfrm>
            <a:off x="10549659" y="-422372"/>
            <a:ext cx="1645228" cy="1691410"/>
          </a:xfrm>
          <a:prstGeom prst="rect">
            <a:avLst/>
          </a:prstGeom>
        </p:spPr>
      </p:pic>
    </p:spTree>
    <p:extLst>
      <p:ext uri="{BB962C8B-B14F-4D97-AF65-F5344CB8AC3E}">
        <p14:creationId xmlns:p14="http://schemas.microsoft.com/office/powerpoint/2010/main" val="2199245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Colourful carved figures of humans">
            <a:extLst>
              <a:ext uri="{FF2B5EF4-FFF2-40B4-BE49-F238E27FC236}">
                <a16:creationId xmlns:a16="http://schemas.microsoft.com/office/drawing/2014/main" id="{645D22ED-FEE7-F8DD-DE3A-345620DD6898}"/>
              </a:ext>
            </a:extLst>
          </p:cNvPr>
          <p:cNvPicPr>
            <a:picLocks noChangeAspect="1"/>
          </p:cNvPicPr>
          <p:nvPr/>
        </p:nvPicPr>
        <p:blipFill>
          <a:blip r:embed="rId2"/>
          <a:srcRect l="17500" t="9090" r="7694" b="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278287E9-658A-D0DA-F58A-33B0190DB521}"/>
              </a:ext>
            </a:extLst>
          </p:cNvPr>
          <p:cNvSpPr txBox="1"/>
          <p:nvPr/>
        </p:nvSpPr>
        <p:spPr>
          <a:xfrm>
            <a:off x="680072" y="1712283"/>
            <a:ext cx="4637279" cy="23466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400">
                <a:solidFill>
                  <a:schemeClr val="accent1"/>
                </a:solidFill>
                <a:latin typeface="Arial"/>
                <a:ea typeface="+mj-ea"/>
                <a:cs typeface="Arial"/>
              </a:rPr>
              <a:t>Enabler of Training and </a:t>
            </a:r>
            <a:r>
              <a:rPr lang="en-US" sz="4400">
                <a:solidFill>
                  <a:schemeClr val="accent1"/>
                </a:solidFill>
                <a:latin typeface="+mj-lt"/>
                <a:ea typeface="+mj-ea"/>
                <a:cs typeface="+mj-cs"/>
              </a:rPr>
              <a:t>Development</a:t>
            </a:r>
            <a:endParaRPr lang="en-US" sz="4400">
              <a:solidFill>
                <a:schemeClr val="accent1"/>
              </a:solidFill>
              <a:ea typeface="+mj-ea"/>
              <a:cs typeface="+mj-cs"/>
            </a:endParaRPr>
          </a:p>
        </p:txBody>
      </p:sp>
      <p:sp>
        <p:nvSpPr>
          <p:cNvPr id="5" name="TextBox 4">
            <a:extLst>
              <a:ext uri="{FF2B5EF4-FFF2-40B4-BE49-F238E27FC236}">
                <a16:creationId xmlns:a16="http://schemas.microsoft.com/office/drawing/2014/main" id="{84861B6F-2FBD-3E8C-B11F-FA7770BEDC05}"/>
              </a:ext>
            </a:extLst>
          </p:cNvPr>
          <p:cNvSpPr txBox="1"/>
          <p:nvPr/>
        </p:nvSpPr>
        <p:spPr>
          <a:xfrm>
            <a:off x="677335" y="4050831"/>
            <a:ext cx="4079721" cy="1096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sz="2800">
                <a:solidFill>
                  <a:schemeClr val="accent2">
                    <a:lumMod val="76000"/>
                  </a:schemeClr>
                </a:solidFill>
                <a:latin typeface="Arial"/>
                <a:cs typeface="Arial"/>
              </a:rPr>
              <a:t>Denise Chambers</a:t>
            </a:r>
            <a:endParaRPr lang="en-US">
              <a:solidFill>
                <a:schemeClr val="accent2">
                  <a:lumMod val="76000"/>
                </a:schemeClr>
              </a:solidFill>
            </a:endParaRPr>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66705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8E02-00AD-DCBC-6354-3D4022A579FA}"/>
              </a:ext>
            </a:extLst>
          </p:cNvPr>
          <p:cNvSpPr>
            <a:spLocks noGrp="1"/>
          </p:cNvSpPr>
          <p:nvPr>
            <p:ph type="title"/>
          </p:nvPr>
        </p:nvSpPr>
        <p:spPr>
          <a:xfrm>
            <a:off x="793662" y="386930"/>
            <a:ext cx="10066122" cy="1298448"/>
          </a:xfrm>
        </p:spPr>
        <p:txBody>
          <a:bodyPr anchor="b">
            <a:normAutofit fontScale="90000"/>
          </a:bodyPr>
          <a:lstStyle/>
          <a:p>
            <a:r>
              <a:rPr lang="en-GB" sz="4100"/>
              <a:t>What is Performance Management in the NHS?</a:t>
            </a:r>
          </a:p>
        </p:txBody>
      </p:sp>
      <p:sp>
        <p:nvSpPr>
          <p:cNvPr id="3" name="Content Placeholder 2">
            <a:extLst>
              <a:ext uri="{FF2B5EF4-FFF2-40B4-BE49-F238E27FC236}">
                <a16:creationId xmlns:a16="http://schemas.microsoft.com/office/drawing/2014/main" id="{E73B5B22-2598-00E3-4059-7F338CC8AE27}"/>
              </a:ext>
            </a:extLst>
          </p:cNvPr>
          <p:cNvSpPr>
            <a:spLocks noGrp="1"/>
          </p:cNvSpPr>
          <p:nvPr>
            <p:ph idx="1"/>
          </p:nvPr>
        </p:nvSpPr>
        <p:spPr>
          <a:xfrm>
            <a:off x="793661" y="2039215"/>
            <a:ext cx="4530898" cy="3639450"/>
          </a:xfrm>
        </p:spPr>
        <p:txBody>
          <a:bodyPr anchor="ctr">
            <a:normAutofit fontScale="92500" lnSpcReduction="20000"/>
          </a:bodyPr>
          <a:lstStyle/>
          <a:p>
            <a:pPr marL="0" indent="0">
              <a:buNone/>
            </a:pPr>
            <a:r>
              <a:rPr lang="en-GB" sz="2000" dirty="0"/>
              <a:t>Is described by Smith, 2002, as a tool created to assure the best possible operation of the healthcare sector over time.</a:t>
            </a:r>
          </a:p>
          <a:p>
            <a:pPr marL="0" indent="0">
              <a:buNone/>
            </a:pPr>
            <a:r>
              <a:rPr lang="en-GB" sz="2000" dirty="0"/>
              <a:t>Between 1997 and 2010 the New Labour government created new systems to deliver detailed national objectives and guidelines for Local NHS organisations (Ferry,  </a:t>
            </a:r>
            <a:r>
              <a:rPr lang="en-GB" sz="2000" dirty="0" err="1"/>
              <a:t>Scarparo</a:t>
            </a:r>
            <a:r>
              <a:rPr lang="en-GB" sz="2000" dirty="0"/>
              <a:t>, 2015). </a:t>
            </a:r>
          </a:p>
          <a:p>
            <a:pPr marL="0" indent="0">
              <a:buNone/>
            </a:pPr>
            <a:r>
              <a:rPr lang="en-GB" sz="2000" dirty="0"/>
              <a:t>Training and development is a key element  of performance management and supports workforce proficiency, ongoing improvement and regulatory compliance</a:t>
            </a:r>
          </a:p>
        </p:txBody>
      </p:sp>
      <p:pic>
        <p:nvPicPr>
          <p:cNvPr id="5" name="Picture 4">
            <a:extLst>
              <a:ext uri="{FF2B5EF4-FFF2-40B4-BE49-F238E27FC236}">
                <a16:creationId xmlns:a16="http://schemas.microsoft.com/office/drawing/2014/main" id="{6B0512B9-7DA8-A8B4-5913-B33877B224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1885" y="2035240"/>
            <a:ext cx="5150277" cy="3334804"/>
          </a:xfrm>
          <a:prstGeom prst="rect">
            <a:avLst/>
          </a:prstGeom>
        </p:spPr>
      </p:pic>
      <p:sp>
        <p:nvSpPr>
          <p:cNvPr id="6" name="TextBox 5">
            <a:extLst>
              <a:ext uri="{FF2B5EF4-FFF2-40B4-BE49-F238E27FC236}">
                <a16:creationId xmlns:a16="http://schemas.microsoft.com/office/drawing/2014/main" id="{7132826C-E27F-A597-3579-5F59722A0B23}"/>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472218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CC1E2-E903-8AF5-549F-B038E9BF7F3E}"/>
              </a:ext>
            </a:extLst>
          </p:cNvPr>
          <p:cNvSpPr>
            <a:spLocks noGrp="1"/>
          </p:cNvSpPr>
          <p:nvPr>
            <p:ph type="title"/>
          </p:nvPr>
        </p:nvSpPr>
        <p:spPr/>
        <p:txBody>
          <a:bodyPr/>
          <a:lstStyle/>
          <a:p>
            <a:r>
              <a:rPr lang="en-GB"/>
              <a:t>Why Performance Management</a:t>
            </a:r>
          </a:p>
        </p:txBody>
      </p:sp>
      <p:graphicFrame>
        <p:nvGraphicFramePr>
          <p:cNvPr id="5" name="Content Placeholder 2">
            <a:extLst>
              <a:ext uri="{FF2B5EF4-FFF2-40B4-BE49-F238E27FC236}">
                <a16:creationId xmlns:a16="http://schemas.microsoft.com/office/drawing/2014/main" id="{AE7E11D0-B083-84E3-C8D4-50065F925E8F}"/>
              </a:ext>
            </a:extLst>
          </p:cNvPr>
          <p:cNvGraphicFramePr>
            <a:graphicFrameLocks noGrp="1"/>
          </p:cNvGraphicFramePr>
          <p:nvPr>
            <p:ph idx="1"/>
          </p:nvPr>
        </p:nvGraphicFramePr>
        <p:xfrm>
          <a:off x="1209676" y="3409950"/>
          <a:ext cx="9296400" cy="2747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230806-D369-69E7-BCF4-B512652E8BA8}"/>
              </a:ext>
            </a:extLst>
          </p:cNvPr>
          <p:cNvSpPr txBox="1"/>
          <p:nvPr/>
        </p:nvSpPr>
        <p:spPr>
          <a:xfrm>
            <a:off x="838200" y="1367522"/>
            <a:ext cx="9820275" cy="1200329"/>
          </a:xfrm>
          <a:prstGeom prst="rect">
            <a:avLst/>
          </a:prstGeom>
          <a:noFill/>
        </p:spPr>
        <p:txBody>
          <a:bodyPr wrap="square" rtlCol="0">
            <a:spAutoFit/>
          </a:bodyPr>
          <a:lstStyle/>
          <a:p>
            <a:r>
              <a:rPr lang="en-GB"/>
              <a:t>It is unlikely that NHS funds will be significantly increased by the government, consequently ensuring the highest productivity from the employees is essential to people requiring the service (Flanagan, and Henry, 1994) . Therefore, organisational and individual performance progress must be pursued.</a:t>
            </a:r>
          </a:p>
        </p:txBody>
      </p:sp>
      <p:sp>
        <p:nvSpPr>
          <p:cNvPr id="45" name="TextBox 44">
            <a:extLst>
              <a:ext uri="{FF2B5EF4-FFF2-40B4-BE49-F238E27FC236}">
                <a16:creationId xmlns:a16="http://schemas.microsoft.com/office/drawing/2014/main" id="{4D3804F3-C134-AC0F-4300-5155679310D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0858482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B179C-2925-3ADA-91E9-85BDF6D94B5F}"/>
              </a:ext>
            </a:extLst>
          </p:cNvPr>
          <p:cNvSpPr>
            <a:spLocks noGrp="1"/>
          </p:cNvSpPr>
          <p:nvPr>
            <p:ph type="title"/>
          </p:nvPr>
        </p:nvSpPr>
        <p:spPr/>
        <p:txBody>
          <a:bodyPr/>
          <a:lstStyle/>
          <a:p>
            <a:r>
              <a:rPr lang="en-GB"/>
              <a:t>Performance Management in the NHS includes:</a:t>
            </a:r>
          </a:p>
        </p:txBody>
      </p:sp>
      <p:graphicFrame>
        <p:nvGraphicFramePr>
          <p:cNvPr id="8" name="Content Placeholder 2">
            <a:extLst>
              <a:ext uri="{FF2B5EF4-FFF2-40B4-BE49-F238E27FC236}">
                <a16:creationId xmlns:a16="http://schemas.microsoft.com/office/drawing/2014/main" id="{0DC2523E-7D8E-059A-8CAA-7D872280FA79}"/>
              </a:ext>
            </a:extLst>
          </p:cNvPr>
          <p:cNvGraphicFramePr>
            <a:graphicFrameLocks noGrp="1"/>
          </p:cNvGraphicFramePr>
          <p:nvPr>
            <p:ph idx="1"/>
          </p:nvPr>
        </p:nvGraphicFramePr>
        <p:xfrm>
          <a:off x="838200" y="1825625"/>
          <a:ext cx="4314825"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930F62C-AF03-2764-94BE-76D7ED134E67}"/>
              </a:ext>
            </a:extLst>
          </p:cNvPr>
          <p:cNvSpPr txBox="1"/>
          <p:nvPr/>
        </p:nvSpPr>
        <p:spPr>
          <a:xfrm>
            <a:off x="5693797" y="1826387"/>
            <a:ext cx="4604554" cy="3970318"/>
          </a:xfrm>
          <a:prstGeom prst="rect">
            <a:avLst/>
          </a:prstGeom>
          <a:noFill/>
        </p:spPr>
        <p:txBody>
          <a:bodyPr wrap="square" rtlCol="0">
            <a:spAutoFit/>
          </a:bodyPr>
          <a:lstStyle/>
          <a:p>
            <a:r>
              <a:rPr lang="en-GB"/>
              <a:t>This will ensure :</a:t>
            </a:r>
          </a:p>
          <a:p>
            <a:pPr marL="285750" indent="-285750">
              <a:buFont typeface="Arial" panose="020B0604020202020204" pitchFamily="34" charset="0"/>
              <a:buChar char="•"/>
            </a:pPr>
            <a:r>
              <a:rPr lang="en-GB"/>
              <a:t>High quality patient care</a:t>
            </a:r>
          </a:p>
          <a:p>
            <a:pPr marL="285750" indent="-285750">
              <a:buFont typeface="Arial" panose="020B0604020202020204" pitchFamily="34" charset="0"/>
              <a:buChar char="•"/>
            </a:pPr>
            <a:r>
              <a:rPr lang="en-GB"/>
              <a:t>Regulatory Compliance</a:t>
            </a:r>
          </a:p>
          <a:p>
            <a:pPr marL="285750" indent="-285750">
              <a:buFont typeface="Arial" panose="020B0604020202020204" pitchFamily="34" charset="0"/>
              <a:buChar char="•"/>
            </a:pPr>
            <a:r>
              <a:rPr lang="en-GB"/>
              <a:t>Staff competence and professional growth</a:t>
            </a:r>
          </a:p>
          <a:p>
            <a:pPr marL="285750" indent="-285750">
              <a:buFont typeface="Arial" panose="020B0604020202020204" pitchFamily="34" charset="0"/>
              <a:buChar char="•"/>
            </a:pPr>
            <a:r>
              <a:rPr lang="en-GB"/>
              <a:t>Organisational Efficiency</a:t>
            </a:r>
          </a:p>
          <a:p>
            <a:endParaRPr lang="en-GB"/>
          </a:p>
          <a:p>
            <a:r>
              <a:rPr lang="en-GB"/>
              <a:t>In the continued professional development field, the usage of information-based devices to aid the healthcare society are particularly efficient when working in complex environments that are difficult and always changing (Coulson‐Thomas, 2010).</a:t>
            </a:r>
          </a:p>
        </p:txBody>
      </p:sp>
      <p:sp>
        <p:nvSpPr>
          <p:cNvPr id="72" name="TextBox 71">
            <a:extLst>
              <a:ext uri="{FF2B5EF4-FFF2-40B4-BE49-F238E27FC236}">
                <a16:creationId xmlns:a16="http://schemas.microsoft.com/office/drawing/2014/main" id="{E9F9EF80-D36C-5BFC-9983-AC755FC0C40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388763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06BE86-BDEB-4CB3-815F-2A512891A807}"/>
              </a:ext>
            </a:extLst>
          </p:cNvPr>
          <p:cNvSpPr>
            <a:spLocks noGrp="1"/>
          </p:cNvSpPr>
          <p:nvPr>
            <p:ph type="title"/>
          </p:nvPr>
        </p:nvSpPr>
        <p:spPr>
          <a:xfrm>
            <a:off x="677334" y="609600"/>
            <a:ext cx="8596668" cy="1320800"/>
          </a:xfrm>
        </p:spPr>
        <p:txBody>
          <a:bodyPr anchor="t">
            <a:normAutofit/>
          </a:bodyPr>
          <a:lstStyle/>
          <a:p>
            <a:r>
              <a:rPr lang="en-GB" dirty="0"/>
              <a:t>Current Challenges</a:t>
            </a:r>
          </a:p>
        </p:txBody>
      </p:sp>
      <p:sp>
        <p:nvSpPr>
          <p:cNvPr id="8" name="Content Placeholder 7">
            <a:extLst>
              <a:ext uri="{FF2B5EF4-FFF2-40B4-BE49-F238E27FC236}">
                <a16:creationId xmlns:a16="http://schemas.microsoft.com/office/drawing/2014/main" id="{30E2E7BD-067E-9F95-B6F2-F49A8F4FDF3D}"/>
              </a:ext>
            </a:extLst>
          </p:cNvPr>
          <p:cNvSpPr>
            <a:spLocks noGrp="1"/>
          </p:cNvSpPr>
          <p:nvPr>
            <p:ph idx="1"/>
          </p:nvPr>
        </p:nvSpPr>
        <p:spPr>
          <a:xfrm>
            <a:off x="677334" y="1388152"/>
            <a:ext cx="5888484" cy="4651160"/>
          </a:xfrm>
        </p:spPr>
        <p:txBody>
          <a:bodyPr vert="horz" lIns="91440" tIns="45720" rIns="91440" bIns="45720" rtlCol="0" anchor="t">
            <a:normAutofit/>
          </a:bodyPr>
          <a:lstStyle/>
          <a:p>
            <a:pPr fontAlgn="t">
              <a:lnSpc>
                <a:spcPct val="90000"/>
              </a:lnSpc>
            </a:pPr>
            <a:r>
              <a:rPr lang="en-GB" sz="1600" b="0" i="0" u="none" strike="noStrike" kern="1200">
                <a:effectLst/>
                <a:latin typeface="Arial"/>
                <a:cs typeface="Arial"/>
              </a:rPr>
              <a:t>Time and Workload Pressures - Completion of mandatory module over learning, reactive development instead of learning and appraisal documentation is the focus over capability growth</a:t>
            </a:r>
            <a:endParaRPr lang="en-GB" sz="1600" b="0" i="0" u="none" strike="noStrike">
              <a:effectLst/>
              <a:latin typeface="Arial"/>
              <a:cs typeface="Arial"/>
            </a:endParaRPr>
          </a:p>
          <a:p>
            <a:pPr fontAlgn="t">
              <a:lnSpc>
                <a:spcPct val="90000"/>
              </a:lnSpc>
            </a:pPr>
            <a:r>
              <a:rPr lang="en-GB" sz="1600" b="0" i="0" u="none" strike="noStrike" kern="1200" dirty="0">
                <a:effectLst/>
                <a:latin typeface="Arial"/>
                <a:cs typeface="Arial"/>
              </a:rPr>
              <a:t>Digital Transformation Gaps - Staff struggle to attend training sessions offered, appraisals are rushed or </a:t>
            </a:r>
            <a:r>
              <a:rPr lang="en-GB" sz="1600" b="0" i="0" u="none" strike="noStrike" kern="1200">
                <a:effectLst/>
                <a:latin typeface="Arial"/>
                <a:cs typeface="Arial"/>
              </a:rPr>
              <a:t>delayed</a:t>
            </a:r>
            <a:r>
              <a:rPr lang="en-GB" sz="1600">
                <a:latin typeface="Arial"/>
                <a:cs typeface="Arial"/>
              </a:rPr>
              <a:t>,</a:t>
            </a:r>
            <a:r>
              <a:rPr lang="en-GB" sz="1600" b="0" i="0" u="none" strike="noStrike" kern="1200" dirty="0">
                <a:effectLst/>
                <a:latin typeface="Arial"/>
                <a:cs typeface="Arial"/>
              </a:rPr>
              <a:t> and development plans are created but not implemented.</a:t>
            </a:r>
            <a:endParaRPr lang="en-GB" sz="1600" b="0" i="0" u="none" strike="noStrike">
              <a:effectLst/>
              <a:latin typeface="Arial"/>
              <a:cs typeface="Arial"/>
            </a:endParaRPr>
          </a:p>
          <a:p>
            <a:pPr fontAlgn="t">
              <a:lnSpc>
                <a:spcPct val="90000"/>
              </a:lnSpc>
            </a:pPr>
            <a:r>
              <a:rPr lang="en-GB" sz="1600" b="0" i="0" u="none" strike="noStrike" kern="1200">
                <a:effectLst/>
                <a:latin typeface="Arial"/>
                <a:cs typeface="Arial"/>
              </a:rPr>
              <a:t>Cultural and Engagement Barriers – Performance systems do not always reflect digital competency requirements, adequate digit training may not be received, older workforce groups can struggle to adapt</a:t>
            </a:r>
            <a:endParaRPr lang="en-GB" sz="1600" kern="1200">
              <a:latin typeface="Arial"/>
              <a:cs typeface="Arial"/>
            </a:endParaRPr>
          </a:p>
          <a:p>
            <a:pPr fontAlgn="t">
              <a:lnSpc>
                <a:spcPct val="90000"/>
              </a:lnSpc>
            </a:pPr>
            <a:r>
              <a:rPr lang="en-GB" sz="1600" dirty="0">
                <a:latin typeface="Arial"/>
                <a:cs typeface="Arial"/>
              </a:rPr>
              <a:t>Compliance Driven Culture - The perception of performance management is that it is punitive not supportive, bureaucratic and linked mainly to pay progression</a:t>
            </a:r>
          </a:p>
          <a:p>
            <a:pPr marL="0" indent="0" fontAlgn="t">
              <a:lnSpc>
                <a:spcPct val="90000"/>
              </a:lnSpc>
              <a:buNone/>
            </a:pPr>
            <a:r>
              <a:rPr lang="en-GB" sz="1600" dirty="0">
                <a:latin typeface="Arial"/>
                <a:cs typeface="Arial"/>
              </a:rPr>
              <a:t>Effective performance management must alleviate the undesirable impacts on its key resource human capital (</a:t>
            </a:r>
            <a:r>
              <a:rPr lang="en-GB" sz="1600" dirty="0" err="1">
                <a:latin typeface="Arial"/>
                <a:cs typeface="Arial"/>
              </a:rPr>
              <a:t>Arnaboldi</a:t>
            </a:r>
            <a:r>
              <a:rPr lang="en-GB" sz="1600" dirty="0">
                <a:latin typeface="Arial"/>
                <a:cs typeface="Arial"/>
              </a:rPr>
              <a:t>, Lapsley, </a:t>
            </a:r>
            <a:r>
              <a:rPr lang="en-GB" sz="1600" dirty="0" err="1">
                <a:latin typeface="Arial"/>
                <a:cs typeface="Arial"/>
              </a:rPr>
              <a:t>Steccolini</a:t>
            </a:r>
            <a:r>
              <a:rPr lang="en-GB" sz="1600" dirty="0">
                <a:latin typeface="Arial"/>
                <a:cs typeface="Arial"/>
              </a:rPr>
              <a:t>, 2015).</a:t>
            </a:r>
          </a:p>
        </p:txBody>
      </p:sp>
      <p:pic>
        <p:nvPicPr>
          <p:cNvPr id="10" name="Graphic 9">
            <a:extLst>
              <a:ext uri="{FF2B5EF4-FFF2-40B4-BE49-F238E27FC236}">
                <a16:creationId xmlns:a16="http://schemas.microsoft.com/office/drawing/2014/main" id="{5D1852EB-403D-5CA8-7E88-C1CC3C28326E}"/>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087417" y="2159000"/>
            <a:ext cx="3145536" cy="2854385"/>
          </a:xfrm>
          <a:prstGeom prst="rect">
            <a:avLst/>
          </a:prstGeom>
        </p:spPr>
      </p:pic>
      <p:sp>
        <p:nvSpPr>
          <p:cNvPr id="3" name="TextBox 2">
            <a:extLst>
              <a:ext uri="{FF2B5EF4-FFF2-40B4-BE49-F238E27FC236}">
                <a16:creationId xmlns:a16="http://schemas.microsoft.com/office/drawing/2014/main" id="{A16795EE-530E-26F8-B06B-2EB948F90DE1}"/>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2576213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416F1B0-B1E6-A129-912F-BD4B46BB71C9}"/>
              </a:ext>
            </a:extLst>
          </p:cNvPr>
          <p:cNvSpPr>
            <a:spLocks noGrp="1"/>
          </p:cNvSpPr>
          <p:nvPr>
            <p:ph type="title"/>
          </p:nvPr>
        </p:nvSpPr>
        <p:spPr>
          <a:xfrm>
            <a:off x="2849562" y="609600"/>
            <a:ext cx="6424440" cy="1320800"/>
          </a:xfrm>
        </p:spPr>
        <p:txBody>
          <a:bodyPr>
            <a:normAutofit/>
          </a:bodyPr>
          <a:lstStyle/>
          <a:p>
            <a:r>
              <a:rPr lang="en-GB" dirty="0">
                <a:latin typeface="Arial"/>
                <a:cs typeface="Arial"/>
              </a:rPr>
              <a:t>HRM Theories to Apply</a:t>
            </a:r>
          </a:p>
        </p:txBody>
      </p:sp>
      <p:pic>
        <p:nvPicPr>
          <p:cNvPr id="10" name="Picture 9">
            <a:extLst>
              <a:ext uri="{FF2B5EF4-FFF2-40B4-BE49-F238E27FC236}">
                <a16:creationId xmlns:a16="http://schemas.microsoft.com/office/drawing/2014/main" id="{CB84A702-D0C9-E926-9C07-E068EE57F9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358" r="21451" b="909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7">
            <a:extLst>
              <a:ext uri="{FF2B5EF4-FFF2-40B4-BE49-F238E27FC236}">
                <a16:creationId xmlns:a16="http://schemas.microsoft.com/office/drawing/2014/main" id="{ED0A3A6F-4B51-720A-7B54-3D020D24AF18}"/>
              </a:ext>
            </a:extLst>
          </p:cNvPr>
          <p:cNvSpPr>
            <a:spLocks noGrp="1"/>
          </p:cNvSpPr>
          <p:nvPr>
            <p:ph idx="1"/>
          </p:nvPr>
        </p:nvSpPr>
        <p:spPr>
          <a:xfrm>
            <a:off x="2849562" y="2160589"/>
            <a:ext cx="6424440" cy="3880773"/>
          </a:xfrm>
        </p:spPr>
        <p:txBody>
          <a:bodyPr vert="horz" lIns="91440" tIns="45720" rIns="91440" bIns="45720" rtlCol="0" anchor="t">
            <a:normAutofit/>
          </a:bodyPr>
          <a:lstStyle/>
          <a:p>
            <a:pPr>
              <a:lnSpc>
                <a:spcPct val="90000"/>
              </a:lnSpc>
            </a:pPr>
            <a:r>
              <a:rPr lang="en-GB" dirty="0">
                <a:latin typeface="Arial"/>
                <a:cs typeface="Arial"/>
              </a:rPr>
              <a:t>Human Capital Theory - Employees’ skills, knowledge, and experience are forms of capital that generate value for the NHS</a:t>
            </a:r>
          </a:p>
          <a:p>
            <a:pPr>
              <a:lnSpc>
                <a:spcPct val="90000"/>
              </a:lnSpc>
            </a:pPr>
            <a:r>
              <a:rPr lang="en-GB" dirty="0">
                <a:latin typeface="Arial"/>
                <a:cs typeface="Arial"/>
              </a:rPr>
              <a:t>Human Resource Management – hard HRM is considered the management human resources and soft HRM considered the development of human resources (Macfarlane, et al. (2012)</a:t>
            </a:r>
          </a:p>
          <a:p>
            <a:pPr>
              <a:lnSpc>
                <a:spcPct val="90000"/>
              </a:lnSpc>
            </a:pPr>
            <a:r>
              <a:rPr lang="en-GB" dirty="0">
                <a:latin typeface="Arial"/>
                <a:cs typeface="Arial"/>
              </a:rPr>
              <a:t>Goal Setting Theory – objectives in appraisal systems, personal development plans with annual performance reviews</a:t>
            </a:r>
          </a:p>
          <a:p>
            <a:pPr>
              <a:lnSpc>
                <a:spcPct val="90000"/>
              </a:lnSpc>
            </a:pPr>
            <a:r>
              <a:rPr lang="en-GB" dirty="0">
                <a:latin typeface="Arial"/>
                <a:cs typeface="Arial"/>
              </a:rPr>
              <a:t>Adult Learning Theory - A way of providing the necessary means to employees achieve higher performance in the workplace (Kenner, Weinerman, 2011).</a:t>
            </a:r>
            <a:endParaRPr lang="en-GB">
              <a:latin typeface="Arial"/>
              <a:cs typeface="Arial"/>
            </a:endParaRPr>
          </a:p>
        </p:txBody>
      </p:sp>
      <p:sp>
        <p:nvSpPr>
          <p:cNvPr id="3" name="TextBox 2">
            <a:extLst>
              <a:ext uri="{FF2B5EF4-FFF2-40B4-BE49-F238E27FC236}">
                <a16:creationId xmlns:a16="http://schemas.microsoft.com/office/drawing/2014/main" id="{988002C4-6E8C-AA30-8B8C-310E737CE9E4}"/>
              </a:ext>
            </a:extLst>
          </p:cNvPr>
          <p:cNvSpPr txBox="1"/>
          <p:nvPr/>
        </p:nvSpPr>
        <p:spPr>
          <a:xfrm>
            <a:off x="924060" y="6216406"/>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Denise C 2020342</a:t>
            </a:r>
          </a:p>
        </p:txBody>
      </p:sp>
    </p:spTree>
    <p:extLst>
      <p:ext uri="{BB962C8B-B14F-4D97-AF65-F5344CB8AC3E}">
        <p14:creationId xmlns:p14="http://schemas.microsoft.com/office/powerpoint/2010/main" val="1875412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News | OpenStand">
            <a:extLst>
              <a:ext uri="{FF2B5EF4-FFF2-40B4-BE49-F238E27FC236}">
                <a16:creationId xmlns:a16="http://schemas.microsoft.com/office/drawing/2014/main" id="{ED73433A-CDFA-753E-F8B1-51C8702D61D7}"/>
              </a:ext>
            </a:extLst>
          </p:cNvPr>
          <p:cNvPicPr>
            <a:picLocks noChangeAspect="1"/>
          </p:cNvPicPr>
          <p:nvPr/>
        </p:nvPicPr>
        <p:blipFill>
          <a:blip r:embed="rId2"/>
          <a:srcRect l="12703" r="10188" b="-2"/>
          <a:stretch>
            <a:fillRect/>
          </a:stretch>
        </p:blipFill>
        <p:spPr>
          <a:xfrm>
            <a:off x="5334412" y="627529"/>
            <a:ext cx="6857588" cy="606238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C7DDA3B-A473-40C2-53D8-9EA2CCC11797}"/>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sz="3300"/>
              <a:t>Strategic Recommendations </a:t>
            </a:r>
          </a:p>
        </p:txBody>
      </p:sp>
      <p:sp>
        <p:nvSpPr>
          <p:cNvPr id="5" name="TextBox 4">
            <a:extLst>
              <a:ext uri="{FF2B5EF4-FFF2-40B4-BE49-F238E27FC236}">
                <a16:creationId xmlns:a16="http://schemas.microsoft.com/office/drawing/2014/main" id="{D072D26F-CEFE-D4DE-C913-ED26BEAD4FCA}"/>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To strengthen long-term workforce sustainability within the National Health Service, the following strategic recommendations are proposed:</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1. Embed Protected Learning Time Across All Roles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2. Align Leadership Development with Succession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3. Strengthen Digital Capability Through Blended Learning Models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4. Integrate Talent Development with Strategic Workforce Planning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latin typeface="Arial"/>
                <a:cs typeface="Arial"/>
              </a:rPr>
              <a:t>5. Shift Performance Management from Compliance to Development</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pPr>
            <a:r>
              <a:rPr lang="en-US">
                <a:solidFill>
                  <a:schemeClr val="tx1">
                    <a:lumMod val="75000"/>
                    <a:lumOff val="25000"/>
                  </a:schemeClr>
                </a:solidFill>
                <a:latin typeface="Arial"/>
                <a:cs typeface="Arial"/>
              </a:rPr>
              <a:t>These recommendations position human capital development as a central driver of </a:t>
            </a:r>
            <a:r>
              <a:rPr lang="en-US" err="1">
                <a:solidFill>
                  <a:schemeClr val="tx1">
                    <a:lumMod val="75000"/>
                    <a:lumOff val="25000"/>
                  </a:schemeClr>
                </a:solidFill>
                <a:latin typeface="Arial"/>
                <a:cs typeface="Arial"/>
              </a:rPr>
              <a:t>organisational</a:t>
            </a:r>
            <a:r>
              <a:rPr lang="en-US">
                <a:solidFill>
                  <a:schemeClr val="tx1">
                    <a:lumMod val="75000"/>
                    <a:lumOff val="25000"/>
                  </a:schemeClr>
                </a:solidFill>
                <a:latin typeface="Arial"/>
                <a:cs typeface="Arial"/>
              </a:rPr>
              <a:t> resilience, workforce wellbeing, and improved patient outcomes within the NHS.</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6931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F69E7-35A6-AEE2-93A2-CA701E66DEA5}"/>
              </a:ext>
            </a:extLst>
          </p:cNvPr>
          <p:cNvSpPr>
            <a:spLocks noGrp="1"/>
          </p:cNvSpPr>
          <p:nvPr>
            <p:ph type="title"/>
          </p:nvPr>
        </p:nvSpPr>
        <p:spPr/>
        <p:txBody>
          <a:bodyPr/>
          <a:lstStyle/>
          <a:p>
            <a:r>
              <a:rPr lang="en-GB" b="0">
                <a:latin typeface="Arial"/>
                <a:cs typeface="Arial"/>
              </a:rPr>
              <a:t>Conclusion</a:t>
            </a:r>
          </a:p>
        </p:txBody>
      </p:sp>
      <p:sp>
        <p:nvSpPr>
          <p:cNvPr id="4" name="Date Placeholder 3">
            <a:extLst>
              <a:ext uri="{FF2B5EF4-FFF2-40B4-BE49-F238E27FC236}">
                <a16:creationId xmlns:a16="http://schemas.microsoft.com/office/drawing/2014/main" id="{E45C483A-3C99-063C-E19B-4C7E3BE4B270}"/>
              </a:ext>
            </a:extLst>
          </p:cNvPr>
          <p:cNvSpPr>
            <a:spLocks noGrp="1"/>
          </p:cNvSpPr>
          <p:nvPr>
            <p:ph type="dt" sz="half" idx="10"/>
          </p:nvPr>
        </p:nvSpPr>
        <p:spPr/>
        <p:txBody>
          <a:bodyPr/>
          <a:lstStyle/>
          <a:p>
            <a:fld id="{D09662BA-D6DB-44EB-BD12-BFCEA0B088AC}" type="datetime1">
              <a:rPr lang="en-GB"/>
              <a:t>07/03/2026</a:t>
            </a:fld>
            <a:endParaRPr lang="en-US"/>
          </a:p>
        </p:txBody>
      </p:sp>
      <p:sp>
        <p:nvSpPr>
          <p:cNvPr id="5" name="Footer Placeholder 4">
            <a:extLst>
              <a:ext uri="{FF2B5EF4-FFF2-40B4-BE49-F238E27FC236}">
                <a16:creationId xmlns:a16="http://schemas.microsoft.com/office/drawing/2014/main" id="{6D5B75B2-5EDA-DCE5-7883-395C7547F0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D0541A-26F4-F418-12D9-12023C734088}"/>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3" name="TextBox 2">
            <a:extLst>
              <a:ext uri="{FF2B5EF4-FFF2-40B4-BE49-F238E27FC236}">
                <a16:creationId xmlns:a16="http://schemas.microsoft.com/office/drawing/2014/main" id="{4332E6C5-9BEA-AA22-910F-ECE50B390D76}"/>
              </a:ext>
            </a:extLst>
          </p:cNvPr>
          <p:cNvSpPr txBox="1"/>
          <p:nvPr/>
        </p:nvSpPr>
        <p:spPr>
          <a:xfrm>
            <a:off x="372632" y="1256735"/>
            <a:ext cx="10276475" cy="4196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latin typeface="Arial"/>
                <a:ea typeface="+mn-lt"/>
                <a:cs typeface="Arial"/>
              </a:rPr>
              <a:t>The sustainability of the National Health Service workforce depends on repositioning training and development as a strategic investment rather than a forced compliance-driven. Across clinical training, leadership capability, digital transformation, career progression, and performance management, systemic challenges such as workload pressures, cultural barriers,  and limited protected learning time continue to restrict workforce potential. However, by embedding structured leadership pathways, strengthening digital competencies, aligning talent development with workforce planning, and applying HRM and learning theories in practice, the NHS can build a resilient, future-ready workforce. Ultimately, an effective human capital management will directly influence patient outcomes, organisational performance, and the long-term sustainability of healthcare delivery in the UK.</a:t>
            </a:r>
            <a:endParaRPr lang="en-US">
              <a:latin typeface="Arial"/>
              <a:cs typeface="Arial"/>
            </a:endParaRPr>
          </a:p>
        </p:txBody>
      </p:sp>
    </p:spTree>
    <p:extLst>
      <p:ext uri="{BB962C8B-B14F-4D97-AF65-F5344CB8AC3E}">
        <p14:creationId xmlns:p14="http://schemas.microsoft.com/office/powerpoint/2010/main" val="3588892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17D790B-4F1C-F277-EF4D-A702F74A8878}"/>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Thank you </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30018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C1F40BB-559D-051E-B2CB-59352F287581}"/>
              </a:ext>
            </a:extLst>
          </p:cNvPr>
          <p:cNvSpPr txBox="1"/>
          <p:nvPr/>
        </p:nvSpPr>
        <p:spPr>
          <a:xfrm>
            <a:off x="24183" y="121"/>
            <a:ext cx="12171824" cy="6778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latin typeface="Arial"/>
                <a:cs typeface="Arial"/>
              </a:rPr>
              <a:t>References</a:t>
            </a:r>
          </a:p>
          <a:p>
            <a:pPr>
              <a:lnSpc>
                <a:spcPct val="150000"/>
              </a:lnSpc>
            </a:pPr>
            <a:r>
              <a:rPr lang="en-GB" sz="1200" err="1">
                <a:latin typeface="Arial"/>
                <a:cs typeface="Arial"/>
              </a:rPr>
              <a:t>Amenumey</a:t>
            </a:r>
            <a:r>
              <a:rPr lang="en-GB" sz="1200">
                <a:latin typeface="Arial"/>
                <a:cs typeface="Arial"/>
              </a:rPr>
              <a:t>, E.B. and Badu, Y.A. (2024) ‘Leaders’ experiences of integrated leadership development in higher education: Kolb’s experiential learning theory and the 70:20:10 model’, </a:t>
            </a:r>
            <a:r>
              <a:rPr lang="en-GB" sz="1200" i="1">
                <a:latin typeface="Arial"/>
                <a:cs typeface="Arial"/>
              </a:rPr>
              <a:t>International Journal of African Higher Education</a:t>
            </a:r>
            <a:r>
              <a:rPr lang="en-GB" sz="1200">
                <a:latin typeface="Arial"/>
                <a:cs typeface="Arial"/>
              </a:rPr>
              <a:t>, 10(2), pp. 113–137. Available at: </a:t>
            </a:r>
            <a:r>
              <a:rPr lang="en-GB" sz="1200">
                <a:latin typeface="Arial"/>
                <a:cs typeface="Arial"/>
                <a:hlinkClick r:id="rId2"/>
              </a:rPr>
              <a:t>https://doi.org/10.6017/ijahe.v10i2.17617</a:t>
            </a:r>
            <a:r>
              <a:rPr lang="en-GB" sz="1200">
                <a:latin typeface="Arial"/>
                <a:cs typeface="Arial"/>
              </a:rPr>
              <a:t>.</a:t>
            </a:r>
          </a:p>
          <a:p>
            <a:pPr>
              <a:lnSpc>
                <a:spcPct val="150000"/>
              </a:lnSpc>
            </a:pPr>
            <a:r>
              <a:rPr lang="en-US" sz="1200">
                <a:latin typeface="Arial"/>
                <a:cs typeface="Arial"/>
              </a:rPr>
              <a:t>Anos, C., (2025). Ensuring leadership continuity: An integrative review of succession planning, leadership development and </a:t>
            </a:r>
            <a:r>
              <a:rPr lang="en-US" sz="1200" err="1">
                <a:latin typeface="Arial"/>
                <a:cs typeface="Arial"/>
              </a:rPr>
              <a:t>organisational</a:t>
            </a:r>
            <a:r>
              <a:rPr lang="en-US" sz="1200">
                <a:latin typeface="Arial"/>
                <a:cs typeface="Arial"/>
              </a:rPr>
              <a:t> memory. </a:t>
            </a:r>
            <a:r>
              <a:rPr lang="en-US" sz="1200" i="1">
                <a:solidFill>
                  <a:srgbClr val="222222"/>
                </a:solidFill>
                <a:highlight>
                  <a:srgbClr val="FFFFFF"/>
                </a:highlight>
                <a:latin typeface="Arial"/>
                <a:cs typeface="Arial"/>
              </a:rPr>
              <a:t>Edelweiss Applied Science and Technology</a:t>
            </a:r>
            <a:r>
              <a:rPr lang="en-US" sz="1200">
                <a:latin typeface="Arial"/>
                <a:cs typeface="Arial"/>
              </a:rPr>
              <a:t>, </a:t>
            </a:r>
            <a:r>
              <a:rPr lang="en-US" sz="1200" i="1">
                <a:solidFill>
                  <a:srgbClr val="222222"/>
                </a:solidFill>
                <a:highlight>
                  <a:srgbClr val="FFFFFF"/>
                </a:highlight>
                <a:latin typeface="Arial"/>
                <a:cs typeface="Arial"/>
              </a:rPr>
              <a:t>9</a:t>
            </a:r>
            <a:r>
              <a:rPr lang="en-US" sz="1200">
                <a:latin typeface="Arial"/>
                <a:cs typeface="Arial"/>
              </a:rPr>
              <a:t>(5), pp.2869-2877.</a:t>
            </a:r>
            <a:endParaRPr lang="en-GB" sz="1200">
              <a:latin typeface="Arial"/>
              <a:cs typeface="Arial"/>
            </a:endParaRPr>
          </a:p>
          <a:p>
            <a:pPr>
              <a:lnSpc>
                <a:spcPct val="150000"/>
              </a:lnSpc>
            </a:pPr>
            <a:r>
              <a:rPr lang="en-US" sz="1200">
                <a:latin typeface="Arial"/>
                <a:cs typeface="Arial"/>
              </a:rPr>
              <a:t>Armstrong, M. and Taylor, S. (2023) </a:t>
            </a:r>
            <a:r>
              <a:rPr lang="en-US" sz="1200" i="1">
                <a:latin typeface="Arial"/>
                <a:cs typeface="Arial"/>
              </a:rPr>
              <a:t>Armstrong’s handbook of human resource management practice</a:t>
            </a:r>
            <a:r>
              <a:rPr lang="en-US" sz="1200">
                <a:latin typeface="Arial"/>
                <a:cs typeface="Arial"/>
              </a:rPr>
              <a:t>. 16th </a:t>
            </a:r>
            <a:r>
              <a:rPr lang="en-US" sz="1200" err="1">
                <a:latin typeface="Arial"/>
                <a:cs typeface="Arial"/>
              </a:rPr>
              <a:t>edn</a:t>
            </a:r>
            <a:r>
              <a:rPr lang="en-US" sz="1200">
                <a:latin typeface="Arial"/>
                <a:cs typeface="Arial"/>
              </a:rPr>
              <a:t>. </a:t>
            </a:r>
            <a:r>
              <a:rPr lang="en-US" sz="1200" err="1">
                <a:latin typeface="Arial"/>
                <a:cs typeface="Arial"/>
              </a:rPr>
              <a:t>London:Kogan</a:t>
            </a:r>
            <a:r>
              <a:rPr lang="en-US" sz="1200">
                <a:latin typeface="Arial"/>
                <a:cs typeface="Arial"/>
              </a:rPr>
              <a:t> Page.</a:t>
            </a:r>
          </a:p>
          <a:p>
            <a:pPr>
              <a:lnSpc>
                <a:spcPct val="150000"/>
              </a:lnSpc>
            </a:pPr>
            <a:r>
              <a:rPr lang="en-GB" sz="1200" err="1">
                <a:solidFill>
                  <a:srgbClr val="404040"/>
                </a:solidFill>
                <a:latin typeface="Arial"/>
                <a:cs typeface="Arial"/>
              </a:rPr>
              <a:t>Arnaboldi</a:t>
            </a:r>
            <a:r>
              <a:rPr lang="en-GB" sz="1200">
                <a:solidFill>
                  <a:srgbClr val="404040"/>
                </a:solidFill>
                <a:latin typeface="Arial"/>
                <a:cs typeface="Arial"/>
              </a:rPr>
              <a:t>, M., Lapsley, I. and </a:t>
            </a:r>
            <a:r>
              <a:rPr lang="en-GB" sz="1200" err="1">
                <a:solidFill>
                  <a:srgbClr val="404040"/>
                </a:solidFill>
                <a:latin typeface="Arial"/>
                <a:cs typeface="Arial"/>
              </a:rPr>
              <a:t>Steccolini</a:t>
            </a:r>
            <a:r>
              <a:rPr lang="en-GB" sz="1200">
                <a:solidFill>
                  <a:srgbClr val="404040"/>
                </a:solidFill>
                <a:latin typeface="Arial"/>
                <a:cs typeface="Arial"/>
              </a:rPr>
              <a:t>, I. (2015) “Performance Management in the Public Sector: The Ultimate Challenge,” Financial accountability &amp; management in governments, public services, and charities., 31(1), pp. 1–22. Available at: https://doi.org/10.1111/faam.12049. </a:t>
            </a:r>
          </a:p>
          <a:p>
            <a:pPr>
              <a:lnSpc>
                <a:spcPct val="150000"/>
              </a:lnSpc>
            </a:pPr>
            <a:r>
              <a:rPr lang="en-US" sz="1200">
                <a:solidFill>
                  <a:srgbClr val="000000"/>
                </a:solidFill>
                <a:latin typeface="Arial"/>
                <a:cs typeface="Arial"/>
              </a:rPr>
              <a:t>Balakumaran, S. (2024) “12 How can leadership in NHS hospitals be improved to ensure better quality of care for patients?,” </a:t>
            </a:r>
            <a:r>
              <a:rPr lang="en-US" sz="1200" i="1">
                <a:solidFill>
                  <a:srgbClr val="000000"/>
                </a:solidFill>
                <a:latin typeface="Arial"/>
                <a:cs typeface="Arial"/>
              </a:rPr>
              <a:t>BMJ leader</a:t>
            </a:r>
            <a:r>
              <a:rPr lang="en-US" sz="1200">
                <a:solidFill>
                  <a:srgbClr val="000000"/>
                </a:solidFill>
                <a:latin typeface="Arial"/>
                <a:cs typeface="Arial"/>
              </a:rPr>
              <a:t>, 8(Suppl 1), pp. A8–A9. Available at: </a:t>
            </a:r>
            <a:r>
              <a:rPr lang="en-US" sz="1200">
                <a:solidFill>
                  <a:srgbClr val="404040"/>
                </a:solidFill>
                <a:latin typeface="Arial"/>
                <a:cs typeface="Arial"/>
                <a:hlinkClick r:id="rId3"/>
              </a:rPr>
              <a:t>https://doi.org/10.1136/leader-2024-FMLM.12</a:t>
            </a:r>
            <a:r>
              <a:rPr lang="en-US" sz="1200">
                <a:solidFill>
                  <a:srgbClr val="000000"/>
                </a:solidFill>
                <a:latin typeface="Arial"/>
                <a:cs typeface="Arial"/>
              </a:rPr>
              <a:t> (accessed 16 February)</a:t>
            </a:r>
            <a:endParaRPr lang="en-US" sz="1200">
              <a:latin typeface="Arial"/>
              <a:cs typeface="Arial"/>
            </a:endParaRPr>
          </a:p>
          <a:p>
            <a:pPr>
              <a:lnSpc>
                <a:spcPct val="150000"/>
              </a:lnSpc>
            </a:pPr>
            <a:r>
              <a:rPr lang="en-US" sz="1200">
                <a:latin typeface="Arial"/>
                <a:ea typeface="+mn-lt"/>
                <a:cs typeface="Arial"/>
              </a:rPr>
              <a:t>Becker, G.S. (1993). Human Capital: A Theoretical and Empirical Analysis with Special Reference to Education, Third Edition. [online] www.nber.org. Available at: https://www.nber.org/books-and-chapters/human-capital-theoretical-and-empirical-analysis-special-reference-education-third-edition.</a:t>
            </a:r>
            <a:endParaRPr lang="en-US">
              <a:latin typeface="Arial"/>
              <a:cs typeface="Arial"/>
            </a:endParaRPr>
          </a:p>
          <a:p>
            <a:pPr>
              <a:lnSpc>
                <a:spcPct val="150000"/>
              </a:lnSpc>
            </a:pPr>
            <a:r>
              <a:rPr lang="en-US" sz="1200">
                <a:latin typeface="Arial"/>
                <a:ea typeface="+mn-lt"/>
                <a:cs typeface="Arial"/>
              </a:rPr>
              <a:t>Boxall, P. and Purcell, J. (2016) Strategy and human resource management. 4th </a:t>
            </a:r>
            <a:r>
              <a:rPr lang="en-US" sz="1200" err="1">
                <a:latin typeface="Arial"/>
                <a:ea typeface="+mn-lt"/>
                <a:cs typeface="Arial"/>
              </a:rPr>
              <a:t>edn</a:t>
            </a:r>
            <a:r>
              <a:rPr lang="en-US" sz="1200">
                <a:latin typeface="Arial"/>
                <a:ea typeface="+mn-lt"/>
                <a:cs typeface="Arial"/>
              </a:rPr>
              <a:t>. London: Palgrave Macmillan. </a:t>
            </a:r>
            <a:endParaRPr lang="en-US" sz="1200">
              <a:latin typeface="Arial"/>
              <a:cs typeface="Arial"/>
            </a:endParaRPr>
          </a:p>
          <a:p>
            <a:pPr>
              <a:lnSpc>
                <a:spcPct val="150000"/>
              </a:lnSpc>
            </a:pPr>
            <a:r>
              <a:rPr lang="en-US" sz="1200">
                <a:latin typeface="Arial"/>
                <a:ea typeface="+mn-lt"/>
                <a:cs typeface="Arial"/>
              </a:rPr>
              <a:t>Buchan, J., </a:t>
            </a:r>
            <a:r>
              <a:rPr lang="en-US" sz="1200" err="1">
                <a:latin typeface="Arial"/>
                <a:ea typeface="+mn-lt"/>
                <a:cs typeface="Arial"/>
              </a:rPr>
              <a:t>Gershlick</a:t>
            </a:r>
            <a:r>
              <a:rPr lang="en-US" sz="1200">
                <a:latin typeface="Arial"/>
                <a:ea typeface="+mn-lt"/>
                <a:cs typeface="Arial"/>
              </a:rPr>
              <a:t>, B., Charlesworth, A. and Seccombe, I. (2022) Falling short: The NHS workforce challenge. London: The Health Foundation.</a:t>
            </a:r>
            <a:endParaRPr lang="en-US" sz="1200">
              <a:latin typeface="Arial"/>
              <a:cs typeface="Arial"/>
            </a:endParaRPr>
          </a:p>
          <a:p>
            <a:pPr>
              <a:lnSpc>
                <a:spcPct val="150000"/>
              </a:lnSpc>
            </a:pPr>
            <a:r>
              <a:rPr lang="en-US" sz="1200">
                <a:latin typeface="Arial"/>
                <a:cs typeface="Arial"/>
              </a:rPr>
              <a:t>CIPD (2023) </a:t>
            </a:r>
            <a:r>
              <a:rPr lang="en-US" sz="1200" i="1">
                <a:latin typeface="Arial"/>
                <a:cs typeface="Arial"/>
              </a:rPr>
              <a:t>Talent management: An overview</a:t>
            </a:r>
            <a:r>
              <a:rPr lang="en-US" sz="1200">
                <a:latin typeface="Arial"/>
                <a:cs typeface="Arial"/>
              </a:rPr>
              <a:t>. London: CIPD.</a:t>
            </a:r>
          </a:p>
          <a:p>
            <a:pPr>
              <a:lnSpc>
                <a:spcPct val="150000"/>
              </a:lnSpc>
            </a:pPr>
            <a:r>
              <a:rPr lang="en-GB" sz="1200">
                <a:latin typeface="Arial"/>
                <a:cs typeface="Arial"/>
              </a:rPr>
              <a:t>Caire, G. and Becker, G.S. (1967) ‘Human capital, a theoretical and empirical analysis with special reference to education’, </a:t>
            </a:r>
            <a:r>
              <a:rPr lang="en-GB" sz="1200" i="1">
                <a:latin typeface="Arial"/>
                <a:cs typeface="Arial"/>
              </a:rPr>
              <a:t>Revue </a:t>
            </a:r>
            <a:r>
              <a:rPr lang="en-GB" sz="1200" i="1" err="1">
                <a:latin typeface="Arial"/>
                <a:cs typeface="Arial"/>
              </a:rPr>
              <a:t>Économique</a:t>
            </a:r>
            <a:r>
              <a:rPr lang="en-GB" sz="1200">
                <a:latin typeface="Arial"/>
                <a:cs typeface="Arial"/>
              </a:rPr>
              <a:t>, 18(1), p. 132. Available at: </a:t>
            </a:r>
            <a:r>
              <a:rPr lang="en-GB" sz="1200">
                <a:latin typeface="Arial"/>
                <a:cs typeface="Arial"/>
                <a:hlinkClick r:id="rId4"/>
              </a:rPr>
              <a:t>https://doi.org/10.2307/3499575</a:t>
            </a:r>
            <a:r>
              <a:rPr lang="en-GB" sz="1200">
                <a:latin typeface="Arial"/>
                <a:cs typeface="Arial"/>
              </a:rPr>
              <a:t>.</a:t>
            </a:r>
            <a:endParaRPr lang="en-US" sz="1200">
              <a:latin typeface="Arial"/>
              <a:cs typeface="Arial"/>
            </a:endParaRPr>
          </a:p>
          <a:p>
            <a:pPr>
              <a:lnSpc>
                <a:spcPct val="150000"/>
              </a:lnSpc>
            </a:pPr>
            <a:r>
              <a:rPr lang="en-GB" sz="1200">
                <a:solidFill>
                  <a:srgbClr val="404040"/>
                </a:solidFill>
                <a:latin typeface="Arial"/>
                <a:cs typeface="Arial"/>
              </a:rPr>
              <a:t>Coulson‐Thomas, C. (2010) “Transforming productivity and performance in healthcare and other public services: how training and development could make a more strategic contribution,” Industrial and commercial training., 42(5), pp. 251–259. Available at: </a:t>
            </a:r>
            <a:r>
              <a:rPr lang="en-GB" sz="1200">
                <a:latin typeface="Arial"/>
                <a:cs typeface="Arial"/>
                <a:hlinkClick r:id="rId5"/>
              </a:rPr>
              <a:t>https://doi.org/10.1108/00197851011057546</a:t>
            </a:r>
            <a:r>
              <a:rPr lang="en-GB" sz="1200">
                <a:solidFill>
                  <a:srgbClr val="404040"/>
                </a:solidFill>
                <a:latin typeface="Arial"/>
                <a:cs typeface="Arial"/>
              </a:rPr>
              <a:t>. </a:t>
            </a:r>
            <a:endParaRPr lang="en-GB" sz="1200">
              <a:latin typeface="Arial"/>
              <a:cs typeface="Arial"/>
            </a:endParaRPr>
          </a:p>
          <a:p>
            <a:pPr>
              <a:lnSpc>
                <a:spcPct val="150000"/>
              </a:lnSpc>
            </a:pPr>
            <a:r>
              <a:rPr lang="en-US" sz="1200">
                <a:latin typeface="Arial"/>
                <a:cs typeface="Arial"/>
              </a:rPr>
              <a:t>Daniels, J. </a:t>
            </a:r>
            <a:r>
              <a:rPr lang="en-US" sz="1200" i="1">
                <a:latin typeface="Arial"/>
                <a:cs typeface="Arial"/>
              </a:rPr>
              <a:t>et al.</a:t>
            </a:r>
            <a:r>
              <a:rPr lang="en-US" sz="1200">
                <a:latin typeface="Arial"/>
                <a:cs typeface="Arial"/>
              </a:rPr>
              <a:t> (2024) “Perceived barriers and opportunities to improve working conditions and staff retention in emergency departments: a qualitative study,” </a:t>
            </a:r>
            <a:r>
              <a:rPr lang="en-US" sz="1200" i="1">
                <a:latin typeface="Arial"/>
                <a:cs typeface="Arial"/>
              </a:rPr>
              <a:t>Emergency medicine journal : EMJ</a:t>
            </a:r>
            <a:r>
              <a:rPr lang="en-US" sz="1200">
                <a:latin typeface="Arial"/>
                <a:cs typeface="Arial"/>
              </a:rPr>
              <a:t>, 41(4), pp. 257–265. Available at: </a:t>
            </a:r>
            <a:r>
              <a:rPr lang="en-US" sz="1200">
                <a:latin typeface="Arial"/>
                <a:cs typeface="Arial"/>
                <a:hlinkClick r:id="rId6"/>
              </a:rPr>
              <a:t>https://doi.org/10.1136/emermed-2023-213189</a:t>
            </a:r>
            <a:r>
              <a:rPr lang="en-US" sz="1200">
                <a:latin typeface="Arial"/>
                <a:cs typeface="Arial"/>
              </a:rPr>
              <a:t> (accessed 20 February 2026)</a:t>
            </a:r>
          </a:p>
          <a:p>
            <a:pPr>
              <a:lnSpc>
                <a:spcPct val="150000"/>
              </a:lnSpc>
            </a:pPr>
            <a:r>
              <a:rPr lang="en-US" sz="1200">
                <a:latin typeface="Arial"/>
                <a:cs typeface="Arial"/>
              </a:rPr>
              <a:t>Department of Health and Social Care (2022). </a:t>
            </a:r>
            <a:r>
              <a:rPr lang="en-US" sz="1200" i="1">
                <a:latin typeface="Arial"/>
                <a:cs typeface="Arial"/>
              </a:rPr>
              <a:t>A Plan for Digital Health and Social Care</a:t>
            </a:r>
            <a:r>
              <a:rPr lang="en-US" sz="1200">
                <a:latin typeface="Arial"/>
                <a:cs typeface="Arial"/>
              </a:rPr>
              <a:t>. GOV.UK. Available at: </a:t>
            </a:r>
            <a:r>
              <a:rPr lang="en-US" sz="1200">
                <a:latin typeface="Arial"/>
                <a:cs typeface="Arial"/>
                <a:hlinkClick r:id="rId7"/>
              </a:rPr>
              <a:t>https://www.gov.uk/government/publications/a-plan-for-digital-health-and-social-care/a-plan-for-digital-health-and-social-care</a:t>
            </a:r>
            <a:r>
              <a:rPr lang="en-US" sz="1200">
                <a:latin typeface="Arial"/>
                <a:cs typeface="Arial"/>
              </a:rPr>
              <a:t> </a:t>
            </a:r>
            <a:r>
              <a:rPr lang="en-US" sz="1200">
                <a:highlight>
                  <a:srgbClr val="FFFFFF"/>
                </a:highlight>
                <a:latin typeface="Arial"/>
                <a:cs typeface="Arial"/>
              </a:rPr>
              <a:t>(Accessed: 12 February 2026).</a:t>
            </a:r>
            <a:endParaRPr lang="en-US" sz="1200">
              <a:latin typeface="Arial"/>
              <a:cs typeface="Arial"/>
            </a:endParaRPr>
          </a:p>
          <a:p>
            <a:pPr>
              <a:lnSpc>
                <a:spcPct val="150000"/>
              </a:lnSpc>
            </a:pPr>
            <a:endParaRPr lang="en-US" sz="1100">
              <a:highlight>
                <a:srgbClr val="FFFFFF"/>
              </a:highlight>
              <a:latin typeface="Arial"/>
              <a:cs typeface="Arial"/>
            </a:endParaRPr>
          </a:p>
        </p:txBody>
      </p:sp>
    </p:spTree>
    <p:extLst>
      <p:ext uri="{BB962C8B-B14F-4D97-AF65-F5344CB8AC3E}">
        <p14:creationId xmlns:p14="http://schemas.microsoft.com/office/powerpoint/2010/main" val="3467584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8602A2-DBAA-D659-79FD-D74A1ECD302E}"/>
              </a:ext>
            </a:extLst>
          </p:cNvPr>
          <p:cNvSpPr txBox="1"/>
          <p:nvPr/>
        </p:nvSpPr>
        <p:spPr>
          <a:xfrm>
            <a:off x="207018" y="124211"/>
            <a:ext cx="11777305" cy="69369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Digital Transformation. (2025). </a:t>
            </a:r>
            <a:r>
              <a:rPr lang="en-US" sz="1200" i="1">
                <a:highlight>
                  <a:srgbClr val="FFFFFF"/>
                </a:highlight>
                <a:latin typeface="Arial"/>
                <a:cs typeface="Arial"/>
              </a:rPr>
              <a:t>Digital champions | Workforce, training and education | NHS England</a:t>
            </a:r>
            <a:r>
              <a:rPr lang="en-US" sz="1200">
                <a:highlight>
                  <a:srgbClr val="FFFFFF"/>
                </a:highlight>
                <a:latin typeface="Arial"/>
                <a:cs typeface="Arial"/>
              </a:rPr>
              <a:t>. [online] Available at: </a:t>
            </a:r>
            <a:r>
              <a:rPr lang="en-US" sz="1200">
                <a:highlight>
                  <a:srgbClr val="FFFFFF"/>
                </a:highlight>
                <a:latin typeface="Arial"/>
                <a:cs typeface="Arial"/>
                <a:hlinkClick r:id="rId2"/>
              </a:rPr>
              <a:t>https://digital-transformation.hee.nhs.uk/support-for-organisations/digital-champions</a:t>
            </a:r>
            <a:r>
              <a:rPr lang="en-US" sz="1200">
                <a:highlight>
                  <a:srgbClr val="FFFFFF"/>
                </a:highlight>
                <a:latin typeface="Arial"/>
                <a:cs typeface="Arial"/>
              </a:rPr>
              <a:t>. (Accessed: 12 February 2026).</a:t>
            </a:r>
            <a:endParaRPr lang="en-US" sz="1200"/>
          </a:p>
          <a:p>
            <a:pPr>
              <a:lnSpc>
                <a:spcPct val="150000"/>
              </a:lnSpc>
            </a:pPr>
            <a:r>
              <a:rPr lang="en-US" sz="1200">
                <a:highlight>
                  <a:srgbClr val="FFFFFF"/>
                </a:highlight>
                <a:latin typeface="Arial"/>
                <a:cs typeface="Arial"/>
              </a:rPr>
              <a:t>Digital.nhs.uk. (2025). </a:t>
            </a:r>
            <a:r>
              <a:rPr lang="en-US" sz="1200" i="1">
                <a:highlight>
                  <a:srgbClr val="FFFFFF"/>
                </a:highlight>
                <a:latin typeface="Arial"/>
                <a:cs typeface="Arial"/>
              </a:rPr>
              <a:t>Welcome To Zscaler Directory Authentication</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https://digital.nhs.uk/services/ai-knowledge-repository</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Donaghy, G. </a:t>
            </a:r>
            <a:r>
              <a:rPr lang="en-US" sz="1200" i="1">
                <a:highlight>
                  <a:srgbClr val="FFFFFF"/>
                </a:highlight>
                <a:latin typeface="Arial"/>
                <a:cs typeface="Arial"/>
              </a:rPr>
              <a:t>et al.</a:t>
            </a:r>
            <a:r>
              <a:rPr lang="en-US" sz="1200">
                <a:highlight>
                  <a:srgbClr val="FFFFFF"/>
                </a:highlight>
                <a:latin typeface="Arial"/>
                <a:cs typeface="Arial"/>
              </a:rPr>
              <a:t> (2018) “Helping doctors in training to STEP-UP: A leadership and quality improvement </a:t>
            </a:r>
            <a:r>
              <a:rPr lang="en-US" sz="1200" err="1">
                <a:highlight>
                  <a:srgbClr val="FFFFFF"/>
                </a:highlight>
                <a:latin typeface="Arial"/>
                <a:cs typeface="Arial"/>
              </a:rPr>
              <a:t>programme</a:t>
            </a:r>
            <a:r>
              <a:rPr lang="en-US" sz="1200">
                <a:highlight>
                  <a:srgbClr val="FFFFFF"/>
                </a:highlight>
                <a:latin typeface="Arial"/>
                <a:cs typeface="Arial"/>
              </a:rPr>
              <a:t> in the Belfast Health and Social Care Trust,” </a:t>
            </a:r>
            <a:r>
              <a:rPr lang="en-US" sz="1200" i="1">
                <a:highlight>
                  <a:srgbClr val="FFFFFF"/>
                </a:highlight>
                <a:latin typeface="Arial"/>
                <a:cs typeface="Arial"/>
              </a:rPr>
              <a:t>Ulster medical journal</a:t>
            </a:r>
            <a:r>
              <a:rPr lang="en-US" sz="1200">
                <a:highlight>
                  <a:srgbClr val="FFFFFF"/>
                </a:highlight>
                <a:latin typeface="Arial"/>
                <a:cs typeface="Arial"/>
              </a:rPr>
              <a:t>, 87(2), pp. 112–116.</a:t>
            </a:r>
            <a:endParaRPr lang="en-US" sz="1200">
              <a:latin typeface="Arial"/>
              <a:cs typeface="Arial"/>
            </a:endParaRPr>
          </a:p>
          <a:p>
            <a:pPr>
              <a:lnSpc>
                <a:spcPct val="150000"/>
              </a:lnSpc>
            </a:pPr>
            <a:r>
              <a:rPr lang="en-US" sz="1200">
                <a:highlight>
                  <a:srgbClr val="FFFFFF"/>
                </a:highlight>
                <a:latin typeface="Arial"/>
                <a:cs typeface="Arial"/>
              </a:rPr>
              <a:t>El-</a:t>
            </a:r>
            <a:r>
              <a:rPr lang="en-US" sz="1200" err="1">
                <a:highlight>
                  <a:srgbClr val="FFFFFF"/>
                </a:highlight>
                <a:latin typeface="Arial"/>
                <a:cs typeface="Arial"/>
              </a:rPr>
              <a:t>afandy</a:t>
            </a:r>
            <a:r>
              <a:rPr lang="en-US" sz="1200">
                <a:highlight>
                  <a:srgbClr val="FFFFFF"/>
                </a:highlight>
                <a:latin typeface="Arial"/>
                <a:cs typeface="Arial"/>
              </a:rPr>
              <a:t>, A.M.O. and Ahmed, F.A.H.M., (2023). Competency-based transition training program for internship nursing students regarding COVID-19 variant using Benner’s Model. </a:t>
            </a:r>
            <a:r>
              <a:rPr lang="en-US" sz="1200" i="1">
                <a:solidFill>
                  <a:srgbClr val="222222"/>
                </a:solidFill>
                <a:highlight>
                  <a:srgbClr val="FFFFFF"/>
                </a:highlight>
                <a:latin typeface="Arial"/>
                <a:cs typeface="Arial"/>
              </a:rPr>
              <a:t>Egyptian Journal of Nursing and Health Sciences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4</a:t>
            </a:r>
            <a:r>
              <a:rPr lang="en-US" sz="1200">
                <a:highlight>
                  <a:srgbClr val="FFFFFF"/>
                </a:highlight>
                <a:latin typeface="Arial"/>
                <a:cs typeface="Arial"/>
              </a:rPr>
              <a:t>(1), pp.167-192.</a:t>
            </a:r>
            <a:endParaRPr lang="en-US" sz="1200">
              <a:latin typeface="Arial"/>
              <a:cs typeface="Arial"/>
            </a:endParaRPr>
          </a:p>
          <a:p>
            <a:pPr>
              <a:lnSpc>
                <a:spcPct val="150000"/>
              </a:lnSpc>
            </a:pPr>
            <a:r>
              <a:rPr lang="en-GB" sz="1200" err="1">
                <a:highlight>
                  <a:srgbClr val="FFFFFF"/>
                </a:highlight>
                <a:latin typeface="Arial"/>
                <a:cs typeface="Arial"/>
              </a:rPr>
              <a:t>Elkjaer</a:t>
            </a:r>
            <a:r>
              <a:rPr lang="en-GB" sz="1200">
                <a:highlight>
                  <a:srgbClr val="FFFFFF"/>
                </a:highlight>
                <a:latin typeface="Arial"/>
                <a:cs typeface="Arial"/>
              </a:rPr>
              <a:t>, B. (2003) ‘Reflection in learning and professional development: theory and practice’, </a:t>
            </a:r>
            <a:r>
              <a:rPr lang="en-GB" sz="1200" i="1">
                <a:highlight>
                  <a:srgbClr val="FFFFFF"/>
                </a:highlight>
                <a:latin typeface="Arial"/>
                <a:cs typeface="Arial"/>
              </a:rPr>
              <a:t>Management Learning</a:t>
            </a:r>
            <a:r>
              <a:rPr lang="en-GB" sz="1200">
                <a:highlight>
                  <a:srgbClr val="FFFFFF"/>
                </a:highlight>
                <a:latin typeface="Arial"/>
                <a:cs typeface="Arial"/>
              </a:rPr>
              <a:t>, 34(4), p. 135. Available at: </a:t>
            </a:r>
            <a:r>
              <a:rPr lang="en-GB" sz="1200">
                <a:highlight>
                  <a:srgbClr val="FFFFFF"/>
                </a:highlight>
                <a:latin typeface="Arial"/>
                <a:cs typeface="Arial"/>
                <a:hlinkClick r:id="rId4"/>
              </a:rPr>
              <a:t>https://doi.org/10.1177/1350507603034001135</a:t>
            </a:r>
            <a:r>
              <a:rPr lang="en-GB" sz="1200">
                <a:highlight>
                  <a:srgbClr val="FFFFFF"/>
                </a:highlight>
                <a:latin typeface="Arial"/>
                <a:cs typeface="Arial"/>
              </a:rPr>
              <a:t>.</a:t>
            </a:r>
            <a:endParaRPr lang="en-US" sz="1200">
              <a:latin typeface="Arial"/>
              <a:cs typeface="Arial"/>
            </a:endParaRPr>
          </a:p>
          <a:p>
            <a:pPr>
              <a:lnSpc>
                <a:spcPct val="150000"/>
              </a:lnSpc>
            </a:pPr>
            <a:r>
              <a:rPr lang="en-US" sz="1200">
                <a:highlight>
                  <a:srgbClr val="FFFFFF"/>
                </a:highlight>
                <a:latin typeface="Arial"/>
                <a:cs typeface="Arial"/>
              </a:rPr>
              <a:t>Fanelli, S., </a:t>
            </a:r>
            <a:r>
              <a:rPr lang="en-US" sz="1200" err="1">
                <a:highlight>
                  <a:srgbClr val="FFFFFF"/>
                </a:highlight>
                <a:latin typeface="Arial"/>
                <a:cs typeface="Arial"/>
              </a:rPr>
              <a:t>Pratici</a:t>
            </a:r>
            <a:r>
              <a:rPr lang="en-US" sz="1200">
                <a:highlight>
                  <a:srgbClr val="FFFFFF"/>
                </a:highlight>
                <a:latin typeface="Arial"/>
                <a:cs typeface="Arial"/>
              </a:rPr>
              <a:t>, L. and </a:t>
            </a:r>
            <a:r>
              <a:rPr lang="en-US" sz="1200" err="1">
                <a:highlight>
                  <a:srgbClr val="FFFFFF"/>
                </a:highlight>
                <a:latin typeface="Arial"/>
                <a:cs typeface="Arial"/>
              </a:rPr>
              <a:t>Zangrandi</a:t>
            </a:r>
            <a:r>
              <a:rPr lang="en-US" sz="1200">
                <a:highlight>
                  <a:srgbClr val="FFFFFF"/>
                </a:highlight>
                <a:latin typeface="Arial"/>
                <a:cs typeface="Arial"/>
              </a:rPr>
              <a:t>, A. (2022) “Managing healthcare services: Are professionals ready to play the role of manager?,” </a:t>
            </a:r>
            <a:r>
              <a:rPr lang="en-US" sz="1200" i="1">
                <a:highlight>
                  <a:srgbClr val="FFFFFF"/>
                </a:highlight>
                <a:latin typeface="Arial"/>
                <a:cs typeface="Arial"/>
              </a:rPr>
              <a:t>Health services management research : an official journal of the Association of University Programs in Health Administration</a:t>
            </a:r>
            <a:r>
              <a:rPr lang="en-US" sz="1200">
                <a:highlight>
                  <a:srgbClr val="FFFFFF"/>
                </a:highlight>
                <a:latin typeface="Arial"/>
                <a:cs typeface="Arial"/>
              </a:rPr>
              <a:t>, 35(1), pp. 16–26. Available at: </a:t>
            </a:r>
            <a:r>
              <a:rPr lang="en-US" sz="1200">
                <a:highlight>
                  <a:srgbClr val="FFFFFF"/>
                </a:highlight>
                <a:latin typeface="Arial"/>
                <a:cs typeface="Arial"/>
                <a:hlinkClick r:id="rId5"/>
              </a:rPr>
              <a:t>https://doi.org/10.1177/09514848211010264</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Ferreira, P.L., 2023. Transforming to strengthen trust in the NHS. </a:t>
            </a:r>
            <a:r>
              <a:rPr lang="en-US" sz="1200" i="1">
                <a:solidFill>
                  <a:srgbClr val="222222"/>
                </a:solidFill>
                <a:highlight>
                  <a:srgbClr val="FFFFFF"/>
                </a:highlight>
                <a:latin typeface="Arial"/>
                <a:cs typeface="Arial"/>
              </a:rPr>
              <a:t>BIRTH AND GROWTH MEDICAL JOURNAL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32</a:t>
            </a:r>
            <a:r>
              <a:rPr lang="en-US" sz="1200">
                <a:highlight>
                  <a:srgbClr val="FFFFFF"/>
                </a:highlight>
                <a:latin typeface="Arial"/>
                <a:cs typeface="Arial"/>
              </a:rPr>
              <a:t>(3), pp.169-172.</a:t>
            </a:r>
          </a:p>
          <a:p>
            <a:pPr>
              <a:lnSpc>
                <a:spcPct val="150000"/>
              </a:lnSpc>
            </a:pPr>
            <a:r>
              <a:rPr lang="en-GB" sz="1200">
                <a:solidFill>
                  <a:srgbClr val="404040"/>
                </a:solidFill>
                <a:highlight>
                  <a:srgbClr val="FFFFFF"/>
                </a:highlight>
                <a:latin typeface="Arial"/>
                <a:cs typeface="Arial"/>
              </a:rPr>
              <a:t>Ferry, L. and </a:t>
            </a:r>
            <a:r>
              <a:rPr lang="en-GB" sz="1200" err="1">
                <a:solidFill>
                  <a:srgbClr val="404040"/>
                </a:solidFill>
                <a:highlight>
                  <a:srgbClr val="FFFFFF"/>
                </a:highlight>
                <a:latin typeface="Arial"/>
                <a:cs typeface="Arial"/>
              </a:rPr>
              <a:t>Scarparo</a:t>
            </a:r>
            <a:r>
              <a:rPr lang="en-GB" sz="1200">
                <a:solidFill>
                  <a:srgbClr val="404040"/>
                </a:solidFill>
                <a:highlight>
                  <a:srgbClr val="FFFFFF"/>
                </a:highlight>
                <a:latin typeface="Arial"/>
                <a:cs typeface="Arial"/>
              </a:rPr>
              <a:t>, S. (2015) “An era of governance through performance management – New Labour’s National Health Service from 1997 to 2010,” Accounting history review., 25(3), pp. 219–238. Available at: </a:t>
            </a:r>
            <a:r>
              <a:rPr lang="en-GB" sz="1200">
                <a:highlight>
                  <a:srgbClr val="FFFFFF"/>
                </a:highlight>
                <a:latin typeface="Arial"/>
                <a:cs typeface="Arial"/>
                <a:hlinkClick r:id="rId6"/>
              </a:rPr>
              <a:t>https://doi.org/10.1080/21552851.2015.1091673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Flanagan, H.D. and Henry, P. (1994) “Healthy Working and Performance Management,” Health manpower management., 20(2), pp. 22–32. Available at: </a:t>
            </a:r>
            <a:r>
              <a:rPr lang="en-GB" sz="1200">
                <a:solidFill>
                  <a:srgbClr val="404040"/>
                </a:solidFill>
                <a:highlight>
                  <a:srgbClr val="FFFFFF"/>
                </a:highlight>
                <a:latin typeface="Arial"/>
                <a:cs typeface="Arial"/>
                <a:hlinkClick r:id="rId7"/>
              </a:rPr>
              <a:t>https://doi.org/10.1108/09552069410060067</a:t>
            </a:r>
            <a:r>
              <a:rPr lang="en-GB" sz="1200">
                <a:solidFill>
                  <a:srgbClr val="404040"/>
                </a:solidFill>
                <a:highlight>
                  <a:srgbClr val="FFFFFF"/>
                </a:highlight>
                <a:latin typeface="Arial"/>
                <a:cs typeface="Arial"/>
              </a:rPr>
              <a:t>.</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GOV.UK. (2021). </a:t>
            </a:r>
            <a:r>
              <a:rPr lang="en-US" sz="1200" i="1">
                <a:solidFill>
                  <a:srgbClr val="000000"/>
                </a:solidFill>
                <a:highlight>
                  <a:srgbClr val="FFFFFF"/>
                </a:highlight>
                <a:latin typeface="Arial"/>
                <a:cs typeface="Arial"/>
              </a:rPr>
              <a:t>£7.5 million to digitally schedule shifts and save NHS staff </a:t>
            </a:r>
            <a:r>
              <a:rPr lang="en-US" sz="1200" i="1" err="1">
                <a:solidFill>
                  <a:srgbClr val="000000"/>
                </a:solidFill>
                <a:highlight>
                  <a:srgbClr val="FFFFFF"/>
                </a:highlight>
                <a:latin typeface="Arial"/>
                <a:cs typeface="Arial"/>
              </a:rPr>
              <a:t>time</a:t>
            </a:r>
            <a:r>
              <a:rPr lang="en-US" sz="1200" err="1">
                <a:solidFill>
                  <a:srgbClr val="000000"/>
                </a:solidFill>
                <a:highlight>
                  <a:srgbClr val="FFFFFF"/>
                </a:highlight>
                <a:latin typeface="Arial"/>
                <a:cs typeface="Arial"/>
              </a:rPr>
              <a:t>.Available</a:t>
            </a:r>
            <a:r>
              <a:rPr lang="en-US" sz="1200">
                <a:solidFill>
                  <a:srgbClr val="000000"/>
                </a:solidFill>
                <a:highlight>
                  <a:srgbClr val="FFFFFF"/>
                </a:highlight>
                <a:latin typeface="Arial"/>
                <a:cs typeface="Arial"/>
              </a:rPr>
              <a:t> at: </a:t>
            </a:r>
            <a:r>
              <a:rPr lang="en-US" sz="1200">
                <a:solidFill>
                  <a:srgbClr val="404040"/>
                </a:solidFill>
                <a:highlight>
                  <a:srgbClr val="FFFFFF"/>
                </a:highlight>
                <a:latin typeface="Arial"/>
                <a:cs typeface="Arial"/>
                <a:hlinkClick r:id="rId8"/>
              </a:rPr>
              <a:t>https://www.gov.uk/government/news/75-million-to-digitally-schedule-shifts-and-save-nhs-staff-time</a:t>
            </a:r>
            <a:r>
              <a:rPr lang="en-US" sz="1200">
                <a:solidFill>
                  <a:srgbClr val="000000"/>
                </a:solidFill>
                <a:highlight>
                  <a:srgbClr val="FFFFFF"/>
                </a:highlight>
                <a:latin typeface="Arial"/>
                <a:cs typeface="Arial"/>
              </a:rPr>
              <a:t>. (Accessed: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Guest, D.E. (2004) ‘The psychology of the employment relationship: An analysis based on the psychological </a:t>
            </a:r>
            <a:r>
              <a:rPr lang="en-US" sz="1200" err="1">
                <a:solidFill>
                  <a:srgbClr val="000000"/>
                </a:solidFill>
                <a:highlight>
                  <a:srgbClr val="FFFFFF"/>
                </a:highlight>
                <a:latin typeface="Arial"/>
                <a:cs typeface="Arial"/>
              </a:rPr>
              <a:t>contract’,</a:t>
            </a:r>
            <a:r>
              <a:rPr lang="en-US" sz="1200" i="1" err="1">
                <a:solidFill>
                  <a:srgbClr val="000000"/>
                </a:solidFill>
                <a:highlight>
                  <a:srgbClr val="FFFFFF"/>
                </a:highlight>
                <a:latin typeface="Arial"/>
                <a:cs typeface="Arial"/>
              </a:rPr>
              <a:t>Applied</a:t>
            </a:r>
            <a:r>
              <a:rPr lang="en-US" sz="1200" i="1">
                <a:solidFill>
                  <a:srgbClr val="000000"/>
                </a:solidFill>
                <a:highlight>
                  <a:srgbClr val="FFFFFF"/>
                </a:highlight>
                <a:latin typeface="Arial"/>
                <a:cs typeface="Arial"/>
              </a:rPr>
              <a:t> Psychology</a:t>
            </a:r>
            <a:r>
              <a:rPr lang="en-US" sz="1200">
                <a:solidFill>
                  <a:srgbClr val="000000"/>
                </a:solidFill>
                <a:highlight>
                  <a:srgbClr val="FFFFFF"/>
                </a:highlight>
                <a:latin typeface="Arial"/>
                <a:cs typeface="Arial"/>
              </a:rPr>
              <a:t>, 53(4), pp. 541–555.</a:t>
            </a:r>
            <a:endParaRPr lang="en-US"/>
          </a:p>
          <a:p>
            <a:pPr>
              <a:lnSpc>
                <a:spcPct val="150000"/>
              </a:lnSpc>
            </a:pPr>
            <a:r>
              <a:rPr lang="en-US" sz="1200">
                <a:solidFill>
                  <a:srgbClr val="000000"/>
                </a:solidFill>
                <a:highlight>
                  <a:srgbClr val="FFFFFF"/>
                </a:highlight>
                <a:latin typeface="Arial"/>
                <a:cs typeface="Arial"/>
              </a:rPr>
              <a:t>Guest, D.E. (2011). Human resource management and performance: still searching for some answers. </a:t>
            </a:r>
            <a:r>
              <a:rPr lang="en-US" sz="1200" i="1">
                <a:solidFill>
                  <a:srgbClr val="000000"/>
                </a:solidFill>
                <a:highlight>
                  <a:srgbClr val="FFFFFF"/>
                </a:highlight>
                <a:latin typeface="Arial"/>
                <a:cs typeface="Arial"/>
              </a:rPr>
              <a:t>Human Resource Management Journal</a:t>
            </a:r>
            <a:r>
              <a:rPr lang="en-US" sz="1200">
                <a:solidFill>
                  <a:srgbClr val="000000"/>
                </a:solidFill>
                <a:highlight>
                  <a:srgbClr val="FFFFFF"/>
                </a:highlight>
                <a:latin typeface="Arial"/>
                <a:cs typeface="Arial"/>
              </a:rPr>
              <a:t>, 21(1), pp.3–13. (Accessed: 12 February 2026).</a:t>
            </a:r>
            <a:endParaRPr lang="en-US"/>
          </a:p>
          <a:p>
            <a:pPr>
              <a:lnSpc>
                <a:spcPct val="150000"/>
              </a:lnSpc>
            </a:pPr>
            <a:r>
              <a:rPr lang="en-US" sz="1200">
                <a:solidFill>
                  <a:srgbClr val="000000"/>
                </a:solidFill>
                <a:highlight>
                  <a:srgbClr val="FFFFFF"/>
                </a:highlight>
                <a:latin typeface="Arial"/>
                <a:cs typeface="Arial"/>
              </a:rPr>
              <a:t>Health Education England. (2018). Available at: </a:t>
            </a:r>
            <a:r>
              <a:rPr lang="en-US" sz="1200">
                <a:solidFill>
                  <a:srgbClr val="000000"/>
                </a:solidFill>
                <a:highlight>
                  <a:srgbClr val="FFFFFF"/>
                </a:highlight>
                <a:latin typeface="Arial"/>
                <a:cs typeface="Arial"/>
                <a:hlinkClick r:id="rId9"/>
              </a:rPr>
              <a:t>https://www.hee.nhs.uk/sites/default/files/documents/Topol%20Review%20interim%20report_0.pdf</a:t>
            </a:r>
            <a:r>
              <a:rPr lang="en-US" sz="1200">
                <a:solidFill>
                  <a:srgbClr val="000000"/>
                </a:solidFill>
                <a:highlight>
                  <a:srgbClr val="FFFFFF"/>
                </a:highlight>
                <a:latin typeface="Arial"/>
                <a:cs typeface="Arial"/>
              </a:rPr>
              <a:t>. (Accessed: 12 February 2026).</a:t>
            </a:r>
            <a:endParaRPr lang="en-US"/>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31364272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E24EA0-EBC2-1EF2-51F4-2C3D4EBAF047}"/>
              </a:ext>
            </a:extLst>
          </p:cNvPr>
          <p:cNvSpPr txBox="1"/>
          <p:nvPr/>
        </p:nvSpPr>
        <p:spPr>
          <a:xfrm>
            <a:off x="10382" y="110410"/>
            <a:ext cx="12180555" cy="6706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highlight>
                  <a:srgbClr val="FFFFFF"/>
                </a:highlight>
                <a:latin typeface="Arial"/>
                <a:cs typeface="Arial"/>
              </a:rPr>
              <a:t>House of Commons Health and Social Care Committee (2021). </a:t>
            </a:r>
            <a:r>
              <a:rPr lang="en-US" sz="1200" i="1">
                <a:highlight>
                  <a:srgbClr val="FFFFFF"/>
                </a:highlight>
                <a:latin typeface="Arial"/>
                <a:cs typeface="Arial"/>
              </a:rPr>
              <a:t>Workforce Burnout and Resilience in the NHS and Social Care Second Report of Session 2021-22 Report, Together with Formal Minutes Relating to the Report</a:t>
            </a:r>
            <a:r>
              <a:rPr lang="en-US" sz="1200">
                <a:highlight>
                  <a:srgbClr val="FFFFFF"/>
                </a:highlight>
                <a:latin typeface="Arial"/>
                <a:cs typeface="Arial"/>
              </a:rPr>
              <a:t>.  House of Commons. Available at: </a:t>
            </a:r>
            <a:r>
              <a:rPr lang="en-US" sz="1200">
                <a:highlight>
                  <a:srgbClr val="FFFFFF"/>
                </a:highlight>
                <a:latin typeface="Arial"/>
                <a:cs typeface="Arial"/>
                <a:hlinkClick r:id="rId2"/>
              </a:rPr>
              <a:t>https://committees.parliament.uk/publications/6158/documents/68766/default/</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Inkpen, P., (2024). IMPACT OF LEADERSHIP STYLE AND ORGANISATIONAL CULTURE ON THE PERFORMANCE OF THE NATIONAL HEALTH SERVICE (NHS) IN THE UNITED KINGDOM (UK). Available at: </a:t>
            </a:r>
            <a:r>
              <a:rPr lang="en-US" sz="1200">
                <a:highlight>
                  <a:srgbClr val="FFFFFF"/>
                </a:highlight>
                <a:latin typeface="Arial"/>
                <a:cs typeface="Arial"/>
                <a:hlinkClick r:id="rId3"/>
              </a:rPr>
              <a:t>https://scholar.google.com/scholar?hl=en&amp;as_sdt=0%2C5&amp;as_ylo=2022&amp;q=Transformational+Leadership+Theory+within+the+NHS&amp;btnG=#d=gs_cit&amp;t=1771013118541&amp;u=%2Fscholar%3Fq%3Dinfo%3AYjl0yWjTvawJ%3Ascholar.google.com%2F%26output%3Dcite%26scirp%3D1%26hl%3Den</a:t>
            </a:r>
            <a:r>
              <a:rPr lang="en-US" sz="1200">
                <a:highlight>
                  <a:srgbClr val="FFFFFF"/>
                </a:highlight>
                <a:latin typeface="Arial"/>
                <a:cs typeface="Arial"/>
              </a:rPr>
              <a:t> (accessed 15 February 2026)</a:t>
            </a:r>
          </a:p>
          <a:p>
            <a:pPr>
              <a:lnSpc>
                <a:spcPct val="150000"/>
              </a:lnSpc>
            </a:pPr>
            <a:r>
              <a:rPr lang="en-US" sz="1200">
                <a:highlight>
                  <a:srgbClr val="FFFFFF"/>
                </a:highlight>
                <a:latin typeface="Arial"/>
                <a:cs typeface="Arial"/>
              </a:rPr>
              <a:t>Jones, B., Horton, T. and Home, J., (2022). Strengthening NHS management and leadership. </a:t>
            </a:r>
            <a:r>
              <a:rPr lang="en-US" sz="1200" i="1">
                <a:solidFill>
                  <a:srgbClr val="222222"/>
                </a:solidFill>
                <a:highlight>
                  <a:srgbClr val="FFFFFF"/>
                </a:highlight>
                <a:latin typeface="Arial"/>
                <a:cs typeface="Arial"/>
              </a:rPr>
              <a:t>The Health Foundation. Retrieved February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24</a:t>
            </a:r>
            <a:r>
              <a:rPr lang="en-US" sz="1200">
                <a:highlight>
                  <a:srgbClr val="FFFFFF"/>
                </a:highlight>
                <a:latin typeface="Arial"/>
                <a:cs typeface="Arial"/>
              </a:rPr>
              <a:t>, p.2023.</a:t>
            </a:r>
            <a:endParaRPr lang="en-US" sz="1200">
              <a:latin typeface="Arial"/>
              <a:cs typeface="Arial"/>
            </a:endParaRPr>
          </a:p>
          <a:p>
            <a:pPr>
              <a:lnSpc>
                <a:spcPct val="150000"/>
              </a:lnSpc>
            </a:pPr>
            <a:r>
              <a:rPr lang="en-US" sz="1200">
                <a:highlight>
                  <a:srgbClr val="FFFFFF"/>
                </a:highlight>
                <a:latin typeface="Arial"/>
                <a:cs typeface="Arial"/>
              </a:rPr>
              <a:t>Joseph-Richard, P. and McCray, J., (2023). Evaluating leadership development in a changing world? Alternative models and approaches for healthcare </a:t>
            </a:r>
            <a:r>
              <a:rPr lang="en-US" sz="1200" err="1">
                <a:highlight>
                  <a:srgbClr val="FFFFFF"/>
                </a:highlight>
                <a:latin typeface="Arial"/>
                <a:cs typeface="Arial"/>
              </a:rPr>
              <a:t>organisations</a:t>
            </a:r>
            <a:r>
              <a:rPr lang="en-US" sz="1200">
                <a:highlight>
                  <a:srgbClr val="FFFFFF"/>
                </a:highlight>
                <a:latin typeface="Arial"/>
                <a:cs typeface="Arial"/>
              </a:rPr>
              <a:t>. </a:t>
            </a:r>
            <a:r>
              <a:rPr lang="en-US" sz="1200" i="1">
                <a:solidFill>
                  <a:srgbClr val="222222"/>
                </a:solidFill>
                <a:highlight>
                  <a:srgbClr val="FFFFFF"/>
                </a:highlight>
                <a:latin typeface="Arial"/>
                <a:cs typeface="Arial"/>
              </a:rPr>
              <a:t>Human Resource Development International</a:t>
            </a:r>
            <a:r>
              <a:rPr lang="en-US" sz="1200">
                <a:highlight>
                  <a:srgbClr val="FFFFFF"/>
                </a:highlight>
                <a:latin typeface="Arial"/>
                <a:cs typeface="Arial"/>
              </a:rPr>
              <a:t>, </a:t>
            </a:r>
            <a:r>
              <a:rPr lang="en-US" sz="1200" i="1">
                <a:solidFill>
                  <a:srgbClr val="222222"/>
                </a:solidFill>
                <a:highlight>
                  <a:srgbClr val="FFFFFF"/>
                </a:highlight>
                <a:latin typeface="Arial"/>
                <a:cs typeface="Arial"/>
              </a:rPr>
              <a:t>26</a:t>
            </a:r>
            <a:r>
              <a:rPr lang="en-US" sz="1200">
                <a:highlight>
                  <a:srgbClr val="FFFFFF"/>
                </a:highlight>
                <a:latin typeface="Arial"/>
                <a:cs typeface="Arial"/>
              </a:rPr>
              <a:t>(2), pp.114-150.</a:t>
            </a:r>
          </a:p>
          <a:p>
            <a:pPr>
              <a:lnSpc>
                <a:spcPct val="150000"/>
              </a:lnSpc>
            </a:pPr>
            <a:r>
              <a:rPr lang="en-GB" sz="1200">
                <a:solidFill>
                  <a:srgbClr val="404040"/>
                </a:solidFill>
                <a:highlight>
                  <a:srgbClr val="FFFFFF"/>
                </a:highlight>
                <a:latin typeface="Arial"/>
                <a:cs typeface="Arial"/>
              </a:rPr>
              <a:t>Kenner, C. and Weinerman, J. (2011) “Adult Learning Theory: Applications to Non-Traditional College Students,” Journal of college reading and learning., 41(2), pp. 87–96. Available at: </a:t>
            </a:r>
            <a:r>
              <a:rPr lang="en-GB" sz="1200">
                <a:solidFill>
                  <a:srgbClr val="404040"/>
                </a:solidFill>
                <a:highlight>
                  <a:srgbClr val="FFFFFF"/>
                </a:highlight>
                <a:latin typeface="Arial"/>
                <a:cs typeface="Arial"/>
                <a:hlinkClick r:id="rId4"/>
              </a:rPr>
              <a:t>https://doi.org/10.1080/10790195.2011.10850344</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Kirkpatrick, I., (2023). NHS managers at a crossroads: part of the problem or the solution?. In </a:t>
            </a:r>
            <a:r>
              <a:rPr lang="en-US" sz="1200" i="1">
                <a:solidFill>
                  <a:srgbClr val="222222"/>
                </a:solidFill>
                <a:highlight>
                  <a:srgbClr val="FFFFFF"/>
                </a:highlight>
                <a:latin typeface="Arial"/>
                <a:cs typeface="Arial"/>
              </a:rPr>
              <a:t>The NHS at 75</a:t>
            </a:r>
            <a:r>
              <a:rPr lang="en-US" sz="1200">
                <a:solidFill>
                  <a:srgbClr val="000000"/>
                </a:solidFill>
                <a:highlight>
                  <a:srgbClr val="FFFFFF"/>
                </a:highlight>
                <a:latin typeface="Arial"/>
                <a:cs typeface="Arial"/>
              </a:rPr>
              <a:t> (pp. 177-196). Policy Press.</a:t>
            </a:r>
            <a:endParaRPr lang="en-US" sz="1200">
              <a:highlight>
                <a:srgbClr val="FFFFFF"/>
              </a:highlight>
              <a:latin typeface="Arial"/>
              <a:cs typeface="Arial"/>
            </a:endParaRPr>
          </a:p>
          <a:p>
            <a:pPr>
              <a:lnSpc>
                <a:spcPct val="150000"/>
              </a:lnSpc>
            </a:pPr>
            <a:r>
              <a:rPr lang="en-GB" sz="1200">
                <a:highlight>
                  <a:srgbClr val="FFFFFF"/>
                </a:highlight>
                <a:latin typeface="Arial"/>
                <a:cs typeface="Arial"/>
              </a:rPr>
              <a:t>Kolb, D. (1984) </a:t>
            </a:r>
            <a:r>
              <a:rPr lang="en-GB" sz="1200" i="1">
                <a:highlight>
                  <a:srgbClr val="FFFFFF"/>
                </a:highlight>
                <a:latin typeface="Arial"/>
                <a:cs typeface="Arial"/>
              </a:rPr>
              <a:t>Experiential learning: experience as the source of learning and development</a:t>
            </a:r>
            <a:r>
              <a:rPr lang="en-GB" sz="1200">
                <a:highlight>
                  <a:srgbClr val="FFFFFF"/>
                </a:highlight>
                <a:latin typeface="Arial"/>
                <a:cs typeface="Arial"/>
              </a:rPr>
              <a:t>. Upper Saddle River: Prentice Hall.</a:t>
            </a:r>
          </a:p>
          <a:p>
            <a:pPr>
              <a:lnSpc>
                <a:spcPct val="150000"/>
              </a:lnSpc>
            </a:pPr>
            <a:r>
              <a:rPr lang="en-GB" sz="1200">
                <a:highlight>
                  <a:srgbClr val="FFFFFF"/>
                </a:highlight>
                <a:latin typeface="Arial"/>
                <a:cs typeface="Arial"/>
              </a:rPr>
              <a:t>London, M. and Smither, J.W. (1995) “Can multi-source feedback change perceptions of goal accomplishment, self-evaluations, and performance-related outcomes? Theory-based applications and directions for research,” </a:t>
            </a:r>
            <a:r>
              <a:rPr lang="en-GB" sz="1200" i="1">
                <a:highlight>
                  <a:srgbClr val="FFFFFF"/>
                </a:highlight>
                <a:latin typeface="Arial"/>
                <a:cs typeface="Arial"/>
              </a:rPr>
              <a:t>Personnel Psychology</a:t>
            </a:r>
            <a:r>
              <a:rPr lang="en-GB" sz="1200">
                <a:highlight>
                  <a:srgbClr val="FFFFFF"/>
                </a:highlight>
                <a:latin typeface="Arial"/>
                <a:cs typeface="Arial"/>
              </a:rPr>
              <a:t>, 48(4), pp. 803–839. Available at: </a:t>
            </a:r>
            <a:r>
              <a:rPr lang="en-GB" sz="1200">
                <a:highlight>
                  <a:srgbClr val="FFFFFF"/>
                </a:highlight>
                <a:latin typeface="Arial"/>
                <a:cs typeface="Arial"/>
                <a:hlinkClick r:id="rId5"/>
              </a:rPr>
              <a:t>https://doi.org/10.1111/j.1744-6570.1995.tb01782.x</a:t>
            </a:r>
            <a:r>
              <a:rPr lang="en-GB" sz="1200">
                <a:highlight>
                  <a:srgbClr val="FFFFFF"/>
                </a:highlight>
                <a:latin typeface="Arial"/>
                <a:cs typeface="Arial"/>
              </a:rPr>
              <a:t>.</a:t>
            </a:r>
            <a:endParaRPr lang="en-GB" sz="1200">
              <a:latin typeface="Arial"/>
              <a:cs typeface="Arial"/>
            </a:endParaRPr>
          </a:p>
          <a:p>
            <a:pPr>
              <a:lnSpc>
                <a:spcPct val="150000"/>
              </a:lnSpc>
            </a:pPr>
            <a:r>
              <a:rPr lang="en-US" sz="1200" err="1">
                <a:highlight>
                  <a:srgbClr val="FFFFFF"/>
                </a:highlight>
                <a:latin typeface="Arial"/>
                <a:cs typeface="Arial"/>
              </a:rPr>
              <a:t>Lyubykh</a:t>
            </a:r>
            <a:r>
              <a:rPr lang="en-US" sz="1200">
                <a:highlight>
                  <a:srgbClr val="FFFFFF"/>
                </a:highlight>
                <a:latin typeface="Arial"/>
                <a:cs typeface="Arial"/>
              </a:rPr>
              <a:t>, Z., </a:t>
            </a:r>
            <a:r>
              <a:rPr lang="en-US" sz="1200" err="1">
                <a:highlight>
                  <a:srgbClr val="FFFFFF"/>
                </a:highlight>
                <a:latin typeface="Arial"/>
                <a:cs typeface="Arial"/>
              </a:rPr>
              <a:t>Gulseren</a:t>
            </a:r>
            <a:r>
              <a:rPr lang="en-US" sz="1200">
                <a:highlight>
                  <a:srgbClr val="FFFFFF"/>
                </a:highlight>
                <a:latin typeface="Arial"/>
                <a:cs typeface="Arial"/>
              </a:rPr>
              <a:t>, D., Turner, N., Barling, J. and Seifert, M., 2022. Shared transformational leadership and safety </a:t>
            </a:r>
            <a:r>
              <a:rPr lang="en-US" sz="1200" err="1">
                <a:highlight>
                  <a:srgbClr val="FFFFFF"/>
                </a:highlight>
                <a:latin typeface="Arial"/>
                <a:cs typeface="Arial"/>
              </a:rPr>
              <a:t>behaviours</a:t>
            </a:r>
            <a:r>
              <a:rPr lang="en-US" sz="1200">
                <a:highlight>
                  <a:srgbClr val="FFFFFF"/>
                </a:highlight>
                <a:latin typeface="Arial"/>
                <a:cs typeface="Arial"/>
              </a:rPr>
              <a:t> of employees, leaders, and teams: A multilevel investigation. </a:t>
            </a:r>
            <a:r>
              <a:rPr lang="en-US" sz="1200" i="1">
                <a:solidFill>
                  <a:srgbClr val="222222"/>
                </a:solidFill>
                <a:highlight>
                  <a:srgbClr val="FFFFFF"/>
                </a:highlight>
                <a:latin typeface="Arial"/>
                <a:cs typeface="Arial"/>
              </a:rPr>
              <a:t>Journal of Occupational and Organizational Psychology</a:t>
            </a:r>
            <a:r>
              <a:rPr lang="en-US" sz="1200">
                <a:highlight>
                  <a:srgbClr val="FFFFFF"/>
                </a:highlight>
                <a:latin typeface="Arial"/>
                <a:cs typeface="Arial"/>
              </a:rPr>
              <a:t>, </a:t>
            </a:r>
            <a:r>
              <a:rPr lang="en-US" sz="1200" i="1">
                <a:solidFill>
                  <a:srgbClr val="222222"/>
                </a:solidFill>
                <a:highlight>
                  <a:srgbClr val="FFFFFF"/>
                </a:highlight>
                <a:latin typeface="Arial"/>
                <a:cs typeface="Arial"/>
              </a:rPr>
              <a:t>95</a:t>
            </a:r>
            <a:r>
              <a:rPr lang="en-US" sz="1200">
                <a:highlight>
                  <a:srgbClr val="FFFFFF"/>
                </a:highlight>
                <a:latin typeface="Arial"/>
                <a:cs typeface="Arial"/>
              </a:rPr>
              <a:t>(2), pp.431-458.</a:t>
            </a:r>
          </a:p>
          <a:p>
            <a:pPr>
              <a:lnSpc>
                <a:spcPct val="150000"/>
              </a:lnSpc>
            </a:pPr>
            <a:r>
              <a:rPr lang="en-GB" sz="1200">
                <a:solidFill>
                  <a:srgbClr val="404040"/>
                </a:solidFill>
                <a:highlight>
                  <a:srgbClr val="FFFFFF"/>
                </a:highlight>
                <a:latin typeface="Arial"/>
                <a:cs typeface="Arial"/>
              </a:rPr>
              <a:t>Macfarlane, F. et al. (2012) “Talent management for NHS managers: human resources or resourceful humans?,” Public money &amp; management., 32(6), pp. 445–452. Available at: </a:t>
            </a:r>
            <a:r>
              <a:rPr lang="en-GB" sz="1200">
                <a:solidFill>
                  <a:srgbClr val="404040"/>
                </a:solidFill>
                <a:highlight>
                  <a:srgbClr val="FFFFFF"/>
                </a:highlight>
                <a:latin typeface="Arial"/>
                <a:cs typeface="Arial"/>
                <a:hlinkClick r:id="rId6"/>
              </a:rPr>
              <a:t>https://doi.org/10.1080/09540962.2012.728786</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GB" sz="1200">
                <a:solidFill>
                  <a:srgbClr val="000000"/>
                </a:solidFill>
                <a:highlight>
                  <a:srgbClr val="FFFFFF"/>
                </a:highlight>
                <a:latin typeface="Arial"/>
                <a:cs typeface="Arial"/>
              </a:rPr>
              <a:t>Maycock, O. (2026) </a:t>
            </a:r>
            <a:r>
              <a:rPr lang="en-GB" sz="1200" i="1">
                <a:solidFill>
                  <a:srgbClr val="000000"/>
                </a:solidFill>
                <a:highlight>
                  <a:srgbClr val="FFFFFF"/>
                </a:highlight>
                <a:latin typeface="Arial"/>
                <a:cs typeface="Arial"/>
              </a:rPr>
              <a:t>Human Capital Management (LCMB7023)</a:t>
            </a:r>
            <a:r>
              <a:rPr lang="en-GB" sz="1200">
                <a:solidFill>
                  <a:srgbClr val="000000"/>
                </a:solidFill>
                <a:highlight>
                  <a:srgbClr val="FFFFFF"/>
                </a:highlight>
                <a:latin typeface="Arial"/>
                <a:cs typeface="Arial"/>
              </a:rPr>
              <a:t>. Module materials. University of Wales Trinity Saint David.</a:t>
            </a:r>
            <a:endParaRPr lang="en-GB" sz="1200">
              <a:highlight>
                <a:srgbClr val="FFFFFF"/>
              </a:highlight>
              <a:latin typeface="Arial"/>
              <a:cs typeface="Arial"/>
            </a:endParaRPr>
          </a:p>
          <a:p>
            <a:pPr>
              <a:lnSpc>
                <a:spcPct val="150000"/>
              </a:lnSpc>
            </a:pPr>
            <a:r>
              <a:rPr lang="en-US" sz="1200">
                <a:highlight>
                  <a:srgbClr val="FFFFFF"/>
                </a:highlight>
                <a:latin typeface="Arial"/>
                <a:cs typeface="Arial"/>
              </a:rPr>
              <a:t>Millar, H.L. (2021) “THE UK NHS EXPERIENCE OF BURNOUT: TIME FOR ACTION,” </a:t>
            </a:r>
            <a:r>
              <a:rPr lang="en-US" sz="1200" i="1">
                <a:highlight>
                  <a:srgbClr val="FFFFFF"/>
                </a:highlight>
                <a:latin typeface="Arial"/>
                <a:cs typeface="Arial"/>
              </a:rPr>
              <a:t>International journal of person centered medicine</a:t>
            </a:r>
            <a:r>
              <a:rPr lang="en-US" sz="1200">
                <a:highlight>
                  <a:srgbClr val="FFFFFF"/>
                </a:highlight>
                <a:latin typeface="Arial"/>
                <a:cs typeface="Arial"/>
              </a:rPr>
              <a:t>, 9(3), pp. 7–18. Available at: </a:t>
            </a:r>
            <a:r>
              <a:rPr lang="en-US" sz="1200">
                <a:highlight>
                  <a:srgbClr val="FFFFFF"/>
                </a:highlight>
                <a:latin typeface="Arial"/>
                <a:cs typeface="Arial"/>
                <a:hlinkClick r:id="rId7"/>
              </a:rPr>
              <a:t>https://doi.org/10.5750/ijpcm.v9i3.994</a:t>
            </a:r>
            <a:r>
              <a:rPr lang="en-US" sz="1200">
                <a:highlight>
                  <a:srgbClr val="FFFFFF"/>
                </a:highlight>
                <a:latin typeface="Arial"/>
                <a:cs typeface="Arial"/>
              </a:rPr>
              <a:t> (accessed 19 February 2026)</a:t>
            </a:r>
            <a:endParaRPr lang="en-GB" sz="1200">
              <a:latin typeface="Arial"/>
              <a:cs typeface="Arial"/>
            </a:endParaRPr>
          </a:p>
          <a:p>
            <a:pPr>
              <a:lnSpc>
                <a:spcPct val="150000"/>
              </a:lnSpc>
            </a:pPr>
            <a:endParaRPr lang="en-US" sz="1200">
              <a:highlight>
                <a:srgbClr val="FFFFFF"/>
              </a:highlight>
              <a:latin typeface="Arial"/>
              <a:cs typeface="Arial"/>
            </a:endParaRPr>
          </a:p>
        </p:txBody>
      </p:sp>
    </p:spTree>
    <p:extLst>
      <p:ext uri="{BB962C8B-B14F-4D97-AF65-F5344CB8AC3E}">
        <p14:creationId xmlns:p14="http://schemas.microsoft.com/office/powerpoint/2010/main" val="1592354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8D61A0-0537-364C-470C-7095281B2335}"/>
              </a:ext>
            </a:extLst>
          </p:cNvPr>
          <p:cNvSpPr txBox="1"/>
          <p:nvPr/>
        </p:nvSpPr>
        <p:spPr>
          <a:xfrm>
            <a:off x="140607" y="-5069"/>
            <a:ext cx="11915738" cy="72601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err="1">
                <a:highlight>
                  <a:srgbClr val="FFFFFF"/>
                </a:highlight>
                <a:latin typeface="Arial"/>
                <a:cs typeface="Arial"/>
              </a:rPr>
              <a:t>Mukhalalati</a:t>
            </a:r>
            <a:r>
              <a:rPr lang="en-US" sz="1200">
                <a:highlight>
                  <a:srgbClr val="FFFFFF"/>
                </a:highlight>
                <a:latin typeface="Arial"/>
                <a:cs typeface="Arial"/>
              </a:rPr>
              <a:t>, B.A. and Taylor, A. (2019) “Adult Learning Theories in Context: A Quick Guide for Healthcare Professional Educators,” </a:t>
            </a:r>
            <a:r>
              <a:rPr lang="en-US" sz="1200" i="1">
                <a:solidFill>
                  <a:srgbClr val="3A3A3A"/>
                </a:solidFill>
                <a:highlight>
                  <a:srgbClr val="FFFFFF"/>
                </a:highlight>
                <a:latin typeface="Arial"/>
                <a:cs typeface="Arial"/>
              </a:rPr>
              <a:t>Journal of medical education and curricular development</a:t>
            </a:r>
            <a:r>
              <a:rPr lang="en-US" sz="1200">
                <a:highlight>
                  <a:srgbClr val="FFFFFF"/>
                </a:highlight>
                <a:latin typeface="Arial"/>
                <a:cs typeface="Arial"/>
              </a:rPr>
              <a:t>, 6, p. 2382120519840332. Available at: </a:t>
            </a:r>
            <a:r>
              <a:rPr lang="en-US" sz="1200">
                <a:highlight>
                  <a:srgbClr val="FFFFFF"/>
                </a:highlight>
                <a:latin typeface="Arial"/>
                <a:cs typeface="Arial"/>
                <a:hlinkClick r:id="rId2"/>
              </a:rPr>
              <a:t>https://doi.org/10.1177/2382120519840332</a:t>
            </a:r>
            <a:r>
              <a:rPr lang="en-US" sz="1200">
                <a:highlight>
                  <a:srgbClr val="FFFFFF"/>
                </a:highlight>
                <a:latin typeface="Arial"/>
                <a:cs typeface="Arial"/>
              </a:rPr>
              <a:t> (accessed 19 February 2026)</a:t>
            </a:r>
            <a:endParaRPr lang="en-US" sz="1200">
              <a:latin typeface="Arial"/>
              <a:cs typeface="Arial"/>
            </a:endParaRPr>
          </a:p>
          <a:p>
            <a:pPr>
              <a:lnSpc>
                <a:spcPct val="150000"/>
              </a:lnSpc>
            </a:pPr>
            <a:r>
              <a:rPr lang="en-GB" sz="1200">
                <a:highlight>
                  <a:srgbClr val="FFFFFF"/>
                </a:highlight>
                <a:latin typeface="Arial"/>
                <a:cs typeface="Arial"/>
              </a:rPr>
              <a:t>NHS England (2019) </a:t>
            </a:r>
            <a:r>
              <a:rPr lang="en-GB" sz="1200" i="1">
                <a:highlight>
                  <a:srgbClr val="FFFFFF"/>
                </a:highlight>
                <a:latin typeface="Arial"/>
                <a:cs typeface="Arial"/>
              </a:rPr>
              <a:t>The NHS Long Term Plan</a:t>
            </a:r>
            <a:r>
              <a:rPr lang="en-GB" sz="1200">
                <a:highlight>
                  <a:srgbClr val="FFFFFF"/>
                </a:highlight>
                <a:latin typeface="Arial"/>
                <a:cs typeface="Arial"/>
              </a:rPr>
              <a:t>. London: NHS England.</a:t>
            </a:r>
            <a:endParaRPr lang="en-GB" sz="1200">
              <a:latin typeface="Arial"/>
              <a:cs typeface="Arial"/>
            </a:endParaRPr>
          </a:p>
          <a:p>
            <a:pPr>
              <a:lnSpc>
                <a:spcPct val="150000"/>
              </a:lnSpc>
            </a:pPr>
            <a:r>
              <a:rPr lang="en-GB" sz="1200">
                <a:highlight>
                  <a:srgbClr val="FFFFFF"/>
                </a:highlight>
                <a:latin typeface="Arial"/>
                <a:cs typeface="Arial"/>
              </a:rPr>
              <a:t>NHS England (2023) </a:t>
            </a:r>
            <a:r>
              <a:rPr lang="en-GB" sz="1200" i="1">
                <a:highlight>
                  <a:srgbClr val="FFFFFF"/>
                </a:highlight>
                <a:latin typeface="Arial"/>
                <a:cs typeface="Arial"/>
              </a:rPr>
              <a:t>NHS Long Term Workforce Plan</a:t>
            </a:r>
            <a:r>
              <a:rPr lang="en-GB"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(2023) </a:t>
            </a:r>
            <a:r>
              <a:rPr lang="en-US" sz="1200" i="1">
                <a:highlight>
                  <a:srgbClr val="FFFFFF"/>
                </a:highlight>
                <a:latin typeface="Arial"/>
                <a:cs typeface="Arial"/>
              </a:rPr>
              <a:t>NHS workforce statistics</a:t>
            </a:r>
            <a:r>
              <a:rPr lang="en-US" sz="1200">
                <a:highlight>
                  <a:srgbClr val="FFFFFF"/>
                </a:highlight>
                <a:latin typeface="Arial"/>
                <a:cs typeface="Arial"/>
              </a:rPr>
              <a:t>. London: NHS England.</a:t>
            </a:r>
          </a:p>
          <a:p>
            <a:pPr>
              <a:lnSpc>
                <a:spcPct val="150000"/>
              </a:lnSpc>
            </a:pPr>
            <a:r>
              <a:rPr lang="en-US" sz="1200">
                <a:highlight>
                  <a:srgbClr val="FFFFFF"/>
                </a:highlight>
                <a:latin typeface="Arial"/>
                <a:cs typeface="Arial"/>
              </a:rPr>
              <a:t>NHS England | Workforce, training and education | Digital Transformation. (2025). </a:t>
            </a:r>
            <a:r>
              <a:rPr lang="en-US" sz="1200" i="1">
                <a:highlight>
                  <a:srgbClr val="FFFFFF"/>
                </a:highlight>
                <a:latin typeface="Arial"/>
                <a:cs typeface="Arial"/>
              </a:rPr>
              <a:t>Profession and Service Specific Digital Capabilities Frameworks | Workforce, training and education | NHS England</a:t>
            </a:r>
            <a:r>
              <a:rPr lang="en-US" sz="1200">
                <a:highlight>
                  <a:srgbClr val="FFFFFF"/>
                </a:highlight>
                <a:latin typeface="Arial"/>
                <a:cs typeface="Arial"/>
              </a:rPr>
              <a:t>.  Available at: </a:t>
            </a:r>
            <a:r>
              <a:rPr lang="en-US" sz="1200">
                <a:highlight>
                  <a:srgbClr val="FFFFFF"/>
                </a:highlight>
                <a:latin typeface="Arial"/>
                <a:cs typeface="Arial"/>
                <a:hlinkClick r:id="rId3"/>
              </a:rPr>
              <a:t>https://digital-transformation.hee.nhs.uk/support-for-organisations/digital-capabilities-frameworks</a:t>
            </a:r>
            <a:r>
              <a:rPr lang="en-US" sz="1200">
                <a:highlight>
                  <a:srgbClr val="FFFFFF"/>
                </a:highlight>
                <a:latin typeface="Arial"/>
                <a:cs typeface="Arial"/>
              </a:rPr>
              <a:t>. (Accessed: 12 February 2026).</a:t>
            </a:r>
            <a:endParaRPr lang="en-US" sz="1200">
              <a:latin typeface="Arial"/>
              <a:cs typeface="Arial"/>
            </a:endParaRPr>
          </a:p>
          <a:p>
            <a:pPr>
              <a:lnSpc>
                <a:spcPct val="150000"/>
              </a:lnSpc>
            </a:pPr>
            <a:r>
              <a:rPr lang="en-US" sz="1200">
                <a:highlight>
                  <a:srgbClr val="FFFFFF"/>
                </a:highlight>
                <a:latin typeface="Arial"/>
                <a:cs typeface="Arial"/>
              </a:rPr>
              <a:t>NHS Leadership Academy (2023) </a:t>
            </a:r>
            <a:r>
              <a:rPr lang="en-US" sz="1200" i="1">
                <a:highlight>
                  <a:srgbClr val="FFFFFF"/>
                </a:highlight>
                <a:latin typeface="Arial"/>
                <a:cs typeface="Arial"/>
              </a:rPr>
              <a:t>Leadership development </a:t>
            </a:r>
            <a:r>
              <a:rPr lang="en-US" sz="1200" i="1" err="1">
                <a:highlight>
                  <a:srgbClr val="FFFFFF"/>
                </a:highlight>
                <a:latin typeface="Arial"/>
                <a:cs typeface="Arial"/>
              </a:rPr>
              <a:t>programmes</a:t>
            </a:r>
            <a:r>
              <a:rPr lang="en-US" sz="1200">
                <a:highlight>
                  <a:srgbClr val="FFFFFF"/>
                </a:highlight>
                <a:latin typeface="Arial"/>
                <a:cs typeface="Arial"/>
              </a:rPr>
              <a:t>. London: NHS Leadership Academy.</a:t>
            </a:r>
            <a:endParaRPr lang="en-US" sz="1200">
              <a:latin typeface="Arial"/>
              <a:cs typeface="Arial"/>
            </a:endParaRPr>
          </a:p>
          <a:p>
            <a:pPr>
              <a:lnSpc>
                <a:spcPct val="150000"/>
              </a:lnSpc>
            </a:pPr>
            <a:r>
              <a:rPr lang="en-US" sz="1200">
                <a:highlight>
                  <a:srgbClr val="FFFFFF"/>
                </a:highlight>
                <a:latin typeface="Arial"/>
                <a:cs typeface="Arial"/>
              </a:rPr>
              <a:t>Nhsproviders.org. (2023). </a:t>
            </a:r>
            <a:r>
              <a:rPr lang="en-US" sz="1200" i="1">
                <a:highlight>
                  <a:srgbClr val="FFFFFF"/>
                </a:highlight>
                <a:latin typeface="Arial"/>
                <a:cs typeface="Arial"/>
              </a:rPr>
              <a:t>NHS Staff Survey results 2023</a:t>
            </a:r>
            <a:r>
              <a:rPr lang="en-US" sz="1200">
                <a:highlight>
                  <a:srgbClr val="FFFFFF"/>
                </a:highlight>
                <a:latin typeface="Arial"/>
                <a:cs typeface="Arial"/>
              </a:rPr>
              <a:t>.  Available at: </a:t>
            </a:r>
            <a:r>
              <a:rPr lang="en-US" sz="1200">
                <a:highlight>
                  <a:srgbClr val="FFFFFF"/>
                </a:highlight>
                <a:latin typeface="Arial"/>
                <a:cs typeface="Arial"/>
                <a:hlinkClick r:id="rId4"/>
              </a:rPr>
              <a:t>https://nhsproviders.org/resources/nhs-staff-survey-results-2023</a:t>
            </a:r>
            <a:r>
              <a:rPr lang="en-US" sz="1200">
                <a:highlight>
                  <a:srgbClr val="FFFFFF"/>
                </a:highlight>
                <a:latin typeface="Arial"/>
                <a:cs typeface="Arial"/>
              </a:rPr>
              <a:t> (Accessed: 12 February 2026).</a:t>
            </a:r>
          </a:p>
          <a:p>
            <a:pPr>
              <a:lnSpc>
                <a:spcPct val="150000"/>
              </a:lnSpc>
            </a:pPr>
            <a:r>
              <a:rPr lang="en-US" sz="1200">
                <a:highlight>
                  <a:srgbClr val="FFFFFF"/>
                </a:highlight>
                <a:latin typeface="Arial"/>
                <a:cs typeface="Arial"/>
              </a:rPr>
              <a:t>Rimmer, A. (2019) “Technology will improve doctors’ relationships with patients, says Topol review,” </a:t>
            </a:r>
            <a:r>
              <a:rPr lang="en-US" sz="1200" i="1">
                <a:highlight>
                  <a:srgbClr val="FFFFFF"/>
                </a:highlight>
                <a:latin typeface="Arial"/>
                <a:cs typeface="Arial"/>
              </a:rPr>
              <a:t>BMJ (Online)</a:t>
            </a:r>
            <a:r>
              <a:rPr lang="en-US" sz="1200">
                <a:highlight>
                  <a:srgbClr val="FFFFFF"/>
                </a:highlight>
                <a:latin typeface="Arial"/>
                <a:cs typeface="Arial"/>
              </a:rPr>
              <a:t>, 364, p. l661. Available at: </a:t>
            </a:r>
            <a:r>
              <a:rPr lang="en-US" sz="1200">
                <a:highlight>
                  <a:srgbClr val="FFFFFF"/>
                </a:highlight>
                <a:latin typeface="Arial"/>
                <a:cs typeface="Arial"/>
                <a:hlinkClick r:id="rId5"/>
              </a:rPr>
              <a:t>https://doi.org/10.1136/bmj.l661</a:t>
            </a:r>
            <a:r>
              <a:rPr lang="en-US" sz="1200">
                <a:highlight>
                  <a:srgbClr val="FFFFFF"/>
                </a:highlight>
                <a:latin typeface="Arial"/>
                <a:cs typeface="Arial"/>
              </a:rPr>
              <a:t>.</a:t>
            </a:r>
            <a:endParaRPr lang="en-US" sz="1200">
              <a:latin typeface="Arial"/>
            </a:endParaRPr>
          </a:p>
          <a:p>
            <a:pPr>
              <a:lnSpc>
                <a:spcPct val="150000"/>
              </a:lnSpc>
            </a:pPr>
            <a:r>
              <a:rPr lang="en-US" sz="1200">
                <a:highlight>
                  <a:srgbClr val="FFFFFF"/>
                </a:highlight>
                <a:latin typeface="Arial"/>
                <a:cs typeface="Arial"/>
              </a:rPr>
              <a:t>Ng, S.M., (2022). A qualitative study on relationships and perceptions between managers and clinicians and its effect on value-based healthcare within the national health service in the UK. </a:t>
            </a:r>
            <a:r>
              <a:rPr lang="en-US" sz="1200" i="1">
                <a:solidFill>
                  <a:srgbClr val="222222"/>
                </a:solidFill>
                <a:highlight>
                  <a:srgbClr val="FFFFFF"/>
                </a:highlight>
                <a:latin typeface="Arial"/>
                <a:cs typeface="Arial"/>
              </a:rPr>
              <a:t>Health Services Management Research</a:t>
            </a:r>
            <a:r>
              <a:rPr lang="en-US" sz="1200">
                <a:highlight>
                  <a:srgbClr val="FFFFFF"/>
                </a:highlight>
                <a:latin typeface="Arial"/>
                <a:cs typeface="Arial"/>
              </a:rPr>
              <a:t>, </a:t>
            </a:r>
            <a:r>
              <a:rPr lang="en-US" sz="1200" i="1">
                <a:solidFill>
                  <a:srgbClr val="222222"/>
                </a:solidFill>
                <a:highlight>
                  <a:srgbClr val="FFFFFF"/>
                </a:highlight>
                <a:latin typeface="Arial"/>
                <a:cs typeface="Arial"/>
              </a:rPr>
              <a:t>35</a:t>
            </a:r>
            <a:r>
              <a:rPr lang="en-US" sz="1200">
                <a:highlight>
                  <a:srgbClr val="FFFFFF"/>
                </a:highlight>
                <a:latin typeface="Arial"/>
                <a:cs typeface="Arial"/>
              </a:rPr>
              <a:t>(4), pp.251-258.</a:t>
            </a:r>
            <a:endParaRPr lang="en-US" sz="1200">
              <a:latin typeface="Arial"/>
              <a:cs typeface="Arial"/>
            </a:endParaRPr>
          </a:p>
          <a:p>
            <a:pPr>
              <a:lnSpc>
                <a:spcPct val="150000"/>
              </a:lnSpc>
            </a:pPr>
            <a:r>
              <a:rPr lang="en-GB" sz="1200">
                <a:solidFill>
                  <a:srgbClr val="404040"/>
                </a:solidFill>
                <a:highlight>
                  <a:srgbClr val="FFFFFF"/>
                </a:highlight>
                <a:latin typeface="Arial"/>
                <a:cs typeface="Arial"/>
              </a:rPr>
              <a:t>Smith, P.C. (2002) “Performance Management In British Health Care: Will It Deliver?,” Health affairs., 21(3), pp. 103–115. Available at: </a:t>
            </a:r>
            <a:r>
              <a:rPr lang="en-GB" sz="1200">
                <a:highlight>
                  <a:srgbClr val="FFFFFF"/>
                </a:highlight>
                <a:latin typeface="Arial"/>
                <a:cs typeface="Arial"/>
                <a:hlinkClick r:id="rId6"/>
              </a:rPr>
              <a:t>https://doi.org/10.1377/hlthaff.21.3.103</a:t>
            </a:r>
            <a:r>
              <a:rPr lang="en-GB" sz="1200">
                <a:solidFill>
                  <a:srgbClr val="404040"/>
                </a:solidFill>
                <a:highlight>
                  <a:srgbClr val="FFFFFF"/>
                </a:highlight>
                <a:latin typeface="Arial"/>
                <a:cs typeface="Arial"/>
              </a:rPr>
              <a:t>.</a:t>
            </a:r>
            <a:endParaRPr lang="en-US" sz="1200">
              <a:latin typeface="Arial"/>
              <a:cs typeface="Arial"/>
            </a:endParaRPr>
          </a:p>
          <a:p>
            <a:pPr>
              <a:lnSpc>
                <a:spcPct val="150000"/>
              </a:lnSpc>
            </a:pPr>
            <a:r>
              <a:rPr lang="en-US" sz="1200">
                <a:solidFill>
                  <a:srgbClr val="000000"/>
                </a:solidFill>
                <a:highlight>
                  <a:srgbClr val="FFFFFF"/>
                </a:highlight>
                <a:latin typeface="Arial"/>
                <a:cs typeface="Arial"/>
              </a:rPr>
              <a:t>The King’s Fund. (2025). </a:t>
            </a:r>
            <a:r>
              <a:rPr lang="en-US" sz="1200" i="1">
                <a:solidFill>
                  <a:srgbClr val="000000"/>
                </a:solidFill>
                <a:highlight>
                  <a:srgbClr val="FFFFFF"/>
                </a:highlight>
                <a:latin typeface="Arial"/>
                <a:cs typeface="Arial"/>
              </a:rPr>
              <a:t>Securing the NHS workforce for the future: our recommendations for action</a:t>
            </a:r>
            <a:r>
              <a:rPr lang="en-US" sz="1200">
                <a:solidFill>
                  <a:srgbClr val="000000"/>
                </a:solidFill>
                <a:highlight>
                  <a:srgbClr val="FFFFFF"/>
                </a:highlight>
                <a:latin typeface="Arial"/>
                <a:cs typeface="Arial"/>
              </a:rPr>
              <a:t>. Available at: </a:t>
            </a:r>
            <a:r>
              <a:rPr lang="en-US" sz="1200">
                <a:solidFill>
                  <a:srgbClr val="404040"/>
                </a:solidFill>
                <a:highlight>
                  <a:srgbClr val="FFFFFF"/>
                </a:highlight>
                <a:latin typeface="Arial"/>
                <a:cs typeface="Arial"/>
                <a:hlinkClick r:id="rId7"/>
              </a:rPr>
              <a:t>https://www.kingsfund.org.uk/insight-and-analysis/long-reads/securing-nhs-workforce-future-recommendations-action</a:t>
            </a:r>
            <a:r>
              <a:rPr lang="en-US" sz="1200">
                <a:solidFill>
                  <a:srgbClr val="000000"/>
                </a:solidFill>
                <a:highlight>
                  <a:srgbClr val="FFFFFF"/>
                </a:highlight>
                <a:latin typeface="Arial"/>
                <a:cs typeface="Arial"/>
              </a:rPr>
              <a:t>.(Accessed: 12 February 2026).</a:t>
            </a:r>
            <a:endParaRPr lang="en-GB" sz="1200">
              <a:latin typeface="Arial"/>
              <a:cs typeface="Arial"/>
            </a:endParaRPr>
          </a:p>
          <a:p>
            <a:pPr>
              <a:lnSpc>
                <a:spcPct val="150000"/>
              </a:lnSpc>
            </a:pPr>
            <a:r>
              <a:rPr lang="en-US" sz="1200">
                <a:solidFill>
                  <a:srgbClr val="000000"/>
                </a:solidFill>
                <a:highlight>
                  <a:srgbClr val="FFFFFF"/>
                </a:highlight>
                <a:latin typeface="Arial"/>
                <a:cs typeface="Arial"/>
              </a:rPr>
              <a:t>The Mid Staffordshire NHS Foundation Trust Public Inquiry (2013) </a:t>
            </a:r>
            <a:r>
              <a:rPr lang="en-US" sz="1200" i="1">
                <a:solidFill>
                  <a:srgbClr val="000000"/>
                </a:solidFill>
                <a:highlight>
                  <a:srgbClr val="FFFFFF"/>
                </a:highlight>
                <a:latin typeface="Arial"/>
                <a:cs typeface="Arial"/>
              </a:rPr>
              <a:t>Report of the Mid Staffordshire NHS Foundation Trust Public Inquiry</a:t>
            </a:r>
            <a:r>
              <a:rPr lang="en-US" sz="1200">
                <a:solidFill>
                  <a:srgbClr val="000000"/>
                </a:solidFill>
                <a:highlight>
                  <a:srgbClr val="FFFFFF"/>
                </a:highlight>
                <a:latin typeface="Arial"/>
                <a:cs typeface="Arial"/>
              </a:rPr>
              <a:t>. Chaired by Robert Francis QC. Available at: </a:t>
            </a:r>
            <a:r>
              <a:rPr lang="en-US" sz="1200">
                <a:solidFill>
                  <a:srgbClr val="000000"/>
                </a:solidFill>
                <a:highlight>
                  <a:srgbClr val="FFFFFF"/>
                </a:highlight>
                <a:latin typeface="Arial"/>
                <a:cs typeface="Arial"/>
                <a:hlinkClick r:id="rId8"/>
              </a:rPr>
              <a:t>https://assets.publishing.service.gov.uk/media/5a7ba0faed915d13110607c8/0947.pdf</a:t>
            </a:r>
            <a:r>
              <a:rPr lang="en-US" sz="1200">
                <a:solidFill>
                  <a:srgbClr val="000000"/>
                </a:solidFill>
                <a:highlight>
                  <a:srgbClr val="FFFFFF"/>
                </a:highlight>
                <a:latin typeface="Arial"/>
                <a:cs typeface="Arial"/>
              </a:rPr>
              <a:t> (Accessed: 11 February 2026)</a:t>
            </a:r>
            <a:endParaRPr lang="en-US" sz="1200">
              <a:highlight>
                <a:srgbClr val="FFFFFF"/>
              </a:highlight>
              <a:latin typeface="Arial"/>
              <a:cs typeface="Arial"/>
            </a:endParaRPr>
          </a:p>
          <a:p>
            <a:pPr>
              <a:lnSpc>
                <a:spcPct val="150000"/>
              </a:lnSpc>
            </a:pPr>
            <a:r>
              <a:rPr lang="en-US" sz="1200">
                <a:solidFill>
                  <a:srgbClr val="000000"/>
                </a:solidFill>
                <a:highlight>
                  <a:srgbClr val="FFFFFF"/>
                </a:highlight>
                <a:latin typeface="Arial"/>
                <a:ea typeface="+mn-lt"/>
                <a:cs typeface="Arial"/>
              </a:rPr>
              <a:t>Topol, E. (2019) </a:t>
            </a:r>
            <a:r>
              <a:rPr lang="en-US" sz="1200" i="1">
                <a:solidFill>
                  <a:srgbClr val="000000"/>
                </a:solidFill>
                <a:highlight>
                  <a:srgbClr val="FFFFFF"/>
                </a:highlight>
                <a:latin typeface="Arial"/>
                <a:ea typeface="+mn-lt"/>
                <a:cs typeface="Arial"/>
              </a:rPr>
              <a:t>The Topol Review: Preparing the healthcare workforce to deliver the digital future</a:t>
            </a:r>
            <a:r>
              <a:rPr lang="en-US" sz="1200">
                <a:solidFill>
                  <a:srgbClr val="000000"/>
                </a:solidFill>
                <a:highlight>
                  <a:srgbClr val="FFFFFF"/>
                </a:highlight>
                <a:latin typeface="Arial"/>
                <a:ea typeface="+mn-lt"/>
                <a:cs typeface="Arial"/>
              </a:rPr>
              <a:t>. An independent report for the Secretary of State for Health and Social Care. London: Health Education England. Available at: </a:t>
            </a:r>
            <a:r>
              <a:rPr lang="en-US" sz="1200">
                <a:solidFill>
                  <a:srgbClr val="000000"/>
                </a:solidFill>
                <a:highlight>
                  <a:srgbClr val="FFFFFF"/>
                </a:highlight>
                <a:latin typeface="Arial"/>
                <a:ea typeface="+mn-lt"/>
                <a:cs typeface="Arial"/>
                <a:hlinkClick r:id="rId9"/>
              </a:rPr>
              <a:t>https://topol.digitalacademy.nhs.uk/the-topol-review</a:t>
            </a:r>
            <a:r>
              <a:rPr lang="en-US" sz="1200">
                <a:solidFill>
                  <a:srgbClr val="000000"/>
                </a:solidFill>
                <a:highlight>
                  <a:srgbClr val="FFFFFF"/>
                </a:highlight>
                <a:latin typeface="Arial"/>
                <a:ea typeface="+mn-lt"/>
                <a:cs typeface="Arial"/>
              </a:rPr>
              <a:t> (Accessed: 12 February 2026).</a:t>
            </a:r>
            <a:endParaRPr lang="en-US">
              <a:latin typeface="Arial"/>
              <a:cs typeface="Arial"/>
            </a:endParaRPr>
          </a:p>
          <a:p>
            <a:pPr>
              <a:lnSpc>
                <a:spcPct val="150000"/>
              </a:lnSpc>
            </a:pPr>
            <a:r>
              <a:rPr lang="en-GB" sz="1200" err="1">
                <a:solidFill>
                  <a:srgbClr val="000000"/>
                </a:solidFill>
                <a:highlight>
                  <a:srgbClr val="FFFFFF"/>
                </a:highlight>
                <a:latin typeface="Arial"/>
                <a:cs typeface="Arial"/>
              </a:rPr>
              <a:t>Torjesen</a:t>
            </a:r>
            <a:r>
              <a:rPr lang="en-GB" sz="1200">
                <a:solidFill>
                  <a:srgbClr val="000000"/>
                </a:solidFill>
                <a:highlight>
                  <a:srgbClr val="FFFFFF"/>
                </a:highlight>
                <a:latin typeface="Arial"/>
                <a:cs typeface="Arial"/>
              </a:rPr>
              <a:t>, I. (2022) ‘Health Education England outlines training plans for “digital first” NHS’, </a:t>
            </a:r>
            <a:r>
              <a:rPr lang="en-GB" sz="1200" i="1">
                <a:solidFill>
                  <a:srgbClr val="000000"/>
                </a:solidFill>
                <a:highlight>
                  <a:srgbClr val="FFFFFF"/>
                </a:highlight>
                <a:latin typeface="Arial"/>
                <a:cs typeface="Arial"/>
              </a:rPr>
              <a:t>BMJ (Online)</a:t>
            </a:r>
            <a:r>
              <a:rPr lang="en-GB" sz="1200">
                <a:solidFill>
                  <a:srgbClr val="000000"/>
                </a:solidFill>
                <a:highlight>
                  <a:srgbClr val="FFFFFF"/>
                </a:highlight>
                <a:latin typeface="Arial"/>
                <a:cs typeface="Arial"/>
              </a:rPr>
              <a:t>, 379, p. o2921. Available at: </a:t>
            </a:r>
            <a:r>
              <a:rPr lang="en-GB" sz="1200">
                <a:solidFill>
                  <a:srgbClr val="000000"/>
                </a:solidFill>
                <a:highlight>
                  <a:srgbClr val="FFFFFF"/>
                </a:highlight>
                <a:latin typeface="Arial"/>
                <a:cs typeface="Arial"/>
                <a:hlinkClick r:id="rId10"/>
              </a:rPr>
              <a:t>https://doi.org/10.1136/bmj.o2921</a:t>
            </a:r>
            <a:r>
              <a:rPr lang="en-GB" sz="1200">
                <a:solidFill>
                  <a:srgbClr val="000000"/>
                </a:solidFill>
                <a:highlight>
                  <a:srgbClr val="FFFFFF"/>
                </a:highlight>
                <a:latin typeface="Arial"/>
                <a:cs typeface="Arial"/>
              </a:rPr>
              <a:t>.</a:t>
            </a:r>
            <a:endParaRPr lang="en-GB" sz="1200">
              <a:latin typeface="Arial"/>
              <a:cs typeface="Arial"/>
            </a:endParaRPr>
          </a:p>
          <a:p>
            <a:pPr>
              <a:lnSpc>
                <a:spcPct val="150000"/>
              </a:lnSpc>
            </a:pPr>
            <a:r>
              <a:rPr lang="en-GB" sz="1200">
                <a:solidFill>
                  <a:srgbClr val="000000"/>
                </a:solidFill>
                <a:highlight>
                  <a:srgbClr val="FFFFFF"/>
                </a:highlight>
                <a:latin typeface="Arial"/>
                <a:cs typeface="Arial"/>
              </a:rPr>
              <a:t>Turner, M. (2026) ‘The enduring legacy of Malcolm Knowles: a comparative review of </a:t>
            </a:r>
            <a:r>
              <a:rPr lang="en-GB" sz="1200" i="1">
                <a:solidFill>
                  <a:srgbClr val="000000"/>
                </a:solidFill>
                <a:highlight>
                  <a:srgbClr val="FFFFFF"/>
                </a:highlight>
                <a:latin typeface="Arial"/>
                <a:cs typeface="Arial"/>
              </a:rPr>
              <a:t>The Adult Learner: The Definitive Classic in Adult Education and Human Resource Development</a:t>
            </a:r>
            <a:r>
              <a:rPr lang="en-GB" sz="1200">
                <a:solidFill>
                  <a:srgbClr val="000000"/>
                </a:solidFill>
                <a:highlight>
                  <a:srgbClr val="FFFFFF"/>
                </a:highlight>
                <a:latin typeface="Arial"/>
                <a:cs typeface="Arial"/>
              </a:rPr>
              <a:t> (7th &amp; 9th eds.)’, </a:t>
            </a:r>
            <a:r>
              <a:rPr lang="en-GB" sz="1200" i="1">
                <a:solidFill>
                  <a:srgbClr val="000000"/>
                </a:solidFill>
                <a:highlight>
                  <a:srgbClr val="FFFFFF"/>
                </a:highlight>
                <a:latin typeface="Arial"/>
                <a:cs typeface="Arial"/>
              </a:rPr>
              <a:t>The Journal of Faculty Development</a:t>
            </a:r>
            <a:r>
              <a:rPr lang="en-GB" sz="1200">
                <a:solidFill>
                  <a:srgbClr val="000000"/>
                </a:solidFill>
                <a:highlight>
                  <a:srgbClr val="FFFFFF"/>
                </a:highlight>
                <a:latin typeface="Arial"/>
                <a:cs typeface="Arial"/>
              </a:rPr>
              <a:t>, pp. 70–71.</a:t>
            </a:r>
          </a:p>
          <a:p>
            <a:pPr>
              <a:lnSpc>
                <a:spcPct val="150000"/>
              </a:lnSpc>
            </a:pPr>
            <a:r>
              <a:rPr lang="en-US" sz="1200">
                <a:solidFill>
                  <a:srgbClr val="000000"/>
                </a:solidFill>
                <a:highlight>
                  <a:srgbClr val="FFFFFF"/>
                </a:highlight>
                <a:latin typeface="Arial"/>
                <a:cs typeface="Arial"/>
              </a:rPr>
              <a:t>Wei, H. </a:t>
            </a:r>
            <a:r>
              <a:rPr lang="en-US" sz="1200" i="1">
                <a:solidFill>
                  <a:srgbClr val="000000"/>
                </a:solidFill>
                <a:highlight>
                  <a:srgbClr val="FFFFFF"/>
                </a:highlight>
                <a:latin typeface="Arial"/>
                <a:cs typeface="Arial"/>
              </a:rPr>
              <a:t>et al.</a:t>
            </a:r>
            <a:r>
              <a:rPr lang="en-US" sz="1200">
                <a:solidFill>
                  <a:srgbClr val="000000"/>
                </a:solidFill>
                <a:highlight>
                  <a:srgbClr val="FFFFFF"/>
                </a:highlight>
                <a:latin typeface="Arial"/>
                <a:cs typeface="Arial"/>
              </a:rPr>
              <a:t> (2020) “A culture of caring: the essence of healthcare interprofessional collaboration,” </a:t>
            </a:r>
            <a:r>
              <a:rPr lang="en-US" sz="1200" i="1">
                <a:solidFill>
                  <a:srgbClr val="000000"/>
                </a:solidFill>
                <a:highlight>
                  <a:srgbClr val="FFFFFF"/>
                </a:highlight>
                <a:latin typeface="Arial"/>
                <a:cs typeface="Arial"/>
              </a:rPr>
              <a:t>Journal of interprofessional care</a:t>
            </a:r>
            <a:r>
              <a:rPr lang="en-US" sz="1200">
                <a:solidFill>
                  <a:srgbClr val="000000"/>
                </a:solidFill>
                <a:highlight>
                  <a:srgbClr val="FFFFFF"/>
                </a:highlight>
                <a:latin typeface="Arial"/>
                <a:cs typeface="Arial"/>
              </a:rPr>
              <a:t>, 34(3), pp. 324–331. Available at: </a:t>
            </a:r>
            <a:r>
              <a:rPr lang="en-US" sz="1200">
                <a:solidFill>
                  <a:srgbClr val="000000"/>
                </a:solidFill>
                <a:highlight>
                  <a:srgbClr val="FFFFFF"/>
                </a:highlight>
                <a:latin typeface="Arial"/>
                <a:cs typeface="Arial"/>
                <a:hlinkClick r:id="rId11"/>
              </a:rPr>
              <a:t>https://doi.org/10.1080/13561820.2019.1641476</a:t>
            </a:r>
            <a:r>
              <a:rPr lang="en-US" sz="1200">
                <a:solidFill>
                  <a:srgbClr val="000000"/>
                </a:solidFill>
                <a:highlight>
                  <a:srgbClr val="FFFFFF"/>
                </a:highlight>
                <a:latin typeface="Arial"/>
                <a:cs typeface="Arial"/>
              </a:rPr>
              <a:t> (accessed 17 February 2026)</a:t>
            </a:r>
          </a:p>
          <a:p>
            <a:pPr>
              <a:lnSpc>
                <a:spcPct val="150000"/>
              </a:lnSpc>
            </a:pPr>
            <a:r>
              <a:rPr lang="en-US" sz="1200">
                <a:highlight>
                  <a:srgbClr val="FFFFFF"/>
                </a:highlight>
                <a:latin typeface="Arial"/>
                <a:cs typeface="Arial"/>
              </a:rPr>
              <a:t>West, M., Coia, D. and Armit, K. (2022) </a:t>
            </a:r>
            <a:r>
              <a:rPr lang="en-US" sz="1200" i="1">
                <a:highlight>
                  <a:srgbClr val="FFFFFF"/>
                </a:highlight>
                <a:latin typeface="Arial"/>
                <a:cs typeface="Arial"/>
              </a:rPr>
              <a:t>Leadership and leadership development in healthcare</a:t>
            </a:r>
            <a:r>
              <a:rPr lang="en-US" sz="1200">
                <a:highlight>
                  <a:srgbClr val="FFFFFF"/>
                </a:highlight>
                <a:latin typeface="Arial"/>
                <a:cs typeface="Arial"/>
              </a:rPr>
              <a:t>. London: The King’s Fund.</a:t>
            </a:r>
            <a:endParaRPr lang="en-US"/>
          </a:p>
        </p:txBody>
      </p:sp>
    </p:spTree>
    <p:extLst>
      <p:ext uri="{BB962C8B-B14F-4D97-AF65-F5344CB8AC3E}">
        <p14:creationId xmlns:p14="http://schemas.microsoft.com/office/powerpoint/2010/main" val="23845500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eeb3095dbbaea890f142df458972024b">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5ad3400ff80774ef3634fdac6fe1b91c" ns3:_="" ns4:_="">
    <xsd:import namespace="d8e79d84-78fb-44a9-92e9-d04bdd8f0359"/>
    <xsd:import namespace="04c7059f-bde8-4ce9-bb0f-e52888740953"/>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041B6E-0B9A-451E-A26B-D3DD912E8BFF}">
  <ds:schemaRefs>
    <ds:schemaRef ds:uri="http://schemas.microsoft.com/sharepoint/v3/contenttype/forms"/>
  </ds:schemaRefs>
</ds:datastoreItem>
</file>

<file path=customXml/itemProps2.xml><?xml version="1.0" encoding="utf-8"?>
<ds:datastoreItem xmlns:ds="http://schemas.openxmlformats.org/officeDocument/2006/customXml" ds:itemID="{348F32A9-E3CD-4047-98E8-A997C624201D}">
  <ds:schemaRefs>
    <ds:schemaRef ds:uri="http://schemas.microsoft.com/office/2006/metadata/properties"/>
    <ds:schemaRef ds:uri="d8e79d84-78fb-44a9-92e9-d04bdd8f0359"/>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http://purl.org/dc/dcmitype/"/>
    <ds:schemaRef ds:uri="04c7059f-bde8-4ce9-bb0f-e52888740953"/>
    <ds:schemaRef ds:uri="http://purl.org/dc/terms/"/>
    <ds:schemaRef ds:uri="http://purl.org/dc/elements/1.1/"/>
  </ds:schemaRefs>
</ds:datastoreItem>
</file>

<file path=customXml/itemProps3.xml><?xml version="1.0" encoding="utf-8"?>
<ds:datastoreItem xmlns:ds="http://schemas.openxmlformats.org/officeDocument/2006/customXml" ds:itemID="{9E8DD949-7195-4B4B-ADAA-9785462CF6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TM04033929[[fn=Slate]]</Template>
  <TotalTime>5146</TotalTime>
  <Words>5802</Words>
  <Application>Microsoft Office PowerPoint</Application>
  <PresentationFormat>Widescreen</PresentationFormat>
  <Paragraphs>415</Paragraphs>
  <Slides>41</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41</vt:i4>
      </vt:variant>
    </vt:vector>
  </HeadingPairs>
  <TitlesOfParts>
    <vt:vector size="54" baseType="lpstr">
      <vt:lpstr>Aharoni</vt:lpstr>
      <vt:lpstr>Aptos</vt:lpstr>
      <vt:lpstr>Arial</vt:lpstr>
      <vt:lpstr>Avenir Next LT Pro</vt:lpstr>
      <vt:lpstr>Avenir Next LT Pro Light</vt:lpstr>
      <vt:lpstr>Calibri</vt:lpstr>
      <vt:lpstr>Courier New</vt:lpstr>
      <vt:lpstr>Sitka Heading</vt:lpstr>
      <vt:lpstr>Times New Roman</vt:lpstr>
      <vt:lpstr>Trebuchet MS</vt:lpstr>
      <vt:lpstr>Wingdings</vt:lpstr>
      <vt:lpstr>Wingdings 3</vt:lpstr>
      <vt:lpstr>Facet</vt:lpstr>
      <vt:lpstr>PowerPoint Presentation</vt:lpstr>
      <vt:lpstr>Table of Content</vt:lpstr>
      <vt:lpstr>PowerPoint Presentation</vt:lpstr>
      <vt:lpstr>PowerPoint Presentation</vt:lpstr>
      <vt:lpstr>PowerPoint Presentation</vt:lpstr>
      <vt:lpstr>PowerPoint Presentation</vt:lpstr>
      <vt:lpstr>PowerPoint Presentation</vt:lpstr>
      <vt:lpstr>ROOT CAUSES OF TRAINING &amp; DEVELOPMENT ISSUES IN THE NHS</vt:lpstr>
      <vt:lpstr>Human Capital and Adult Learning Perspectives</vt:lpstr>
      <vt:lpstr>PowerPoint Presentation</vt:lpstr>
      <vt:lpstr>Leadership and Management Development in the NHS</vt:lpstr>
      <vt:lpstr>Key Challenges in NHS Leadership and Management Training</vt:lpstr>
      <vt:lpstr>Organisational and Cultural Causes of Leadership Development Failures</vt:lpstr>
      <vt:lpstr>Leadership Development Through HRM and Learning Theories</vt:lpstr>
      <vt:lpstr>PowerPoint Presentation</vt:lpstr>
      <vt:lpstr>Alicia Naomi Blake</vt:lpstr>
      <vt:lpstr>Slide 1. – Section Introduction   Digital Capability in the NHS</vt:lpstr>
      <vt:lpstr>Slide 2 — Why Digital Training Matters</vt:lpstr>
      <vt:lpstr>Slide 3.  How Digital Learning Supports  NHS Training? </vt:lpstr>
      <vt:lpstr>Slide 4.  Digital Skills Gaps in the NHS  </vt:lpstr>
      <vt:lpstr>Slide 5. HR Strategies to Strengthen Digital Capability  </vt:lpstr>
      <vt:lpstr>Slide 6. – Conclusion  Strategic Impact on NHS Workforce Performance </vt:lpstr>
      <vt:lpstr>Talent Development, career Pathways and Skills sustainability.</vt:lpstr>
      <vt:lpstr>Talent Development and Career Pathways in the NHS Workforce </vt:lpstr>
      <vt:lpstr>Challenges in Skills Development and Career Progression </vt:lpstr>
      <vt:lpstr>Systemic Causes of Skills Gaps and Limited Career Mobility </vt:lpstr>
      <vt:lpstr> HRM and Career Development Theories Applied to the NHS </vt:lpstr>
      <vt:lpstr>Building Sustainable Talent and Skills Pipelines: HRM Solutions </vt:lpstr>
      <vt:lpstr>PowerPoint Presentation</vt:lpstr>
      <vt:lpstr>What is Performance Management in the NHS?</vt:lpstr>
      <vt:lpstr>Why Performance Management</vt:lpstr>
      <vt:lpstr>Performance Management in the NHS includes:</vt:lpstr>
      <vt:lpstr>Current Challenges</vt:lpstr>
      <vt:lpstr>HRM Theories to Apply</vt:lpstr>
      <vt:lpstr>Strategic Recommendations </vt:lpstr>
      <vt:lpstr>Conclusion</vt:lpstr>
      <vt:lpstr>Thank you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Kumakamba Punga (2226848)</cp:lastModifiedBy>
  <cp:revision>101</cp:revision>
  <dcterms:created xsi:type="dcterms:W3CDTF">2013-07-15T20:26:40Z</dcterms:created>
  <dcterms:modified xsi:type="dcterms:W3CDTF">2026-03-07T01:23:52Z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