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96" r:id="rId1"/>
  </p:sldMasterIdLst>
  <p:sldIdLst>
    <p:sldId id="258" r:id="rId2"/>
    <p:sldId id="259" r:id="rId3"/>
    <p:sldId id="260" r:id="rId4"/>
    <p:sldId id="261" r:id="rId5"/>
    <p:sldId id="262" r:id="rId6"/>
    <p:sldId id="263" r:id="rId7"/>
    <p:sldId id="264" r:id="rId8"/>
    <p:sldId id="265" r:id="rId9"/>
    <p:sldId id="266" r:id="rId10"/>
    <p:sldId id="267" r:id="rId11"/>
    <p:sldId id="268" r:id="rId12"/>
    <p:sldId id="269" r:id="rId13"/>
    <p:sldId id="270"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p:scale>
          <a:sx n="81" d="100"/>
          <a:sy n="81" d="100"/>
        </p:scale>
        <p:origin x="754" y="6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455621"/>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D462063E-F339-4A5D-AF0D-C36A4FC60A0F}" type="datetimeFigureOut">
              <a:rPr lang="en-GB" smtClean="0"/>
              <a:t>29/03/2023</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1CDDD604-1C7C-4B7C-A457-66A327454458}" type="slidenum">
              <a:rPr lang="en-GB" smtClean="0"/>
              <a:t>‹#›</a:t>
            </a:fld>
            <a:endParaRPr lang="en-GB" dirty="0"/>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2927879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462063E-F339-4A5D-AF0D-C36A4FC60A0F}" type="datetimeFigureOut">
              <a:rPr lang="en-GB" smtClean="0"/>
              <a:t>29/03/2023</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1CDDD604-1C7C-4B7C-A457-66A327454458}" type="slidenum">
              <a:rPr lang="en-GB" smtClean="0"/>
              <a:t>‹#›</a:t>
            </a:fld>
            <a:endParaRPr lang="en-GB" dirty="0"/>
          </a:p>
        </p:txBody>
      </p:sp>
    </p:spTree>
    <p:extLst>
      <p:ext uri="{BB962C8B-B14F-4D97-AF65-F5344CB8AC3E}">
        <p14:creationId xmlns:p14="http://schemas.microsoft.com/office/powerpoint/2010/main" val="183495899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462063E-F339-4A5D-AF0D-C36A4FC60A0F}" type="datetimeFigureOut">
              <a:rPr lang="en-GB" smtClean="0"/>
              <a:t>29/03/2023</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1CDDD604-1C7C-4B7C-A457-66A327454458}" type="slidenum">
              <a:rPr lang="en-GB" smtClean="0"/>
              <a:t>‹#›</a:t>
            </a:fld>
            <a:endParaRPr lang="en-GB" dirty="0"/>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1261357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78" y="1845734"/>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462063E-F339-4A5D-AF0D-C36A4FC60A0F}" type="datetimeFigureOut">
              <a:rPr lang="en-GB" smtClean="0"/>
              <a:t>29/03/2023</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1CDDD604-1C7C-4B7C-A457-66A327454458}" type="slidenum">
              <a:rPr lang="en-GB" smtClean="0"/>
              <a:t>‹#›</a:t>
            </a:fld>
            <a:endParaRPr lang="en-GB" dirty="0"/>
          </a:p>
        </p:txBody>
      </p:sp>
    </p:spTree>
    <p:extLst>
      <p:ext uri="{BB962C8B-B14F-4D97-AF65-F5344CB8AC3E}">
        <p14:creationId xmlns:p14="http://schemas.microsoft.com/office/powerpoint/2010/main" val="61732076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462063E-F339-4A5D-AF0D-C36A4FC60A0F}" type="datetimeFigureOut">
              <a:rPr lang="en-GB" smtClean="0"/>
              <a:t>29/03/2023</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1CDDD604-1C7C-4B7C-A457-66A327454458}" type="slidenum">
              <a:rPr lang="en-GB" smtClean="0"/>
              <a:t>‹#›</a:t>
            </a:fld>
            <a:endParaRPr lang="en-GB" dirty="0"/>
          </a:p>
        </p:txBody>
      </p:sp>
    </p:spTree>
    <p:extLst>
      <p:ext uri="{BB962C8B-B14F-4D97-AF65-F5344CB8AC3E}">
        <p14:creationId xmlns:p14="http://schemas.microsoft.com/office/powerpoint/2010/main" val="39902253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D462063E-F339-4A5D-AF0D-C36A4FC60A0F}" type="datetimeFigureOut">
              <a:rPr lang="en-GB" smtClean="0"/>
              <a:t>29/03/2023</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1CDDD604-1C7C-4B7C-A457-66A327454458}" type="slidenum">
              <a:rPr lang="en-GB" smtClean="0"/>
              <a:t>‹#›</a:t>
            </a:fld>
            <a:endParaRPr lang="en-GB" dirty="0"/>
          </a:p>
        </p:txBody>
      </p:sp>
    </p:spTree>
    <p:extLst>
      <p:ext uri="{BB962C8B-B14F-4D97-AF65-F5344CB8AC3E}">
        <p14:creationId xmlns:p14="http://schemas.microsoft.com/office/powerpoint/2010/main" val="418231217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D462063E-F339-4A5D-AF0D-C36A4FC60A0F}" type="datetimeFigureOut">
              <a:rPr lang="en-GB" smtClean="0"/>
              <a:t>29/03/2023</a:t>
            </a:fld>
            <a:endParaRPr lang="en-GB" dirty="0"/>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GB" dirty="0"/>
          </a:p>
        </p:txBody>
      </p:sp>
      <p:sp>
        <p:nvSpPr>
          <p:cNvPr id="9" name="Slide Number Placeholder 8"/>
          <p:cNvSpPr>
            <a:spLocks noGrp="1"/>
          </p:cNvSpPr>
          <p:nvPr>
            <p:ph type="sldNum" sz="quarter" idx="12"/>
          </p:nvPr>
        </p:nvSpPr>
        <p:spPr/>
        <p:txBody>
          <a:bodyPr/>
          <a:lstStyle/>
          <a:p>
            <a:fld id="{1CDDD604-1C7C-4B7C-A457-66A327454458}" type="slidenum">
              <a:rPr lang="en-GB" smtClean="0"/>
              <a:t>‹#›</a:t>
            </a:fld>
            <a:endParaRPr lang="en-GB" dirty="0"/>
          </a:p>
        </p:txBody>
      </p:sp>
    </p:spTree>
    <p:extLst>
      <p:ext uri="{BB962C8B-B14F-4D97-AF65-F5344CB8AC3E}">
        <p14:creationId xmlns:p14="http://schemas.microsoft.com/office/powerpoint/2010/main" val="47300169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800600" y="731520"/>
            <a:ext cx="6492240" cy="5257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D462063E-F339-4A5D-AF0D-C36A4FC60A0F}" type="datetimeFigureOut">
              <a:rPr lang="en-GB" smtClean="0"/>
              <a:t>29/03/2023</a:t>
            </a:fld>
            <a:endParaRPr lang="en-GB" dirty="0"/>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GB"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1CDDD604-1C7C-4B7C-A457-66A327454458}" type="slidenum">
              <a:rPr lang="en-GB" smtClean="0"/>
              <a:t>‹#›</a:t>
            </a:fld>
            <a:endParaRPr lang="en-GB" dirty="0"/>
          </a:p>
        </p:txBody>
      </p:sp>
    </p:spTree>
    <p:extLst>
      <p:ext uri="{BB962C8B-B14F-4D97-AF65-F5344CB8AC3E}">
        <p14:creationId xmlns:p14="http://schemas.microsoft.com/office/powerpoint/2010/main" val="131400760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645" cy="822960"/>
          </a:xfrm>
        </p:spPr>
        <p:txBody>
          <a:bodyPr lIns="91440" tIns="0" rIns="91440" bIns="0" anchor="b">
            <a:noAutofit/>
          </a:bodyPr>
          <a:lstStyle>
            <a:lvl1pPr>
              <a:defRPr sz="36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15" y="0"/>
            <a:ext cx="12191985" cy="4915076"/>
          </a:xfrm>
          <a:solidFill>
            <a:schemeClr val="bg2">
              <a:lumMod val="90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p:cNvSpPr>
            <a:spLocks noGrp="1"/>
          </p:cNvSpPr>
          <p:nvPr>
            <p:ph type="body" sz="half" idx="2"/>
          </p:nvPr>
        </p:nvSpPr>
        <p:spPr>
          <a:xfrm>
            <a:off x="1097280" y="5907024"/>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462063E-F339-4A5D-AF0D-C36A4FC60A0F}" type="datetimeFigureOut">
              <a:rPr lang="en-GB" smtClean="0"/>
              <a:t>29/03/2023</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1CDDD604-1C7C-4B7C-A457-66A327454458}" type="slidenum">
              <a:rPr lang="en-GB" smtClean="0"/>
              <a:t>‹#›</a:t>
            </a:fld>
            <a:endParaRPr lang="en-GB" dirty="0"/>
          </a:p>
        </p:txBody>
      </p:sp>
    </p:spTree>
    <p:extLst>
      <p:ext uri="{BB962C8B-B14F-4D97-AF65-F5344CB8AC3E}">
        <p14:creationId xmlns:p14="http://schemas.microsoft.com/office/powerpoint/2010/main" val="162795690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462063E-F339-4A5D-AF0D-C36A4FC60A0F}" type="datetimeFigureOut">
              <a:rPr lang="en-GB" smtClean="0"/>
              <a:t>29/03/2023</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1CDDD604-1C7C-4B7C-A457-66A327454458}" type="slidenum">
              <a:rPr lang="en-GB" smtClean="0"/>
              <a:t>‹#›</a:t>
            </a:fld>
            <a:endParaRPr lang="en-GB" dirty="0"/>
          </a:p>
        </p:txBody>
      </p:sp>
    </p:spTree>
    <p:extLst>
      <p:ext uri="{BB962C8B-B14F-4D97-AF65-F5344CB8AC3E}">
        <p14:creationId xmlns:p14="http://schemas.microsoft.com/office/powerpoint/2010/main" val="265014062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2302"/>
            <a:ext cx="2628900" cy="575989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2302"/>
            <a:ext cx="7734300" cy="5759898"/>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462063E-F339-4A5D-AF0D-C36A4FC60A0F}" type="datetimeFigureOut">
              <a:rPr lang="en-GB" smtClean="0"/>
              <a:t>29/03/2023</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1CDDD604-1C7C-4B7C-A457-66A327454458}" type="slidenum">
              <a:rPr lang="en-GB" smtClean="0"/>
              <a:t>‹#›</a:t>
            </a:fld>
            <a:endParaRPr lang="en-GB" dirty="0"/>
          </a:p>
        </p:txBody>
      </p:sp>
    </p:spTree>
    <p:extLst>
      <p:ext uri="{BB962C8B-B14F-4D97-AF65-F5344CB8AC3E}">
        <p14:creationId xmlns:p14="http://schemas.microsoft.com/office/powerpoint/2010/main" val="13093778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D462063E-F339-4A5D-AF0D-C36A4FC60A0F}" type="datetimeFigureOut">
              <a:rPr lang="en-GB" smtClean="0"/>
              <a:t>29/03/2023</a:t>
            </a:fld>
            <a:endParaRPr lang="en-GB" dirty="0"/>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GB" dirty="0"/>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1CDDD604-1C7C-4B7C-A457-66A327454458}" type="slidenum">
              <a:rPr lang="en-GB" smtClean="0"/>
              <a:t>‹#›</a:t>
            </a:fld>
            <a:endParaRPr lang="en-GB" dirty="0"/>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49153492"/>
      </p:ext>
    </p:extLst>
  </p:cSld>
  <p:clrMap bg1="lt1" tx1="dk1" bg2="lt2" tx2="dk2" accent1="accent1" accent2="accent2" accent3="accent3" accent4="accent4" accent5="accent5" accent6="accent6" hlink="hlink" folHlink="folHlink"/>
  <p:sldLayoutIdLst>
    <p:sldLayoutId id="2147483997" r:id="rId1"/>
    <p:sldLayoutId id="2147483998" r:id="rId2"/>
    <p:sldLayoutId id="2147483999" r:id="rId3"/>
    <p:sldLayoutId id="2147484000" r:id="rId4"/>
    <p:sldLayoutId id="2147484001" r:id="rId5"/>
    <p:sldLayoutId id="2147484002" r:id="rId6"/>
    <p:sldLayoutId id="2147484003" r:id="rId7"/>
    <p:sldLayoutId id="2147484004" r:id="rId8"/>
    <p:sldLayoutId id="2147484005" r:id="rId9"/>
    <p:sldLayoutId id="2147484006" r:id="rId10"/>
    <p:sldLayoutId id="2147484007"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hyperlink" Target="https://www.blog.petpooja.com/" TargetMode="External"/><Relationship Id="rId2" Type="http://schemas.openxmlformats.org/officeDocument/2006/relationships/hyperlink" Target="https://www.researchgate.net/" TargetMode="External"/><Relationship Id="rId1" Type="http://schemas.openxmlformats.org/officeDocument/2006/relationships/slideLayout" Target="../slideLayouts/slideLayout7.xml"/><Relationship Id="rId6" Type="http://schemas.openxmlformats.org/officeDocument/2006/relationships/hyperlink" Target="https://www.saviom.com/" TargetMode="External"/><Relationship Id="rId5" Type="http://schemas.openxmlformats.org/officeDocument/2006/relationships/hyperlink" Target="https://www.posist.com/" TargetMode="External"/><Relationship Id="rId4" Type="http://schemas.openxmlformats.org/officeDocument/2006/relationships/hyperlink" Target="https://www.ukhospitality.org.uk/" TargetMode="External"/></Relationships>
</file>

<file path=ppt/slides/_rels/slide12.xml.rels><?xml version="1.0" encoding="UTF-8" standalone="yes"?>
<Relationships xmlns="http://schemas.openxmlformats.org/package/2006/relationships"><Relationship Id="rId3" Type="http://schemas.openxmlformats.org/officeDocument/2006/relationships/hyperlink" Target="https://www.accessgroup.com/" TargetMode="External"/><Relationship Id="rId2" Type="http://schemas.openxmlformats.org/officeDocument/2006/relationships/hyperlink" Target="https://www.lecruitee.com/" TargetMode="External"/><Relationship Id="rId1" Type="http://schemas.openxmlformats.org/officeDocument/2006/relationships/slideLayout" Target="../slideLayouts/slideLayout7.xml"/><Relationship Id="rId6" Type="http://schemas.openxmlformats.org/officeDocument/2006/relationships/hyperlink" Target="https://www.achievers.com/" TargetMode="External"/><Relationship Id="rId5" Type="http://schemas.openxmlformats.org/officeDocument/2006/relationships/hyperlink" Target="https://www.bighospitality.co.uk/" TargetMode="External"/><Relationship Id="rId4" Type="http://schemas.openxmlformats.org/officeDocument/2006/relationships/hyperlink" Target="https://www.techtarget.com/" TargetMode="External"/></Relationships>
</file>

<file path=ppt/slides/_rels/slide13.xml.rels><?xml version="1.0" encoding="UTF-8" standalone="yes"?>
<Relationships xmlns="http://schemas.openxmlformats.org/package/2006/relationships"><Relationship Id="rId3" Type="http://schemas.openxmlformats.org/officeDocument/2006/relationships/hyperlink" Target="https://www.google.com/url?sa=i&amp;url=https%3A%2F%2Fwww.unionkitchen.com%2Fresources%2Fhow-to-prepare-for-an-interview&amp;psig=AOvVaw0PO3Tee2Su311q48WCb775&amp;ust=1679865509125000&amp;source=images&amp;cd=vfe&amp;ved=0CA0QjhxqFwoTCJDAo-2A-P0CFQAAAAAdAAAAABAD" TargetMode="External"/><Relationship Id="rId7" Type="http://schemas.openxmlformats.org/officeDocument/2006/relationships/hyperlink" Target="https://www.google.com/url?sa=i&amp;url=https%3A%2F%2Fwww.rtohq.org%2F2020%2F12%2F15-easy-ways-to-encourage-healthy-employees%2F&amp;psig=AOvVaw3mfziftr7sJHOLqbPPtkf1&amp;ust=1679873164526000&amp;source=images&amp;cd=vfe&amp;ved=0CA0QjhxqFwoTCPiZmqyd-P0CFQAAAAAdAAAAABAD" TargetMode="External"/><Relationship Id="rId2" Type="http://schemas.openxmlformats.org/officeDocument/2006/relationships/hyperlink" Target="https://www.google.com/url?sa=i&amp;url=https%3A%2F%2Fwww.amazon.co.uk%2FWooden-Open-Closed-Sign-12%25D1%25856%2Fdp%2FB081RL1QXP&amp;psig=AOvVaw16SS1NNi0MoZslSRF4--P_&amp;ust=1679843605987000&amp;source=images&amp;cd=vfe&amp;ved=0CA0QjhxqFwoTCKCswsqj-P0CFQAAAAAdAAAAABAD" TargetMode="External"/><Relationship Id="rId1" Type="http://schemas.openxmlformats.org/officeDocument/2006/relationships/slideLayout" Target="../slideLayouts/slideLayout7.xml"/><Relationship Id="rId6" Type="http://schemas.openxmlformats.org/officeDocument/2006/relationships/hyperlink" Target="https://www.pushoperations.com/blog/8-tips-to-help-your-restaurant-team-increase-efficiency" TargetMode="External"/><Relationship Id="rId5" Type="http://schemas.openxmlformats.org/officeDocument/2006/relationships/hyperlink" Target="https://www.google.com/url?sa=i&amp;url=https%3A%2F%2Fcommons.wikimedia.org%2Fwiki%2FFile%3AFacebook_icon.svg&amp;psig=AOvVaw3HY3d6DeXjaWgscvzVfUKn&amp;ust=1679867490098000&amp;source=images&amp;cd=vfe&amp;ved=0CA0QjhxqFwoTCMCSzvaj-P0CFQAAAAAdAAAAABAD" TargetMode="External"/><Relationship Id="rId4" Type="http://schemas.openxmlformats.org/officeDocument/2006/relationships/hyperlink" Target="https://www.google.com/url?sa=i&amp;url=https%3A%2F%2Fcommons.wikimedia.org%2Fwiki%2FFile%3ALinkedIn_Logo.svg&amp;psig=AOvVaw3DKtQhDicR-qbuXzD7jwUs&amp;ust=1679874904712000&amp;source=images&amp;cd=vfe&amp;ved=0CA0QjhxqFwoTCJiDuemj-P0CFQAAAAAdAAAAABAD"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99617E3-1FA5-5337-19CD-98254AC6936C}"/>
              </a:ext>
            </a:extLst>
          </p:cNvPr>
          <p:cNvSpPr txBox="1"/>
          <p:nvPr/>
        </p:nvSpPr>
        <p:spPr>
          <a:xfrm>
            <a:off x="284480" y="4470401"/>
            <a:ext cx="4409440" cy="1477328"/>
          </a:xfrm>
          <a:prstGeom prst="rect">
            <a:avLst/>
          </a:prstGeom>
          <a:noFill/>
        </p:spPr>
        <p:txBody>
          <a:bodyPr wrap="square" rtlCol="0">
            <a:spAutoFit/>
          </a:bodyPr>
          <a:lstStyle/>
          <a:p>
            <a:r>
              <a:rPr lang="en-US" dirty="0">
                <a:latin typeface="Arial Nova" panose="020B0504020202020204" pitchFamily="34" charset="0"/>
              </a:rPr>
              <a:t>Assessment 1 – Individual Presentation</a:t>
            </a:r>
          </a:p>
          <a:p>
            <a:r>
              <a:rPr lang="en-US" dirty="0">
                <a:latin typeface="Arial Nova" panose="020B0504020202020204" pitchFamily="34" charset="0"/>
              </a:rPr>
              <a:t>Module: LCBB5004 Managing People</a:t>
            </a:r>
          </a:p>
          <a:p>
            <a:r>
              <a:rPr lang="en-US" dirty="0">
                <a:latin typeface="Arial Nova" panose="020B0504020202020204" pitchFamily="34" charset="0"/>
              </a:rPr>
              <a:t>Lecturer: Piymika Gamage</a:t>
            </a:r>
          </a:p>
          <a:p>
            <a:r>
              <a:rPr lang="en-US" dirty="0">
                <a:latin typeface="Arial Nova" panose="020B0504020202020204" pitchFamily="34" charset="0"/>
              </a:rPr>
              <a:t>Student: Danica Kanchevska</a:t>
            </a:r>
          </a:p>
          <a:p>
            <a:r>
              <a:rPr lang="en-US" sz="1800" kern="1200" dirty="0">
                <a:solidFill>
                  <a:schemeClr val="tx1"/>
                </a:solidFill>
                <a:latin typeface="Arial Nova" panose="020B0504020202020204" pitchFamily="34" charset="0"/>
              </a:rPr>
              <a:t>Student ID: 2124692</a:t>
            </a:r>
          </a:p>
        </p:txBody>
      </p:sp>
    </p:spTree>
    <p:extLst>
      <p:ext uri="{BB962C8B-B14F-4D97-AF65-F5344CB8AC3E}">
        <p14:creationId xmlns:p14="http://schemas.microsoft.com/office/powerpoint/2010/main" val="130545757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3285E84-D158-33F6-88BF-D9ABB6D39C54}"/>
              </a:ext>
            </a:extLst>
          </p:cNvPr>
          <p:cNvSpPr txBox="1"/>
          <p:nvPr/>
        </p:nvSpPr>
        <p:spPr>
          <a:xfrm rot="10800000" flipV="1">
            <a:off x="179070" y="726505"/>
            <a:ext cx="6858000" cy="4247317"/>
          </a:xfrm>
          <a:prstGeom prst="rect">
            <a:avLst/>
          </a:prstGeom>
          <a:noFill/>
        </p:spPr>
        <p:txBody>
          <a:bodyPr wrap="square" rtlCol="0">
            <a:spAutoFit/>
          </a:bodyPr>
          <a:lstStyle/>
          <a:p>
            <a:r>
              <a:rPr lang="en-US" dirty="0">
                <a:latin typeface="Bahnschrift Light SemiCondensed" panose="020B0502040204020203" pitchFamily="34" charset="0"/>
                <a:cs typeface="Arial" panose="020B0604020202020204" pitchFamily="34" charset="0"/>
              </a:rPr>
              <a:t>After being appointed as Talent Acquisition Manager, I was presented with the following findings:</a:t>
            </a:r>
          </a:p>
          <a:p>
            <a:endParaRPr lang="en-US" dirty="0">
              <a:latin typeface="Bahnschrift Light SemiCondensed" panose="020B0502040204020203" pitchFamily="34" charset="0"/>
              <a:cs typeface="Arial" panose="020B0604020202020204" pitchFamily="34" charset="0"/>
            </a:endParaRPr>
          </a:p>
          <a:p>
            <a:pPr marL="285750" indent="-285750">
              <a:buFont typeface="Arial" panose="020B0604020202020204" pitchFamily="34" charset="0"/>
              <a:buChar char="•"/>
            </a:pPr>
            <a:r>
              <a:rPr lang="en-US" dirty="0">
                <a:latin typeface="Bahnschrift Light SemiCondensed" panose="020B0502040204020203" pitchFamily="34" charset="0"/>
                <a:cs typeface="Arial" panose="020B0604020202020204" pitchFamily="34" charset="0"/>
              </a:rPr>
              <a:t>35% of businesses plan to simplify menus </a:t>
            </a:r>
          </a:p>
          <a:p>
            <a:pPr marL="285750" indent="-285750">
              <a:buFont typeface="Arial" panose="020B0604020202020204" pitchFamily="34" charset="0"/>
              <a:buChar char="•"/>
            </a:pPr>
            <a:r>
              <a:rPr lang="en-US" dirty="0">
                <a:latin typeface="Bahnschrift Light SemiCondensed" panose="020B0502040204020203" pitchFamily="34" charset="0"/>
                <a:cs typeface="Arial" panose="020B0604020202020204" pitchFamily="34" charset="0"/>
              </a:rPr>
              <a:t>32% of businesses have reluctantly reduced their opening hours</a:t>
            </a:r>
          </a:p>
          <a:p>
            <a:pPr marL="285750" indent="-285750">
              <a:buFont typeface="Arial" panose="020B0604020202020204" pitchFamily="34" charset="0"/>
              <a:buChar char="•"/>
            </a:pPr>
            <a:r>
              <a:rPr lang="en-US" dirty="0">
                <a:latin typeface="Bahnschrift Light SemiCondensed" panose="020B0502040204020203" pitchFamily="34" charset="0"/>
                <a:cs typeface="Arial" panose="020B0604020202020204" pitchFamily="34" charset="0"/>
              </a:rPr>
              <a:t>Operating hours have been reduced by 13% </a:t>
            </a:r>
          </a:p>
          <a:p>
            <a:pPr marL="285750" indent="-285750">
              <a:buFont typeface="Arial" panose="020B0604020202020204" pitchFamily="34" charset="0"/>
              <a:buChar char="•"/>
            </a:pPr>
            <a:endParaRPr lang="en-US" dirty="0">
              <a:latin typeface="Bahnschrift Light SemiCondensed" panose="020B0502040204020203" pitchFamily="34" charset="0"/>
              <a:cs typeface="Arial" panose="020B0604020202020204" pitchFamily="34" charset="0"/>
            </a:endParaRPr>
          </a:p>
          <a:p>
            <a:r>
              <a:rPr lang="en-US" dirty="0">
                <a:latin typeface="Bahnschrift Light SemiCondensed" panose="020B0502040204020203" pitchFamily="34" charset="0"/>
                <a:cs typeface="Arial" panose="020B0604020202020204" pitchFamily="34" charset="0"/>
              </a:rPr>
              <a:t>All of this was due to extensive staff shortages.</a:t>
            </a:r>
          </a:p>
          <a:p>
            <a:r>
              <a:rPr lang="en-US" dirty="0">
                <a:latin typeface="Bahnschrift Light SemiCondensed" panose="020B0502040204020203" pitchFamily="34" charset="0"/>
                <a:cs typeface="Arial" panose="020B0604020202020204" pitchFamily="34" charset="0"/>
              </a:rPr>
              <a:t>In turn, the government was asked to carry out a two-phase, ‘catch up’ program in order to solve this problem. </a:t>
            </a:r>
            <a:r>
              <a:rPr lang="en-GB" dirty="0">
                <a:latin typeface="Bahnschrift Light SemiCondensed" panose="020B0502040204020203" pitchFamily="34" charset="0"/>
                <a:cs typeface="Arial" panose="020B0604020202020204" pitchFamily="34" charset="0"/>
              </a:rPr>
              <a:t>The main focus was changing the immigration system and reforming the apprenticeship Levy (Ette, S.2022).</a:t>
            </a:r>
          </a:p>
          <a:p>
            <a:endParaRPr lang="en-GB" dirty="0">
              <a:latin typeface="Bahnschrift Light SemiCondensed" panose="020B0502040204020203" pitchFamily="34" charset="0"/>
              <a:cs typeface="Arial" panose="020B0604020202020204" pitchFamily="34" charset="0"/>
            </a:endParaRPr>
          </a:p>
          <a:p>
            <a:r>
              <a:rPr lang="en-GB" dirty="0">
                <a:latin typeface="Bahnschrift Light SemiCondensed" panose="020B0502040204020203" pitchFamily="34" charset="0"/>
                <a:cs typeface="Arial" panose="020B0604020202020204" pitchFamily="34" charset="0"/>
              </a:rPr>
              <a:t>In this presentation, I will explain my research and summarise the best talent acquisition strategies alongside a few incentive methods to attract potential employees. </a:t>
            </a:r>
            <a:endParaRPr lang="en-US" sz="1800" kern="1200" dirty="0">
              <a:solidFill>
                <a:schemeClr val="tx1"/>
              </a:solidFill>
              <a:latin typeface="Bahnschrift Light SemiCondensed" panose="020B0502040204020203" pitchFamily="34" charset="0"/>
              <a:cs typeface="Arial" panose="020B0604020202020204" pitchFamily="34" charset="0"/>
            </a:endParaRPr>
          </a:p>
        </p:txBody>
      </p:sp>
      <p:pic>
        <p:nvPicPr>
          <p:cNvPr id="1026" name="Picture 2" descr="Wooden Open Closed Sign 12х6 Inch - Rustic Open and Closed Sign for  Business - Business Open Sign with Rope : Amazon.co.uk: Stationery &amp; Office  Supplies">
            <a:extLst>
              <a:ext uri="{FF2B5EF4-FFF2-40B4-BE49-F238E27FC236}">
                <a16:creationId xmlns:a16="http://schemas.microsoft.com/office/drawing/2014/main" id="{3F4F91F9-0809-4040-4259-08A4EB3067D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250431" y="803910"/>
            <a:ext cx="4762500" cy="476250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523CDF44-C423-A664-F7F7-E03B5431B1E0}"/>
              </a:ext>
            </a:extLst>
          </p:cNvPr>
          <p:cNvSpPr txBox="1"/>
          <p:nvPr/>
        </p:nvSpPr>
        <p:spPr>
          <a:xfrm>
            <a:off x="9250000" y="5684758"/>
            <a:ext cx="1798214" cy="646331"/>
          </a:xfrm>
          <a:prstGeom prst="rect">
            <a:avLst/>
          </a:prstGeom>
          <a:noFill/>
        </p:spPr>
        <p:txBody>
          <a:bodyPr wrap="square" rtlCol="0">
            <a:spAutoFit/>
          </a:bodyPr>
          <a:lstStyle/>
          <a:p>
            <a:r>
              <a:rPr lang="en-GB" i="1" dirty="0">
                <a:latin typeface="Bahnschrift Light SemiCondensed" panose="020B0502040204020203" pitchFamily="34" charset="0"/>
              </a:rPr>
              <a:t>      Figure 1 </a:t>
            </a:r>
          </a:p>
          <a:p>
            <a:r>
              <a:rPr lang="en-GB" dirty="0">
                <a:latin typeface="Bahnschrift Light SemiCondensed" panose="020B0502040204020203" pitchFamily="34" charset="0"/>
              </a:rPr>
              <a:t>(Amazon,2023)</a:t>
            </a:r>
          </a:p>
        </p:txBody>
      </p:sp>
    </p:spTree>
    <p:extLst>
      <p:ext uri="{BB962C8B-B14F-4D97-AF65-F5344CB8AC3E}">
        <p14:creationId xmlns:p14="http://schemas.microsoft.com/office/powerpoint/2010/main" val="324313143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D30582F-8566-827A-2BDD-2CFFF0280A01}"/>
              </a:ext>
            </a:extLst>
          </p:cNvPr>
          <p:cNvSpPr txBox="1"/>
          <p:nvPr/>
        </p:nvSpPr>
        <p:spPr>
          <a:xfrm>
            <a:off x="311085" y="763571"/>
            <a:ext cx="11481847" cy="3139321"/>
          </a:xfrm>
          <a:prstGeom prst="rect">
            <a:avLst/>
          </a:prstGeom>
          <a:noFill/>
        </p:spPr>
        <p:txBody>
          <a:bodyPr wrap="square" rtlCol="0">
            <a:spAutoFit/>
          </a:bodyPr>
          <a:lstStyle/>
          <a:p>
            <a:r>
              <a:rPr lang="en-GB" dirty="0">
                <a:latin typeface="Bahnschrift Light SemiCondensed" panose="020B0502040204020203" pitchFamily="34" charset="0"/>
              </a:rPr>
              <a:t>After thorough research, I have discovered that staff retention in the hospitality industry has much lower rates when compared to other fields of work (Reason, N.2019).</a:t>
            </a:r>
          </a:p>
          <a:p>
            <a:endParaRPr lang="en-GB" dirty="0">
              <a:latin typeface="Bahnschrift Light SemiCondensed" panose="020B0502040204020203" pitchFamily="34" charset="0"/>
            </a:endParaRPr>
          </a:p>
          <a:p>
            <a:r>
              <a:rPr lang="en-GB" dirty="0">
                <a:latin typeface="Bahnschrift Light SemiCondensed" panose="020B0502040204020203" pitchFamily="34" charset="0"/>
              </a:rPr>
              <a:t>This is due to:</a:t>
            </a:r>
          </a:p>
          <a:p>
            <a:pPr marL="285750" indent="-285750">
              <a:buFont typeface="Arial" panose="020B0604020202020204" pitchFamily="34" charset="0"/>
              <a:buChar char="•"/>
            </a:pPr>
            <a:r>
              <a:rPr lang="en-GB" dirty="0">
                <a:latin typeface="Bahnschrift Light SemiCondensed" panose="020B0502040204020203" pitchFamily="34" charset="0"/>
              </a:rPr>
              <a:t>Unattractive and inflexible work hours</a:t>
            </a:r>
          </a:p>
          <a:p>
            <a:pPr marL="285750" indent="-285750">
              <a:buFont typeface="Arial" panose="020B0604020202020204" pitchFamily="34" charset="0"/>
              <a:buChar char="•"/>
            </a:pPr>
            <a:r>
              <a:rPr lang="en-GB" dirty="0">
                <a:latin typeface="Bahnschrift Light SemiCondensed" panose="020B0502040204020203" pitchFamily="34" charset="0"/>
              </a:rPr>
              <a:t>Inadequate wages </a:t>
            </a:r>
          </a:p>
          <a:p>
            <a:pPr marL="285750" indent="-285750">
              <a:buFont typeface="Arial" panose="020B0604020202020204" pitchFamily="34" charset="0"/>
              <a:buChar char="•"/>
            </a:pPr>
            <a:r>
              <a:rPr lang="en-GB" dirty="0">
                <a:latin typeface="Bahnschrift Light SemiCondensed" panose="020B0502040204020203" pitchFamily="34" charset="0"/>
              </a:rPr>
              <a:t>Slim chances of progression within careers – followed by a 70% retention rate which is far below the national average of 85%</a:t>
            </a:r>
          </a:p>
          <a:p>
            <a:endParaRPr lang="en-GB" dirty="0">
              <a:latin typeface="Bahnschrift Light SemiCondensed" panose="020B0502040204020203" pitchFamily="34" charset="0"/>
            </a:endParaRPr>
          </a:p>
          <a:p>
            <a:r>
              <a:rPr lang="en-GB" dirty="0">
                <a:latin typeface="Bahnschrift Light SemiCondensed" panose="020B0502040204020203" pitchFamily="34" charset="0"/>
              </a:rPr>
              <a:t>Talent Acquisition is attracting, recruiting, and retaining top talent through planning, assessing, and situating employees into adequate positions in the organisation (saviom,2022).</a:t>
            </a:r>
          </a:p>
        </p:txBody>
      </p:sp>
    </p:spTree>
    <p:extLst>
      <p:ext uri="{BB962C8B-B14F-4D97-AF65-F5344CB8AC3E}">
        <p14:creationId xmlns:p14="http://schemas.microsoft.com/office/powerpoint/2010/main" val="119357226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63FFCF8-40ED-3D92-FDA0-F1078589F5E3}"/>
              </a:ext>
            </a:extLst>
          </p:cNvPr>
          <p:cNvSpPr txBox="1"/>
          <p:nvPr/>
        </p:nvSpPr>
        <p:spPr>
          <a:xfrm>
            <a:off x="358219" y="556181"/>
            <a:ext cx="11236750" cy="1200329"/>
          </a:xfrm>
          <a:prstGeom prst="rect">
            <a:avLst/>
          </a:prstGeom>
          <a:noFill/>
        </p:spPr>
        <p:txBody>
          <a:bodyPr wrap="square" rtlCol="0">
            <a:spAutoFit/>
          </a:bodyPr>
          <a:lstStyle/>
          <a:p>
            <a:r>
              <a:rPr lang="en-GB" dirty="0">
                <a:latin typeface="Bahnschrift Light SemiCondensed" panose="020B0502040204020203" pitchFamily="34" charset="0"/>
              </a:rPr>
              <a:t>During the hiring process for the hospitality industry, it is vital that short and long-term strategies are considered. </a:t>
            </a:r>
          </a:p>
          <a:p>
            <a:endParaRPr lang="en-GB" dirty="0">
              <a:latin typeface="Bahnschrift Light SemiCondensed" panose="020B0502040204020203" pitchFamily="34" charset="0"/>
            </a:endParaRPr>
          </a:p>
          <a:p>
            <a:r>
              <a:rPr lang="en-GB" b="1" u="sng" dirty="0">
                <a:latin typeface="Bahnschrift Light SemiCondensed" panose="020B0502040204020203" pitchFamily="34" charset="0"/>
              </a:rPr>
              <a:t>Short-term strategies:</a:t>
            </a:r>
          </a:p>
          <a:p>
            <a:endParaRPr lang="en-GB" dirty="0">
              <a:latin typeface="Bahnschrift Light SemiCondensed" panose="020B0502040204020203" pitchFamily="34" charset="0"/>
            </a:endParaRPr>
          </a:p>
        </p:txBody>
      </p:sp>
      <p:pic>
        <p:nvPicPr>
          <p:cNvPr id="2050" name="Picture 2" descr="How to Prepare for an Interview">
            <a:extLst>
              <a:ext uri="{FF2B5EF4-FFF2-40B4-BE49-F238E27FC236}">
                <a16:creationId xmlns:a16="http://schemas.microsoft.com/office/drawing/2014/main" id="{1EBF5D3C-48BB-5046-0D73-3B8CBD3BD49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766858" y="1659110"/>
            <a:ext cx="4828111" cy="3905090"/>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9C3FE5C7-4BCA-18F8-4F5A-F49A56772688}"/>
              </a:ext>
            </a:extLst>
          </p:cNvPr>
          <p:cNvSpPr txBox="1"/>
          <p:nvPr/>
        </p:nvSpPr>
        <p:spPr>
          <a:xfrm>
            <a:off x="358219" y="2177592"/>
            <a:ext cx="6221690" cy="2585323"/>
          </a:xfrm>
          <a:prstGeom prst="rect">
            <a:avLst/>
          </a:prstGeom>
          <a:noFill/>
        </p:spPr>
        <p:txBody>
          <a:bodyPr wrap="square" rtlCol="0">
            <a:spAutoFit/>
          </a:bodyPr>
          <a:lstStyle/>
          <a:p>
            <a:r>
              <a:rPr lang="en-GB" dirty="0">
                <a:latin typeface="Bahnschrift Light SemiCondensed" panose="020B0502040204020203" pitchFamily="34" charset="0"/>
              </a:rPr>
              <a:t>1. Detailed job description</a:t>
            </a:r>
          </a:p>
          <a:p>
            <a:r>
              <a:rPr lang="en-GB" dirty="0">
                <a:latin typeface="Bahnschrift Light SemiCondensed" panose="020B0502040204020203" pitchFamily="34" charset="0"/>
              </a:rPr>
              <a:t>By presenting and covering all tasks as well as expectations from the future employer, they are given a clear view of the role. Job descriptions should be accurate and up-to-date, stating the job title, skills, and experience required. The information about the company and the benefits granted should be included as well, alongside the working hours and the wage should be discussed (Reason, N.2019) </a:t>
            </a:r>
          </a:p>
          <a:p>
            <a:endParaRPr lang="en-GB" dirty="0"/>
          </a:p>
        </p:txBody>
      </p:sp>
      <p:sp>
        <p:nvSpPr>
          <p:cNvPr id="4" name="TextBox 3">
            <a:extLst>
              <a:ext uri="{FF2B5EF4-FFF2-40B4-BE49-F238E27FC236}">
                <a16:creationId xmlns:a16="http://schemas.microsoft.com/office/drawing/2014/main" id="{E78301A9-71DB-4899-9A6A-76193D9F532F}"/>
              </a:ext>
            </a:extLst>
          </p:cNvPr>
          <p:cNvSpPr txBox="1"/>
          <p:nvPr/>
        </p:nvSpPr>
        <p:spPr>
          <a:xfrm>
            <a:off x="8176561" y="5451078"/>
            <a:ext cx="2008703" cy="646331"/>
          </a:xfrm>
          <a:prstGeom prst="rect">
            <a:avLst/>
          </a:prstGeom>
          <a:noFill/>
        </p:spPr>
        <p:txBody>
          <a:bodyPr wrap="square" rtlCol="0">
            <a:spAutoFit/>
          </a:bodyPr>
          <a:lstStyle/>
          <a:p>
            <a:r>
              <a:rPr lang="en-GB" i="1" dirty="0">
                <a:latin typeface="Bahnschrift Light SemiCondensed" panose="020B0502040204020203" pitchFamily="34" charset="0"/>
              </a:rPr>
              <a:t>          Figure 2</a:t>
            </a:r>
          </a:p>
          <a:p>
            <a:r>
              <a:rPr lang="en-GB" dirty="0">
                <a:latin typeface="Bahnschrift Light SemiCondensed" panose="020B0502040204020203" pitchFamily="34" charset="0"/>
              </a:rPr>
              <a:t>(unionkitchen,2023)</a:t>
            </a:r>
            <a:endParaRPr lang="en-GB" dirty="0"/>
          </a:p>
        </p:txBody>
      </p:sp>
    </p:spTree>
    <p:extLst>
      <p:ext uri="{BB962C8B-B14F-4D97-AF65-F5344CB8AC3E}">
        <p14:creationId xmlns:p14="http://schemas.microsoft.com/office/powerpoint/2010/main" val="119285348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98B1692-ED0D-4FBB-B100-76D00CCC4753}"/>
              </a:ext>
            </a:extLst>
          </p:cNvPr>
          <p:cNvSpPr txBox="1"/>
          <p:nvPr/>
        </p:nvSpPr>
        <p:spPr>
          <a:xfrm>
            <a:off x="546755" y="716437"/>
            <a:ext cx="11048214" cy="3693319"/>
          </a:xfrm>
          <a:prstGeom prst="rect">
            <a:avLst/>
          </a:prstGeom>
          <a:noFill/>
        </p:spPr>
        <p:txBody>
          <a:bodyPr wrap="square" rtlCol="0">
            <a:spAutoFit/>
          </a:bodyPr>
          <a:lstStyle/>
          <a:p>
            <a:r>
              <a:rPr lang="en-GB" dirty="0">
                <a:latin typeface="Bahnschrift Light SemiCondensed" panose="020B0502040204020203" pitchFamily="34" charset="0"/>
              </a:rPr>
              <a:t>2. Reaching out to qualified candidates</a:t>
            </a:r>
          </a:p>
          <a:p>
            <a:r>
              <a:rPr lang="en-GB" dirty="0">
                <a:latin typeface="Bahnschrift Light SemiCondensed" panose="020B0502040204020203" pitchFamily="34" charset="0"/>
              </a:rPr>
              <a:t>It is crucial that potential candidates have the specific skills and experience required for the role. Refined research on experience can be done by seeing whether candidates display soft skills such as resilience, emotional intelligence, and the ability to work under pressure. </a:t>
            </a:r>
          </a:p>
          <a:p>
            <a:endParaRPr lang="en-GB" dirty="0">
              <a:latin typeface="Bahnschrift Light SemiCondensed" panose="020B0502040204020203" pitchFamily="34" charset="0"/>
            </a:endParaRPr>
          </a:p>
          <a:p>
            <a:r>
              <a:rPr lang="en-GB" dirty="0">
                <a:latin typeface="Bahnschrift Light SemiCondensed" panose="020B0502040204020203" pitchFamily="34" charset="0"/>
              </a:rPr>
              <a:t>3. Promoting the listing on social media</a:t>
            </a:r>
          </a:p>
          <a:p>
            <a:r>
              <a:rPr lang="en-GB" dirty="0">
                <a:latin typeface="Bahnschrift Light SemiCondensed" panose="020B0502040204020203" pitchFamily="34" charset="0"/>
              </a:rPr>
              <a:t>According to Prat, M.K, by using social media employers can effectively reach a wider target audience than more traditional forms of recruitment. Moreover, it is a very cost-effective approach to promotion. By creating a presence on social media sites, businesses can boost their brand, show corporate culture and attract people who are applying for jobs. This is an excellent way to attract both active and passive job candidates. Many hospitality companies use websites such as LinkedIn and even large platforms like Facebook. Successful businesses monitor the social media market to recognize new and developing, popular platforms in order to expand their virtual presence. </a:t>
            </a:r>
          </a:p>
          <a:p>
            <a:endParaRPr lang="en-GB" dirty="0">
              <a:latin typeface="Bahnschrift Light SemiCondensed" panose="020B0502040204020203" pitchFamily="34" charset="0"/>
            </a:endParaRPr>
          </a:p>
        </p:txBody>
      </p:sp>
      <p:pic>
        <p:nvPicPr>
          <p:cNvPr id="3074" name="Picture 2">
            <a:extLst>
              <a:ext uri="{FF2B5EF4-FFF2-40B4-BE49-F238E27FC236}">
                <a16:creationId xmlns:a16="http://schemas.microsoft.com/office/drawing/2014/main" id="{A2BB6C71-AE5B-108F-AC8F-57C71A7ADE0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46755" y="4569727"/>
            <a:ext cx="4044099" cy="1097910"/>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a:extLst>
              <a:ext uri="{FF2B5EF4-FFF2-40B4-BE49-F238E27FC236}">
                <a16:creationId xmlns:a16="http://schemas.microsoft.com/office/drawing/2014/main" id="{FBA06B24-AEAC-1AF8-E91C-0A87FF0EC36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502120" y="3847677"/>
            <a:ext cx="2143125" cy="2143125"/>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7F88C5B5-E267-9C17-4239-4C9BBF3281DE}"/>
              </a:ext>
            </a:extLst>
          </p:cNvPr>
          <p:cNvSpPr txBox="1"/>
          <p:nvPr/>
        </p:nvSpPr>
        <p:spPr>
          <a:xfrm>
            <a:off x="1613162" y="5667637"/>
            <a:ext cx="1705073" cy="646331"/>
          </a:xfrm>
          <a:prstGeom prst="rect">
            <a:avLst/>
          </a:prstGeom>
          <a:noFill/>
        </p:spPr>
        <p:txBody>
          <a:bodyPr wrap="square">
            <a:spAutoFit/>
          </a:bodyPr>
          <a:lstStyle/>
          <a:p>
            <a:r>
              <a:rPr lang="en-GB" i="1" dirty="0">
                <a:latin typeface="Bahnschrift Light SemiCondensed" panose="020B0502040204020203" pitchFamily="34" charset="0"/>
              </a:rPr>
              <a:t>     Figure 3 </a:t>
            </a:r>
          </a:p>
          <a:p>
            <a:r>
              <a:rPr lang="en-GB" dirty="0">
                <a:latin typeface="Bahnschrift Light SemiCondensed" panose="020B0502040204020203" pitchFamily="34" charset="0"/>
              </a:rPr>
              <a:t>(LinkedIn,2023)</a:t>
            </a:r>
            <a:endParaRPr lang="en-GB" dirty="0"/>
          </a:p>
        </p:txBody>
      </p:sp>
      <p:sp>
        <p:nvSpPr>
          <p:cNvPr id="7" name="TextBox 6">
            <a:extLst>
              <a:ext uri="{FF2B5EF4-FFF2-40B4-BE49-F238E27FC236}">
                <a16:creationId xmlns:a16="http://schemas.microsoft.com/office/drawing/2014/main" id="{8F04641D-FCA6-E7E3-2BED-C426321DE849}"/>
              </a:ext>
            </a:extLst>
          </p:cNvPr>
          <p:cNvSpPr txBox="1"/>
          <p:nvPr/>
        </p:nvSpPr>
        <p:spPr>
          <a:xfrm>
            <a:off x="9940172" y="5990802"/>
            <a:ext cx="1705073" cy="646331"/>
          </a:xfrm>
          <a:prstGeom prst="rect">
            <a:avLst/>
          </a:prstGeom>
          <a:noFill/>
        </p:spPr>
        <p:txBody>
          <a:bodyPr wrap="square">
            <a:spAutoFit/>
          </a:bodyPr>
          <a:lstStyle/>
          <a:p>
            <a:r>
              <a:rPr lang="en-GB" i="1" dirty="0">
                <a:latin typeface="Bahnschrift Light SemiCondensed" panose="020B0502040204020203" pitchFamily="34" charset="0"/>
              </a:rPr>
              <a:t>     Figure 4</a:t>
            </a:r>
          </a:p>
          <a:p>
            <a:r>
              <a:rPr lang="en-GB" dirty="0">
                <a:latin typeface="Bahnschrift Light SemiCondensed" panose="020B0502040204020203" pitchFamily="34" charset="0"/>
              </a:rPr>
              <a:t>(Facebook,2023)</a:t>
            </a:r>
            <a:r>
              <a:rPr lang="en-GB" i="1" dirty="0">
                <a:latin typeface="Bahnschrift Light SemiCondensed" panose="020B0502040204020203" pitchFamily="34" charset="0"/>
              </a:rPr>
              <a:t> </a:t>
            </a:r>
            <a:endParaRPr lang="en-GB" dirty="0"/>
          </a:p>
        </p:txBody>
      </p:sp>
    </p:spTree>
    <p:extLst>
      <p:ext uri="{BB962C8B-B14F-4D97-AF65-F5344CB8AC3E}">
        <p14:creationId xmlns:p14="http://schemas.microsoft.com/office/powerpoint/2010/main" val="119181041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77049A1-BB98-FF98-B305-CA4C8A87D87A}"/>
              </a:ext>
            </a:extLst>
          </p:cNvPr>
          <p:cNvSpPr txBox="1"/>
          <p:nvPr/>
        </p:nvSpPr>
        <p:spPr>
          <a:xfrm>
            <a:off x="339365" y="527901"/>
            <a:ext cx="2215299" cy="369332"/>
          </a:xfrm>
          <a:prstGeom prst="rect">
            <a:avLst/>
          </a:prstGeom>
          <a:noFill/>
        </p:spPr>
        <p:txBody>
          <a:bodyPr wrap="square" rtlCol="0">
            <a:spAutoFit/>
          </a:bodyPr>
          <a:lstStyle/>
          <a:p>
            <a:r>
              <a:rPr lang="en-GB" b="1" u="sng" dirty="0">
                <a:latin typeface="Bahnschrift Light SemiCondensed" panose="020B0502040204020203" pitchFamily="34" charset="0"/>
              </a:rPr>
              <a:t>Long-Term Strategies:</a:t>
            </a:r>
          </a:p>
        </p:txBody>
      </p:sp>
      <p:sp>
        <p:nvSpPr>
          <p:cNvPr id="4" name="TextBox 3">
            <a:extLst>
              <a:ext uri="{FF2B5EF4-FFF2-40B4-BE49-F238E27FC236}">
                <a16:creationId xmlns:a16="http://schemas.microsoft.com/office/drawing/2014/main" id="{72753CA3-90B7-3383-D4EE-0F2916C90495}"/>
              </a:ext>
            </a:extLst>
          </p:cNvPr>
          <p:cNvSpPr txBox="1"/>
          <p:nvPr/>
        </p:nvSpPr>
        <p:spPr>
          <a:xfrm>
            <a:off x="405353" y="1329179"/>
            <a:ext cx="11246177" cy="3416320"/>
          </a:xfrm>
          <a:prstGeom prst="rect">
            <a:avLst/>
          </a:prstGeom>
          <a:noFill/>
        </p:spPr>
        <p:txBody>
          <a:bodyPr wrap="square" rtlCol="0">
            <a:spAutoFit/>
          </a:bodyPr>
          <a:lstStyle/>
          <a:p>
            <a:pPr marL="342900" indent="-342900">
              <a:buAutoNum type="arabicPeriod"/>
            </a:pPr>
            <a:r>
              <a:rPr lang="en-GB" dirty="0">
                <a:latin typeface="Bahnschrift Light SemiCondensed" panose="020B0502040204020203" pitchFamily="34" charset="0"/>
              </a:rPr>
              <a:t>Diverse recruiting strategy</a:t>
            </a:r>
          </a:p>
          <a:p>
            <a:r>
              <a:rPr lang="en-GB" dirty="0">
                <a:latin typeface="Bahnschrift Light SemiCondensed" panose="020B0502040204020203" pitchFamily="34" charset="0"/>
              </a:rPr>
              <a:t>This method boosts the company’s overall performance. Teams with different perspectives and backgrounds will bring in new and diverse ideas, contributing to the team effort;  having qualified employees from various races, genders, religions, etc encourages productivity and innovations for the company. As a result, this builds a powerful employee brand that values diversity which will attract like-minded candidates who value those same ideas (Mc Connell, B.2023).</a:t>
            </a:r>
          </a:p>
          <a:p>
            <a:endParaRPr lang="en-GB" dirty="0">
              <a:latin typeface="Bahnschrift Light SemiCondensed" panose="020B0502040204020203" pitchFamily="34" charset="0"/>
            </a:endParaRPr>
          </a:p>
          <a:p>
            <a:r>
              <a:rPr lang="en-GB" dirty="0">
                <a:latin typeface="Bahnschrift Light SemiCondensed" panose="020B0502040204020203" pitchFamily="34" charset="0"/>
              </a:rPr>
              <a:t>2. Employer branding</a:t>
            </a:r>
          </a:p>
          <a:p>
            <a:r>
              <a:rPr lang="en-GB" dirty="0">
                <a:latin typeface="Bahnschrift Light SemiCondensed" panose="020B0502040204020203" pitchFamily="34" charset="0"/>
              </a:rPr>
              <a:t>Oldham, D. (2020) states that branding involves the employer’s reputation and the employee’s perception of the employer which gives the prime position to the job seekers market. Two ways are in favour of being an employer of choice: such as hard costs (adverts, renting, recruitment fairs). This takes some effort up front but saves money in HR and marketing. Also, the employees are coming to you. To boost the employer’s brand, it is essential to save some extra time and resources developing the company’s web presence and observing what employees think of your establishment. </a:t>
            </a:r>
          </a:p>
        </p:txBody>
      </p:sp>
    </p:spTree>
    <p:extLst>
      <p:ext uri="{BB962C8B-B14F-4D97-AF65-F5344CB8AC3E}">
        <p14:creationId xmlns:p14="http://schemas.microsoft.com/office/powerpoint/2010/main" val="354891174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49AA093-E878-6F2F-391E-B583DCA66072}"/>
              </a:ext>
            </a:extLst>
          </p:cNvPr>
          <p:cNvSpPr txBox="1"/>
          <p:nvPr/>
        </p:nvSpPr>
        <p:spPr>
          <a:xfrm>
            <a:off x="235670" y="461913"/>
            <a:ext cx="11632676" cy="2031325"/>
          </a:xfrm>
          <a:prstGeom prst="rect">
            <a:avLst/>
          </a:prstGeom>
          <a:noFill/>
        </p:spPr>
        <p:txBody>
          <a:bodyPr wrap="square" rtlCol="0">
            <a:spAutoFit/>
          </a:bodyPr>
          <a:lstStyle/>
          <a:p>
            <a:r>
              <a:rPr lang="en-GB" dirty="0">
                <a:latin typeface="Bahnschrift Light SemiCondensed" panose="020B0502040204020203" pitchFamily="34" charset="0"/>
              </a:rPr>
              <a:t>3. Corporate social responsibility</a:t>
            </a:r>
          </a:p>
          <a:p>
            <a:r>
              <a:rPr lang="en-GB" dirty="0">
                <a:latin typeface="Bahnschrift Light SemiCondensed" panose="020B0502040204020203" pitchFamily="34" charset="0"/>
              </a:rPr>
              <a:t>This plays an important role in the competitive job market for employers. CSR programs are among the top ten factors that attract college applicants for hospitality organisations. Employers outline the benefits of the role when hiring by including CSR programs inside the organisational culture. CSR policies and strategies are increasing the retention of workers and their loyalty to businesses; the values and activities of CSR programs provide the full potential in recruitment. Moreover, educational institutions should identify the values of CSRs as a key motion for the hospitality industry (Day, J. 2012).</a:t>
            </a:r>
          </a:p>
          <a:p>
            <a:endParaRPr lang="en-GB" dirty="0">
              <a:latin typeface="Bahnschrift Light SemiCondensed" panose="020B0502040204020203" pitchFamily="34" charset="0"/>
            </a:endParaRPr>
          </a:p>
        </p:txBody>
      </p:sp>
      <p:pic>
        <p:nvPicPr>
          <p:cNvPr id="4098" name="Picture 2" descr="8 Tips To Help Your Restaurant Team Increase Efficiency">
            <a:extLst>
              <a:ext uri="{FF2B5EF4-FFF2-40B4-BE49-F238E27FC236}">
                <a16:creationId xmlns:a16="http://schemas.microsoft.com/office/drawing/2014/main" id="{00E63DAA-8F75-950A-17D2-1664F3F7281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638434" y="2711285"/>
            <a:ext cx="4899974" cy="3057808"/>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DEDB2EA9-1354-D47D-DF42-7FA5D15AE338}"/>
              </a:ext>
            </a:extLst>
          </p:cNvPr>
          <p:cNvSpPr txBox="1"/>
          <p:nvPr/>
        </p:nvSpPr>
        <p:spPr>
          <a:xfrm>
            <a:off x="235670" y="2639505"/>
            <a:ext cx="6108569" cy="3693319"/>
          </a:xfrm>
          <a:prstGeom prst="rect">
            <a:avLst/>
          </a:prstGeom>
          <a:noFill/>
        </p:spPr>
        <p:txBody>
          <a:bodyPr wrap="square" rtlCol="0">
            <a:spAutoFit/>
          </a:bodyPr>
          <a:lstStyle/>
          <a:p>
            <a:r>
              <a:rPr lang="en-GB" dirty="0">
                <a:latin typeface="Bahnschrift Light SemiCondensed" panose="020B0502040204020203" pitchFamily="34" charset="0"/>
              </a:rPr>
              <a:t>The restaurant industry has high turnover rates. Therefore, many businesses are offering incentive programs to their employees with the purpose of attracting, engaging, and retaining talent and motivating toward a positive team effort. By using incentive programs the success rate has increased by 79% and employee performance improved by 44% as well as a retaining rate of 66% (Wong, K. 2020). Respected restaurant staff will prove fantastic customer service and will aid in retaining customers. Clearly, incentive programs are effective tools that can help reduce the turnover and absence rate of employees.</a:t>
            </a:r>
          </a:p>
          <a:p>
            <a:endParaRPr lang="en-GB" dirty="0">
              <a:latin typeface="Bahnschrift Light SemiCondensed" panose="020B0502040204020203" pitchFamily="34" charset="0"/>
            </a:endParaRPr>
          </a:p>
          <a:p>
            <a:r>
              <a:rPr lang="en-GB" dirty="0">
                <a:latin typeface="Bahnschrift Light SemiCondensed" panose="020B0502040204020203" pitchFamily="34" charset="0"/>
              </a:rPr>
              <a:t> </a:t>
            </a:r>
          </a:p>
          <a:p>
            <a:endParaRPr lang="en-GB" dirty="0"/>
          </a:p>
        </p:txBody>
      </p:sp>
      <p:sp>
        <p:nvSpPr>
          <p:cNvPr id="5" name="TextBox 4">
            <a:extLst>
              <a:ext uri="{FF2B5EF4-FFF2-40B4-BE49-F238E27FC236}">
                <a16:creationId xmlns:a16="http://schemas.microsoft.com/office/drawing/2014/main" id="{D2493ECD-FC98-0C31-042D-1F7AC2A8E5DB}"/>
              </a:ext>
            </a:extLst>
          </p:cNvPr>
          <p:cNvSpPr txBox="1"/>
          <p:nvPr/>
        </p:nvSpPr>
        <p:spPr>
          <a:xfrm>
            <a:off x="8373358" y="5749756"/>
            <a:ext cx="2184661" cy="646331"/>
          </a:xfrm>
          <a:prstGeom prst="rect">
            <a:avLst/>
          </a:prstGeom>
          <a:noFill/>
        </p:spPr>
        <p:txBody>
          <a:bodyPr wrap="square">
            <a:spAutoFit/>
          </a:bodyPr>
          <a:lstStyle/>
          <a:p>
            <a:r>
              <a:rPr lang="en-GB" i="1" dirty="0">
                <a:latin typeface="Bahnschrift Light SemiCondensed" panose="020B0502040204020203" pitchFamily="34" charset="0"/>
              </a:rPr>
              <a:t>           Figure 5 </a:t>
            </a:r>
          </a:p>
          <a:p>
            <a:r>
              <a:rPr lang="en-GB" dirty="0">
                <a:latin typeface="Bahnschrift Light SemiCondensed" panose="020B0502040204020203" pitchFamily="34" charset="0"/>
              </a:rPr>
              <a:t>(pushoperations,2023)</a:t>
            </a:r>
            <a:endParaRPr lang="en-GB" dirty="0"/>
          </a:p>
        </p:txBody>
      </p:sp>
    </p:spTree>
    <p:extLst>
      <p:ext uri="{BB962C8B-B14F-4D97-AF65-F5344CB8AC3E}">
        <p14:creationId xmlns:p14="http://schemas.microsoft.com/office/powerpoint/2010/main" val="154483277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AF7404C-9790-06EF-90B1-EBD32A860154}"/>
              </a:ext>
            </a:extLst>
          </p:cNvPr>
          <p:cNvSpPr txBox="1"/>
          <p:nvPr/>
        </p:nvSpPr>
        <p:spPr>
          <a:xfrm>
            <a:off x="697584" y="1018095"/>
            <a:ext cx="10944520" cy="3970318"/>
          </a:xfrm>
          <a:prstGeom prst="rect">
            <a:avLst/>
          </a:prstGeom>
          <a:noFill/>
        </p:spPr>
        <p:txBody>
          <a:bodyPr wrap="square" rtlCol="0">
            <a:spAutoFit/>
          </a:bodyPr>
          <a:lstStyle/>
          <a:p>
            <a:r>
              <a:rPr lang="en-GB" dirty="0">
                <a:latin typeface="Bahnschrift Light SemiCondensed" panose="020B0502040204020203" pitchFamily="34" charset="0"/>
              </a:rPr>
              <a:t>Regarding the best incentive for restaurant workers according to my research are the following:</a:t>
            </a:r>
          </a:p>
          <a:p>
            <a:endParaRPr lang="en-GB" dirty="0">
              <a:latin typeface="Bahnschrift Light SemiCondensed" panose="020B0502040204020203" pitchFamily="34" charset="0"/>
            </a:endParaRPr>
          </a:p>
          <a:p>
            <a:pPr marL="342900" indent="-342900">
              <a:buAutoNum type="arabicPeriod"/>
            </a:pPr>
            <a:r>
              <a:rPr lang="en-GB" dirty="0">
                <a:latin typeface="Bahnschrift Light SemiCondensed" panose="020B0502040204020203" pitchFamily="34" charset="0"/>
              </a:rPr>
              <a:t>Attendance incentive (mandatory)</a:t>
            </a:r>
          </a:p>
          <a:p>
            <a:r>
              <a:rPr lang="en-GB" dirty="0">
                <a:latin typeface="Bahnschrift Light SemiCondensed" panose="020B0502040204020203" pitchFamily="34" charset="0"/>
              </a:rPr>
              <a:t>This helps in reducing unnecessary time-offs. One of the major difficulties in the hospitality industry is managing staff when there are frequent days off that result in additional stress, especially for the rest of the staff team. Thus, affecting the overall performance of the establishment (Dubey, A. 2022). By offering incentives to staff members, restaurants are increasing in terms of punctuality and the rewards for employees can be monthly, quarterly, or even annually.</a:t>
            </a:r>
          </a:p>
          <a:p>
            <a:endParaRPr lang="en-GB" dirty="0">
              <a:latin typeface="Bahnschrift Light SemiCondensed" panose="020B0502040204020203" pitchFamily="34" charset="0"/>
            </a:endParaRPr>
          </a:p>
          <a:p>
            <a:r>
              <a:rPr lang="en-GB" dirty="0">
                <a:latin typeface="Bahnschrift Light SemiCondensed" panose="020B0502040204020203" pitchFamily="34" charset="0"/>
              </a:rPr>
              <a:t>2. Recognition and rewards</a:t>
            </a:r>
          </a:p>
          <a:p>
            <a:r>
              <a:rPr lang="en-GB" dirty="0">
                <a:latin typeface="Bahnschrift Light SemiCondensed" panose="020B0502040204020203" pitchFamily="34" charset="0"/>
              </a:rPr>
              <a:t>Wong, K. (2020) suggests that giving recognition motivates up to 69% of staff to stay at their current job. This recognition should be given frequently as it will increase retention by more than 34%, especially when the platform used can offer a range of bonuses and </a:t>
            </a:r>
          </a:p>
          <a:p>
            <a:r>
              <a:rPr lang="en-GB" dirty="0">
                <a:latin typeface="Bahnschrift Light SemiCondensed" panose="020B0502040204020203" pitchFamily="34" charset="0"/>
              </a:rPr>
              <a:t>rewards. </a:t>
            </a:r>
          </a:p>
          <a:p>
            <a:r>
              <a:rPr lang="en-GB" dirty="0">
                <a:latin typeface="Bahnschrift Light SemiCondensed" panose="020B0502040204020203" pitchFamily="34" charset="0"/>
              </a:rPr>
              <a:t> </a:t>
            </a:r>
          </a:p>
        </p:txBody>
      </p:sp>
    </p:spTree>
    <p:extLst>
      <p:ext uri="{BB962C8B-B14F-4D97-AF65-F5344CB8AC3E}">
        <p14:creationId xmlns:p14="http://schemas.microsoft.com/office/powerpoint/2010/main" val="392808832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5210FDD-5A2E-6C3B-B2B2-27EF6E4473DD}"/>
              </a:ext>
            </a:extLst>
          </p:cNvPr>
          <p:cNvSpPr txBox="1"/>
          <p:nvPr/>
        </p:nvSpPr>
        <p:spPr>
          <a:xfrm>
            <a:off x="424206" y="527901"/>
            <a:ext cx="11076495" cy="4247317"/>
          </a:xfrm>
          <a:prstGeom prst="rect">
            <a:avLst/>
          </a:prstGeom>
          <a:noFill/>
        </p:spPr>
        <p:txBody>
          <a:bodyPr wrap="square" rtlCol="0">
            <a:spAutoFit/>
          </a:bodyPr>
          <a:lstStyle/>
          <a:p>
            <a:r>
              <a:rPr lang="en-GB" dirty="0">
                <a:latin typeface="Bahnschrift Light SemiCondensed" panose="020B0502040204020203" pitchFamily="34" charset="0"/>
              </a:rPr>
              <a:t>For the non-momentary rewards, the following should be considered:</a:t>
            </a:r>
          </a:p>
          <a:p>
            <a:endParaRPr lang="en-GB" dirty="0">
              <a:latin typeface="Bahnschrift Light SemiCondensed" panose="020B0502040204020203" pitchFamily="34" charset="0"/>
            </a:endParaRPr>
          </a:p>
          <a:p>
            <a:pPr marL="342900" indent="-342900">
              <a:buAutoNum type="arabicPeriod"/>
            </a:pPr>
            <a:r>
              <a:rPr lang="en-GB" dirty="0">
                <a:latin typeface="Bahnschrift Light SemiCondensed" panose="020B0502040204020203" pitchFamily="34" charset="0"/>
              </a:rPr>
              <a:t>Rewarding staff with their preferred section or shift</a:t>
            </a:r>
          </a:p>
          <a:p>
            <a:r>
              <a:rPr lang="en-GB" dirty="0">
                <a:latin typeface="Bahnschrift Light SemiCondensed" panose="020B0502040204020203" pitchFamily="34" charset="0"/>
              </a:rPr>
              <a:t>As we know, most restaurants host certain events/have busy shifts that staff compete for as they can be tipped for their good performance. Exceptionally well/high performing staff could be offered their desired section or assigned to help catering during big parties who can tip them well. Another price could be occasionally granting staff their shift choice (posist,2023).</a:t>
            </a:r>
          </a:p>
          <a:p>
            <a:endParaRPr lang="en-GB" dirty="0">
              <a:latin typeface="Bahnschrift Light SemiCondensed" panose="020B0502040204020203" pitchFamily="34" charset="0"/>
            </a:endParaRPr>
          </a:p>
          <a:p>
            <a:r>
              <a:rPr lang="en-GB" dirty="0">
                <a:latin typeface="Bahnschrift Light SemiCondensed" panose="020B0502040204020203" pitchFamily="34" charset="0"/>
              </a:rPr>
              <a:t>2. Health and happiness</a:t>
            </a:r>
          </a:p>
          <a:p>
            <a:r>
              <a:rPr lang="en-GB" dirty="0">
                <a:latin typeface="Bahnschrift Light SemiCondensed" panose="020B0502040204020203" pitchFamily="34" charset="0"/>
              </a:rPr>
              <a:t>Nowadays, companies aim to promote physical and mental health due to the pressure their staff is facing- 59% of them take more time off than usual. This poses many difficulties for the establishment so they should aim to overcome this hurdle by emphasizing the importance of maintaining your well-being. This could be done by offering healthy lunches on-site, reminding staff of the importance of annual health screenings and acknowledging the important milestones of staff members like quitting smoking or completing fitness challenges (adoption of healthy habits-Wong,K. 2020) </a:t>
            </a:r>
          </a:p>
          <a:p>
            <a:r>
              <a:rPr lang="en-GB" dirty="0">
                <a:latin typeface="Bahnschrift Light SemiCondensed" panose="020B0502040204020203" pitchFamily="34" charset="0"/>
              </a:rPr>
              <a:t> </a:t>
            </a:r>
          </a:p>
        </p:txBody>
      </p:sp>
      <p:pic>
        <p:nvPicPr>
          <p:cNvPr id="5122" name="Picture 2" descr="15 Easy Ways to Encourage Healthy Employees - APRO">
            <a:extLst>
              <a:ext uri="{FF2B5EF4-FFF2-40B4-BE49-F238E27FC236}">
                <a16:creationId xmlns:a16="http://schemas.microsoft.com/office/drawing/2014/main" id="{C5BA9A7F-E91F-90B3-375D-0311933A757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281339" y="4582015"/>
            <a:ext cx="3362227" cy="1576044"/>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63F96BA4-1D4E-0567-5464-911C795B4D59}"/>
              </a:ext>
            </a:extLst>
          </p:cNvPr>
          <p:cNvSpPr txBox="1"/>
          <p:nvPr/>
        </p:nvSpPr>
        <p:spPr>
          <a:xfrm>
            <a:off x="7713483" y="5788727"/>
            <a:ext cx="1534212" cy="646331"/>
          </a:xfrm>
          <a:prstGeom prst="rect">
            <a:avLst/>
          </a:prstGeom>
          <a:noFill/>
        </p:spPr>
        <p:txBody>
          <a:bodyPr wrap="square">
            <a:spAutoFit/>
          </a:bodyPr>
          <a:lstStyle/>
          <a:p>
            <a:r>
              <a:rPr lang="en-GB" i="1" dirty="0">
                <a:latin typeface="Bahnschrift Light SemiCondensed" panose="020B0502040204020203" pitchFamily="34" charset="0"/>
              </a:rPr>
              <a:t>Figure 6</a:t>
            </a:r>
          </a:p>
          <a:p>
            <a:r>
              <a:rPr lang="en-GB" dirty="0">
                <a:latin typeface="Bahnschrift Light SemiCondensed" panose="020B0502040204020203" pitchFamily="34" charset="0"/>
              </a:rPr>
              <a:t>(apro,2023)</a:t>
            </a:r>
            <a:r>
              <a:rPr lang="en-GB" i="1" dirty="0">
                <a:latin typeface="Bahnschrift Light SemiCondensed" panose="020B0502040204020203" pitchFamily="34" charset="0"/>
              </a:rPr>
              <a:t> </a:t>
            </a:r>
            <a:endParaRPr lang="en-GB" dirty="0"/>
          </a:p>
        </p:txBody>
      </p:sp>
    </p:spTree>
    <p:extLst>
      <p:ext uri="{BB962C8B-B14F-4D97-AF65-F5344CB8AC3E}">
        <p14:creationId xmlns:p14="http://schemas.microsoft.com/office/powerpoint/2010/main" val="300485320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4AFD839-00A4-E4EC-929C-0ED0355853FD}"/>
              </a:ext>
            </a:extLst>
          </p:cNvPr>
          <p:cNvSpPr txBox="1"/>
          <p:nvPr/>
        </p:nvSpPr>
        <p:spPr>
          <a:xfrm>
            <a:off x="370788" y="480767"/>
            <a:ext cx="11340445" cy="1477328"/>
          </a:xfrm>
          <a:prstGeom prst="rect">
            <a:avLst/>
          </a:prstGeom>
          <a:noFill/>
        </p:spPr>
        <p:txBody>
          <a:bodyPr wrap="square" rtlCol="0">
            <a:spAutoFit/>
          </a:bodyPr>
          <a:lstStyle/>
          <a:p>
            <a:r>
              <a:rPr lang="en-GB" u="sng" dirty="0">
                <a:latin typeface="Bahnschrift Light SemiCondensed" panose="020B0502040204020203" pitchFamily="34" charset="0"/>
              </a:rPr>
              <a:t>Conclusion</a:t>
            </a:r>
          </a:p>
          <a:p>
            <a:endParaRPr lang="en-GB" u="sng" dirty="0">
              <a:latin typeface="Bahnschrift Light SemiCondensed" panose="020B0502040204020203" pitchFamily="34" charset="0"/>
            </a:endParaRPr>
          </a:p>
          <a:p>
            <a:r>
              <a:rPr lang="en-GB" dirty="0">
                <a:latin typeface="Bahnschrift Light SemiCondensed" panose="020B0502040204020203" pitchFamily="34" charset="0"/>
              </a:rPr>
              <a:t>In conclusion, a successful restaurant should uphold a great standard in talent acquisition and offer their employees good incentive programs to retain talent. However, treating staff well and rewarding them periodically for their effort will ultimately keep them on the mark and loyal to your business. </a:t>
            </a:r>
          </a:p>
        </p:txBody>
      </p:sp>
    </p:spTree>
    <p:extLst>
      <p:ext uri="{BB962C8B-B14F-4D97-AF65-F5344CB8AC3E}">
        <p14:creationId xmlns:p14="http://schemas.microsoft.com/office/powerpoint/2010/main" val="309114230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4F5B8D1-4BF0-157D-2D5F-EECAC66E8342}"/>
              </a:ext>
            </a:extLst>
          </p:cNvPr>
          <p:cNvSpPr txBox="1"/>
          <p:nvPr/>
        </p:nvSpPr>
        <p:spPr>
          <a:xfrm>
            <a:off x="208961" y="160256"/>
            <a:ext cx="11774078" cy="5909310"/>
          </a:xfrm>
          <a:prstGeom prst="rect">
            <a:avLst/>
          </a:prstGeom>
          <a:noFill/>
        </p:spPr>
        <p:txBody>
          <a:bodyPr wrap="square" rtlCol="0">
            <a:spAutoFit/>
          </a:bodyPr>
          <a:lstStyle/>
          <a:p>
            <a:r>
              <a:rPr lang="en-GB" b="1" dirty="0">
                <a:latin typeface="Bahnschrift Light SemiCondensed" panose="020B0502040204020203" pitchFamily="34" charset="0"/>
                <a:cs typeface="Arial" panose="020B0604020202020204" pitchFamily="34" charset="0"/>
              </a:rPr>
              <a:t>References</a:t>
            </a:r>
          </a:p>
          <a:p>
            <a:endParaRPr lang="en-GB" b="1" dirty="0">
              <a:latin typeface="Bahnschrift Light SemiCondensed" panose="020B0502040204020203" pitchFamily="34" charset="0"/>
              <a:cs typeface="Arial" panose="020B0604020202020204" pitchFamily="34" charset="0"/>
            </a:endParaRPr>
          </a:p>
          <a:p>
            <a:r>
              <a:rPr lang="en-GB" dirty="0">
                <a:latin typeface="Bahnschrift Light SemiCondensed" panose="020B0502040204020203" pitchFamily="34" charset="0"/>
                <a:cs typeface="Arial" panose="020B0604020202020204" pitchFamily="34" charset="0"/>
              </a:rPr>
              <a:t>Day, J. (2012) </a:t>
            </a:r>
            <a:r>
              <a:rPr lang="en-GB" i="1" dirty="0">
                <a:latin typeface="Bahnschrift Light SemiCondensed" panose="020B0502040204020203" pitchFamily="34" charset="0"/>
                <a:cs typeface="Arial" panose="020B0604020202020204" pitchFamily="34" charset="0"/>
              </a:rPr>
              <a:t>Corporate Social Responsibility and Collage Recruiting in the Hospitality Industry</a:t>
            </a:r>
          </a:p>
          <a:p>
            <a:r>
              <a:rPr lang="en-GB" dirty="0">
                <a:latin typeface="Bahnschrift Light SemiCondensed" panose="020B0502040204020203" pitchFamily="34" charset="0"/>
                <a:cs typeface="Arial" panose="020B0604020202020204" pitchFamily="34" charset="0"/>
              </a:rPr>
              <a:t>Available at: </a:t>
            </a:r>
            <a:r>
              <a:rPr lang="en-GB" dirty="0">
                <a:latin typeface="Bahnschrift Light SemiCondensed" panose="020B0502040204020203" pitchFamily="34" charset="0"/>
                <a:cs typeface="Arial" panose="020B0604020202020204" pitchFamily="34" charset="0"/>
                <a:hlinkClick r:id="rId2"/>
              </a:rPr>
              <a:t>https://www.researchgate.net</a:t>
            </a:r>
            <a:r>
              <a:rPr lang="en-GB" dirty="0">
                <a:latin typeface="Bahnschrift Light SemiCondensed" panose="020B0502040204020203" pitchFamily="34" charset="0"/>
                <a:cs typeface="Arial" panose="020B0604020202020204" pitchFamily="34" charset="0"/>
              </a:rPr>
              <a:t> </a:t>
            </a:r>
          </a:p>
          <a:p>
            <a:r>
              <a:rPr lang="en-GB" dirty="0">
                <a:latin typeface="Bahnschrift Light SemiCondensed" panose="020B0502040204020203" pitchFamily="34" charset="0"/>
                <a:cs typeface="Arial" panose="020B0604020202020204" pitchFamily="34" charset="0"/>
              </a:rPr>
              <a:t>(Accessed @ 11/03/2023)</a:t>
            </a:r>
          </a:p>
          <a:p>
            <a:endParaRPr lang="en-GB" dirty="0">
              <a:latin typeface="Bahnschrift Light SemiCondensed" panose="020B0502040204020203" pitchFamily="34" charset="0"/>
              <a:cs typeface="Arial" panose="020B0604020202020204" pitchFamily="34" charset="0"/>
            </a:endParaRPr>
          </a:p>
          <a:p>
            <a:r>
              <a:rPr lang="en-GB" dirty="0">
                <a:latin typeface="Bahnschrift Light SemiCondensed" panose="020B0502040204020203" pitchFamily="34" charset="0"/>
                <a:cs typeface="Arial" panose="020B0604020202020204" pitchFamily="34" charset="0"/>
              </a:rPr>
              <a:t>Dubey, A. (2022) </a:t>
            </a:r>
            <a:r>
              <a:rPr lang="en-GB" i="1" dirty="0">
                <a:latin typeface="Bahnschrift Light SemiCondensed" panose="020B0502040204020203" pitchFamily="34" charset="0"/>
                <a:cs typeface="Arial" panose="020B0604020202020204" pitchFamily="34" charset="0"/>
              </a:rPr>
              <a:t>8 Incentive Ideas to Win Loyalty of your Restaurant Staff</a:t>
            </a:r>
          </a:p>
          <a:p>
            <a:r>
              <a:rPr lang="en-GB" dirty="0">
                <a:latin typeface="Bahnschrift Light SemiCondensed" panose="020B0502040204020203" pitchFamily="34" charset="0"/>
                <a:cs typeface="Arial" panose="020B0604020202020204" pitchFamily="34" charset="0"/>
              </a:rPr>
              <a:t>Available at: </a:t>
            </a:r>
            <a:r>
              <a:rPr lang="en-GB" dirty="0">
                <a:latin typeface="Bahnschrift Light SemiCondensed" panose="020B0502040204020203" pitchFamily="34" charset="0"/>
                <a:cs typeface="Arial" panose="020B0604020202020204" pitchFamily="34" charset="0"/>
                <a:hlinkClick r:id="rId3"/>
              </a:rPr>
              <a:t>https://www.blog.petpooja.com</a:t>
            </a:r>
            <a:r>
              <a:rPr lang="en-GB" dirty="0">
                <a:latin typeface="Bahnschrift Light SemiCondensed" panose="020B0502040204020203" pitchFamily="34" charset="0"/>
                <a:cs typeface="Arial" panose="020B0604020202020204" pitchFamily="34" charset="0"/>
              </a:rPr>
              <a:t> </a:t>
            </a:r>
          </a:p>
          <a:p>
            <a:r>
              <a:rPr lang="en-GB" dirty="0">
                <a:latin typeface="Bahnschrift Light SemiCondensed" panose="020B0502040204020203" pitchFamily="34" charset="0"/>
                <a:cs typeface="Arial" panose="020B0604020202020204" pitchFamily="34" charset="0"/>
              </a:rPr>
              <a:t>(Accessed @ 09/03/2023)</a:t>
            </a:r>
          </a:p>
          <a:p>
            <a:endParaRPr lang="en-GB" dirty="0">
              <a:latin typeface="Bahnschrift Light SemiCondensed" panose="020B0502040204020203" pitchFamily="34" charset="0"/>
              <a:cs typeface="Arial" panose="020B0604020202020204" pitchFamily="34" charset="0"/>
            </a:endParaRPr>
          </a:p>
          <a:p>
            <a:r>
              <a:rPr lang="en-GB" dirty="0">
                <a:latin typeface="Bahnschrift Light SemiCondensed" panose="020B0502040204020203" pitchFamily="34" charset="0"/>
                <a:cs typeface="Arial" panose="020B0604020202020204" pitchFamily="34" charset="0"/>
              </a:rPr>
              <a:t>Ette, S. (2022) </a:t>
            </a:r>
            <a:r>
              <a:rPr lang="en-GB" i="1" dirty="0">
                <a:latin typeface="Bahnschrift Light SemiCondensed" panose="020B0502040204020203" pitchFamily="34" charset="0"/>
                <a:cs typeface="Arial" panose="020B0604020202020204" pitchFamily="34" charset="0"/>
              </a:rPr>
              <a:t>Third of the Businesses to Reduce Opening Hours Over Christmas due to Staff Shortages</a:t>
            </a:r>
          </a:p>
          <a:p>
            <a:r>
              <a:rPr lang="en-GB" dirty="0">
                <a:latin typeface="Bahnschrift Light SemiCondensed" panose="020B0502040204020203" pitchFamily="34" charset="0"/>
                <a:cs typeface="Arial" panose="020B0604020202020204" pitchFamily="34" charset="0"/>
              </a:rPr>
              <a:t>Available at: </a:t>
            </a:r>
            <a:r>
              <a:rPr lang="en-GB" dirty="0">
                <a:latin typeface="Bahnschrift Light SemiCondensed" panose="020B0502040204020203" pitchFamily="34" charset="0"/>
                <a:cs typeface="Arial" panose="020B0604020202020204" pitchFamily="34" charset="0"/>
                <a:hlinkClick r:id="rId4"/>
              </a:rPr>
              <a:t>https://www.ukhospitality.org.uk</a:t>
            </a:r>
            <a:endParaRPr lang="en-GB" dirty="0">
              <a:latin typeface="Bahnschrift Light SemiCondensed" panose="020B0502040204020203" pitchFamily="34" charset="0"/>
              <a:cs typeface="Arial" panose="020B0604020202020204" pitchFamily="34" charset="0"/>
            </a:endParaRPr>
          </a:p>
          <a:p>
            <a:r>
              <a:rPr lang="en-GB" dirty="0">
                <a:latin typeface="Bahnschrift Light SemiCondensed" panose="020B0502040204020203" pitchFamily="34" charset="0"/>
                <a:cs typeface="Arial" panose="020B0604020202020204" pitchFamily="34" charset="0"/>
              </a:rPr>
              <a:t>(Accessed @ 08/03/23)</a:t>
            </a:r>
          </a:p>
          <a:p>
            <a:endParaRPr lang="en-GB" dirty="0">
              <a:latin typeface="Bahnschrift Light SemiCondensed" panose="020B0502040204020203" pitchFamily="34" charset="0"/>
              <a:cs typeface="Arial" panose="020B0604020202020204" pitchFamily="34" charset="0"/>
            </a:endParaRPr>
          </a:p>
          <a:p>
            <a:r>
              <a:rPr lang="en-GB" i="1" dirty="0">
                <a:latin typeface="Bahnschrift Light SemiCondensed" panose="020B0502040204020203" pitchFamily="34" charset="0"/>
                <a:cs typeface="Arial" panose="020B0604020202020204" pitchFamily="34" charset="0"/>
              </a:rPr>
              <a:t>5 Restaurant Staff Incentive Ideas to Inspire and Motivate your Employees</a:t>
            </a:r>
            <a:r>
              <a:rPr lang="en-GB" dirty="0">
                <a:latin typeface="Bahnschrift Light SemiCondensed" panose="020B0502040204020203" pitchFamily="34" charset="0"/>
                <a:cs typeface="Arial" panose="020B0604020202020204" pitchFamily="34" charset="0"/>
              </a:rPr>
              <a:t> </a:t>
            </a:r>
          </a:p>
          <a:p>
            <a:r>
              <a:rPr lang="en-GB" dirty="0">
                <a:latin typeface="Bahnschrift Light SemiCondensed" panose="020B0502040204020203" pitchFamily="34" charset="0"/>
                <a:cs typeface="Arial" panose="020B0604020202020204" pitchFamily="34" charset="0"/>
              </a:rPr>
              <a:t>Available at: </a:t>
            </a:r>
            <a:r>
              <a:rPr lang="en-GB" dirty="0">
                <a:latin typeface="Bahnschrift Light SemiCondensed" panose="020B0502040204020203" pitchFamily="34" charset="0"/>
                <a:cs typeface="Arial" panose="020B0604020202020204" pitchFamily="34" charset="0"/>
                <a:hlinkClick r:id="rId5"/>
              </a:rPr>
              <a:t>https://www.posist.com</a:t>
            </a:r>
            <a:endParaRPr lang="en-GB" dirty="0">
              <a:latin typeface="Bahnschrift Light SemiCondensed" panose="020B0502040204020203" pitchFamily="34" charset="0"/>
              <a:cs typeface="Arial" panose="020B0604020202020204" pitchFamily="34" charset="0"/>
            </a:endParaRPr>
          </a:p>
          <a:p>
            <a:r>
              <a:rPr lang="en-GB" dirty="0">
                <a:latin typeface="Bahnschrift Light SemiCondensed" panose="020B0502040204020203" pitchFamily="34" charset="0"/>
                <a:cs typeface="Arial" panose="020B0604020202020204" pitchFamily="34" charset="0"/>
              </a:rPr>
              <a:t>(Accessed @ 09/03/23) </a:t>
            </a:r>
          </a:p>
          <a:p>
            <a:endParaRPr lang="en-GB" dirty="0">
              <a:latin typeface="Bahnschrift Light SemiCondensed" panose="020B0502040204020203" pitchFamily="34" charset="0"/>
              <a:cs typeface="Arial" panose="020B0604020202020204" pitchFamily="34" charset="0"/>
            </a:endParaRPr>
          </a:p>
          <a:p>
            <a:r>
              <a:rPr lang="en-GB" i="1" dirty="0">
                <a:latin typeface="Bahnschrift Light SemiCondensed" panose="020B0502040204020203" pitchFamily="34" charset="0"/>
                <a:cs typeface="Arial" panose="020B0604020202020204" pitchFamily="34" charset="0"/>
              </a:rPr>
              <a:t>How to Plan for Short-term and Long-term Talent Acquisition Strategy</a:t>
            </a:r>
          </a:p>
          <a:p>
            <a:r>
              <a:rPr lang="en-GB" dirty="0">
                <a:latin typeface="Bahnschrift Light SemiCondensed" panose="020B0502040204020203" pitchFamily="34" charset="0"/>
                <a:cs typeface="Arial" panose="020B0604020202020204" pitchFamily="34" charset="0"/>
              </a:rPr>
              <a:t>Available at: </a:t>
            </a:r>
            <a:r>
              <a:rPr lang="en-GB" dirty="0">
                <a:latin typeface="Bahnschrift Light SemiCondensed" panose="020B0502040204020203" pitchFamily="34" charset="0"/>
                <a:cs typeface="Arial" panose="020B0604020202020204" pitchFamily="34" charset="0"/>
                <a:hlinkClick r:id="rId6"/>
              </a:rPr>
              <a:t>https://www.saviom.com</a:t>
            </a:r>
            <a:endParaRPr lang="en-GB" dirty="0">
              <a:latin typeface="Bahnschrift Light SemiCondensed" panose="020B0502040204020203" pitchFamily="34" charset="0"/>
              <a:cs typeface="Arial" panose="020B0604020202020204" pitchFamily="34" charset="0"/>
            </a:endParaRPr>
          </a:p>
          <a:p>
            <a:r>
              <a:rPr lang="en-GB" dirty="0">
                <a:latin typeface="Bahnschrift Light SemiCondensed" panose="020B0502040204020203" pitchFamily="34" charset="0"/>
                <a:cs typeface="Arial" panose="020B0604020202020204" pitchFamily="34" charset="0"/>
              </a:rPr>
              <a:t>(Accessed @ 08/03/23)</a:t>
            </a:r>
          </a:p>
        </p:txBody>
      </p:sp>
    </p:spTree>
    <p:extLst>
      <p:ext uri="{BB962C8B-B14F-4D97-AF65-F5344CB8AC3E}">
        <p14:creationId xmlns:p14="http://schemas.microsoft.com/office/powerpoint/2010/main" val="382532346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1937753-6772-5F08-6DE2-2AB4924421FC}"/>
              </a:ext>
            </a:extLst>
          </p:cNvPr>
          <p:cNvSpPr txBox="1"/>
          <p:nvPr/>
        </p:nvSpPr>
        <p:spPr>
          <a:xfrm>
            <a:off x="131975" y="263951"/>
            <a:ext cx="11792932" cy="5632311"/>
          </a:xfrm>
          <a:prstGeom prst="rect">
            <a:avLst/>
          </a:prstGeom>
          <a:noFill/>
        </p:spPr>
        <p:txBody>
          <a:bodyPr wrap="square" rtlCol="0">
            <a:spAutoFit/>
          </a:bodyPr>
          <a:lstStyle/>
          <a:p>
            <a:r>
              <a:rPr lang="en-GB" dirty="0">
                <a:latin typeface="Bahnschrift Light SemiCondensed" panose="020B0502040204020203" pitchFamily="34" charset="0"/>
              </a:rPr>
              <a:t>Mc Connell, B. (2023) </a:t>
            </a:r>
            <a:r>
              <a:rPr lang="en-GB" i="1" dirty="0">
                <a:latin typeface="Bahnschrift Light SemiCondensed" panose="020B0502040204020203" pitchFamily="34" charset="0"/>
              </a:rPr>
              <a:t>12 Ways to Improve your Diversity Recruiting Strategy </a:t>
            </a:r>
          </a:p>
          <a:p>
            <a:r>
              <a:rPr lang="en-GB" dirty="0">
                <a:latin typeface="Bahnschrift Light SemiCondensed" panose="020B0502040204020203" pitchFamily="34" charset="0"/>
              </a:rPr>
              <a:t>Available at: </a:t>
            </a:r>
            <a:r>
              <a:rPr lang="en-GB" dirty="0">
                <a:latin typeface="Bahnschrift Light SemiCondensed" panose="020B0502040204020203" pitchFamily="34" charset="0"/>
                <a:hlinkClick r:id="rId2"/>
              </a:rPr>
              <a:t>https://www.lecruitee.com</a:t>
            </a:r>
            <a:endParaRPr lang="en-GB" dirty="0">
              <a:latin typeface="Bahnschrift Light SemiCondensed" panose="020B0502040204020203" pitchFamily="34" charset="0"/>
            </a:endParaRPr>
          </a:p>
          <a:p>
            <a:r>
              <a:rPr lang="en-GB" dirty="0">
                <a:latin typeface="Bahnschrift Light SemiCondensed" panose="020B0502040204020203" pitchFamily="34" charset="0"/>
              </a:rPr>
              <a:t>(Accessed @ 11/03/23)</a:t>
            </a:r>
          </a:p>
          <a:p>
            <a:endParaRPr lang="en-GB" dirty="0">
              <a:latin typeface="Bahnschrift Light SemiCondensed" panose="020B0502040204020203" pitchFamily="34" charset="0"/>
            </a:endParaRPr>
          </a:p>
          <a:p>
            <a:r>
              <a:rPr lang="en-GB" dirty="0">
                <a:latin typeface="Bahnschrift Light SemiCondensed" panose="020B0502040204020203" pitchFamily="34" charset="0"/>
              </a:rPr>
              <a:t>Oldham, D. (2020) </a:t>
            </a:r>
            <a:r>
              <a:rPr lang="en-GB" i="1" dirty="0">
                <a:latin typeface="Bahnschrift Light SemiCondensed" panose="020B0502040204020203" pitchFamily="34" charset="0"/>
              </a:rPr>
              <a:t>The Vital Role of Employee Branding in Talent Acquisition</a:t>
            </a:r>
          </a:p>
          <a:p>
            <a:r>
              <a:rPr lang="en-GB" dirty="0">
                <a:latin typeface="Bahnschrift Light SemiCondensed" panose="020B0502040204020203" pitchFamily="34" charset="0"/>
              </a:rPr>
              <a:t>Available at: </a:t>
            </a:r>
            <a:r>
              <a:rPr lang="en-GB" dirty="0">
                <a:latin typeface="Bahnschrift Light SemiCondensed" panose="020B0502040204020203" pitchFamily="34" charset="0"/>
                <a:hlinkClick r:id="rId3"/>
              </a:rPr>
              <a:t>https://www.accessgroup.com</a:t>
            </a:r>
            <a:endParaRPr lang="en-GB" dirty="0">
              <a:latin typeface="Bahnschrift Light SemiCondensed" panose="020B0502040204020203" pitchFamily="34" charset="0"/>
            </a:endParaRPr>
          </a:p>
          <a:p>
            <a:r>
              <a:rPr lang="en-GB" dirty="0">
                <a:latin typeface="Bahnschrift Light SemiCondensed" panose="020B0502040204020203" pitchFamily="34" charset="0"/>
              </a:rPr>
              <a:t>(Accessed @ 11/03/23)</a:t>
            </a:r>
          </a:p>
          <a:p>
            <a:endParaRPr lang="en-GB" dirty="0">
              <a:latin typeface="Bahnschrift Light SemiCondensed" panose="020B0502040204020203" pitchFamily="34" charset="0"/>
            </a:endParaRPr>
          </a:p>
          <a:p>
            <a:r>
              <a:rPr lang="en-GB" dirty="0">
                <a:latin typeface="Bahnschrift Light SemiCondensed" panose="020B0502040204020203" pitchFamily="34" charset="0"/>
              </a:rPr>
              <a:t>Pratt, M.K. </a:t>
            </a:r>
            <a:r>
              <a:rPr lang="en-GB" i="1" dirty="0">
                <a:latin typeface="Bahnschrift Light SemiCondensed" panose="020B0502040204020203" pitchFamily="34" charset="0"/>
              </a:rPr>
              <a:t>Social Media Recruitment</a:t>
            </a:r>
          </a:p>
          <a:p>
            <a:r>
              <a:rPr lang="en-GB" dirty="0">
                <a:latin typeface="Bahnschrift Light SemiCondensed" panose="020B0502040204020203" pitchFamily="34" charset="0"/>
              </a:rPr>
              <a:t>Available at: </a:t>
            </a:r>
            <a:r>
              <a:rPr lang="en-GB" dirty="0">
                <a:latin typeface="Bahnschrift Light SemiCondensed" panose="020B0502040204020203" pitchFamily="34" charset="0"/>
                <a:hlinkClick r:id="rId4"/>
              </a:rPr>
              <a:t>https://www.techtarget.com</a:t>
            </a:r>
            <a:endParaRPr lang="en-GB" dirty="0">
              <a:latin typeface="Bahnschrift Light SemiCondensed" panose="020B0502040204020203" pitchFamily="34" charset="0"/>
            </a:endParaRPr>
          </a:p>
          <a:p>
            <a:r>
              <a:rPr lang="en-GB" dirty="0">
                <a:latin typeface="Bahnschrift Light SemiCondensed" panose="020B0502040204020203" pitchFamily="34" charset="0"/>
              </a:rPr>
              <a:t>(Accessed @ 11/03/23)</a:t>
            </a:r>
          </a:p>
          <a:p>
            <a:endParaRPr lang="en-GB" dirty="0">
              <a:latin typeface="Bahnschrift Light SemiCondensed" panose="020B0502040204020203" pitchFamily="34" charset="0"/>
            </a:endParaRPr>
          </a:p>
          <a:p>
            <a:r>
              <a:rPr lang="en-GB" dirty="0">
                <a:latin typeface="Bahnschrift Light SemiCondensed" panose="020B0502040204020203" pitchFamily="34" charset="0"/>
              </a:rPr>
              <a:t>Reason, W. (2019) Long-term Plans: </a:t>
            </a:r>
            <a:r>
              <a:rPr lang="en-GB" i="1" dirty="0">
                <a:latin typeface="Bahnschrift Light SemiCondensed" panose="020B0502040204020203" pitchFamily="34" charset="0"/>
              </a:rPr>
              <a:t>6 Steps to Hire for Longevity in Hospitality/Restaurant Staff</a:t>
            </a:r>
          </a:p>
          <a:p>
            <a:r>
              <a:rPr lang="en-GB" dirty="0">
                <a:latin typeface="Bahnschrift Light SemiCondensed" panose="020B0502040204020203" pitchFamily="34" charset="0"/>
              </a:rPr>
              <a:t>Available at: </a:t>
            </a:r>
            <a:r>
              <a:rPr lang="en-GB" dirty="0">
                <a:latin typeface="Bahnschrift Light SemiCondensed" panose="020B0502040204020203" pitchFamily="34" charset="0"/>
                <a:hlinkClick r:id="rId5"/>
              </a:rPr>
              <a:t>https://www.bighospitality.co.uk</a:t>
            </a:r>
            <a:endParaRPr lang="en-GB" dirty="0">
              <a:latin typeface="Bahnschrift Light SemiCondensed" panose="020B0502040204020203" pitchFamily="34" charset="0"/>
            </a:endParaRPr>
          </a:p>
          <a:p>
            <a:r>
              <a:rPr lang="en-GB" dirty="0">
                <a:latin typeface="Bahnschrift Light SemiCondensed" panose="020B0502040204020203" pitchFamily="34" charset="0"/>
              </a:rPr>
              <a:t>(Accessed @ 08/03/23)</a:t>
            </a:r>
          </a:p>
          <a:p>
            <a:endParaRPr lang="en-GB" dirty="0">
              <a:latin typeface="Bahnschrift Light SemiCondensed" panose="020B0502040204020203" pitchFamily="34" charset="0"/>
            </a:endParaRPr>
          </a:p>
          <a:p>
            <a:r>
              <a:rPr lang="en-GB" dirty="0">
                <a:latin typeface="Bahnschrift Light SemiCondensed" panose="020B0502040204020203" pitchFamily="34" charset="0"/>
              </a:rPr>
              <a:t>Wong, K. (2020) </a:t>
            </a:r>
            <a:r>
              <a:rPr lang="en-GB" i="1" dirty="0">
                <a:latin typeface="Bahnschrift Light SemiCondensed" panose="020B0502040204020203" pitchFamily="34" charset="0"/>
              </a:rPr>
              <a:t>10 Employee Incentive Programs to Engage your Team </a:t>
            </a:r>
          </a:p>
          <a:p>
            <a:r>
              <a:rPr lang="en-GB" dirty="0">
                <a:latin typeface="Bahnschrift Light SemiCondensed" panose="020B0502040204020203" pitchFamily="34" charset="0"/>
              </a:rPr>
              <a:t>Available at: </a:t>
            </a:r>
            <a:r>
              <a:rPr lang="en-GB" dirty="0">
                <a:latin typeface="Bahnschrift Light SemiCondensed" panose="020B0502040204020203" pitchFamily="34" charset="0"/>
                <a:hlinkClick r:id="rId6"/>
              </a:rPr>
              <a:t>https://www.achievers.com</a:t>
            </a:r>
            <a:endParaRPr lang="en-GB" dirty="0">
              <a:latin typeface="Bahnschrift Light SemiCondensed" panose="020B0502040204020203" pitchFamily="34" charset="0"/>
            </a:endParaRPr>
          </a:p>
          <a:p>
            <a:r>
              <a:rPr lang="en-GB" dirty="0">
                <a:latin typeface="Bahnschrift Light SemiCondensed" panose="020B0502040204020203" pitchFamily="34" charset="0"/>
              </a:rPr>
              <a:t>(Accessed @ 08/03/23)</a:t>
            </a:r>
          </a:p>
          <a:p>
            <a:endParaRPr lang="en-GB" dirty="0">
              <a:latin typeface="Bahnschrift Light SemiCondensed" panose="020B0502040204020203" pitchFamily="34" charset="0"/>
            </a:endParaRPr>
          </a:p>
        </p:txBody>
      </p:sp>
    </p:spTree>
    <p:extLst>
      <p:ext uri="{BB962C8B-B14F-4D97-AF65-F5344CB8AC3E}">
        <p14:creationId xmlns:p14="http://schemas.microsoft.com/office/powerpoint/2010/main" val="323625956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5FC21DB-C3A4-F93E-1EB8-A89DC48E9D4A}"/>
              </a:ext>
            </a:extLst>
          </p:cNvPr>
          <p:cNvSpPr txBox="1"/>
          <p:nvPr/>
        </p:nvSpPr>
        <p:spPr>
          <a:xfrm>
            <a:off x="197963" y="216816"/>
            <a:ext cx="11689237" cy="5309146"/>
          </a:xfrm>
          <a:prstGeom prst="rect">
            <a:avLst/>
          </a:prstGeom>
          <a:noFill/>
        </p:spPr>
        <p:txBody>
          <a:bodyPr wrap="square" rtlCol="0">
            <a:spAutoFit/>
          </a:bodyPr>
          <a:lstStyle/>
          <a:p>
            <a:r>
              <a:rPr lang="en-GB" u="sng" dirty="0">
                <a:latin typeface="Bahnschrift Light Condensed" panose="020B0502040204020203" pitchFamily="34" charset="0"/>
              </a:rPr>
              <a:t>Photos Collected</a:t>
            </a:r>
          </a:p>
          <a:p>
            <a:endParaRPr lang="en-GB" u="sng" dirty="0">
              <a:latin typeface="Bahnschrift Light Condensed" panose="020B0502040204020203" pitchFamily="34" charset="0"/>
            </a:endParaRPr>
          </a:p>
          <a:p>
            <a:r>
              <a:rPr lang="en-GB" sz="1500" dirty="0">
                <a:latin typeface="Bahnschrift Light Condensed" panose="020B0502040204020203" pitchFamily="34" charset="0"/>
              </a:rPr>
              <a:t>Fig 1 ava</a:t>
            </a:r>
            <a:r>
              <a:rPr lang="en-GB" sz="1500" dirty="0">
                <a:latin typeface="Bahnschrift Light Condensed" panose="020B0502040204020203" pitchFamily="34" charset="0"/>
                <a:hlinkClick r:id="rId2"/>
              </a:rPr>
              <a:t>il</a:t>
            </a:r>
            <a:r>
              <a:rPr lang="en-GB" sz="1500" dirty="0">
                <a:latin typeface="Bahnschrift Light Condensed" panose="020B0502040204020203" pitchFamily="34" charset="0"/>
              </a:rPr>
              <a:t>able at: </a:t>
            </a:r>
            <a:r>
              <a:rPr lang="en-GB" sz="1500" dirty="0">
                <a:latin typeface="Bahnschrift Light Condensed" panose="020B0502040204020203" pitchFamily="34" charset="0"/>
                <a:hlinkClick r:id="rId2"/>
              </a:rPr>
              <a:t>https://www.google.com/url?sa=i&amp;url=https%3A%2F%2Fwww.amazon.co.uk%2FWooden-Open-Closed-Sign-12%25D1%25856%2Fdp%2FB081RL1QXP&amp;psig=AOvVaw16SS1NNi0MoZslSRF4--P_&amp;ust=1679843605987000&amp;source=images&amp;cd=vfe&amp;ved=0CA0QjhxqFwoTCKCswsqj-P0CFQAAAAAdAAAAABAD</a:t>
            </a:r>
            <a:endParaRPr lang="en-GB" sz="1500" dirty="0">
              <a:latin typeface="Bahnschrift Light Condensed" panose="020B0502040204020203" pitchFamily="34" charset="0"/>
            </a:endParaRPr>
          </a:p>
          <a:p>
            <a:r>
              <a:rPr lang="en-GB" sz="1500" dirty="0">
                <a:latin typeface="Bahnschrift Light Condensed" panose="020B0502040204020203" pitchFamily="34" charset="0"/>
              </a:rPr>
              <a:t>(Accessed: 25/03/23)</a:t>
            </a:r>
          </a:p>
          <a:p>
            <a:r>
              <a:rPr lang="en-GB" sz="1500" dirty="0">
                <a:latin typeface="Bahnschrift Light Condensed" panose="020B0502040204020203" pitchFamily="34" charset="0"/>
              </a:rPr>
              <a:t>Fig 2 available at: </a:t>
            </a:r>
            <a:r>
              <a:rPr lang="en-GB" sz="1500" dirty="0">
                <a:latin typeface="Bahnschrift Light Condensed" panose="020B0502040204020203" pitchFamily="34" charset="0"/>
                <a:hlinkClick r:id="rId3"/>
              </a:rPr>
              <a:t>https://www.google.com/url?sa=i&amp;url=https%3A%2F%2Fwww.unionkitchen.com%2Fresources%2Fhow-to-prepare-for-an-interview&amp;psig=AOvVaw0PO3Tee2Su311q48WCb775&amp;ust=1679865509125000&amp;source=images&amp;cd=vfe&amp;ved=0CA0QjhxqFwoTCJDAo-2A-P0CFQAAAAAdAAAAABAD</a:t>
            </a:r>
            <a:endParaRPr lang="en-GB" sz="1500" dirty="0">
              <a:latin typeface="Bahnschrift Light Condensed" panose="020B0502040204020203" pitchFamily="34" charset="0"/>
            </a:endParaRPr>
          </a:p>
          <a:p>
            <a:r>
              <a:rPr lang="en-GB" sz="1500" dirty="0">
                <a:latin typeface="Bahnschrift Light Condensed" panose="020B0502040204020203" pitchFamily="34" charset="0"/>
              </a:rPr>
              <a:t>(Accessed: 25/03/23)</a:t>
            </a:r>
          </a:p>
          <a:p>
            <a:r>
              <a:rPr lang="en-GB" sz="1500" dirty="0">
                <a:latin typeface="Bahnschrift Light Condensed" panose="020B0502040204020203" pitchFamily="34" charset="0"/>
              </a:rPr>
              <a:t>Fig 3 available at: </a:t>
            </a:r>
            <a:r>
              <a:rPr lang="en-GB" sz="1500" dirty="0">
                <a:latin typeface="Bahnschrift Light Condensed" panose="020B0502040204020203" pitchFamily="34" charset="0"/>
                <a:hlinkClick r:id="rId4"/>
              </a:rPr>
              <a:t>https://www.google.com/url?sa=i&amp;url=https%3A%2F%2Fcommons.wikimedia.org%2Fwiki%2FFile%3ALinkedIn_Logo.svg&amp;psig=AOvVaw3DKtQhDicR-qbuXzD7jwUs&amp;ust=1679874904712000&amp;source=images&amp;cd=vfe&amp;ved=0CA0QjhxqFwoTCJiDuemj-P0CFQAAAAAdAAAAABAD</a:t>
            </a:r>
            <a:r>
              <a:rPr lang="en-GB" sz="1500" dirty="0">
                <a:latin typeface="Bahnschrift Light Condensed" panose="020B0502040204020203" pitchFamily="34" charset="0"/>
              </a:rPr>
              <a:t> </a:t>
            </a:r>
          </a:p>
          <a:p>
            <a:r>
              <a:rPr lang="en-GB" sz="1500" dirty="0">
                <a:latin typeface="Bahnschrift Light Condensed" panose="020B0502040204020203" pitchFamily="34" charset="0"/>
              </a:rPr>
              <a:t>(Accessed: 25/03/23)</a:t>
            </a:r>
          </a:p>
          <a:p>
            <a:r>
              <a:rPr lang="en-GB" sz="1500" dirty="0">
                <a:latin typeface="Bahnschrift Light Condensed" panose="020B0502040204020203" pitchFamily="34" charset="0"/>
              </a:rPr>
              <a:t>Fig 4 available at: </a:t>
            </a:r>
            <a:r>
              <a:rPr lang="en-GB" sz="1500" dirty="0">
                <a:latin typeface="Bahnschrift Light Condensed" panose="020B0502040204020203" pitchFamily="34" charset="0"/>
                <a:hlinkClick r:id="rId5"/>
              </a:rPr>
              <a:t>https://www.google.com/url?sa=i&amp;url=https%3A%2F%2Fcommons.wikimedia.org%2Fwiki%2FFile%3AFacebook_icon.svg&amp;psig=AOvVaw3HY3d6DeXjaWgscvzVfUKn&amp;ust=1679867490098000&amp;source=images&amp;cd=vfe&amp;ved=0CA0QjhxqFwoTCMCSzvaj-P0CFQAAAAAdAAAAABAD</a:t>
            </a:r>
            <a:endParaRPr lang="en-GB" sz="1500" dirty="0">
              <a:latin typeface="Bahnschrift Light Condensed" panose="020B0502040204020203" pitchFamily="34" charset="0"/>
            </a:endParaRPr>
          </a:p>
          <a:p>
            <a:r>
              <a:rPr lang="en-GB" sz="1500" dirty="0">
                <a:latin typeface="Bahnschrift Light Condensed" panose="020B0502040204020203" pitchFamily="34" charset="0"/>
              </a:rPr>
              <a:t>(Accessed: 25/03/23)</a:t>
            </a:r>
          </a:p>
          <a:p>
            <a:r>
              <a:rPr lang="en-GB" sz="1500" dirty="0">
                <a:latin typeface="Bahnschrift Light Condensed" panose="020B0502040204020203" pitchFamily="34" charset="0"/>
              </a:rPr>
              <a:t>Fig 5 available at: </a:t>
            </a:r>
            <a:r>
              <a:rPr lang="en-GB" sz="1500" dirty="0">
                <a:latin typeface="Bahnschrift Light Condensed" panose="020B0502040204020203" pitchFamily="34" charset="0"/>
                <a:hlinkClick r:id="rId6"/>
              </a:rPr>
              <a:t>https://www.pushoperations.com/blog/8-tips-to-help-your-restaurant-team-increase-efficiency</a:t>
            </a:r>
            <a:endParaRPr lang="en-GB" sz="1500" dirty="0">
              <a:latin typeface="Bahnschrift Light Condensed" panose="020B0502040204020203" pitchFamily="34" charset="0"/>
            </a:endParaRPr>
          </a:p>
          <a:p>
            <a:r>
              <a:rPr lang="en-GB" sz="1500" dirty="0">
                <a:latin typeface="Bahnschrift Light Condensed" panose="020B0502040204020203" pitchFamily="34" charset="0"/>
              </a:rPr>
              <a:t>(Accessed: 25/03/23)</a:t>
            </a:r>
          </a:p>
          <a:p>
            <a:r>
              <a:rPr lang="en-GB" sz="1500" dirty="0">
                <a:latin typeface="Bahnschrift Light Condensed" panose="020B0502040204020203" pitchFamily="34" charset="0"/>
              </a:rPr>
              <a:t>Fig 6 available at: </a:t>
            </a:r>
            <a:r>
              <a:rPr lang="en-GB" sz="1500" dirty="0">
                <a:latin typeface="Bahnschrift Light Condensed" panose="020B0502040204020203" pitchFamily="34" charset="0"/>
                <a:hlinkClick r:id="rId7"/>
              </a:rPr>
              <a:t>https://www.google.com/url?sa=i&amp;url=https%3A%2F%2Fwww.rtohq.org%2F2020%2F12%2F15-easy-ways-to-encourage-healthy-employees%2F&amp;psig=AOvVaw3mfziftr7sJHOLqbPPtkf1&amp;ust=1679873164526000&amp;source=images&amp;cd=vfe&amp;ved=0CA0QjhxqFwoTCPiZmqyd-P0CFQAAAAAdAAAAABAD</a:t>
            </a:r>
            <a:endParaRPr lang="en-GB" sz="1500" dirty="0">
              <a:latin typeface="Bahnschrift Light Condensed" panose="020B0502040204020203" pitchFamily="34" charset="0"/>
            </a:endParaRPr>
          </a:p>
          <a:p>
            <a:r>
              <a:rPr lang="en-GB" sz="1500" dirty="0">
                <a:latin typeface="Bahnschrift Light Condensed" panose="020B0502040204020203" pitchFamily="34" charset="0"/>
              </a:rPr>
              <a:t>(Accessed: 25/03/23)</a:t>
            </a:r>
          </a:p>
          <a:p>
            <a:endParaRPr lang="en-GB" dirty="0">
              <a:latin typeface="Bahnschrift Light Condensed" panose="020B0502040204020203" pitchFamily="34" charset="0"/>
            </a:endParaRPr>
          </a:p>
        </p:txBody>
      </p:sp>
    </p:spTree>
    <p:extLst>
      <p:ext uri="{BB962C8B-B14F-4D97-AF65-F5344CB8AC3E}">
        <p14:creationId xmlns:p14="http://schemas.microsoft.com/office/powerpoint/2010/main" val="2269400518"/>
      </p:ext>
    </p:extLst>
  </p:cSld>
  <p:clrMapOvr>
    <a:masterClrMapping/>
  </p:clrMapOvr>
</p:sld>
</file>

<file path=ppt/theme/theme1.xml><?xml version="1.0" encoding="utf-8"?>
<a:theme xmlns:a="http://schemas.openxmlformats.org/drawingml/2006/main" name="Retrospect">
  <a:themeElements>
    <a:clrScheme name="Retrospect">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02006FA4-1611-4B07-AF7F-85CF6D20EB3E}"/>
    </a:ext>
  </a:extLst>
</a:theme>
</file>

<file path=docProps/app.xml><?xml version="1.0" encoding="utf-8"?>
<Properties xmlns="http://schemas.openxmlformats.org/officeDocument/2006/extended-properties" xmlns:vt="http://schemas.openxmlformats.org/officeDocument/2006/docPropsVTypes">
  <Template/>
  <TotalTime>595</TotalTime>
  <Words>2046</Words>
  <Application>Microsoft Office PowerPoint</Application>
  <PresentationFormat>Widescreen</PresentationFormat>
  <Paragraphs>130</Paragraphs>
  <Slides>13</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13</vt:i4>
      </vt:variant>
    </vt:vector>
  </HeadingPairs>
  <TitlesOfParts>
    <vt:vector size="20" baseType="lpstr">
      <vt:lpstr>Arial</vt:lpstr>
      <vt:lpstr>Arial Nova</vt:lpstr>
      <vt:lpstr>Bahnschrift Light Condensed</vt:lpstr>
      <vt:lpstr>Bahnschrift Light SemiCondensed</vt:lpstr>
      <vt:lpstr>Calibri</vt:lpstr>
      <vt:lpstr>Calibri Light</vt:lpstr>
      <vt:lpstr>Retrospect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Mane kanchevski</dc:creator>
  <cp:lastModifiedBy>Mane kanchevski</cp:lastModifiedBy>
  <cp:revision>2</cp:revision>
  <dcterms:created xsi:type="dcterms:W3CDTF">2023-03-25T14:53:38Z</dcterms:created>
  <dcterms:modified xsi:type="dcterms:W3CDTF">2023-03-29T19:46:58Z</dcterms:modified>
</cp:coreProperties>
</file>