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4"/>
  </p:notesMasterIdLst>
  <p:sldIdLst>
    <p:sldId id="393" r:id="rId2"/>
    <p:sldId id="270" r:id="rId3"/>
    <p:sldId id="340" r:id="rId4"/>
    <p:sldId id="356" r:id="rId5"/>
    <p:sldId id="357" r:id="rId6"/>
    <p:sldId id="358" r:id="rId7"/>
    <p:sldId id="394" r:id="rId8"/>
    <p:sldId id="344" r:id="rId9"/>
    <p:sldId id="359" r:id="rId10"/>
    <p:sldId id="346" r:id="rId11"/>
    <p:sldId id="362" r:id="rId12"/>
    <p:sldId id="363" r:id="rId13"/>
    <p:sldId id="395" r:id="rId14"/>
    <p:sldId id="396" r:id="rId15"/>
    <p:sldId id="364" r:id="rId16"/>
    <p:sldId id="366" r:id="rId17"/>
    <p:sldId id="367" r:id="rId18"/>
    <p:sldId id="368" r:id="rId19"/>
    <p:sldId id="369" r:id="rId20"/>
    <p:sldId id="345" r:id="rId21"/>
    <p:sldId id="392" r:id="rId22"/>
    <p:sldId id="286" r:id="rId23"/>
  </p:sldIdLst>
  <p:sldSz cx="12192000" cy="6858000"/>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68" autoAdjust="0"/>
    <p:restoredTop sz="88169" autoAdjust="0"/>
  </p:normalViewPr>
  <p:slideViewPr>
    <p:cSldViewPr>
      <p:cViewPr varScale="1">
        <p:scale>
          <a:sx n="98" d="100"/>
          <a:sy n="98" d="100"/>
        </p:scale>
        <p:origin x="1050" y="90"/>
      </p:cViewPr>
      <p:guideLst>
        <p:guide orient="horz" pos="2160"/>
        <p:guide pos="3840"/>
      </p:guideLst>
    </p:cSldViewPr>
  </p:slideViewPr>
  <p:notesTextViewPr>
    <p:cViewPr>
      <p:scale>
        <a:sx n="100" d="100"/>
        <a:sy n="100" d="100"/>
      </p:scale>
      <p:origin x="0" y="0"/>
    </p:cViewPr>
  </p:notesTextViewPr>
  <p:sorterViewPr>
    <p:cViewPr>
      <p:scale>
        <a:sx n="66" d="100"/>
        <a:sy n="66" d="100"/>
      </p:scale>
      <p:origin x="0" y="94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E20B906-4A81-4381-BAF0-C3EE7A256F71}"/>
              </a:ext>
            </a:extLst>
          </p:cNvPr>
          <p:cNvSpPr>
            <a:spLocks noGrp="1"/>
          </p:cNvSpPr>
          <p:nvPr>
            <p:ph type="hdr" sz="quarter"/>
          </p:nvPr>
        </p:nvSpPr>
        <p:spPr>
          <a:xfrm>
            <a:off x="0" y="0"/>
            <a:ext cx="2971800" cy="457200"/>
          </a:xfrm>
          <a:prstGeom prst="rect">
            <a:avLst/>
          </a:prstGeom>
        </p:spPr>
        <p:txBody>
          <a:bodyPr vert="horz" wrap="square" lIns="91440" tIns="45720" rIns="91440" bIns="45720" numCol="1" anchor="t"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3" name="Date Placeholder 2">
            <a:extLst>
              <a:ext uri="{FF2B5EF4-FFF2-40B4-BE49-F238E27FC236}">
                <a16:creationId xmlns:a16="http://schemas.microsoft.com/office/drawing/2014/main" id="{2C5BFEC6-B29E-48EC-BE46-ED320D8AD71F}"/>
              </a:ext>
            </a:extLst>
          </p:cNvPr>
          <p:cNvSpPr>
            <a:spLocks noGrp="1"/>
          </p:cNvSpPr>
          <p:nvPr>
            <p:ph type="dt" idx="1"/>
          </p:nvPr>
        </p:nvSpPr>
        <p:spPr>
          <a:xfrm>
            <a:off x="3884613" y="0"/>
            <a:ext cx="2971800" cy="457200"/>
          </a:xfrm>
          <a:prstGeom prst="rect">
            <a:avLst/>
          </a:prstGeom>
        </p:spPr>
        <p:txBody>
          <a:bodyPr vert="horz" wrap="square" lIns="91440" tIns="45720" rIns="91440" bIns="45720" numCol="1" anchor="t" anchorCtr="0" compatLnSpc="1">
            <a:prstTxWarp prst="textNoShape">
              <a:avLst/>
            </a:prstTxWarp>
          </a:bodyPr>
          <a:lstStyle>
            <a:lvl1pPr algn="r" eaLnBrk="1" hangingPunct="1">
              <a:defRPr sz="1200">
                <a:latin typeface="Arial" charset="0"/>
                <a:cs typeface="Arial" charset="0"/>
              </a:defRPr>
            </a:lvl1pPr>
          </a:lstStyle>
          <a:p>
            <a:pPr>
              <a:defRPr/>
            </a:pPr>
            <a:fld id="{8ABDA815-94D8-41A1-8971-DDF30ABA3CE0}" type="datetimeFigureOut">
              <a:rPr lang="en-GB"/>
              <a:pPr>
                <a:defRPr/>
              </a:pPr>
              <a:t>21/09/2024</a:t>
            </a:fld>
            <a:endParaRPr lang="en-GB"/>
          </a:p>
        </p:txBody>
      </p:sp>
      <p:sp>
        <p:nvSpPr>
          <p:cNvPr id="4" name="Slide Image Placeholder 3">
            <a:extLst>
              <a:ext uri="{FF2B5EF4-FFF2-40B4-BE49-F238E27FC236}">
                <a16:creationId xmlns:a16="http://schemas.microsoft.com/office/drawing/2014/main" id="{577393DA-F3B9-4821-BE12-D9601B1D0B5B}"/>
              </a:ext>
            </a:extLst>
          </p:cNvPr>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8B3F8385-5150-49D6-9DB0-97DF004BCED9}"/>
              </a:ext>
            </a:extLst>
          </p:cNvPr>
          <p:cNvSpPr>
            <a:spLocks noGrp="1"/>
          </p:cNvSpPr>
          <p:nvPr>
            <p:ph type="body" sz="quarter" idx="3"/>
          </p:nvPr>
        </p:nvSpPr>
        <p:spPr>
          <a:xfrm>
            <a:off x="685800" y="4343400"/>
            <a:ext cx="5486400" cy="4114800"/>
          </a:xfrm>
          <a:prstGeom prst="rect">
            <a:avLst/>
          </a:prstGeom>
        </p:spPr>
        <p:txBody>
          <a:bodyPr vert="horz" wrap="square" lIns="91440" tIns="45720" rIns="91440" bIns="45720" numCol="1" anchor="t" anchorCtr="0" compatLnSpc="1">
            <a:prstTxWarp prst="textNoShape">
              <a:avLst/>
            </a:prstTxWarp>
            <a:normAutofit/>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3782B983-A71A-461F-8160-2FDEDCCADDB7}"/>
              </a:ext>
            </a:extLst>
          </p:cNvPr>
          <p:cNvSpPr>
            <a:spLocks noGrp="1"/>
          </p:cNvSpPr>
          <p:nvPr>
            <p:ph type="ftr" sz="quarter" idx="4"/>
          </p:nvPr>
        </p:nvSpPr>
        <p:spPr>
          <a:xfrm>
            <a:off x="0" y="8685213"/>
            <a:ext cx="2971800" cy="457200"/>
          </a:xfrm>
          <a:prstGeom prst="rect">
            <a:avLst/>
          </a:prstGeom>
        </p:spPr>
        <p:txBody>
          <a:bodyPr vert="horz" wrap="square" lIns="91440" tIns="45720" rIns="91440" bIns="45720" numCol="1" anchor="b" anchorCtr="0" compatLnSpc="1">
            <a:prstTxWarp prst="textNoShape">
              <a:avLst/>
            </a:prstTxWarp>
          </a:bodyPr>
          <a:lstStyle>
            <a:lvl1pPr eaLnBrk="1" hangingPunct="1">
              <a:defRPr sz="1200">
                <a:latin typeface="Arial" charset="0"/>
                <a:cs typeface="Arial" charset="0"/>
              </a:defRPr>
            </a:lvl1pPr>
          </a:lstStyle>
          <a:p>
            <a:pPr>
              <a:defRPr/>
            </a:pPr>
            <a:endParaRPr lang="en-GB"/>
          </a:p>
        </p:txBody>
      </p:sp>
      <p:sp>
        <p:nvSpPr>
          <p:cNvPr id="7" name="Slide Number Placeholder 6">
            <a:extLst>
              <a:ext uri="{FF2B5EF4-FFF2-40B4-BE49-F238E27FC236}">
                <a16:creationId xmlns:a16="http://schemas.microsoft.com/office/drawing/2014/main" id="{5E93146C-8AC9-483C-B51B-F67E4D5D54D5}"/>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30DC83DF-B11A-4F91-B604-8524564F74D9}"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30DC83DF-B11A-4F91-B604-8524564F74D9}" type="slidenum">
              <a:rPr lang="en-GB" altLang="en-US" smtClean="0"/>
              <a:pPr>
                <a:defRPr/>
              </a:pPr>
              <a:t>1</a:t>
            </a:fld>
            <a:endParaRPr lang="en-GB" altLang="en-US"/>
          </a:p>
        </p:txBody>
      </p:sp>
    </p:spTree>
    <p:extLst>
      <p:ext uri="{BB962C8B-B14F-4D97-AF65-F5344CB8AC3E}">
        <p14:creationId xmlns:p14="http://schemas.microsoft.com/office/powerpoint/2010/main" val="15516502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B0BD3FE1-7A66-4D35-8188-4C21E11D6DE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54FFC936-200A-422B-971C-AB590E9026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F8272DCC-4E86-48BF-9494-DF8269284058}"/>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B0C48AF0-57F1-47A6-9A21-7E8496C4DD0D}" type="slidenum">
              <a:rPr lang="en-GB" altLang="en-US" sz="1200"/>
              <a:pPr algn="r" eaLnBrk="1" hangingPunct="1"/>
              <a:t>4</a:t>
            </a:fld>
            <a:endParaRPr lang="en-GB"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99BAAC6C-820E-4E71-A729-80496905D4B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02CF7B7C-245B-45F6-8556-780BA3C2D48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1268" name="Slide Number Placeholder 3">
            <a:extLst>
              <a:ext uri="{FF2B5EF4-FFF2-40B4-BE49-F238E27FC236}">
                <a16:creationId xmlns:a16="http://schemas.microsoft.com/office/drawing/2014/main" id="{0E4C7032-FE37-45B5-BB6C-71C7412EF06B}"/>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A84D46BB-271C-467D-A62A-20F0FFBB506B}" type="slidenum">
              <a:rPr lang="en-GB" altLang="en-US" sz="1200"/>
              <a:pPr algn="r" eaLnBrk="1" hangingPunct="1"/>
              <a:t>5</a:t>
            </a:fld>
            <a:endParaRPr lang="en-GB"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Slide Image Placeholder 1">
            <a:extLst>
              <a:ext uri="{FF2B5EF4-FFF2-40B4-BE49-F238E27FC236}">
                <a16:creationId xmlns:a16="http://schemas.microsoft.com/office/drawing/2014/main" id="{AD9A1253-A525-4F64-AF94-0A1DD5F1E9D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5" name="Notes Placeholder 2">
            <a:extLst>
              <a:ext uri="{FF2B5EF4-FFF2-40B4-BE49-F238E27FC236}">
                <a16:creationId xmlns:a16="http://schemas.microsoft.com/office/drawing/2014/main" id="{0B08EEFB-A806-453F-B6B5-7D0DD5D8A0D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3316" name="Slide Number Placeholder 3">
            <a:extLst>
              <a:ext uri="{FF2B5EF4-FFF2-40B4-BE49-F238E27FC236}">
                <a16:creationId xmlns:a16="http://schemas.microsoft.com/office/drawing/2014/main" id="{59E47DA3-394E-410A-A9BE-A171633B224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CF788368-6AAD-4BB8-985A-4F60598E7DF5}" type="slidenum">
              <a:rPr lang="en-GB" altLang="en-US" sz="1200"/>
              <a:pPr algn="r" eaLnBrk="1" hangingPunct="1"/>
              <a:t>6</a:t>
            </a:fld>
            <a:endParaRPr lang="en-GB"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3D396A76-145C-490A-B860-2B0CEBEC89B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498518A9-1E8C-47B4-8EAD-094BC9A7454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15364" name="Slide Number Placeholder 3">
            <a:extLst>
              <a:ext uri="{FF2B5EF4-FFF2-40B4-BE49-F238E27FC236}">
                <a16:creationId xmlns:a16="http://schemas.microsoft.com/office/drawing/2014/main" id="{3972C72F-C2D6-4F11-929A-C5911B537AB9}"/>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E73D3BBC-213C-4A34-A23D-2F5C26E37F24}" type="slidenum">
              <a:rPr lang="en-GB" altLang="en-US" sz="1200"/>
              <a:pPr algn="r" eaLnBrk="1" hangingPunct="1"/>
              <a:t>9</a:t>
            </a:fld>
            <a:endParaRPr lang="en-GB"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2383F600-CA73-44EF-A050-A65DF5A308F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E6E44DBB-72DF-435A-9E84-F049F585EFB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1508" name="Slide Number Placeholder 3">
            <a:extLst>
              <a:ext uri="{FF2B5EF4-FFF2-40B4-BE49-F238E27FC236}">
                <a16:creationId xmlns:a16="http://schemas.microsoft.com/office/drawing/2014/main" id="{06722220-EB9A-4626-8875-F971383B5F49}"/>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414D06A0-A438-4155-8989-43E706010BB7}" type="slidenum">
              <a:rPr lang="en-GB" altLang="en-US" sz="1200"/>
              <a:pPr algn="r" eaLnBrk="1" hangingPunct="1"/>
              <a:t>11</a:t>
            </a:fld>
            <a:endParaRPr lang="en-GB" altLang="en-US"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7AE0B98F-D80B-4B99-83EC-C36F95A716B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7D78F538-AC6E-4CEA-89C7-807D8ACA84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3556" name="Slide Number Placeholder 3">
            <a:extLst>
              <a:ext uri="{FF2B5EF4-FFF2-40B4-BE49-F238E27FC236}">
                <a16:creationId xmlns:a16="http://schemas.microsoft.com/office/drawing/2014/main" id="{740D3E96-71A0-4E67-9152-46A5B99D4723}"/>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03ED5D50-4AFC-482A-BCFD-8CBE093678CD}" type="slidenum">
              <a:rPr lang="en-GB" altLang="en-US" sz="1200"/>
              <a:pPr algn="r" eaLnBrk="1" hangingPunct="1"/>
              <a:t>12</a:t>
            </a:fld>
            <a:endParaRPr lang="en-GB" altLang="en-US"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Slide Image Placeholder 1">
            <a:extLst>
              <a:ext uri="{FF2B5EF4-FFF2-40B4-BE49-F238E27FC236}">
                <a16:creationId xmlns:a16="http://schemas.microsoft.com/office/drawing/2014/main" id="{D165A846-4149-4035-AFD2-AFF39EB912F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3" name="Notes Placeholder 2">
            <a:extLst>
              <a:ext uri="{FF2B5EF4-FFF2-40B4-BE49-F238E27FC236}">
                <a16:creationId xmlns:a16="http://schemas.microsoft.com/office/drawing/2014/main" id="{561B8A69-8BB7-4FB1-8607-B87B71042B3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5604" name="Slide Number Placeholder 3">
            <a:extLst>
              <a:ext uri="{FF2B5EF4-FFF2-40B4-BE49-F238E27FC236}">
                <a16:creationId xmlns:a16="http://schemas.microsoft.com/office/drawing/2014/main" id="{43113A0F-E08C-458E-B500-EC58EEEEC8E1}"/>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5CA1D8DD-6BE4-4AC5-A0EA-A1B9133EFD14}" type="slidenum">
              <a:rPr lang="en-GB" altLang="en-US" sz="1200"/>
              <a:pPr algn="r" eaLnBrk="1" hangingPunct="1"/>
              <a:t>15</a:t>
            </a:fld>
            <a:endParaRPr lang="en-GB" altLang="en-US" sz="120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86A06BC-C501-45C0-BFC4-E9AE66C812E2}"/>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DE11AE1C-39C9-4310-B183-91A23FECD7A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29700" name="Slide Number Placeholder 3">
            <a:extLst>
              <a:ext uri="{FF2B5EF4-FFF2-40B4-BE49-F238E27FC236}">
                <a16:creationId xmlns:a16="http://schemas.microsoft.com/office/drawing/2014/main" id="{D1845519-BB1A-496E-931B-3E3396FE148B}"/>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8DF2DBF4-FD83-4BEE-AB0C-DDC0D73515E3}" type="slidenum">
              <a:rPr lang="en-GB" altLang="en-US" sz="1200"/>
              <a:pPr algn="r" eaLnBrk="1" hangingPunct="1"/>
              <a:t>16</a:t>
            </a:fld>
            <a:endParaRPr lang="en-GB" altLang="en-US" sz="120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A214A0A5-1DEB-4530-B610-11D872A30E1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6502B7A0-CE56-41BC-8D5D-ABF793136CF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1748" name="Slide Number Placeholder 3">
            <a:extLst>
              <a:ext uri="{FF2B5EF4-FFF2-40B4-BE49-F238E27FC236}">
                <a16:creationId xmlns:a16="http://schemas.microsoft.com/office/drawing/2014/main" id="{DB3B7CB4-73F8-41D2-8A1F-2AB5F159C10C}"/>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AF08A71C-B2E1-4AD1-A30C-8462B72635F3}" type="slidenum">
              <a:rPr lang="en-GB" altLang="en-US" sz="1200"/>
              <a:pPr algn="r" eaLnBrk="1" hangingPunct="1"/>
              <a:t>17</a:t>
            </a:fld>
            <a:endParaRPr lang="en-GB" altLang="en-US" sz="120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566ED8DE-84C6-4EAD-B74A-AC32F3540967}"/>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F72CB838-B80A-4641-B9D9-EFEC9ADACC3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3796" name="Slide Number Placeholder 3">
            <a:extLst>
              <a:ext uri="{FF2B5EF4-FFF2-40B4-BE49-F238E27FC236}">
                <a16:creationId xmlns:a16="http://schemas.microsoft.com/office/drawing/2014/main" id="{BDF61EC1-F9C1-45F8-BDDC-84650B2A4817}"/>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3BF4D740-D906-43D9-A67F-AE061003C8B0}" type="slidenum">
              <a:rPr lang="en-GB" altLang="en-US" sz="1200"/>
              <a:pPr algn="r" eaLnBrk="1" hangingPunct="1"/>
              <a:t>18</a:t>
            </a:fld>
            <a:endParaRPr lang="en-GB" altLang="en-US" sz="120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6E4F90FB-2E92-4627-99D6-21C41730546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4F09BF2-9BBD-4EDD-ACB4-92ECE81DEE2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35844" name="Slide Number Placeholder 3">
            <a:extLst>
              <a:ext uri="{FF2B5EF4-FFF2-40B4-BE49-F238E27FC236}">
                <a16:creationId xmlns:a16="http://schemas.microsoft.com/office/drawing/2014/main" id="{262F4482-89D9-4537-AFBE-CE6B9EF96DA9}"/>
              </a:ext>
            </a:extLst>
          </p:cNvPr>
          <p:cNvSpPr txBox="1">
            <a:spLocks noGrp="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r" eaLnBrk="1" hangingPunct="1"/>
            <a:fld id="{05ACBB77-3734-410F-B75F-C4661BD76BA5}" type="slidenum">
              <a:rPr lang="en-GB" altLang="en-US" sz="1200"/>
              <a:pPr algn="r" eaLnBrk="1" hangingPunct="1"/>
              <a:t>19</a:t>
            </a:fld>
            <a:endParaRPr lang="en-GB" altLang="en-US" sz="120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71B25B2-073B-4714-A27B-3FED7DCB0AB5}"/>
              </a:ext>
            </a:extLst>
          </p:cNvPr>
          <p:cNvSpPr>
            <a:spLocks noGrp="1"/>
          </p:cNvSpPr>
          <p:nvPr>
            <p:ph type="dt" sz="half" idx="10"/>
          </p:nvPr>
        </p:nvSpPr>
        <p:spPr>
          <a:xfrm>
            <a:off x="527050" y="6524625"/>
            <a:ext cx="1295400" cy="219075"/>
          </a:xfrm>
        </p:spPr>
        <p:txBody>
          <a:bodyPr/>
          <a:lstStyle>
            <a:lvl1pPr>
              <a:defRPr/>
            </a:lvl1pPr>
          </a:lstStyle>
          <a:p>
            <a:pPr>
              <a:defRPr/>
            </a:pPr>
            <a:fld id="{7B2140EA-0668-4F40-A100-C23E04BC8CB4}" type="datetimeFigureOut">
              <a:rPr lang="en-GB"/>
              <a:pPr>
                <a:defRPr/>
              </a:pPr>
              <a:t>21/09/2024</a:t>
            </a:fld>
            <a:endParaRPr lang="en-GB"/>
          </a:p>
        </p:txBody>
      </p:sp>
      <p:sp>
        <p:nvSpPr>
          <p:cNvPr id="5" name="Footer Placeholder 4">
            <a:extLst>
              <a:ext uri="{FF2B5EF4-FFF2-40B4-BE49-F238E27FC236}">
                <a16:creationId xmlns:a16="http://schemas.microsoft.com/office/drawing/2014/main" id="{5389C588-23C2-4C8B-A9BE-7B577F004BA8}"/>
              </a:ext>
            </a:extLst>
          </p:cNvPr>
          <p:cNvSpPr>
            <a:spLocks noGrp="1"/>
          </p:cNvSpPr>
          <p:nvPr>
            <p:ph type="ftr" sz="quarter" idx="11"/>
          </p:nvPr>
        </p:nvSpPr>
        <p:spPr>
          <a:xfrm>
            <a:off x="5519738" y="6381750"/>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0F95605D-643A-4104-9AA5-0DD4DB6A0661}"/>
              </a:ext>
            </a:extLst>
          </p:cNvPr>
          <p:cNvSpPr>
            <a:spLocks noGrp="1"/>
          </p:cNvSpPr>
          <p:nvPr>
            <p:ph type="sldNum" sz="quarter" idx="12"/>
          </p:nvPr>
        </p:nvSpPr>
        <p:spPr/>
        <p:txBody>
          <a:bodyPr/>
          <a:lstStyle>
            <a:lvl1pPr>
              <a:defRPr/>
            </a:lvl1pPr>
          </a:lstStyle>
          <a:p>
            <a:pPr>
              <a:defRPr/>
            </a:pPr>
            <a:fld id="{3C9D15E3-13E0-42F7-A20B-9F44ADB38CB1}" type="slidenum">
              <a:rPr lang="en-GB" altLang="en-US"/>
              <a:pPr>
                <a:defRPr/>
              </a:pPr>
              <a:t>‹#›</a:t>
            </a:fld>
            <a:endParaRPr lang="en-GB" altLang="en-US"/>
          </a:p>
        </p:txBody>
      </p:sp>
    </p:spTree>
    <p:extLst>
      <p:ext uri="{BB962C8B-B14F-4D97-AF65-F5344CB8AC3E}">
        <p14:creationId xmlns:p14="http://schemas.microsoft.com/office/powerpoint/2010/main" val="1093408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15FAF80-B10D-43CD-8BEA-B62C7E68D699}"/>
              </a:ext>
            </a:extLst>
          </p:cNvPr>
          <p:cNvSpPr>
            <a:spLocks noGrp="1"/>
          </p:cNvSpPr>
          <p:nvPr>
            <p:ph type="dt" sz="half" idx="10"/>
          </p:nvPr>
        </p:nvSpPr>
        <p:spPr/>
        <p:txBody>
          <a:bodyPr/>
          <a:lstStyle>
            <a:lvl1pPr>
              <a:defRPr/>
            </a:lvl1pPr>
          </a:lstStyle>
          <a:p>
            <a:pPr>
              <a:defRPr/>
            </a:pPr>
            <a:fld id="{49E297BD-5609-40CF-9A97-37B70B8823A3}" type="datetimeFigureOut">
              <a:rPr lang="en-GB"/>
              <a:pPr>
                <a:defRPr/>
              </a:pPr>
              <a:t>21/09/2024</a:t>
            </a:fld>
            <a:endParaRPr lang="en-GB"/>
          </a:p>
        </p:txBody>
      </p:sp>
      <p:sp>
        <p:nvSpPr>
          <p:cNvPr id="5" name="Footer Placeholder 4">
            <a:extLst>
              <a:ext uri="{FF2B5EF4-FFF2-40B4-BE49-F238E27FC236}">
                <a16:creationId xmlns:a16="http://schemas.microsoft.com/office/drawing/2014/main" id="{CBA01960-D82E-457D-841C-54F387F49CFE}"/>
              </a:ext>
            </a:extLst>
          </p:cNvPr>
          <p:cNvSpPr>
            <a:spLocks noGrp="1"/>
          </p:cNvSpPr>
          <p:nvPr>
            <p:ph type="ftr" sz="quarter" idx="11"/>
          </p:nvPr>
        </p:nvSpPr>
        <p:spPr>
          <a:xfrm>
            <a:off x="4176713" y="6461125"/>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4A80D529-9864-415D-BD9B-07FFE88A6AEA}"/>
              </a:ext>
            </a:extLst>
          </p:cNvPr>
          <p:cNvSpPr>
            <a:spLocks noGrp="1"/>
          </p:cNvSpPr>
          <p:nvPr>
            <p:ph type="sldNum" sz="quarter" idx="12"/>
          </p:nvPr>
        </p:nvSpPr>
        <p:spPr/>
        <p:txBody>
          <a:bodyPr/>
          <a:lstStyle>
            <a:lvl1pPr>
              <a:defRPr/>
            </a:lvl1pPr>
          </a:lstStyle>
          <a:p>
            <a:pPr>
              <a:defRPr/>
            </a:pPr>
            <a:fld id="{13AF7E47-86F5-46ED-A89A-04EEA7288A7C}" type="slidenum">
              <a:rPr lang="en-GB" altLang="en-US"/>
              <a:pPr>
                <a:defRPr/>
              </a:pPr>
              <a:t>‹#›</a:t>
            </a:fld>
            <a:endParaRPr lang="en-GB" altLang="en-US"/>
          </a:p>
        </p:txBody>
      </p:sp>
    </p:spTree>
    <p:extLst>
      <p:ext uri="{BB962C8B-B14F-4D97-AF65-F5344CB8AC3E}">
        <p14:creationId xmlns:p14="http://schemas.microsoft.com/office/powerpoint/2010/main" val="155295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0491C6C-DE9F-4E90-83EA-48C8A518F841}"/>
              </a:ext>
            </a:extLst>
          </p:cNvPr>
          <p:cNvSpPr>
            <a:spLocks noGrp="1"/>
          </p:cNvSpPr>
          <p:nvPr>
            <p:ph type="dt" sz="half" idx="10"/>
          </p:nvPr>
        </p:nvSpPr>
        <p:spPr/>
        <p:txBody>
          <a:bodyPr/>
          <a:lstStyle>
            <a:lvl1pPr>
              <a:defRPr/>
            </a:lvl1pPr>
          </a:lstStyle>
          <a:p>
            <a:pPr>
              <a:defRPr/>
            </a:pPr>
            <a:fld id="{7DD462DD-2437-4AA8-8C95-58AE742D0FCE}" type="datetimeFigureOut">
              <a:rPr lang="en-GB"/>
              <a:pPr>
                <a:defRPr/>
              </a:pPr>
              <a:t>21/09/2024</a:t>
            </a:fld>
            <a:endParaRPr lang="en-GB"/>
          </a:p>
        </p:txBody>
      </p:sp>
      <p:sp>
        <p:nvSpPr>
          <p:cNvPr id="5" name="Slide Number Placeholder 5">
            <a:extLst>
              <a:ext uri="{FF2B5EF4-FFF2-40B4-BE49-F238E27FC236}">
                <a16:creationId xmlns:a16="http://schemas.microsoft.com/office/drawing/2014/main" id="{B426C464-355F-486C-A6E4-4B73F53CAB1C}"/>
              </a:ext>
            </a:extLst>
          </p:cNvPr>
          <p:cNvSpPr>
            <a:spLocks noGrp="1"/>
          </p:cNvSpPr>
          <p:nvPr>
            <p:ph type="sldNum" sz="quarter" idx="11"/>
          </p:nvPr>
        </p:nvSpPr>
        <p:spPr/>
        <p:txBody>
          <a:bodyPr/>
          <a:lstStyle>
            <a:lvl1pPr>
              <a:defRPr/>
            </a:lvl1pPr>
          </a:lstStyle>
          <a:p>
            <a:pPr>
              <a:defRPr/>
            </a:pPr>
            <a:fld id="{447450D8-820C-4618-AA93-48C319646676}" type="slidenum">
              <a:rPr lang="en-GB" altLang="en-US"/>
              <a:pPr>
                <a:defRPr/>
              </a:pPr>
              <a:t>‹#›</a:t>
            </a:fld>
            <a:endParaRPr lang="en-GB" altLang="en-US"/>
          </a:p>
        </p:txBody>
      </p:sp>
    </p:spTree>
    <p:extLst>
      <p:ext uri="{BB962C8B-B14F-4D97-AF65-F5344CB8AC3E}">
        <p14:creationId xmlns:p14="http://schemas.microsoft.com/office/powerpoint/2010/main" val="470860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1F163C2A-0933-4A43-B180-F2332CEF403A}"/>
              </a:ext>
            </a:extLst>
          </p:cNvPr>
          <p:cNvSpPr>
            <a:spLocks noGrp="1"/>
          </p:cNvSpPr>
          <p:nvPr>
            <p:ph type="dt" sz="half" idx="10"/>
          </p:nvPr>
        </p:nvSpPr>
        <p:spPr/>
        <p:txBody>
          <a:bodyPr/>
          <a:lstStyle>
            <a:lvl1pPr>
              <a:defRPr/>
            </a:lvl1pPr>
          </a:lstStyle>
          <a:p>
            <a:pPr>
              <a:defRPr/>
            </a:pPr>
            <a:fld id="{209C1428-93BE-4A0E-AB7F-FB7C8EBD4980}" type="datetimeFigureOut">
              <a:rPr lang="en-GB"/>
              <a:pPr>
                <a:defRPr/>
              </a:pPr>
              <a:t>21/09/2024</a:t>
            </a:fld>
            <a:endParaRPr lang="en-GB"/>
          </a:p>
        </p:txBody>
      </p:sp>
      <p:sp>
        <p:nvSpPr>
          <p:cNvPr id="6" name="Slide Number Placeholder 5">
            <a:extLst>
              <a:ext uri="{FF2B5EF4-FFF2-40B4-BE49-F238E27FC236}">
                <a16:creationId xmlns:a16="http://schemas.microsoft.com/office/drawing/2014/main" id="{641AA8D5-6965-4F01-8476-BB0514639B7E}"/>
              </a:ext>
            </a:extLst>
          </p:cNvPr>
          <p:cNvSpPr>
            <a:spLocks noGrp="1"/>
          </p:cNvSpPr>
          <p:nvPr>
            <p:ph type="sldNum" sz="quarter" idx="11"/>
          </p:nvPr>
        </p:nvSpPr>
        <p:spPr/>
        <p:txBody>
          <a:bodyPr/>
          <a:lstStyle>
            <a:lvl1pPr>
              <a:defRPr/>
            </a:lvl1pPr>
          </a:lstStyle>
          <a:p>
            <a:pPr>
              <a:defRPr/>
            </a:pPr>
            <a:fld id="{EC714E7A-B1DE-4B4B-8E35-62D7E3BBD5A1}" type="slidenum">
              <a:rPr lang="en-GB" altLang="en-US"/>
              <a:pPr>
                <a:defRPr/>
              </a:pPr>
              <a:t>‹#›</a:t>
            </a:fld>
            <a:endParaRPr lang="en-GB" altLang="en-US"/>
          </a:p>
        </p:txBody>
      </p:sp>
    </p:spTree>
    <p:extLst>
      <p:ext uri="{BB962C8B-B14F-4D97-AF65-F5344CB8AC3E}">
        <p14:creationId xmlns:p14="http://schemas.microsoft.com/office/powerpoint/2010/main" val="1135168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44449A56-172D-45B7-B3BD-171C3C72B6B1}"/>
              </a:ext>
            </a:extLst>
          </p:cNvPr>
          <p:cNvSpPr>
            <a:spLocks noGrp="1"/>
          </p:cNvSpPr>
          <p:nvPr>
            <p:ph type="dt" sz="half" idx="10"/>
          </p:nvPr>
        </p:nvSpPr>
        <p:spPr/>
        <p:txBody>
          <a:bodyPr/>
          <a:lstStyle>
            <a:lvl1pPr>
              <a:defRPr/>
            </a:lvl1pPr>
          </a:lstStyle>
          <a:p>
            <a:pPr>
              <a:defRPr/>
            </a:pPr>
            <a:fld id="{228544A1-2AF4-4474-A78C-2A1DD114C3AB}" type="datetimeFigureOut">
              <a:rPr lang="en-GB"/>
              <a:pPr>
                <a:defRPr/>
              </a:pPr>
              <a:t>21/09/2024</a:t>
            </a:fld>
            <a:endParaRPr lang="en-GB"/>
          </a:p>
        </p:txBody>
      </p:sp>
      <p:sp>
        <p:nvSpPr>
          <p:cNvPr id="8" name="Slide Number Placeholder 5">
            <a:extLst>
              <a:ext uri="{FF2B5EF4-FFF2-40B4-BE49-F238E27FC236}">
                <a16:creationId xmlns:a16="http://schemas.microsoft.com/office/drawing/2014/main" id="{D5A18EA4-DB5E-4156-A95D-259002ABD857}"/>
              </a:ext>
            </a:extLst>
          </p:cNvPr>
          <p:cNvSpPr>
            <a:spLocks noGrp="1"/>
          </p:cNvSpPr>
          <p:nvPr>
            <p:ph type="sldNum" sz="quarter" idx="11"/>
          </p:nvPr>
        </p:nvSpPr>
        <p:spPr/>
        <p:txBody>
          <a:bodyPr/>
          <a:lstStyle>
            <a:lvl1pPr>
              <a:defRPr/>
            </a:lvl1pPr>
          </a:lstStyle>
          <a:p>
            <a:pPr>
              <a:defRPr/>
            </a:pPr>
            <a:fld id="{9E8D471F-E9C4-4493-9BD7-E1D54404E6BC}" type="slidenum">
              <a:rPr lang="en-GB" altLang="en-US"/>
              <a:pPr>
                <a:defRPr/>
              </a:pPr>
              <a:t>‹#›</a:t>
            </a:fld>
            <a:endParaRPr lang="en-GB" altLang="en-US"/>
          </a:p>
        </p:txBody>
      </p:sp>
    </p:spTree>
    <p:extLst>
      <p:ext uri="{BB962C8B-B14F-4D97-AF65-F5344CB8AC3E}">
        <p14:creationId xmlns:p14="http://schemas.microsoft.com/office/powerpoint/2010/main" val="6285451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B86EF9BE-C3FE-423A-88B9-C8C77368BCE9}"/>
              </a:ext>
            </a:extLst>
          </p:cNvPr>
          <p:cNvSpPr>
            <a:spLocks noGrp="1"/>
          </p:cNvSpPr>
          <p:nvPr>
            <p:ph type="dt" sz="half" idx="10"/>
          </p:nvPr>
        </p:nvSpPr>
        <p:spPr/>
        <p:txBody>
          <a:bodyPr/>
          <a:lstStyle>
            <a:lvl1pPr>
              <a:defRPr/>
            </a:lvl1pPr>
          </a:lstStyle>
          <a:p>
            <a:pPr>
              <a:defRPr/>
            </a:pPr>
            <a:fld id="{179C5A28-27FE-43E2-AE34-6A16585204EE}" type="datetimeFigureOut">
              <a:rPr lang="en-GB"/>
              <a:pPr>
                <a:defRPr/>
              </a:pPr>
              <a:t>21/09/2024</a:t>
            </a:fld>
            <a:endParaRPr lang="en-GB"/>
          </a:p>
        </p:txBody>
      </p:sp>
      <p:sp>
        <p:nvSpPr>
          <p:cNvPr id="4" name="Slide Number Placeholder 5">
            <a:extLst>
              <a:ext uri="{FF2B5EF4-FFF2-40B4-BE49-F238E27FC236}">
                <a16:creationId xmlns:a16="http://schemas.microsoft.com/office/drawing/2014/main" id="{8D64567A-2FE2-403C-9E6D-AE1D05206F45}"/>
              </a:ext>
            </a:extLst>
          </p:cNvPr>
          <p:cNvSpPr>
            <a:spLocks noGrp="1"/>
          </p:cNvSpPr>
          <p:nvPr>
            <p:ph type="sldNum" sz="quarter" idx="11"/>
          </p:nvPr>
        </p:nvSpPr>
        <p:spPr/>
        <p:txBody>
          <a:bodyPr/>
          <a:lstStyle>
            <a:lvl1pPr>
              <a:defRPr/>
            </a:lvl1pPr>
          </a:lstStyle>
          <a:p>
            <a:pPr>
              <a:defRPr/>
            </a:pPr>
            <a:fld id="{B3B45B24-7616-4632-8827-2FE2691E6C7B}" type="slidenum">
              <a:rPr lang="en-GB" altLang="en-US"/>
              <a:pPr>
                <a:defRPr/>
              </a:pPr>
              <a:t>‹#›</a:t>
            </a:fld>
            <a:endParaRPr lang="en-GB" altLang="en-US"/>
          </a:p>
        </p:txBody>
      </p:sp>
    </p:spTree>
    <p:extLst>
      <p:ext uri="{BB962C8B-B14F-4D97-AF65-F5344CB8AC3E}">
        <p14:creationId xmlns:p14="http://schemas.microsoft.com/office/powerpoint/2010/main" val="20510779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289459C3-E84C-4B98-B01B-EE7087D4D25A}"/>
              </a:ext>
            </a:extLst>
          </p:cNvPr>
          <p:cNvSpPr>
            <a:spLocks noGrp="1"/>
          </p:cNvSpPr>
          <p:nvPr>
            <p:ph type="dt" sz="half" idx="10"/>
          </p:nvPr>
        </p:nvSpPr>
        <p:spPr/>
        <p:txBody>
          <a:bodyPr/>
          <a:lstStyle>
            <a:lvl1pPr>
              <a:defRPr/>
            </a:lvl1pPr>
          </a:lstStyle>
          <a:p>
            <a:pPr>
              <a:defRPr/>
            </a:pPr>
            <a:fld id="{59015840-11DC-494E-9CB9-98F3657AD2B5}" type="datetimeFigureOut">
              <a:rPr lang="en-GB"/>
              <a:pPr>
                <a:defRPr/>
              </a:pPr>
              <a:t>21/09/2024</a:t>
            </a:fld>
            <a:endParaRPr lang="en-GB"/>
          </a:p>
        </p:txBody>
      </p:sp>
      <p:sp>
        <p:nvSpPr>
          <p:cNvPr id="3" name="Slide Number Placeholder 5">
            <a:extLst>
              <a:ext uri="{FF2B5EF4-FFF2-40B4-BE49-F238E27FC236}">
                <a16:creationId xmlns:a16="http://schemas.microsoft.com/office/drawing/2014/main" id="{FEAEC927-BF1F-4EF4-B28A-3B097C71D95C}"/>
              </a:ext>
            </a:extLst>
          </p:cNvPr>
          <p:cNvSpPr>
            <a:spLocks noGrp="1"/>
          </p:cNvSpPr>
          <p:nvPr>
            <p:ph type="sldNum" sz="quarter" idx="11"/>
          </p:nvPr>
        </p:nvSpPr>
        <p:spPr/>
        <p:txBody>
          <a:bodyPr/>
          <a:lstStyle>
            <a:lvl1pPr>
              <a:defRPr/>
            </a:lvl1pPr>
          </a:lstStyle>
          <a:p>
            <a:pPr>
              <a:defRPr/>
            </a:pPr>
            <a:fld id="{55BA9F81-E529-4389-BAC7-90590428F589}" type="slidenum">
              <a:rPr lang="en-GB" altLang="en-US"/>
              <a:pPr>
                <a:defRPr/>
              </a:pPr>
              <a:t>‹#›</a:t>
            </a:fld>
            <a:endParaRPr lang="en-GB" altLang="en-US"/>
          </a:p>
        </p:txBody>
      </p:sp>
    </p:spTree>
    <p:extLst>
      <p:ext uri="{BB962C8B-B14F-4D97-AF65-F5344CB8AC3E}">
        <p14:creationId xmlns:p14="http://schemas.microsoft.com/office/powerpoint/2010/main" val="15799800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BD25730F-BCD3-4788-B68C-2CAC59A92AF0}"/>
              </a:ext>
            </a:extLst>
          </p:cNvPr>
          <p:cNvSpPr>
            <a:spLocks noGrp="1"/>
          </p:cNvSpPr>
          <p:nvPr>
            <p:ph type="dt" sz="half" idx="10"/>
          </p:nvPr>
        </p:nvSpPr>
        <p:spPr/>
        <p:txBody>
          <a:bodyPr/>
          <a:lstStyle>
            <a:lvl1pPr>
              <a:defRPr/>
            </a:lvl1pPr>
          </a:lstStyle>
          <a:p>
            <a:pPr>
              <a:defRPr/>
            </a:pPr>
            <a:fld id="{FA3FFC01-86E2-4C28-9201-C27830B0876A}" type="datetimeFigureOut">
              <a:rPr lang="en-GB"/>
              <a:pPr>
                <a:defRPr/>
              </a:pPr>
              <a:t>21/09/2024</a:t>
            </a:fld>
            <a:endParaRPr lang="en-GB"/>
          </a:p>
        </p:txBody>
      </p:sp>
      <p:sp>
        <p:nvSpPr>
          <p:cNvPr id="6" name="Slide Number Placeholder 5">
            <a:extLst>
              <a:ext uri="{FF2B5EF4-FFF2-40B4-BE49-F238E27FC236}">
                <a16:creationId xmlns:a16="http://schemas.microsoft.com/office/drawing/2014/main" id="{BFB51391-5497-4AA7-9DE4-2AAED44C9A93}"/>
              </a:ext>
            </a:extLst>
          </p:cNvPr>
          <p:cNvSpPr>
            <a:spLocks noGrp="1"/>
          </p:cNvSpPr>
          <p:nvPr>
            <p:ph type="sldNum" sz="quarter" idx="11"/>
          </p:nvPr>
        </p:nvSpPr>
        <p:spPr/>
        <p:txBody>
          <a:bodyPr/>
          <a:lstStyle>
            <a:lvl1pPr>
              <a:defRPr/>
            </a:lvl1pPr>
          </a:lstStyle>
          <a:p>
            <a:pPr>
              <a:defRPr/>
            </a:pPr>
            <a:fld id="{F8AACFA9-888B-4EF6-8409-476B50CF3D3E}" type="slidenum">
              <a:rPr lang="en-GB" altLang="en-US"/>
              <a:pPr>
                <a:defRPr/>
              </a:pPr>
              <a:t>‹#›</a:t>
            </a:fld>
            <a:endParaRPr lang="en-GB" altLang="en-US"/>
          </a:p>
        </p:txBody>
      </p:sp>
    </p:spTree>
    <p:extLst>
      <p:ext uri="{BB962C8B-B14F-4D97-AF65-F5344CB8AC3E}">
        <p14:creationId xmlns:p14="http://schemas.microsoft.com/office/powerpoint/2010/main" val="14712939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F36FB539-3379-4452-BDA1-A613DD4DEE62}"/>
              </a:ext>
            </a:extLst>
          </p:cNvPr>
          <p:cNvSpPr>
            <a:spLocks noGrp="1"/>
          </p:cNvSpPr>
          <p:nvPr>
            <p:ph type="dt" sz="half" idx="10"/>
          </p:nvPr>
        </p:nvSpPr>
        <p:spPr/>
        <p:txBody>
          <a:bodyPr/>
          <a:lstStyle>
            <a:lvl1pPr>
              <a:defRPr/>
            </a:lvl1pPr>
          </a:lstStyle>
          <a:p>
            <a:pPr>
              <a:defRPr/>
            </a:pPr>
            <a:fld id="{559BE9AE-C2AC-4969-A28F-516DAF5665D9}" type="datetimeFigureOut">
              <a:rPr lang="en-GB"/>
              <a:pPr>
                <a:defRPr/>
              </a:pPr>
              <a:t>21/09/2024</a:t>
            </a:fld>
            <a:endParaRPr lang="en-GB"/>
          </a:p>
        </p:txBody>
      </p:sp>
      <p:sp>
        <p:nvSpPr>
          <p:cNvPr id="6" name="Slide Number Placeholder 5">
            <a:extLst>
              <a:ext uri="{FF2B5EF4-FFF2-40B4-BE49-F238E27FC236}">
                <a16:creationId xmlns:a16="http://schemas.microsoft.com/office/drawing/2014/main" id="{69D7904C-0962-4C7D-9F64-89B728401AA6}"/>
              </a:ext>
            </a:extLst>
          </p:cNvPr>
          <p:cNvSpPr>
            <a:spLocks noGrp="1"/>
          </p:cNvSpPr>
          <p:nvPr>
            <p:ph type="sldNum" sz="quarter" idx="11"/>
          </p:nvPr>
        </p:nvSpPr>
        <p:spPr/>
        <p:txBody>
          <a:bodyPr/>
          <a:lstStyle>
            <a:lvl1pPr>
              <a:defRPr/>
            </a:lvl1pPr>
          </a:lstStyle>
          <a:p>
            <a:pPr>
              <a:defRPr/>
            </a:pPr>
            <a:fld id="{8BB304E8-1EEA-488C-9482-E8C43B5D1806}" type="slidenum">
              <a:rPr lang="en-GB" altLang="en-US"/>
              <a:pPr>
                <a:defRPr/>
              </a:pPr>
              <a:t>‹#›</a:t>
            </a:fld>
            <a:endParaRPr lang="en-GB" altLang="en-US"/>
          </a:p>
        </p:txBody>
      </p:sp>
    </p:spTree>
    <p:extLst>
      <p:ext uri="{BB962C8B-B14F-4D97-AF65-F5344CB8AC3E}">
        <p14:creationId xmlns:p14="http://schemas.microsoft.com/office/powerpoint/2010/main" val="754623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55E5BD4-AB69-47B4-BFB3-CC28C6E3317A}"/>
              </a:ext>
            </a:extLst>
          </p:cNvPr>
          <p:cNvSpPr>
            <a:spLocks noGrp="1"/>
          </p:cNvSpPr>
          <p:nvPr>
            <p:ph type="dt" sz="half" idx="10"/>
          </p:nvPr>
        </p:nvSpPr>
        <p:spPr/>
        <p:txBody>
          <a:bodyPr/>
          <a:lstStyle>
            <a:lvl1pPr>
              <a:defRPr/>
            </a:lvl1pPr>
          </a:lstStyle>
          <a:p>
            <a:pPr>
              <a:defRPr/>
            </a:pPr>
            <a:fld id="{E66EB41A-4331-45E7-BDDA-388498ECCCCA}" type="datetimeFigureOut">
              <a:rPr lang="en-GB"/>
              <a:pPr>
                <a:defRPr/>
              </a:pPr>
              <a:t>21/09/2024</a:t>
            </a:fld>
            <a:endParaRPr lang="en-GB"/>
          </a:p>
        </p:txBody>
      </p:sp>
      <p:sp>
        <p:nvSpPr>
          <p:cNvPr id="5" name="Slide Number Placeholder 5">
            <a:extLst>
              <a:ext uri="{FF2B5EF4-FFF2-40B4-BE49-F238E27FC236}">
                <a16:creationId xmlns:a16="http://schemas.microsoft.com/office/drawing/2014/main" id="{83720D1B-46FD-4425-B1FF-66F594DAA5C5}"/>
              </a:ext>
            </a:extLst>
          </p:cNvPr>
          <p:cNvSpPr>
            <a:spLocks noGrp="1"/>
          </p:cNvSpPr>
          <p:nvPr>
            <p:ph type="sldNum" sz="quarter" idx="11"/>
          </p:nvPr>
        </p:nvSpPr>
        <p:spPr/>
        <p:txBody>
          <a:bodyPr/>
          <a:lstStyle>
            <a:lvl1pPr>
              <a:defRPr/>
            </a:lvl1pPr>
          </a:lstStyle>
          <a:p>
            <a:pPr>
              <a:defRPr/>
            </a:pPr>
            <a:fld id="{378B819E-5001-4DFD-A8B5-2C436979DD14}" type="slidenum">
              <a:rPr lang="en-GB" altLang="en-US"/>
              <a:pPr>
                <a:defRPr/>
              </a:pPr>
              <a:t>‹#›</a:t>
            </a:fld>
            <a:endParaRPr lang="en-GB" altLang="en-US"/>
          </a:p>
        </p:txBody>
      </p:sp>
    </p:spTree>
    <p:extLst>
      <p:ext uri="{BB962C8B-B14F-4D97-AF65-F5344CB8AC3E}">
        <p14:creationId xmlns:p14="http://schemas.microsoft.com/office/powerpoint/2010/main" val="1144649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FDAC34-F4B7-4AE2-AB17-1780C4EF3875}"/>
              </a:ext>
            </a:extLst>
          </p:cNvPr>
          <p:cNvSpPr>
            <a:spLocks noGrp="1"/>
          </p:cNvSpPr>
          <p:nvPr>
            <p:ph type="dt" sz="half" idx="10"/>
          </p:nvPr>
        </p:nvSpPr>
        <p:spPr/>
        <p:txBody>
          <a:bodyPr/>
          <a:lstStyle>
            <a:lvl1pPr>
              <a:defRPr/>
            </a:lvl1pPr>
          </a:lstStyle>
          <a:p>
            <a:pPr>
              <a:defRPr/>
            </a:pPr>
            <a:fld id="{A43B9792-320F-4F71-A507-D254A570CC6D}" type="datetimeFigureOut">
              <a:rPr lang="en-GB"/>
              <a:pPr>
                <a:defRPr/>
              </a:pPr>
              <a:t>21/09/2024</a:t>
            </a:fld>
            <a:endParaRPr lang="en-GB"/>
          </a:p>
        </p:txBody>
      </p:sp>
      <p:sp>
        <p:nvSpPr>
          <p:cNvPr id="5" name="Slide Number Placeholder 5">
            <a:extLst>
              <a:ext uri="{FF2B5EF4-FFF2-40B4-BE49-F238E27FC236}">
                <a16:creationId xmlns:a16="http://schemas.microsoft.com/office/drawing/2014/main" id="{1E36F36A-A229-460E-AC70-CA445A6F81BF}"/>
              </a:ext>
            </a:extLst>
          </p:cNvPr>
          <p:cNvSpPr>
            <a:spLocks noGrp="1"/>
          </p:cNvSpPr>
          <p:nvPr>
            <p:ph type="sldNum" sz="quarter" idx="11"/>
          </p:nvPr>
        </p:nvSpPr>
        <p:spPr/>
        <p:txBody>
          <a:bodyPr/>
          <a:lstStyle>
            <a:lvl1pPr>
              <a:defRPr/>
            </a:lvl1pPr>
          </a:lstStyle>
          <a:p>
            <a:pPr>
              <a:defRPr/>
            </a:pPr>
            <a:fld id="{95DD88D6-F53D-4D75-8B5E-3AF31E5C3346}" type="slidenum">
              <a:rPr lang="en-GB" altLang="en-US"/>
              <a:pPr>
                <a:defRPr/>
              </a:pPr>
              <a:t>‹#›</a:t>
            </a:fld>
            <a:endParaRPr lang="en-GB" altLang="en-US"/>
          </a:p>
        </p:txBody>
      </p:sp>
    </p:spTree>
    <p:extLst>
      <p:ext uri="{BB962C8B-B14F-4D97-AF65-F5344CB8AC3E}">
        <p14:creationId xmlns:p14="http://schemas.microsoft.com/office/powerpoint/2010/main" val="33990221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DE157838-1AE5-42B1-BF54-0CDF1C51AE5C}"/>
              </a:ext>
            </a:extLst>
          </p:cNvPr>
          <p:cNvSpPr>
            <a:spLocks noGrp="1" noChangeArrowheads="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61512157-4046-4728-BFC5-3C63C68FFE87}"/>
              </a:ext>
            </a:extLst>
          </p:cNvPr>
          <p:cNvSpPr>
            <a:spLocks noGrp="1" noChangeArrowheads="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ABB45FEE-717B-4012-AF16-FEB27E6F6A79}"/>
              </a:ext>
            </a:extLst>
          </p:cNvPr>
          <p:cNvSpPr>
            <a:spLocks noGrp="1"/>
          </p:cNvSpPr>
          <p:nvPr>
            <p:ph type="dt" sz="half" idx="2"/>
          </p:nvPr>
        </p:nvSpPr>
        <p:spPr>
          <a:xfrm>
            <a:off x="334963" y="6524625"/>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F54D495-D350-4AFA-B2AE-82C28AB58D50}" type="datetimeFigureOut">
              <a:rPr lang="en-GB"/>
              <a:pPr>
                <a:defRPr/>
              </a:pPr>
              <a:t>21/09/2024</a:t>
            </a:fld>
            <a:endParaRPr lang="en-GB"/>
          </a:p>
        </p:txBody>
      </p:sp>
      <p:sp>
        <p:nvSpPr>
          <p:cNvPr id="6" name="Slide Number Placeholder 5">
            <a:extLst>
              <a:ext uri="{FF2B5EF4-FFF2-40B4-BE49-F238E27FC236}">
                <a16:creationId xmlns:a16="http://schemas.microsoft.com/office/drawing/2014/main" id="{6657CDC2-1050-48BE-ADBC-7745175CE224}"/>
              </a:ext>
            </a:extLst>
          </p:cNvPr>
          <p:cNvSpPr>
            <a:spLocks noGrp="1"/>
          </p:cNvSpPr>
          <p:nvPr>
            <p:ph type="sldNum" sz="quarter" idx="4"/>
          </p:nvPr>
        </p:nvSpPr>
        <p:spPr>
          <a:xfrm>
            <a:off x="10609263" y="6381750"/>
            <a:ext cx="97313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08A790BA-4EF0-4C70-889B-6A72F7001DF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876" r:id="rId1"/>
    <p:sldLayoutId id="2147483877"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jU1XW3zVaqQ" TargetMode="External"/><Relationship Id="rId4" Type="http://schemas.openxmlformats.org/officeDocument/2006/relationships/hyperlink" Target="https://www.youtube.com/watch?v=z3vtKGygJJY&amp;t=622s&amp;ab_channel=DavidDunaetz"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a:extLst>
              <a:ext uri="{FF2B5EF4-FFF2-40B4-BE49-F238E27FC236}">
                <a16:creationId xmlns:a16="http://schemas.microsoft.com/office/drawing/2014/main" id="{93D1E972-6BA8-4E53-92B6-3A79272B4F72}"/>
              </a:ext>
            </a:extLst>
          </p:cNvPr>
          <p:cNvSpPr>
            <a:spLocks noGrp="1" noChangeArrowheads="1"/>
          </p:cNvSpPr>
          <p:nvPr>
            <p:ph type="ctrTitle"/>
          </p:nvPr>
        </p:nvSpPr>
        <p:spPr>
          <a:xfrm>
            <a:off x="119063" y="1260475"/>
            <a:ext cx="11953875" cy="766763"/>
          </a:xfrm>
        </p:spPr>
        <p:txBody>
          <a:bodyPr/>
          <a:lstStyle/>
          <a:p>
            <a:r>
              <a:rPr lang="en-GB" altLang="en-US" sz="2800" b="1">
                <a:solidFill>
                  <a:schemeClr val="accent2"/>
                </a:solidFill>
              </a:rPr>
              <a:t>Module Title:  Leadership and Management Theory and Practice</a:t>
            </a:r>
          </a:p>
        </p:txBody>
      </p:sp>
      <p:sp>
        <p:nvSpPr>
          <p:cNvPr id="5123" name="Subtitle 4">
            <a:extLst>
              <a:ext uri="{FF2B5EF4-FFF2-40B4-BE49-F238E27FC236}">
                <a16:creationId xmlns:a16="http://schemas.microsoft.com/office/drawing/2014/main" id="{DD1306C6-9AD8-4AB6-9370-1ADB14772677}"/>
              </a:ext>
            </a:extLst>
          </p:cNvPr>
          <p:cNvSpPr>
            <a:spLocks noGrp="1" noChangeArrowheads="1"/>
          </p:cNvSpPr>
          <p:nvPr>
            <p:ph type="subTitle" idx="1"/>
          </p:nvPr>
        </p:nvSpPr>
        <p:spPr>
          <a:xfrm>
            <a:off x="338972" y="2023716"/>
            <a:ext cx="11737975" cy="3573809"/>
          </a:xfrm>
        </p:spPr>
        <p:txBody>
          <a:bodyPr/>
          <a:lstStyle/>
          <a:p>
            <a:pPr>
              <a:defRPr/>
            </a:pPr>
            <a:endParaRPr lang="en-GB" altLang="en-US" sz="2700" b="1" dirty="0">
              <a:solidFill>
                <a:schemeClr val="accent2"/>
              </a:solidFill>
              <a:effectLst>
                <a:outerShdw blurRad="38100" dist="38100" dir="2700000" algn="tl">
                  <a:srgbClr val="000000">
                    <a:alpha val="43137"/>
                  </a:srgbClr>
                </a:outerShdw>
              </a:effectLst>
            </a:endParaRPr>
          </a:p>
          <a:p>
            <a:pPr>
              <a:defRPr/>
            </a:pPr>
            <a:r>
              <a:rPr lang="en-GB" altLang="en-US" sz="2700" b="1" dirty="0">
                <a:solidFill>
                  <a:schemeClr val="accent2"/>
                </a:solidFill>
                <a:effectLst>
                  <a:outerShdw blurRad="38100" dist="38100" dir="2700000" algn="tl">
                    <a:srgbClr val="000000">
                      <a:alpha val="43137"/>
                    </a:srgbClr>
                  </a:outerShdw>
                </a:effectLst>
              </a:rPr>
              <a:t>Module Code: LCBB6003</a:t>
            </a:r>
          </a:p>
          <a:p>
            <a:pPr>
              <a:defRPr/>
            </a:pPr>
            <a:endParaRPr lang="en-GB" altLang="en-US" b="1" dirty="0">
              <a:solidFill>
                <a:schemeClr val="accent2"/>
              </a:solidFill>
              <a:effectLst>
                <a:outerShdw blurRad="38100" dist="38100" dir="2700000" algn="tl">
                  <a:srgbClr val="000000">
                    <a:alpha val="43137"/>
                  </a:srgbClr>
                </a:outerShdw>
              </a:effectLst>
            </a:endParaRPr>
          </a:p>
          <a:p>
            <a:pPr>
              <a:defRPr/>
            </a:pPr>
            <a:r>
              <a:rPr lang="en-GB" altLang="en-US" b="1" u="sng" dirty="0">
                <a:solidFill>
                  <a:schemeClr val="accent2"/>
                </a:solidFill>
                <a:effectLst>
                  <a:outerShdw blurRad="38100" dist="38100" dir="2700000" algn="tl">
                    <a:srgbClr val="000000">
                      <a:alpha val="43137"/>
                    </a:srgbClr>
                  </a:outerShdw>
                </a:effectLst>
              </a:rPr>
              <a:t>Week 2 – Part 2</a:t>
            </a:r>
          </a:p>
          <a:p>
            <a:pPr>
              <a:defRPr/>
            </a:pPr>
            <a:endParaRPr lang="en-GB" altLang="en-US" b="1" dirty="0">
              <a:solidFill>
                <a:schemeClr val="accent2"/>
              </a:solidFill>
              <a:effectLst>
                <a:outerShdw blurRad="38100" dist="38100" dir="2700000" algn="tl">
                  <a:srgbClr val="000000">
                    <a:alpha val="43137"/>
                  </a:srgbClr>
                </a:outerShdw>
              </a:effectLst>
            </a:endParaRPr>
          </a:p>
          <a:p>
            <a:pPr>
              <a:defRPr/>
            </a:pPr>
            <a:r>
              <a:rPr lang="en-GB" altLang="en-US" sz="3600" b="1" dirty="0">
                <a:solidFill>
                  <a:schemeClr val="accent2"/>
                </a:solidFill>
                <a:effectLst>
                  <a:outerShdw blurRad="38100" dist="38100" dir="2700000" algn="tl">
                    <a:srgbClr val="000000">
                      <a:alpha val="43137"/>
                    </a:srgbClr>
                  </a:outerShdw>
                </a:effectLst>
              </a:rPr>
              <a:t> Developing Leadership and Management Skills</a:t>
            </a:r>
          </a:p>
          <a:p>
            <a:pPr>
              <a:defRPr/>
            </a:pPr>
            <a:endParaRPr lang="en-GB" altLang="en-US" b="1" dirty="0">
              <a:solidFill>
                <a:schemeClr val="accent2"/>
              </a:solidFill>
              <a:effectLst>
                <a:outerShdw blurRad="38100" dist="38100" dir="2700000" algn="tl">
                  <a:srgbClr val="000000">
                    <a:alpha val="43137"/>
                  </a:srgbClr>
                </a:outerShdw>
              </a:effectLst>
            </a:endParaRPr>
          </a:p>
          <a:p>
            <a:pPr>
              <a:defRPr/>
            </a:pPr>
            <a:endParaRPr lang="en-GB" altLang="en-US" sz="4050" b="1" dirty="0">
              <a:solidFill>
                <a:schemeClr val="accent2"/>
              </a:solidFill>
              <a:effectLst>
                <a:outerShdw blurRad="38100" dist="38100" dir="2700000" algn="tl">
                  <a:srgbClr val="000000">
                    <a:alpha val="43137"/>
                  </a:srgbClr>
                </a:outerShdw>
              </a:effectLst>
            </a:endParaRPr>
          </a:p>
        </p:txBody>
      </p:sp>
      <p:sp>
        <p:nvSpPr>
          <p:cNvPr id="5124" name="Slide Number Placeholder 5">
            <a:extLst>
              <a:ext uri="{FF2B5EF4-FFF2-40B4-BE49-F238E27FC236}">
                <a16:creationId xmlns:a16="http://schemas.microsoft.com/office/drawing/2014/main" id="{1D3BB208-6E34-41E5-AEAF-646095B6C8B0}"/>
              </a:ext>
            </a:extLst>
          </p:cNvPr>
          <p:cNvSpPr>
            <a:spLocks noGrp="1" noChangeArrowheads="1"/>
          </p:cNvSpPr>
          <p:nvPr>
            <p:ph type="sldNum" sz="quarter" idx="12"/>
          </p:nvPr>
        </p:nvSpPr>
        <p:spPr bwMode="auto">
          <a:xfrm>
            <a:off x="8850313" y="5697538"/>
            <a:ext cx="547687" cy="2540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557213" indent="-214313">
              <a:spcBef>
                <a:spcPct val="20000"/>
              </a:spcBef>
              <a:buFont typeface="Arial" panose="020B0604020202020204" pitchFamily="34" charset="0"/>
              <a:buChar char="–"/>
              <a:defRPr sz="2800">
                <a:solidFill>
                  <a:schemeClr val="tx1"/>
                </a:solidFill>
                <a:latin typeface="Myriad Pro"/>
              </a:defRPr>
            </a:lvl2pPr>
            <a:lvl3pPr marL="857250" indent="-171450">
              <a:spcBef>
                <a:spcPct val="20000"/>
              </a:spcBef>
              <a:buFont typeface="Arial" panose="020B0604020202020204" pitchFamily="34" charset="0"/>
              <a:buChar char="•"/>
              <a:defRPr sz="2400">
                <a:solidFill>
                  <a:schemeClr val="tx1"/>
                </a:solidFill>
                <a:latin typeface="Myriad Pro"/>
              </a:defRPr>
            </a:lvl3pPr>
            <a:lvl4pPr marL="1200150" indent="-171450">
              <a:spcBef>
                <a:spcPct val="20000"/>
              </a:spcBef>
              <a:buFont typeface="Arial" panose="020B0604020202020204" pitchFamily="34" charset="0"/>
              <a:buChar char="–"/>
              <a:defRPr sz="2000">
                <a:solidFill>
                  <a:schemeClr val="tx1"/>
                </a:solidFill>
                <a:latin typeface="Myriad Pro"/>
              </a:defRPr>
            </a:lvl4pPr>
            <a:lvl5pPr marL="1543050" indent="-171450">
              <a:spcBef>
                <a:spcPct val="20000"/>
              </a:spcBef>
              <a:buFont typeface="Arial" panose="020B0604020202020204" pitchFamily="34" charset="0"/>
              <a:buChar char="»"/>
              <a:defRPr sz="2000">
                <a:solidFill>
                  <a:schemeClr val="tx1"/>
                </a:solidFill>
                <a:latin typeface="Myriad Pro"/>
              </a:defRPr>
            </a:lvl5pPr>
            <a:lvl6pPr marL="2000250" indent="-17145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457450" indent="-17145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2914650" indent="-17145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371850" indent="-17145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E92B701-A538-416E-9601-4483FB3D8417}" type="slidenum">
              <a:rPr lang="en-GB" altLang="en-US" sz="900" smtClean="0">
                <a:solidFill>
                  <a:srgbClr val="898989"/>
                </a:solidFill>
              </a:rPr>
              <a:pPr>
                <a:spcBef>
                  <a:spcPct val="0"/>
                </a:spcBef>
                <a:buFontTx/>
                <a:buNone/>
              </a:pPr>
              <a:t>1</a:t>
            </a:fld>
            <a:endParaRPr lang="en-GB" altLang="en-US" sz="900">
              <a:solidFill>
                <a:srgbClr val="898989"/>
              </a:solidFill>
            </a:endParaRPr>
          </a:p>
        </p:txBody>
      </p:sp>
      <p:sp>
        <p:nvSpPr>
          <p:cNvPr id="2" name="Date Placeholder 1">
            <a:extLst>
              <a:ext uri="{FF2B5EF4-FFF2-40B4-BE49-F238E27FC236}">
                <a16:creationId xmlns:a16="http://schemas.microsoft.com/office/drawing/2014/main" id="{16C69E71-B59B-4207-B4C1-93F1F7E394CC}"/>
              </a:ext>
            </a:extLst>
          </p:cNvPr>
          <p:cNvSpPr>
            <a:spLocks noGrp="1"/>
          </p:cNvSpPr>
          <p:nvPr>
            <p:ph type="dt" sz="quarter" idx="10"/>
          </p:nvPr>
        </p:nvSpPr>
        <p:spPr/>
        <p:txBody>
          <a:bodyPr/>
          <a:lstStyle/>
          <a:p>
            <a:pPr>
              <a:defRPr/>
            </a:pPr>
            <a:fld id="{A8864F5E-15F7-4891-84F6-843EA35E0E86}" type="datetime1">
              <a:rPr lang="en-GB" smtClean="0"/>
              <a:pPr>
                <a:defRPr/>
              </a:pPr>
              <a:t>21/09/2024</a:t>
            </a:fld>
            <a:endParaRPr lang="en-GB"/>
          </a:p>
        </p:txBody>
      </p:sp>
    </p:spTree>
  </p:cSld>
  <p:clrMapOvr>
    <a:masterClrMapping/>
  </p:clrMapOvr>
  <p:transition spd="slow"/>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0EA614-003B-4F94-A5D4-BD93DC2EC863}"/>
              </a:ext>
            </a:extLst>
          </p:cNvPr>
          <p:cNvSpPr>
            <a:spLocks noGrp="1"/>
          </p:cNvSpPr>
          <p:nvPr>
            <p:ph type="title" idx="4294967295"/>
          </p:nvPr>
        </p:nvSpPr>
        <p:spPr>
          <a:xfrm>
            <a:off x="2438400" y="188913"/>
            <a:ext cx="8229600" cy="1144587"/>
          </a:xfrm>
        </p:spPr>
        <p:txBody>
          <a:bodyPr anchor="b"/>
          <a:lstStyle/>
          <a:p>
            <a:pPr eaLnBrk="1" fontAlgn="auto" hangingPunct="1">
              <a:spcAft>
                <a:spcPts val="0"/>
              </a:spcAft>
              <a:defRPr/>
            </a:pPr>
            <a:r>
              <a:rPr lang="en-GB" dirty="0">
                <a:effectLst>
                  <a:outerShdw blurRad="38100" dist="38100" dir="2700000" algn="tl">
                    <a:srgbClr val="C0C0C0"/>
                  </a:outerShdw>
                </a:effectLst>
                <a:latin typeface="Arial Rounded MT Bold" pitchFamily="34" charset="0"/>
              </a:rPr>
              <a:t>Learning Objectives</a:t>
            </a:r>
          </a:p>
        </p:txBody>
      </p:sp>
      <p:sp>
        <p:nvSpPr>
          <p:cNvPr id="12291" name="Content Placeholder 2">
            <a:extLst>
              <a:ext uri="{FF2B5EF4-FFF2-40B4-BE49-F238E27FC236}">
                <a16:creationId xmlns:a16="http://schemas.microsoft.com/office/drawing/2014/main" id="{78C1AE89-716A-4C80-8C57-BC7FB35161E2}"/>
              </a:ext>
            </a:extLst>
          </p:cNvPr>
          <p:cNvSpPr>
            <a:spLocks noGrp="1" noChangeArrowheads="1"/>
          </p:cNvSpPr>
          <p:nvPr>
            <p:ph idx="4294967295"/>
          </p:nvPr>
        </p:nvSpPr>
        <p:spPr>
          <a:xfrm>
            <a:off x="238125" y="1773238"/>
            <a:ext cx="11953875" cy="2951162"/>
          </a:xfrm>
        </p:spPr>
        <p:txBody>
          <a:bodyPr lIns="182880" tIns="91440"/>
          <a:lstStyle/>
          <a:p>
            <a:pPr marL="107950" indent="0" eaLnBrk="1" hangingPunct="1">
              <a:spcAft>
                <a:spcPts val="1200"/>
              </a:spcAft>
              <a:buFont typeface="Arial" panose="020B0604020202020204" pitchFamily="34" charset="0"/>
              <a:buNone/>
            </a:pPr>
            <a:r>
              <a:rPr lang="en-GB" altLang="en-US" sz="2800">
                <a:latin typeface="Arial Rounded MT Bold" panose="020F0704030504030204" pitchFamily="34" charset="0"/>
              </a:rPr>
              <a:t>To explore leadership by reference to different leadership </a:t>
            </a:r>
            <a:r>
              <a:rPr lang="en-GB" altLang="en-US" sz="2800" i="1" u="sng">
                <a:latin typeface="Arial Rounded MT Bold" panose="020F0704030504030204" pitchFamily="34" charset="0"/>
              </a:rPr>
              <a:t>skills</a:t>
            </a:r>
            <a:r>
              <a:rPr lang="en-GB" altLang="en-US" sz="2800" i="1">
                <a:latin typeface="Arial Rounded MT Bold" panose="020F0704030504030204" pitchFamily="34" charset="0"/>
              </a:rPr>
              <a:t> </a:t>
            </a:r>
            <a:r>
              <a:rPr lang="en-GB" altLang="en-US" sz="2800">
                <a:latin typeface="Arial Rounded MT Bold" panose="020F0704030504030204" pitchFamily="34" charset="0"/>
              </a:rPr>
              <a:t>including:</a:t>
            </a:r>
          </a:p>
          <a:p>
            <a:pPr marL="735013" lvl="1" indent="-342900" eaLnBrk="1" hangingPunct="1"/>
            <a:r>
              <a:rPr lang="en-GB" altLang="en-US">
                <a:latin typeface="Arial Rounded MT Bold" panose="020F0704030504030204" pitchFamily="34" charset="0"/>
              </a:rPr>
              <a:t>The Katz model (1955)</a:t>
            </a:r>
          </a:p>
          <a:p>
            <a:pPr marL="735013" lvl="1" indent="-342900" eaLnBrk="1" hangingPunct="1">
              <a:spcAft>
                <a:spcPts val="1200"/>
              </a:spcAft>
            </a:pPr>
            <a:r>
              <a:rPr lang="en-GB" altLang="en-US">
                <a:latin typeface="Arial Rounded MT Bold" panose="020F0704030504030204" pitchFamily="34" charset="0"/>
              </a:rPr>
              <a:t>The Mumford model (2000)</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2291">
                                            <p:txEl>
                                              <p:pRg st="1" end="1"/>
                                            </p:txEl>
                                          </p:spTgt>
                                        </p:tgtEl>
                                        <p:attrNameLst>
                                          <p:attrName>style.visibility</p:attrName>
                                        </p:attrNameLst>
                                      </p:cBhvr>
                                      <p:to>
                                        <p:strVal val="visible"/>
                                      </p:to>
                                    </p:set>
                                    <p:animEffect transition="in" filter="fade">
                                      <p:cBhvr>
                                        <p:cTn id="10" dur="2000"/>
                                        <p:tgtEl>
                                          <p:spTgt spid="12291">
                                            <p:txEl>
                                              <p:pRg st="1" end="1"/>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Effect transition="in" filter="fade">
                                      <p:cBhvr>
                                        <p:cTn id="13" dur="2000"/>
                                        <p:tgtEl>
                                          <p:spTgt spid="1229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2">
            <a:extLst>
              <a:ext uri="{FF2B5EF4-FFF2-40B4-BE49-F238E27FC236}">
                <a16:creationId xmlns:a16="http://schemas.microsoft.com/office/drawing/2014/main" id="{52808AE1-16E8-4FA9-A049-93787FEA1C05}"/>
              </a:ext>
            </a:extLst>
          </p:cNvPr>
          <p:cNvSpPr>
            <a:spLocks noGrp="1" noChangeArrowheads="1"/>
          </p:cNvSpPr>
          <p:nvPr>
            <p:ph type="title"/>
          </p:nvPr>
        </p:nvSpPr>
        <p:spPr>
          <a:xfrm>
            <a:off x="322263" y="260350"/>
            <a:ext cx="10972800" cy="1143000"/>
          </a:xfrm>
        </p:spPr>
        <p:txBody>
          <a:bodyPr/>
          <a:lstStyle/>
          <a:p>
            <a:pPr algn="l" eaLnBrk="1" hangingPunct="1">
              <a:defRPr/>
            </a:pPr>
            <a:r>
              <a:rPr lang="en-GB" altLang="en-US" b="1" dirty="0">
                <a:effectLst>
                  <a:outerShdw blurRad="38100" dist="38100" dir="2700000" algn="tl">
                    <a:srgbClr val="000000">
                      <a:alpha val="43137"/>
                    </a:srgbClr>
                  </a:outerShdw>
                </a:effectLst>
              </a:rPr>
              <a:t>Leadership skills:</a:t>
            </a:r>
          </a:p>
        </p:txBody>
      </p:sp>
      <p:sp>
        <p:nvSpPr>
          <p:cNvPr id="2" name="Content Placeholder 1">
            <a:extLst>
              <a:ext uri="{FF2B5EF4-FFF2-40B4-BE49-F238E27FC236}">
                <a16:creationId xmlns:a16="http://schemas.microsoft.com/office/drawing/2014/main" id="{0B318296-2F9D-4032-9BFA-C33A9A8AEF17}"/>
              </a:ext>
            </a:extLst>
          </p:cNvPr>
          <p:cNvSpPr>
            <a:spLocks noGrp="1" noChangeArrowheads="1"/>
          </p:cNvSpPr>
          <p:nvPr>
            <p:ph idx="1"/>
          </p:nvPr>
        </p:nvSpPr>
        <p:spPr>
          <a:xfrm>
            <a:off x="263525" y="1484313"/>
            <a:ext cx="11664950" cy="1371600"/>
          </a:xfrm>
        </p:spPr>
        <p:txBody>
          <a:bodyPr/>
          <a:lstStyle/>
          <a:p>
            <a:pPr marL="0" indent="0" algn="just" eaLnBrk="1" hangingPunct="1">
              <a:buFont typeface="Arial" panose="020B0604020202020204" pitchFamily="34" charset="0"/>
              <a:buNone/>
            </a:pPr>
            <a:r>
              <a:rPr lang="en-GB" altLang="en-US" sz="2400"/>
              <a:t>The skills approach to leadership is a different way of looking at leadership. It sees leadership as a set of skills (i.e. what a leader </a:t>
            </a:r>
            <a:r>
              <a:rPr lang="en-GB" altLang="en-US" sz="2400" i="1"/>
              <a:t>does</a:t>
            </a:r>
            <a:r>
              <a:rPr lang="en-GB" altLang="en-US" sz="2400"/>
              <a:t>) rather than seeking leadership as a facet of personality (what a leader </a:t>
            </a:r>
            <a:r>
              <a:rPr lang="en-GB" altLang="en-US" sz="2400" i="1"/>
              <a:t>is</a:t>
            </a:r>
            <a:r>
              <a:rPr lang="en-GB" altLang="en-US" sz="2400"/>
              <a:t>). </a:t>
            </a:r>
          </a:p>
        </p:txBody>
      </p:sp>
      <p:pic>
        <p:nvPicPr>
          <p:cNvPr id="7172" name="Picture 4">
            <a:extLst>
              <a:ext uri="{FF2B5EF4-FFF2-40B4-BE49-F238E27FC236}">
                <a16:creationId xmlns:a16="http://schemas.microsoft.com/office/drawing/2014/main" id="{C7056C8B-7666-4300-9795-4DAB8312505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975725" y="3413125"/>
            <a:ext cx="2974975" cy="2163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A5F83-378F-45F2-8F48-D63151A3F4D3}"/>
              </a:ext>
            </a:extLst>
          </p:cNvPr>
          <p:cNvSpPr>
            <a:spLocks noGrp="1"/>
          </p:cNvSpPr>
          <p:nvPr>
            <p:ph type="title"/>
          </p:nvPr>
        </p:nvSpPr>
        <p:spPr>
          <a:xfrm>
            <a:off x="335360" y="188640"/>
            <a:ext cx="10972800" cy="954360"/>
          </a:xfrm>
        </p:spPr>
        <p:txBody>
          <a:bodyPr anchor="b"/>
          <a:lstStyle/>
          <a:p>
            <a:pPr algn="l" eaLnBrk="1" hangingPunct="1">
              <a:defRPr/>
            </a:pPr>
            <a:r>
              <a:rPr lang="en-GB" altLang="en-US" sz="4800" b="1" dirty="0">
                <a:effectLst>
                  <a:outerShdw blurRad="38100" dist="38100" dir="2700000" algn="tl">
                    <a:srgbClr val="C0C0C0"/>
                  </a:outerShdw>
                </a:effectLst>
              </a:rPr>
              <a:t>Skills and Leadership:</a:t>
            </a:r>
          </a:p>
        </p:txBody>
      </p:sp>
      <p:sp>
        <p:nvSpPr>
          <p:cNvPr id="12291" name="Content Placeholder 2">
            <a:extLst>
              <a:ext uri="{FF2B5EF4-FFF2-40B4-BE49-F238E27FC236}">
                <a16:creationId xmlns:a16="http://schemas.microsoft.com/office/drawing/2014/main" id="{7F1B6159-B741-4127-85B0-B593DFE52859}"/>
              </a:ext>
            </a:extLst>
          </p:cNvPr>
          <p:cNvSpPr>
            <a:spLocks noGrp="1" noChangeArrowheads="1"/>
          </p:cNvSpPr>
          <p:nvPr>
            <p:ph idx="1"/>
          </p:nvPr>
        </p:nvSpPr>
        <p:spPr>
          <a:xfrm>
            <a:off x="192087" y="1520825"/>
            <a:ext cx="11807825" cy="3816350"/>
          </a:xfrm>
        </p:spPr>
        <p:txBody>
          <a:bodyPr lIns="182880" tIns="91440"/>
          <a:lstStyle/>
          <a:p>
            <a:pPr eaLnBrk="1" hangingPunct="1">
              <a:lnSpc>
                <a:spcPct val="150000"/>
              </a:lnSpc>
            </a:pPr>
            <a:r>
              <a:rPr lang="en-GB" altLang="en-US" dirty="0"/>
              <a:t>Traits are regarded as more or less given and stable</a:t>
            </a:r>
          </a:p>
          <a:p>
            <a:pPr eaLnBrk="1" hangingPunct="1">
              <a:lnSpc>
                <a:spcPct val="150000"/>
              </a:lnSpc>
            </a:pPr>
            <a:r>
              <a:rPr lang="en-GB" altLang="en-US" dirty="0"/>
              <a:t>Skills and behaviour are</a:t>
            </a:r>
          </a:p>
          <a:p>
            <a:pPr lvl="1" eaLnBrk="1" hangingPunct="1">
              <a:lnSpc>
                <a:spcPct val="150000"/>
              </a:lnSpc>
              <a:buFont typeface="Wingdings" panose="05000000000000000000" pitchFamily="2" charset="2"/>
              <a:buChar char="Ø"/>
            </a:pPr>
            <a:r>
              <a:rPr lang="en-GB" altLang="en-US" dirty="0"/>
              <a:t> Under sensible control</a:t>
            </a:r>
          </a:p>
          <a:p>
            <a:pPr lvl="1" eaLnBrk="1" hangingPunct="1">
              <a:lnSpc>
                <a:spcPct val="150000"/>
              </a:lnSpc>
              <a:buFont typeface="Wingdings" panose="05000000000000000000" pitchFamily="2" charset="2"/>
              <a:buChar char="Ø"/>
            </a:pPr>
            <a:r>
              <a:rPr lang="en-GB" altLang="en-US" dirty="0"/>
              <a:t> Can be changed with motivation and learning</a:t>
            </a:r>
          </a:p>
          <a:p>
            <a:pPr lvl="1" eaLnBrk="1" hangingPunct="1">
              <a:lnSpc>
                <a:spcPct val="150000"/>
              </a:lnSpc>
              <a:buFont typeface="Wingdings" panose="05000000000000000000" pitchFamily="2" charset="2"/>
              <a:buChar char="Ø"/>
            </a:pPr>
            <a:r>
              <a:rPr lang="en-GB" altLang="en-US" dirty="0"/>
              <a:t> Can be changed with feedback, from self-reflection and from others</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 calcmode="lin" valueType="num">
                                      <p:cBhvr additive="base">
                                        <p:cTn id="7" dur="500" fill="hold"/>
                                        <p:tgtEl>
                                          <p:spTgt spid="1229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2291">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12291">
                                            <p:txEl>
                                              <p:pRg st="1" end="1"/>
                                            </p:txEl>
                                          </p:spTgt>
                                        </p:tgtEl>
                                        <p:attrNameLst>
                                          <p:attrName>style.visibility</p:attrName>
                                        </p:attrNameLst>
                                      </p:cBhvr>
                                      <p:to>
                                        <p:strVal val="visible"/>
                                      </p:to>
                                    </p:set>
                                    <p:anim calcmode="lin" valueType="num">
                                      <p:cBhvr additive="base">
                                        <p:cTn id="13" dur="500" fill="hold"/>
                                        <p:tgtEl>
                                          <p:spTgt spid="12291">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2291">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12291">
                                            <p:txEl>
                                              <p:pRg st="2" end="2"/>
                                            </p:txEl>
                                          </p:spTgt>
                                        </p:tgtEl>
                                        <p:attrNameLst>
                                          <p:attrName>style.visibility</p:attrName>
                                        </p:attrNameLst>
                                      </p:cBhvr>
                                      <p:to>
                                        <p:strVal val="visible"/>
                                      </p:to>
                                    </p:set>
                                    <p:anim calcmode="lin" valueType="num">
                                      <p:cBhvr additive="base">
                                        <p:cTn id="19" dur="500" fill="hold"/>
                                        <p:tgtEl>
                                          <p:spTgt spid="12291">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291">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12291">
                                            <p:txEl>
                                              <p:pRg st="3" end="3"/>
                                            </p:txEl>
                                          </p:spTgt>
                                        </p:tgtEl>
                                        <p:attrNameLst>
                                          <p:attrName>style.visibility</p:attrName>
                                        </p:attrNameLst>
                                      </p:cBhvr>
                                      <p:to>
                                        <p:strVal val="visible"/>
                                      </p:to>
                                    </p:set>
                                    <p:anim calcmode="lin" valueType="num">
                                      <p:cBhvr additive="base">
                                        <p:cTn id="25" dur="500" fill="hold"/>
                                        <p:tgtEl>
                                          <p:spTgt spid="12291">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2291">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12291">
                                            <p:txEl>
                                              <p:pRg st="4" end="4"/>
                                            </p:txEl>
                                          </p:spTgt>
                                        </p:tgtEl>
                                        <p:attrNameLst>
                                          <p:attrName>style.visibility</p:attrName>
                                        </p:attrNameLst>
                                      </p:cBhvr>
                                      <p:to>
                                        <p:strVal val="visible"/>
                                      </p:to>
                                    </p:set>
                                    <p:anim calcmode="lin" valueType="num">
                                      <p:cBhvr additive="base">
                                        <p:cTn id="31" dur="500" fill="hold"/>
                                        <p:tgtEl>
                                          <p:spTgt spid="12291">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291">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DF4617C3-2D9A-4EB5-A0BA-0C3E59A66934}"/>
              </a:ext>
            </a:extLst>
          </p:cNvPr>
          <p:cNvSpPr>
            <a:spLocks noGrp="1" noChangeArrowheads="1"/>
          </p:cNvSpPr>
          <p:nvPr>
            <p:ph type="title"/>
          </p:nvPr>
        </p:nvSpPr>
        <p:spPr>
          <a:xfrm>
            <a:off x="334963" y="476250"/>
            <a:ext cx="10972800" cy="1143000"/>
          </a:xfrm>
        </p:spPr>
        <p:txBody>
          <a:bodyPr/>
          <a:lstStyle/>
          <a:p>
            <a:pPr algn="l" eaLnBrk="1" hangingPunct="1">
              <a:defRPr/>
            </a:pPr>
            <a:r>
              <a:rPr lang="en-GB" altLang="en-US" b="1" dirty="0">
                <a:effectLst>
                  <a:outerShdw blurRad="38100" dist="38100" dir="2700000" algn="tl">
                    <a:srgbClr val="000000">
                      <a:alpha val="43137"/>
                    </a:srgbClr>
                  </a:outerShdw>
                </a:effectLst>
              </a:rPr>
              <a:t>Skills Approach:</a:t>
            </a:r>
          </a:p>
        </p:txBody>
      </p:sp>
      <p:sp>
        <p:nvSpPr>
          <p:cNvPr id="10243" name="Rectangle 3">
            <a:extLst>
              <a:ext uri="{FF2B5EF4-FFF2-40B4-BE49-F238E27FC236}">
                <a16:creationId xmlns:a16="http://schemas.microsoft.com/office/drawing/2014/main" id="{4F8762A7-ABB0-4D56-885B-5896DEE1A6D7}"/>
              </a:ext>
            </a:extLst>
          </p:cNvPr>
          <p:cNvSpPr>
            <a:spLocks noGrp="1" noChangeArrowheads="1"/>
          </p:cNvSpPr>
          <p:nvPr>
            <p:ph idx="1"/>
          </p:nvPr>
        </p:nvSpPr>
        <p:spPr>
          <a:xfrm>
            <a:off x="47625" y="2565400"/>
            <a:ext cx="11784013" cy="2620963"/>
          </a:xfrm>
        </p:spPr>
        <p:txBody>
          <a:bodyPr/>
          <a:lstStyle/>
          <a:p>
            <a:pPr eaLnBrk="1" hangingPunct="1">
              <a:lnSpc>
                <a:spcPct val="90000"/>
              </a:lnSpc>
            </a:pPr>
            <a:r>
              <a:rPr lang="en-GB" altLang="en-US"/>
              <a:t>Two Approaches</a:t>
            </a:r>
          </a:p>
          <a:p>
            <a:pPr eaLnBrk="1" hangingPunct="1">
              <a:lnSpc>
                <a:spcPct val="90000"/>
              </a:lnSpc>
            </a:pPr>
            <a:endParaRPr lang="en-GB" altLang="en-US"/>
          </a:p>
          <a:p>
            <a:pPr marL="914400" lvl="1" indent="-514350" eaLnBrk="1" hangingPunct="1">
              <a:lnSpc>
                <a:spcPct val="90000"/>
              </a:lnSpc>
              <a:buFont typeface="Arial" panose="020B0604020202020204" pitchFamily="34" charset="0"/>
              <a:buAutoNum type="arabicPeriod"/>
            </a:pPr>
            <a:r>
              <a:rPr lang="en-GB" altLang="en-US" sz="2900" b="1"/>
              <a:t>Robert Katz </a:t>
            </a:r>
            <a:r>
              <a:rPr lang="en-GB" altLang="en-US" sz="2900"/>
              <a:t>in 1955. </a:t>
            </a:r>
          </a:p>
          <a:p>
            <a:pPr marL="914400" lvl="1" indent="-514350" eaLnBrk="1" hangingPunct="1">
              <a:lnSpc>
                <a:spcPct val="90000"/>
              </a:lnSpc>
              <a:buFont typeface="Arial" panose="020B0604020202020204" pitchFamily="34" charset="0"/>
              <a:buAutoNum type="arabicPeriod"/>
            </a:pPr>
            <a:endParaRPr lang="en-GB" altLang="en-US" sz="2900"/>
          </a:p>
          <a:p>
            <a:pPr marL="914400" lvl="1" indent="-514350" eaLnBrk="1" hangingPunct="1">
              <a:lnSpc>
                <a:spcPct val="90000"/>
              </a:lnSpc>
              <a:buFont typeface="Arial" panose="020B0604020202020204" pitchFamily="34" charset="0"/>
              <a:buAutoNum type="arabicPeriod"/>
            </a:pPr>
            <a:r>
              <a:rPr lang="en-GB" altLang="en-US" sz="2900" b="1"/>
              <a:t>Michael Mumford</a:t>
            </a:r>
            <a:r>
              <a:rPr lang="en-GB" altLang="en-US" sz="2900"/>
              <a:t> et al in 2000. </a:t>
            </a:r>
          </a:p>
          <a:p>
            <a:pPr eaLnBrk="1" hangingPunct="1">
              <a:lnSpc>
                <a:spcPct val="90000"/>
              </a:lnSpc>
            </a:pPr>
            <a:endParaRPr lang="en-GB" altLang="en-US"/>
          </a:p>
          <a:p>
            <a:pPr eaLnBrk="1" hangingPunct="1">
              <a:lnSpc>
                <a:spcPct val="90000"/>
              </a:lnSpc>
              <a:buFont typeface="Wingdings 3" panose="05040102010807070707" pitchFamily="18" charset="2"/>
              <a:buNone/>
            </a:pPr>
            <a:r>
              <a:rPr lang="en-GB" altLang="en-US"/>
              <a:t> </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C0FFC-33DC-4993-AE4E-80277DAA6AB2}"/>
              </a:ext>
            </a:extLst>
          </p:cNvPr>
          <p:cNvSpPr>
            <a:spLocks noGrp="1"/>
          </p:cNvSpPr>
          <p:nvPr>
            <p:ph type="title" idx="4294967295"/>
          </p:nvPr>
        </p:nvSpPr>
        <p:spPr>
          <a:xfrm>
            <a:off x="334963" y="260350"/>
            <a:ext cx="8229600" cy="868363"/>
          </a:xfrm>
        </p:spPr>
        <p:txBody>
          <a:bodyPr anchor="b"/>
          <a:lstStyle/>
          <a:p>
            <a:pPr algn="l" eaLnBrk="1" hangingPunct="1">
              <a:defRPr/>
            </a:pPr>
            <a:r>
              <a:rPr lang="en-GB" altLang="en-US" b="1" dirty="0">
                <a:effectLst>
                  <a:outerShdw blurRad="38100" dist="38100" dir="2700000" algn="tl">
                    <a:srgbClr val="C0C0C0"/>
                  </a:outerShdw>
                </a:effectLst>
              </a:rPr>
              <a:t>Katz – Skills Approach:</a:t>
            </a:r>
          </a:p>
        </p:txBody>
      </p:sp>
      <p:sp>
        <p:nvSpPr>
          <p:cNvPr id="12291" name="Content Placeholder 2">
            <a:extLst>
              <a:ext uri="{FF2B5EF4-FFF2-40B4-BE49-F238E27FC236}">
                <a16:creationId xmlns:a16="http://schemas.microsoft.com/office/drawing/2014/main" id="{E6CDBB29-54A7-45C4-8E1B-DFB8D2F502A9}"/>
              </a:ext>
            </a:extLst>
          </p:cNvPr>
          <p:cNvSpPr>
            <a:spLocks noGrp="1" noChangeArrowheads="1"/>
          </p:cNvSpPr>
          <p:nvPr>
            <p:ph idx="4294967295"/>
          </p:nvPr>
        </p:nvSpPr>
        <p:spPr>
          <a:xfrm>
            <a:off x="192089" y="1481138"/>
            <a:ext cx="11520536" cy="4108450"/>
          </a:xfrm>
        </p:spPr>
        <p:txBody>
          <a:bodyPr lIns="182880" tIns="91440"/>
          <a:lstStyle/>
          <a:p>
            <a:pPr eaLnBrk="1" hangingPunct="1">
              <a:buFont typeface="Wingdings 3" panose="05040102010807070707" pitchFamily="18" charset="2"/>
              <a:buNone/>
            </a:pPr>
            <a:r>
              <a:rPr lang="en-GB" altLang="en-US" b="1" dirty="0"/>
              <a:t>Katz</a:t>
            </a:r>
            <a:r>
              <a:rPr lang="en-GB" altLang="en-US" dirty="0"/>
              <a:t> recognizes three different sets of skills a leader should have.</a:t>
            </a:r>
          </a:p>
          <a:p>
            <a:pPr eaLnBrk="1" hangingPunct="1">
              <a:buFont typeface="Wingdings 3" panose="05040102010807070707" pitchFamily="18" charset="2"/>
              <a:buNone/>
            </a:pPr>
            <a:r>
              <a:rPr lang="en-GB" altLang="en-US" dirty="0"/>
              <a:t> </a:t>
            </a:r>
          </a:p>
          <a:p>
            <a:pPr lvl="1" eaLnBrk="1" hangingPunct="1">
              <a:lnSpc>
                <a:spcPct val="200000"/>
              </a:lnSpc>
            </a:pPr>
            <a:r>
              <a:rPr lang="en-GB" altLang="en-US" sz="2500" dirty="0"/>
              <a:t>Technical Skills </a:t>
            </a:r>
          </a:p>
          <a:p>
            <a:pPr lvl="1" eaLnBrk="1" hangingPunct="1">
              <a:lnSpc>
                <a:spcPct val="200000"/>
              </a:lnSpc>
            </a:pPr>
            <a:r>
              <a:rPr lang="en-GB" altLang="en-US" sz="2500" dirty="0"/>
              <a:t>Human Skills </a:t>
            </a:r>
          </a:p>
          <a:p>
            <a:pPr lvl="1" eaLnBrk="1" hangingPunct="1">
              <a:lnSpc>
                <a:spcPct val="200000"/>
              </a:lnSpc>
            </a:pPr>
            <a:r>
              <a:rPr lang="en-GB" altLang="en-US" sz="2500" dirty="0"/>
              <a:t>Conceptual Skills </a:t>
            </a:r>
          </a:p>
          <a:p>
            <a:pPr eaLnBrk="1" hangingPunct="1"/>
            <a:endParaRPr lang="en-GB" altLang="en-US" sz="23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2A1AB064-944C-4EA0-97D0-AE717426B243}"/>
              </a:ext>
            </a:extLst>
          </p:cNvPr>
          <p:cNvPicPr>
            <a:picLocks noChangeAspect="1"/>
          </p:cNvPicPr>
          <p:nvPr/>
        </p:nvPicPr>
        <p:blipFill>
          <a:blip r:embed="rId2"/>
          <a:stretch>
            <a:fillRect/>
          </a:stretch>
        </p:blipFill>
        <p:spPr>
          <a:xfrm>
            <a:off x="191344" y="980728"/>
            <a:ext cx="11574873" cy="3327776"/>
          </a:xfrm>
          <a:prstGeom prst="rect">
            <a:avLst/>
          </a:prstGeom>
        </p:spPr>
      </p:pic>
    </p:spTree>
    <p:extLst>
      <p:ext uri="{BB962C8B-B14F-4D97-AF65-F5344CB8AC3E}">
        <p14:creationId xmlns:p14="http://schemas.microsoft.com/office/powerpoint/2010/main" val="19425042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B444E54-BB85-4C73-8638-01F08FDE59D1}"/>
              </a:ext>
            </a:extLst>
          </p:cNvPr>
          <p:cNvSpPr>
            <a:spLocks noGrp="1"/>
          </p:cNvSpPr>
          <p:nvPr>
            <p:ph idx="1"/>
          </p:nvPr>
        </p:nvSpPr>
        <p:spPr>
          <a:xfrm>
            <a:off x="550863" y="620713"/>
            <a:ext cx="11161712" cy="4752975"/>
          </a:xfrm>
        </p:spPr>
        <p:txBody>
          <a:bodyPr/>
          <a:lstStyle/>
          <a:p>
            <a:pPr marL="0" indent="0" algn="just" eaLnBrk="1" hangingPunct="1">
              <a:buFont typeface="Arial" panose="020B0604020202020204" pitchFamily="34" charset="0"/>
              <a:buNone/>
              <a:defRPr/>
            </a:pPr>
            <a:r>
              <a:rPr lang="en-GB" b="1" dirty="0">
                <a:effectLst>
                  <a:outerShdw blurRad="38100" dist="38100" dir="2700000" algn="tl">
                    <a:srgbClr val="000000">
                      <a:alpha val="43137"/>
                    </a:srgbClr>
                  </a:outerShdw>
                </a:effectLst>
              </a:rPr>
              <a:t>Katz’s (1955) model</a:t>
            </a:r>
          </a:p>
          <a:p>
            <a:pPr marL="0" indent="0" algn="just" eaLnBrk="1" hangingPunct="1">
              <a:spcAft>
                <a:spcPts val="600"/>
              </a:spcAft>
              <a:buFont typeface="Arial" panose="020B0604020202020204" pitchFamily="34" charset="0"/>
              <a:buNone/>
              <a:defRPr/>
            </a:pPr>
            <a:r>
              <a:rPr lang="en-GB" sz="1600" dirty="0"/>
              <a:t>‘[S]</a:t>
            </a:r>
            <a:r>
              <a:rPr lang="en-GB" sz="1600" dirty="0" err="1"/>
              <a:t>uccessful</a:t>
            </a:r>
            <a:r>
              <a:rPr lang="en-GB" sz="1600" dirty="0"/>
              <a:t> administration appears to rest on three basic skills which we will call </a:t>
            </a:r>
            <a:r>
              <a:rPr lang="en-GB" sz="1600" i="1" dirty="0"/>
              <a:t>technical, human, </a:t>
            </a:r>
            <a:r>
              <a:rPr lang="en-GB" sz="1600" dirty="0"/>
              <a:t>and </a:t>
            </a:r>
            <a:r>
              <a:rPr lang="en-GB" sz="1600" i="1" dirty="0"/>
              <a:t>conceptual</a:t>
            </a:r>
            <a:r>
              <a:rPr lang="en-GB" sz="1600" dirty="0"/>
              <a:t>’</a:t>
            </a:r>
          </a:p>
          <a:p>
            <a:pPr marL="0" indent="0" algn="just" eaLnBrk="1" hangingPunct="1">
              <a:buFont typeface="Arial" panose="020B0604020202020204" pitchFamily="34" charset="0"/>
              <a:buNone/>
              <a:defRPr/>
            </a:pPr>
            <a:r>
              <a:rPr lang="en-GB" sz="1600" u="sng" dirty="0"/>
              <a:t>Technical skill:</a:t>
            </a:r>
          </a:p>
          <a:p>
            <a:pPr marL="0" indent="0" algn="just" eaLnBrk="1" hangingPunct="1">
              <a:spcAft>
                <a:spcPts val="600"/>
              </a:spcAft>
              <a:buFont typeface="Arial" panose="020B0604020202020204" pitchFamily="34" charset="0"/>
              <a:buNone/>
              <a:defRPr/>
            </a:pPr>
            <a:r>
              <a:rPr lang="en-GB" sz="1600" dirty="0"/>
              <a:t>‘...implies an understanding of, and proficiency in, a specific kind of activity, particularly one involving methods, processes, procedures, or techniques... [it]... Involves specialized knowledge, analytical ability within that speciality, and facility in the use of the tools and techniques of the specific discipline’</a:t>
            </a:r>
          </a:p>
          <a:p>
            <a:pPr marL="0" indent="0" algn="just" eaLnBrk="1" hangingPunct="1">
              <a:buFont typeface="Arial" panose="020B0604020202020204" pitchFamily="34" charset="0"/>
              <a:buNone/>
              <a:defRPr/>
            </a:pPr>
            <a:r>
              <a:rPr lang="en-GB" sz="1600" u="sng" dirty="0"/>
              <a:t>Human skill:</a:t>
            </a:r>
          </a:p>
          <a:p>
            <a:pPr marL="0" indent="0" algn="just" eaLnBrk="1" hangingPunct="1">
              <a:spcAft>
                <a:spcPts val="600"/>
              </a:spcAft>
              <a:buFont typeface="Arial" panose="020B0604020202020204" pitchFamily="34" charset="0"/>
              <a:buNone/>
              <a:defRPr/>
            </a:pPr>
            <a:r>
              <a:rPr lang="en-GB" sz="1600" dirty="0"/>
              <a:t>‘...is the executive’s ability to work effectively as a group member and to build cooperative effort within the team he (</a:t>
            </a:r>
            <a:r>
              <a:rPr lang="en-GB" sz="1600" i="1" dirty="0"/>
              <a:t>sic</a:t>
            </a:r>
            <a:r>
              <a:rPr lang="en-GB" sz="1600" dirty="0"/>
              <a:t>) leads’</a:t>
            </a:r>
          </a:p>
          <a:p>
            <a:pPr marL="0" indent="0" algn="just" eaLnBrk="1" hangingPunct="1">
              <a:buFont typeface="Arial" panose="020B0604020202020204" pitchFamily="34" charset="0"/>
              <a:buNone/>
              <a:defRPr/>
            </a:pPr>
            <a:r>
              <a:rPr lang="en-GB" sz="1600" u="sng" dirty="0"/>
              <a:t>Conceptual skill:</a:t>
            </a:r>
          </a:p>
          <a:p>
            <a:pPr marL="0" indent="0" algn="just" eaLnBrk="1" hangingPunct="1">
              <a:spcAft>
                <a:spcPts val="600"/>
              </a:spcAft>
              <a:buFont typeface="Arial" panose="020B0604020202020204" pitchFamily="34" charset="0"/>
              <a:buNone/>
              <a:defRPr/>
            </a:pPr>
            <a:r>
              <a:rPr lang="en-GB" sz="1600" dirty="0"/>
              <a:t>‘...involves the ability to see the enterprise as a whole; it includes recognizing how the various functions of the organization depend on one another, and how changes in one part affect all the others; and it extends to visualizing the relationship of the individual business to the industry, the community, and the political, social, and economic forces of the nation as a whole’ </a:t>
            </a:r>
          </a:p>
          <a:p>
            <a:pPr marL="0" indent="0" algn="r" eaLnBrk="1" hangingPunct="1">
              <a:buFont typeface="Arial" panose="020B0604020202020204" pitchFamily="34" charset="0"/>
              <a:buNone/>
              <a:defRPr/>
            </a:pPr>
            <a:r>
              <a:rPr lang="en-GB" sz="1600" dirty="0"/>
              <a:t>(Katz 1955: 34-36)</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2" presetClass="entr" presetSubtype="4"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anim calcmode="lin" valueType="num">
                                      <p:cBhvr additive="base">
                                        <p:cTn id="11"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Effect transition="in" filter="fade">
                                      <p:cBhvr>
                                        <p:cTn id="17" dur="500"/>
                                        <p:tgtEl>
                                          <p:spTgt spid="2">
                                            <p:txEl>
                                              <p:pRg st="3" end="3"/>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 presetClass="entr" presetSubtype="4" fill="hold" nodeType="clickEffect">
                                  <p:stCondLst>
                                    <p:cond delay="0"/>
                                  </p:stCondLst>
                                  <p:childTnLst>
                                    <p:set>
                                      <p:cBhvr>
                                        <p:cTn id="21" dur="1" fill="hold">
                                          <p:stCondLst>
                                            <p:cond delay="0"/>
                                          </p:stCondLst>
                                        </p:cTn>
                                        <p:tgtEl>
                                          <p:spTgt spid="2">
                                            <p:txEl>
                                              <p:pRg st="4" end="4"/>
                                            </p:txEl>
                                          </p:spTgt>
                                        </p:tgtEl>
                                        <p:attrNameLst>
                                          <p:attrName>style.visibility</p:attrName>
                                        </p:attrNameLst>
                                      </p:cBhvr>
                                      <p:to>
                                        <p:strVal val="visible"/>
                                      </p:to>
                                    </p:set>
                                    <p:anim calcmode="lin" valueType="num">
                                      <p:cBhvr additive="base">
                                        <p:cTn id="22"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3"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10" presetClass="entr" presetSubtype="0" fill="hold" nodeType="click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500"/>
                                        <p:tgtEl>
                                          <p:spTgt spid="2">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2" presetClass="entr" presetSubtype="4" fill="hold" nodeType="clickEffect">
                                  <p:stCondLst>
                                    <p:cond delay="0"/>
                                  </p:stCondLst>
                                  <p:childTnLst>
                                    <p:set>
                                      <p:cBhvr>
                                        <p:cTn id="32" dur="1" fill="hold">
                                          <p:stCondLst>
                                            <p:cond delay="0"/>
                                          </p:stCondLst>
                                        </p:cTn>
                                        <p:tgtEl>
                                          <p:spTgt spid="2">
                                            <p:txEl>
                                              <p:pRg st="6" end="6"/>
                                            </p:txEl>
                                          </p:spTgt>
                                        </p:tgtEl>
                                        <p:attrNameLst>
                                          <p:attrName>style.visibility</p:attrName>
                                        </p:attrNameLst>
                                      </p:cBhvr>
                                      <p:to>
                                        <p:strVal val="visible"/>
                                      </p:to>
                                    </p:set>
                                    <p:anim calcmode="lin" valueType="num">
                                      <p:cBhvr additive="base">
                                        <p:cTn id="3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0" presetClass="entr" presetSubtype="0" fill="hold" nodeType="clickEffect">
                                  <p:stCondLst>
                                    <p:cond delay="0"/>
                                  </p:stCondLst>
                                  <p:childTnLst>
                                    <p:set>
                                      <p:cBhvr>
                                        <p:cTn id="38" dur="1" fill="hold">
                                          <p:stCondLst>
                                            <p:cond delay="0"/>
                                          </p:stCondLst>
                                        </p:cTn>
                                        <p:tgtEl>
                                          <p:spTgt spid="2">
                                            <p:txEl>
                                              <p:pRg st="7" end="7"/>
                                            </p:txEl>
                                          </p:spTgt>
                                        </p:tgtEl>
                                        <p:attrNameLst>
                                          <p:attrName>style.visibility</p:attrName>
                                        </p:attrNameLst>
                                      </p:cBhvr>
                                      <p:to>
                                        <p:strVal val="visible"/>
                                      </p:to>
                                    </p:set>
                                    <p:animEffect transition="in" filter="fade">
                                      <p:cBhvr>
                                        <p:cTn id="39" dur="500"/>
                                        <p:tgtEl>
                                          <p:spTgt spid="2">
                                            <p:txEl>
                                              <p:pRg st="7" end="7"/>
                                            </p:txEl>
                                          </p:spTgt>
                                        </p:tgtEl>
                                      </p:cBhvr>
                                    </p:animEffect>
                                  </p:childTnLst>
                                </p:cTn>
                              </p:par>
                              <p:par>
                                <p:cTn id="40" presetID="10" presetClass="entr" presetSubtype="0" fill="hold" nodeType="withEffect">
                                  <p:stCondLst>
                                    <p:cond delay="0"/>
                                  </p:stCondLst>
                                  <p:childTnLst>
                                    <p:set>
                                      <p:cBhvr>
                                        <p:cTn id="41" dur="1" fill="hold">
                                          <p:stCondLst>
                                            <p:cond delay="0"/>
                                          </p:stCondLst>
                                        </p:cTn>
                                        <p:tgtEl>
                                          <p:spTgt spid="2">
                                            <p:txEl>
                                              <p:pRg st="8" end="8"/>
                                            </p:txEl>
                                          </p:spTgt>
                                        </p:tgtEl>
                                        <p:attrNameLst>
                                          <p:attrName>style.visibility</p:attrName>
                                        </p:attrNameLst>
                                      </p:cBhvr>
                                      <p:to>
                                        <p:strVal val="visible"/>
                                      </p:to>
                                    </p:set>
                                    <p:animEffect transition="in" filter="fade">
                                      <p:cBhvr>
                                        <p:cTn id="42" dur="500"/>
                                        <p:tgtEl>
                                          <p:spTgt spid="2">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280C3C94-A34B-4B98-9BA0-318A6B4165F7}"/>
              </a:ext>
            </a:extLst>
          </p:cNvPr>
          <p:cNvSpPr>
            <a:spLocks noGrp="1" noChangeArrowheads="1"/>
          </p:cNvSpPr>
          <p:nvPr>
            <p:ph type="title"/>
          </p:nvPr>
        </p:nvSpPr>
        <p:spPr>
          <a:xfrm>
            <a:off x="263525" y="333375"/>
            <a:ext cx="4752975" cy="1143000"/>
          </a:xfrm>
        </p:spPr>
        <p:txBody>
          <a:bodyPr/>
          <a:lstStyle/>
          <a:p>
            <a:pPr algn="l" eaLnBrk="1" hangingPunct="1">
              <a:defRPr/>
            </a:pPr>
            <a:r>
              <a:rPr lang="en-GB" altLang="en-US" b="1" dirty="0">
                <a:effectLst>
                  <a:outerShdw blurRad="38100" dist="38100" dir="2700000" algn="tl">
                    <a:srgbClr val="000000">
                      <a:alpha val="43137"/>
                    </a:srgbClr>
                  </a:outerShdw>
                </a:effectLst>
              </a:rPr>
              <a:t>Class Discussion:</a:t>
            </a:r>
          </a:p>
        </p:txBody>
      </p:sp>
      <p:sp>
        <p:nvSpPr>
          <p:cNvPr id="14339" name="Rectangle 3">
            <a:extLst>
              <a:ext uri="{FF2B5EF4-FFF2-40B4-BE49-F238E27FC236}">
                <a16:creationId xmlns:a16="http://schemas.microsoft.com/office/drawing/2014/main" id="{E58209AE-7041-4E2E-A0EB-0C45240C0924}"/>
              </a:ext>
            </a:extLst>
          </p:cNvPr>
          <p:cNvSpPr>
            <a:spLocks noGrp="1" noChangeArrowheads="1"/>
          </p:cNvSpPr>
          <p:nvPr>
            <p:ph idx="1"/>
          </p:nvPr>
        </p:nvSpPr>
        <p:spPr>
          <a:xfrm>
            <a:off x="550863" y="2205038"/>
            <a:ext cx="8229600" cy="3052762"/>
          </a:xfrm>
        </p:spPr>
        <p:txBody>
          <a:bodyPr/>
          <a:lstStyle/>
          <a:p>
            <a:pPr eaLnBrk="1" hangingPunct="1"/>
            <a:r>
              <a:rPr lang="en-GB" altLang="en-US"/>
              <a:t>Give examples of:</a:t>
            </a:r>
          </a:p>
          <a:p>
            <a:pPr eaLnBrk="1" hangingPunct="1"/>
            <a:endParaRPr lang="en-GB" altLang="en-US"/>
          </a:p>
          <a:p>
            <a:pPr eaLnBrk="1" hangingPunct="1"/>
            <a:r>
              <a:rPr lang="en-GB" altLang="en-US"/>
              <a:t>Technical skills</a:t>
            </a:r>
          </a:p>
          <a:p>
            <a:pPr eaLnBrk="1" hangingPunct="1"/>
            <a:r>
              <a:rPr lang="en-GB" altLang="en-US"/>
              <a:t>Human skills</a:t>
            </a:r>
          </a:p>
          <a:p>
            <a:pPr eaLnBrk="1" hangingPunct="1"/>
            <a:r>
              <a:rPr lang="en-GB" altLang="en-US"/>
              <a:t>Conceptual skills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2">
            <a:extLst>
              <a:ext uri="{FF2B5EF4-FFF2-40B4-BE49-F238E27FC236}">
                <a16:creationId xmlns:a16="http://schemas.microsoft.com/office/drawing/2014/main" id="{85697094-969A-46E0-B6B4-FDD3B6F09950}"/>
              </a:ext>
            </a:extLst>
          </p:cNvPr>
          <p:cNvPicPr>
            <a:picLocks noChangeAspect="1" noChangeArrowheads="1"/>
          </p:cNvPicPr>
          <p:nvPr/>
        </p:nvPicPr>
        <p:blipFill>
          <a:blip r:embed="rId2"/>
          <a:srcRect/>
          <a:stretch>
            <a:fillRect/>
          </a:stretch>
        </p:blipFill>
        <p:spPr bwMode="auto">
          <a:xfrm>
            <a:off x="466725" y="1449388"/>
            <a:ext cx="5629275" cy="3384550"/>
          </a:xfrm>
          <a:prstGeom prst="rect">
            <a:avLst/>
          </a:prstGeom>
          <a:noFill/>
          <a:ln w="28575">
            <a:solidFill>
              <a:schemeClr val="tx1">
                <a:lumMod val="95000"/>
                <a:lumOff val="5000"/>
              </a:schemeClr>
            </a:solidFill>
            <a:miter lim="800000"/>
            <a:headEnd/>
            <a:tailEnd/>
          </a:ln>
        </p:spPr>
      </p:pic>
      <p:sp>
        <p:nvSpPr>
          <p:cNvPr id="7" name="TextBox 6">
            <a:extLst>
              <a:ext uri="{FF2B5EF4-FFF2-40B4-BE49-F238E27FC236}">
                <a16:creationId xmlns:a16="http://schemas.microsoft.com/office/drawing/2014/main" id="{766D0EAB-71FB-467F-8017-D519949E98A2}"/>
              </a:ext>
            </a:extLst>
          </p:cNvPr>
          <p:cNvSpPr txBox="1"/>
          <p:nvPr/>
        </p:nvSpPr>
        <p:spPr>
          <a:xfrm>
            <a:off x="334963" y="300633"/>
            <a:ext cx="11520487" cy="923330"/>
          </a:xfrm>
          <a:prstGeom prst="rect">
            <a:avLst/>
          </a:prstGeom>
          <a:noFill/>
        </p:spPr>
        <p:txBody>
          <a:bodyPr>
            <a:spAutoFit/>
          </a:bodyPr>
          <a:lstStyle/>
          <a:p>
            <a:pPr eaLnBrk="1" hangingPunct="1">
              <a:defRPr/>
            </a:pPr>
            <a:r>
              <a:rPr lang="en-GB" dirty="0">
                <a:latin typeface="+mn-lt"/>
                <a:cs typeface="Arial" charset="0"/>
              </a:rPr>
              <a:t>Katz had managers (or administrators) in mind when developing his model. So it is useful to recognise how he further refined his theory by virtue ( behaviour showing high moral standards ) of an administrator’s level of responsibility: </a:t>
            </a:r>
          </a:p>
        </p:txBody>
      </p:sp>
      <p:sp>
        <p:nvSpPr>
          <p:cNvPr id="8" name="TextBox 7">
            <a:extLst>
              <a:ext uri="{FF2B5EF4-FFF2-40B4-BE49-F238E27FC236}">
                <a16:creationId xmlns:a16="http://schemas.microsoft.com/office/drawing/2014/main" id="{7EB798B9-7984-4B4F-9A58-B9BBE65489D0}"/>
              </a:ext>
            </a:extLst>
          </p:cNvPr>
          <p:cNvSpPr txBox="1"/>
          <p:nvPr/>
        </p:nvSpPr>
        <p:spPr>
          <a:xfrm>
            <a:off x="334963" y="4902200"/>
            <a:ext cx="11522075" cy="646113"/>
          </a:xfrm>
          <a:prstGeom prst="rect">
            <a:avLst/>
          </a:prstGeom>
          <a:noFill/>
        </p:spPr>
        <p:txBody>
          <a:bodyPr>
            <a:spAutoFit/>
          </a:bodyPr>
          <a:lstStyle/>
          <a:p>
            <a:pPr eaLnBrk="1" hangingPunct="1">
              <a:defRPr/>
            </a:pPr>
            <a:r>
              <a:rPr lang="en-GB" dirty="0">
                <a:latin typeface="+mn-lt"/>
                <a:cs typeface="Arial" charset="0"/>
              </a:rPr>
              <a:t>If we equate ‘top level management’ with leadership then we can acknowledge the relative importance of each skill for </a:t>
            </a:r>
            <a:r>
              <a:rPr lang="en-GB" i="1" dirty="0">
                <a:latin typeface="+mn-lt"/>
                <a:cs typeface="Arial" charset="0"/>
              </a:rPr>
              <a:t>leaders. </a:t>
            </a:r>
            <a:r>
              <a:rPr lang="en-GB" dirty="0">
                <a:latin typeface="+mn-lt"/>
                <a:cs typeface="Arial" charset="0"/>
              </a:rPr>
              <a:t>  </a:t>
            </a:r>
          </a:p>
        </p:txBody>
      </p:sp>
      <p:sp>
        <p:nvSpPr>
          <p:cNvPr id="9" name="TextBox 8">
            <a:extLst>
              <a:ext uri="{FF2B5EF4-FFF2-40B4-BE49-F238E27FC236}">
                <a16:creationId xmlns:a16="http://schemas.microsoft.com/office/drawing/2014/main" id="{9A2B4295-7558-4DE5-8008-FCF2076D3839}"/>
              </a:ext>
            </a:extLst>
          </p:cNvPr>
          <p:cNvSpPr txBox="1"/>
          <p:nvPr/>
        </p:nvSpPr>
        <p:spPr>
          <a:xfrm>
            <a:off x="6600825" y="2801938"/>
            <a:ext cx="2376488" cy="522287"/>
          </a:xfrm>
          <a:prstGeom prst="rect">
            <a:avLst/>
          </a:prstGeom>
          <a:noFill/>
        </p:spPr>
        <p:txBody>
          <a:bodyPr>
            <a:spAutoFit/>
          </a:bodyPr>
          <a:lstStyle/>
          <a:p>
            <a:pPr algn="ctr" eaLnBrk="1" hangingPunct="1">
              <a:defRPr/>
            </a:pPr>
            <a:r>
              <a:rPr lang="en-GB" sz="1400" dirty="0">
                <a:latin typeface="+mn-lt"/>
                <a:cs typeface="Arial" charset="0"/>
              </a:rPr>
              <a:t>A pictorial representation of Katz (1955: 37-38)</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nodeType="clickEffect">
                                  <p:stCondLst>
                                    <p:cond delay="0"/>
                                  </p:stCondLst>
                                  <p:childTnLst>
                                    <p:set>
                                      <p:cBhvr>
                                        <p:cTn id="6" dur="1" fill="hold">
                                          <p:stCondLst>
                                            <p:cond delay="0"/>
                                          </p:stCondLst>
                                        </p:cTn>
                                        <p:tgtEl>
                                          <p:spTgt spid="35842"/>
                                        </p:tgtEl>
                                        <p:attrNameLst>
                                          <p:attrName>style.visibility</p:attrName>
                                        </p:attrNameLst>
                                      </p:cBhvr>
                                      <p:to>
                                        <p:strVal val="visible"/>
                                      </p:to>
                                    </p:set>
                                    <p:animEffect transition="in" filter="fade">
                                      <p:cBhvr>
                                        <p:cTn id="7" dur="1000"/>
                                        <p:tgtEl>
                                          <p:spTgt spid="35842"/>
                                        </p:tgtEl>
                                      </p:cBhvr>
                                    </p:animEffect>
                                    <p:anim calcmode="lin" valueType="num">
                                      <p:cBhvr>
                                        <p:cTn id="8" dur="1000" fill="hold"/>
                                        <p:tgtEl>
                                          <p:spTgt spid="35842"/>
                                        </p:tgtEl>
                                        <p:attrNameLst>
                                          <p:attrName>ppt_x</p:attrName>
                                        </p:attrNameLst>
                                      </p:cBhvr>
                                      <p:tavLst>
                                        <p:tav tm="0">
                                          <p:val>
                                            <p:strVal val="#ppt_x"/>
                                          </p:val>
                                        </p:tav>
                                        <p:tav tm="100000">
                                          <p:val>
                                            <p:strVal val="#ppt_x"/>
                                          </p:val>
                                        </p:tav>
                                      </p:tavLst>
                                    </p:anim>
                                    <p:anim calcmode="lin" valueType="num">
                                      <p:cBhvr>
                                        <p:cTn id="9" dur="1000" fill="hold"/>
                                        <p:tgtEl>
                                          <p:spTgt spid="35842"/>
                                        </p:tgtEl>
                                        <p:attrNameLst>
                                          <p:attrName>ppt_y</p:attrName>
                                        </p:attrNameLst>
                                      </p:cBhvr>
                                      <p:tavLst>
                                        <p:tav tm="0">
                                          <p:val>
                                            <p:strVal val="#ppt_y+.1"/>
                                          </p:val>
                                        </p:tav>
                                        <p:tav tm="100000">
                                          <p:val>
                                            <p:strVal val="#ppt_y"/>
                                          </p:val>
                                        </p:tav>
                                      </p:tavLst>
                                    </p:anim>
                                  </p:childTnLst>
                                </p:cTn>
                              </p:par>
                              <p:par>
                                <p:cTn id="10" presetID="1" presetClass="entr" presetSubtype="0" fill="hold" grpId="0" nodeType="withEffect">
                                  <p:stCondLst>
                                    <p:cond delay="0"/>
                                  </p:stCondLst>
                                  <p:childTnLst>
                                    <p:set>
                                      <p:cBhvr>
                                        <p:cTn id="11" dur="1" fill="hold">
                                          <p:stCondLst>
                                            <p:cond delay="0"/>
                                          </p:stCondLst>
                                        </p:cTn>
                                        <p:tgtEl>
                                          <p:spTgt spid="9"/>
                                        </p:tgtEl>
                                        <p:attrNameLst>
                                          <p:attrName>style.visibility</p:attrName>
                                        </p:attrNameLst>
                                      </p:cBhvr>
                                      <p:to>
                                        <p:strVal val="visible"/>
                                      </p:to>
                                    </p:set>
                                  </p:childTnLst>
                                </p:cTn>
                              </p:par>
                            </p:childTnLst>
                          </p:cTn>
                        </p:par>
                      </p:childTnLst>
                    </p:cTn>
                  </p:par>
                  <p:par>
                    <p:cTn id="12" fill="hold" nodeType="clickPar">
                      <p:stCondLst>
                        <p:cond delay="indefinite"/>
                      </p:stCondLst>
                      <p:childTnLst>
                        <p:par>
                          <p:cTn id="13" fill="hold" nodeType="withGroup">
                            <p:stCondLst>
                              <p:cond delay="0"/>
                            </p:stCondLst>
                            <p:childTnLst>
                              <p:par>
                                <p:cTn id="14" presetID="10" presetClass="entr" presetSubtype="0" fill="hold" nodeType="clickEffect">
                                  <p:stCondLst>
                                    <p:cond delay="0"/>
                                  </p:stCondLst>
                                  <p:childTnLst>
                                    <p:set>
                                      <p:cBhvr>
                                        <p:cTn id="15" dur="1" fill="hold">
                                          <p:stCondLst>
                                            <p:cond delay="0"/>
                                          </p:stCondLst>
                                        </p:cTn>
                                        <p:tgtEl>
                                          <p:spTgt spid="8">
                                            <p:txEl>
                                              <p:pRg st="0" end="0"/>
                                            </p:txEl>
                                          </p:spTgt>
                                        </p:tgtEl>
                                        <p:attrNameLst>
                                          <p:attrName>style.visibility</p:attrName>
                                        </p:attrNameLst>
                                      </p:cBhvr>
                                      <p:to>
                                        <p:strVal val="visible"/>
                                      </p:to>
                                    </p:set>
                                    <p:animEffect transition="in" filter="fade">
                                      <p:cBhvr>
                                        <p:cTn id="16" dur="500"/>
                                        <p:tgtEl>
                                          <p:spTgt spid="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A00E8D6A-E80C-4175-8617-A259C7203DAF}"/>
              </a:ext>
            </a:extLst>
          </p:cNvPr>
          <p:cNvSpPr>
            <a:spLocks noGrp="1" noChangeArrowheads="1"/>
          </p:cNvSpPr>
          <p:nvPr>
            <p:ph type="title" idx="4294967295"/>
          </p:nvPr>
        </p:nvSpPr>
        <p:spPr>
          <a:xfrm>
            <a:off x="192088" y="115888"/>
            <a:ext cx="11880850" cy="1143000"/>
          </a:xfrm>
          <a:solidFill>
            <a:srgbClr val="FFC000"/>
          </a:solidFill>
        </p:spPr>
        <p:txBody>
          <a:bodyPr/>
          <a:lstStyle/>
          <a:p>
            <a:pPr algn="l" eaLnBrk="1" hangingPunct="1"/>
            <a:r>
              <a:rPr lang="en-GB" altLang="en-US" b="1" dirty="0"/>
              <a:t>Mumford – Skills Approach</a:t>
            </a:r>
          </a:p>
        </p:txBody>
      </p:sp>
      <p:sp>
        <p:nvSpPr>
          <p:cNvPr id="20483" name="Rectangle 3">
            <a:extLst>
              <a:ext uri="{FF2B5EF4-FFF2-40B4-BE49-F238E27FC236}">
                <a16:creationId xmlns:a16="http://schemas.microsoft.com/office/drawing/2014/main" id="{FD32CAAB-0F92-439E-8090-59764C31E7EC}"/>
              </a:ext>
            </a:extLst>
          </p:cNvPr>
          <p:cNvSpPr>
            <a:spLocks noGrp="1" noChangeArrowheads="1"/>
          </p:cNvSpPr>
          <p:nvPr>
            <p:ph type="body" idx="4294967295"/>
          </p:nvPr>
        </p:nvSpPr>
        <p:spPr>
          <a:xfrm>
            <a:off x="334963" y="1481138"/>
            <a:ext cx="11737975" cy="3892550"/>
          </a:xfrm>
        </p:spPr>
        <p:txBody>
          <a:bodyPr/>
          <a:lstStyle/>
          <a:p>
            <a:pPr eaLnBrk="1" hangingPunct="1">
              <a:defRPr/>
            </a:pPr>
            <a:r>
              <a:rPr lang="en-GB" altLang="en-US" b="1" dirty="0"/>
              <a:t>Mumford </a:t>
            </a:r>
            <a:r>
              <a:rPr lang="en-GB" altLang="en-US" dirty="0"/>
              <a:t>proposed a new model with 5 components:</a:t>
            </a:r>
          </a:p>
          <a:p>
            <a:pPr marL="0" indent="0" eaLnBrk="1" hangingPunct="1">
              <a:buFont typeface="Arial" panose="020B0604020202020204" pitchFamily="34" charset="0"/>
              <a:buNone/>
              <a:defRPr/>
            </a:pPr>
            <a:r>
              <a:rPr lang="en-GB" altLang="en-US" dirty="0"/>
              <a:t> </a:t>
            </a:r>
          </a:p>
          <a:p>
            <a:pPr marL="971550" lvl="1" indent="-514350" eaLnBrk="1" hangingPunct="1">
              <a:buFont typeface="Arial" panose="020B0604020202020204" pitchFamily="34" charset="0"/>
              <a:buAutoNum type="arabicPeriod"/>
              <a:defRPr/>
            </a:pPr>
            <a:r>
              <a:rPr lang="en-GB" altLang="en-US" sz="3200" b="1" dirty="0"/>
              <a:t>Individual Attributes</a:t>
            </a:r>
          </a:p>
          <a:p>
            <a:pPr marL="971550" lvl="1" indent="-514350" eaLnBrk="1" hangingPunct="1">
              <a:buFont typeface="Arial" panose="020B0604020202020204" pitchFamily="34" charset="0"/>
              <a:buAutoNum type="arabicPeriod"/>
              <a:defRPr/>
            </a:pPr>
            <a:r>
              <a:rPr lang="en-GB" altLang="en-US" sz="3200" b="1" dirty="0"/>
              <a:t>Competencies </a:t>
            </a:r>
          </a:p>
          <a:p>
            <a:pPr marL="971550" lvl="1" indent="-514350" eaLnBrk="1" hangingPunct="1">
              <a:buFont typeface="Arial" panose="020B0604020202020204" pitchFamily="34" charset="0"/>
              <a:buAutoNum type="arabicPeriod"/>
              <a:defRPr/>
            </a:pPr>
            <a:r>
              <a:rPr lang="en-GB" altLang="en-US" sz="3200" b="1" dirty="0"/>
              <a:t>Leadership Outcomes</a:t>
            </a:r>
          </a:p>
          <a:p>
            <a:pPr marL="971550" lvl="1" indent="-514350" eaLnBrk="1" hangingPunct="1">
              <a:buFont typeface="Arial" panose="020B0604020202020204" pitchFamily="34" charset="0"/>
              <a:buAutoNum type="arabicPeriod"/>
              <a:defRPr/>
            </a:pPr>
            <a:r>
              <a:rPr lang="en-GB" altLang="en-US" sz="3200" b="1" dirty="0"/>
              <a:t>Career Experiences</a:t>
            </a:r>
          </a:p>
          <a:p>
            <a:pPr marL="971550" lvl="1" indent="-514350" eaLnBrk="1" hangingPunct="1">
              <a:buFont typeface="Arial" panose="020B0604020202020204" pitchFamily="34" charset="0"/>
              <a:buAutoNum type="arabicPeriod"/>
              <a:defRPr/>
            </a:pPr>
            <a:r>
              <a:rPr lang="en-GB" altLang="en-US" sz="3200" b="1" dirty="0"/>
              <a:t>Environmental Influences </a:t>
            </a:r>
          </a:p>
        </p:txBody>
      </p:sp>
      <p:sp>
        <p:nvSpPr>
          <p:cNvPr id="2" name="TextBox 1">
            <a:extLst>
              <a:ext uri="{FF2B5EF4-FFF2-40B4-BE49-F238E27FC236}">
                <a16:creationId xmlns:a16="http://schemas.microsoft.com/office/drawing/2014/main" id="{E553635F-AE1C-489C-962C-EC461E1A7A29}"/>
              </a:ext>
            </a:extLst>
          </p:cNvPr>
          <p:cNvSpPr txBox="1"/>
          <p:nvPr/>
        </p:nvSpPr>
        <p:spPr>
          <a:xfrm>
            <a:off x="8913099" y="2132856"/>
            <a:ext cx="3159839" cy="523220"/>
          </a:xfrm>
          <a:prstGeom prst="rect">
            <a:avLst/>
          </a:prstGeom>
          <a:noFill/>
        </p:spPr>
        <p:txBody>
          <a:bodyPr wrap="none" rtlCol="0">
            <a:spAutoFit/>
          </a:bodyPr>
          <a:lstStyle/>
          <a:p>
            <a:r>
              <a:rPr lang="en-GB" sz="2800" b="1" dirty="0"/>
              <a:t>Capability model </a:t>
            </a:r>
          </a:p>
        </p:txBody>
      </p:sp>
      <p:sp>
        <p:nvSpPr>
          <p:cNvPr id="3" name="TextBox 2">
            <a:extLst>
              <a:ext uri="{FF2B5EF4-FFF2-40B4-BE49-F238E27FC236}">
                <a16:creationId xmlns:a16="http://schemas.microsoft.com/office/drawing/2014/main" id="{83110C3A-4387-4CDC-BF4B-B34E87CFB5C9}"/>
              </a:ext>
            </a:extLst>
          </p:cNvPr>
          <p:cNvSpPr txBox="1"/>
          <p:nvPr/>
        </p:nvSpPr>
        <p:spPr>
          <a:xfrm>
            <a:off x="9196873" y="2780928"/>
            <a:ext cx="2592289" cy="369332"/>
          </a:xfrm>
          <a:prstGeom prst="rect">
            <a:avLst/>
          </a:prstGeom>
          <a:noFill/>
        </p:spPr>
        <p:txBody>
          <a:bodyPr wrap="square" rtlCol="0">
            <a:spAutoFit/>
          </a:bodyPr>
          <a:lstStyle/>
          <a:p>
            <a:r>
              <a:rPr lang="en-GB" dirty="0"/>
              <a:t>This can be developed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B66116F4-1974-4687-802C-352BE934264F}"/>
              </a:ext>
            </a:extLst>
          </p:cNvPr>
          <p:cNvSpPr>
            <a:spLocks noGrp="1" noChangeArrowheads="1"/>
          </p:cNvSpPr>
          <p:nvPr>
            <p:ph type="title" idx="4294967295"/>
          </p:nvPr>
        </p:nvSpPr>
        <p:spPr>
          <a:xfrm>
            <a:off x="334963" y="274638"/>
            <a:ext cx="11522075" cy="1143000"/>
          </a:xfrm>
          <a:solidFill>
            <a:srgbClr val="FFC000"/>
          </a:solidFill>
        </p:spPr>
        <p:txBody>
          <a:bodyPr/>
          <a:lstStyle/>
          <a:p>
            <a:pPr algn="l" eaLnBrk="1" hangingPunct="1"/>
            <a:r>
              <a:rPr lang="en-GB" altLang="en-US" b="1" dirty="0"/>
              <a:t>Mumford – Skills Approach</a:t>
            </a:r>
          </a:p>
        </p:txBody>
      </p:sp>
      <p:sp>
        <p:nvSpPr>
          <p:cNvPr id="22535" name="TextBox 6">
            <a:extLst>
              <a:ext uri="{FF2B5EF4-FFF2-40B4-BE49-F238E27FC236}">
                <a16:creationId xmlns:a16="http://schemas.microsoft.com/office/drawing/2014/main" id="{1D530E8A-39FF-4F41-8166-CD68EE2074E2}"/>
              </a:ext>
            </a:extLst>
          </p:cNvPr>
          <p:cNvSpPr txBox="1">
            <a:spLocks noChangeArrowheads="1"/>
          </p:cNvSpPr>
          <p:nvPr/>
        </p:nvSpPr>
        <p:spPr bwMode="auto">
          <a:xfrm>
            <a:off x="8688288" y="584200"/>
            <a:ext cx="2736304" cy="523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lgn="ctr" eaLnBrk="1" hangingPunct="1">
              <a:spcBef>
                <a:spcPct val="0"/>
              </a:spcBef>
              <a:buFontTx/>
              <a:buNone/>
              <a:defRPr/>
            </a:pPr>
            <a:r>
              <a:rPr lang="en-GB" altLang="en-US" sz="2800" dirty="0">
                <a:effectLst>
                  <a:outerShdw blurRad="38100" dist="38100" dir="2700000" algn="tl">
                    <a:srgbClr val="000000">
                      <a:alpha val="43137"/>
                    </a:srgbClr>
                  </a:outerShdw>
                </a:effectLst>
                <a:latin typeface="Arial" panose="020B0604020202020204" pitchFamily="34" charset="0"/>
              </a:rPr>
              <a:t>3 Components</a:t>
            </a:r>
          </a:p>
        </p:txBody>
      </p:sp>
      <p:sp>
        <p:nvSpPr>
          <p:cNvPr id="22536" name="TextBox 7">
            <a:extLst>
              <a:ext uri="{FF2B5EF4-FFF2-40B4-BE49-F238E27FC236}">
                <a16:creationId xmlns:a16="http://schemas.microsoft.com/office/drawing/2014/main" id="{D28EA70A-827E-4A82-BE7C-CFE73BE57DBF}"/>
              </a:ext>
            </a:extLst>
          </p:cNvPr>
          <p:cNvSpPr txBox="1">
            <a:spLocks noChangeArrowheads="1"/>
          </p:cNvSpPr>
          <p:nvPr/>
        </p:nvSpPr>
        <p:spPr bwMode="auto">
          <a:xfrm>
            <a:off x="7967663" y="6475413"/>
            <a:ext cx="3816350" cy="338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r>
              <a:rPr lang="en-GB" altLang="en-US" sz="1600">
                <a:latin typeface="Arial" panose="020B0604020202020204" pitchFamily="34" charset="0"/>
              </a:rPr>
              <a:t>Source: Northouse, 2010</a:t>
            </a:r>
          </a:p>
        </p:txBody>
      </p:sp>
      <p:pic>
        <p:nvPicPr>
          <p:cNvPr id="2" name="Picture 1">
            <a:extLst>
              <a:ext uri="{FF2B5EF4-FFF2-40B4-BE49-F238E27FC236}">
                <a16:creationId xmlns:a16="http://schemas.microsoft.com/office/drawing/2014/main" id="{B3DBEB80-871F-4AA5-8762-C4C7F38D3222}"/>
              </a:ext>
            </a:extLst>
          </p:cNvPr>
          <p:cNvPicPr>
            <a:picLocks noChangeAspect="1"/>
          </p:cNvPicPr>
          <p:nvPr/>
        </p:nvPicPr>
        <p:blipFill>
          <a:blip r:embed="rId3"/>
          <a:stretch>
            <a:fillRect/>
          </a:stretch>
        </p:blipFill>
        <p:spPr>
          <a:xfrm>
            <a:off x="6314669" y="1417637"/>
            <a:ext cx="5544616" cy="4079357"/>
          </a:xfrm>
          <a:prstGeom prst="rect">
            <a:avLst/>
          </a:prstGeom>
        </p:spPr>
      </p:pic>
      <p:sp>
        <p:nvSpPr>
          <p:cNvPr id="3" name="Rectangle 2">
            <a:extLst>
              <a:ext uri="{FF2B5EF4-FFF2-40B4-BE49-F238E27FC236}">
                <a16:creationId xmlns:a16="http://schemas.microsoft.com/office/drawing/2014/main" id="{524C1381-FE40-48B4-865B-520BFF047342}"/>
              </a:ext>
            </a:extLst>
          </p:cNvPr>
          <p:cNvSpPr/>
          <p:nvPr/>
        </p:nvSpPr>
        <p:spPr>
          <a:xfrm>
            <a:off x="332715" y="2324357"/>
            <a:ext cx="4896544" cy="2308324"/>
          </a:xfrm>
          <a:prstGeom prst="rect">
            <a:avLst/>
          </a:prstGeom>
        </p:spPr>
        <p:txBody>
          <a:bodyPr wrap="square">
            <a:spAutoFit/>
          </a:bodyPr>
          <a:lstStyle/>
          <a:p>
            <a:pPr algn="just"/>
            <a:r>
              <a:rPr lang="en-US" dirty="0">
                <a:solidFill>
                  <a:srgbClr val="202124"/>
                </a:solidFill>
                <a:latin typeface="arial" panose="020B0604020202020204" pitchFamily="34" charset="0"/>
              </a:rPr>
              <a:t>The skill-based model of Mumford's group has five components: competencies, individual attributes, leadership outcomes, career experiences, and environmental influences. </a:t>
            </a:r>
          </a:p>
          <a:p>
            <a:pPr algn="just"/>
            <a:endParaRPr lang="en-US" dirty="0">
              <a:solidFill>
                <a:srgbClr val="202124"/>
              </a:solidFill>
              <a:latin typeface="arial" panose="020B0604020202020204" pitchFamily="34" charset="0"/>
            </a:endParaRPr>
          </a:p>
          <a:p>
            <a:pPr algn="just"/>
            <a:endParaRPr lang="en-US" dirty="0">
              <a:solidFill>
                <a:srgbClr val="202124"/>
              </a:solidFill>
              <a:latin typeface="arial" panose="020B0604020202020204" pitchFamily="34" charset="0"/>
            </a:endParaRPr>
          </a:p>
          <a:p>
            <a:pPr algn="just"/>
            <a:r>
              <a:rPr lang="en-US" dirty="0">
                <a:solidFill>
                  <a:srgbClr val="202124"/>
                </a:solidFill>
                <a:latin typeface="arial" panose="020B0604020202020204" pitchFamily="34" charset="0"/>
              </a:rPr>
              <a:t>A portion of the model, illustrating three of these components, appears in Figure 3.2</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92E1061-27BA-4C34-97C5-18B6E663E993}"/>
              </a:ext>
            </a:extLst>
          </p:cNvPr>
          <p:cNvSpPr/>
          <p:nvPr/>
        </p:nvSpPr>
        <p:spPr>
          <a:xfrm>
            <a:off x="227348" y="404664"/>
            <a:ext cx="11737304" cy="923330"/>
          </a:xfrm>
          <a:prstGeom prst="rect">
            <a:avLst/>
          </a:prstGeom>
        </p:spPr>
        <p:txBody>
          <a:bodyPr wrap="square">
            <a:spAutoFit/>
          </a:bodyPr>
          <a:lstStyle/>
          <a:p>
            <a:pPr algn="just"/>
            <a:r>
              <a:rPr lang="en-US" dirty="0">
                <a:solidFill>
                  <a:srgbClr val="202124"/>
                </a:solidFill>
                <a:latin typeface="arial" panose="020B0604020202020204" pitchFamily="34" charset="0"/>
              </a:rPr>
              <a:t>Cognitive ability, sometimes referred to as general intelligence (g), is essential for human adaptation and survival. It includes the capacity to “reason, plan, solve problems, think abstractly, comprehend complex ideas, learn quickly, and learn from experience” (Plomin, 1999).</a:t>
            </a:r>
            <a:endParaRPr lang="en-GB" dirty="0"/>
          </a:p>
        </p:txBody>
      </p:sp>
      <p:sp>
        <p:nvSpPr>
          <p:cNvPr id="3" name="Rectangle 2">
            <a:extLst>
              <a:ext uri="{FF2B5EF4-FFF2-40B4-BE49-F238E27FC236}">
                <a16:creationId xmlns:a16="http://schemas.microsoft.com/office/drawing/2014/main" id="{864705BC-4722-4820-9D90-24B270D823C4}"/>
              </a:ext>
            </a:extLst>
          </p:cNvPr>
          <p:cNvSpPr/>
          <p:nvPr/>
        </p:nvSpPr>
        <p:spPr>
          <a:xfrm>
            <a:off x="227348" y="1916832"/>
            <a:ext cx="11737304" cy="646331"/>
          </a:xfrm>
          <a:prstGeom prst="rect">
            <a:avLst/>
          </a:prstGeom>
        </p:spPr>
        <p:txBody>
          <a:bodyPr wrap="square">
            <a:spAutoFit/>
          </a:bodyPr>
          <a:lstStyle/>
          <a:p>
            <a:pPr algn="just"/>
            <a:r>
              <a:rPr lang="en-US" dirty="0">
                <a:solidFill>
                  <a:srgbClr val="202124"/>
                </a:solidFill>
                <a:latin typeface="arial" panose="020B0604020202020204" pitchFamily="34" charset="0"/>
              </a:rPr>
              <a:t>Crystallized cognitive ability is intellectual ability that is learned or achieved over time increasing the ability to gain knowledge and experience in order to gain leadership potential (Northouse, 2013).</a:t>
            </a:r>
            <a:endParaRPr lang="en-GB" dirty="0"/>
          </a:p>
        </p:txBody>
      </p:sp>
      <p:sp>
        <p:nvSpPr>
          <p:cNvPr id="4" name="Rectangle 3">
            <a:extLst>
              <a:ext uri="{FF2B5EF4-FFF2-40B4-BE49-F238E27FC236}">
                <a16:creationId xmlns:a16="http://schemas.microsoft.com/office/drawing/2014/main" id="{6CBAB20B-BEA6-4744-9FDD-548824E1A8FB}"/>
              </a:ext>
            </a:extLst>
          </p:cNvPr>
          <p:cNvSpPr/>
          <p:nvPr/>
        </p:nvSpPr>
        <p:spPr>
          <a:xfrm>
            <a:off x="227348" y="3152001"/>
            <a:ext cx="11737304" cy="923330"/>
          </a:xfrm>
          <a:prstGeom prst="rect">
            <a:avLst/>
          </a:prstGeom>
        </p:spPr>
        <p:txBody>
          <a:bodyPr wrap="square">
            <a:spAutoFit/>
          </a:bodyPr>
          <a:lstStyle/>
          <a:p>
            <a:pPr algn="just"/>
            <a:r>
              <a:rPr lang="en-US" dirty="0">
                <a:solidFill>
                  <a:srgbClr val="202124"/>
                </a:solidFill>
                <a:latin typeface="arial" panose="020B0604020202020204" pitchFamily="34" charset="0"/>
              </a:rPr>
              <a:t>Motivational leadership is defined by positivity and vision. Motivational leaders make decisions, set clear goals and provide their teams with the empowerment and tools to achieve success. Motivational leaders evoke and see the best in their employees, inspiring them to work toward a common goal.</a:t>
            </a:r>
            <a:endParaRPr lang="en-GB" dirty="0"/>
          </a:p>
        </p:txBody>
      </p:sp>
      <p:sp>
        <p:nvSpPr>
          <p:cNvPr id="5" name="Rectangle 4">
            <a:extLst>
              <a:ext uri="{FF2B5EF4-FFF2-40B4-BE49-F238E27FC236}">
                <a16:creationId xmlns:a16="http://schemas.microsoft.com/office/drawing/2014/main" id="{989FDE0A-5C77-4E05-9233-49878D7A3FA2}"/>
              </a:ext>
            </a:extLst>
          </p:cNvPr>
          <p:cNvSpPr/>
          <p:nvPr/>
        </p:nvSpPr>
        <p:spPr>
          <a:xfrm>
            <a:off x="227348" y="4675545"/>
            <a:ext cx="11737304" cy="923330"/>
          </a:xfrm>
          <a:prstGeom prst="rect">
            <a:avLst/>
          </a:prstGeom>
        </p:spPr>
        <p:txBody>
          <a:bodyPr wrap="square">
            <a:spAutoFit/>
          </a:bodyPr>
          <a:lstStyle/>
          <a:p>
            <a:pPr algn="just"/>
            <a:r>
              <a:rPr lang="en-US" dirty="0">
                <a:solidFill>
                  <a:srgbClr val="202124"/>
                </a:solidFill>
                <a:latin typeface="arial" panose="020B0604020202020204" pitchFamily="34" charset="0"/>
              </a:rPr>
              <a:t>In general, social judgment skills are the capacity to understand people and social systems (</a:t>
            </a:r>
            <a:r>
              <a:rPr lang="en-US" dirty="0" err="1">
                <a:solidFill>
                  <a:srgbClr val="202124"/>
                </a:solidFill>
                <a:latin typeface="arial" panose="020B0604020202020204" pitchFamily="34" charset="0"/>
              </a:rPr>
              <a:t>Zaccaro</a:t>
            </a:r>
            <a:r>
              <a:rPr lang="en-US" dirty="0">
                <a:solidFill>
                  <a:srgbClr val="202124"/>
                </a:solidFill>
                <a:latin typeface="arial" panose="020B0604020202020204" pitchFamily="34" charset="0"/>
              </a:rPr>
              <a:t>, Mumford, Connelly, Marks, &amp; Gilbert, 2000, p. 46). They enable leaders to work with others to solve problems and to marshal support to implement change within an organization.</a:t>
            </a:r>
            <a:endParaRPr lang="en-GB" dirty="0"/>
          </a:p>
        </p:txBody>
      </p:sp>
    </p:spTree>
    <p:extLst>
      <p:ext uri="{BB962C8B-B14F-4D97-AF65-F5344CB8AC3E}">
        <p14:creationId xmlns:p14="http://schemas.microsoft.com/office/powerpoint/2010/main" val="368834239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 Skills Approach to Leadership Northouse 6e Chpt 3">
            <a:hlinkClick r:id="" action="ppaction://media"/>
            <a:extLst>
              <a:ext uri="{FF2B5EF4-FFF2-40B4-BE49-F238E27FC236}">
                <a16:creationId xmlns:a16="http://schemas.microsoft.com/office/drawing/2014/main" id="{6A947721-0D71-4265-B5E2-5A603457E805}"/>
              </a:ext>
            </a:extLst>
          </p:cNvPr>
          <p:cNvPicPr>
            <a:picLocks noRot="1" noChangeAspect="1"/>
          </p:cNvPicPr>
          <p:nvPr>
            <a:videoFile r:link="rId1"/>
          </p:nvPr>
        </p:nvPicPr>
        <p:blipFill>
          <a:blip r:embed="rId3"/>
          <a:stretch>
            <a:fillRect/>
          </a:stretch>
        </p:blipFill>
        <p:spPr>
          <a:xfrm>
            <a:off x="0" y="30149"/>
            <a:ext cx="12072664" cy="5616244"/>
          </a:xfrm>
          <a:prstGeom prst="rect">
            <a:avLst/>
          </a:prstGeom>
        </p:spPr>
      </p:pic>
      <p:sp>
        <p:nvSpPr>
          <p:cNvPr id="3" name="Rectangle 2">
            <a:extLst>
              <a:ext uri="{FF2B5EF4-FFF2-40B4-BE49-F238E27FC236}">
                <a16:creationId xmlns:a16="http://schemas.microsoft.com/office/drawing/2014/main" id="{5F812E9D-85F0-4D6B-BE56-8F1BF40311BE}"/>
              </a:ext>
            </a:extLst>
          </p:cNvPr>
          <p:cNvSpPr/>
          <p:nvPr/>
        </p:nvSpPr>
        <p:spPr>
          <a:xfrm>
            <a:off x="0" y="5301208"/>
            <a:ext cx="10585176" cy="261610"/>
          </a:xfrm>
          <a:prstGeom prst="rect">
            <a:avLst/>
          </a:prstGeom>
        </p:spPr>
        <p:txBody>
          <a:bodyPr wrap="square">
            <a:spAutoFit/>
          </a:bodyPr>
          <a:lstStyle/>
          <a:p>
            <a:r>
              <a:rPr lang="en-GB" sz="1100" dirty="0">
                <a:solidFill>
                  <a:schemeClr val="bg1"/>
                </a:solidFill>
                <a:hlinkClick r:id="rId4">
                  <a:extLst>
                    <a:ext uri="{A12FA001-AC4F-418D-AE19-62706E023703}">
                      <ahyp:hlinkClr xmlns:ahyp="http://schemas.microsoft.com/office/drawing/2018/hyperlinkcolor" val="tx"/>
                    </a:ext>
                  </a:extLst>
                </a:hlinkClick>
              </a:rPr>
              <a:t>https://www.youtube.com/watch?v=z3vtKGygJJY&amp;t=622s&amp;ab_channel=DavidDunaetz</a:t>
            </a:r>
            <a:r>
              <a:rPr lang="en-GB" sz="1100" dirty="0">
                <a:solidFill>
                  <a:schemeClr val="bg1"/>
                </a:solidFill>
              </a:rPr>
              <a:t> </a:t>
            </a:r>
          </a:p>
        </p:txBody>
      </p:sp>
    </p:spTree>
    <p:extLst>
      <p:ext uri="{BB962C8B-B14F-4D97-AF65-F5344CB8AC3E}">
        <p14:creationId xmlns:p14="http://schemas.microsoft.com/office/powerpoint/2010/main" val="25399306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4DA1E622-9D21-45C0-84FA-30C639B7D0D6}"/>
              </a:ext>
            </a:extLst>
          </p:cNvPr>
          <p:cNvSpPr>
            <a:spLocks noGrp="1" noChangeArrowheads="1"/>
          </p:cNvSpPr>
          <p:nvPr>
            <p:ph type="title" idx="4294967295"/>
          </p:nvPr>
        </p:nvSpPr>
        <p:spPr>
          <a:xfrm>
            <a:off x="1524000" y="274638"/>
            <a:ext cx="8229600" cy="1143000"/>
          </a:xfrm>
        </p:spPr>
        <p:txBody>
          <a:bodyPr/>
          <a:lstStyle/>
          <a:p>
            <a:pPr eaLnBrk="1" hangingPunct="1"/>
            <a:r>
              <a:rPr lang="en-GB" altLang="en-US"/>
              <a:t>Reflection</a:t>
            </a:r>
          </a:p>
        </p:txBody>
      </p:sp>
      <p:sp>
        <p:nvSpPr>
          <p:cNvPr id="24579" name="Rectangle 3">
            <a:extLst>
              <a:ext uri="{FF2B5EF4-FFF2-40B4-BE49-F238E27FC236}">
                <a16:creationId xmlns:a16="http://schemas.microsoft.com/office/drawing/2014/main" id="{63E34340-183A-4222-A0F9-13B4FC529867}"/>
              </a:ext>
            </a:extLst>
          </p:cNvPr>
          <p:cNvSpPr>
            <a:spLocks noGrp="1" noChangeArrowheads="1"/>
          </p:cNvSpPr>
          <p:nvPr>
            <p:ph type="body" idx="4294967295"/>
          </p:nvPr>
        </p:nvSpPr>
        <p:spPr>
          <a:xfrm>
            <a:off x="227013" y="1995488"/>
            <a:ext cx="11737975" cy="3316287"/>
          </a:xfrm>
        </p:spPr>
        <p:txBody>
          <a:bodyPr/>
          <a:lstStyle/>
          <a:p>
            <a:pPr eaLnBrk="1" hangingPunct="1">
              <a:buFont typeface="Wingdings 3" panose="05040102010807070707" pitchFamily="18" charset="2"/>
              <a:buNone/>
              <a:defRPr/>
            </a:pPr>
            <a:endParaRPr lang="en-GB" altLang="en-US" sz="2800" dirty="0"/>
          </a:p>
          <a:p>
            <a:pPr marL="514350" indent="-514350" eaLnBrk="1" hangingPunct="1">
              <a:lnSpc>
                <a:spcPct val="200000"/>
              </a:lnSpc>
              <a:buFont typeface="+mj-lt"/>
              <a:buAutoNum type="arabicPeriod"/>
              <a:defRPr/>
            </a:pPr>
            <a:r>
              <a:rPr lang="en-GB" altLang="en-US" sz="2400" b="1" dirty="0"/>
              <a:t>Do you believe that skills are important components in leadership? </a:t>
            </a:r>
          </a:p>
          <a:p>
            <a:pPr marL="514350" indent="-514350" eaLnBrk="1" hangingPunct="1">
              <a:lnSpc>
                <a:spcPct val="200000"/>
              </a:lnSpc>
              <a:buFont typeface="+mj-lt"/>
              <a:buAutoNum type="arabicPeriod"/>
              <a:defRPr/>
            </a:pPr>
            <a:r>
              <a:rPr lang="en-GB" altLang="en-US" sz="2400" b="1" dirty="0"/>
              <a:t>Provide some examples to illustrate what skills are necessary?</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Content Placeholder 2">
            <a:extLst>
              <a:ext uri="{FF2B5EF4-FFF2-40B4-BE49-F238E27FC236}">
                <a16:creationId xmlns:a16="http://schemas.microsoft.com/office/drawing/2014/main" id="{8C3095EC-0E70-4C2D-9955-C976129855C9}"/>
              </a:ext>
            </a:extLst>
          </p:cNvPr>
          <p:cNvSpPr>
            <a:spLocks noGrp="1" noChangeArrowheads="1"/>
          </p:cNvSpPr>
          <p:nvPr>
            <p:ph idx="4294967295"/>
          </p:nvPr>
        </p:nvSpPr>
        <p:spPr>
          <a:xfrm>
            <a:off x="192088" y="1600200"/>
            <a:ext cx="11807825" cy="3916363"/>
          </a:xfrm>
        </p:spPr>
        <p:txBody>
          <a:bodyPr lIns="182880" tIns="91440"/>
          <a:lstStyle/>
          <a:p>
            <a:pPr eaLnBrk="1" hangingPunct="1"/>
            <a:r>
              <a:rPr lang="en-GB" altLang="en-US" b="1"/>
              <a:t>Competence frameworks have become common in:</a:t>
            </a:r>
          </a:p>
          <a:p>
            <a:pPr eaLnBrk="1" hangingPunct="1"/>
            <a:endParaRPr lang="en-GB" altLang="en-US"/>
          </a:p>
          <a:p>
            <a:pPr lvl="1" eaLnBrk="1" hangingPunct="1">
              <a:buFont typeface="Wingdings" panose="05000000000000000000" pitchFamily="2" charset="2"/>
              <a:buChar char="v"/>
            </a:pPr>
            <a:r>
              <a:rPr lang="en-GB" altLang="en-US"/>
              <a:t>The selection and promotion of leaders</a:t>
            </a:r>
          </a:p>
          <a:p>
            <a:pPr lvl="1" eaLnBrk="1" hangingPunct="1">
              <a:buFont typeface="Wingdings" panose="05000000000000000000" pitchFamily="2" charset="2"/>
              <a:buChar char="v"/>
            </a:pPr>
            <a:r>
              <a:rPr lang="en-GB" altLang="en-US"/>
              <a:t>The development of leaders</a:t>
            </a:r>
          </a:p>
          <a:p>
            <a:pPr lvl="1" eaLnBrk="1" hangingPunct="1">
              <a:buFont typeface="Wingdings" panose="05000000000000000000" pitchFamily="2" charset="2"/>
              <a:buChar char="v"/>
            </a:pPr>
            <a:r>
              <a:rPr lang="en-GB" altLang="en-US"/>
              <a:t>The performance management of leaders</a:t>
            </a:r>
          </a:p>
          <a:p>
            <a:pPr lvl="1" eaLnBrk="1" hangingPunct="1">
              <a:buFont typeface="Wingdings" panose="05000000000000000000" pitchFamily="2" charset="2"/>
              <a:buChar char="v"/>
            </a:pPr>
            <a:r>
              <a:rPr lang="en-GB" altLang="en-US"/>
              <a:t>As a basis for 360 degree/multi-rater feedback of leadership as perceived by followers</a:t>
            </a:r>
          </a:p>
        </p:txBody>
      </p:sp>
      <p:sp>
        <p:nvSpPr>
          <p:cNvPr id="5" name="Title 1">
            <a:extLst>
              <a:ext uri="{FF2B5EF4-FFF2-40B4-BE49-F238E27FC236}">
                <a16:creationId xmlns:a16="http://schemas.microsoft.com/office/drawing/2014/main" id="{850C96FE-A46E-4B73-92F2-0BEFCC99DFA0}"/>
              </a:ext>
            </a:extLst>
          </p:cNvPr>
          <p:cNvSpPr txBox="1">
            <a:spLocks/>
          </p:cNvSpPr>
          <p:nvPr/>
        </p:nvSpPr>
        <p:spPr bwMode="auto">
          <a:xfrm>
            <a:off x="192088" y="404813"/>
            <a:ext cx="11807825" cy="798512"/>
          </a:xfrm>
          <a:prstGeom prst="rect">
            <a:avLst/>
          </a:prstGeom>
          <a:solidFill>
            <a:srgbClr val="FFC000"/>
          </a:solidFill>
          <a:ln w="9525">
            <a:noFill/>
            <a:miter lim="800000"/>
            <a:headEnd/>
            <a:tailEnd/>
          </a:ln>
          <a:effectLst/>
        </p:spPr>
        <p:txBody>
          <a:bodyPr anchor="b">
            <a:normAutofit/>
          </a:bodyPr>
          <a:lstStyle/>
          <a:p>
            <a:pPr eaLnBrk="1" hangingPunct="1">
              <a:defRPr/>
            </a:pPr>
            <a:r>
              <a:rPr lang="en-GB" sz="3800" b="1" kern="0" dirty="0">
                <a:effectLst>
                  <a:outerShdw blurRad="38100" dist="38100" dir="2700000" algn="tl">
                    <a:srgbClr val="C0C0C0"/>
                  </a:outerShdw>
                </a:effectLst>
                <a:latin typeface="+mj-lt"/>
                <a:ea typeface="+mj-ea"/>
                <a:cs typeface="+mj-cs"/>
              </a:rPr>
              <a:t>Leadership Skills in Practice</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Content Placeholder 2">
            <a:extLst>
              <a:ext uri="{FF2B5EF4-FFF2-40B4-BE49-F238E27FC236}">
                <a16:creationId xmlns:a16="http://schemas.microsoft.com/office/drawing/2014/main" id="{546E1427-76BF-4B74-9A6C-BCC0427A83F3}"/>
              </a:ext>
            </a:extLst>
          </p:cNvPr>
          <p:cNvSpPr>
            <a:spLocks noGrp="1" noChangeArrowheads="1"/>
          </p:cNvSpPr>
          <p:nvPr>
            <p:ph idx="1"/>
          </p:nvPr>
        </p:nvSpPr>
        <p:spPr>
          <a:xfrm>
            <a:off x="207963" y="1030288"/>
            <a:ext cx="12001500" cy="4752975"/>
          </a:xfrm>
        </p:spPr>
        <p:txBody>
          <a:bodyPr lIns="182880" tIns="91440"/>
          <a:lstStyle/>
          <a:p>
            <a:pPr eaLnBrk="1" hangingPunct="1">
              <a:lnSpc>
                <a:spcPct val="200000"/>
              </a:lnSpc>
            </a:pPr>
            <a:r>
              <a:rPr lang="en-GB" altLang="en-US" sz="2400" dirty="0"/>
              <a:t>“</a:t>
            </a:r>
            <a:r>
              <a:rPr lang="en-GB" altLang="en-US" sz="2200" dirty="0"/>
              <a:t>Skills and behaviours found in virtually every organisational leadership competency framework fall into one of four major categories” (Hughes et al (2006)</a:t>
            </a:r>
          </a:p>
          <a:p>
            <a:pPr eaLnBrk="1" hangingPunct="1">
              <a:lnSpc>
                <a:spcPct val="200000"/>
              </a:lnSpc>
              <a:buFont typeface="Wingdings" panose="05000000000000000000" pitchFamily="2" charset="2"/>
              <a:buChar char="§"/>
            </a:pPr>
            <a:r>
              <a:rPr lang="en-GB" altLang="en-US" sz="2400" i="1" dirty="0"/>
              <a:t>Intrapersonal skills </a:t>
            </a:r>
            <a:r>
              <a:rPr lang="en-GB" altLang="en-US" sz="1900" dirty="0"/>
              <a:t>e.g. adapting to stress, goal orientation, personal values (most difficult to change)</a:t>
            </a:r>
            <a:endParaRPr lang="en-GB" altLang="en-US" sz="2400" i="1" dirty="0"/>
          </a:p>
          <a:p>
            <a:pPr eaLnBrk="1" hangingPunct="1">
              <a:lnSpc>
                <a:spcPct val="200000"/>
              </a:lnSpc>
              <a:buFont typeface="Wingdings" panose="05000000000000000000" pitchFamily="2" charset="2"/>
              <a:buChar char="§"/>
            </a:pPr>
            <a:r>
              <a:rPr lang="en-GB" altLang="en-US" sz="2400" i="1" dirty="0"/>
              <a:t>Interpersonal skills </a:t>
            </a:r>
            <a:r>
              <a:rPr lang="en-GB" altLang="en-US" sz="1900" dirty="0"/>
              <a:t>e.g. listening, building </a:t>
            </a:r>
            <a:r>
              <a:rPr lang="en-GB" altLang="en-US" sz="1900" dirty="0" err="1"/>
              <a:t>reationships</a:t>
            </a:r>
            <a:r>
              <a:rPr lang="en-GB" altLang="en-US" sz="1900" dirty="0"/>
              <a:t> (moderately easy to change)</a:t>
            </a:r>
            <a:endParaRPr lang="en-GB" altLang="en-US" sz="2400" i="1" dirty="0"/>
          </a:p>
          <a:p>
            <a:pPr eaLnBrk="1" hangingPunct="1">
              <a:lnSpc>
                <a:spcPct val="200000"/>
              </a:lnSpc>
              <a:buFont typeface="Wingdings" panose="05000000000000000000" pitchFamily="2" charset="2"/>
              <a:buChar char="§"/>
            </a:pPr>
            <a:r>
              <a:rPr lang="en-GB" altLang="en-US" sz="2400" i="1" dirty="0"/>
              <a:t>Leadership skills </a:t>
            </a:r>
            <a:r>
              <a:rPr lang="en-GB" altLang="en-US" sz="1900" dirty="0"/>
              <a:t>e.g. causing change, motivating, persuading (moderately easy to develop)</a:t>
            </a:r>
            <a:endParaRPr lang="en-GB" altLang="en-US" sz="2400" i="1" dirty="0"/>
          </a:p>
          <a:p>
            <a:pPr eaLnBrk="1" hangingPunct="1">
              <a:lnSpc>
                <a:spcPct val="200000"/>
              </a:lnSpc>
              <a:buFont typeface="Wingdings" panose="05000000000000000000" pitchFamily="2" charset="2"/>
              <a:buChar char="§"/>
            </a:pPr>
            <a:r>
              <a:rPr lang="en-GB" altLang="en-US" sz="2400" i="1" dirty="0"/>
              <a:t>Business skills</a:t>
            </a:r>
            <a:r>
              <a:rPr lang="en-GB" altLang="en-US" sz="1900" dirty="0"/>
              <a:t> e.g. analysing markets, problem-solving (</a:t>
            </a:r>
            <a:r>
              <a:rPr lang="en-GB" altLang="en-US" sz="1900" dirty="0" err="1"/>
              <a:t>easies</a:t>
            </a:r>
            <a:r>
              <a:rPr lang="en-GB" altLang="en-US" sz="1900" dirty="0"/>
              <a:t> to develop)</a:t>
            </a:r>
            <a:endParaRPr lang="en-GB" altLang="en-US" sz="2400" i="1" dirty="0"/>
          </a:p>
        </p:txBody>
      </p:sp>
      <p:sp>
        <p:nvSpPr>
          <p:cNvPr id="4" name="Title 1">
            <a:extLst>
              <a:ext uri="{FF2B5EF4-FFF2-40B4-BE49-F238E27FC236}">
                <a16:creationId xmlns:a16="http://schemas.microsoft.com/office/drawing/2014/main" id="{35F36D8D-2A93-4460-AE2E-96AF8C95EF51}"/>
              </a:ext>
            </a:extLst>
          </p:cNvPr>
          <p:cNvSpPr txBox="1">
            <a:spLocks/>
          </p:cNvSpPr>
          <p:nvPr/>
        </p:nvSpPr>
        <p:spPr bwMode="auto">
          <a:xfrm>
            <a:off x="263525" y="260350"/>
            <a:ext cx="11736388" cy="792163"/>
          </a:xfrm>
          <a:prstGeom prst="rect">
            <a:avLst/>
          </a:prstGeom>
          <a:solidFill>
            <a:srgbClr val="FFC000"/>
          </a:solidFill>
          <a:ln w="9525">
            <a:noFill/>
            <a:miter lim="800000"/>
            <a:headEnd/>
            <a:tailEnd/>
          </a:ln>
          <a:effectLst/>
        </p:spPr>
        <p:txBody>
          <a:bodyPr anchor="b">
            <a:normAutofit/>
          </a:bodyPr>
          <a:lstStyle/>
          <a:p>
            <a:pPr eaLnBrk="1" hangingPunct="1">
              <a:defRPr/>
            </a:pPr>
            <a:r>
              <a:rPr lang="en-GB" sz="3800" b="1" kern="0">
                <a:effectLst>
                  <a:outerShdw blurRad="38100" dist="38100" dir="2700000" algn="tl">
                    <a:srgbClr val="C0C0C0"/>
                  </a:outerShdw>
                </a:effectLst>
                <a:latin typeface="+mj-lt"/>
                <a:ea typeface="+mj-ea"/>
                <a:cs typeface="+mj-cs"/>
              </a:rPr>
              <a:t>Leadership Skills in Practice</a:t>
            </a:r>
            <a:endParaRPr lang="en-GB" sz="3800" b="1" kern="0" dirty="0">
              <a:effectLst>
                <a:outerShdw blurRad="38100" dist="38100" dir="2700000" algn="tl">
                  <a:srgbClr val="C0C0C0"/>
                </a:outerShdw>
              </a:effectLst>
              <a:latin typeface="+mj-lt"/>
              <a:ea typeface="+mj-ea"/>
              <a:cs typeface="+mj-cs"/>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Content Placeholder 2">
            <a:extLst>
              <a:ext uri="{FF2B5EF4-FFF2-40B4-BE49-F238E27FC236}">
                <a16:creationId xmlns:a16="http://schemas.microsoft.com/office/drawing/2014/main" id="{3086E6AF-6183-4F3F-9ADD-4276B7DA6ECF}"/>
              </a:ext>
            </a:extLst>
          </p:cNvPr>
          <p:cNvSpPr>
            <a:spLocks noGrp="1" noChangeArrowheads="1"/>
          </p:cNvSpPr>
          <p:nvPr>
            <p:ph idx="4294967295"/>
          </p:nvPr>
        </p:nvSpPr>
        <p:spPr>
          <a:xfrm>
            <a:off x="155575" y="1700213"/>
            <a:ext cx="11880850" cy="2813050"/>
          </a:xfrm>
        </p:spPr>
        <p:txBody>
          <a:bodyPr lIns="182880" tIns="91440"/>
          <a:lstStyle/>
          <a:p>
            <a:pPr eaLnBrk="1" hangingPunct="1">
              <a:lnSpc>
                <a:spcPct val="150000"/>
              </a:lnSpc>
            </a:pPr>
            <a:r>
              <a:rPr lang="en-GB" altLang="en-US" sz="2300"/>
              <a:t>Many leaders do not have a formal position or management role in an organisation. It is argued such leaders must have:</a:t>
            </a:r>
          </a:p>
          <a:p>
            <a:pPr eaLnBrk="1" hangingPunct="1">
              <a:lnSpc>
                <a:spcPct val="150000"/>
              </a:lnSpc>
            </a:pPr>
            <a:endParaRPr lang="en-GB" altLang="en-US" sz="2300"/>
          </a:p>
          <a:p>
            <a:pPr lvl="1" eaLnBrk="1" hangingPunct="1">
              <a:lnSpc>
                <a:spcPct val="150000"/>
              </a:lnSpc>
            </a:pPr>
            <a:r>
              <a:rPr lang="en-GB" altLang="en-US"/>
              <a:t>Framing skills – </a:t>
            </a:r>
            <a:r>
              <a:rPr lang="en-GB" altLang="en-US" sz="2100"/>
              <a:t>defining issues, identifying opportunities for action</a:t>
            </a:r>
          </a:p>
          <a:p>
            <a:pPr lvl="1" eaLnBrk="1" hangingPunct="1">
              <a:lnSpc>
                <a:spcPct val="150000"/>
              </a:lnSpc>
            </a:pPr>
            <a:r>
              <a:rPr lang="en-GB" altLang="en-US"/>
              <a:t>Social capital skills – </a:t>
            </a:r>
            <a:r>
              <a:rPr lang="en-GB" altLang="en-US" sz="2100"/>
              <a:t>the informal power of relationships building/networking</a:t>
            </a:r>
          </a:p>
          <a:p>
            <a:pPr lvl="1" eaLnBrk="1" hangingPunct="1">
              <a:lnSpc>
                <a:spcPct val="150000"/>
              </a:lnSpc>
            </a:pPr>
            <a:r>
              <a:rPr lang="en-GB" altLang="en-US"/>
              <a:t>Mobilisation skills – </a:t>
            </a:r>
            <a:r>
              <a:rPr lang="en-GB" altLang="en-US" sz="2100"/>
              <a:t>obtaining resources and focusing on targets</a:t>
            </a:r>
          </a:p>
        </p:txBody>
      </p:sp>
      <p:sp>
        <p:nvSpPr>
          <p:cNvPr id="4" name="Title 1">
            <a:extLst>
              <a:ext uri="{FF2B5EF4-FFF2-40B4-BE49-F238E27FC236}">
                <a16:creationId xmlns:a16="http://schemas.microsoft.com/office/drawing/2014/main" id="{4C29DD0A-CEE5-4598-9E55-9B0239268726}"/>
              </a:ext>
            </a:extLst>
          </p:cNvPr>
          <p:cNvSpPr txBox="1">
            <a:spLocks/>
          </p:cNvSpPr>
          <p:nvPr/>
        </p:nvSpPr>
        <p:spPr bwMode="auto">
          <a:xfrm>
            <a:off x="155575" y="260350"/>
            <a:ext cx="11880850" cy="792163"/>
          </a:xfrm>
          <a:prstGeom prst="rect">
            <a:avLst/>
          </a:prstGeom>
          <a:solidFill>
            <a:srgbClr val="FFC000"/>
          </a:solidFill>
          <a:ln w="9525">
            <a:noFill/>
            <a:miter lim="800000"/>
            <a:headEnd/>
            <a:tailEnd/>
          </a:ln>
          <a:effectLst/>
        </p:spPr>
        <p:txBody>
          <a:bodyPr anchor="b">
            <a:normAutofit/>
          </a:bodyPr>
          <a:lstStyle/>
          <a:p>
            <a:pPr eaLnBrk="1" hangingPunct="1">
              <a:defRPr/>
            </a:pPr>
            <a:r>
              <a:rPr lang="en-GB" sz="3800" b="1" kern="0">
                <a:effectLst>
                  <a:outerShdw blurRad="38100" dist="38100" dir="2700000" algn="tl">
                    <a:srgbClr val="C0C0C0"/>
                  </a:outerShdw>
                </a:effectLst>
                <a:latin typeface="+mj-lt"/>
                <a:ea typeface="+mj-ea"/>
                <a:cs typeface="+mj-cs"/>
              </a:rPr>
              <a:t>Leadership Skills in Practice</a:t>
            </a:r>
            <a:endParaRPr lang="en-GB" sz="3800" b="1" kern="0" dirty="0">
              <a:effectLst>
                <a:outerShdw blurRad="38100" dist="38100" dir="2700000" algn="tl">
                  <a:srgbClr val="C0C0C0"/>
                </a:outerShdw>
              </a:effectLst>
              <a:latin typeface="+mj-lt"/>
              <a:ea typeface="+mj-ea"/>
              <a:cs typeface="+mj-cs"/>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itle 1">
            <a:extLst>
              <a:ext uri="{FF2B5EF4-FFF2-40B4-BE49-F238E27FC236}">
                <a16:creationId xmlns:a16="http://schemas.microsoft.com/office/drawing/2014/main" id="{364C80F1-0B03-4449-980C-0BA17290CAAB}"/>
              </a:ext>
            </a:extLst>
          </p:cNvPr>
          <p:cNvSpPr>
            <a:spLocks noGrp="1" noChangeArrowheads="1"/>
          </p:cNvSpPr>
          <p:nvPr>
            <p:ph type="title" idx="4294967295"/>
          </p:nvPr>
        </p:nvSpPr>
        <p:spPr>
          <a:xfrm>
            <a:off x="192088" y="271463"/>
            <a:ext cx="11736387" cy="709612"/>
          </a:xfrm>
          <a:solidFill>
            <a:srgbClr val="FFC000"/>
          </a:solidFill>
        </p:spPr>
        <p:txBody>
          <a:bodyPr anchor="b"/>
          <a:lstStyle/>
          <a:p>
            <a:pPr algn="l" eaLnBrk="1" hangingPunct="1">
              <a:defRPr/>
            </a:pPr>
            <a:r>
              <a:rPr lang="en-GB" altLang="en-US" sz="3700" b="1" dirty="0">
                <a:effectLst>
                  <a:outerShdw blurRad="38100" dist="38100" dir="2700000" algn="tl">
                    <a:srgbClr val="000000">
                      <a:alpha val="43137"/>
                    </a:srgbClr>
                  </a:outerShdw>
                </a:effectLst>
              </a:rPr>
              <a:t>Issues with skills approach</a:t>
            </a:r>
          </a:p>
        </p:txBody>
      </p:sp>
      <p:sp>
        <p:nvSpPr>
          <p:cNvPr id="34819" name="Content Placeholder 2">
            <a:extLst>
              <a:ext uri="{FF2B5EF4-FFF2-40B4-BE49-F238E27FC236}">
                <a16:creationId xmlns:a16="http://schemas.microsoft.com/office/drawing/2014/main" id="{F44A17F6-F8C6-468B-BCF1-4EADB7826B99}"/>
              </a:ext>
            </a:extLst>
          </p:cNvPr>
          <p:cNvSpPr>
            <a:spLocks noGrp="1" noChangeArrowheads="1"/>
          </p:cNvSpPr>
          <p:nvPr>
            <p:ph idx="4294967295"/>
          </p:nvPr>
        </p:nvSpPr>
        <p:spPr>
          <a:xfrm>
            <a:off x="192088" y="1557338"/>
            <a:ext cx="11807825" cy="3743325"/>
          </a:xfrm>
        </p:spPr>
        <p:txBody>
          <a:bodyPr lIns="182880" tIns="91440"/>
          <a:lstStyle/>
          <a:p>
            <a:pPr eaLnBrk="1" hangingPunct="1">
              <a:lnSpc>
                <a:spcPct val="150000"/>
              </a:lnSpc>
              <a:buFontTx/>
              <a:buChar char="-"/>
            </a:pPr>
            <a:r>
              <a:rPr lang="en-GB" altLang="en-US" sz="2300"/>
              <a:t>Agreeing a list of skills/competence</a:t>
            </a:r>
          </a:p>
          <a:p>
            <a:pPr eaLnBrk="1" hangingPunct="1">
              <a:lnSpc>
                <a:spcPct val="150000"/>
              </a:lnSpc>
              <a:buFontTx/>
              <a:buChar char="-"/>
            </a:pPr>
            <a:r>
              <a:rPr lang="en-GB" altLang="en-US" sz="2300"/>
              <a:t>Development and training may not produce results required by organisation</a:t>
            </a:r>
          </a:p>
          <a:p>
            <a:pPr eaLnBrk="1" hangingPunct="1">
              <a:lnSpc>
                <a:spcPct val="150000"/>
              </a:lnSpc>
              <a:buFontTx/>
              <a:buChar char="-"/>
            </a:pPr>
            <a:r>
              <a:rPr lang="en-GB" altLang="en-US" sz="2300"/>
              <a:t>Often use of skills more important than possession of the skill</a:t>
            </a:r>
          </a:p>
          <a:p>
            <a:pPr eaLnBrk="1" hangingPunct="1">
              <a:lnSpc>
                <a:spcPct val="150000"/>
              </a:lnSpc>
              <a:buFontTx/>
              <a:buChar char="-"/>
            </a:pPr>
            <a:r>
              <a:rPr lang="en-GB" altLang="en-US" sz="2300"/>
              <a:t>Criteria to judge skill use (motivation often used)</a:t>
            </a:r>
          </a:p>
          <a:p>
            <a:pPr eaLnBrk="1" hangingPunct="1">
              <a:lnSpc>
                <a:spcPct val="150000"/>
              </a:lnSpc>
              <a:buFontTx/>
              <a:buChar char="-"/>
            </a:pPr>
            <a:r>
              <a:rPr lang="en-GB" altLang="en-US" sz="2300"/>
              <a:t>Are skills traits?</a:t>
            </a:r>
          </a:p>
          <a:p>
            <a:pPr eaLnBrk="1" hangingPunct="1">
              <a:lnSpc>
                <a:spcPct val="150000"/>
              </a:lnSpc>
              <a:buFontTx/>
              <a:buChar char="-"/>
            </a:pPr>
            <a:r>
              <a:rPr lang="en-GB" altLang="en-US" sz="2300"/>
              <a:t>Does good leadership require combination of both skills and traits?</a:t>
            </a:r>
          </a:p>
          <a:p>
            <a:pPr eaLnBrk="1" hangingPunct="1">
              <a:lnSpc>
                <a:spcPct val="150000"/>
              </a:lnSpc>
              <a:buFontTx/>
              <a:buChar char="-"/>
            </a:pPr>
            <a:endParaRPr lang="en-GB"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2">
            <a:extLst>
              <a:ext uri="{FF2B5EF4-FFF2-40B4-BE49-F238E27FC236}">
                <a16:creationId xmlns:a16="http://schemas.microsoft.com/office/drawing/2014/main" id="{A1F6CB59-6515-48E9-85A3-C3BF2BFB0737}"/>
              </a:ext>
            </a:extLst>
          </p:cNvPr>
          <p:cNvSpPr>
            <a:spLocks noGrp="1" noChangeArrowheads="1"/>
          </p:cNvSpPr>
          <p:nvPr>
            <p:ph type="title"/>
          </p:nvPr>
        </p:nvSpPr>
        <p:spPr>
          <a:xfrm>
            <a:off x="227013" y="260350"/>
            <a:ext cx="11737975" cy="1143000"/>
          </a:xfrm>
          <a:solidFill>
            <a:srgbClr val="FFC000"/>
          </a:solidFill>
        </p:spPr>
        <p:txBody>
          <a:bodyPr/>
          <a:lstStyle/>
          <a:p>
            <a:pPr algn="l" eaLnBrk="1" hangingPunct="1">
              <a:defRPr/>
            </a:pPr>
            <a:r>
              <a:rPr lang="en-GB" altLang="en-US" b="1" dirty="0">
                <a:effectLst>
                  <a:outerShdw blurRad="38100" dist="38100" dir="2700000" algn="tl">
                    <a:srgbClr val="000000">
                      <a:alpha val="43137"/>
                    </a:srgbClr>
                  </a:outerShdw>
                </a:effectLst>
              </a:rPr>
              <a:t>The skills perspective: a critique:</a:t>
            </a:r>
          </a:p>
        </p:txBody>
      </p:sp>
      <p:sp>
        <p:nvSpPr>
          <p:cNvPr id="2" name="Content Placeholder 1">
            <a:extLst>
              <a:ext uri="{FF2B5EF4-FFF2-40B4-BE49-F238E27FC236}">
                <a16:creationId xmlns:a16="http://schemas.microsoft.com/office/drawing/2014/main" id="{C4F40C6F-7722-411A-91B7-305B08D4AF78}"/>
              </a:ext>
            </a:extLst>
          </p:cNvPr>
          <p:cNvSpPr>
            <a:spLocks noGrp="1" noChangeArrowheads="1"/>
          </p:cNvSpPr>
          <p:nvPr>
            <p:ph idx="1"/>
          </p:nvPr>
        </p:nvSpPr>
        <p:spPr>
          <a:xfrm>
            <a:off x="227013" y="2420938"/>
            <a:ext cx="11737975" cy="2520950"/>
          </a:xfrm>
        </p:spPr>
        <p:txBody>
          <a:bodyPr/>
          <a:lstStyle/>
          <a:p>
            <a:pPr eaLnBrk="1" hangingPunct="1">
              <a:spcAft>
                <a:spcPts val="1200"/>
              </a:spcAft>
            </a:pPr>
            <a:r>
              <a:rPr lang="en-GB" altLang="en-US" sz="2800"/>
              <a:t>Training may not produce the desired skill set</a:t>
            </a:r>
          </a:p>
          <a:p>
            <a:pPr eaLnBrk="1" hangingPunct="1">
              <a:spcAft>
                <a:spcPts val="1200"/>
              </a:spcAft>
            </a:pPr>
            <a:r>
              <a:rPr lang="en-GB" altLang="en-US" sz="2800"/>
              <a:t>It is often the </a:t>
            </a:r>
            <a:r>
              <a:rPr lang="en-GB" altLang="en-US" sz="2800" i="1"/>
              <a:t>use of </a:t>
            </a:r>
            <a:r>
              <a:rPr lang="en-GB" altLang="en-US" sz="2800"/>
              <a:t>the skill that it more important than possession of the skill </a:t>
            </a:r>
            <a:r>
              <a:rPr lang="en-GB" altLang="en-US" sz="2800" i="1"/>
              <a:t>itself.</a:t>
            </a:r>
          </a:p>
          <a:p>
            <a:pPr eaLnBrk="1" hangingPunct="1">
              <a:spcAft>
                <a:spcPts val="1200"/>
              </a:spcAft>
            </a:pPr>
            <a:r>
              <a:rPr lang="en-GB" altLang="en-US" sz="2800" i="1"/>
              <a:t> </a:t>
            </a:r>
            <a:r>
              <a:rPr lang="en-GB" altLang="en-US" sz="2800"/>
              <a:t>Are skills actually distinct from traits, or is there some overlap?</a:t>
            </a: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a:extLst>
              <a:ext uri="{FF2B5EF4-FFF2-40B4-BE49-F238E27FC236}">
                <a16:creationId xmlns:a16="http://schemas.microsoft.com/office/drawing/2014/main" id="{50192D15-2D72-4C35-9539-0BC83D59DD4C}"/>
              </a:ext>
            </a:extLst>
          </p:cNvPr>
          <p:cNvSpPr>
            <a:spLocks noGrp="1" noChangeArrowheads="1"/>
          </p:cNvSpPr>
          <p:nvPr>
            <p:ph type="title"/>
          </p:nvPr>
        </p:nvSpPr>
        <p:spPr>
          <a:xfrm>
            <a:off x="227013" y="274638"/>
            <a:ext cx="11737975" cy="1143000"/>
          </a:xfrm>
          <a:solidFill>
            <a:srgbClr val="FFC000"/>
          </a:solidFill>
        </p:spPr>
        <p:txBody>
          <a:bodyPr/>
          <a:lstStyle/>
          <a:p>
            <a:pPr eaLnBrk="1" hangingPunct="1">
              <a:defRPr/>
            </a:pPr>
            <a:r>
              <a:rPr lang="en-US" altLang="en-US" b="1" dirty="0">
                <a:effectLst>
                  <a:outerShdw blurRad="38100" dist="38100" dir="2700000" algn="tl">
                    <a:srgbClr val="000000">
                      <a:alpha val="43137"/>
                    </a:srgbClr>
                  </a:outerShdw>
                </a:effectLst>
              </a:rPr>
              <a:t>Activity - Skills Inventory</a:t>
            </a:r>
            <a:endParaRPr lang="en-GB" altLang="en-US" b="1" dirty="0">
              <a:effectLst>
                <a:outerShdw blurRad="38100" dist="38100" dir="2700000" algn="tl">
                  <a:srgbClr val="000000">
                    <a:alpha val="43137"/>
                  </a:srgbClr>
                </a:outerShdw>
              </a:effectLst>
            </a:endParaRPr>
          </a:p>
        </p:txBody>
      </p:sp>
      <p:sp>
        <p:nvSpPr>
          <p:cNvPr id="37891" name="Content Placeholder 2">
            <a:extLst>
              <a:ext uri="{FF2B5EF4-FFF2-40B4-BE49-F238E27FC236}">
                <a16:creationId xmlns:a16="http://schemas.microsoft.com/office/drawing/2014/main" id="{9B2628BA-81FA-42D4-B987-97367CDE658C}"/>
              </a:ext>
            </a:extLst>
          </p:cNvPr>
          <p:cNvSpPr>
            <a:spLocks noGrp="1" noChangeArrowheads="1"/>
          </p:cNvSpPr>
          <p:nvPr>
            <p:ph idx="1"/>
          </p:nvPr>
        </p:nvSpPr>
        <p:spPr>
          <a:xfrm>
            <a:off x="227013" y="3033713"/>
            <a:ext cx="11737975" cy="790575"/>
          </a:xfrm>
        </p:spPr>
        <p:txBody>
          <a:bodyPr/>
          <a:lstStyle/>
          <a:p>
            <a:pPr eaLnBrk="1" hangingPunct="1">
              <a:defRPr/>
            </a:pPr>
            <a:r>
              <a:rPr lang="en-US" altLang="en-US" sz="2800" b="1" dirty="0">
                <a:effectLst>
                  <a:outerShdw blurRad="38100" dist="38100" dir="2700000" algn="tl">
                    <a:srgbClr val="000000">
                      <a:alpha val="43137"/>
                    </a:srgbClr>
                  </a:outerShdw>
                </a:effectLst>
              </a:rPr>
              <a:t>Think of examples when you have demonstrated a particular skill.</a:t>
            </a:r>
            <a:endParaRPr lang="en-GB" altLang="en-US" sz="2800" b="1" dirty="0">
              <a:effectLst>
                <a:outerShdw blurRad="38100" dist="38100" dir="2700000" algn="tl">
                  <a:srgbClr val="000000">
                    <a:alpha val="43137"/>
                  </a:srgbClr>
                </a:outerShdw>
              </a:effectLst>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itle 2">
            <a:extLst>
              <a:ext uri="{FF2B5EF4-FFF2-40B4-BE49-F238E27FC236}">
                <a16:creationId xmlns:a16="http://schemas.microsoft.com/office/drawing/2014/main" id="{21498EEE-A27E-483E-9209-62329C7EC7C2}"/>
              </a:ext>
            </a:extLst>
          </p:cNvPr>
          <p:cNvSpPr>
            <a:spLocks noGrp="1" noChangeArrowheads="1"/>
          </p:cNvSpPr>
          <p:nvPr>
            <p:ph type="title"/>
          </p:nvPr>
        </p:nvSpPr>
        <p:spPr>
          <a:xfrm>
            <a:off x="166688" y="274638"/>
            <a:ext cx="11833225" cy="1143000"/>
          </a:xfrm>
          <a:solidFill>
            <a:srgbClr val="FFC000"/>
          </a:solidFill>
        </p:spPr>
        <p:txBody>
          <a:bodyPr/>
          <a:lstStyle/>
          <a:p>
            <a:pPr algn="l" eaLnBrk="1" hangingPunct="1"/>
            <a:r>
              <a:rPr lang="en-GB" altLang="en-US"/>
              <a:t>Reading:</a:t>
            </a:r>
          </a:p>
        </p:txBody>
      </p:sp>
      <p:sp>
        <p:nvSpPr>
          <p:cNvPr id="38915" name="Content Placeholder 1">
            <a:extLst>
              <a:ext uri="{FF2B5EF4-FFF2-40B4-BE49-F238E27FC236}">
                <a16:creationId xmlns:a16="http://schemas.microsoft.com/office/drawing/2014/main" id="{ED19B089-8F3E-4A23-AD50-246DDFC415CA}"/>
              </a:ext>
            </a:extLst>
          </p:cNvPr>
          <p:cNvSpPr>
            <a:spLocks noGrp="1" noChangeArrowheads="1"/>
          </p:cNvSpPr>
          <p:nvPr>
            <p:ph idx="1"/>
          </p:nvPr>
        </p:nvSpPr>
        <p:spPr>
          <a:xfrm>
            <a:off x="166688" y="2276475"/>
            <a:ext cx="12001500" cy="2952750"/>
          </a:xfrm>
        </p:spPr>
        <p:txBody>
          <a:bodyPr/>
          <a:lstStyle/>
          <a:p>
            <a:pPr eaLnBrk="1" hangingPunct="1">
              <a:lnSpc>
                <a:spcPct val="150000"/>
              </a:lnSpc>
              <a:spcAft>
                <a:spcPts val="600"/>
              </a:spcAft>
              <a:buFont typeface="Arial" panose="020B0604020202020204" pitchFamily="34" charset="0"/>
              <a:buNone/>
            </a:pPr>
            <a:r>
              <a:rPr lang="en-GB" altLang="en-US" sz="2000"/>
              <a:t>Katz R (1955) ‘Skills of an effective administrator’, </a:t>
            </a:r>
            <a:r>
              <a:rPr lang="en-GB" altLang="en-US" sz="2000" i="1"/>
              <a:t>Harvard Business Review, </a:t>
            </a:r>
            <a:r>
              <a:rPr lang="en-GB" altLang="en-US" sz="2000"/>
              <a:t>33(1): 33-42</a:t>
            </a:r>
          </a:p>
          <a:p>
            <a:pPr eaLnBrk="1" hangingPunct="1">
              <a:lnSpc>
                <a:spcPct val="150000"/>
              </a:lnSpc>
              <a:spcAft>
                <a:spcPts val="600"/>
              </a:spcAft>
              <a:buFont typeface="Arial" panose="020B0604020202020204" pitchFamily="34" charset="0"/>
              <a:buNone/>
            </a:pPr>
            <a:r>
              <a:rPr lang="en-GB" altLang="en-US" sz="2000"/>
              <a:t>Mumford M, Zaccaro S, Harding F, Jacobs T, Fleishman E (2000) ‘Leadership skills for a changing world: Solving complex social problems’, </a:t>
            </a:r>
            <a:r>
              <a:rPr lang="en-GB" altLang="en-US" sz="2000" i="1"/>
              <a:t>The Leadership Quarterly</a:t>
            </a:r>
            <a:r>
              <a:rPr lang="en-GB" altLang="en-US" sz="2000"/>
              <a:t>, 11(1): 11-35</a:t>
            </a:r>
          </a:p>
          <a:p>
            <a:pPr eaLnBrk="1" hangingPunct="1">
              <a:lnSpc>
                <a:spcPct val="150000"/>
              </a:lnSpc>
              <a:spcAft>
                <a:spcPts val="600"/>
              </a:spcAft>
              <a:buFont typeface="Arial" panose="020B0604020202020204" pitchFamily="34" charset="0"/>
              <a:buNone/>
            </a:pPr>
            <a:endParaRPr lang="en-GB" altLang="en-US" sz="2000"/>
          </a:p>
          <a:p>
            <a:pPr eaLnBrk="1" hangingPunct="1">
              <a:lnSpc>
                <a:spcPct val="150000"/>
              </a:lnSpc>
              <a:spcAft>
                <a:spcPts val="600"/>
              </a:spcAft>
              <a:buFont typeface="Arial" panose="020B0604020202020204" pitchFamily="34" charset="0"/>
              <a:buNone/>
            </a:pPr>
            <a:endParaRPr lang="en-GB" altLang="en-US" sz="1400"/>
          </a:p>
        </p:txBody>
      </p:sp>
    </p:spTree>
  </p:cSld>
  <p:clrMapOvr>
    <a:masterClrMapping/>
  </p:clrMapOvr>
  <p:transition spd="slow"/>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4415</TotalTime>
  <Words>1175</Words>
  <Application>Microsoft Office PowerPoint</Application>
  <PresentationFormat>Widescreen</PresentationFormat>
  <Paragraphs>126</Paragraphs>
  <Slides>22</Slides>
  <Notes>12</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Myriad Pro</vt:lpstr>
      <vt:lpstr>Arial</vt:lpstr>
      <vt:lpstr>Arial</vt:lpstr>
      <vt:lpstr>Arial Rounded MT Bold</vt:lpstr>
      <vt:lpstr>Calibri</vt:lpstr>
      <vt:lpstr>Wingdings</vt:lpstr>
      <vt:lpstr>Wingdings 3</vt:lpstr>
      <vt:lpstr>20140311PresentationUWTSDTemplate</vt:lpstr>
      <vt:lpstr>Module Title:  Leadership and Management Theory and Practice</vt:lpstr>
      <vt:lpstr>Learning Objectives</vt:lpstr>
      <vt:lpstr>Leadership skills:</vt:lpstr>
      <vt:lpstr>Skills and Leadership:</vt:lpstr>
      <vt:lpstr>Skills Approach:</vt:lpstr>
      <vt:lpstr>Katz – Skills Approach:</vt:lpstr>
      <vt:lpstr>PowerPoint Presentation</vt:lpstr>
      <vt:lpstr>PowerPoint Presentation</vt:lpstr>
      <vt:lpstr>Class Discussion:</vt:lpstr>
      <vt:lpstr>PowerPoint Presentation</vt:lpstr>
      <vt:lpstr>Mumford – Skills Approach</vt:lpstr>
      <vt:lpstr>Mumford – Skills Approach</vt:lpstr>
      <vt:lpstr>PowerPoint Presentation</vt:lpstr>
      <vt:lpstr>PowerPoint Presentation</vt:lpstr>
      <vt:lpstr>Reflection</vt:lpstr>
      <vt:lpstr>PowerPoint Presentation</vt:lpstr>
      <vt:lpstr>PowerPoint Presentation</vt:lpstr>
      <vt:lpstr>PowerPoint Presentation</vt:lpstr>
      <vt:lpstr>Issues with skills approach</vt:lpstr>
      <vt:lpstr>The skills perspective: a critique:</vt:lpstr>
      <vt:lpstr>Activity - Skills Inventory</vt:lpstr>
      <vt:lpstr>Reading:</vt:lpstr>
    </vt:vector>
  </TitlesOfParts>
  <Company>University of Chester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and Development</dc:title>
  <dc:creator>kasia</dc:creator>
  <cp:lastModifiedBy>Seyed Nasirpourosgoei</cp:lastModifiedBy>
  <cp:revision>171</cp:revision>
  <dcterms:created xsi:type="dcterms:W3CDTF">2011-02-08T13:37:54Z</dcterms:created>
  <dcterms:modified xsi:type="dcterms:W3CDTF">2024-09-21T08:16:20Z</dcterms:modified>
</cp:coreProperties>
</file>