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16"/>
  </p:notesMasterIdLst>
  <p:sldIdLst>
    <p:sldId id="256" r:id="rId2"/>
    <p:sldId id="268" r:id="rId3"/>
    <p:sldId id="257" r:id="rId4"/>
    <p:sldId id="258" r:id="rId5"/>
    <p:sldId id="267" r:id="rId6"/>
    <p:sldId id="270" r:id="rId7"/>
    <p:sldId id="271" r:id="rId8"/>
    <p:sldId id="259" r:id="rId9"/>
    <p:sldId id="265" r:id="rId10"/>
    <p:sldId id="269" r:id="rId11"/>
    <p:sldId id="261" r:id="rId12"/>
    <p:sldId id="262" r:id="rId13"/>
    <p:sldId id="266"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7A16"/>
    <a:srgbClr val="3ACEC0"/>
    <a:srgbClr val="5C5FCC"/>
    <a:srgbClr val="2E99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2178B0-1733-4A57-8FE0-474CD08DD6F7}" v="38" dt="2023-11-26T11:30:22.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77709" autoAdjust="0"/>
  </p:normalViewPr>
  <p:slideViewPr>
    <p:cSldViewPr snapToGrid="0">
      <p:cViewPr varScale="1">
        <p:scale>
          <a:sx n="69" d="100"/>
          <a:sy n="69" d="100"/>
        </p:scale>
        <p:origin x="1142" y="62"/>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land Mihai" userId="470637206a803c38" providerId="LiveId" clId="{872178B0-1733-4A57-8FE0-474CD08DD6F7}"/>
    <pc:docChg chg="undo redo custSel addSld modSld sldOrd">
      <pc:chgData name="Roland Mihai" userId="470637206a803c38" providerId="LiveId" clId="{872178B0-1733-4A57-8FE0-474CD08DD6F7}" dt="2023-11-26T12:47:55.157" v="968" actId="20577"/>
      <pc:docMkLst>
        <pc:docMk/>
      </pc:docMkLst>
      <pc:sldChg chg="addSp delSp modSp mod setBg">
        <pc:chgData name="Roland Mihai" userId="470637206a803c38" providerId="LiveId" clId="{872178B0-1733-4A57-8FE0-474CD08DD6F7}" dt="2023-11-26T12:47:55.157" v="968" actId="20577"/>
        <pc:sldMkLst>
          <pc:docMk/>
          <pc:sldMk cId="1867809892" sldId="256"/>
        </pc:sldMkLst>
        <pc:spChg chg="mod ord">
          <ac:chgData name="Roland Mihai" userId="470637206a803c38" providerId="LiveId" clId="{872178B0-1733-4A57-8FE0-474CD08DD6F7}" dt="2023-11-26T12:47:55.157" v="968" actId="20577"/>
          <ac:spMkLst>
            <pc:docMk/>
            <pc:sldMk cId="1867809892" sldId="256"/>
            <ac:spMk id="3" creationId="{A26DE910-6441-B405-B583-3E468D6466C7}"/>
          </ac:spMkLst>
        </pc:spChg>
        <pc:spChg chg="mod">
          <ac:chgData name="Roland Mihai" userId="470637206a803c38" providerId="LiveId" clId="{872178B0-1733-4A57-8FE0-474CD08DD6F7}" dt="2023-11-26T10:59:43.941" v="21" actId="26606"/>
          <ac:spMkLst>
            <pc:docMk/>
            <pc:sldMk cId="1867809892" sldId="256"/>
            <ac:spMk id="4" creationId="{00000000-0000-0000-0000-000000000000}"/>
          </ac:spMkLst>
        </pc:spChg>
        <pc:spChg chg="add del">
          <ac:chgData name="Roland Mihai" userId="470637206a803c38" providerId="LiveId" clId="{872178B0-1733-4A57-8FE0-474CD08DD6F7}" dt="2023-11-26T10:59:33.893" v="18" actId="26606"/>
          <ac:spMkLst>
            <pc:docMk/>
            <pc:sldMk cId="1867809892" sldId="256"/>
            <ac:spMk id="11" creationId="{BACC6370-2D7E-4714-9D71-7542949D7D5D}"/>
          </ac:spMkLst>
        </pc:spChg>
        <pc:spChg chg="add del">
          <ac:chgData name="Roland Mihai" userId="470637206a803c38" providerId="LiveId" clId="{872178B0-1733-4A57-8FE0-474CD08DD6F7}" dt="2023-11-26T10:59:33.893" v="18" actId="26606"/>
          <ac:spMkLst>
            <pc:docMk/>
            <pc:sldMk cId="1867809892" sldId="256"/>
            <ac:spMk id="13" creationId="{F68B3F68-107C-434F-AA38-110D5EA91B85}"/>
          </ac:spMkLst>
        </pc:spChg>
        <pc:spChg chg="add del">
          <ac:chgData name="Roland Mihai" userId="470637206a803c38" providerId="LiveId" clId="{872178B0-1733-4A57-8FE0-474CD08DD6F7}" dt="2023-11-26T10:59:33.893" v="18" actId="26606"/>
          <ac:spMkLst>
            <pc:docMk/>
            <pc:sldMk cId="1867809892" sldId="256"/>
            <ac:spMk id="15" creationId="{AAD0DBB9-1A4B-4391-81D4-CB19F9AB918A}"/>
          </ac:spMkLst>
        </pc:spChg>
        <pc:spChg chg="add del">
          <ac:chgData name="Roland Mihai" userId="470637206a803c38" providerId="LiveId" clId="{872178B0-1733-4A57-8FE0-474CD08DD6F7}" dt="2023-11-26T10:59:33.893" v="18" actId="26606"/>
          <ac:spMkLst>
            <pc:docMk/>
            <pc:sldMk cId="1867809892" sldId="256"/>
            <ac:spMk id="17" creationId="{063BBA22-50EA-4C4D-BE05-F1CE4E63AA56}"/>
          </ac:spMkLst>
        </pc:spChg>
        <pc:spChg chg="add del">
          <ac:chgData name="Roland Mihai" userId="470637206a803c38" providerId="LiveId" clId="{872178B0-1733-4A57-8FE0-474CD08DD6F7}" dt="2023-11-26T10:59:43.925" v="20" actId="26606"/>
          <ac:spMkLst>
            <pc:docMk/>
            <pc:sldMk cId="1867809892" sldId="256"/>
            <ac:spMk id="19" creationId="{53B021B3-DE93-4AB7-8A18-CF5F1CED88B8}"/>
          </ac:spMkLst>
        </pc:spChg>
        <pc:spChg chg="add del">
          <ac:chgData name="Roland Mihai" userId="470637206a803c38" providerId="LiveId" clId="{872178B0-1733-4A57-8FE0-474CD08DD6F7}" dt="2023-11-26T10:59:43.925" v="20" actId="26606"/>
          <ac:spMkLst>
            <pc:docMk/>
            <pc:sldMk cId="1867809892" sldId="256"/>
            <ac:spMk id="20" creationId="{52D502E5-F6B4-4D58-B4AE-FC466FF15EE8}"/>
          </ac:spMkLst>
        </pc:spChg>
        <pc:spChg chg="add del">
          <ac:chgData name="Roland Mihai" userId="470637206a803c38" providerId="LiveId" clId="{872178B0-1733-4A57-8FE0-474CD08DD6F7}" dt="2023-11-26T10:59:43.925" v="20" actId="26606"/>
          <ac:spMkLst>
            <pc:docMk/>
            <pc:sldMk cId="1867809892" sldId="256"/>
            <ac:spMk id="21" creationId="{9DECDBF4-02B6-4BB4-B65B-B8107AD6A9E8}"/>
          </ac:spMkLst>
        </pc:spChg>
        <pc:spChg chg="add">
          <ac:chgData name="Roland Mihai" userId="470637206a803c38" providerId="LiveId" clId="{872178B0-1733-4A57-8FE0-474CD08DD6F7}" dt="2023-11-26T10:59:43.941" v="21" actId="26606"/>
          <ac:spMkLst>
            <pc:docMk/>
            <pc:sldMk cId="1867809892" sldId="256"/>
            <ac:spMk id="23" creationId="{AE2B703B-46F9-481A-A605-82E2A828C4FA}"/>
          </ac:spMkLst>
        </pc:spChg>
        <pc:spChg chg="add">
          <ac:chgData name="Roland Mihai" userId="470637206a803c38" providerId="LiveId" clId="{872178B0-1733-4A57-8FE0-474CD08DD6F7}" dt="2023-11-26T10:59:43.941" v="21" actId="26606"/>
          <ac:spMkLst>
            <pc:docMk/>
            <pc:sldMk cId="1867809892" sldId="256"/>
            <ac:spMk id="24" creationId="{F13BE4D7-0C3D-4906-B230-A1C5B4665CCF}"/>
          </ac:spMkLst>
        </pc:spChg>
        <pc:graphicFrameChg chg="add mod modGraphic">
          <ac:chgData name="Roland Mihai" userId="470637206a803c38" providerId="LiveId" clId="{872178B0-1733-4A57-8FE0-474CD08DD6F7}" dt="2023-11-26T12:47:07.958" v="946" actId="20577"/>
          <ac:graphicFrameMkLst>
            <pc:docMk/>
            <pc:sldMk cId="1867809892" sldId="256"/>
            <ac:graphicFrameMk id="2" creationId="{00000000-0000-0000-0000-000000000000}"/>
          </ac:graphicFrameMkLst>
        </pc:graphicFrameChg>
        <pc:picChg chg="mod">
          <ac:chgData name="Roland Mihai" userId="470637206a803c38" providerId="LiveId" clId="{872178B0-1733-4A57-8FE0-474CD08DD6F7}" dt="2023-11-26T11:26:00.783" v="500" actId="1076"/>
          <ac:picMkLst>
            <pc:docMk/>
            <pc:sldMk cId="1867809892" sldId="256"/>
            <ac:picMk id="5" creationId="{E1A5F4BA-B87C-5428-3904-6A8A54FA8934}"/>
          </ac:picMkLst>
        </pc:picChg>
      </pc:sldChg>
      <pc:sldChg chg="modSp mod setBg">
        <pc:chgData name="Roland Mihai" userId="470637206a803c38" providerId="LiveId" clId="{872178B0-1733-4A57-8FE0-474CD08DD6F7}" dt="2023-11-26T11:28:48.946" v="894"/>
        <pc:sldMkLst>
          <pc:docMk/>
          <pc:sldMk cId="844517037" sldId="257"/>
        </pc:sldMkLst>
        <pc:picChg chg="mod ord">
          <ac:chgData name="Roland Mihai" userId="470637206a803c38" providerId="LiveId" clId="{872178B0-1733-4A57-8FE0-474CD08DD6F7}" dt="2023-11-26T11:28:48.946" v="894"/>
          <ac:picMkLst>
            <pc:docMk/>
            <pc:sldMk cId="844517037" sldId="257"/>
            <ac:picMk id="7" creationId="{3120641B-2DEF-F637-CD1E-4FA17315F952}"/>
          </ac:picMkLst>
        </pc:picChg>
      </pc:sldChg>
      <pc:sldChg chg="modSp mod">
        <pc:chgData name="Roland Mihai" userId="470637206a803c38" providerId="LiveId" clId="{872178B0-1733-4A57-8FE0-474CD08DD6F7}" dt="2023-11-26T10:58:37.553" v="16" actId="1076"/>
        <pc:sldMkLst>
          <pc:docMk/>
          <pc:sldMk cId="4256278410" sldId="261"/>
        </pc:sldMkLst>
        <pc:spChg chg="mod">
          <ac:chgData name="Roland Mihai" userId="470637206a803c38" providerId="LiveId" clId="{872178B0-1733-4A57-8FE0-474CD08DD6F7}" dt="2023-11-26T10:57:35.705" v="5" actId="1076"/>
          <ac:spMkLst>
            <pc:docMk/>
            <pc:sldMk cId="4256278410" sldId="261"/>
            <ac:spMk id="6" creationId="{64454565-7DEE-7A82-DF10-5BD7C728BC07}"/>
          </ac:spMkLst>
        </pc:spChg>
        <pc:spChg chg="mod">
          <ac:chgData name="Roland Mihai" userId="470637206a803c38" providerId="LiveId" clId="{872178B0-1733-4A57-8FE0-474CD08DD6F7}" dt="2023-11-26T10:58:21.977" v="14" actId="1076"/>
          <ac:spMkLst>
            <pc:docMk/>
            <pc:sldMk cId="4256278410" sldId="261"/>
            <ac:spMk id="8" creationId="{6534BBF5-D58F-2725-49BF-38CF8EC0A579}"/>
          </ac:spMkLst>
        </pc:spChg>
        <pc:spChg chg="mod">
          <ac:chgData name="Roland Mihai" userId="470637206a803c38" providerId="LiveId" clId="{872178B0-1733-4A57-8FE0-474CD08DD6F7}" dt="2023-11-26T10:57:54.583" v="10" actId="1076"/>
          <ac:spMkLst>
            <pc:docMk/>
            <pc:sldMk cId="4256278410" sldId="261"/>
            <ac:spMk id="10" creationId="{46C97E72-2B83-E8BA-454F-C4C2D8D49143}"/>
          </ac:spMkLst>
        </pc:spChg>
        <pc:spChg chg="mod">
          <ac:chgData name="Roland Mihai" userId="470637206a803c38" providerId="LiveId" clId="{872178B0-1733-4A57-8FE0-474CD08DD6F7}" dt="2023-11-26T10:57:42.246" v="6" actId="1076"/>
          <ac:spMkLst>
            <pc:docMk/>
            <pc:sldMk cId="4256278410" sldId="261"/>
            <ac:spMk id="12" creationId="{28160608-97BA-092E-3AA7-00ED0857AE02}"/>
          </ac:spMkLst>
        </pc:spChg>
        <pc:spChg chg="mod">
          <ac:chgData name="Roland Mihai" userId="470637206a803c38" providerId="LiveId" clId="{872178B0-1733-4A57-8FE0-474CD08DD6F7}" dt="2023-11-26T10:57:49.467" v="9" actId="1076"/>
          <ac:spMkLst>
            <pc:docMk/>
            <pc:sldMk cId="4256278410" sldId="261"/>
            <ac:spMk id="14" creationId="{B8CD712C-0C7F-19F5-3FE0-2A0B7F57C841}"/>
          </ac:spMkLst>
        </pc:spChg>
        <pc:spChg chg="mod">
          <ac:chgData name="Roland Mihai" userId="470637206a803c38" providerId="LiveId" clId="{872178B0-1733-4A57-8FE0-474CD08DD6F7}" dt="2023-11-26T10:58:16.443" v="13" actId="1076"/>
          <ac:spMkLst>
            <pc:docMk/>
            <pc:sldMk cId="4256278410" sldId="261"/>
            <ac:spMk id="16" creationId="{D1A98492-E984-4090-B247-154E400E3BC3}"/>
          </ac:spMkLst>
        </pc:spChg>
        <pc:spChg chg="mod">
          <ac:chgData name="Roland Mihai" userId="470637206a803c38" providerId="LiveId" clId="{872178B0-1733-4A57-8FE0-474CD08DD6F7}" dt="2023-11-26T10:58:37.553" v="16" actId="1076"/>
          <ac:spMkLst>
            <pc:docMk/>
            <pc:sldMk cId="4256278410" sldId="261"/>
            <ac:spMk id="17" creationId="{27F113A0-36B8-4C6B-76A3-4A6FFEDAEC32}"/>
          </ac:spMkLst>
        </pc:spChg>
      </pc:sldChg>
      <pc:sldChg chg="modSp mod">
        <pc:chgData name="Roland Mihai" userId="470637206a803c38" providerId="LiveId" clId="{872178B0-1733-4A57-8FE0-474CD08DD6F7}" dt="2023-11-26T11:32:57.177" v="930" actId="404"/>
        <pc:sldMkLst>
          <pc:docMk/>
          <pc:sldMk cId="1689803371" sldId="266"/>
        </pc:sldMkLst>
        <pc:spChg chg="mod">
          <ac:chgData name="Roland Mihai" userId="470637206a803c38" providerId="LiveId" clId="{872178B0-1733-4A57-8FE0-474CD08DD6F7}" dt="2023-11-26T11:32:47.959" v="925" actId="1076"/>
          <ac:spMkLst>
            <pc:docMk/>
            <pc:sldMk cId="1689803371" sldId="266"/>
            <ac:spMk id="22" creationId="{966D5A0C-41D1-74B0-2D5B-132FD9983985}"/>
          </ac:spMkLst>
        </pc:spChg>
        <pc:spChg chg="mod">
          <ac:chgData name="Roland Mihai" userId="470637206a803c38" providerId="LiveId" clId="{872178B0-1733-4A57-8FE0-474CD08DD6F7}" dt="2023-11-26T11:32:39.975" v="924" actId="14100"/>
          <ac:spMkLst>
            <pc:docMk/>
            <pc:sldMk cId="1689803371" sldId="266"/>
            <ac:spMk id="23" creationId="{9147018C-0B04-6FF4-0DBF-0826D8414713}"/>
          </ac:spMkLst>
        </pc:spChg>
        <pc:spChg chg="mod">
          <ac:chgData name="Roland Mihai" userId="470637206a803c38" providerId="LiveId" clId="{872178B0-1733-4A57-8FE0-474CD08DD6F7}" dt="2023-11-26T11:31:21.651" v="912" actId="14100"/>
          <ac:spMkLst>
            <pc:docMk/>
            <pc:sldMk cId="1689803371" sldId="266"/>
            <ac:spMk id="24" creationId="{194A0487-59C1-687A-E77B-822619AEBE0E}"/>
          </ac:spMkLst>
        </pc:spChg>
        <pc:graphicFrameChg chg="mod modGraphic">
          <ac:chgData name="Roland Mihai" userId="470637206a803c38" providerId="LiveId" clId="{872178B0-1733-4A57-8FE0-474CD08DD6F7}" dt="2023-11-26T11:32:57.177" v="930" actId="404"/>
          <ac:graphicFrameMkLst>
            <pc:docMk/>
            <pc:sldMk cId="1689803371" sldId="266"/>
            <ac:graphicFrameMk id="4" creationId="{350F8DA6-3D1D-F2FF-6D45-966AEAE3FF0C}"/>
          </ac:graphicFrameMkLst>
        </pc:graphicFrameChg>
      </pc:sldChg>
      <pc:sldChg chg="modSp">
        <pc:chgData name="Roland Mihai" userId="470637206a803c38" providerId="LiveId" clId="{872178B0-1733-4A57-8FE0-474CD08DD6F7}" dt="2023-11-26T11:29:32.772" v="902" actId="339"/>
        <pc:sldMkLst>
          <pc:docMk/>
          <pc:sldMk cId="1987106588" sldId="267"/>
        </pc:sldMkLst>
        <pc:picChg chg="mod">
          <ac:chgData name="Roland Mihai" userId="470637206a803c38" providerId="LiveId" clId="{872178B0-1733-4A57-8FE0-474CD08DD6F7}" dt="2023-11-26T11:29:32.772" v="902" actId="339"/>
          <ac:picMkLst>
            <pc:docMk/>
            <pc:sldMk cId="1987106588" sldId="267"/>
            <ac:picMk id="16" creationId="{F4C90AD3-2864-0CFA-B356-8D80CFBD93E4}"/>
          </ac:picMkLst>
        </pc:picChg>
      </pc:sldChg>
      <pc:sldChg chg="modSp mod">
        <pc:chgData name="Roland Mihai" userId="470637206a803c38" providerId="LiveId" clId="{872178B0-1733-4A57-8FE0-474CD08DD6F7}" dt="2023-11-26T11:28:21.729" v="889"/>
        <pc:sldMkLst>
          <pc:docMk/>
          <pc:sldMk cId="719253730" sldId="268"/>
        </pc:sldMkLst>
        <pc:picChg chg="mod">
          <ac:chgData name="Roland Mihai" userId="470637206a803c38" providerId="LiveId" clId="{872178B0-1733-4A57-8FE0-474CD08DD6F7}" dt="2023-11-26T11:28:21.729" v="889"/>
          <ac:picMkLst>
            <pc:docMk/>
            <pc:sldMk cId="719253730" sldId="268"/>
            <ac:picMk id="6" creationId="{2E32ED38-AB5B-6A5C-E293-958F44494C41}"/>
          </ac:picMkLst>
        </pc:picChg>
      </pc:sldChg>
      <pc:sldChg chg="addSp delSp modSp new mod ord setBg">
        <pc:chgData name="Roland Mihai" userId="470637206a803c38" providerId="LiveId" clId="{872178B0-1733-4A57-8FE0-474CD08DD6F7}" dt="2023-11-26T11:24:04.450" v="470"/>
        <pc:sldMkLst>
          <pc:docMk/>
          <pc:sldMk cId="4020256723" sldId="271"/>
        </pc:sldMkLst>
        <pc:spChg chg="add del mod">
          <ac:chgData name="Roland Mihai" userId="470637206a803c38" providerId="LiveId" clId="{872178B0-1733-4A57-8FE0-474CD08DD6F7}" dt="2023-11-26T11:10:27.419" v="169"/>
          <ac:spMkLst>
            <pc:docMk/>
            <pc:sldMk cId="4020256723" sldId="271"/>
            <ac:spMk id="2" creationId="{6EBFD736-79C3-AC75-3D49-B1761D682FF2}"/>
          </ac:spMkLst>
        </pc:spChg>
        <pc:spChg chg="add mod">
          <ac:chgData name="Roland Mihai" userId="470637206a803c38" providerId="LiveId" clId="{872178B0-1733-4A57-8FE0-474CD08DD6F7}" dt="2023-11-26T11:11:46.935" v="207" actId="1076"/>
          <ac:spMkLst>
            <pc:docMk/>
            <pc:sldMk cId="4020256723" sldId="271"/>
            <ac:spMk id="3" creationId="{F727C17E-8B68-F242-FAF4-E8CDF29037E6}"/>
          </ac:spMkLst>
        </pc:spChg>
        <pc:spChg chg="add del">
          <ac:chgData name="Roland Mihai" userId="470637206a803c38" providerId="LiveId" clId="{872178B0-1733-4A57-8FE0-474CD08DD6F7}" dt="2023-11-26T11:12:24.368" v="209" actId="21"/>
          <ac:spMkLst>
            <pc:docMk/>
            <pc:sldMk cId="4020256723" sldId="271"/>
            <ac:spMk id="4" creationId="{CB76F1A1-B6D4-C787-C2C1-FEF7C8D148CF}"/>
          </ac:spMkLst>
        </pc:spChg>
        <pc:spChg chg="add mod">
          <ac:chgData name="Roland Mihai" userId="470637206a803c38" providerId="LiveId" clId="{872178B0-1733-4A57-8FE0-474CD08DD6F7}" dt="2023-11-26T11:23:42.016" v="468" actId="1076"/>
          <ac:spMkLst>
            <pc:docMk/>
            <pc:sldMk cId="4020256723" sldId="271"/>
            <ac:spMk id="5" creationId="{FD308613-40C2-4F5A-F312-87B97DE7D5C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19036E-4940-4124-934C-66051E04592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7B83937-BE42-4C49-B537-D46C97DB8253}">
      <dgm:prSet phldrT="[Text]"/>
      <dgm:spPr/>
      <dgm:t>
        <a:bodyPr/>
        <a:lstStyle/>
        <a:p>
          <a:r>
            <a:rPr lang="en-US" dirty="0"/>
            <a:t>CEO</a:t>
          </a:r>
        </a:p>
      </dgm:t>
    </dgm:pt>
    <dgm:pt modelId="{AF44FEBA-E427-482A-BC30-D6A185EB6F46}" type="parTrans" cxnId="{B82FFBD8-D1CE-44F3-AC5F-500889EC06F6}">
      <dgm:prSet/>
      <dgm:spPr/>
      <dgm:t>
        <a:bodyPr/>
        <a:lstStyle/>
        <a:p>
          <a:endParaRPr lang="en-US"/>
        </a:p>
      </dgm:t>
    </dgm:pt>
    <dgm:pt modelId="{8A9C42D4-611C-47F8-8005-8D22482CCC0F}" type="sibTrans" cxnId="{B82FFBD8-D1CE-44F3-AC5F-500889EC06F6}">
      <dgm:prSet/>
      <dgm:spPr/>
      <dgm:t>
        <a:bodyPr/>
        <a:lstStyle/>
        <a:p>
          <a:endParaRPr lang="en-US"/>
        </a:p>
      </dgm:t>
    </dgm:pt>
    <dgm:pt modelId="{00A1E65F-E5F9-4144-B994-8A1524700BBB}">
      <dgm:prSet phldrT="[Text]"/>
      <dgm:spPr/>
      <dgm:t>
        <a:bodyPr/>
        <a:lstStyle/>
        <a:p>
          <a:r>
            <a:rPr lang="en-US" dirty="0"/>
            <a:t>Expert Vice presidents</a:t>
          </a:r>
        </a:p>
      </dgm:t>
    </dgm:pt>
    <dgm:pt modelId="{E059D9EA-C0C6-4E2D-86A4-C9878AB50A98}" type="parTrans" cxnId="{7179C689-7FE5-4FB4-B03C-29717EBABD76}">
      <dgm:prSet/>
      <dgm:spPr/>
      <dgm:t>
        <a:bodyPr/>
        <a:lstStyle/>
        <a:p>
          <a:endParaRPr lang="en-US"/>
        </a:p>
      </dgm:t>
    </dgm:pt>
    <dgm:pt modelId="{F23A971B-A909-4989-B7DB-8FDE774420D2}" type="sibTrans" cxnId="{7179C689-7FE5-4FB4-B03C-29717EBABD76}">
      <dgm:prSet/>
      <dgm:spPr/>
      <dgm:t>
        <a:bodyPr/>
        <a:lstStyle/>
        <a:p>
          <a:endParaRPr lang="en-US"/>
        </a:p>
      </dgm:t>
    </dgm:pt>
    <dgm:pt modelId="{D8515237-041B-475F-91ED-A4D30F226FCE}">
      <dgm:prSet phldrT="[Text]"/>
      <dgm:spPr/>
      <dgm:t>
        <a:bodyPr/>
        <a:lstStyle/>
        <a:p>
          <a:r>
            <a:rPr lang="en-US" dirty="0"/>
            <a:t>Expertise </a:t>
          </a:r>
        </a:p>
      </dgm:t>
    </dgm:pt>
    <dgm:pt modelId="{020DC7ED-26CB-4DF5-9532-000F0735F7D3}" type="parTrans" cxnId="{FA7F88EB-64D7-41E2-BF89-40493D72FAE6}">
      <dgm:prSet/>
      <dgm:spPr/>
      <dgm:t>
        <a:bodyPr/>
        <a:lstStyle/>
        <a:p>
          <a:endParaRPr lang="en-US"/>
        </a:p>
      </dgm:t>
    </dgm:pt>
    <dgm:pt modelId="{55BB281F-27DF-4B9F-854F-6C6C279712AC}" type="sibTrans" cxnId="{FA7F88EB-64D7-41E2-BF89-40493D72FAE6}">
      <dgm:prSet/>
      <dgm:spPr/>
      <dgm:t>
        <a:bodyPr/>
        <a:lstStyle/>
        <a:p>
          <a:endParaRPr lang="en-US"/>
        </a:p>
      </dgm:t>
    </dgm:pt>
    <dgm:pt modelId="{004C28F5-EC44-4369-BBA5-CB483980E5D5}">
      <dgm:prSet phldrT="[Text]"/>
      <dgm:spPr/>
      <dgm:t>
        <a:bodyPr/>
        <a:lstStyle/>
        <a:p>
          <a:r>
            <a:rPr lang="en-US" dirty="0"/>
            <a:t>Expertise </a:t>
          </a:r>
        </a:p>
      </dgm:t>
    </dgm:pt>
    <dgm:pt modelId="{AAB65ECE-FE2F-495A-8134-2CF902084821}" type="parTrans" cxnId="{7735F89F-C126-4115-B45D-86C20FB720BB}">
      <dgm:prSet/>
      <dgm:spPr/>
      <dgm:t>
        <a:bodyPr/>
        <a:lstStyle/>
        <a:p>
          <a:endParaRPr lang="en-US"/>
        </a:p>
      </dgm:t>
    </dgm:pt>
    <dgm:pt modelId="{D313B72F-B681-4696-B7A0-EB47F1232417}" type="sibTrans" cxnId="{7735F89F-C126-4115-B45D-86C20FB720BB}">
      <dgm:prSet/>
      <dgm:spPr/>
      <dgm:t>
        <a:bodyPr/>
        <a:lstStyle/>
        <a:p>
          <a:endParaRPr lang="en-US"/>
        </a:p>
      </dgm:t>
    </dgm:pt>
    <dgm:pt modelId="{92DB3A18-2320-4CD3-8120-C1243B6D5C23}">
      <dgm:prSet phldrT="[Text]"/>
      <dgm:spPr/>
      <dgm:t>
        <a:bodyPr/>
        <a:lstStyle/>
        <a:p>
          <a:r>
            <a:rPr lang="en-US" dirty="0"/>
            <a:t>Management </a:t>
          </a:r>
        </a:p>
      </dgm:t>
    </dgm:pt>
    <dgm:pt modelId="{CB3AAFC8-E00E-4261-A0CC-74F1401511B8}" type="parTrans" cxnId="{FA2EF1BC-A6B8-492C-AEA9-3DAE3024D9AB}">
      <dgm:prSet/>
      <dgm:spPr/>
      <dgm:t>
        <a:bodyPr/>
        <a:lstStyle/>
        <a:p>
          <a:endParaRPr lang="en-US"/>
        </a:p>
      </dgm:t>
    </dgm:pt>
    <dgm:pt modelId="{DC299E88-4AF1-494C-A1FC-B69A2E5CEB53}" type="sibTrans" cxnId="{FA2EF1BC-A6B8-492C-AEA9-3DAE3024D9AB}">
      <dgm:prSet/>
      <dgm:spPr/>
      <dgm:t>
        <a:bodyPr/>
        <a:lstStyle/>
        <a:p>
          <a:endParaRPr lang="en-US"/>
        </a:p>
      </dgm:t>
    </dgm:pt>
    <dgm:pt modelId="{F2C54517-4CA1-494A-9E97-C7CE139FB125}">
      <dgm:prSet phldrT="[Text]"/>
      <dgm:spPr/>
      <dgm:t>
        <a:bodyPr/>
        <a:lstStyle/>
        <a:p>
          <a:r>
            <a:rPr lang="en-US" dirty="0"/>
            <a:t>Board of directors</a:t>
          </a:r>
        </a:p>
      </dgm:t>
    </dgm:pt>
    <dgm:pt modelId="{A6062500-F560-4939-996E-14D45F461909}" type="sibTrans" cxnId="{6F26F692-5FC4-4211-99B5-D64BBE6C0CC4}">
      <dgm:prSet/>
      <dgm:spPr/>
      <dgm:t>
        <a:bodyPr/>
        <a:lstStyle/>
        <a:p>
          <a:endParaRPr lang="en-US"/>
        </a:p>
      </dgm:t>
    </dgm:pt>
    <dgm:pt modelId="{6D6E784F-88F7-4F83-A369-5C76D6DC9E28}" type="parTrans" cxnId="{6F26F692-5FC4-4211-99B5-D64BBE6C0CC4}">
      <dgm:prSet/>
      <dgm:spPr/>
      <dgm:t>
        <a:bodyPr/>
        <a:lstStyle/>
        <a:p>
          <a:endParaRPr lang="en-US"/>
        </a:p>
      </dgm:t>
    </dgm:pt>
    <dgm:pt modelId="{50A17E5B-E29D-4309-BF3B-566ECCF74064}" type="pres">
      <dgm:prSet presAssocID="{6A19036E-4940-4124-934C-66051E045929}" presName="hierChild1" presStyleCnt="0">
        <dgm:presLayoutVars>
          <dgm:chPref val="1"/>
          <dgm:dir/>
          <dgm:animOne val="branch"/>
          <dgm:animLvl val="lvl"/>
          <dgm:resizeHandles/>
        </dgm:presLayoutVars>
      </dgm:prSet>
      <dgm:spPr/>
    </dgm:pt>
    <dgm:pt modelId="{8FFF0132-C006-4592-AB49-84F9FD7207F3}" type="pres">
      <dgm:prSet presAssocID="{27B83937-BE42-4C49-B537-D46C97DB8253}" presName="hierRoot1" presStyleCnt="0"/>
      <dgm:spPr/>
    </dgm:pt>
    <dgm:pt modelId="{9258FAA3-08DE-4433-9D74-933BD11C76BC}" type="pres">
      <dgm:prSet presAssocID="{27B83937-BE42-4C49-B537-D46C97DB8253}" presName="composite" presStyleCnt="0"/>
      <dgm:spPr/>
    </dgm:pt>
    <dgm:pt modelId="{97D97227-A876-4440-9C62-06E338DE2860}" type="pres">
      <dgm:prSet presAssocID="{27B83937-BE42-4C49-B537-D46C97DB8253}" presName="background" presStyleLbl="node0" presStyleIdx="0" presStyleCnt="1"/>
      <dgm:spPr/>
    </dgm:pt>
    <dgm:pt modelId="{71CA0E10-8216-4C84-83E9-3D3550EC7BE5}" type="pres">
      <dgm:prSet presAssocID="{27B83937-BE42-4C49-B537-D46C97DB8253}" presName="text" presStyleLbl="fgAcc0" presStyleIdx="0" presStyleCnt="1">
        <dgm:presLayoutVars>
          <dgm:chPref val="3"/>
        </dgm:presLayoutVars>
      </dgm:prSet>
      <dgm:spPr/>
    </dgm:pt>
    <dgm:pt modelId="{40921E97-029A-4F78-9CC0-2E5DEFF5C80E}" type="pres">
      <dgm:prSet presAssocID="{27B83937-BE42-4C49-B537-D46C97DB8253}" presName="hierChild2" presStyleCnt="0"/>
      <dgm:spPr/>
    </dgm:pt>
    <dgm:pt modelId="{4E3E0F0D-66E3-4A96-849A-EDD95A068661}" type="pres">
      <dgm:prSet presAssocID="{E059D9EA-C0C6-4E2D-86A4-C9878AB50A98}" presName="Name10" presStyleLbl="parChTrans1D2" presStyleIdx="0" presStyleCnt="2"/>
      <dgm:spPr/>
    </dgm:pt>
    <dgm:pt modelId="{F93FA473-FDB3-4D05-9750-EA5E62B711FC}" type="pres">
      <dgm:prSet presAssocID="{00A1E65F-E5F9-4144-B994-8A1524700BBB}" presName="hierRoot2" presStyleCnt="0"/>
      <dgm:spPr/>
    </dgm:pt>
    <dgm:pt modelId="{7A967439-D3D2-4A80-BD5E-A82F55F26D79}" type="pres">
      <dgm:prSet presAssocID="{00A1E65F-E5F9-4144-B994-8A1524700BBB}" presName="composite2" presStyleCnt="0"/>
      <dgm:spPr/>
    </dgm:pt>
    <dgm:pt modelId="{E39CA704-5515-4968-A283-44A462F7D8F0}" type="pres">
      <dgm:prSet presAssocID="{00A1E65F-E5F9-4144-B994-8A1524700BBB}" presName="background2" presStyleLbl="node2" presStyleIdx="0" presStyleCnt="2"/>
      <dgm:spPr/>
    </dgm:pt>
    <dgm:pt modelId="{7419690E-6554-4622-97AC-95BA09CFDA46}" type="pres">
      <dgm:prSet presAssocID="{00A1E65F-E5F9-4144-B994-8A1524700BBB}" presName="text2" presStyleLbl="fgAcc2" presStyleIdx="0" presStyleCnt="2">
        <dgm:presLayoutVars>
          <dgm:chPref val="3"/>
        </dgm:presLayoutVars>
      </dgm:prSet>
      <dgm:spPr/>
    </dgm:pt>
    <dgm:pt modelId="{F41C9479-4D79-491E-93E9-F2BA6D8D257B}" type="pres">
      <dgm:prSet presAssocID="{00A1E65F-E5F9-4144-B994-8A1524700BBB}" presName="hierChild3" presStyleCnt="0"/>
      <dgm:spPr/>
    </dgm:pt>
    <dgm:pt modelId="{269C6B65-115F-43D7-95F4-438961960771}" type="pres">
      <dgm:prSet presAssocID="{020DC7ED-26CB-4DF5-9532-000F0735F7D3}" presName="Name17" presStyleLbl="parChTrans1D3" presStyleIdx="0" presStyleCnt="3"/>
      <dgm:spPr/>
    </dgm:pt>
    <dgm:pt modelId="{F0F8776E-266C-4690-A84B-2A921FF358A0}" type="pres">
      <dgm:prSet presAssocID="{D8515237-041B-475F-91ED-A4D30F226FCE}" presName="hierRoot3" presStyleCnt="0"/>
      <dgm:spPr/>
    </dgm:pt>
    <dgm:pt modelId="{9B3D5F30-7637-4ED3-A096-DFFFEBD9BD1D}" type="pres">
      <dgm:prSet presAssocID="{D8515237-041B-475F-91ED-A4D30F226FCE}" presName="composite3" presStyleCnt="0"/>
      <dgm:spPr/>
    </dgm:pt>
    <dgm:pt modelId="{2C474AA4-3B10-4CA1-9278-658B31720082}" type="pres">
      <dgm:prSet presAssocID="{D8515237-041B-475F-91ED-A4D30F226FCE}" presName="background3" presStyleLbl="node3" presStyleIdx="0" presStyleCnt="3"/>
      <dgm:spPr/>
    </dgm:pt>
    <dgm:pt modelId="{31BBB927-E236-486A-A322-C3F8D730ECF0}" type="pres">
      <dgm:prSet presAssocID="{D8515237-041B-475F-91ED-A4D30F226FCE}" presName="text3" presStyleLbl="fgAcc3" presStyleIdx="0" presStyleCnt="3">
        <dgm:presLayoutVars>
          <dgm:chPref val="3"/>
        </dgm:presLayoutVars>
      </dgm:prSet>
      <dgm:spPr/>
    </dgm:pt>
    <dgm:pt modelId="{5153404E-DE51-4166-8A9F-235E8EB796CB}" type="pres">
      <dgm:prSet presAssocID="{D8515237-041B-475F-91ED-A4D30F226FCE}" presName="hierChild4" presStyleCnt="0"/>
      <dgm:spPr/>
    </dgm:pt>
    <dgm:pt modelId="{156414F5-9570-4199-A291-8AE2468662FD}" type="pres">
      <dgm:prSet presAssocID="{AAB65ECE-FE2F-495A-8134-2CF902084821}" presName="Name17" presStyleLbl="parChTrans1D3" presStyleIdx="1" presStyleCnt="3"/>
      <dgm:spPr/>
    </dgm:pt>
    <dgm:pt modelId="{9FA4F846-A74E-4075-8946-99B7B9A1F16D}" type="pres">
      <dgm:prSet presAssocID="{004C28F5-EC44-4369-BBA5-CB483980E5D5}" presName="hierRoot3" presStyleCnt="0"/>
      <dgm:spPr/>
    </dgm:pt>
    <dgm:pt modelId="{E7DD581C-B528-4D95-B768-B4AF2A4F1D10}" type="pres">
      <dgm:prSet presAssocID="{004C28F5-EC44-4369-BBA5-CB483980E5D5}" presName="composite3" presStyleCnt="0"/>
      <dgm:spPr/>
    </dgm:pt>
    <dgm:pt modelId="{C4740D9E-29C1-44C2-A794-B2B13B342137}" type="pres">
      <dgm:prSet presAssocID="{004C28F5-EC44-4369-BBA5-CB483980E5D5}" presName="background3" presStyleLbl="node3" presStyleIdx="1" presStyleCnt="3"/>
      <dgm:spPr/>
    </dgm:pt>
    <dgm:pt modelId="{CAF88B26-8FB2-4226-815B-6F7411A29B45}" type="pres">
      <dgm:prSet presAssocID="{004C28F5-EC44-4369-BBA5-CB483980E5D5}" presName="text3" presStyleLbl="fgAcc3" presStyleIdx="1" presStyleCnt="3">
        <dgm:presLayoutVars>
          <dgm:chPref val="3"/>
        </dgm:presLayoutVars>
      </dgm:prSet>
      <dgm:spPr/>
    </dgm:pt>
    <dgm:pt modelId="{AA11FC6A-FBEA-4F0B-A269-6DF7CE417DBB}" type="pres">
      <dgm:prSet presAssocID="{004C28F5-EC44-4369-BBA5-CB483980E5D5}" presName="hierChild4" presStyleCnt="0"/>
      <dgm:spPr/>
    </dgm:pt>
    <dgm:pt modelId="{B32FC866-CA0D-496C-99AC-65ADC369126F}" type="pres">
      <dgm:prSet presAssocID="{6D6E784F-88F7-4F83-A369-5C76D6DC9E28}" presName="Name10" presStyleLbl="parChTrans1D2" presStyleIdx="1" presStyleCnt="2"/>
      <dgm:spPr/>
    </dgm:pt>
    <dgm:pt modelId="{A92057D8-F1B1-40AC-954F-A370A522090F}" type="pres">
      <dgm:prSet presAssocID="{F2C54517-4CA1-494A-9E97-C7CE139FB125}" presName="hierRoot2" presStyleCnt="0"/>
      <dgm:spPr/>
    </dgm:pt>
    <dgm:pt modelId="{B7829190-9C88-4ECD-A09B-B4C7BECB0045}" type="pres">
      <dgm:prSet presAssocID="{F2C54517-4CA1-494A-9E97-C7CE139FB125}" presName="composite2" presStyleCnt="0"/>
      <dgm:spPr/>
    </dgm:pt>
    <dgm:pt modelId="{6D46857F-D0EF-40CA-8D74-5FD2E9C3DA2F}" type="pres">
      <dgm:prSet presAssocID="{F2C54517-4CA1-494A-9E97-C7CE139FB125}" presName="background2" presStyleLbl="node2" presStyleIdx="1" presStyleCnt="2"/>
      <dgm:spPr/>
    </dgm:pt>
    <dgm:pt modelId="{FE12B46F-CEC5-4329-9CC0-584EB8915672}" type="pres">
      <dgm:prSet presAssocID="{F2C54517-4CA1-494A-9E97-C7CE139FB125}" presName="text2" presStyleLbl="fgAcc2" presStyleIdx="1" presStyleCnt="2">
        <dgm:presLayoutVars>
          <dgm:chPref val="3"/>
        </dgm:presLayoutVars>
      </dgm:prSet>
      <dgm:spPr/>
    </dgm:pt>
    <dgm:pt modelId="{CB9E3D91-0FFF-4C12-A479-C8D01DD3A8E0}" type="pres">
      <dgm:prSet presAssocID="{F2C54517-4CA1-494A-9E97-C7CE139FB125}" presName="hierChild3" presStyleCnt="0"/>
      <dgm:spPr/>
    </dgm:pt>
    <dgm:pt modelId="{CA40DF56-F786-4AF4-A710-BCD9CA80D0C0}" type="pres">
      <dgm:prSet presAssocID="{CB3AAFC8-E00E-4261-A0CC-74F1401511B8}" presName="Name17" presStyleLbl="parChTrans1D3" presStyleIdx="2" presStyleCnt="3"/>
      <dgm:spPr/>
    </dgm:pt>
    <dgm:pt modelId="{B697E4FE-4AF1-424F-8964-DC9B404FFBF2}" type="pres">
      <dgm:prSet presAssocID="{92DB3A18-2320-4CD3-8120-C1243B6D5C23}" presName="hierRoot3" presStyleCnt="0"/>
      <dgm:spPr/>
    </dgm:pt>
    <dgm:pt modelId="{561EEF04-6943-463E-B83B-58720BE62C1A}" type="pres">
      <dgm:prSet presAssocID="{92DB3A18-2320-4CD3-8120-C1243B6D5C23}" presName="composite3" presStyleCnt="0"/>
      <dgm:spPr/>
    </dgm:pt>
    <dgm:pt modelId="{29D1D2A9-C1FC-4638-B76A-966FE59157CE}" type="pres">
      <dgm:prSet presAssocID="{92DB3A18-2320-4CD3-8120-C1243B6D5C23}" presName="background3" presStyleLbl="node3" presStyleIdx="2" presStyleCnt="3"/>
      <dgm:spPr/>
    </dgm:pt>
    <dgm:pt modelId="{263E7CB3-BCB2-442B-9B7F-CCFB52ABC6A2}" type="pres">
      <dgm:prSet presAssocID="{92DB3A18-2320-4CD3-8120-C1243B6D5C23}" presName="text3" presStyleLbl="fgAcc3" presStyleIdx="2" presStyleCnt="3">
        <dgm:presLayoutVars>
          <dgm:chPref val="3"/>
        </dgm:presLayoutVars>
      </dgm:prSet>
      <dgm:spPr/>
    </dgm:pt>
    <dgm:pt modelId="{B3680872-7145-43BD-88A2-B38CA7123DCD}" type="pres">
      <dgm:prSet presAssocID="{92DB3A18-2320-4CD3-8120-C1243B6D5C23}" presName="hierChild4" presStyleCnt="0"/>
      <dgm:spPr/>
    </dgm:pt>
  </dgm:ptLst>
  <dgm:cxnLst>
    <dgm:cxn modelId="{EA0BDD00-8AEE-409F-A521-BC40DDC50596}" type="presOf" srcId="{020DC7ED-26CB-4DF5-9532-000F0735F7D3}" destId="{269C6B65-115F-43D7-95F4-438961960771}" srcOrd="0" destOrd="0" presId="urn:microsoft.com/office/officeart/2005/8/layout/hierarchy1"/>
    <dgm:cxn modelId="{63AE6B16-F5B5-4961-8B27-225EDD94FD03}" type="presOf" srcId="{F2C54517-4CA1-494A-9E97-C7CE139FB125}" destId="{FE12B46F-CEC5-4329-9CC0-584EB8915672}" srcOrd="0" destOrd="0" presId="urn:microsoft.com/office/officeart/2005/8/layout/hierarchy1"/>
    <dgm:cxn modelId="{33F7501F-6823-4BD3-AC16-5C2567026A28}" type="presOf" srcId="{D8515237-041B-475F-91ED-A4D30F226FCE}" destId="{31BBB927-E236-486A-A322-C3F8D730ECF0}" srcOrd="0" destOrd="0" presId="urn:microsoft.com/office/officeart/2005/8/layout/hierarchy1"/>
    <dgm:cxn modelId="{AB07D65C-D548-42BD-8CE2-35FCFB43FC0C}" type="presOf" srcId="{004C28F5-EC44-4369-BBA5-CB483980E5D5}" destId="{CAF88B26-8FB2-4226-815B-6F7411A29B45}" srcOrd="0" destOrd="0" presId="urn:microsoft.com/office/officeart/2005/8/layout/hierarchy1"/>
    <dgm:cxn modelId="{C7F8906D-889E-4B89-A7C0-60AC2A56DBBB}" type="presOf" srcId="{27B83937-BE42-4C49-B537-D46C97DB8253}" destId="{71CA0E10-8216-4C84-83E9-3D3550EC7BE5}" srcOrd="0" destOrd="0" presId="urn:microsoft.com/office/officeart/2005/8/layout/hierarchy1"/>
    <dgm:cxn modelId="{3DD78D4E-946C-44C5-B945-AC7FC3CBB472}" type="presOf" srcId="{CB3AAFC8-E00E-4261-A0CC-74F1401511B8}" destId="{CA40DF56-F786-4AF4-A710-BCD9CA80D0C0}" srcOrd="0" destOrd="0" presId="urn:microsoft.com/office/officeart/2005/8/layout/hierarchy1"/>
    <dgm:cxn modelId="{0ECFE24F-D395-4C78-B82B-1D45130FF092}" type="presOf" srcId="{E059D9EA-C0C6-4E2D-86A4-C9878AB50A98}" destId="{4E3E0F0D-66E3-4A96-849A-EDD95A068661}" srcOrd="0" destOrd="0" presId="urn:microsoft.com/office/officeart/2005/8/layout/hierarchy1"/>
    <dgm:cxn modelId="{2900CC86-F984-4623-AEE5-0FD22A050B71}" type="presOf" srcId="{6A19036E-4940-4124-934C-66051E045929}" destId="{50A17E5B-E29D-4309-BF3B-566ECCF74064}" srcOrd="0" destOrd="0" presId="urn:microsoft.com/office/officeart/2005/8/layout/hierarchy1"/>
    <dgm:cxn modelId="{7179C689-7FE5-4FB4-B03C-29717EBABD76}" srcId="{27B83937-BE42-4C49-B537-D46C97DB8253}" destId="{00A1E65F-E5F9-4144-B994-8A1524700BBB}" srcOrd="0" destOrd="0" parTransId="{E059D9EA-C0C6-4E2D-86A4-C9878AB50A98}" sibTransId="{F23A971B-A909-4989-B7DB-8FDE774420D2}"/>
    <dgm:cxn modelId="{E761EB8F-69A3-4659-B7EC-DA38BCEEBF0D}" type="presOf" srcId="{6D6E784F-88F7-4F83-A369-5C76D6DC9E28}" destId="{B32FC866-CA0D-496C-99AC-65ADC369126F}" srcOrd="0" destOrd="0" presId="urn:microsoft.com/office/officeart/2005/8/layout/hierarchy1"/>
    <dgm:cxn modelId="{6F26F692-5FC4-4211-99B5-D64BBE6C0CC4}" srcId="{27B83937-BE42-4C49-B537-D46C97DB8253}" destId="{F2C54517-4CA1-494A-9E97-C7CE139FB125}" srcOrd="1" destOrd="0" parTransId="{6D6E784F-88F7-4F83-A369-5C76D6DC9E28}" sibTransId="{A6062500-F560-4939-996E-14D45F461909}"/>
    <dgm:cxn modelId="{97604F9C-4D12-4C52-B267-5FBEFEEB0292}" type="presOf" srcId="{AAB65ECE-FE2F-495A-8134-2CF902084821}" destId="{156414F5-9570-4199-A291-8AE2468662FD}" srcOrd="0" destOrd="0" presId="urn:microsoft.com/office/officeart/2005/8/layout/hierarchy1"/>
    <dgm:cxn modelId="{7735F89F-C126-4115-B45D-86C20FB720BB}" srcId="{00A1E65F-E5F9-4144-B994-8A1524700BBB}" destId="{004C28F5-EC44-4369-BBA5-CB483980E5D5}" srcOrd="1" destOrd="0" parTransId="{AAB65ECE-FE2F-495A-8134-2CF902084821}" sibTransId="{D313B72F-B681-4696-B7A0-EB47F1232417}"/>
    <dgm:cxn modelId="{6DD9DBAC-D631-450A-BA71-E18F8E65C362}" type="presOf" srcId="{92DB3A18-2320-4CD3-8120-C1243B6D5C23}" destId="{263E7CB3-BCB2-442B-9B7F-CCFB52ABC6A2}" srcOrd="0" destOrd="0" presId="urn:microsoft.com/office/officeart/2005/8/layout/hierarchy1"/>
    <dgm:cxn modelId="{FA2EF1BC-A6B8-492C-AEA9-3DAE3024D9AB}" srcId="{F2C54517-4CA1-494A-9E97-C7CE139FB125}" destId="{92DB3A18-2320-4CD3-8120-C1243B6D5C23}" srcOrd="0" destOrd="0" parTransId="{CB3AAFC8-E00E-4261-A0CC-74F1401511B8}" sibTransId="{DC299E88-4AF1-494C-A1FC-B69A2E5CEB53}"/>
    <dgm:cxn modelId="{9A6967CA-E662-4318-A869-DB6973088469}" type="presOf" srcId="{00A1E65F-E5F9-4144-B994-8A1524700BBB}" destId="{7419690E-6554-4622-97AC-95BA09CFDA46}" srcOrd="0" destOrd="0" presId="urn:microsoft.com/office/officeart/2005/8/layout/hierarchy1"/>
    <dgm:cxn modelId="{B82FFBD8-D1CE-44F3-AC5F-500889EC06F6}" srcId="{6A19036E-4940-4124-934C-66051E045929}" destId="{27B83937-BE42-4C49-B537-D46C97DB8253}" srcOrd="0" destOrd="0" parTransId="{AF44FEBA-E427-482A-BC30-D6A185EB6F46}" sibTransId="{8A9C42D4-611C-47F8-8005-8D22482CCC0F}"/>
    <dgm:cxn modelId="{FA7F88EB-64D7-41E2-BF89-40493D72FAE6}" srcId="{00A1E65F-E5F9-4144-B994-8A1524700BBB}" destId="{D8515237-041B-475F-91ED-A4D30F226FCE}" srcOrd="0" destOrd="0" parTransId="{020DC7ED-26CB-4DF5-9532-000F0735F7D3}" sibTransId="{55BB281F-27DF-4B9F-854F-6C6C279712AC}"/>
    <dgm:cxn modelId="{0AD55279-AFC2-42E0-8AC9-A444C7186E95}" type="presParOf" srcId="{50A17E5B-E29D-4309-BF3B-566ECCF74064}" destId="{8FFF0132-C006-4592-AB49-84F9FD7207F3}" srcOrd="0" destOrd="0" presId="urn:microsoft.com/office/officeart/2005/8/layout/hierarchy1"/>
    <dgm:cxn modelId="{D98FBCF2-8915-4C9B-A403-119C6BD1FA00}" type="presParOf" srcId="{8FFF0132-C006-4592-AB49-84F9FD7207F3}" destId="{9258FAA3-08DE-4433-9D74-933BD11C76BC}" srcOrd="0" destOrd="0" presId="urn:microsoft.com/office/officeart/2005/8/layout/hierarchy1"/>
    <dgm:cxn modelId="{0379BDB8-BC17-421F-AA3C-4CED35A057FD}" type="presParOf" srcId="{9258FAA3-08DE-4433-9D74-933BD11C76BC}" destId="{97D97227-A876-4440-9C62-06E338DE2860}" srcOrd="0" destOrd="0" presId="urn:microsoft.com/office/officeart/2005/8/layout/hierarchy1"/>
    <dgm:cxn modelId="{AE00FC8F-02D8-45A8-90D8-5ECEC0A9B00D}" type="presParOf" srcId="{9258FAA3-08DE-4433-9D74-933BD11C76BC}" destId="{71CA0E10-8216-4C84-83E9-3D3550EC7BE5}" srcOrd="1" destOrd="0" presId="urn:microsoft.com/office/officeart/2005/8/layout/hierarchy1"/>
    <dgm:cxn modelId="{DDA950E1-2ACB-4B2C-AD22-B90C4263830D}" type="presParOf" srcId="{8FFF0132-C006-4592-AB49-84F9FD7207F3}" destId="{40921E97-029A-4F78-9CC0-2E5DEFF5C80E}" srcOrd="1" destOrd="0" presId="urn:microsoft.com/office/officeart/2005/8/layout/hierarchy1"/>
    <dgm:cxn modelId="{A0AD2C39-70B1-4CF5-B9FE-3CEC43BBE645}" type="presParOf" srcId="{40921E97-029A-4F78-9CC0-2E5DEFF5C80E}" destId="{4E3E0F0D-66E3-4A96-849A-EDD95A068661}" srcOrd="0" destOrd="0" presId="urn:microsoft.com/office/officeart/2005/8/layout/hierarchy1"/>
    <dgm:cxn modelId="{CB13AEB4-6D74-4A2F-8708-D9D6BF3EB624}" type="presParOf" srcId="{40921E97-029A-4F78-9CC0-2E5DEFF5C80E}" destId="{F93FA473-FDB3-4D05-9750-EA5E62B711FC}" srcOrd="1" destOrd="0" presId="urn:microsoft.com/office/officeart/2005/8/layout/hierarchy1"/>
    <dgm:cxn modelId="{406FFAE9-68EF-419F-BB08-A59413206005}" type="presParOf" srcId="{F93FA473-FDB3-4D05-9750-EA5E62B711FC}" destId="{7A967439-D3D2-4A80-BD5E-A82F55F26D79}" srcOrd="0" destOrd="0" presId="urn:microsoft.com/office/officeart/2005/8/layout/hierarchy1"/>
    <dgm:cxn modelId="{19D7A7AD-B28F-47E5-9F8B-7F6BAEBF65A3}" type="presParOf" srcId="{7A967439-D3D2-4A80-BD5E-A82F55F26D79}" destId="{E39CA704-5515-4968-A283-44A462F7D8F0}" srcOrd="0" destOrd="0" presId="urn:microsoft.com/office/officeart/2005/8/layout/hierarchy1"/>
    <dgm:cxn modelId="{DBC811A2-95B5-493A-AD69-3EB81E35C108}" type="presParOf" srcId="{7A967439-D3D2-4A80-BD5E-A82F55F26D79}" destId="{7419690E-6554-4622-97AC-95BA09CFDA46}" srcOrd="1" destOrd="0" presId="urn:microsoft.com/office/officeart/2005/8/layout/hierarchy1"/>
    <dgm:cxn modelId="{C2199321-454B-41EB-851E-3585713BCE12}" type="presParOf" srcId="{F93FA473-FDB3-4D05-9750-EA5E62B711FC}" destId="{F41C9479-4D79-491E-93E9-F2BA6D8D257B}" srcOrd="1" destOrd="0" presId="urn:microsoft.com/office/officeart/2005/8/layout/hierarchy1"/>
    <dgm:cxn modelId="{1D5CE727-306A-42D4-AAC4-22056D7FC449}" type="presParOf" srcId="{F41C9479-4D79-491E-93E9-F2BA6D8D257B}" destId="{269C6B65-115F-43D7-95F4-438961960771}" srcOrd="0" destOrd="0" presId="urn:microsoft.com/office/officeart/2005/8/layout/hierarchy1"/>
    <dgm:cxn modelId="{3FCE5AA5-B867-437F-8CC8-8C5713B66F35}" type="presParOf" srcId="{F41C9479-4D79-491E-93E9-F2BA6D8D257B}" destId="{F0F8776E-266C-4690-A84B-2A921FF358A0}" srcOrd="1" destOrd="0" presId="urn:microsoft.com/office/officeart/2005/8/layout/hierarchy1"/>
    <dgm:cxn modelId="{7D0E485A-EE19-4306-8E0B-74C1F1E696A8}" type="presParOf" srcId="{F0F8776E-266C-4690-A84B-2A921FF358A0}" destId="{9B3D5F30-7637-4ED3-A096-DFFFEBD9BD1D}" srcOrd="0" destOrd="0" presId="urn:microsoft.com/office/officeart/2005/8/layout/hierarchy1"/>
    <dgm:cxn modelId="{43D29A61-4527-452D-93BE-34217AE3B3A9}" type="presParOf" srcId="{9B3D5F30-7637-4ED3-A096-DFFFEBD9BD1D}" destId="{2C474AA4-3B10-4CA1-9278-658B31720082}" srcOrd="0" destOrd="0" presId="urn:microsoft.com/office/officeart/2005/8/layout/hierarchy1"/>
    <dgm:cxn modelId="{6D60ED78-CF0C-4076-8888-504A17FEBD94}" type="presParOf" srcId="{9B3D5F30-7637-4ED3-A096-DFFFEBD9BD1D}" destId="{31BBB927-E236-486A-A322-C3F8D730ECF0}" srcOrd="1" destOrd="0" presId="urn:microsoft.com/office/officeart/2005/8/layout/hierarchy1"/>
    <dgm:cxn modelId="{4F96EBC5-0DB0-4F7F-8CD6-9F23545FF7E3}" type="presParOf" srcId="{F0F8776E-266C-4690-A84B-2A921FF358A0}" destId="{5153404E-DE51-4166-8A9F-235E8EB796CB}" srcOrd="1" destOrd="0" presId="urn:microsoft.com/office/officeart/2005/8/layout/hierarchy1"/>
    <dgm:cxn modelId="{12992EB0-E9E3-41B1-BE16-CFA28E1D5EEC}" type="presParOf" srcId="{F41C9479-4D79-491E-93E9-F2BA6D8D257B}" destId="{156414F5-9570-4199-A291-8AE2468662FD}" srcOrd="2" destOrd="0" presId="urn:microsoft.com/office/officeart/2005/8/layout/hierarchy1"/>
    <dgm:cxn modelId="{C920B025-D53D-4FAA-9312-BAF4DBFB9239}" type="presParOf" srcId="{F41C9479-4D79-491E-93E9-F2BA6D8D257B}" destId="{9FA4F846-A74E-4075-8946-99B7B9A1F16D}" srcOrd="3" destOrd="0" presId="urn:microsoft.com/office/officeart/2005/8/layout/hierarchy1"/>
    <dgm:cxn modelId="{BC667B2A-3A9D-41FE-9B4E-6A3DE04DDE35}" type="presParOf" srcId="{9FA4F846-A74E-4075-8946-99B7B9A1F16D}" destId="{E7DD581C-B528-4D95-B768-B4AF2A4F1D10}" srcOrd="0" destOrd="0" presId="urn:microsoft.com/office/officeart/2005/8/layout/hierarchy1"/>
    <dgm:cxn modelId="{FE40F57E-5C91-4B07-BC20-FDFE48A5C24D}" type="presParOf" srcId="{E7DD581C-B528-4D95-B768-B4AF2A4F1D10}" destId="{C4740D9E-29C1-44C2-A794-B2B13B342137}" srcOrd="0" destOrd="0" presId="urn:microsoft.com/office/officeart/2005/8/layout/hierarchy1"/>
    <dgm:cxn modelId="{03602F31-4244-406D-9940-8AD21ED7AC84}" type="presParOf" srcId="{E7DD581C-B528-4D95-B768-B4AF2A4F1D10}" destId="{CAF88B26-8FB2-4226-815B-6F7411A29B45}" srcOrd="1" destOrd="0" presId="urn:microsoft.com/office/officeart/2005/8/layout/hierarchy1"/>
    <dgm:cxn modelId="{3ECAD8BA-52B4-4BF0-857E-ED5F3DCE4B06}" type="presParOf" srcId="{9FA4F846-A74E-4075-8946-99B7B9A1F16D}" destId="{AA11FC6A-FBEA-4F0B-A269-6DF7CE417DBB}" srcOrd="1" destOrd="0" presId="urn:microsoft.com/office/officeart/2005/8/layout/hierarchy1"/>
    <dgm:cxn modelId="{81F3BFC7-A337-46A7-9717-11A1956A6272}" type="presParOf" srcId="{40921E97-029A-4F78-9CC0-2E5DEFF5C80E}" destId="{B32FC866-CA0D-496C-99AC-65ADC369126F}" srcOrd="2" destOrd="0" presId="urn:microsoft.com/office/officeart/2005/8/layout/hierarchy1"/>
    <dgm:cxn modelId="{C3D6460C-E1B3-4657-B5C3-9C74281FAD47}" type="presParOf" srcId="{40921E97-029A-4F78-9CC0-2E5DEFF5C80E}" destId="{A92057D8-F1B1-40AC-954F-A370A522090F}" srcOrd="3" destOrd="0" presId="urn:microsoft.com/office/officeart/2005/8/layout/hierarchy1"/>
    <dgm:cxn modelId="{673F4469-D271-47E5-B8E0-67B3BD01CECD}" type="presParOf" srcId="{A92057D8-F1B1-40AC-954F-A370A522090F}" destId="{B7829190-9C88-4ECD-A09B-B4C7BECB0045}" srcOrd="0" destOrd="0" presId="urn:microsoft.com/office/officeart/2005/8/layout/hierarchy1"/>
    <dgm:cxn modelId="{998294D5-5B51-42C6-A66A-718E3D29EBFB}" type="presParOf" srcId="{B7829190-9C88-4ECD-A09B-B4C7BECB0045}" destId="{6D46857F-D0EF-40CA-8D74-5FD2E9C3DA2F}" srcOrd="0" destOrd="0" presId="urn:microsoft.com/office/officeart/2005/8/layout/hierarchy1"/>
    <dgm:cxn modelId="{C06D9B54-B12E-4CC5-9C1F-9B9C7FA75742}" type="presParOf" srcId="{B7829190-9C88-4ECD-A09B-B4C7BECB0045}" destId="{FE12B46F-CEC5-4329-9CC0-584EB8915672}" srcOrd="1" destOrd="0" presId="urn:microsoft.com/office/officeart/2005/8/layout/hierarchy1"/>
    <dgm:cxn modelId="{42AD3FF8-2BE8-4927-810B-F21A6EBC39B4}" type="presParOf" srcId="{A92057D8-F1B1-40AC-954F-A370A522090F}" destId="{CB9E3D91-0FFF-4C12-A479-C8D01DD3A8E0}" srcOrd="1" destOrd="0" presId="urn:microsoft.com/office/officeart/2005/8/layout/hierarchy1"/>
    <dgm:cxn modelId="{CF90592F-C88C-4F11-A0FF-9E6FDE4014EA}" type="presParOf" srcId="{CB9E3D91-0FFF-4C12-A479-C8D01DD3A8E0}" destId="{CA40DF56-F786-4AF4-A710-BCD9CA80D0C0}" srcOrd="0" destOrd="0" presId="urn:microsoft.com/office/officeart/2005/8/layout/hierarchy1"/>
    <dgm:cxn modelId="{0B834FEA-8F4E-48EF-A519-4328CB5CB6FF}" type="presParOf" srcId="{CB9E3D91-0FFF-4C12-A479-C8D01DD3A8E0}" destId="{B697E4FE-4AF1-424F-8964-DC9B404FFBF2}" srcOrd="1" destOrd="0" presId="urn:microsoft.com/office/officeart/2005/8/layout/hierarchy1"/>
    <dgm:cxn modelId="{E995B241-BDDE-4DA0-B07C-A3B7E4E59DE3}" type="presParOf" srcId="{B697E4FE-4AF1-424F-8964-DC9B404FFBF2}" destId="{561EEF04-6943-463E-B83B-58720BE62C1A}" srcOrd="0" destOrd="0" presId="urn:microsoft.com/office/officeart/2005/8/layout/hierarchy1"/>
    <dgm:cxn modelId="{0D7FD7D8-983C-480E-8F15-A2B7F2492FEE}" type="presParOf" srcId="{561EEF04-6943-463E-B83B-58720BE62C1A}" destId="{29D1D2A9-C1FC-4638-B76A-966FE59157CE}" srcOrd="0" destOrd="0" presId="urn:microsoft.com/office/officeart/2005/8/layout/hierarchy1"/>
    <dgm:cxn modelId="{C19AA0F0-E3B6-40D5-A9D9-AA993C54A9C3}" type="presParOf" srcId="{561EEF04-6943-463E-B83B-58720BE62C1A}" destId="{263E7CB3-BCB2-442B-9B7F-CCFB52ABC6A2}" srcOrd="1" destOrd="0" presId="urn:microsoft.com/office/officeart/2005/8/layout/hierarchy1"/>
    <dgm:cxn modelId="{6124CDAD-9274-469A-87E5-1EC5AD8F86CE}" type="presParOf" srcId="{B697E4FE-4AF1-424F-8964-DC9B404FFBF2}" destId="{B3680872-7145-43BD-88A2-B38CA7123DC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65ABA-A24A-4FF5-B4F2-A6DE019C1AF2}" type="doc">
      <dgm:prSet loTypeId="urn:microsoft.com/office/officeart/2005/8/layout/pyramid4" loCatId="relationship" qsTypeId="urn:microsoft.com/office/officeart/2005/8/quickstyle/simple1" qsCatId="simple" csTypeId="urn:microsoft.com/office/officeart/2005/8/colors/colorful1" csCatId="colorful" phldr="1"/>
      <dgm:spPr/>
      <dgm:t>
        <a:bodyPr/>
        <a:lstStyle/>
        <a:p>
          <a:endParaRPr lang="en-US"/>
        </a:p>
      </dgm:t>
    </dgm:pt>
    <dgm:pt modelId="{D9367F2E-1522-46EB-9175-6B8CAF5A0256}">
      <dgm:prSet phldrT="[Text]"/>
      <dgm:spPr>
        <a:solidFill>
          <a:schemeClr val="accent6"/>
        </a:solidFill>
      </dgm:spPr>
      <dgm:t>
        <a:bodyPr/>
        <a:lstStyle/>
        <a:p>
          <a:r>
            <a:rPr lang="en-US" dirty="0"/>
            <a:t>Environment </a:t>
          </a:r>
        </a:p>
      </dgm:t>
    </dgm:pt>
    <dgm:pt modelId="{23227E44-D694-4109-B4C8-B6494F655968}" type="parTrans" cxnId="{D58DD13B-9F70-4B61-AB16-1EED78F9BC69}">
      <dgm:prSet/>
      <dgm:spPr/>
      <dgm:t>
        <a:bodyPr/>
        <a:lstStyle/>
        <a:p>
          <a:endParaRPr lang="en-US"/>
        </a:p>
      </dgm:t>
    </dgm:pt>
    <dgm:pt modelId="{9086C51A-C73A-41DB-B326-F7570E5CC3E2}" type="sibTrans" cxnId="{D58DD13B-9F70-4B61-AB16-1EED78F9BC69}">
      <dgm:prSet/>
      <dgm:spPr/>
      <dgm:t>
        <a:bodyPr/>
        <a:lstStyle/>
        <a:p>
          <a:endParaRPr lang="en-US"/>
        </a:p>
      </dgm:t>
    </dgm:pt>
    <dgm:pt modelId="{2A435956-5366-4D6C-BB38-59A619529003}">
      <dgm:prSet phldrT="[Text]"/>
      <dgm:spPr/>
      <dgm:t>
        <a:bodyPr/>
        <a:lstStyle/>
        <a:p>
          <a:r>
            <a:rPr lang="en-US" dirty="0"/>
            <a:t>Social </a:t>
          </a:r>
        </a:p>
      </dgm:t>
    </dgm:pt>
    <dgm:pt modelId="{C0713192-8329-40EF-B26B-5EAFC6A65931}" type="parTrans" cxnId="{73CF43AA-7C19-433C-89CA-8072ECC36B36}">
      <dgm:prSet/>
      <dgm:spPr/>
      <dgm:t>
        <a:bodyPr/>
        <a:lstStyle/>
        <a:p>
          <a:endParaRPr lang="en-US"/>
        </a:p>
      </dgm:t>
    </dgm:pt>
    <dgm:pt modelId="{84EA6591-48F4-496F-8528-2F2BC0E98668}" type="sibTrans" cxnId="{73CF43AA-7C19-433C-89CA-8072ECC36B36}">
      <dgm:prSet/>
      <dgm:spPr/>
      <dgm:t>
        <a:bodyPr/>
        <a:lstStyle/>
        <a:p>
          <a:endParaRPr lang="en-US"/>
        </a:p>
      </dgm:t>
    </dgm:pt>
    <dgm:pt modelId="{8A996F85-8653-43A8-9210-3153B49CA604}">
      <dgm:prSet phldrT="[Text]" custT="1"/>
      <dgm:spPr>
        <a:solidFill>
          <a:schemeClr val="bg1"/>
        </a:solidFill>
      </dgm:spPr>
      <dgm:t>
        <a:bodyPr/>
        <a:lstStyle/>
        <a:p>
          <a:r>
            <a:rPr lang="en-US" sz="2800" dirty="0">
              <a:solidFill>
                <a:schemeClr val="tx1"/>
              </a:solidFill>
            </a:rPr>
            <a:t>ESG</a:t>
          </a:r>
          <a:endParaRPr lang="en-US" sz="4800" dirty="0">
            <a:solidFill>
              <a:schemeClr val="tx1"/>
            </a:solidFill>
          </a:endParaRPr>
        </a:p>
      </dgm:t>
    </dgm:pt>
    <dgm:pt modelId="{7C9365AD-9036-4DFF-A458-4AB54902200F}" type="parTrans" cxnId="{0051777D-B5E2-4778-87A5-C88FF3D2E67F}">
      <dgm:prSet/>
      <dgm:spPr/>
      <dgm:t>
        <a:bodyPr/>
        <a:lstStyle/>
        <a:p>
          <a:endParaRPr lang="en-US"/>
        </a:p>
      </dgm:t>
    </dgm:pt>
    <dgm:pt modelId="{F316745A-1232-40A4-A62B-411EB4DD6D86}" type="sibTrans" cxnId="{0051777D-B5E2-4778-87A5-C88FF3D2E67F}">
      <dgm:prSet/>
      <dgm:spPr/>
      <dgm:t>
        <a:bodyPr/>
        <a:lstStyle/>
        <a:p>
          <a:endParaRPr lang="en-US"/>
        </a:p>
      </dgm:t>
    </dgm:pt>
    <dgm:pt modelId="{2F49CC90-5922-4F7C-9476-DA703FB13589}">
      <dgm:prSet phldrT="[Text]"/>
      <dgm:spPr/>
      <dgm:t>
        <a:bodyPr/>
        <a:lstStyle/>
        <a:p>
          <a:r>
            <a:rPr lang="en-US" dirty="0"/>
            <a:t>Governance </a:t>
          </a:r>
        </a:p>
      </dgm:t>
    </dgm:pt>
    <dgm:pt modelId="{9AAA755F-B7C8-4E1B-8303-E7DAED69EC93}" type="parTrans" cxnId="{BA9F1A03-29D8-42AC-B565-76C1729A080F}">
      <dgm:prSet/>
      <dgm:spPr/>
      <dgm:t>
        <a:bodyPr/>
        <a:lstStyle/>
        <a:p>
          <a:endParaRPr lang="en-US"/>
        </a:p>
      </dgm:t>
    </dgm:pt>
    <dgm:pt modelId="{117CE3BE-80FC-4127-B047-3F3CDA17277C}" type="sibTrans" cxnId="{BA9F1A03-29D8-42AC-B565-76C1729A080F}">
      <dgm:prSet/>
      <dgm:spPr/>
      <dgm:t>
        <a:bodyPr/>
        <a:lstStyle/>
        <a:p>
          <a:endParaRPr lang="en-US"/>
        </a:p>
      </dgm:t>
    </dgm:pt>
    <dgm:pt modelId="{C38BA5D6-2C98-440C-B422-88699D2E6659}" type="pres">
      <dgm:prSet presAssocID="{27365ABA-A24A-4FF5-B4F2-A6DE019C1AF2}" presName="compositeShape" presStyleCnt="0">
        <dgm:presLayoutVars>
          <dgm:chMax val="9"/>
          <dgm:dir/>
          <dgm:resizeHandles val="exact"/>
        </dgm:presLayoutVars>
      </dgm:prSet>
      <dgm:spPr/>
    </dgm:pt>
    <dgm:pt modelId="{5DEEDCD9-4927-4C0B-8E23-ADD13DBB64E2}" type="pres">
      <dgm:prSet presAssocID="{27365ABA-A24A-4FF5-B4F2-A6DE019C1AF2}" presName="triangle1" presStyleLbl="node1" presStyleIdx="0" presStyleCnt="4" custLinFactNeighborX="1350" custLinFactNeighborY="2532">
        <dgm:presLayoutVars>
          <dgm:bulletEnabled val="1"/>
        </dgm:presLayoutVars>
      </dgm:prSet>
      <dgm:spPr/>
    </dgm:pt>
    <dgm:pt modelId="{C6DC81AF-0D1B-455C-AAC0-B369490D83A7}" type="pres">
      <dgm:prSet presAssocID="{27365ABA-A24A-4FF5-B4F2-A6DE019C1AF2}" presName="triangle2" presStyleLbl="node1" presStyleIdx="1" presStyleCnt="4">
        <dgm:presLayoutVars>
          <dgm:bulletEnabled val="1"/>
        </dgm:presLayoutVars>
      </dgm:prSet>
      <dgm:spPr/>
    </dgm:pt>
    <dgm:pt modelId="{D28062EE-4536-425B-9D31-DABDBF86D298}" type="pres">
      <dgm:prSet presAssocID="{27365ABA-A24A-4FF5-B4F2-A6DE019C1AF2}" presName="triangle3" presStyleLbl="node1" presStyleIdx="2" presStyleCnt="4">
        <dgm:presLayoutVars>
          <dgm:bulletEnabled val="1"/>
        </dgm:presLayoutVars>
      </dgm:prSet>
      <dgm:spPr/>
    </dgm:pt>
    <dgm:pt modelId="{6A002BAF-2AD5-4AF1-87EA-B042700B53C9}" type="pres">
      <dgm:prSet presAssocID="{27365ABA-A24A-4FF5-B4F2-A6DE019C1AF2}" presName="triangle4" presStyleLbl="node1" presStyleIdx="3" presStyleCnt="4">
        <dgm:presLayoutVars>
          <dgm:bulletEnabled val="1"/>
        </dgm:presLayoutVars>
      </dgm:prSet>
      <dgm:spPr/>
    </dgm:pt>
  </dgm:ptLst>
  <dgm:cxnLst>
    <dgm:cxn modelId="{BA9F1A03-29D8-42AC-B565-76C1729A080F}" srcId="{27365ABA-A24A-4FF5-B4F2-A6DE019C1AF2}" destId="{2F49CC90-5922-4F7C-9476-DA703FB13589}" srcOrd="3" destOrd="0" parTransId="{9AAA755F-B7C8-4E1B-8303-E7DAED69EC93}" sibTransId="{117CE3BE-80FC-4127-B047-3F3CDA17277C}"/>
    <dgm:cxn modelId="{8CB7CE1A-24E2-47DE-98D2-59111E13F71E}" type="presOf" srcId="{2F49CC90-5922-4F7C-9476-DA703FB13589}" destId="{6A002BAF-2AD5-4AF1-87EA-B042700B53C9}" srcOrd="0" destOrd="0" presId="urn:microsoft.com/office/officeart/2005/8/layout/pyramid4"/>
    <dgm:cxn modelId="{9D746A39-F5EC-43B9-8483-CC69EF134795}" type="presOf" srcId="{8A996F85-8653-43A8-9210-3153B49CA604}" destId="{D28062EE-4536-425B-9D31-DABDBF86D298}" srcOrd="0" destOrd="0" presId="urn:microsoft.com/office/officeart/2005/8/layout/pyramid4"/>
    <dgm:cxn modelId="{D58DD13B-9F70-4B61-AB16-1EED78F9BC69}" srcId="{27365ABA-A24A-4FF5-B4F2-A6DE019C1AF2}" destId="{D9367F2E-1522-46EB-9175-6B8CAF5A0256}" srcOrd="0" destOrd="0" parTransId="{23227E44-D694-4109-B4C8-B6494F655968}" sibTransId="{9086C51A-C73A-41DB-B326-F7570E5CC3E2}"/>
    <dgm:cxn modelId="{802CF95D-78DE-4648-91E1-144203D45864}" type="presOf" srcId="{D9367F2E-1522-46EB-9175-6B8CAF5A0256}" destId="{5DEEDCD9-4927-4C0B-8E23-ADD13DBB64E2}" srcOrd="0" destOrd="0" presId="urn:microsoft.com/office/officeart/2005/8/layout/pyramid4"/>
    <dgm:cxn modelId="{A64F844D-29C3-4922-84B3-1580CB282AB5}" type="presOf" srcId="{2A435956-5366-4D6C-BB38-59A619529003}" destId="{C6DC81AF-0D1B-455C-AAC0-B369490D83A7}" srcOrd="0" destOrd="0" presId="urn:microsoft.com/office/officeart/2005/8/layout/pyramid4"/>
    <dgm:cxn modelId="{C86F9F77-C4BD-4784-9B43-6D35F1CEFE3D}" type="presOf" srcId="{27365ABA-A24A-4FF5-B4F2-A6DE019C1AF2}" destId="{C38BA5D6-2C98-440C-B422-88699D2E6659}" srcOrd="0" destOrd="0" presId="urn:microsoft.com/office/officeart/2005/8/layout/pyramid4"/>
    <dgm:cxn modelId="{0051777D-B5E2-4778-87A5-C88FF3D2E67F}" srcId="{27365ABA-A24A-4FF5-B4F2-A6DE019C1AF2}" destId="{8A996F85-8653-43A8-9210-3153B49CA604}" srcOrd="2" destOrd="0" parTransId="{7C9365AD-9036-4DFF-A458-4AB54902200F}" sibTransId="{F316745A-1232-40A4-A62B-411EB4DD6D86}"/>
    <dgm:cxn modelId="{73CF43AA-7C19-433C-89CA-8072ECC36B36}" srcId="{27365ABA-A24A-4FF5-B4F2-A6DE019C1AF2}" destId="{2A435956-5366-4D6C-BB38-59A619529003}" srcOrd="1" destOrd="0" parTransId="{C0713192-8329-40EF-B26B-5EAFC6A65931}" sibTransId="{84EA6591-48F4-496F-8528-2F2BC0E98668}"/>
    <dgm:cxn modelId="{3DE7FCB3-E916-4723-BA63-736EC7C9A82F}" type="presParOf" srcId="{C38BA5D6-2C98-440C-B422-88699D2E6659}" destId="{5DEEDCD9-4927-4C0B-8E23-ADD13DBB64E2}" srcOrd="0" destOrd="0" presId="urn:microsoft.com/office/officeart/2005/8/layout/pyramid4"/>
    <dgm:cxn modelId="{D5FF9CFD-12DF-46DE-8592-54D134195C2E}" type="presParOf" srcId="{C38BA5D6-2C98-440C-B422-88699D2E6659}" destId="{C6DC81AF-0D1B-455C-AAC0-B369490D83A7}" srcOrd="1" destOrd="0" presId="urn:microsoft.com/office/officeart/2005/8/layout/pyramid4"/>
    <dgm:cxn modelId="{D456941E-3F08-4CE0-98A7-295788D51916}" type="presParOf" srcId="{C38BA5D6-2C98-440C-B422-88699D2E6659}" destId="{D28062EE-4536-425B-9D31-DABDBF86D298}" srcOrd="2" destOrd="0" presId="urn:microsoft.com/office/officeart/2005/8/layout/pyramid4"/>
    <dgm:cxn modelId="{3EA0DE01-93D0-4275-9A76-BBAAB16C7E12}" type="presParOf" srcId="{C38BA5D6-2C98-440C-B422-88699D2E6659}" destId="{6A002BAF-2AD5-4AF1-87EA-B042700B53C9}" srcOrd="3" destOrd="0" presId="urn:microsoft.com/office/officeart/2005/8/layout/pyramid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0DF56-F786-4AF4-A710-BCD9CA80D0C0}">
      <dsp:nvSpPr>
        <dsp:cNvPr id="0" name=""/>
        <dsp:cNvSpPr/>
      </dsp:nvSpPr>
      <dsp:spPr>
        <a:xfrm>
          <a:off x="4981021" y="2588950"/>
          <a:ext cx="91440" cy="482191"/>
        </a:xfrm>
        <a:custGeom>
          <a:avLst/>
          <a:gdLst/>
          <a:ahLst/>
          <a:cxnLst/>
          <a:rect l="0" t="0" r="0" b="0"/>
          <a:pathLst>
            <a:path>
              <a:moveTo>
                <a:pt x="45720" y="0"/>
              </a:moveTo>
              <a:lnTo>
                <a:pt x="4572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2FC866-CA0D-496C-99AC-65ADC369126F}">
      <dsp:nvSpPr>
        <dsp:cNvPr id="0" name=""/>
        <dsp:cNvSpPr/>
      </dsp:nvSpPr>
      <dsp:spPr>
        <a:xfrm>
          <a:off x="3506940" y="1053952"/>
          <a:ext cx="1519800" cy="482191"/>
        </a:xfrm>
        <a:custGeom>
          <a:avLst/>
          <a:gdLst/>
          <a:ahLst/>
          <a:cxnLst/>
          <a:rect l="0" t="0" r="0" b="0"/>
          <a:pathLst>
            <a:path>
              <a:moveTo>
                <a:pt x="0" y="0"/>
              </a:moveTo>
              <a:lnTo>
                <a:pt x="0" y="328599"/>
              </a:lnTo>
              <a:lnTo>
                <a:pt x="1519800" y="328599"/>
              </a:lnTo>
              <a:lnTo>
                <a:pt x="151980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6414F5-9570-4199-A291-8AE2468662FD}">
      <dsp:nvSpPr>
        <dsp:cNvPr id="0" name=""/>
        <dsp:cNvSpPr/>
      </dsp:nvSpPr>
      <dsp:spPr>
        <a:xfrm>
          <a:off x="1987140" y="2588950"/>
          <a:ext cx="1013200" cy="482191"/>
        </a:xfrm>
        <a:custGeom>
          <a:avLst/>
          <a:gdLst/>
          <a:ahLst/>
          <a:cxnLst/>
          <a:rect l="0" t="0" r="0" b="0"/>
          <a:pathLst>
            <a:path>
              <a:moveTo>
                <a:pt x="0" y="0"/>
              </a:moveTo>
              <a:lnTo>
                <a:pt x="0" y="328599"/>
              </a:lnTo>
              <a:lnTo>
                <a:pt x="1013200" y="328599"/>
              </a:lnTo>
              <a:lnTo>
                <a:pt x="101320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9C6B65-115F-43D7-95F4-438961960771}">
      <dsp:nvSpPr>
        <dsp:cNvPr id="0" name=""/>
        <dsp:cNvSpPr/>
      </dsp:nvSpPr>
      <dsp:spPr>
        <a:xfrm>
          <a:off x="973940" y="2588950"/>
          <a:ext cx="1013200" cy="482191"/>
        </a:xfrm>
        <a:custGeom>
          <a:avLst/>
          <a:gdLst/>
          <a:ahLst/>
          <a:cxnLst/>
          <a:rect l="0" t="0" r="0" b="0"/>
          <a:pathLst>
            <a:path>
              <a:moveTo>
                <a:pt x="1013200" y="0"/>
              </a:moveTo>
              <a:lnTo>
                <a:pt x="1013200" y="328599"/>
              </a:lnTo>
              <a:lnTo>
                <a:pt x="0" y="328599"/>
              </a:lnTo>
              <a:lnTo>
                <a:pt x="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3E0F0D-66E3-4A96-849A-EDD95A068661}">
      <dsp:nvSpPr>
        <dsp:cNvPr id="0" name=""/>
        <dsp:cNvSpPr/>
      </dsp:nvSpPr>
      <dsp:spPr>
        <a:xfrm>
          <a:off x="1987140" y="1053952"/>
          <a:ext cx="1519800" cy="482191"/>
        </a:xfrm>
        <a:custGeom>
          <a:avLst/>
          <a:gdLst/>
          <a:ahLst/>
          <a:cxnLst/>
          <a:rect l="0" t="0" r="0" b="0"/>
          <a:pathLst>
            <a:path>
              <a:moveTo>
                <a:pt x="1519800" y="0"/>
              </a:moveTo>
              <a:lnTo>
                <a:pt x="1519800" y="328599"/>
              </a:lnTo>
              <a:lnTo>
                <a:pt x="0" y="328599"/>
              </a:lnTo>
              <a:lnTo>
                <a:pt x="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D97227-A876-4440-9C62-06E338DE2860}">
      <dsp:nvSpPr>
        <dsp:cNvPr id="0" name=""/>
        <dsp:cNvSpPr/>
      </dsp:nvSpPr>
      <dsp:spPr>
        <a:xfrm>
          <a:off x="2677959" y="1145"/>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A0E10-8216-4C84-83E9-3D3550EC7BE5}">
      <dsp:nvSpPr>
        <dsp:cNvPr id="0" name=""/>
        <dsp:cNvSpPr/>
      </dsp:nvSpPr>
      <dsp:spPr>
        <a:xfrm>
          <a:off x="2862177" y="176152"/>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CEO</a:t>
          </a:r>
        </a:p>
      </dsp:txBody>
      <dsp:txXfrm>
        <a:off x="2893013" y="206988"/>
        <a:ext cx="1596291" cy="991135"/>
      </dsp:txXfrm>
    </dsp:sp>
    <dsp:sp modelId="{E39CA704-5515-4968-A283-44A462F7D8F0}">
      <dsp:nvSpPr>
        <dsp:cNvPr id="0" name=""/>
        <dsp:cNvSpPr/>
      </dsp:nvSpPr>
      <dsp:spPr>
        <a:xfrm>
          <a:off x="1158158"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9690E-6554-4622-97AC-95BA09CFDA46}">
      <dsp:nvSpPr>
        <dsp:cNvPr id="0" name=""/>
        <dsp:cNvSpPr/>
      </dsp:nvSpPr>
      <dsp:spPr>
        <a:xfrm>
          <a:off x="1342376"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Expert Vice presidents</a:t>
          </a:r>
        </a:p>
      </dsp:txBody>
      <dsp:txXfrm>
        <a:off x="1373212" y="1741986"/>
        <a:ext cx="1596291" cy="991135"/>
      </dsp:txXfrm>
    </dsp:sp>
    <dsp:sp modelId="{2C474AA4-3B10-4CA1-9278-658B31720082}">
      <dsp:nvSpPr>
        <dsp:cNvPr id="0" name=""/>
        <dsp:cNvSpPr/>
      </dsp:nvSpPr>
      <dsp:spPr>
        <a:xfrm>
          <a:off x="1449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BB927-E236-486A-A322-C3F8D730ECF0}">
      <dsp:nvSpPr>
        <dsp:cNvPr id="0" name=""/>
        <dsp:cNvSpPr/>
      </dsp:nvSpPr>
      <dsp:spPr>
        <a:xfrm>
          <a:off x="329176"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Expertise </a:t>
          </a:r>
        </a:p>
      </dsp:txBody>
      <dsp:txXfrm>
        <a:off x="360012" y="3276984"/>
        <a:ext cx="1596291" cy="991135"/>
      </dsp:txXfrm>
    </dsp:sp>
    <dsp:sp modelId="{C4740D9E-29C1-44C2-A794-B2B13B342137}">
      <dsp:nvSpPr>
        <dsp:cNvPr id="0" name=""/>
        <dsp:cNvSpPr/>
      </dsp:nvSpPr>
      <dsp:spPr>
        <a:xfrm>
          <a:off x="21713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8B26-8FB2-4226-815B-6F7411A29B45}">
      <dsp:nvSpPr>
        <dsp:cNvPr id="0" name=""/>
        <dsp:cNvSpPr/>
      </dsp:nvSpPr>
      <dsp:spPr>
        <a:xfrm>
          <a:off x="23555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Expertise </a:t>
          </a:r>
        </a:p>
      </dsp:txBody>
      <dsp:txXfrm>
        <a:off x="2386413" y="3276984"/>
        <a:ext cx="1596291" cy="991135"/>
      </dsp:txXfrm>
    </dsp:sp>
    <dsp:sp modelId="{6D46857F-D0EF-40CA-8D74-5FD2E9C3DA2F}">
      <dsp:nvSpPr>
        <dsp:cNvPr id="0" name=""/>
        <dsp:cNvSpPr/>
      </dsp:nvSpPr>
      <dsp:spPr>
        <a:xfrm>
          <a:off x="4197759"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2B46F-CEC5-4329-9CC0-584EB8915672}">
      <dsp:nvSpPr>
        <dsp:cNvPr id="0" name=""/>
        <dsp:cNvSpPr/>
      </dsp:nvSpPr>
      <dsp:spPr>
        <a:xfrm>
          <a:off x="4381977"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Board of directors</a:t>
          </a:r>
        </a:p>
      </dsp:txBody>
      <dsp:txXfrm>
        <a:off x="4412813" y="1741986"/>
        <a:ext cx="1596291" cy="991135"/>
      </dsp:txXfrm>
    </dsp:sp>
    <dsp:sp modelId="{29D1D2A9-C1FC-4638-B76A-966FE59157CE}">
      <dsp:nvSpPr>
        <dsp:cNvPr id="0" name=""/>
        <dsp:cNvSpPr/>
      </dsp:nvSpPr>
      <dsp:spPr>
        <a:xfrm>
          <a:off x="4197759"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E7CB3-BCB2-442B-9B7F-CCFB52ABC6A2}">
      <dsp:nvSpPr>
        <dsp:cNvPr id="0" name=""/>
        <dsp:cNvSpPr/>
      </dsp:nvSpPr>
      <dsp:spPr>
        <a:xfrm>
          <a:off x="43819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Management </a:t>
          </a:r>
        </a:p>
      </dsp:txBody>
      <dsp:txXfrm>
        <a:off x="4412813" y="3276984"/>
        <a:ext cx="1596291" cy="991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EDCD9-4927-4C0B-8E23-ADD13DBB64E2}">
      <dsp:nvSpPr>
        <dsp:cNvPr id="0" name=""/>
        <dsp:cNvSpPr/>
      </dsp:nvSpPr>
      <dsp:spPr>
        <a:xfrm>
          <a:off x="1565283" y="43829"/>
          <a:ext cx="1731020" cy="1731020"/>
        </a:xfrm>
        <a:prstGeom prst="triangle">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Environment </a:t>
          </a:r>
        </a:p>
      </dsp:txBody>
      <dsp:txXfrm>
        <a:off x="1998038" y="909339"/>
        <a:ext cx="865510" cy="865510"/>
      </dsp:txXfrm>
    </dsp:sp>
    <dsp:sp modelId="{C6DC81AF-0D1B-455C-AAC0-B369490D83A7}">
      <dsp:nvSpPr>
        <dsp:cNvPr id="0" name=""/>
        <dsp:cNvSpPr/>
      </dsp:nvSpPr>
      <dsp:spPr>
        <a:xfrm>
          <a:off x="676404" y="1731020"/>
          <a:ext cx="1731020" cy="1731020"/>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Social </a:t>
          </a:r>
        </a:p>
      </dsp:txBody>
      <dsp:txXfrm>
        <a:off x="1109159" y="2596530"/>
        <a:ext cx="865510" cy="865510"/>
      </dsp:txXfrm>
    </dsp:sp>
    <dsp:sp modelId="{D28062EE-4536-425B-9D31-DABDBF86D298}">
      <dsp:nvSpPr>
        <dsp:cNvPr id="0" name=""/>
        <dsp:cNvSpPr/>
      </dsp:nvSpPr>
      <dsp:spPr>
        <a:xfrm rot="10800000">
          <a:off x="1541914" y="1731020"/>
          <a:ext cx="1731020" cy="1731020"/>
        </a:xfrm>
        <a:prstGeom prst="triangle">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ESG</a:t>
          </a:r>
          <a:endParaRPr lang="en-US" sz="4800" kern="1200" dirty="0">
            <a:solidFill>
              <a:schemeClr val="tx1"/>
            </a:solidFill>
          </a:endParaRPr>
        </a:p>
      </dsp:txBody>
      <dsp:txXfrm rot="10800000">
        <a:off x="1974669" y="1731020"/>
        <a:ext cx="865510" cy="865510"/>
      </dsp:txXfrm>
    </dsp:sp>
    <dsp:sp modelId="{6A002BAF-2AD5-4AF1-87EA-B042700B53C9}">
      <dsp:nvSpPr>
        <dsp:cNvPr id="0" name=""/>
        <dsp:cNvSpPr/>
      </dsp:nvSpPr>
      <dsp:spPr>
        <a:xfrm>
          <a:off x="2407424" y="1731020"/>
          <a:ext cx="1731020" cy="1731020"/>
        </a:xfrm>
        <a:prstGeom prst="triangl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Governance </a:t>
          </a:r>
        </a:p>
      </dsp:txBody>
      <dsp:txXfrm>
        <a:off x="2840179" y="2596530"/>
        <a:ext cx="865510" cy="8655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FC203-5685-4D36-860C-90B6074E9571}" type="datetimeFigureOut">
              <a:rPr lang="en-US" smtClean="0"/>
              <a:t>11/26/2023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EE7689-293D-4227-B6C9-8AE5118C476F}" type="slidenum">
              <a:rPr lang="en-US" smtClean="0"/>
              <a:t>‹#›</a:t>
            </a:fld>
            <a:endParaRPr lang="en-US" dirty="0"/>
          </a:p>
        </p:txBody>
      </p:sp>
    </p:spTree>
    <p:extLst>
      <p:ext uri="{BB962C8B-B14F-4D97-AF65-F5344CB8AC3E}">
        <p14:creationId xmlns:p14="http://schemas.microsoft.com/office/powerpoint/2010/main" val="3367319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a:t>
            </a:r>
          </a:p>
          <a:p>
            <a:pPr marL="171450" indent="-171450">
              <a:buFont typeface="Wingdings" panose="05000000000000000000" pitchFamily="2" charset="2"/>
              <a:buChar char="v"/>
            </a:pPr>
            <a:r>
              <a:rPr lang="en-US" dirty="0"/>
              <a:t>Today,</a:t>
            </a:r>
            <a:r>
              <a:rPr lang="en-US" baseline="0" dirty="0"/>
              <a:t> our group is excited to take you on an exploration of Apple Inc., a global technology giant that has greatly impacted the professional world.</a:t>
            </a:r>
          </a:p>
          <a:p>
            <a:pPr marL="171450" indent="-171450">
              <a:buFont typeface="Wingdings" panose="05000000000000000000" pitchFamily="2" charset="2"/>
              <a:buChar char="v"/>
            </a:pPr>
            <a:r>
              <a:rPr lang="en-US" baseline="0" dirty="0"/>
              <a:t>Before we engage in internal and external environment of Apple company, lets begin by providing an overview of what Apple is and its significant in business aspect.</a:t>
            </a:r>
          </a:p>
          <a:p>
            <a:pPr marL="171450" indent="-171450">
              <a:buFont typeface="Wingdings" panose="05000000000000000000" pitchFamily="2" charset="2"/>
              <a:buChar char="v"/>
            </a:pPr>
            <a:r>
              <a:rPr lang="en-US" baseline="0" dirty="0"/>
              <a:t>Apple Inc. was established in 1976 by Steve Jobs, Steve Wozniak and Ronald Wayne. For a period of time, it evolved into one of most influential technology companies globally. In 2016, It become the first publicly traded company to achieve a market capitalization of over $700 billion.</a:t>
            </a:r>
          </a:p>
          <a:p>
            <a:pPr marL="171450" indent="-171450">
              <a:buFont typeface="Wingdings" panose="05000000000000000000" pitchFamily="2" charset="2"/>
              <a:buChar char="v"/>
            </a:pPr>
            <a:r>
              <a:rPr lang="en-US" baseline="0" dirty="0"/>
              <a:t>Apple operates within technology and consumer electronics sectors, offering diverse range of products, including iPhones, iPads, MacBook, Apple Watch and a variety of software and services.</a:t>
            </a:r>
          </a:p>
          <a:p>
            <a:pPr marL="171450" indent="-171450">
              <a:buFont typeface="Wingdings" panose="05000000000000000000" pitchFamily="2" charset="2"/>
              <a:buChar char="v"/>
            </a:pPr>
            <a:r>
              <a:rPr lang="en-US" dirty="0"/>
              <a:t>This presentation delve</a:t>
            </a:r>
            <a:r>
              <a:rPr lang="en-US" baseline="0" dirty="0"/>
              <a:t> into internal operations and external environment of Apple to gain a deeper understanding of its functions in the business world.</a:t>
            </a:r>
          </a:p>
          <a:p>
            <a:pPr marL="0" indent="0">
              <a:buFont typeface="Wingdings" panose="05000000000000000000" pitchFamily="2" charset="2"/>
              <a:buNone/>
            </a:pPr>
            <a:endParaRPr lang="en-US" dirty="0"/>
          </a:p>
        </p:txBody>
      </p:sp>
      <p:sp>
        <p:nvSpPr>
          <p:cNvPr id="4" name="Slide Number Placeholder 3"/>
          <p:cNvSpPr>
            <a:spLocks noGrp="1"/>
          </p:cNvSpPr>
          <p:nvPr>
            <p:ph type="sldNum" sz="quarter" idx="10"/>
          </p:nvPr>
        </p:nvSpPr>
        <p:spPr/>
        <p:txBody>
          <a:bodyPr/>
          <a:lstStyle/>
          <a:p>
            <a:fld id="{9EEE7689-293D-4227-B6C9-8AE5118C476F}" type="slidenum">
              <a:rPr lang="en-US" smtClean="0"/>
              <a:t>2</a:t>
            </a:fld>
            <a:endParaRPr lang="en-US" dirty="0"/>
          </a:p>
        </p:txBody>
      </p:sp>
    </p:spTree>
    <p:extLst>
      <p:ext uri="{BB962C8B-B14F-4D97-AF65-F5344CB8AC3E}">
        <p14:creationId xmlns:p14="http://schemas.microsoft.com/office/powerpoint/2010/main" val="3830348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Apple Inc ranks on the top among the best performing companies worldwide. </a:t>
            </a:r>
          </a:p>
          <a:p>
            <a:r>
              <a:rPr lang="en-GB" sz="1200" dirty="0">
                <a:effectLst/>
                <a:latin typeface="Arial" panose="020B0604020202020204" pitchFamily="34" charset="0"/>
                <a:ea typeface="Times New Roman" panose="02020603050405020304" pitchFamily="18" charset="0"/>
              </a:rPr>
              <a:t>Even though the company was established in 1976 by three entrepreneurs, it has since grown to operate stores in almost every market worldwide</a:t>
            </a:r>
          </a:p>
          <a:p>
            <a:r>
              <a:rPr lang="en-GB" sz="1200" dirty="0">
                <a:effectLst/>
                <a:latin typeface="Arial" panose="020B0604020202020204" pitchFamily="34" charset="0"/>
                <a:ea typeface="Times New Roman" panose="02020603050405020304" pitchFamily="18" charset="0"/>
              </a:rPr>
              <a:t>It reported </a:t>
            </a:r>
            <a:r>
              <a:rPr lang="en-US" sz="1200" dirty="0">
                <a:effectLst/>
                <a:latin typeface="Arial" panose="020B0604020202020204" pitchFamily="34" charset="0"/>
                <a:ea typeface="Times New Roman" panose="02020603050405020304" pitchFamily="18" charset="0"/>
              </a:rPr>
              <a:t> $2.879 trillion capitalization and $394.33 billion revenue</a:t>
            </a:r>
          </a:p>
          <a:p>
            <a:r>
              <a:rPr lang="en-US" sz="1200" dirty="0">
                <a:effectLst/>
                <a:latin typeface="Arial" panose="020B0604020202020204" pitchFamily="34" charset="0"/>
                <a:ea typeface="Times New Roman" panose="02020603050405020304" pitchFamily="18" charset="0"/>
              </a:rPr>
              <a:t>It ranks at the top of world Big Five companies such as Alphabet, Meta, Amazon, Microsoft. </a:t>
            </a:r>
          </a:p>
          <a:p>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3</a:t>
            </a:fld>
            <a:endParaRPr lang="en-US" dirty="0"/>
          </a:p>
        </p:txBody>
      </p:sp>
    </p:spTree>
    <p:extLst>
      <p:ext uri="{BB962C8B-B14F-4D97-AF65-F5344CB8AC3E}">
        <p14:creationId xmlns:p14="http://schemas.microsoft.com/office/powerpoint/2010/main" val="2510439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Apple  Inc. use hierarchical management structures. </a:t>
            </a:r>
          </a:p>
          <a:p>
            <a:r>
              <a:rPr lang="en-US" dirty="0"/>
              <a:t>Tim Cook takes the top position. Other leaders in the company includes experts working as vice presidents of different practices. For example, the company has  11 experts workings as vice presidents in charge of </a:t>
            </a:r>
          </a:p>
          <a:p>
            <a:r>
              <a:rPr lang="en-US" dirty="0"/>
              <a:t>	1. General counsel, </a:t>
            </a:r>
          </a:p>
          <a:p>
            <a:r>
              <a:rPr lang="en-US" dirty="0"/>
              <a:t>	2. software engineering, </a:t>
            </a:r>
          </a:p>
          <a:p>
            <a:r>
              <a:rPr lang="en-US" dirty="0"/>
              <a:t>	3. Workwise marketing</a:t>
            </a:r>
          </a:p>
          <a:p>
            <a:r>
              <a:rPr lang="en-US" dirty="0"/>
              <a:t>	4. Operations</a:t>
            </a:r>
          </a:p>
          <a:p>
            <a:r>
              <a:rPr lang="en-US" dirty="0"/>
              <a:t>	5. Retail</a:t>
            </a:r>
          </a:p>
          <a:p>
            <a:r>
              <a:rPr lang="en-US" dirty="0"/>
              <a:t>	6. Hardware engineering</a:t>
            </a:r>
          </a:p>
          <a:p>
            <a:r>
              <a:rPr lang="en-US" dirty="0"/>
              <a:t>	7. Hardware technologies</a:t>
            </a:r>
          </a:p>
          <a:p>
            <a:r>
              <a:rPr lang="en-US" dirty="0"/>
              <a:t>	8. Machine Learning and AI strategy </a:t>
            </a:r>
          </a:p>
          <a:p>
            <a:r>
              <a:rPr lang="en-US" dirty="0"/>
              <a:t>	9. Operations Officer</a:t>
            </a:r>
          </a:p>
          <a:p>
            <a:r>
              <a:rPr lang="en-US" dirty="0"/>
              <a:t>	10. Chief Financial Officer</a:t>
            </a:r>
          </a:p>
          <a:p>
            <a:r>
              <a:rPr lang="en-US" dirty="0"/>
              <a:t>	11. president Services </a:t>
            </a:r>
          </a:p>
          <a:p>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4</a:t>
            </a:fld>
            <a:endParaRPr lang="en-US" dirty="0"/>
          </a:p>
        </p:txBody>
      </p:sp>
    </p:spTree>
    <p:extLst>
      <p:ext uri="{BB962C8B-B14F-4D97-AF65-F5344CB8AC3E}">
        <p14:creationId xmlns:p14="http://schemas.microsoft.com/office/powerpoint/2010/main" val="1706046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Apple has been ranked on top of other companies worldwide because of three aspects</a:t>
            </a:r>
          </a:p>
          <a:p>
            <a:pPr marL="228600" indent="-228600">
              <a:buAutoNum type="arabicPeriod"/>
            </a:pPr>
            <a:r>
              <a:rPr lang="en-US" dirty="0"/>
              <a:t>The company utilizes over 527 retail stores to reach out to customers</a:t>
            </a:r>
          </a:p>
          <a:p>
            <a:pPr marL="228600" indent="-228600">
              <a:buAutoNum type="arabicPeriod"/>
            </a:pPr>
            <a:r>
              <a:rPr lang="en-US" dirty="0"/>
              <a:t>The company benefits from a market value of over $2.879 trillion (as at 2023)</a:t>
            </a:r>
          </a:p>
          <a:p>
            <a:pPr marL="228600" indent="-228600">
              <a:buAutoNum type="arabicPeriod"/>
            </a:pPr>
            <a:r>
              <a:rPr lang="en-US" dirty="0"/>
              <a:t>The company also ranks top among other technology companies because of making high sales volume amounting to over $394.33 billion at 2023</a:t>
            </a:r>
          </a:p>
        </p:txBody>
      </p:sp>
      <p:sp>
        <p:nvSpPr>
          <p:cNvPr id="4" name="Slide Number Placeholder 3"/>
          <p:cNvSpPr>
            <a:spLocks noGrp="1"/>
          </p:cNvSpPr>
          <p:nvPr>
            <p:ph type="sldNum" sz="quarter" idx="5"/>
          </p:nvPr>
        </p:nvSpPr>
        <p:spPr/>
        <p:txBody>
          <a:bodyPr/>
          <a:lstStyle/>
          <a:p>
            <a:fld id="{9EEE7689-293D-4227-B6C9-8AE5118C476F}" type="slidenum">
              <a:rPr lang="en-US" smtClean="0"/>
              <a:t>5</a:t>
            </a:fld>
            <a:endParaRPr lang="en-US" dirty="0"/>
          </a:p>
        </p:txBody>
      </p:sp>
    </p:spTree>
    <p:extLst>
      <p:ext uri="{BB962C8B-B14F-4D97-AF65-F5344CB8AC3E}">
        <p14:creationId xmlns:p14="http://schemas.microsoft.com/office/powerpoint/2010/main" val="16042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Apple provides three categories of products  and services to its target customers</a:t>
            </a:r>
          </a:p>
          <a:p>
            <a:r>
              <a:rPr lang="en-US" dirty="0"/>
              <a:t>The retail products targets household customers and businesses that would like to purchase </a:t>
            </a:r>
          </a:p>
          <a:p>
            <a:r>
              <a:rPr lang="en-US" dirty="0"/>
              <a:t>Individual products such as TV, Mac, or iPhone.</a:t>
            </a:r>
          </a:p>
          <a:p>
            <a:endParaRPr lang="en-US" dirty="0"/>
          </a:p>
          <a:p>
            <a:r>
              <a:rPr lang="en-US" dirty="0"/>
              <a:t>The Apple wallet services re provided for people that use online payments</a:t>
            </a:r>
          </a:p>
          <a:p>
            <a:r>
              <a:rPr lang="en-US" dirty="0"/>
              <a:t>The entertainment categories focuses on providing services to households and businesses</a:t>
            </a:r>
          </a:p>
          <a:p>
            <a:endParaRPr lang="en-GB" dirty="0"/>
          </a:p>
        </p:txBody>
      </p:sp>
      <p:sp>
        <p:nvSpPr>
          <p:cNvPr id="4" name="Slide Number Placeholder 3"/>
          <p:cNvSpPr>
            <a:spLocks noGrp="1"/>
          </p:cNvSpPr>
          <p:nvPr>
            <p:ph type="sldNum" sz="quarter" idx="5"/>
          </p:nvPr>
        </p:nvSpPr>
        <p:spPr/>
        <p:txBody>
          <a:bodyPr/>
          <a:lstStyle/>
          <a:p>
            <a:fld id="{9EEE7689-293D-4227-B6C9-8AE5118C476F}" type="slidenum">
              <a:rPr lang="en-US" smtClean="0"/>
              <a:t>6</a:t>
            </a:fld>
            <a:endParaRPr lang="en-US" dirty="0"/>
          </a:p>
        </p:txBody>
      </p:sp>
    </p:spTree>
    <p:extLst>
      <p:ext uri="{BB962C8B-B14F-4D97-AF65-F5344CB8AC3E}">
        <p14:creationId xmlns:p14="http://schemas.microsoft.com/office/powerpoint/2010/main" val="3351750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EE7689-293D-4227-B6C9-8AE5118C476F}" type="slidenum">
              <a:rPr lang="en-US" smtClean="0"/>
              <a:t>7</a:t>
            </a:fld>
            <a:endParaRPr lang="en-US" dirty="0"/>
          </a:p>
        </p:txBody>
      </p:sp>
    </p:spTree>
    <p:extLst>
      <p:ext uri="{BB962C8B-B14F-4D97-AF65-F5344CB8AC3E}">
        <p14:creationId xmlns:p14="http://schemas.microsoft.com/office/powerpoint/2010/main" val="2722136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Apple has managed to create strong brand equity that allows it to attract a high number of customers</a:t>
            </a:r>
          </a:p>
          <a:p>
            <a:r>
              <a:rPr lang="en-US" dirty="0"/>
              <a:t>the company has also diversified into three market areas. This makes it easier to earn more revenues.  As returns on invested capital</a:t>
            </a:r>
          </a:p>
          <a:p>
            <a:r>
              <a:rPr lang="en-US" dirty="0"/>
              <a:t>Strong valuation has shown strong growth, cash flow and invested capital ]</a:t>
            </a:r>
          </a:p>
          <a:p>
            <a:r>
              <a:rPr lang="en-US" dirty="0"/>
              <a:t> the company works with experts as heads of different departments. </a:t>
            </a:r>
          </a:p>
        </p:txBody>
      </p:sp>
      <p:sp>
        <p:nvSpPr>
          <p:cNvPr id="4" name="Slide Number Placeholder 3"/>
          <p:cNvSpPr>
            <a:spLocks noGrp="1"/>
          </p:cNvSpPr>
          <p:nvPr>
            <p:ph type="sldNum" sz="quarter" idx="5"/>
          </p:nvPr>
        </p:nvSpPr>
        <p:spPr/>
        <p:txBody>
          <a:bodyPr/>
          <a:lstStyle/>
          <a:p>
            <a:fld id="{9EEE7689-293D-4227-B6C9-8AE5118C476F}" type="slidenum">
              <a:rPr lang="en-US" smtClean="0"/>
              <a:t>8</a:t>
            </a:fld>
            <a:endParaRPr lang="en-US" dirty="0"/>
          </a:p>
        </p:txBody>
      </p:sp>
    </p:spTree>
    <p:extLst>
      <p:ext uri="{BB962C8B-B14F-4D97-AF65-F5344CB8AC3E}">
        <p14:creationId xmlns:p14="http://schemas.microsoft.com/office/powerpoint/2010/main" val="4022430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Core opportunities for Apple comes from increased demand for technology products. </a:t>
            </a:r>
          </a:p>
          <a:p>
            <a:pPr lvl="1"/>
            <a:r>
              <a:rPr lang="en-US" dirty="0"/>
              <a:t>Moreover, the company is likely to invest in backward integration.</a:t>
            </a:r>
          </a:p>
          <a:p>
            <a:pPr lvl="1"/>
            <a:r>
              <a:rPr lang="en-US" dirty="0"/>
              <a:t>This will enable it conduct most of inbound logistics, operations, and outbounds. </a:t>
            </a:r>
          </a:p>
          <a:p>
            <a:pPr lvl="1"/>
            <a:endParaRPr lang="en-US" dirty="0"/>
          </a:p>
          <a:p>
            <a:pPr lvl="1"/>
            <a:r>
              <a:rPr lang="en-US" dirty="0"/>
              <a:t>Expansion of online e-commerce will provide Apple with strong  market from most emerging countries</a:t>
            </a:r>
          </a:p>
          <a:p>
            <a:pPr lvl="1"/>
            <a:r>
              <a:rPr lang="en-US" dirty="0"/>
              <a:t>Depend on its strong market understanding and infrastructure to develop new products</a:t>
            </a:r>
          </a:p>
          <a:p>
            <a:pPr lvl="1"/>
            <a:r>
              <a:rPr lang="en-US" dirty="0"/>
              <a:t>Competition from big technology companies such as Samsung are likely to penetrate into same market as those served by Apple. Other areas also include government  regulation on data protection  could affect the company products</a:t>
            </a:r>
          </a:p>
          <a:p>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9</a:t>
            </a:fld>
            <a:endParaRPr lang="en-US" dirty="0"/>
          </a:p>
        </p:txBody>
      </p:sp>
    </p:spTree>
    <p:extLst>
      <p:ext uri="{BB962C8B-B14F-4D97-AF65-F5344CB8AC3E}">
        <p14:creationId xmlns:p14="http://schemas.microsoft.com/office/powerpoint/2010/main" val="336495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Apple Inc experiences external forces from external markets where it operates.</a:t>
            </a:r>
          </a:p>
          <a:p>
            <a:r>
              <a:rPr lang="en-US" dirty="0"/>
              <a:t>Geopolitics affects multinational companies that operate across borders. </a:t>
            </a:r>
          </a:p>
          <a:p>
            <a:r>
              <a:rPr lang="en-US" dirty="0"/>
              <a:t>Key among such legislations in many of the countries include having internal policies that seek to protect consumers' privacy</a:t>
            </a:r>
          </a:p>
          <a:p>
            <a:r>
              <a:rPr lang="en-US" dirty="0"/>
              <a:t> </a:t>
            </a:r>
          </a:p>
          <a:p>
            <a:r>
              <a:rPr lang="en-US" dirty="0"/>
              <a:t>The social impact also shows many customers now prefer  online platforms that allows them the opportunity to buy products. These on the part of the company, would affect the types of strategies the company formulates.</a:t>
            </a:r>
          </a:p>
          <a:p>
            <a:endParaRPr lang="en-GB" dirty="0"/>
          </a:p>
        </p:txBody>
      </p:sp>
      <p:sp>
        <p:nvSpPr>
          <p:cNvPr id="4" name="Slide Number Placeholder 3"/>
          <p:cNvSpPr>
            <a:spLocks noGrp="1"/>
          </p:cNvSpPr>
          <p:nvPr>
            <p:ph type="sldNum" sz="quarter" idx="5"/>
          </p:nvPr>
        </p:nvSpPr>
        <p:spPr/>
        <p:txBody>
          <a:bodyPr/>
          <a:lstStyle/>
          <a:p>
            <a:fld id="{9EEE7689-293D-4227-B6C9-8AE5118C476F}" type="slidenum">
              <a:rPr lang="en-US" smtClean="0"/>
              <a:t>10</a:t>
            </a:fld>
            <a:endParaRPr lang="en-US" dirty="0"/>
          </a:p>
        </p:txBody>
      </p:sp>
    </p:spTree>
    <p:extLst>
      <p:ext uri="{BB962C8B-B14F-4D97-AF65-F5344CB8AC3E}">
        <p14:creationId xmlns:p14="http://schemas.microsoft.com/office/powerpoint/2010/main" val="2998200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Apple depend on internal and external stakeholders to achieve its objectives. </a:t>
            </a:r>
          </a:p>
          <a:p>
            <a:r>
              <a:rPr lang="en-US" dirty="0"/>
              <a:t>Experts  working on different practices enables Apple develop high quality products  that mee customer needs</a:t>
            </a:r>
          </a:p>
          <a:p>
            <a:r>
              <a:rPr lang="en-US" dirty="0"/>
              <a:t>Apple Inc buys input components and materials from different suppliers</a:t>
            </a:r>
          </a:p>
          <a:p>
            <a:r>
              <a:rPr lang="en-US" dirty="0"/>
              <a:t>The company also works in partnership with global agencies that control the market</a:t>
            </a:r>
          </a:p>
          <a:p>
            <a:r>
              <a:rPr lang="en-US" dirty="0"/>
              <a:t>In addition, the company also works with global consulting firms to offer consultancy services</a:t>
            </a:r>
          </a:p>
        </p:txBody>
      </p:sp>
      <p:sp>
        <p:nvSpPr>
          <p:cNvPr id="4" name="Slide Number Placeholder 3"/>
          <p:cNvSpPr>
            <a:spLocks noGrp="1"/>
          </p:cNvSpPr>
          <p:nvPr>
            <p:ph type="sldNum" sz="quarter" idx="5"/>
          </p:nvPr>
        </p:nvSpPr>
        <p:spPr/>
        <p:txBody>
          <a:bodyPr/>
          <a:lstStyle/>
          <a:p>
            <a:fld id="{9EEE7689-293D-4227-B6C9-8AE5118C476F}" type="slidenum">
              <a:rPr lang="en-US" smtClean="0"/>
              <a:t>11</a:t>
            </a:fld>
            <a:endParaRPr lang="en-US" dirty="0"/>
          </a:p>
        </p:txBody>
      </p:sp>
    </p:spTree>
    <p:extLst>
      <p:ext uri="{BB962C8B-B14F-4D97-AF65-F5344CB8AC3E}">
        <p14:creationId xmlns:p14="http://schemas.microsoft.com/office/powerpoint/2010/main" val="24563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Apple uses business conduct policies to guide its operations and how it relates with all types of stakeholders. </a:t>
            </a:r>
          </a:p>
          <a:p>
            <a:r>
              <a:rPr lang="en-US" dirty="0"/>
              <a:t>In specific, the company’s four policies on consideration includes;</a:t>
            </a:r>
          </a:p>
          <a:p>
            <a:pPr marL="228600" indent="-228600">
              <a:buAutoNum type="arabicPeriod"/>
            </a:pPr>
            <a:r>
              <a:rPr lang="en-US" dirty="0"/>
              <a:t>Honesty </a:t>
            </a:r>
          </a:p>
          <a:p>
            <a:pPr marL="228600" indent="-228600">
              <a:buAutoNum type="arabicPeriod"/>
            </a:pPr>
            <a:r>
              <a:rPr lang="en-US" dirty="0"/>
              <a:t>Respect</a:t>
            </a:r>
          </a:p>
          <a:p>
            <a:pPr marL="228600" indent="-228600">
              <a:buAutoNum type="arabicPeriod"/>
            </a:pPr>
            <a:r>
              <a:rPr lang="en-US" dirty="0"/>
              <a:t>Confidentiality</a:t>
            </a:r>
          </a:p>
        </p:txBody>
      </p:sp>
      <p:sp>
        <p:nvSpPr>
          <p:cNvPr id="4" name="Slide Number Placeholder 3"/>
          <p:cNvSpPr>
            <a:spLocks noGrp="1"/>
          </p:cNvSpPr>
          <p:nvPr>
            <p:ph type="sldNum" sz="quarter" idx="5"/>
          </p:nvPr>
        </p:nvSpPr>
        <p:spPr/>
        <p:txBody>
          <a:bodyPr/>
          <a:lstStyle/>
          <a:p>
            <a:fld id="{9EEE7689-293D-4227-B6C9-8AE5118C476F}" type="slidenum">
              <a:rPr lang="en-US" smtClean="0"/>
              <a:t>12</a:t>
            </a:fld>
            <a:endParaRPr lang="en-US" dirty="0"/>
          </a:p>
        </p:txBody>
      </p:sp>
    </p:spTree>
    <p:extLst>
      <p:ext uri="{BB962C8B-B14F-4D97-AF65-F5344CB8AC3E}">
        <p14:creationId xmlns:p14="http://schemas.microsoft.com/office/powerpoint/2010/main" val="327166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company uses ESG as a framework of its corporate social responsibility towards:</a:t>
            </a:r>
          </a:p>
          <a:p>
            <a:pPr marL="228600" indent="-228600">
              <a:buAutoNum type="arabicPeriod"/>
            </a:pPr>
            <a:r>
              <a:rPr lang="en-US" dirty="0">
                <a:latin typeface="Source Sans Pro" panose="020B0503030403020204" pitchFamily="34" charset="0"/>
              </a:rPr>
              <a:t>Environment </a:t>
            </a:r>
          </a:p>
          <a:p>
            <a:pPr marL="285750" indent="-285750">
              <a:buFont typeface="Arial" panose="020B0604020202020204" pitchFamily="34" charset="0"/>
              <a:buChar char="•"/>
            </a:pPr>
            <a:r>
              <a:rPr lang="en-US" b="0" i="0" dirty="0">
                <a:solidFill>
                  <a:srgbClr val="111111"/>
                </a:solidFill>
                <a:effectLst/>
                <a:latin typeface="-apple-system"/>
              </a:rPr>
              <a:t>Carbon neutral for our corporate operations </a:t>
            </a:r>
            <a:r>
              <a:rPr lang="en-US" dirty="0"/>
              <a:t>since 2020</a:t>
            </a:r>
            <a:endParaRPr lang="en-US" b="0" i="0" dirty="0">
              <a:solidFill>
                <a:srgbClr val="111111"/>
              </a:solidFill>
              <a:effectLst/>
              <a:latin typeface="-apple-system"/>
            </a:endParaRPr>
          </a:p>
          <a:p>
            <a:pPr marL="285750" indent="-285750">
              <a:buFont typeface="Arial" panose="020B0604020202020204" pitchFamily="34" charset="0"/>
              <a:buChar char="•"/>
            </a:pPr>
            <a:r>
              <a:rPr lang="en-US" b="0" i="0" dirty="0">
                <a:solidFill>
                  <a:srgbClr val="111111"/>
                </a:solidFill>
                <a:effectLst/>
                <a:latin typeface="-apple-system"/>
              </a:rPr>
              <a:t>Carbon neutral products by 2030</a:t>
            </a:r>
          </a:p>
          <a:p>
            <a:pPr marL="285750" indent="-285750">
              <a:buFont typeface="Arial" panose="020B0604020202020204" pitchFamily="34" charset="0"/>
              <a:buChar char="•"/>
            </a:pPr>
            <a:r>
              <a:rPr lang="en-US" dirty="0"/>
              <a:t>Nearly 20 percent of the materials made from recycled content —</a:t>
            </a:r>
          </a:p>
          <a:p>
            <a:pPr marL="285750" indent="-285750">
              <a:buFont typeface="Arial" panose="020B0604020202020204" pitchFamily="34" charset="0"/>
              <a:buChar char="•"/>
            </a:pPr>
            <a:r>
              <a:rPr lang="en-US" dirty="0"/>
              <a:t>Working with communities on the frontlines of climate change</a:t>
            </a:r>
          </a:p>
          <a:p>
            <a:pPr marL="457200" lvl="1" indent="0">
              <a:buNone/>
            </a:pPr>
            <a:endParaRPr lang="en-US" dirty="0">
              <a:latin typeface="Source Sans Pro" panose="020B0503030403020204" pitchFamily="34" charset="0"/>
            </a:endParaRPr>
          </a:p>
          <a:p>
            <a:pPr marL="228600" indent="-228600">
              <a:buAutoNum type="arabicPeriod"/>
            </a:pPr>
            <a:r>
              <a:rPr lang="en-US" dirty="0">
                <a:latin typeface="Source Sans Pro" panose="020B0503030403020204" pitchFamily="34" charset="0"/>
              </a:rPr>
              <a:t>Society</a:t>
            </a:r>
          </a:p>
          <a:p>
            <a:pPr marL="285750" indent="-285750">
              <a:buFont typeface="Arial" panose="020B0604020202020204" pitchFamily="34" charset="0"/>
              <a:buChar char="•"/>
            </a:pPr>
            <a:r>
              <a:rPr lang="en-US" dirty="0"/>
              <a:t>People are at the heart of everything we do.</a:t>
            </a:r>
            <a:endParaRPr lang="en-US" b="0" i="0" dirty="0">
              <a:solidFill>
                <a:srgbClr val="111111"/>
              </a:solidFill>
              <a:effectLst/>
              <a:latin typeface="-apple-system"/>
            </a:endParaRPr>
          </a:p>
          <a:p>
            <a:pPr marL="285750" indent="-285750">
              <a:buFont typeface="Arial" panose="020B0604020202020204" pitchFamily="34" charset="0"/>
              <a:buChar char="•"/>
            </a:pPr>
            <a:r>
              <a:rPr lang="en-US" b="0" i="0" dirty="0">
                <a:solidFill>
                  <a:srgbClr val="111111"/>
                </a:solidFill>
                <a:effectLst/>
                <a:latin typeface="-apple-system"/>
              </a:rPr>
              <a:t>Support inclusion and diversity</a:t>
            </a:r>
          </a:p>
          <a:p>
            <a:pPr marL="285750" indent="-285750">
              <a:buFont typeface="Arial" panose="020B0604020202020204" pitchFamily="34" charset="0"/>
              <a:buChar char="•"/>
            </a:pPr>
            <a:r>
              <a:rPr lang="en-US" dirty="0">
                <a:solidFill>
                  <a:srgbClr val="111111"/>
                </a:solidFill>
                <a:latin typeface="-apple-system"/>
              </a:rPr>
              <a:t>Growth and development </a:t>
            </a:r>
          </a:p>
          <a:p>
            <a:pPr marL="285750" indent="-285750">
              <a:buFont typeface="Arial" panose="020B0604020202020204" pitchFamily="34" charset="0"/>
              <a:buChar char="•"/>
            </a:pPr>
            <a:r>
              <a:rPr lang="en-US" b="0" i="0" dirty="0">
                <a:solidFill>
                  <a:srgbClr val="111111"/>
                </a:solidFill>
                <a:effectLst/>
                <a:latin typeface="-apple-system"/>
              </a:rPr>
              <a:t>Effective compensation</a:t>
            </a:r>
          </a:p>
          <a:p>
            <a:pPr marL="285750" indent="-285750">
              <a:buFont typeface="Arial" panose="020B0604020202020204" pitchFamily="34" charset="0"/>
              <a:buChar char="•"/>
            </a:pPr>
            <a:r>
              <a:rPr lang="en-US" dirty="0">
                <a:solidFill>
                  <a:srgbClr val="111111"/>
                </a:solidFill>
                <a:latin typeface="-apple-system"/>
              </a:rPr>
              <a:t>Workplace policies and practices</a:t>
            </a:r>
          </a:p>
          <a:p>
            <a:pPr marL="285750" indent="-285750">
              <a:buFont typeface="Arial" panose="020B0604020202020204" pitchFamily="34" charset="0"/>
              <a:buChar char="•"/>
            </a:pPr>
            <a:r>
              <a:rPr lang="en-US" b="0" i="0" dirty="0">
                <a:solidFill>
                  <a:srgbClr val="111111"/>
                </a:solidFill>
                <a:effectLst/>
                <a:latin typeface="-apple-system"/>
              </a:rPr>
              <a:t>Health and safe workplace for all</a:t>
            </a:r>
          </a:p>
          <a:p>
            <a:pPr marL="685800" lvl="1" indent="-228600">
              <a:buAutoNum type="arabicPeriod"/>
            </a:pPr>
            <a:endParaRPr lang="en-US" dirty="0">
              <a:latin typeface="Source Sans Pro" panose="020B0503030403020204" pitchFamily="34" charset="0"/>
            </a:endParaRPr>
          </a:p>
          <a:p>
            <a:pPr marL="228600" indent="-228600">
              <a:buAutoNum type="arabicPeriod"/>
            </a:pPr>
            <a:r>
              <a:rPr lang="en-US" dirty="0">
                <a:latin typeface="Source Sans Pro" panose="020B0503030403020204" pitchFamily="34" charset="0"/>
              </a:rPr>
              <a:t>Governance </a:t>
            </a:r>
          </a:p>
          <a:p>
            <a:pPr marL="285750" indent="-285750">
              <a:buFont typeface="Arial" panose="020B0604020202020204" pitchFamily="34" charset="0"/>
              <a:buChar char="•"/>
            </a:pPr>
            <a:r>
              <a:rPr lang="en-US" dirty="0"/>
              <a:t>Use standards that raise the bar</a:t>
            </a:r>
          </a:p>
          <a:p>
            <a:pPr marL="285750" indent="-285750">
              <a:buFont typeface="Arial" panose="020B0604020202020204" pitchFamily="34" charset="0"/>
              <a:buChar char="•"/>
            </a:pPr>
            <a:r>
              <a:rPr lang="en-US" dirty="0">
                <a:solidFill>
                  <a:srgbClr val="111111"/>
                </a:solidFill>
                <a:latin typeface="-apple-system"/>
              </a:rPr>
              <a:t>C</a:t>
            </a:r>
            <a:r>
              <a:rPr lang="en-US" b="0" i="0" dirty="0">
                <a:solidFill>
                  <a:srgbClr val="111111"/>
                </a:solidFill>
                <a:effectLst/>
                <a:latin typeface="-apple-system"/>
              </a:rPr>
              <a:t>onducts business ethically,</a:t>
            </a:r>
          </a:p>
          <a:p>
            <a:pPr marL="285750" indent="-285750">
              <a:buFont typeface="Arial" panose="020B0604020202020204" pitchFamily="34" charset="0"/>
              <a:buChar char="•"/>
            </a:pPr>
            <a:r>
              <a:rPr lang="en-US" dirty="0">
                <a:solidFill>
                  <a:srgbClr val="111111"/>
                </a:solidFill>
                <a:latin typeface="-apple-system"/>
              </a:rPr>
              <a:t>H</a:t>
            </a:r>
            <a:r>
              <a:rPr lang="en-US" b="0" i="0" dirty="0">
                <a:solidFill>
                  <a:srgbClr val="111111"/>
                </a:solidFill>
                <a:effectLst/>
                <a:latin typeface="-apple-system"/>
              </a:rPr>
              <a:t>onestly, and</a:t>
            </a:r>
          </a:p>
          <a:p>
            <a:pPr marL="285750" indent="-285750">
              <a:buFont typeface="Arial" panose="020B0604020202020204" pitchFamily="34" charset="0"/>
              <a:buChar char="•"/>
            </a:pPr>
            <a:r>
              <a:rPr lang="en-US" dirty="0">
                <a:solidFill>
                  <a:srgbClr val="111111"/>
                </a:solidFill>
                <a:latin typeface="-apple-system"/>
              </a:rPr>
              <a:t>C</a:t>
            </a:r>
            <a:r>
              <a:rPr lang="en-US" b="0" i="0" dirty="0">
                <a:solidFill>
                  <a:srgbClr val="111111"/>
                </a:solidFill>
                <a:effectLst/>
                <a:latin typeface="-apple-system"/>
              </a:rPr>
              <a:t>ompliance with applicable laws</a:t>
            </a:r>
            <a:endParaRPr lang="en-US" dirty="0">
              <a:latin typeface="Source Sans Pro" panose="020B0503030403020204" pitchFamily="34" charset="0"/>
            </a:endParaRPr>
          </a:p>
          <a:p>
            <a:pPr marL="285750" indent="-2857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13</a:t>
            </a:fld>
            <a:endParaRPr lang="en-US" dirty="0"/>
          </a:p>
        </p:txBody>
      </p:sp>
    </p:spTree>
    <p:extLst>
      <p:ext uri="{BB962C8B-B14F-4D97-AF65-F5344CB8AC3E}">
        <p14:creationId xmlns:p14="http://schemas.microsoft.com/office/powerpoint/2010/main" val="3577379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14</a:t>
            </a:fld>
            <a:endParaRPr lang="en-US" dirty="0"/>
          </a:p>
        </p:txBody>
      </p:sp>
    </p:spTree>
    <p:extLst>
      <p:ext uri="{BB962C8B-B14F-4D97-AF65-F5344CB8AC3E}">
        <p14:creationId xmlns:p14="http://schemas.microsoft.com/office/powerpoint/2010/main" val="379190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A1AEA-D2F1-19FF-8458-0E49B16363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7969AF-26AA-4D77-E812-5C649EC4A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BC06FB-C9AC-300A-E5B6-1AA27B8C8121}"/>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69425818-D762-0AA8-306F-09EDBE6B0A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4192F9-3DAC-08B0-9B25-A36E08E788CD}"/>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104337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D7B3-A6EA-F4A6-49FE-29C4E6C854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DFE623-39A1-C866-31E2-EE14B1031C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D5F56A-13FD-6D4D-B6F8-A3E59ED99B2B}"/>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E134E7FE-F1B1-359B-CE24-A83D97BF2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9BB053-AEDF-E8E2-00DB-48FD999AFAAA}"/>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3507503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0ED84-F06A-24A1-8C7F-1E9E343D42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7646A5-CC98-ACC0-5416-5B71109BDC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D5AA09-9588-3FF7-07D9-0EC6D2D12412}"/>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860B83A2-FD79-9558-88D4-1D863A29C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99B5BA-6763-5410-D035-379191BCE8C1}"/>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976740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CDDF-68E5-ABEE-7D1D-CD30743953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93A50C-781A-0748-88AC-2E6ED63173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18DFC-DF57-2CFC-5649-C95D7DBDBD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512FF6-0B25-7758-7E10-6E99AF167C9F}"/>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6" name="Footer Placeholder 5">
            <a:extLst>
              <a:ext uri="{FF2B5EF4-FFF2-40B4-BE49-F238E27FC236}">
                <a16:creationId xmlns:a16="http://schemas.microsoft.com/office/drawing/2014/main" id="{EF131521-4AF6-86C4-83E4-4686339F22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5A097-7AC7-6F10-39F0-C22B2597FECA}"/>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957320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8B50-F324-CF92-2404-BC4C96C3AA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F14819-CC09-419E-C788-6999A0F278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88420D-96CB-9670-E17A-7963BDAE0A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D356EE-D6C1-4FC9-2FA5-F1B1B7251D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551056-C599-CF28-B381-CB81640748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906FA8-DAFF-DAE0-7E5C-C8F46E34794E}"/>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8" name="Footer Placeholder 7">
            <a:extLst>
              <a:ext uri="{FF2B5EF4-FFF2-40B4-BE49-F238E27FC236}">
                <a16:creationId xmlns:a16="http://schemas.microsoft.com/office/drawing/2014/main" id="{4545213A-9299-0187-1EA7-E4E4E4F5984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4DE5B5A-C25A-6A37-4ED3-B769335DB225}"/>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349007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7AC38-575C-B030-F8CC-F7F57B4581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3B3AF0-1FF7-5289-CB76-B10EE4C51D7A}"/>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4" name="Footer Placeholder 3">
            <a:extLst>
              <a:ext uri="{FF2B5EF4-FFF2-40B4-BE49-F238E27FC236}">
                <a16:creationId xmlns:a16="http://schemas.microsoft.com/office/drawing/2014/main" id="{1F2AE2CE-EAAE-4207-ABC5-3D7158C4D9C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3DA5333-3109-BB2C-738E-9B9FB8C330D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12147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88FF3D-D184-1A44-B370-813DCC86A6B3}"/>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3" name="Footer Placeholder 2">
            <a:extLst>
              <a:ext uri="{FF2B5EF4-FFF2-40B4-BE49-F238E27FC236}">
                <a16:creationId xmlns:a16="http://schemas.microsoft.com/office/drawing/2014/main" id="{2B340EAC-60E7-0707-9186-96A8D584F8D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C174C98-0A85-C000-9A96-ADB81DA67B7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34392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3823E-4010-941B-CBB2-04B6048B99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A6D794-A76C-E919-842F-B208FEB03F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A793E-FBB2-0227-6E30-F731101616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C67315-8F64-CF26-4D22-603D73E34F07}"/>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6" name="Footer Placeholder 5">
            <a:extLst>
              <a:ext uri="{FF2B5EF4-FFF2-40B4-BE49-F238E27FC236}">
                <a16:creationId xmlns:a16="http://schemas.microsoft.com/office/drawing/2014/main" id="{37969C8A-4C15-33A1-2FD0-D962666207F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061F321-29E7-7083-DAEA-465F99554C9C}"/>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385290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A9ECF-AC2B-670B-357F-655109FA3D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FD3F08-BB97-53CD-5D29-E56D83ABD4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00E209-DDF6-1B0F-E36E-D8A3BE8A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D40ABA-574A-1E13-8B2B-FDBB6CA1DD21}"/>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6" name="Footer Placeholder 5">
            <a:extLst>
              <a:ext uri="{FF2B5EF4-FFF2-40B4-BE49-F238E27FC236}">
                <a16:creationId xmlns:a16="http://schemas.microsoft.com/office/drawing/2014/main" id="{F10A7AEB-4FDC-F451-C0A5-C05B8D6C43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A561704-E43F-1D35-B2AE-2A1B4641BF8D}"/>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832534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48E5-E5E8-E1D2-9C92-9748CC13FB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498664-1322-DA21-C4CF-CEB88B83C6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6A55F7-1048-DEF0-B79C-412DC0BCDDD6}"/>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9925ADBA-A43D-1949-D112-7A0FB92F69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1456E2A-FFB0-91E0-F58A-E9782ECFB142}"/>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031003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5E162A-342E-9819-53E8-D7E05F4082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C83107-6E6E-AB23-21F7-059CA55376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A16293-2751-8983-704B-AD78AC792220}"/>
              </a:ext>
            </a:extLst>
          </p:cNvPr>
          <p:cNvSpPr>
            <a:spLocks noGrp="1"/>
          </p:cNvSpPr>
          <p:nvPr>
            <p:ph type="dt" sz="half" idx="10"/>
          </p:nvPr>
        </p:nvSpPr>
        <p:spPr/>
        <p:txBody>
          <a:body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23E72B27-CDED-0F9A-ECF4-7B40F6A12B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F29C28-0770-B99B-A916-AE815FCD1F2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740348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2C5E-F6FD-FEAA-33FB-F557A79E49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B58390-C545-1C6A-DEB8-4DD4894E27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67585-8C3C-F4A0-97A5-9D8CAED97E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1E9D57-862C-4377-9904-FEFCC7B39D55}" type="datetimeFigureOut">
              <a:rPr lang="en-US" smtClean="0"/>
              <a:t>11/26/2023</a:t>
            </a:fld>
            <a:endParaRPr lang="en-US" dirty="0"/>
          </a:p>
        </p:txBody>
      </p:sp>
      <p:sp>
        <p:nvSpPr>
          <p:cNvPr id="5" name="Footer Placeholder 4">
            <a:extLst>
              <a:ext uri="{FF2B5EF4-FFF2-40B4-BE49-F238E27FC236}">
                <a16:creationId xmlns:a16="http://schemas.microsoft.com/office/drawing/2014/main" id="{AA80347B-763A-FF5C-F90D-CE4C40E3F6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8ED2767-96E4-6BB5-FF09-E632FFF0AB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E2697-57E1-40BD-8661-A975F5BCD2F5}" type="slidenum">
              <a:rPr lang="en-US" smtClean="0"/>
              <a:t>‹#›</a:t>
            </a:fld>
            <a:endParaRPr lang="en-US" dirty="0"/>
          </a:p>
        </p:txBody>
      </p:sp>
    </p:spTree>
    <p:extLst>
      <p:ext uri="{BB962C8B-B14F-4D97-AF65-F5344CB8AC3E}">
        <p14:creationId xmlns:p14="http://schemas.microsoft.com/office/powerpoint/2010/main" val="254469257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pixabay.com/en/apple-inc-mac-apple-store-store-508812/" TargetMode="External"/><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flickr.com/photos/antoniomarinsegovia/50117013836/" TargetMode="External"/><Relationship Id="rId5" Type="http://schemas.microsoft.com/office/2007/relationships/hdphoto" Target="../media/hdphoto2.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jpeg"/><Relationship Id="rId7" Type="http://schemas.openxmlformats.org/officeDocument/2006/relationships/image" Target="../media/image9.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jpeg"/><Relationship Id="rId7"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hyperlink" Target="https://companiesmarketcap.com/apple/marketcap/" TargetMode="External"/><Relationship Id="rId7" Type="http://schemas.openxmlformats.org/officeDocument/2006/relationships/hyperlink" Target="https://s2.q4cdn.com/470004039/files/doc_downloads/2022/08/2022_Apple_ESG_Report.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apple.com/compliance/pdfs/Business-Conduct-Policy.pdf" TargetMode="External"/><Relationship Id="rId5" Type="http://schemas.openxmlformats.org/officeDocument/2006/relationships/hyperlink" Target="https://www.cbsnews.com/news/iphone-15-demand-stronger-than-expected-analysts-say-dan-ives/" TargetMode="External"/><Relationship Id="rId4" Type="http://schemas.openxmlformats.org/officeDocument/2006/relationships/hyperlink" Target="https://www.statista.com/statistics/265125/total-net-sales-of-apple-since-2004/#:~:text=Apple's%20total%20net%20sales%20amounted,in%20the%20last%20ten%20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txBox="1">
            <a:spLocks/>
          </p:cNvSpPr>
          <p:nvPr/>
        </p:nvSpPr>
        <p:spPr>
          <a:xfrm>
            <a:off x="838200" y="459863"/>
            <a:ext cx="10515600" cy="100459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sz="3700" b="1" kern="1200">
                <a:solidFill>
                  <a:srgbClr val="FFFFFF"/>
                </a:solidFill>
                <a:latin typeface="+mj-lt"/>
                <a:ea typeface="+mj-ea"/>
                <a:cs typeface="+mj-cs"/>
              </a:rPr>
              <a:t>Assessment Component 2 Practical Group Presentation-</a:t>
            </a:r>
          </a:p>
        </p:txBody>
      </p:sp>
      <p:sp>
        <p:nvSpPr>
          <p:cNvPr id="24" name="Rectangle: Rounded Corners 2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26DE910-6441-B405-B583-3E468D6466C7}"/>
              </a:ext>
            </a:extLst>
          </p:cNvPr>
          <p:cNvSpPr>
            <a:spLocks/>
          </p:cNvSpPr>
          <p:nvPr/>
        </p:nvSpPr>
        <p:spPr>
          <a:xfrm>
            <a:off x="1005508" y="4240666"/>
            <a:ext cx="9398520" cy="1409778"/>
          </a:xfrm>
          <a:prstGeom prst="rect">
            <a:avLst/>
          </a:prstGeom>
        </p:spPr>
        <p:txBody>
          <a:bodyPr>
            <a:normAutofit/>
          </a:bodyPr>
          <a:lstStyle/>
          <a:p>
            <a:pPr defTabSz="704088">
              <a:spcAft>
                <a:spcPts val="600"/>
              </a:spcAft>
            </a:pPr>
            <a:r>
              <a:rPr lang="en-US" sz="2000" b="1" kern="1200" dirty="0">
                <a:solidFill>
                  <a:schemeClr val="tx1"/>
                </a:solidFill>
                <a:latin typeface="+mn-lt"/>
                <a:ea typeface="+mn-ea"/>
                <a:cs typeface="+mn-cs"/>
              </a:rPr>
              <a:t>LCBB4007 Introduction to Business </a:t>
            </a:r>
          </a:p>
          <a:p>
            <a:pPr defTabSz="704088">
              <a:spcAft>
                <a:spcPts val="600"/>
              </a:spcAft>
            </a:pPr>
            <a:r>
              <a:rPr lang="en-US" sz="2000" b="1" kern="1200" dirty="0">
                <a:solidFill>
                  <a:schemeClr val="tx1"/>
                </a:solidFill>
                <a:latin typeface="+mn-lt"/>
                <a:ea typeface="+mn-ea"/>
                <a:cs typeface="+mn-cs"/>
              </a:rPr>
              <a:t>BA Business Management </a:t>
            </a:r>
          </a:p>
          <a:p>
            <a:pPr defTabSz="704088">
              <a:spcAft>
                <a:spcPts val="600"/>
              </a:spcAft>
            </a:pPr>
            <a:r>
              <a:rPr lang="en-US" sz="2000" b="1" kern="1200" dirty="0">
                <a:solidFill>
                  <a:schemeClr val="tx1"/>
                </a:solidFill>
                <a:latin typeface="+mn-lt"/>
                <a:ea typeface="+mn-ea"/>
                <a:cs typeface="+mn-cs"/>
              </a:rPr>
              <a:t>Lecturer: </a:t>
            </a:r>
            <a:r>
              <a:rPr lang="en-US" sz="2000" b="1" kern="1200" dirty="0" err="1">
                <a:solidFill>
                  <a:schemeClr val="tx1"/>
                </a:solidFill>
                <a:latin typeface="+mn-lt"/>
                <a:ea typeface="+mn-ea"/>
                <a:cs typeface="+mn-cs"/>
              </a:rPr>
              <a:t>Ibiyemi</a:t>
            </a:r>
            <a:r>
              <a:rPr lang="en-US" sz="2000" b="1" kern="1200" dirty="0">
                <a:solidFill>
                  <a:schemeClr val="tx1"/>
                </a:solidFill>
                <a:latin typeface="+mn-lt"/>
                <a:ea typeface="+mn-ea"/>
                <a:cs typeface="+mn-cs"/>
              </a:rPr>
              <a:t> </a:t>
            </a:r>
            <a:r>
              <a:rPr lang="en-US" sz="2000" b="1" kern="1200" dirty="0" err="1">
                <a:solidFill>
                  <a:schemeClr val="tx1"/>
                </a:solidFill>
                <a:latin typeface="+mn-lt"/>
                <a:ea typeface="+mn-ea"/>
                <a:cs typeface="+mn-cs"/>
              </a:rPr>
              <a:t>Omeihe</a:t>
            </a:r>
            <a:endParaRPr lang="en-US" sz="2000" b="1" kern="1200" dirty="0">
              <a:solidFill>
                <a:schemeClr val="tx1"/>
              </a:solidFill>
              <a:latin typeface="+mn-lt"/>
              <a:ea typeface="+mn-ea"/>
              <a:cs typeface="+mn-cs"/>
            </a:endParaRPr>
          </a:p>
          <a:p>
            <a:pPr>
              <a:spcAft>
                <a:spcPts val="600"/>
              </a:spcAft>
            </a:pPr>
            <a:endParaRPr lang="en-US" dirty="0"/>
          </a:p>
        </p:txBody>
      </p:sp>
      <p:pic>
        <p:nvPicPr>
          <p:cNvPr id="5" name="Picture 2" descr="apple logo png black">
            <a:extLst>
              <a:ext uri="{FF2B5EF4-FFF2-40B4-BE49-F238E27FC236}">
                <a16:creationId xmlns:a16="http://schemas.microsoft.com/office/drawing/2014/main" id="{E1A5F4BA-B87C-5428-3904-6A8A54FA893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62811" y="2213484"/>
            <a:ext cx="2745455" cy="33732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p:cNvGraphicFramePr>
            <a:graphicFrameLocks noGrp="1"/>
          </p:cNvGraphicFramePr>
          <p:nvPr>
            <p:extLst>
              <p:ext uri="{D42A27DB-BD31-4B8C-83A1-F6EECF244321}">
                <p14:modId xmlns:p14="http://schemas.microsoft.com/office/powerpoint/2010/main" val="3178779139"/>
              </p:ext>
            </p:extLst>
          </p:nvPr>
        </p:nvGraphicFramePr>
        <p:xfrm>
          <a:off x="1005508" y="1934268"/>
          <a:ext cx="6288486" cy="1849120"/>
        </p:xfrm>
        <a:graphic>
          <a:graphicData uri="http://schemas.openxmlformats.org/drawingml/2006/table">
            <a:tbl>
              <a:tblPr firstRow="1" bandRow="1">
                <a:tableStyleId>{BC89EF96-8CEA-46FF-86C4-4CE0E7609802}</a:tableStyleId>
              </a:tblPr>
              <a:tblGrid>
                <a:gridCol w="3064687">
                  <a:extLst>
                    <a:ext uri="{9D8B030D-6E8A-4147-A177-3AD203B41FA5}">
                      <a16:colId xmlns:a16="http://schemas.microsoft.com/office/drawing/2014/main" val="20000"/>
                    </a:ext>
                  </a:extLst>
                </a:gridCol>
                <a:gridCol w="3223799">
                  <a:extLst>
                    <a:ext uri="{9D8B030D-6E8A-4147-A177-3AD203B41FA5}">
                      <a16:colId xmlns:a16="http://schemas.microsoft.com/office/drawing/2014/main" val="20001"/>
                    </a:ext>
                  </a:extLst>
                </a:gridCol>
              </a:tblGrid>
              <a:tr h="220148">
                <a:tc>
                  <a:txBody>
                    <a:bodyPr/>
                    <a:lstStyle/>
                    <a:p>
                      <a:r>
                        <a:rPr lang="en-US"/>
                        <a:t>Group</a:t>
                      </a:r>
                      <a:r>
                        <a:rPr lang="en-US" baseline="0"/>
                        <a:t> Members </a:t>
                      </a:r>
                      <a:endParaRPr lang="en-US"/>
                    </a:p>
                  </a:txBody>
                  <a:tcPr/>
                </a:tc>
                <a:tc>
                  <a:txBody>
                    <a:bodyPr/>
                    <a:lstStyle/>
                    <a:p>
                      <a:r>
                        <a:rPr lang="en-US"/>
                        <a:t>Banner</a:t>
                      </a:r>
                      <a:r>
                        <a:rPr lang="en-US" baseline="0"/>
                        <a:t> ID</a:t>
                      </a:r>
                      <a:endParaRPr lang="en-US"/>
                    </a:p>
                  </a:txBody>
                  <a:tcPr/>
                </a:tc>
                <a:extLst>
                  <a:ext uri="{0D108BD9-81ED-4DB2-BD59-A6C34878D82A}">
                    <a16:rowId xmlns:a16="http://schemas.microsoft.com/office/drawing/2014/main" val="10000"/>
                  </a:ext>
                </a:extLst>
              </a:tr>
              <a:tr h="370840">
                <a:tc>
                  <a:txBody>
                    <a:bodyPr/>
                    <a:lstStyle/>
                    <a:p>
                      <a:r>
                        <a:rPr lang="en-US" dirty="0"/>
                        <a:t>1. Roland Mihai Baba</a:t>
                      </a:r>
                    </a:p>
                  </a:txBody>
                  <a:tcPr/>
                </a:tc>
                <a:tc>
                  <a:txBody>
                    <a:bodyPr/>
                    <a:lstStyle/>
                    <a:p>
                      <a:r>
                        <a:rPr lang="en-US" dirty="0"/>
                        <a:t>2216968</a:t>
                      </a:r>
                    </a:p>
                  </a:txBody>
                  <a:tcPr/>
                </a:tc>
                <a:extLst>
                  <a:ext uri="{0D108BD9-81ED-4DB2-BD59-A6C34878D82A}">
                    <a16:rowId xmlns:a16="http://schemas.microsoft.com/office/drawing/2014/main" val="10001"/>
                  </a:ext>
                </a:extLst>
              </a:tr>
              <a:tr h="370840">
                <a:tc>
                  <a:txBody>
                    <a:bodyPr/>
                    <a:lstStyle/>
                    <a:p>
                      <a:r>
                        <a:rPr lang="en-US" dirty="0"/>
                        <a:t>2.Ionel</a:t>
                      </a:r>
                      <a:r>
                        <a:rPr lang="en-US" baseline="0" dirty="0"/>
                        <a:t> Stefan</a:t>
                      </a:r>
                      <a:endParaRPr lang="en-US" dirty="0"/>
                    </a:p>
                  </a:txBody>
                  <a:tcPr/>
                </a:tc>
                <a:tc>
                  <a:txBody>
                    <a:bodyPr/>
                    <a:lstStyle/>
                    <a:p>
                      <a:r>
                        <a:rPr lang="en-US"/>
                        <a:t>2216967</a:t>
                      </a:r>
                      <a:endParaRPr lang="en-US" dirty="0"/>
                    </a:p>
                  </a:txBody>
                  <a:tcPr/>
                </a:tc>
                <a:extLst>
                  <a:ext uri="{0D108BD9-81ED-4DB2-BD59-A6C34878D82A}">
                    <a16:rowId xmlns:a16="http://schemas.microsoft.com/office/drawing/2014/main" val="10002"/>
                  </a:ext>
                </a:extLst>
              </a:tr>
              <a:tr h="370840">
                <a:tc>
                  <a:txBody>
                    <a:bodyPr/>
                    <a:lstStyle/>
                    <a:p>
                      <a:r>
                        <a:rPr lang="en-US" dirty="0"/>
                        <a:t>3.Magdalena </a:t>
                      </a:r>
                      <a:r>
                        <a:rPr lang="en-US" dirty="0" err="1"/>
                        <a:t>Vintila</a:t>
                      </a:r>
                      <a:endParaRPr lang="en-US" dirty="0"/>
                    </a:p>
                  </a:txBody>
                  <a:tcPr/>
                </a:tc>
                <a:tc>
                  <a:txBody>
                    <a:bodyPr/>
                    <a:lstStyle/>
                    <a:p>
                      <a:r>
                        <a:rPr lang="en-US" dirty="0"/>
                        <a:t>2216452</a:t>
                      </a:r>
                    </a:p>
                  </a:txBody>
                  <a:tcPr/>
                </a:tc>
                <a:extLst>
                  <a:ext uri="{0D108BD9-81ED-4DB2-BD59-A6C34878D82A}">
                    <a16:rowId xmlns:a16="http://schemas.microsoft.com/office/drawing/2014/main" val="10003"/>
                  </a:ext>
                </a:extLst>
              </a:tr>
              <a:tr h="370840">
                <a:tc>
                  <a:txBody>
                    <a:bodyPr/>
                    <a:lstStyle/>
                    <a:p>
                      <a:r>
                        <a:rPr lang="en-US" dirty="0"/>
                        <a:t>4.Victoria </a:t>
                      </a:r>
                      <a:r>
                        <a:rPr lang="en-US" dirty="0" err="1"/>
                        <a:t>Saveta</a:t>
                      </a:r>
                      <a:r>
                        <a:rPr lang="en-US" dirty="0"/>
                        <a:t> Stefan</a:t>
                      </a:r>
                    </a:p>
                  </a:txBody>
                  <a:tcPr/>
                </a:tc>
                <a:tc>
                  <a:txBody>
                    <a:bodyPr/>
                    <a:lstStyle/>
                    <a:p>
                      <a:r>
                        <a:rPr lang="en-US" dirty="0"/>
                        <a:t>2216451</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867809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6117" y="0"/>
            <a:ext cx="12192000" cy="1325563"/>
          </a:xfrm>
        </p:spPr>
        <p:txBody>
          <a:bodyPr/>
          <a:lstStyle/>
          <a:p>
            <a:pPr algn="ctr"/>
            <a:r>
              <a:rPr lang="en-US"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masis MT Pro Black" panose="02040A04050005020304" pitchFamily="18" charset="0"/>
              </a:rPr>
              <a:t>Apple Inc. Company </a:t>
            </a:r>
          </a:p>
        </p:txBody>
      </p:sp>
      <p:sp>
        <p:nvSpPr>
          <p:cNvPr id="5" name="Rectangle 4"/>
          <p:cNvSpPr/>
          <p:nvPr/>
        </p:nvSpPr>
        <p:spPr>
          <a:xfrm>
            <a:off x="5510959" y="1538868"/>
            <a:ext cx="5959929" cy="5319132"/>
          </a:xfrm>
          <a:prstGeom prst="rect">
            <a:avLst/>
          </a:prstGeom>
          <a:blipFill>
            <a:blip r:embed="rId3"/>
            <a:tile tx="0" ty="0" sx="100000" sy="100000" flip="none" algn="tl"/>
          </a:blipFill>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sz="4000" b="1" dirty="0"/>
              <a:t>Contents: </a:t>
            </a:r>
          </a:p>
          <a:p>
            <a:pPr algn="ctr"/>
            <a:endParaRPr lang="en-US" dirty="0"/>
          </a:p>
          <a:p>
            <a:pPr algn="ctr"/>
            <a:endParaRPr lang="en-US" dirty="0"/>
          </a:p>
          <a:p>
            <a:pPr marL="342900" indent="-342900">
              <a:buAutoNum type="arabicPeriod"/>
            </a:pPr>
            <a:r>
              <a:rPr lang="en-GB" b="1" dirty="0">
                <a:solidFill>
                  <a:schemeClr val="tx2"/>
                </a:solidFill>
                <a:latin typeface="Arial" panose="020B0604020202020204" pitchFamily="34" charset="0"/>
                <a:ea typeface="Times New Roman" panose="02020603050405020304" pitchFamily="18" charset="0"/>
              </a:rPr>
              <a:t>Apple Inc. company overview</a:t>
            </a:r>
          </a:p>
          <a:p>
            <a:pPr marL="342900" indent="-342900">
              <a:buAutoNum type="arabicPeriod"/>
            </a:pPr>
            <a:r>
              <a:rPr lang="en-US" b="1" dirty="0">
                <a:solidFill>
                  <a:schemeClr val="tx2"/>
                </a:solidFill>
                <a:latin typeface="Arial" panose="020B0604020202020204" pitchFamily="34" charset="0"/>
              </a:rPr>
              <a:t>Apple Inc. maintains a hierarchical organizational structure</a:t>
            </a:r>
          </a:p>
          <a:p>
            <a:pPr marL="342900" indent="-342900">
              <a:buAutoNum type="arabicPeriod"/>
            </a:pPr>
            <a:r>
              <a:rPr lang="en-US" b="1" dirty="0">
                <a:solidFill>
                  <a:schemeClr val="tx2"/>
                </a:solidFill>
                <a:latin typeface="Arial" panose="020B0604020202020204" pitchFamily="34" charset="0"/>
              </a:rPr>
              <a:t> Apple by size </a:t>
            </a:r>
          </a:p>
          <a:p>
            <a:pPr marL="342900" indent="-342900">
              <a:buAutoNum type="arabicPeriod"/>
            </a:pPr>
            <a:r>
              <a:rPr lang="en-US" b="1" dirty="0">
                <a:solidFill>
                  <a:schemeClr val="tx2"/>
                </a:solidFill>
                <a:latin typeface="Arial" panose="020B0604020202020204" pitchFamily="34" charset="0"/>
              </a:rPr>
              <a:t>Apple products and services </a:t>
            </a:r>
          </a:p>
          <a:p>
            <a:pPr marL="342900" indent="-342900">
              <a:buAutoNum type="arabicPeriod"/>
            </a:pPr>
            <a:r>
              <a:rPr lang="en-US" b="1" dirty="0">
                <a:solidFill>
                  <a:schemeClr val="tx2"/>
                </a:solidFill>
                <a:latin typeface="Arial" panose="020B0604020202020204" pitchFamily="34" charset="0"/>
              </a:rPr>
              <a:t>Internal analysis of Apple</a:t>
            </a:r>
          </a:p>
          <a:p>
            <a:pPr marL="342900" indent="-342900">
              <a:buAutoNum type="arabicPeriod"/>
            </a:pPr>
            <a:r>
              <a:rPr lang="en-US" b="1" dirty="0">
                <a:solidFill>
                  <a:schemeClr val="tx2"/>
                </a:solidFill>
                <a:latin typeface="Arial" panose="020B0604020202020204" pitchFamily="34" charset="0"/>
              </a:rPr>
              <a:t>External analysis of Apple Inc. </a:t>
            </a:r>
          </a:p>
          <a:p>
            <a:pPr marL="342900" indent="-342900">
              <a:buAutoNum type="arabicPeriod"/>
            </a:pPr>
            <a:r>
              <a:rPr lang="en-US" b="1" dirty="0">
                <a:solidFill>
                  <a:schemeClr val="tx2"/>
                </a:solidFill>
                <a:latin typeface="Arial" panose="020B0604020202020204" pitchFamily="34" charset="0"/>
              </a:rPr>
              <a:t>Understanding larger environment through PESTEL analysis </a:t>
            </a:r>
          </a:p>
          <a:p>
            <a:pPr marL="342900" indent="-342900">
              <a:buAutoNum type="arabicPeriod"/>
            </a:pPr>
            <a:r>
              <a:rPr lang="en-US" b="1" dirty="0">
                <a:solidFill>
                  <a:schemeClr val="tx2"/>
                </a:solidFill>
                <a:latin typeface="Arial" panose="020B0604020202020204" pitchFamily="34" charset="0"/>
              </a:rPr>
              <a:t>Apple Inc. benefits from six categories of stakeholders</a:t>
            </a:r>
          </a:p>
          <a:p>
            <a:pPr marL="342900" indent="-342900">
              <a:buAutoNum type="arabicPeriod"/>
            </a:pPr>
            <a:r>
              <a:rPr lang="en-US" b="1" dirty="0">
                <a:solidFill>
                  <a:schemeClr val="tx2"/>
                </a:solidFill>
                <a:latin typeface="Arial" panose="020B0604020202020204" pitchFamily="34" charset="0"/>
              </a:rPr>
              <a:t>Apple Policies  Considerations </a:t>
            </a:r>
          </a:p>
          <a:p>
            <a:pPr marL="342900" indent="-342900">
              <a:buAutoNum type="arabicPeriod"/>
            </a:pPr>
            <a:r>
              <a:rPr lang="en-US" b="1" dirty="0">
                <a:solidFill>
                  <a:schemeClr val="tx2"/>
                </a:solidFill>
                <a:latin typeface="Arial" panose="020B0604020202020204" pitchFamily="34" charset="0"/>
              </a:rPr>
              <a:t>Apple Inc. CSR</a:t>
            </a:r>
          </a:p>
          <a:p>
            <a:pPr marL="342900" indent="-342900">
              <a:buAutoNum type="arabicPeriod"/>
            </a:pPr>
            <a:r>
              <a:rPr lang="en-US" b="1" dirty="0">
                <a:solidFill>
                  <a:schemeClr val="tx2"/>
                </a:solidFill>
                <a:latin typeface="Arial" panose="020B0604020202020204" pitchFamily="34" charset="0"/>
              </a:rPr>
              <a:t>References </a:t>
            </a:r>
          </a:p>
          <a:p>
            <a:pPr marL="342900" indent="-342900">
              <a:buAutoNum type="arabicPeriod"/>
            </a:pPr>
            <a:endParaRPr lang="en-US" b="1" dirty="0">
              <a:solidFill>
                <a:schemeClr val="tx2"/>
              </a:solidFill>
              <a:latin typeface="Arial" panose="020B0604020202020204" pitchFamily="34" charset="0"/>
            </a:endParaRPr>
          </a:p>
          <a:p>
            <a:pPr marL="342900" indent="-342900">
              <a:buAutoNum type="arabicPeriod"/>
            </a:pPr>
            <a:endParaRPr lang="en-US" b="1" dirty="0">
              <a:solidFill>
                <a:schemeClr val="tx2"/>
              </a:solidFill>
              <a:latin typeface="Arial" panose="020B0604020202020204" pitchFamily="34" charset="0"/>
            </a:endParaRPr>
          </a:p>
          <a:p>
            <a:pPr marL="342900" indent="-342900">
              <a:buAutoNum type="arabicPeriod"/>
            </a:pPr>
            <a:endParaRPr lang="en-US" b="1" dirty="0">
              <a:solidFill>
                <a:schemeClr val="tx2"/>
              </a:solidFill>
              <a:latin typeface="Arial" panose="020B0604020202020204" pitchFamily="34" charset="0"/>
            </a:endParaRPr>
          </a:p>
          <a:p>
            <a:pPr marL="342900" indent="-342900">
              <a:buAutoNum type="arabicPeriod"/>
            </a:pPr>
            <a:endParaRPr lang="en-US" b="1" dirty="0">
              <a:solidFill>
                <a:schemeClr val="tx2"/>
              </a:solidFill>
              <a:latin typeface="Arial" panose="020B0604020202020204" pitchFamily="34" charset="0"/>
            </a:endParaRPr>
          </a:p>
          <a:p>
            <a:pPr marL="342900" indent="-342900">
              <a:buAutoNum type="arabicPeriod"/>
            </a:pPr>
            <a:endParaRPr lang="en-US" b="1" dirty="0">
              <a:solidFill>
                <a:schemeClr val="tx2"/>
              </a:solidFill>
              <a:latin typeface="Arial" panose="020B0604020202020204" pitchFamily="34" charset="0"/>
            </a:endParaRPr>
          </a:p>
          <a:p>
            <a:pPr marL="342900" indent="-342900">
              <a:buAutoNum type="arabicPeriod"/>
            </a:pPr>
            <a:endParaRPr lang="en-US" dirty="0"/>
          </a:p>
          <a:p>
            <a:endParaRPr lang="en-US" dirty="0"/>
          </a:p>
        </p:txBody>
      </p:sp>
      <p:pic>
        <p:nvPicPr>
          <p:cNvPr id="6" name="Picture 5" descr="A logo on a glass wall&#10;&#10;Description automatically generated">
            <a:extLst>
              <a:ext uri="{FF2B5EF4-FFF2-40B4-BE49-F238E27FC236}">
                <a16:creationId xmlns:a16="http://schemas.microsoft.com/office/drawing/2014/main" id="{2E32ED38-AB5B-6A5C-E293-958F44494C41}"/>
              </a:ext>
            </a:extLst>
          </p:cNvPr>
          <p:cNvPicPr>
            <a:picLocks noChangeAspect="1"/>
          </p:cNvPicPr>
          <p:nvPr/>
        </p:nvPicPr>
        <p:blipFill>
          <a:blip r:embed="rId4">
            <a:extLst>
              <a:ext uri="{BEBA8EAE-BF5A-486C-A8C5-ECC9F3942E4B}">
                <a14:imgProps xmlns:a14="http://schemas.microsoft.com/office/drawing/2010/main">
                  <a14:imgLayer r:embed="rId5">
                    <a14:imgEffect>
                      <a14:artisticGlowEdge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18" y="2877014"/>
            <a:ext cx="5507242" cy="3980985"/>
          </a:xfrm>
          <a:prstGeom prst="rect">
            <a:avLst/>
          </a:prstGeom>
          <a:effectLst>
            <a:outerShdw blurRad="101600" dist="50800" dir="5400000" sx="1000" sy="1000" algn="ctr" rotWithShape="0">
              <a:srgbClr val="000000">
                <a:alpha val="0"/>
              </a:srgbClr>
            </a:outerShdw>
          </a:effectLst>
        </p:spPr>
      </p:pic>
    </p:spTree>
    <p:extLst>
      <p:ext uri="{BB962C8B-B14F-4D97-AF65-F5344CB8AC3E}">
        <p14:creationId xmlns:p14="http://schemas.microsoft.com/office/powerpoint/2010/main" val="719253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7" name="Picture 6" descr="A logo of an apple&#10;&#10;Description automatically generated">
            <a:extLst>
              <a:ext uri="{FF2B5EF4-FFF2-40B4-BE49-F238E27FC236}">
                <a16:creationId xmlns:a16="http://schemas.microsoft.com/office/drawing/2014/main" id="{3120641B-2DEF-F637-CD1E-4FA17315F952}"/>
              </a:ext>
            </a:extLst>
          </p:cNvPr>
          <p:cNvPicPr>
            <a:picLocks noChangeAspect="1"/>
          </p:cNvPicPr>
          <p:nvPr/>
        </p:nvPicPr>
        <p:blipFill>
          <a:blip r:embed="rId4">
            <a:extLst>
              <a:ext uri="{BEBA8EAE-BF5A-486C-A8C5-ECC9F3942E4B}">
                <a14:imgProps xmlns:a14="http://schemas.microsoft.com/office/drawing/2010/main">
                  <a14:imgLayer r:embed="rId5">
                    <a14:imgEffect>
                      <a14:artisticCement/>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 y="1973766"/>
            <a:ext cx="3690258" cy="3936379"/>
          </a:xfrm>
          <a:prstGeom prst="rect">
            <a:avLst/>
          </a:prstGeom>
          <a:effectLst>
            <a:softEdge rad="228600"/>
          </a:effectLst>
        </p:spPr>
      </p:pic>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0"/>
            <a:ext cx="12191999" cy="1325563"/>
          </a:xfrm>
        </p:spPr>
        <p:txBody>
          <a:bodyPr>
            <a:normAutofit/>
          </a:bodyPr>
          <a:lstStyle/>
          <a:p>
            <a:pPr algn="ctr"/>
            <a:r>
              <a:rPr lang="en-GB" sz="3600" b="1" dirty="0">
                <a:solidFill>
                  <a:schemeClr val="tx2"/>
                </a:solidFill>
                <a:effectLst/>
                <a:latin typeface="Arial" panose="020B0604020202020204" pitchFamily="34" charset="0"/>
                <a:ea typeface="Times New Roman" panose="02020603050405020304" pitchFamily="18" charset="0"/>
              </a:rPr>
              <a:t> Apple Inc company overview</a:t>
            </a:r>
            <a:endParaRPr lang="en-US" sz="3600" b="1" dirty="0">
              <a:solidFill>
                <a:schemeClr val="tx2"/>
              </a:solidFill>
            </a:endParaRP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3690257" y="1756311"/>
            <a:ext cx="8501743" cy="5101689"/>
          </a:xfrm>
        </p:spPr>
        <p:txBody>
          <a:bodyPr>
            <a:normAutofit fontScale="85000" lnSpcReduction="10000"/>
          </a:bodyPr>
          <a:lstStyle/>
          <a:p>
            <a:r>
              <a:rPr lang="en-GB" sz="2800" dirty="0">
                <a:effectLst/>
                <a:latin typeface="Arial" panose="020B0604020202020204" pitchFamily="34" charset="0"/>
                <a:ea typeface="Times New Roman" panose="02020603050405020304" pitchFamily="18" charset="0"/>
              </a:rPr>
              <a:t>Apple Inc. operates as a multinational company with its headquarters in America</a:t>
            </a:r>
          </a:p>
          <a:p>
            <a:r>
              <a:rPr lang="en-GB" dirty="0">
                <a:latin typeface="Arial" panose="020B0604020202020204" pitchFamily="34" charset="0"/>
                <a:ea typeface="Times New Roman" panose="02020603050405020304" pitchFamily="18" charset="0"/>
              </a:rPr>
              <a:t>The company was established by three  founders – Steve Wozniak, Steve, Jobs, and Ronald Wayne in 1976</a:t>
            </a:r>
            <a:endParaRPr lang="en-GB" sz="2800" dirty="0">
              <a:effectLst/>
              <a:latin typeface="Arial" panose="020B0604020202020204" pitchFamily="34" charset="0"/>
              <a:ea typeface="Times New Roman" panose="02020603050405020304" pitchFamily="18" charset="0"/>
            </a:endParaRPr>
          </a:p>
          <a:p>
            <a:r>
              <a:rPr lang="en-US" sz="2800" dirty="0">
                <a:effectLst/>
                <a:latin typeface="Arial" panose="020B0604020202020204" pitchFamily="34" charset="0"/>
                <a:ea typeface="Times New Roman" panose="02020603050405020304" pitchFamily="18" charset="0"/>
              </a:rPr>
              <a:t>Currently, the company operates in almost every market worldwide</a:t>
            </a:r>
          </a:p>
          <a:p>
            <a:r>
              <a:rPr lang="en-US" dirty="0">
                <a:latin typeface="Arial" panose="020B0604020202020204" pitchFamily="34" charset="0"/>
              </a:rPr>
              <a:t>The company ranked one of the biggest company by market capitalization of $2.879 trillion and $394.33 billion in revenue  </a:t>
            </a:r>
          </a:p>
          <a:p>
            <a:r>
              <a:rPr lang="en-US" dirty="0">
                <a:latin typeface="Arial" panose="020B0604020202020204" pitchFamily="34" charset="0"/>
              </a:rPr>
              <a:t>It currently rank among the Big Five Technology companies in America against Microsoft, Meta, Amazon, and Alphabet</a:t>
            </a:r>
          </a:p>
          <a:p>
            <a:r>
              <a:rPr lang="en-US" dirty="0"/>
              <a:t>Apple specializes in manufacturing and marketing mobile phones, laptops, Apple Music, App Store, Apple Pay, and iCloud. </a:t>
            </a:r>
          </a:p>
        </p:txBody>
      </p:sp>
      <p:sp>
        <p:nvSpPr>
          <p:cNvPr id="4" name="TextBox 3">
            <a:extLst>
              <a:ext uri="{FF2B5EF4-FFF2-40B4-BE49-F238E27FC236}">
                <a16:creationId xmlns:a16="http://schemas.microsoft.com/office/drawing/2014/main" id="{7D90A055-EB83-9F51-0CD8-8348F09265C5}"/>
              </a:ext>
            </a:extLst>
          </p:cNvPr>
          <p:cNvSpPr txBox="1"/>
          <p:nvPr/>
        </p:nvSpPr>
        <p:spPr>
          <a:xfrm>
            <a:off x="7200900" y="6308209"/>
            <a:ext cx="3515695" cy="369332"/>
          </a:xfrm>
          <a:prstGeom prst="rect">
            <a:avLst/>
          </a:prstGeom>
          <a:noFill/>
        </p:spPr>
        <p:txBody>
          <a:bodyPr wrap="square" rtlCol="0">
            <a:spAutoFit/>
          </a:bodyPr>
          <a:lstStyle/>
          <a:p>
            <a:r>
              <a:rPr lang="en-US" dirty="0"/>
              <a:t>(companies market Cap, 2023)</a:t>
            </a:r>
          </a:p>
        </p:txBody>
      </p:sp>
    </p:spTree>
    <p:extLst>
      <p:ext uri="{BB962C8B-B14F-4D97-AF65-F5344CB8AC3E}">
        <p14:creationId xmlns:p14="http://schemas.microsoft.com/office/powerpoint/2010/main" val="84451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24049"/>
            <a:ext cx="12192000" cy="1149708"/>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Apple Inc maintains a hierarchical organizational structure </a:t>
            </a:r>
          </a:p>
        </p:txBody>
      </p:sp>
      <p:graphicFrame>
        <p:nvGraphicFramePr>
          <p:cNvPr id="23" name="Diagram 22">
            <a:extLst>
              <a:ext uri="{FF2B5EF4-FFF2-40B4-BE49-F238E27FC236}">
                <a16:creationId xmlns:a16="http://schemas.microsoft.com/office/drawing/2014/main" id="{1C3158B0-206C-AC1A-6F6D-E3F2FBEA9B77}"/>
              </a:ext>
            </a:extLst>
          </p:cNvPr>
          <p:cNvGraphicFramePr/>
          <p:nvPr>
            <p:extLst>
              <p:ext uri="{D42A27DB-BD31-4B8C-83A1-F6EECF244321}">
                <p14:modId xmlns:p14="http://schemas.microsoft.com/office/powerpoint/2010/main" val="1205740959"/>
              </p:ext>
            </p:extLst>
          </p:nvPr>
        </p:nvGraphicFramePr>
        <p:xfrm>
          <a:off x="1348740" y="1690688"/>
          <a:ext cx="6184900" cy="43001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4" name="Callout: Line 23">
            <a:extLst>
              <a:ext uri="{FF2B5EF4-FFF2-40B4-BE49-F238E27FC236}">
                <a16:creationId xmlns:a16="http://schemas.microsoft.com/office/drawing/2014/main" id="{EFD5DD03-6287-A8CE-AD19-50560E90C3EB}"/>
              </a:ext>
            </a:extLst>
          </p:cNvPr>
          <p:cNvSpPr/>
          <p:nvPr/>
        </p:nvSpPr>
        <p:spPr>
          <a:xfrm>
            <a:off x="7533640" y="1794827"/>
            <a:ext cx="3486150" cy="742950"/>
          </a:xfrm>
          <a:prstGeom prst="borderCallout1">
            <a:avLst>
              <a:gd name="adj1" fmla="val 58750"/>
              <a:gd name="adj2" fmla="val -1448"/>
              <a:gd name="adj3" fmla="val 57116"/>
              <a:gd name="adj4" fmla="val -47513"/>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Tim Cook</a:t>
            </a:r>
          </a:p>
        </p:txBody>
      </p:sp>
      <p:sp>
        <p:nvSpPr>
          <p:cNvPr id="25" name="Callout: Line 24">
            <a:extLst>
              <a:ext uri="{FF2B5EF4-FFF2-40B4-BE49-F238E27FC236}">
                <a16:creationId xmlns:a16="http://schemas.microsoft.com/office/drawing/2014/main" id="{8B3E10BF-F978-0C10-F1B6-244980A30F4E}"/>
              </a:ext>
            </a:extLst>
          </p:cNvPr>
          <p:cNvSpPr/>
          <p:nvPr/>
        </p:nvSpPr>
        <p:spPr>
          <a:xfrm>
            <a:off x="7533640" y="3491865"/>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Executive level</a:t>
            </a:r>
          </a:p>
        </p:txBody>
      </p:sp>
      <p:sp>
        <p:nvSpPr>
          <p:cNvPr id="26" name="Callout: Line 25">
            <a:extLst>
              <a:ext uri="{FF2B5EF4-FFF2-40B4-BE49-F238E27FC236}">
                <a16:creationId xmlns:a16="http://schemas.microsoft.com/office/drawing/2014/main" id="{7439A71F-DDFC-2AAB-9845-BB1998E33AD8}"/>
              </a:ext>
            </a:extLst>
          </p:cNvPr>
          <p:cNvSpPr/>
          <p:nvPr/>
        </p:nvSpPr>
        <p:spPr>
          <a:xfrm>
            <a:off x="7533640" y="5035074"/>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Lower management </a:t>
            </a:r>
          </a:p>
        </p:txBody>
      </p:sp>
      <p:cxnSp>
        <p:nvCxnSpPr>
          <p:cNvPr id="28" name="Straight Connector 27">
            <a:extLst>
              <a:ext uri="{FF2B5EF4-FFF2-40B4-BE49-F238E27FC236}">
                <a16:creationId xmlns:a16="http://schemas.microsoft.com/office/drawing/2014/main" id="{BC78AF84-F948-98D8-72B8-AEC1FC19CF76}"/>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041639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29117"/>
            <a:ext cx="12191999" cy="1492081"/>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Apple by size </a:t>
            </a:r>
          </a:p>
        </p:txBody>
      </p:sp>
      <p:sp>
        <p:nvSpPr>
          <p:cNvPr id="15" name="TextBox 14">
            <a:extLst>
              <a:ext uri="{FF2B5EF4-FFF2-40B4-BE49-F238E27FC236}">
                <a16:creationId xmlns:a16="http://schemas.microsoft.com/office/drawing/2014/main" id="{631AEEDA-5E80-1F0B-0360-D6FF6C02FE94}"/>
              </a:ext>
            </a:extLst>
          </p:cNvPr>
          <p:cNvSpPr txBox="1"/>
          <p:nvPr/>
        </p:nvSpPr>
        <p:spPr>
          <a:xfrm>
            <a:off x="7981485" y="4825334"/>
            <a:ext cx="3961546" cy="1200329"/>
          </a:xfrm>
          <a:prstGeom prst="rect">
            <a:avLst/>
          </a:prstGeom>
          <a:noFill/>
        </p:spPr>
        <p:txBody>
          <a:bodyPr wrap="square" rtlCol="0">
            <a:spAutoFit/>
          </a:bodyPr>
          <a:lstStyle/>
          <a:p>
            <a:pPr algn="ctr"/>
            <a:r>
              <a:rPr lang="en-US" sz="2400" b="1" dirty="0"/>
              <a:t>Employees</a:t>
            </a:r>
          </a:p>
          <a:p>
            <a:pPr algn="ctr"/>
            <a:r>
              <a:rPr lang="en-US" sz="2400" dirty="0"/>
              <a:t>161,000 employees working in different offices globally</a:t>
            </a:r>
          </a:p>
        </p:txBody>
      </p:sp>
      <p:sp>
        <p:nvSpPr>
          <p:cNvPr id="20" name="TextBox 19">
            <a:extLst>
              <a:ext uri="{FF2B5EF4-FFF2-40B4-BE49-F238E27FC236}">
                <a16:creationId xmlns:a16="http://schemas.microsoft.com/office/drawing/2014/main" id="{86CE2BDF-03A2-F252-88EC-98C3C188BFA2}"/>
              </a:ext>
            </a:extLst>
          </p:cNvPr>
          <p:cNvSpPr txBox="1"/>
          <p:nvPr/>
        </p:nvSpPr>
        <p:spPr>
          <a:xfrm>
            <a:off x="7200900" y="6308209"/>
            <a:ext cx="3515695" cy="369332"/>
          </a:xfrm>
          <a:prstGeom prst="rect">
            <a:avLst/>
          </a:prstGeom>
          <a:noFill/>
        </p:spPr>
        <p:txBody>
          <a:bodyPr wrap="square" rtlCol="0">
            <a:spAutoFit/>
          </a:bodyPr>
          <a:lstStyle/>
          <a:p>
            <a:r>
              <a:rPr lang="en-US" dirty="0"/>
              <a:t>(companies market Cap, 2023)</a:t>
            </a:r>
          </a:p>
        </p:txBody>
      </p:sp>
      <p:sp>
        <p:nvSpPr>
          <p:cNvPr id="5" name="TextBox 4">
            <a:extLst>
              <a:ext uri="{FF2B5EF4-FFF2-40B4-BE49-F238E27FC236}">
                <a16:creationId xmlns:a16="http://schemas.microsoft.com/office/drawing/2014/main" id="{ABEF4CBC-5901-E17F-691B-9862757C1AA0}"/>
              </a:ext>
            </a:extLst>
          </p:cNvPr>
          <p:cNvSpPr txBox="1"/>
          <p:nvPr/>
        </p:nvSpPr>
        <p:spPr>
          <a:xfrm>
            <a:off x="530934" y="5131231"/>
            <a:ext cx="2734910" cy="1107996"/>
          </a:xfrm>
          <a:prstGeom prst="rect">
            <a:avLst/>
          </a:prstGeom>
          <a:noFill/>
        </p:spPr>
        <p:txBody>
          <a:bodyPr wrap="square" rtlCol="0">
            <a:spAutoFit/>
          </a:bodyPr>
          <a:lstStyle/>
          <a:p>
            <a:pPr algn="ctr"/>
            <a:r>
              <a:rPr lang="en-US" sz="2400" b="1" dirty="0"/>
              <a:t>Stores</a:t>
            </a:r>
          </a:p>
          <a:p>
            <a:pPr algn="ctr"/>
            <a:r>
              <a:rPr lang="en-US" sz="2400" dirty="0"/>
              <a:t> 527 retail stores</a:t>
            </a:r>
          </a:p>
          <a:p>
            <a:r>
              <a:rPr lang="en-US" dirty="0"/>
              <a:t> </a:t>
            </a:r>
          </a:p>
        </p:txBody>
      </p:sp>
      <p:sp>
        <p:nvSpPr>
          <p:cNvPr id="12" name="TextBox 11">
            <a:extLst>
              <a:ext uri="{FF2B5EF4-FFF2-40B4-BE49-F238E27FC236}">
                <a16:creationId xmlns:a16="http://schemas.microsoft.com/office/drawing/2014/main" id="{0A5E0F76-DFFB-03DE-307E-4C61EEA63994}"/>
              </a:ext>
            </a:extLst>
          </p:cNvPr>
          <p:cNvSpPr txBox="1"/>
          <p:nvPr/>
        </p:nvSpPr>
        <p:spPr>
          <a:xfrm>
            <a:off x="4013628" y="3102355"/>
            <a:ext cx="4297087" cy="1754326"/>
          </a:xfrm>
          <a:prstGeom prst="rect">
            <a:avLst/>
          </a:prstGeom>
          <a:noFill/>
        </p:spPr>
        <p:txBody>
          <a:bodyPr wrap="square">
            <a:spAutoFit/>
          </a:bodyPr>
          <a:lstStyle/>
          <a:p>
            <a:pPr algn="ctr"/>
            <a:r>
              <a:rPr lang="en-US" sz="2400" b="1" dirty="0"/>
              <a:t>Valuation</a:t>
            </a:r>
            <a:r>
              <a:rPr lang="en-US" sz="2400" b="1" dirty="0">
                <a:solidFill>
                  <a:srgbClr val="0070C0"/>
                </a:solidFill>
              </a:rPr>
              <a:t> </a:t>
            </a:r>
          </a:p>
          <a:p>
            <a:pPr algn="ctr"/>
            <a:r>
              <a:rPr lang="en-US" sz="2400" dirty="0"/>
              <a:t>$2.879 trillion capitalization</a:t>
            </a:r>
          </a:p>
          <a:p>
            <a:pPr algn="ctr"/>
            <a:r>
              <a:rPr lang="en-US" sz="2400" dirty="0"/>
              <a:t>$394.33 billion revenue</a:t>
            </a:r>
          </a:p>
          <a:p>
            <a:pPr algn="ctr"/>
            <a:r>
              <a:rPr lang="en-US" dirty="0"/>
              <a:t>  </a:t>
            </a:r>
          </a:p>
          <a:p>
            <a:pPr algn="ctr"/>
            <a:endParaRPr lang="en-US" dirty="0"/>
          </a:p>
        </p:txBody>
      </p:sp>
      <p:pic>
        <p:nvPicPr>
          <p:cNvPr id="4" name="Graphic 3" descr="Group of people with solid fill">
            <a:extLst>
              <a:ext uri="{FF2B5EF4-FFF2-40B4-BE49-F238E27FC236}">
                <a16:creationId xmlns:a16="http://schemas.microsoft.com/office/drawing/2014/main" id="{E929EB77-B57F-B46F-8C4A-449BF82345D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02252" y="3119512"/>
            <a:ext cx="1720012" cy="1720012"/>
          </a:xfrm>
          <a:prstGeom prst="rect">
            <a:avLst/>
          </a:prstGeom>
        </p:spPr>
      </p:pic>
      <p:pic>
        <p:nvPicPr>
          <p:cNvPr id="9" name="Graphic 8" descr="Ecommerce outline">
            <a:extLst>
              <a:ext uri="{FF2B5EF4-FFF2-40B4-BE49-F238E27FC236}">
                <a16:creationId xmlns:a16="http://schemas.microsoft.com/office/drawing/2014/main" id="{10045152-01D6-3BFD-D8C3-DD4BB73833F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30485" y="3446712"/>
            <a:ext cx="1535808" cy="1535808"/>
          </a:xfrm>
          <a:prstGeom prst="rect">
            <a:avLst/>
          </a:prstGeom>
        </p:spPr>
      </p:pic>
      <p:pic>
        <p:nvPicPr>
          <p:cNvPr id="16" name="Graphic 15" descr="Diamond with solid fill">
            <a:extLst>
              <a:ext uri="{FF2B5EF4-FFF2-40B4-BE49-F238E27FC236}">
                <a16:creationId xmlns:a16="http://schemas.microsoft.com/office/drawing/2014/main" id="{F4C90AD3-2864-0CFA-B356-8D80CFBD93E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360713" y="1807196"/>
            <a:ext cx="1470572" cy="1470572"/>
          </a:xfrm>
          <a:prstGeom prst="rect">
            <a:avLst/>
          </a:prstGeom>
          <a:scene3d>
            <a:camera prst="orthographicFront"/>
            <a:lightRig rig="threePt" dir="t"/>
          </a:scene3d>
          <a:sp3d prstMaterial="dkEdge">
            <a:bevelT/>
            <a:bevelB w="114300" prst="artDeco"/>
          </a:sp3d>
        </p:spPr>
      </p:pic>
    </p:spTree>
    <p:extLst>
      <p:ext uri="{BB962C8B-B14F-4D97-AF65-F5344CB8AC3E}">
        <p14:creationId xmlns:p14="http://schemas.microsoft.com/office/powerpoint/2010/main" val="198710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D5B111-B631-EA0D-E4F3-DC1A845E8330}"/>
              </a:ext>
            </a:extLst>
          </p:cNvPr>
          <p:cNvSpPr txBox="1"/>
          <p:nvPr/>
        </p:nvSpPr>
        <p:spPr>
          <a:xfrm>
            <a:off x="2287858" y="234175"/>
            <a:ext cx="7616283" cy="461665"/>
          </a:xfrm>
          <a:prstGeom prst="rect">
            <a:avLst/>
          </a:prstGeom>
          <a:noFill/>
        </p:spPr>
        <p:txBody>
          <a:bodyPr wrap="square" rtlCol="0">
            <a:spAutoFit/>
          </a:bodyPr>
          <a:lstStyle/>
          <a:p>
            <a:pPr algn="ctr"/>
            <a:r>
              <a:rPr lang="en-US" sz="2400" b="1" dirty="0">
                <a:solidFill>
                  <a:schemeClr val="tx2"/>
                </a:solidFill>
                <a:latin typeface="Arial" panose="020B0604020202020204" pitchFamily="34" charset="0"/>
              </a:rPr>
              <a:t>Apple products and services </a:t>
            </a:r>
            <a:endParaRPr lang="en-GB" sz="2400" dirty="0"/>
          </a:p>
        </p:txBody>
      </p:sp>
      <p:sp>
        <p:nvSpPr>
          <p:cNvPr id="3" name="TextBox 2">
            <a:extLst>
              <a:ext uri="{FF2B5EF4-FFF2-40B4-BE49-F238E27FC236}">
                <a16:creationId xmlns:a16="http://schemas.microsoft.com/office/drawing/2014/main" id="{F050357B-1C00-33A9-C471-F5FB3CFF379C}"/>
              </a:ext>
            </a:extLst>
          </p:cNvPr>
          <p:cNvSpPr txBox="1"/>
          <p:nvPr/>
        </p:nvSpPr>
        <p:spPr>
          <a:xfrm>
            <a:off x="289932" y="1905506"/>
            <a:ext cx="2341756" cy="3046988"/>
          </a:xfrm>
          <a:prstGeom prst="rect">
            <a:avLst/>
          </a:prstGeom>
          <a:noFill/>
        </p:spPr>
        <p:txBody>
          <a:bodyPr wrap="square" rtlCol="0">
            <a:spAutoFit/>
          </a:bodyPr>
          <a:lstStyle/>
          <a:p>
            <a:r>
              <a:rPr lang="en-GB" sz="2400" b="1" dirty="0"/>
              <a:t>Retail Products</a:t>
            </a:r>
          </a:p>
          <a:p>
            <a:pPr marL="342900" indent="-342900">
              <a:buFont typeface="Wingdings" panose="05000000000000000000" pitchFamily="2" charset="2"/>
              <a:buChar char="Ø"/>
            </a:pPr>
            <a:r>
              <a:rPr lang="en-GB" sz="2400" dirty="0"/>
              <a:t>Mac</a:t>
            </a:r>
          </a:p>
          <a:p>
            <a:pPr marL="342900" indent="-342900">
              <a:buFont typeface="Wingdings" panose="05000000000000000000" pitchFamily="2" charset="2"/>
              <a:buChar char="Ø"/>
            </a:pPr>
            <a:r>
              <a:rPr lang="en-GB" sz="2400" dirty="0"/>
              <a:t>iPhone </a:t>
            </a:r>
          </a:p>
          <a:p>
            <a:pPr marL="342900" indent="-342900">
              <a:buFont typeface="Wingdings" panose="05000000000000000000" pitchFamily="2" charset="2"/>
              <a:buChar char="Ø"/>
            </a:pPr>
            <a:r>
              <a:rPr lang="en-GB" sz="2400" dirty="0"/>
              <a:t>iPad</a:t>
            </a:r>
          </a:p>
          <a:p>
            <a:pPr marL="342900" indent="-342900">
              <a:buFont typeface="Wingdings" panose="05000000000000000000" pitchFamily="2" charset="2"/>
              <a:buChar char="Ø"/>
            </a:pPr>
            <a:r>
              <a:rPr lang="en-GB" sz="2400" dirty="0"/>
              <a:t>Watch</a:t>
            </a:r>
          </a:p>
          <a:p>
            <a:pPr marL="342900" indent="-342900">
              <a:buFont typeface="Wingdings" panose="05000000000000000000" pitchFamily="2" charset="2"/>
              <a:buChar char="Ø"/>
            </a:pPr>
            <a:r>
              <a:rPr lang="en-GB" sz="2400" dirty="0"/>
              <a:t>Tv</a:t>
            </a:r>
          </a:p>
          <a:p>
            <a:pPr marL="342900" indent="-342900">
              <a:buFont typeface="Wingdings" panose="05000000000000000000" pitchFamily="2" charset="2"/>
              <a:buChar char="Ø"/>
            </a:pPr>
            <a:r>
              <a:rPr lang="en-GB" sz="2400" dirty="0"/>
              <a:t>Air Pods</a:t>
            </a:r>
          </a:p>
          <a:p>
            <a:pPr marL="342900" indent="-342900">
              <a:buFont typeface="Wingdings" panose="05000000000000000000" pitchFamily="2" charset="2"/>
              <a:buChar char="Ø"/>
            </a:pPr>
            <a:r>
              <a:rPr lang="en-GB" sz="2400" dirty="0"/>
              <a:t>Air Tag</a:t>
            </a:r>
          </a:p>
        </p:txBody>
      </p:sp>
      <p:pic>
        <p:nvPicPr>
          <p:cNvPr id="5" name="Graphic 4" descr="Marketing with solid fill">
            <a:extLst>
              <a:ext uri="{FF2B5EF4-FFF2-40B4-BE49-F238E27FC236}">
                <a16:creationId xmlns:a16="http://schemas.microsoft.com/office/drawing/2014/main" id="{3A43341C-E8AE-4B5C-CE21-533630BCC9F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89932" y="991106"/>
            <a:ext cx="914400" cy="914400"/>
          </a:xfrm>
          <a:prstGeom prst="rect">
            <a:avLst/>
          </a:prstGeom>
        </p:spPr>
      </p:pic>
      <p:sp>
        <p:nvSpPr>
          <p:cNvPr id="6" name="TextBox 5">
            <a:extLst>
              <a:ext uri="{FF2B5EF4-FFF2-40B4-BE49-F238E27FC236}">
                <a16:creationId xmlns:a16="http://schemas.microsoft.com/office/drawing/2014/main" id="{9D8D26C0-2213-A91C-B63C-E5C2EB9E6C80}"/>
              </a:ext>
            </a:extLst>
          </p:cNvPr>
          <p:cNvSpPr txBox="1"/>
          <p:nvPr/>
        </p:nvSpPr>
        <p:spPr>
          <a:xfrm>
            <a:off x="5162084" y="1904153"/>
            <a:ext cx="1867830" cy="1938992"/>
          </a:xfrm>
          <a:prstGeom prst="rect">
            <a:avLst/>
          </a:prstGeom>
          <a:noFill/>
        </p:spPr>
        <p:txBody>
          <a:bodyPr wrap="square" rtlCol="0">
            <a:spAutoFit/>
          </a:bodyPr>
          <a:lstStyle/>
          <a:p>
            <a:r>
              <a:rPr lang="en-GB" sz="2400" b="1" dirty="0"/>
              <a:t>Apple Wallet</a:t>
            </a:r>
          </a:p>
          <a:p>
            <a:pPr marL="285750" indent="-285750">
              <a:buFont typeface="Wingdings" panose="05000000000000000000" pitchFamily="2" charset="2"/>
              <a:buChar char="Ø"/>
            </a:pPr>
            <a:r>
              <a:rPr lang="en-GB" sz="2400" dirty="0"/>
              <a:t>Wallet</a:t>
            </a:r>
          </a:p>
          <a:p>
            <a:pPr marL="285750" indent="-285750">
              <a:buFont typeface="Wingdings" panose="05000000000000000000" pitchFamily="2" charset="2"/>
              <a:buChar char="Ø"/>
            </a:pPr>
            <a:r>
              <a:rPr lang="en-GB" sz="2400" dirty="0"/>
              <a:t>Apple Pay</a:t>
            </a:r>
          </a:p>
          <a:p>
            <a:pPr marL="285750" indent="-285750">
              <a:buFont typeface="Wingdings" panose="05000000000000000000" pitchFamily="2" charset="2"/>
              <a:buChar char="Ø"/>
            </a:pPr>
            <a:r>
              <a:rPr lang="en-GB" sz="2400" dirty="0"/>
              <a:t>Apple Cash</a:t>
            </a:r>
          </a:p>
          <a:p>
            <a:pPr marL="285750" indent="-285750">
              <a:buFont typeface="Wingdings" panose="05000000000000000000" pitchFamily="2" charset="2"/>
              <a:buChar char="Ø"/>
            </a:pPr>
            <a:r>
              <a:rPr lang="en-GB" sz="2400" dirty="0"/>
              <a:t>Apple Card</a:t>
            </a:r>
          </a:p>
        </p:txBody>
      </p:sp>
      <p:pic>
        <p:nvPicPr>
          <p:cNvPr id="8" name="Graphic 7" descr="Wallet with solid fill">
            <a:extLst>
              <a:ext uri="{FF2B5EF4-FFF2-40B4-BE49-F238E27FC236}">
                <a16:creationId xmlns:a16="http://schemas.microsoft.com/office/drawing/2014/main" id="{6A9CBC15-33F1-C7D3-2CFF-9D61DC604F4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638799" y="991106"/>
            <a:ext cx="914400" cy="914400"/>
          </a:xfrm>
          <a:prstGeom prst="rect">
            <a:avLst/>
          </a:prstGeom>
        </p:spPr>
      </p:pic>
      <p:sp>
        <p:nvSpPr>
          <p:cNvPr id="9" name="TextBox 8">
            <a:extLst>
              <a:ext uri="{FF2B5EF4-FFF2-40B4-BE49-F238E27FC236}">
                <a16:creationId xmlns:a16="http://schemas.microsoft.com/office/drawing/2014/main" id="{ADD18EAD-3959-4A90-FCBD-9C7FF1C06AA4}"/>
              </a:ext>
            </a:extLst>
          </p:cNvPr>
          <p:cNvSpPr txBox="1"/>
          <p:nvPr/>
        </p:nvSpPr>
        <p:spPr>
          <a:xfrm>
            <a:off x="9904141" y="1904153"/>
            <a:ext cx="2341756" cy="3600986"/>
          </a:xfrm>
          <a:prstGeom prst="rect">
            <a:avLst/>
          </a:prstGeom>
          <a:noFill/>
        </p:spPr>
        <p:txBody>
          <a:bodyPr wrap="square" rtlCol="0">
            <a:spAutoFit/>
          </a:bodyPr>
          <a:lstStyle/>
          <a:p>
            <a:r>
              <a:rPr lang="en-GB" sz="2400" b="1" dirty="0"/>
              <a:t>Entertainment</a:t>
            </a:r>
          </a:p>
          <a:p>
            <a:pPr marL="285750" indent="-285750">
              <a:buFont typeface="Wingdings" panose="05000000000000000000" pitchFamily="2" charset="2"/>
              <a:buChar char="Ø"/>
            </a:pPr>
            <a:r>
              <a:rPr lang="en-GB" sz="2400" dirty="0"/>
              <a:t>Apple Tv+</a:t>
            </a:r>
          </a:p>
          <a:p>
            <a:pPr marL="285750" indent="-285750">
              <a:buFont typeface="Wingdings" panose="05000000000000000000" pitchFamily="2" charset="2"/>
              <a:buChar char="Ø"/>
            </a:pPr>
            <a:r>
              <a:rPr lang="en-GB" sz="2400" dirty="0"/>
              <a:t>Apple Music</a:t>
            </a:r>
          </a:p>
          <a:p>
            <a:pPr marL="285750" indent="-285750">
              <a:buFont typeface="Wingdings" panose="05000000000000000000" pitchFamily="2" charset="2"/>
              <a:buChar char="Ø"/>
            </a:pPr>
            <a:r>
              <a:rPr lang="en-GB" sz="2400" dirty="0"/>
              <a:t>Apple One</a:t>
            </a:r>
          </a:p>
          <a:p>
            <a:pPr marL="285750" indent="-285750">
              <a:buFont typeface="Wingdings" panose="05000000000000000000" pitchFamily="2" charset="2"/>
              <a:buChar char="Ø"/>
            </a:pPr>
            <a:r>
              <a:rPr lang="en-GB" sz="2400" dirty="0"/>
              <a:t>Apple Arcade </a:t>
            </a:r>
          </a:p>
          <a:p>
            <a:pPr marL="285750" indent="-285750">
              <a:buFont typeface="Wingdings" panose="05000000000000000000" pitchFamily="2" charset="2"/>
              <a:buChar char="Ø"/>
            </a:pPr>
            <a:r>
              <a:rPr lang="en-GB" sz="2400" dirty="0"/>
              <a:t>Apple Fitness+</a:t>
            </a:r>
          </a:p>
          <a:p>
            <a:pPr marL="285750" indent="-285750">
              <a:buFont typeface="Wingdings" panose="05000000000000000000" pitchFamily="2" charset="2"/>
              <a:buChar char="Ø"/>
            </a:pPr>
            <a:r>
              <a:rPr lang="en-GB" sz="2400" dirty="0"/>
              <a:t>Apple Podcasts</a:t>
            </a:r>
          </a:p>
          <a:p>
            <a:pPr marL="285750" indent="-285750">
              <a:buFont typeface="Wingdings" panose="05000000000000000000" pitchFamily="2" charset="2"/>
              <a:buChar char="Ø"/>
            </a:pPr>
            <a:r>
              <a:rPr lang="en-GB" sz="2400" dirty="0"/>
              <a:t>Apple Books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pic>
        <p:nvPicPr>
          <p:cNvPr id="11" name="Graphic 10" descr="Drama with solid fill">
            <a:extLst>
              <a:ext uri="{FF2B5EF4-FFF2-40B4-BE49-F238E27FC236}">
                <a16:creationId xmlns:a16="http://schemas.microsoft.com/office/drawing/2014/main" id="{31388EB7-487F-6D24-0CEE-6190A719088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400371" y="991106"/>
            <a:ext cx="914400" cy="914400"/>
          </a:xfrm>
          <a:prstGeom prst="rect">
            <a:avLst/>
          </a:prstGeom>
        </p:spPr>
      </p:pic>
    </p:spTree>
    <p:extLst>
      <p:ext uri="{BB962C8B-B14F-4D97-AF65-F5344CB8AC3E}">
        <p14:creationId xmlns:p14="http://schemas.microsoft.com/office/powerpoint/2010/main" val="3057173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27C17E-8B68-F242-FAF4-E8CDF29037E6}"/>
              </a:ext>
            </a:extLst>
          </p:cNvPr>
          <p:cNvSpPr txBox="1"/>
          <p:nvPr/>
        </p:nvSpPr>
        <p:spPr>
          <a:xfrm>
            <a:off x="3665963" y="278780"/>
            <a:ext cx="4860073"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Apple business functions</a:t>
            </a:r>
          </a:p>
        </p:txBody>
      </p:sp>
      <p:sp>
        <p:nvSpPr>
          <p:cNvPr id="5" name="TextBox 4">
            <a:extLst>
              <a:ext uri="{FF2B5EF4-FFF2-40B4-BE49-F238E27FC236}">
                <a16:creationId xmlns:a16="http://schemas.microsoft.com/office/drawing/2014/main" id="{FD308613-40C2-4F5A-F312-87B97DE7D5C7}"/>
              </a:ext>
            </a:extLst>
          </p:cNvPr>
          <p:cNvSpPr txBox="1"/>
          <p:nvPr/>
        </p:nvSpPr>
        <p:spPr>
          <a:xfrm>
            <a:off x="1038921" y="1583474"/>
            <a:ext cx="10114156" cy="4708981"/>
          </a:xfrm>
          <a:prstGeom prst="rect">
            <a:avLst/>
          </a:prstGeom>
          <a:noFill/>
        </p:spPr>
        <p:txBody>
          <a:bodyPr wrap="square" rtlCol="0">
            <a:spAutoFit/>
          </a:bodyPr>
          <a:lstStyle/>
          <a:p>
            <a:pPr marL="342900" indent="-342900">
              <a:buAutoNum type="arabicPeriod"/>
            </a:pPr>
            <a:r>
              <a:rPr lang="en-GB" sz="2000" b="1" dirty="0">
                <a:latin typeface="Arial" panose="020B0604020202020204" pitchFamily="34" charset="0"/>
                <a:cs typeface="Arial" panose="020B0604020202020204" pitchFamily="34" charset="0"/>
              </a:rPr>
              <a:t>Design and Development: </a:t>
            </a:r>
            <a:r>
              <a:rPr lang="en-GB" sz="2000" dirty="0">
                <a:latin typeface="Arial" panose="020B0604020202020204" pitchFamily="34" charset="0"/>
                <a:cs typeface="Arial" panose="020B0604020202020204" pitchFamily="34" charset="0"/>
              </a:rPr>
              <a:t>Apple is renowned for its focus on design and innovation.</a:t>
            </a:r>
          </a:p>
          <a:p>
            <a:pPr marL="342900" indent="-342900">
              <a:buAutoNum type="arabicPeriod"/>
            </a:pPr>
            <a:r>
              <a:rPr lang="en-GB" sz="2000" b="1" dirty="0">
                <a:latin typeface="Arial" panose="020B0604020202020204" pitchFamily="34" charset="0"/>
                <a:cs typeface="Arial" panose="020B0604020202020204" pitchFamily="34" charset="0"/>
              </a:rPr>
              <a:t>Product Manufacturing : </a:t>
            </a:r>
            <a:r>
              <a:rPr lang="en-GB" sz="2000" dirty="0">
                <a:latin typeface="Arial" panose="020B0604020202020204" pitchFamily="34" charset="0"/>
                <a:cs typeface="Arial" panose="020B0604020202020204" pitchFamily="34" charset="0"/>
              </a:rPr>
              <a:t>Apple designs its products but outsources the manufacturing to third-party companies.</a:t>
            </a:r>
          </a:p>
          <a:p>
            <a:pPr marL="342900" indent="-342900">
              <a:buAutoNum type="arabicPeriod"/>
            </a:pPr>
            <a:r>
              <a:rPr lang="en-GB" sz="2000" b="1" dirty="0">
                <a:latin typeface="Arial" panose="020B0604020202020204" pitchFamily="34" charset="0"/>
                <a:cs typeface="Arial" panose="020B0604020202020204" pitchFamily="34" charset="0"/>
              </a:rPr>
              <a:t>Marketing and Branding :</a:t>
            </a:r>
            <a:r>
              <a:rPr lang="en-GB" sz="2000" dirty="0">
                <a:latin typeface="Arial" panose="020B0604020202020204" pitchFamily="34" charset="0"/>
                <a:cs typeface="Arial" panose="020B0604020202020204" pitchFamily="34" charset="0"/>
              </a:rPr>
              <a:t> A</a:t>
            </a:r>
            <a:r>
              <a:rPr lang="en-GB" sz="2000" i="0" dirty="0">
                <a:solidFill>
                  <a:srgbClr val="0F0F0F"/>
                </a:solidFill>
                <a:effectLst/>
                <a:latin typeface="Arial" panose="020B0604020202020204" pitchFamily="34" charset="0"/>
                <a:cs typeface="Arial" panose="020B0604020202020204" pitchFamily="34" charset="0"/>
              </a:rPr>
              <a:t>pple </a:t>
            </a:r>
            <a:r>
              <a:rPr lang="en-GB" sz="2000" b="0" i="0" dirty="0">
                <a:solidFill>
                  <a:srgbClr val="0F0F0F"/>
                </a:solidFill>
                <a:effectLst/>
                <a:latin typeface="Arial" panose="020B0604020202020204" pitchFamily="34" charset="0"/>
                <a:cs typeface="Arial" panose="020B0604020202020204" pitchFamily="34" charset="0"/>
              </a:rPr>
              <a:t>is known for its effective marketing strategies and iconic branding.</a:t>
            </a:r>
            <a:endParaRPr lang="en-GB" sz="2000" b="1" dirty="0">
              <a:latin typeface="Arial" panose="020B0604020202020204" pitchFamily="34" charset="0"/>
              <a:cs typeface="Arial" panose="020B0604020202020204" pitchFamily="34" charset="0"/>
            </a:endParaRPr>
          </a:p>
          <a:p>
            <a:pPr marL="342900" indent="-342900">
              <a:buAutoNum type="arabicPeriod"/>
            </a:pPr>
            <a:r>
              <a:rPr lang="en-GB" sz="2000" b="1" dirty="0">
                <a:latin typeface="Arial" panose="020B0604020202020204" pitchFamily="34" charset="0"/>
                <a:cs typeface="Arial" panose="020B0604020202020204" pitchFamily="34" charset="0"/>
              </a:rPr>
              <a:t>Retail Operations: </a:t>
            </a:r>
            <a:r>
              <a:rPr lang="en-GB" sz="2000" dirty="0">
                <a:latin typeface="Arial" panose="020B0604020202020204" pitchFamily="34" charset="0"/>
                <a:cs typeface="Arial" panose="020B0604020202020204" pitchFamily="34" charset="0"/>
              </a:rPr>
              <a:t>Apple operates a global network of retail stores, known as Apple Stores.</a:t>
            </a:r>
          </a:p>
          <a:p>
            <a:pPr marL="342900" indent="-342900">
              <a:buAutoNum type="arabicPeriod"/>
            </a:pPr>
            <a:r>
              <a:rPr lang="en-GB" sz="2000" b="1" dirty="0">
                <a:latin typeface="Arial" panose="020B0604020202020204" pitchFamily="34" charset="0"/>
                <a:cs typeface="Arial" panose="020B0604020202020204" pitchFamily="34" charset="0"/>
              </a:rPr>
              <a:t>Online services : </a:t>
            </a:r>
            <a:r>
              <a:rPr lang="en-GB" sz="2000" b="0" i="0" dirty="0">
                <a:solidFill>
                  <a:srgbClr val="0F0F0F"/>
                </a:solidFill>
                <a:effectLst/>
                <a:latin typeface="Arial" panose="020B0604020202020204" pitchFamily="34" charset="0"/>
                <a:cs typeface="Arial" panose="020B0604020202020204" pitchFamily="34" charset="0"/>
              </a:rPr>
              <a:t>Apple provides a range of online services, including the App Store, iTunes, Apple Music, iCloud, Apple Pay, and more. </a:t>
            </a:r>
            <a:endParaRPr lang="en-GB" sz="2000" b="1" dirty="0">
              <a:latin typeface="Arial" panose="020B0604020202020204" pitchFamily="34" charset="0"/>
              <a:cs typeface="Arial" panose="020B0604020202020204" pitchFamily="34" charset="0"/>
            </a:endParaRPr>
          </a:p>
          <a:p>
            <a:pPr marL="342900" indent="-342900">
              <a:buAutoNum type="arabicPeriod"/>
            </a:pPr>
            <a:r>
              <a:rPr lang="en-GB" sz="2000" b="1" dirty="0">
                <a:latin typeface="Arial" panose="020B0604020202020204" pitchFamily="34" charset="0"/>
                <a:cs typeface="Arial" panose="020B0604020202020204" pitchFamily="34" charset="0"/>
              </a:rPr>
              <a:t>Ecosystem Integration: </a:t>
            </a:r>
            <a:r>
              <a:rPr lang="en-GB" sz="2000" b="0" i="0" dirty="0">
                <a:solidFill>
                  <a:srgbClr val="0F0F0F"/>
                </a:solidFill>
                <a:effectLst/>
                <a:latin typeface="Arial" panose="020B0604020202020204" pitchFamily="34" charset="0"/>
                <a:cs typeface="Arial" panose="020B0604020202020204" pitchFamily="34" charset="0"/>
              </a:rPr>
              <a:t>Apple has created a tightly integrated ecosystem where its hardware devices and software services seamlessly work together.</a:t>
            </a:r>
            <a:endParaRPr lang="en-GB" sz="2000" b="1" dirty="0">
              <a:latin typeface="Arial" panose="020B0604020202020204" pitchFamily="34" charset="0"/>
              <a:cs typeface="Arial" panose="020B0604020202020204" pitchFamily="34" charset="0"/>
            </a:endParaRPr>
          </a:p>
          <a:p>
            <a:pPr marL="342900" indent="-342900">
              <a:buAutoNum type="arabicPeriod"/>
            </a:pPr>
            <a:r>
              <a:rPr lang="en-GB" sz="2000" b="1" dirty="0">
                <a:latin typeface="Arial" panose="020B0604020202020204" pitchFamily="34" charset="0"/>
                <a:cs typeface="Arial" panose="020B0604020202020204" pitchFamily="34" charset="0"/>
              </a:rPr>
              <a:t>Software and Operating System</a:t>
            </a:r>
            <a:r>
              <a:rPr lang="en-GB" sz="2000" dirty="0">
                <a:latin typeface="Arial" panose="020B0604020202020204" pitchFamily="34" charset="0"/>
                <a:cs typeface="Arial" panose="020B0604020202020204" pitchFamily="34" charset="0"/>
              </a:rPr>
              <a:t>: </a:t>
            </a:r>
            <a:r>
              <a:rPr lang="en-GB" sz="2000" b="0" i="0" dirty="0">
                <a:solidFill>
                  <a:srgbClr val="0F0F0F"/>
                </a:solidFill>
                <a:effectLst/>
                <a:latin typeface="Arial" panose="020B0604020202020204" pitchFamily="34" charset="0"/>
                <a:cs typeface="Arial" panose="020B0604020202020204" pitchFamily="34" charset="0"/>
              </a:rPr>
              <a:t>Apple develops and maintains its operating systems, such as iOS for mobile devices, macOS for computers, watchOS for Apple Watch, and tvOS for Apple TV.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0256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0"/>
            <a:ext cx="12192000" cy="1122481"/>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Internal analysis of Apple</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344789" y="1471568"/>
            <a:ext cx="10515600" cy="4351338"/>
          </a:xfrm>
        </p:spPr>
        <p:txBody>
          <a:bodyPr>
            <a:normAutofit fontScale="92500" lnSpcReduction="10000"/>
          </a:bodyPr>
          <a:lstStyle/>
          <a:p>
            <a:pPr marL="0" indent="0">
              <a:buNone/>
            </a:pPr>
            <a:r>
              <a:rPr lang="en-US" dirty="0">
                <a:solidFill>
                  <a:srgbClr val="00B050"/>
                </a:solidFill>
              </a:rPr>
              <a:t>Strengths</a:t>
            </a:r>
            <a:r>
              <a:rPr lang="en-US" dirty="0"/>
              <a:t> </a:t>
            </a:r>
          </a:p>
          <a:p>
            <a:pPr lvl="1"/>
            <a:r>
              <a:rPr lang="en-US" dirty="0"/>
              <a:t>Apple has gained strong global brand equity attracting a high number of customers</a:t>
            </a:r>
          </a:p>
          <a:p>
            <a:pPr lvl="1"/>
            <a:r>
              <a:rPr lang="en-US" dirty="0"/>
              <a:t>Apple has diversified into three core areas of operation offering products and services to individuals and businesses</a:t>
            </a:r>
          </a:p>
          <a:p>
            <a:pPr lvl="1"/>
            <a:r>
              <a:rPr lang="en-US" dirty="0"/>
              <a:t>Strong valuation from returns on invested capital, growth, and cash flows to support its operations</a:t>
            </a:r>
          </a:p>
          <a:p>
            <a:pPr lvl="1"/>
            <a:r>
              <a:rPr lang="en-US" dirty="0"/>
              <a:t>Strong use of machine learning and AI strategy to support all operations hence, creating competitive advantage</a:t>
            </a:r>
          </a:p>
          <a:p>
            <a:pPr lvl="1"/>
            <a:r>
              <a:rPr lang="en-US" dirty="0"/>
              <a:t>Employs experts to help in formation on innovative products</a:t>
            </a:r>
          </a:p>
          <a:p>
            <a:pPr marL="457200" lvl="1" indent="0">
              <a:buNone/>
            </a:pPr>
            <a:endParaRPr lang="en-US" dirty="0"/>
          </a:p>
          <a:p>
            <a:pPr marL="0" indent="0">
              <a:buNone/>
            </a:pPr>
            <a:r>
              <a:rPr lang="en-US" dirty="0">
                <a:solidFill>
                  <a:srgbClr val="FF0000"/>
                </a:solidFill>
              </a:rPr>
              <a:t>Weaknesses</a:t>
            </a:r>
          </a:p>
          <a:p>
            <a:pPr lvl="1"/>
            <a:r>
              <a:rPr lang="en-US" dirty="0"/>
              <a:t> Manufacturers products with own infrastructure that is not compatible with other operating systems</a:t>
            </a:r>
          </a:p>
          <a:p>
            <a:pPr lvl="1"/>
            <a:endParaRPr lang="en-US" dirty="0"/>
          </a:p>
        </p:txBody>
      </p:sp>
      <p:sp>
        <p:nvSpPr>
          <p:cNvPr id="4" name="TextBox 3">
            <a:extLst>
              <a:ext uri="{FF2B5EF4-FFF2-40B4-BE49-F238E27FC236}">
                <a16:creationId xmlns:a16="http://schemas.microsoft.com/office/drawing/2014/main" id="{1C26D14D-972A-7D9D-083B-D09EDB333BFB}"/>
              </a:ext>
            </a:extLst>
          </p:cNvPr>
          <p:cNvSpPr txBox="1"/>
          <p:nvPr/>
        </p:nvSpPr>
        <p:spPr>
          <a:xfrm>
            <a:off x="10611556" y="6308209"/>
            <a:ext cx="1827741" cy="369332"/>
          </a:xfrm>
          <a:prstGeom prst="rect">
            <a:avLst/>
          </a:prstGeom>
          <a:noFill/>
        </p:spPr>
        <p:txBody>
          <a:bodyPr wrap="square" rtlCol="0">
            <a:spAutoFit/>
          </a:bodyPr>
          <a:lstStyle/>
          <a:p>
            <a:r>
              <a:rPr lang="en-US" dirty="0"/>
              <a:t>(Statista, 2023)</a:t>
            </a:r>
          </a:p>
        </p:txBody>
      </p:sp>
      <p:cxnSp>
        <p:nvCxnSpPr>
          <p:cNvPr id="5" name="Straight Connector 4">
            <a:extLst>
              <a:ext uri="{FF2B5EF4-FFF2-40B4-BE49-F238E27FC236}">
                <a16:creationId xmlns:a16="http://schemas.microsoft.com/office/drawing/2014/main" id="{B37A6864-A1CC-73ED-2CCA-49D4C617937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9731B4A8-2636-748B-ADC7-6465F3D5E1A8}"/>
              </a:ext>
            </a:extLst>
          </p:cNvPr>
          <p:cNvSpPr/>
          <p:nvPr/>
        </p:nvSpPr>
        <p:spPr>
          <a:xfrm>
            <a:off x="815622" y="1377606"/>
            <a:ext cx="529167" cy="498360"/>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7" name="Oval 6">
            <a:extLst>
              <a:ext uri="{FF2B5EF4-FFF2-40B4-BE49-F238E27FC236}">
                <a16:creationId xmlns:a16="http://schemas.microsoft.com/office/drawing/2014/main" id="{575A808E-D2FD-40B2-B358-28EAC206916F}"/>
              </a:ext>
            </a:extLst>
          </p:cNvPr>
          <p:cNvSpPr/>
          <p:nvPr/>
        </p:nvSpPr>
        <p:spPr>
          <a:xfrm>
            <a:off x="815622" y="4645292"/>
            <a:ext cx="529167" cy="49836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Tree>
    <p:extLst>
      <p:ext uri="{BB962C8B-B14F-4D97-AF65-F5344CB8AC3E}">
        <p14:creationId xmlns:p14="http://schemas.microsoft.com/office/powerpoint/2010/main" val="340838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1"/>
            <a:ext cx="12192000" cy="1066800"/>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External analysis of Apple Inc   </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288062" y="1579241"/>
            <a:ext cx="9673590" cy="4149020"/>
          </a:xfrm>
        </p:spPr>
        <p:txBody>
          <a:bodyPr>
            <a:normAutofit fontScale="92500" lnSpcReduction="20000"/>
          </a:bodyPr>
          <a:lstStyle/>
          <a:p>
            <a:pPr marL="0" indent="0">
              <a:buNone/>
            </a:pPr>
            <a:r>
              <a:rPr lang="en-US" dirty="0">
                <a:solidFill>
                  <a:srgbClr val="00B050"/>
                </a:solidFill>
              </a:rPr>
              <a:t>Opportunities</a:t>
            </a:r>
            <a:r>
              <a:rPr lang="en-US" dirty="0"/>
              <a:t> </a:t>
            </a:r>
          </a:p>
          <a:p>
            <a:pPr lvl="1"/>
            <a:r>
              <a:rPr lang="en-US" dirty="0"/>
              <a:t>Increased demand for technology products in future places the company in better position to  generate returns on invested capital by double digits.  </a:t>
            </a:r>
          </a:p>
          <a:p>
            <a:pPr lvl="1"/>
            <a:r>
              <a:rPr lang="en-US" dirty="0"/>
              <a:t>Backward integration by investing in strong value chain activities to cut down on costs of sourcing from other manufacturers</a:t>
            </a:r>
          </a:p>
          <a:p>
            <a:pPr lvl="1"/>
            <a:r>
              <a:rPr lang="en-US" dirty="0"/>
              <a:t>Expansion of online e-commerce will provide Apple with strong  market from most emerging countries</a:t>
            </a:r>
          </a:p>
          <a:p>
            <a:pPr lvl="1"/>
            <a:r>
              <a:rPr lang="en-US" dirty="0"/>
              <a:t>Depend on its strong market understanding and infrastructure to develop new products</a:t>
            </a:r>
          </a:p>
          <a:p>
            <a:pPr marL="0" indent="0">
              <a:buNone/>
            </a:pPr>
            <a:r>
              <a:rPr lang="en-US" dirty="0">
                <a:solidFill>
                  <a:srgbClr val="FF0000"/>
                </a:solidFill>
              </a:rPr>
              <a:t>Threats</a:t>
            </a:r>
          </a:p>
          <a:p>
            <a:pPr lvl="1"/>
            <a:r>
              <a:rPr lang="en-US" dirty="0"/>
              <a:t>Competition from big technology companies such as Samsung are likely to penetrate into same market as those served by Apple</a:t>
            </a:r>
          </a:p>
          <a:p>
            <a:pPr lvl="1"/>
            <a:r>
              <a:rPr lang="en-US" dirty="0"/>
              <a:t>Government  regulation on data protection  could affect the company products</a:t>
            </a:r>
          </a:p>
          <a:p>
            <a:pPr lvl="1"/>
            <a:endParaRPr lang="en-US" dirty="0"/>
          </a:p>
        </p:txBody>
      </p:sp>
      <p:cxnSp>
        <p:nvCxnSpPr>
          <p:cNvPr id="5" name="Straight Connector 4">
            <a:extLst>
              <a:ext uri="{FF2B5EF4-FFF2-40B4-BE49-F238E27FC236}">
                <a16:creationId xmlns:a16="http://schemas.microsoft.com/office/drawing/2014/main" id="{652A4CD1-E80F-F339-8C2A-EF54ABFBAD9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DA650BEB-521D-5E53-784D-EFAA0F063F7D}"/>
              </a:ext>
            </a:extLst>
          </p:cNvPr>
          <p:cNvSpPr/>
          <p:nvPr/>
        </p:nvSpPr>
        <p:spPr>
          <a:xfrm>
            <a:off x="838200" y="1462576"/>
            <a:ext cx="449862" cy="464727"/>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7" name="Oval 6">
            <a:extLst>
              <a:ext uri="{FF2B5EF4-FFF2-40B4-BE49-F238E27FC236}">
                <a16:creationId xmlns:a16="http://schemas.microsoft.com/office/drawing/2014/main" id="{CCD40EBB-A526-DF04-417B-9E0AF515159A}"/>
              </a:ext>
            </a:extLst>
          </p:cNvPr>
          <p:cNvSpPr/>
          <p:nvPr/>
        </p:nvSpPr>
        <p:spPr>
          <a:xfrm>
            <a:off x="838200" y="4019921"/>
            <a:ext cx="449862" cy="46472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
        <p:nvSpPr>
          <p:cNvPr id="4" name="TextBox 3">
            <a:extLst>
              <a:ext uri="{FF2B5EF4-FFF2-40B4-BE49-F238E27FC236}">
                <a16:creationId xmlns:a16="http://schemas.microsoft.com/office/drawing/2014/main" id="{FD1C8379-45AF-F3A0-98AB-C92349FFD897}"/>
              </a:ext>
            </a:extLst>
          </p:cNvPr>
          <p:cNvSpPr txBox="1"/>
          <p:nvPr/>
        </p:nvSpPr>
        <p:spPr>
          <a:xfrm>
            <a:off x="8432800" y="6451600"/>
            <a:ext cx="2514600" cy="369332"/>
          </a:xfrm>
          <a:prstGeom prst="rect">
            <a:avLst/>
          </a:prstGeom>
          <a:noFill/>
        </p:spPr>
        <p:txBody>
          <a:bodyPr wrap="square" rtlCol="0">
            <a:spAutoFit/>
          </a:bodyPr>
          <a:lstStyle/>
          <a:p>
            <a:r>
              <a:rPr lang="en-US" dirty="0"/>
              <a:t>Apple, 2021</a:t>
            </a:r>
          </a:p>
        </p:txBody>
      </p:sp>
    </p:spTree>
    <p:extLst>
      <p:ext uri="{BB962C8B-B14F-4D97-AF65-F5344CB8AC3E}">
        <p14:creationId xmlns:p14="http://schemas.microsoft.com/office/powerpoint/2010/main" val="2862080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C9E6677-CC89-15B3-3138-6ABB36F90AE7}"/>
              </a:ext>
            </a:extLst>
          </p:cNvPr>
          <p:cNvGraphicFramePr>
            <a:graphicFrameLocks noGrp="1"/>
          </p:cNvGraphicFramePr>
          <p:nvPr>
            <p:extLst>
              <p:ext uri="{D42A27DB-BD31-4B8C-83A1-F6EECF244321}">
                <p14:modId xmlns:p14="http://schemas.microsoft.com/office/powerpoint/2010/main" val="2456721552"/>
              </p:ext>
            </p:extLst>
          </p:nvPr>
        </p:nvGraphicFramePr>
        <p:xfrm>
          <a:off x="581721" y="1313614"/>
          <a:ext cx="11028558" cy="442000"/>
        </p:xfrm>
        <a:graphic>
          <a:graphicData uri="http://schemas.openxmlformats.org/drawingml/2006/table">
            <a:tbl>
              <a:tblPr firstRow="1" bandRow="1">
                <a:tableStyleId>{5C22544A-7EE6-4342-B048-85BDC9FD1C3A}</a:tableStyleId>
              </a:tblPr>
              <a:tblGrid>
                <a:gridCol w="1838093">
                  <a:extLst>
                    <a:ext uri="{9D8B030D-6E8A-4147-A177-3AD203B41FA5}">
                      <a16:colId xmlns:a16="http://schemas.microsoft.com/office/drawing/2014/main" val="2352014529"/>
                    </a:ext>
                  </a:extLst>
                </a:gridCol>
                <a:gridCol w="1838093">
                  <a:extLst>
                    <a:ext uri="{9D8B030D-6E8A-4147-A177-3AD203B41FA5}">
                      <a16:colId xmlns:a16="http://schemas.microsoft.com/office/drawing/2014/main" val="2392402305"/>
                    </a:ext>
                  </a:extLst>
                </a:gridCol>
                <a:gridCol w="1838093">
                  <a:extLst>
                    <a:ext uri="{9D8B030D-6E8A-4147-A177-3AD203B41FA5}">
                      <a16:colId xmlns:a16="http://schemas.microsoft.com/office/drawing/2014/main" val="1150703331"/>
                    </a:ext>
                  </a:extLst>
                </a:gridCol>
                <a:gridCol w="1838093">
                  <a:extLst>
                    <a:ext uri="{9D8B030D-6E8A-4147-A177-3AD203B41FA5}">
                      <a16:colId xmlns:a16="http://schemas.microsoft.com/office/drawing/2014/main" val="3879775116"/>
                    </a:ext>
                  </a:extLst>
                </a:gridCol>
                <a:gridCol w="1838093">
                  <a:extLst>
                    <a:ext uri="{9D8B030D-6E8A-4147-A177-3AD203B41FA5}">
                      <a16:colId xmlns:a16="http://schemas.microsoft.com/office/drawing/2014/main" val="1539757007"/>
                    </a:ext>
                  </a:extLst>
                </a:gridCol>
                <a:gridCol w="1838093">
                  <a:extLst>
                    <a:ext uri="{9D8B030D-6E8A-4147-A177-3AD203B41FA5}">
                      <a16:colId xmlns:a16="http://schemas.microsoft.com/office/drawing/2014/main" val="3917333037"/>
                    </a:ext>
                  </a:extLst>
                </a:gridCol>
              </a:tblGrid>
              <a:tr h="442000">
                <a:tc>
                  <a:txBody>
                    <a:bodyPr/>
                    <a:lstStyle/>
                    <a:p>
                      <a:r>
                        <a:rPr lang="en-GB" dirty="0"/>
                        <a:t>Political </a:t>
                      </a:r>
                    </a:p>
                  </a:txBody>
                  <a:tcPr>
                    <a:solidFill>
                      <a:schemeClr val="accent4"/>
                    </a:solidFill>
                  </a:tcPr>
                </a:tc>
                <a:tc>
                  <a:txBody>
                    <a:bodyPr/>
                    <a:lstStyle/>
                    <a:p>
                      <a:r>
                        <a:rPr lang="en-GB" dirty="0"/>
                        <a:t>Economic</a:t>
                      </a:r>
                    </a:p>
                  </a:txBody>
                  <a:tcPr>
                    <a:solidFill>
                      <a:srgbClr val="00B050"/>
                    </a:solidFill>
                  </a:tcPr>
                </a:tc>
                <a:tc>
                  <a:txBody>
                    <a:bodyPr/>
                    <a:lstStyle/>
                    <a:p>
                      <a:r>
                        <a:rPr lang="en-GB" dirty="0"/>
                        <a:t>Social </a:t>
                      </a:r>
                    </a:p>
                  </a:txBody>
                  <a:tcPr/>
                </a:tc>
                <a:tc>
                  <a:txBody>
                    <a:bodyPr/>
                    <a:lstStyle/>
                    <a:p>
                      <a:r>
                        <a:rPr lang="en-GB" dirty="0"/>
                        <a:t>Technological</a:t>
                      </a:r>
                    </a:p>
                  </a:txBody>
                  <a:tcPr>
                    <a:solidFill>
                      <a:srgbClr val="7030A0"/>
                    </a:solidFill>
                  </a:tcPr>
                </a:tc>
                <a:tc>
                  <a:txBody>
                    <a:bodyPr/>
                    <a:lstStyle/>
                    <a:p>
                      <a:r>
                        <a:rPr lang="en-GB" dirty="0"/>
                        <a:t>Environment</a:t>
                      </a:r>
                    </a:p>
                  </a:txBody>
                  <a:tcPr>
                    <a:solidFill>
                      <a:srgbClr val="FF0000"/>
                    </a:solidFill>
                  </a:tcPr>
                </a:tc>
                <a:tc>
                  <a:txBody>
                    <a:bodyPr/>
                    <a:lstStyle/>
                    <a:p>
                      <a:r>
                        <a:rPr lang="en-GB" dirty="0"/>
                        <a:t>Legal</a:t>
                      </a:r>
                    </a:p>
                  </a:txBody>
                  <a:tcPr>
                    <a:solidFill>
                      <a:schemeClr val="accent2"/>
                    </a:solidFill>
                  </a:tcPr>
                </a:tc>
                <a:extLst>
                  <a:ext uri="{0D108BD9-81ED-4DB2-BD59-A6C34878D82A}">
                    <a16:rowId xmlns:a16="http://schemas.microsoft.com/office/drawing/2014/main" val="3792374382"/>
                  </a:ext>
                </a:extLst>
              </a:tr>
            </a:tbl>
          </a:graphicData>
        </a:graphic>
      </p:graphicFrame>
      <p:sp>
        <p:nvSpPr>
          <p:cNvPr id="3" name="TextBox 2">
            <a:extLst>
              <a:ext uri="{FF2B5EF4-FFF2-40B4-BE49-F238E27FC236}">
                <a16:creationId xmlns:a16="http://schemas.microsoft.com/office/drawing/2014/main" id="{FB7AE39F-08F0-E82D-7D3A-36452AE2DF7F}"/>
              </a:ext>
            </a:extLst>
          </p:cNvPr>
          <p:cNvSpPr txBox="1"/>
          <p:nvPr/>
        </p:nvSpPr>
        <p:spPr>
          <a:xfrm>
            <a:off x="581721" y="457200"/>
            <a:ext cx="11028557" cy="523220"/>
          </a:xfrm>
          <a:prstGeom prst="rect">
            <a:avLst/>
          </a:prstGeom>
          <a:noFill/>
        </p:spPr>
        <p:txBody>
          <a:bodyPr wrap="square" rtlCol="0">
            <a:spAutoFit/>
          </a:bodyPr>
          <a:lstStyle/>
          <a:p>
            <a:pPr algn="ctr"/>
            <a:r>
              <a:rPr lang="en-US" sz="2800" b="1" dirty="0">
                <a:solidFill>
                  <a:schemeClr val="tx2"/>
                </a:solidFill>
                <a:latin typeface="Arial" panose="020B0604020202020204" pitchFamily="34" charset="0"/>
              </a:rPr>
              <a:t>Understanding larger environment through </a:t>
            </a:r>
            <a:r>
              <a:rPr lang="en-US" sz="2800" b="1" dirty="0">
                <a:solidFill>
                  <a:schemeClr val="accent4"/>
                </a:solidFill>
                <a:latin typeface="Arial" panose="020B0604020202020204" pitchFamily="34" charset="0"/>
              </a:rPr>
              <a:t>P</a:t>
            </a:r>
            <a:r>
              <a:rPr lang="en-US" sz="2800" b="1" dirty="0">
                <a:solidFill>
                  <a:srgbClr val="00B050"/>
                </a:solidFill>
                <a:latin typeface="Arial" panose="020B0604020202020204" pitchFamily="34" charset="0"/>
              </a:rPr>
              <a:t>E</a:t>
            </a:r>
            <a:r>
              <a:rPr lang="en-US" sz="2800" b="1" dirty="0">
                <a:solidFill>
                  <a:schemeClr val="accent1"/>
                </a:solidFill>
                <a:latin typeface="Arial" panose="020B0604020202020204" pitchFamily="34" charset="0"/>
              </a:rPr>
              <a:t>S</a:t>
            </a:r>
            <a:r>
              <a:rPr lang="en-US" sz="2800" b="1" dirty="0">
                <a:solidFill>
                  <a:srgbClr val="7030A0"/>
                </a:solidFill>
                <a:latin typeface="Arial" panose="020B0604020202020204" pitchFamily="34" charset="0"/>
              </a:rPr>
              <a:t>T</a:t>
            </a:r>
            <a:r>
              <a:rPr lang="en-US" sz="2800" b="1" dirty="0">
                <a:solidFill>
                  <a:srgbClr val="FF0000"/>
                </a:solidFill>
                <a:latin typeface="Arial" panose="020B0604020202020204" pitchFamily="34" charset="0"/>
              </a:rPr>
              <a:t>E</a:t>
            </a:r>
            <a:r>
              <a:rPr lang="en-US" sz="2800" b="1" dirty="0">
                <a:solidFill>
                  <a:schemeClr val="accent2"/>
                </a:solidFill>
                <a:latin typeface="Arial" panose="020B0604020202020204" pitchFamily="34" charset="0"/>
              </a:rPr>
              <a:t>L</a:t>
            </a:r>
            <a:r>
              <a:rPr lang="en-US" sz="2800" b="1" dirty="0">
                <a:solidFill>
                  <a:schemeClr val="tx2"/>
                </a:solidFill>
                <a:latin typeface="Arial" panose="020B0604020202020204" pitchFamily="34" charset="0"/>
              </a:rPr>
              <a:t> analysis </a:t>
            </a:r>
            <a:endParaRPr lang="en-GB" sz="2800" dirty="0"/>
          </a:p>
        </p:txBody>
      </p:sp>
      <p:graphicFrame>
        <p:nvGraphicFramePr>
          <p:cNvPr id="4" name="Table 3">
            <a:extLst>
              <a:ext uri="{FF2B5EF4-FFF2-40B4-BE49-F238E27FC236}">
                <a16:creationId xmlns:a16="http://schemas.microsoft.com/office/drawing/2014/main" id="{3FB6C3CA-AB10-1E64-A68C-DA180DDF8F69}"/>
              </a:ext>
            </a:extLst>
          </p:cNvPr>
          <p:cNvGraphicFramePr>
            <a:graphicFrameLocks noGrp="1"/>
          </p:cNvGraphicFramePr>
          <p:nvPr>
            <p:extLst>
              <p:ext uri="{D42A27DB-BD31-4B8C-83A1-F6EECF244321}">
                <p14:modId xmlns:p14="http://schemas.microsoft.com/office/powerpoint/2010/main" val="2956199792"/>
              </p:ext>
            </p:extLst>
          </p:nvPr>
        </p:nvGraphicFramePr>
        <p:xfrm>
          <a:off x="581720" y="1755614"/>
          <a:ext cx="11028558" cy="3964962"/>
        </p:xfrm>
        <a:graphic>
          <a:graphicData uri="http://schemas.openxmlformats.org/drawingml/2006/table">
            <a:tbl>
              <a:tblPr firstRow="1" bandRow="1">
                <a:tableStyleId>{5C22544A-7EE6-4342-B048-85BDC9FD1C3A}</a:tableStyleId>
              </a:tblPr>
              <a:tblGrid>
                <a:gridCol w="1838093">
                  <a:extLst>
                    <a:ext uri="{9D8B030D-6E8A-4147-A177-3AD203B41FA5}">
                      <a16:colId xmlns:a16="http://schemas.microsoft.com/office/drawing/2014/main" val="2700900789"/>
                    </a:ext>
                  </a:extLst>
                </a:gridCol>
                <a:gridCol w="1838093">
                  <a:extLst>
                    <a:ext uri="{9D8B030D-6E8A-4147-A177-3AD203B41FA5}">
                      <a16:colId xmlns:a16="http://schemas.microsoft.com/office/drawing/2014/main" val="4123596513"/>
                    </a:ext>
                  </a:extLst>
                </a:gridCol>
                <a:gridCol w="1838093">
                  <a:extLst>
                    <a:ext uri="{9D8B030D-6E8A-4147-A177-3AD203B41FA5}">
                      <a16:colId xmlns:a16="http://schemas.microsoft.com/office/drawing/2014/main" val="1788571769"/>
                    </a:ext>
                  </a:extLst>
                </a:gridCol>
                <a:gridCol w="1838093">
                  <a:extLst>
                    <a:ext uri="{9D8B030D-6E8A-4147-A177-3AD203B41FA5}">
                      <a16:colId xmlns:a16="http://schemas.microsoft.com/office/drawing/2014/main" val="2579408487"/>
                    </a:ext>
                  </a:extLst>
                </a:gridCol>
                <a:gridCol w="1838093">
                  <a:extLst>
                    <a:ext uri="{9D8B030D-6E8A-4147-A177-3AD203B41FA5}">
                      <a16:colId xmlns:a16="http://schemas.microsoft.com/office/drawing/2014/main" val="3430710688"/>
                    </a:ext>
                  </a:extLst>
                </a:gridCol>
                <a:gridCol w="1838093">
                  <a:extLst>
                    <a:ext uri="{9D8B030D-6E8A-4147-A177-3AD203B41FA5}">
                      <a16:colId xmlns:a16="http://schemas.microsoft.com/office/drawing/2014/main" val="2563084283"/>
                    </a:ext>
                  </a:extLst>
                </a:gridCol>
              </a:tblGrid>
              <a:tr h="3964962">
                <a:tc>
                  <a:txBody>
                    <a:bodyPr/>
                    <a:lstStyle/>
                    <a:p>
                      <a:r>
                        <a:rPr lang="en-GB" dirty="0"/>
                        <a:t>Restriction from global markets such as China that bans some of Apple products.</a:t>
                      </a:r>
                    </a:p>
                    <a:p>
                      <a:endParaRPr lang="en-GB" dirty="0"/>
                    </a:p>
                    <a:p>
                      <a:r>
                        <a:rPr lang="en-GB" dirty="0"/>
                        <a:t>Increased legislations on data protection.  </a:t>
                      </a:r>
                    </a:p>
                    <a:p>
                      <a:endParaRPr lang="en-GB" dirty="0"/>
                    </a:p>
                  </a:txBody>
                  <a:tcPr>
                    <a:solidFill>
                      <a:schemeClr val="accent4"/>
                    </a:solidFill>
                  </a:tcPr>
                </a:tc>
                <a:tc>
                  <a:txBody>
                    <a:bodyPr/>
                    <a:lstStyle/>
                    <a:p>
                      <a:r>
                        <a:rPr lang="en-GB" dirty="0"/>
                        <a:t>Leverage on online platforms to cut down on operational costs. </a:t>
                      </a:r>
                    </a:p>
                  </a:txBody>
                  <a:tcPr>
                    <a:solidFill>
                      <a:srgbClr val="00B050"/>
                    </a:solidFill>
                  </a:tcPr>
                </a:tc>
                <a:tc>
                  <a:txBody>
                    <a:bodyPr/>
                    <a:lstStyle/>
                    <a:p>
                      <a:r>
                        <a:rPr lang="en-GB" dirty="0"/>
                        <a:t>Increased use of quality technology products that support</a:t>
                      </a:r>
                      <a:r>
                        <a:rPr lang="en-GB" baseline="0" dirty="0"/>
                        <a:t> social networking.</a:t>
                      </a:r>
                      <a:r>
                        <a:rPr lang="en-GB" dirty="0"/>
                        <a:t> </a:t>
                      </a:r>
                    </a:p>
                    <a:p>
                      <a:endParaRPr lang="en-GB" dirty="0"/>
                    </a:p>
                    <a:p>
                      <a:r>
                        <a:rPr lang="en-GB" dirty="0"/>
                        <a:t>Costumers in China worry about use of iPhone products.</a:t>
                      </a:r>
                    </a:p>
                  </a:txBody>
                  <a:tcPr/>
                </a:tc>
                <a:tc>
                  <a:txBody>
                    <a:bodyPr/>
                    <a:lstStyle/>
                    <a:p>
                      <a:r>
                        <a:rPr lang="en-GB" dirty="0"/>
                        <a:t>Increased investment</a:t>
                      </a:r>
                      <a:r>
                        <a:rPr lang="en-GB" baseline="0" dirty="0"/>
                        <a:t> in research and development.</a:t>
                      </a:r>
                    </a:p>
                    <a:p>
                      <a:endParaRPr lang="en-GB" dirty="0"/>
                    </a:p>
                    <a:p>
                      <a:r>
                        <a:rPr lang="en-GB" dirty="0"/>
                        <a:t>Advancement in technology.</a:t>
                      </a:r>
                    </a:p>
                  </a:txBody>
                  <a:tcPr>
                    <a:solidFill>
                      <a:srgbClr val="7030A0"/>
                    </a:solidFill>
                  </a:tcPr>
                </a:tc>
                <a:tc>
                  <a:txBody>
                    <a:bodyPr/>
                    <a:lstStyle/>
                    <a:p>
                      <a:r>
                        <a:rPr lang="en-GB" dirty="0"/>
                        <a:t>Use of technology and conservation measures to protect</a:t>
                      </a:r>
                      <a:r>
                        <a:rPr lang="en-GB" baseline="0" dirty="0"/>
                        <a:t> the environment.</a:t>
                      </a:r>
                      <a:endParaRPr lang="en-GB" dirty="0"/>
                    </a:p>
                  </a:txBody>
                  <a:tcPr>
                    <a:solidFill>
                      <a:srgbClr val="FF0000"/>
                    </a:solidFill>
                  </a:tcPr>
                </a:tc>
                <a:tc>
                  <a:txBody>
                    <a:bodyPr/>
                    <a:lstStyle/>
                    <a:p>
                      <a:r>
                        <a:rPr lang="en-GB" dirty="0"/>
                        <a:t>Restrictions on mergers from other countries such as China,</a:t>
                      </a:r>
                      <a:r>
                        <a:rPr lang="en-GB" baseline="0" dirty="0"/>
                        <a:t> could influence other countries to take similar steps on cautioning their citizens  against Apple products.</a:t>
                      </a:r>
                      <a:endParaRPr lang="en-GB" dirty="0"/>
                    </a:p>
                  </a:txBody>
                  <a:tcPr>
                    <a:solidFill>
                      <a:schemeClr val="accent2"/>
                    </a:solidFill>
                  </a:tcPr>
                </a:tc>
                <a:extLst>
                  <a:ext uri="{0D108BD9-81ED-4DB2-BD59-A6C34878D82A}">
                    <a16:rowId xmlns:a16="http://schemas.microsoft.com/office/drawing/2014/main" val="4153656044"/>
                  </a:ext>
                </a:extLst>
              </a:tr>
            </a:tbl>
          </a:graphicData>
        </a:graphic>
      </p:graphicFrame>
    </p:spTree>
    <p:extLst>
      <p:ext uri="{BB962C8B-B14F-4D97-AF65-F5344CB8AC3E}">
        <p14:creationId xmlns:p14="http://schemas.microsoft.com/office/powerpoint/2010/main" val="190530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0"/>
            <a:ext cx="12192000" cy="917691"/>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Apple Inc. benefits from six categories of stakeholders</a:t>
            </a:r>
          </a:p>
        </p:txBody>
      </p:sp>
      <p:sp>
        <p:nvSpPr>
          <p:cNvPr id="6" name="Freeform: Shape 5">
            <a:extLst>
              <a:ext uri="{FF2B5EF4-FFF2-40B4-BE49-F238E27FC236}">
                <a16:creationId xmlns:a16="http://schemas.microsoft.com/office/drawing/2014/main" id="{64454565-7DEE-7A82-DF10-5BD7C728BC07}"/>
              </a:ext>
            </a:extLst>
          </p:cNvPr>
          <p:cNvSpPr/>
          <p:nvPr/>
        </p:nvSpPr>
        <p:spPr>
          <a:xfrm>
            <a:off x="4878842" y="3886570"/>
            <a:ext cx="2125211" cy="1806568"/>
          </a:xfrm>
          <a:custGeom>
            <a:avLst/>
            <a:gdLst>
              <a:gd name="connsiteX0" fmla="*/ 0 w 2014358"/>
              <a:gd name="connsiteY0" fmla="*/ 871251 h 1742501"/>
              <a:gd name="connsiteX1" fmla="*/ 497833 w 2014358"/>
              <a:gd name="connsiteY1" fmla="*/ 0 h 1742501"/>
              <a:gd name="connsiteX2" fmla="*/ 1516525 w 2014358"/>
              <a:gd name="connsiteY2" fmla="*/ 0 h 1742501"/>
              <a:gd name="connsiteX3" fmla="*/ 2014358 w 2014358"/>
              <a:gd name="connsiteY3" fmla="*/ 871251 h 1742501"/>
              <a:gd name="connsiteX4" fmla="*/ 1516525 w 2014358"/>
              <a:gd name="connsiteY4" fmla="*/ 1742501 h 1742501"/>
              <a:gd name="connsiteX5" fmla="*/ 497833 w 2014358"/>
              <a:gd name="connsiteY5" fmla="*/ 1742501 h 1742501"/>
              <a:gd name="connsiteX6" fmla="*/ 0 w 2014358"/>
              <a:gd name="connsiteY6" fmla="*/ 871251 h 1742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4358" h="1742501">
                <a:moveTo>
                  <a:pt x="0" y="871251"/>
                </a:moveTo>
                <a:lnTo>
                  <a:pt x="497833" y="0"/>
                </a:lnTo>
                <a:lnTo>
                  <a:pt x="1516525" y="0"/>
                </a:lnTo>
                <a:lnTo>
                  <a:pt x="2014358" y="871251"/>
                </a:lnTo>
                <a:lnTo>
                  <a:pt x="1516525" y="1742501"/>
                </a:lnTo>
                <a:lnTo>
                  <a:pt x="497833" y="1742501"/>
                </a:lnTo>
                <a:lnTo>
                  <a:pt x="0" y="871251"/>
                </a:lnTo>
                <a:close/>
              </a:path>
            </a:pathLst>
          </a:custGeom>
        </p:spPr>
        <p:style>
          <a:lnRef idx="2">
            <a:schemeClr val="dk1">
              <a:shade val="15000"/>
            </a:schemeClr>
          </a:lnRef>
          <a:fillRef idx="1">
            <a:schemeClr val="dk1"/>
          </a:fillRef>
          <a:effectRef idx="0">
            <a:schemeClr val="dk1"/>
          </a:effectRef>
          <a:fontRef idx="minor">
            <a:schemeClr val="lt1"/>
          </a:fontRef>
        </p:style>
        <p:txBody>
          <a:bodyPr spcFirstLastPara="0" vert="horz" wrap="square" lIns="352857" tIns="307807" rIns="352857" bIns="307807" numCol="1" spcCol="1270" anchor="ctr" anchorCtr="0">
            <a:noAutofit/>
          </a:bodyPr>
          <a:lstStyle/>
          <a:p>
            <a:pPr marL="0" lvl="0" indent="0" algn="ctr" defTabSz="666750">
              <a:lnSpc>
                <a:spcPct val="90000"/>
              </a:lnSpc>
              <a:spcBef>
                <a:spcPct val="0"/>
              </a:spcBef>
              <a:spcAft>
                <a:spcPct val="35000"/>
              </a:spcAft>
              <a:buNone/>
            </a:pPr>
            <a:r>
              <a:rPr lang="en-US" sz="1500" kern="1200" dirty="0"/>
              <a:t>Stakeholders</a:t>
            </a:r>
          </a:p>
        </p:txBody>
      </p:sp>
      <p:sp>
        <p:nvSpPr>
          <p:cNvPr id="8" name="Freeform: Shape 7">
            <a:extLst>
              <a:ext uri="{FF2B5EF4-FFF2-40B4-BE49-F238E27FC236}">
                <a16:creationId xmlns:a16="http://schemas.microsoft.com/office/drawing/2014/main" id="{6534BBF5-D58F-2725-49BF-38CF8EC0A579}"/>
              </a:ext>
            </a:extLst>
          </p:cNvPr>
          <p:cNvSpPr/>
          <p:nvPr/>
        </p:nvSpPr>
        <p:spPr>
          <a:xfrm>
            <a:off x="2262464" y="4123298"/>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3ACEC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Experts working on specific practices</a:t>
            </a:r>
          </a:p>
        </p:txBody>
      </p:sp>
      <p:sp>
        <p:nvSpPr>
          <p:cNvPr id="10" name="Freeform: Shape 9">
            <a:extLst>
              <a:ext uri="{FF2B5EF4-FFF2-40B4-BE49-F238E27FC236}">
                <a16:creationId xmlns:a16="http://schemas.microsoft.com/office/drawing/2014/main" id="{46C97E72-2B83-E8BA-454F-C4C2D8D49143}"/>
              </a:ext>
            </a:extLst>
          </p:cNvPr>
          <p:cNvSpPr/>
          <p:nvPr/>
        </p:nvSpPr>
        <p:spPr>
          <a:xfrm>
            <a:off x="9293749" y="1728639"/>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3ACEC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Businesses and individual customers</a:t>
            </a:r>
          </a:p>
        </p:txBody>
      </p:sp>
      <p:sp>
        <p:nvSpPr>
          <p:cNvPr id="12" name="Freeform: Shape 11">
            <a:extLst>
              <a:ext uri="{FF2B5EF4-FFF2-40B4-BE49-F238E27FC236}">
                <a16:creationId xmlns:a16="http://schemas.microsoft.com/office/drawing/2014/main" id="{28160608-97BA-092E-3AA7-00ED0857AE02}"/>
              </a:ext>
            </a:extLst>
          </p:cNvPr>
          <p:cNvSpPr/>
          <p:nvPr/>
        </p:nvSpPr>
        <p:spPr>
          <a:xfrm>
            <a:off x="6603261" y="3209241"/>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3ACEC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Supply chain partners </a:t>
            </a:r>
          </a:p>
        </p:txBody>
      </p:sp>
      <p:sp>
        <p:nvSpPr>
          <p:cNvPr id="14" name="Freeform: Shape 13">
            <a:extLst>
              <a:ext uri="{FF2B5EF4-FFF2-40B4-BE49-F238E27FC236}">
                <a16:creationId xmlns:a16="http://schemas.microsoft.com/office/drawing/2014/main" id="{B8CD712C-0C7F-19F5-3FE0-2A0B7F57C841}"/>
              </a:ext>
            </a:extLst>
          </p:cNvPr>
          <p:cNvSpPr/>
          <p:nvPr/>
        </p:nvSpPr>
        <p:spPr>
          <a:xfrm>
            <a:off x="7948505" y="2468940"/>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F27A1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Regulatory bodies</a:t>
            </a:r>
          </a:p>
          <a:p>
            <a:pPr marL="0" lvl="0" indent="0" algn="ctr" defTabSz="666750">
              <a:lnSpc>
                <a:spcPct val="90000"/>
              </a:lnSpc>
              <a:spcBef>
                <a:spcPct val="0"/>
              </a:spcBef>
              <a:spcAft>
                <a:spcPct val="35000"/>
              </a:spcAft>
              <a:buNone/>
            </a:pPr>
            <a:r>
              <a:rPr lang="en-US" sz="1500" dirty="0"/>
              <a:t>governments</a:t>
            </a:r>
            <a:endParaRPr lang="en-US" sz="1500" kern="1200" dirty="0"/>
          </a:p>
        </p:txBody>
      </p:sp>
      <p:sp>
        <p:nvSpPr>
          <p:cNvPr id="16" name="Freeform: Shape 15">
            <a:extLst>
              <a:ext uri="{FF2B5EF4-FFF2-40B4-BE49-F238E27FC236}">
                <a16:creationId xmlns:a16="http://schemas.microsoft.com/office/drawing/2014/main" id="{D1A98492-E984-4090-B247-154E400E3BC3}"/>
              </a:ext>
            </a:extLst>
          </p:cNvPr>
          <p:cNvSpPr/>
          <p:nvPr/>
        </p:nvSpPr>
        <p:spPr>
          <a:xfrm>
            <a:off x="3607708" y="4889866"/>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F27A1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Partners with Accenture, Deloitte, and IBM</a:t>
            </a:r>
            <a:endParaRPr lang="en-US" sz="1500" dirty="0"/>
          </a:p>
          <a:p>
            <a:pPr marL="0" lvl="0" indent="0" algn="ctr" defTabSz="666750">
              <a:lnSpc>
                <a:spcPct val="90000"/>
              </a:lnSpc>
              <a:spcBef>
                <a:spcPct val="0"/>
              </a:spcBef>
              <a:spcAft>
                <a:spcPct val="35000"/>
              </a:spcAft>
              <a:buNone/>
            </a:pPr>
            <a:endParaRPr lang="en-US" sz="1500" kern="1200" dirty="0"/>
          </a:p>
        </p:txBody>
      </p:sp>
      <p:sp>
        <p:nvSpPr>
          <p:cNvPr id="17" name="Freeform: Shape 16">
            <a:extLst>
              <a:ext uri="{FF2B5EF4-FFF2-40B4-BE49-F238E27FC236}">
                <a16:creationId xmlns:a16="http://schemas.microsoft.com/office/drawing/2014/main" id="{27F113A0-36B8-4C6B-76A3-4A6FFEDAEC32}"/>
              </a:ext>
            </a:extLst>
          </p:cNvPr>
          <p:cNvSpPr/>
          <p:nvPr/>
        </p:nvSpPr>
        <p:spPr>
          <a:xfrm>
            <a:off x="1050176" y="3146269"/>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a:solidFill>
            <a:srgbClr val="F27A1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Other technology businesses</a:t>
            </a:r>
          </a:p>
        </p:txBody>
      </p:sp>
      <p:cxnSp>
        <p:nvCxnSpPr>
          <p:cNvPr id="18" name="Straight Connector 17">
            <a:extLst>
              <a:ext uri="{FF2B5EF4-FFF2-40B4-BE49-F238E27FC236}">
                <a16:creationId xmlns:a16="http://schemas.microsoft.com/office/drawing/2014/main" id="{7223AB61-2E49-911B-0C04-BE4EE71D553A}"/>
              </a:ext>
            </a:extLst>
          </p:cNvPr>
          <p:cNvCxnSpPr>
            <a:cxnSpLocks/>
          </p:cNvCxnSpPr>
          <p:nvPr/>
        </p:nvCxnSpPr>
        <p:spPr>
          <a:xfrm>
            <a:off x="960966" y="1080676"/>
            <a:ext cx="10270067" cy="0"/>
          </a:xfrm>
          <a:prstGeom prst="line">
            <a:avLst/>
          </a:prstGeom>
        </p:spPr>
        <p:style>
          <a:lnRef idx="2">
            <a:schemeClr val="dk1"/>
          </a:lnRef>
          <a:fillRef idx="0">
            <a:schemeClr val="dk1"/>
          </a:fillRef>
          <a:effectRef idx="1">
            <a:schemeClr val="dk1"/>
          </a:effectRef>
          <a:fontRef idx="minor">
            <a:schemeClr val="tx1"/>
          </a:fontRef>
        </p:style>
      </p:cxnSp>
      <p:sp>
        <p:nvSpPr>
          <p:cNvPr id="3" name="TextBox 2">
            <a:extLst>
              <a:ext uri="{FF2B5EF4-FFF2-40B4-BE49-F238E27FC236}">
                <a16:creationId xmlns:a16="http://schemas.microsoft.com/office/drawing/2014/main" id="{B067AE03-7C93-C9D1-0C32-05DEC1F01435}"/>
              </a:ext>
            </a:extLst>
          </p:cNvPr>
          <p:cNvSpPr txBox="1"/>
          <p:nvPr/>
        </p:nvSpPr>
        <p:spPr>
          <a:xfrm>
            <a:off x="8432800" y="6451600"/>
            <a:ext cx="2514600" cy="369332"/>
          </a:xfrm>
          <a:prstGeom prst="rect">
            <a:avLst/>
          </a:prstGeom>
          <a:noFill/>
        </p:spPr>
        <p:txBody>
          <a:bodyPr wrap="square" rtlCol="0">
            <a:spAutoFit/>
          </a:bodyPr>
          <a:lstStyle/>
          <a:p>
            <a:r>
              <a:rPr lang="en-US" dirty="0"/>
              <a:t>Apple, 2021</a:t>
            </a:r>
          </a:p>
        </p:txBody>
      </p:sp>
    </p:spTree>
    <p:extLst>
      <p:ext uri="{BB962C8B-B14F-4D97-AF65-F5344CB8AC3E}">
        <p14:creationId xmlns:p14="http://schemas.microsoft.com/office/powerpoint/2010/main" val="4256278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2599"/>
            <a:ext cx="12192000" cy="1076917"/>
          </a:xfrm>
        </p:spPr>
        <p:txBody>
          <a:bodyPr vert="horz" lIns="91440" tIns="45720" rIns="91440" bIns="45720" rtlCol="0" anchor="ctr">
            <a:normAutofit fontScale="90000"/>
          </a:bodyPr>
          <a:lstStyle/>
          <a:p>
            <a:pPr algn="ctr"/>
            <a:r>
              <a:rPr lang="en-US" sz="3600" b="1" dirty="0">
                <a:solidFill>
                  <a:schemeClr val="tx2"/>
                </a:solidFill>
                <a:latin typeface="Arial" panose="020B0604020202020204" pitchFamily="34" charset="0"/>
              </a:rPr>
              <a:t>Apple uses four conduct policies to guide its considerations </a:t>
            </a:r>
          </a:p>
        </p:txBody>
      </p:sp>
      <p:grpSp>
        <p:nvGrpSpPr>
          <p:cNvPr id="23" name="Group 22">
            <a:extLst>
              <a:ext uri="{FF2B5EF4-FFF2-40B4-BE49-F238E27FC236}">
                <a16:creationId xmlns:a16="http://schemas.microsoft.com/office/drawing/2014/main" id="{863E1722-07DA-710B-C17A-D86090A674E3}"/>
              </a:ext>
            </a:extLst>
          </p:cNvPr>
          <p:cNvGrpSpPr/>
          <p:nvPr/>
        </p:nvGrpSpPr>
        <p:grpSpPr>
          <a:xfrm>
            <a:off x="1890155" y="1541486"/>
            <a:ext cx="10080724" cy="4956624"/>
            <a:chOff x="2002092" y="1685615"/>
            <a:chExt cx="10007076" cy="4967185"/>
          </a:xfrm>
        </p:grpSpPr>
        <p:sp>
          <p:nvSpPr>
            <p:cNvPr id="25" name="TextBox 24">
              <a:extLst>
                <a:ext uri="{FF2B5EF4-FFF2-40B4-BE49-F238E27FC236}">
                  <a16:creationId xmlns:a16="http://schemas.microsoft.com/office/drawing/2014/main" id="{7C9F86BC-A6E7-9C94-5D03-12A4CC984DCB}"/>
                </a:ext>
              </a:extLst>
            </p:cNvPr>
            <p:cNvSpPr txBox="1"/>
            <p:nvPr/>
          </p:nvSpPr>
          <p:spPr>
            <a:xfrm>
              <a:off x="2015366" y="1754173"/>
              <a:ext cx="2327197"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Honesty</a:t>
              </a:r>
            </a:p>
          </p:txBody>
        </p:sp>
        <p:sp>
          <p:nvSpPr>
            <p:cNvPr id="26" name="TextBox 25">
              <a:extLst>
                <a:ext uri="{FF2B5EF4-FFF2-40B4-BE49-F238E27FC236}">
                  <a16:creationId xmlns:a16="http://schemas.microsoft.com/office/drawing/2014/main" id="{902A7C70-8E61-3B53-1807-F3C2B529C3CC}"/>
                </a:ext>
              </a:extLst>
            </p:cNvPr>
            <p:cNvSpPr txBox="1"/>
            <p:nvPr/>
          </p:nvSpPr>
          <p:spPr>
            <a:xfrm>
              <a:off x="2015366" y="2885918"/>
              <a:ext cx="2127455"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Respect</a:t>
              </a:r>
            </a:p>
          </p:txBody>
        </p:sp>
        <p:sp>
          <p:nvSpPr>
            <p:cNvPr id="27" name="TextBox 26">
              <a:extLst>
                <a:ext uri="{FF2B5EF4-FFF2-40B4-BE49-F238E27FC236}">
                  <a16:creationId xmlns:a16="http://schemas.microsoft.com/office/drawing/2014/main" id="{268FE78A-5132-A31E-E2B9-D2C888DD5713}"/>
                </a:ext>
              </a:extLst>
            </p:cNvPr>
            <p:cNvSpPr txBox="1"/>
            <p:nvPr/>
          </p:nvSpPr>
          <p:spPr>
            <a:xfrm>
              <a:off x="2002092" y="4086129"/>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Confidentiality</a:t>
              </a:r>
            </a:p>
          </p:txBody>
        </p:sp>
        <p:sp>
          <p:nvSpPr>
            <p:cNvPr id="28" name="TextBox 27">
              <a:extLst>
                <a:ext uri="{FF2B5EF4-FFF2-40B4-BE49-F238E27FC236}">
                  <a16:creationId xmlns:a16="http://schemas.microsoft.com/office/drawing/2014/main" id="{5BD4603A-1635-5B03-9085-2E884F91DD66}"/>
                </a:ext>
              </a:extLst>
            </p:cNvPr>
            <p:cNvSpPr txBox="1"/>
            <p:nvPr/>
          </p:nvSpPr>
          <p:spPr>
            <a:xfrm>
              <a:off x="2002092" y="5432772"/>
              <a:ext cx="3094112"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Compliance</a:t>
              </a:r>
            </a:p>
          </p:txBody>
        </p:sp>
        <p:sp>
          <p:nvSpPr>
            <p:cNvPr id="29" name="TextBox 28">
              <a:extLst>
                <a:ext uri="{FF2B5EF4-FFF2-40B4-BE49-F238E27FC236}">
                  <a16:creationId xmlns:a16="http://schemas.microsoft.com/office/drawing/2014/main" id="{9C84D9BD-903E-1C0F-15AB-F33EAF77BA77}"/>
                </a:ext>
              </a:extLst>
            </p:cNvPr>
            <p:cNvSpPr txBox="1"/>
            <p:nvPr/>
          </p:nvSpPr>
          <p:spPr>
            <a:xfrm>
              <a:off x="3653200" y="1685615"/>
              <a:ext cx="8355967" cy="646331"/>
            </a:xfrm>
            <a:prstGeom prst="rect">
              <a:avLst/>
            </a:prstGeom>
            <a:noFill/>
          </p:spPr>
          <p:txBody>
            <a:bodyPr wrap="square" rtlCol="0">
              <a:spAutoFit/>
            </a:bodyPr>
            <a:lstStyle/>
            <a:p>
              <a:pPr marL="285750" indent="-285750">
                <a:buFont typeface="Arial" panose="020B0604020202020204" pitchFamily="34" charset="0"/>
                <a:buChar char="•"/>
              </a:pPr>
              <a:r>
                <a:rPr lang="en-US" dirty="0"/>
                <a:t> Apple demonstrates high levels of honesty </a:t>
              </a:r>
            </a:p>
            <a:p>
              <a:pPr marL="285750" indent="-285750">
                <a:buFont typeface="Arial" panose="020B0604020202020204" pitchFamily="34" charset="0"/>
                <a:buChar char="•"/>
              </a:pPr>
              <a:r>
                <a:rPr lang="en-US" dirty="0"/>
                <a:t>High ethical standards in all business dealings</a:t>
              </a:r>
            </a:p>
          </p:txBody>
        </p:sp>
        <p:sp>
          <p:nvSpPr>
            <p:cNvPr id="30" name="TextBox 29">
              <a:extLst>
                <a:ext uri="{FF2B5EF4-FFF2-40B4-BE49-F238E27FC236}">
                  <a16:creationId xmlns:a16="http://schemas.microsoft.com/office/drawing/2014/main" id="{38C82ED6-469B-8E65-5CD4-09E1DA6C8112}"/>
                </a:ext>
              </a:extLst>
            </p:cNvPr>
            <p:cNvSpPr txBox="1"/>
            <p:nvPr/>
          </p:nvSpPr>
          <p:spPr>
            <a:xfrm>
              <a:off x="3653200" y="2731476"/>
              <a:ext cx="8328185" cy="647708"/>
            </a:xfrm>
            <a:prstGeom prst="rect">
              <a:avLst/>
            </a:prstGeom>
            <a:noFill/>
          </p:spPr>
          <p:txBody>
            <a:bodyPr wrap="square" rtlCol="0">
              <a:spAutoFit/>
            </a:bodyPr>
            <a:lstStyle/>
            <a:p>
              <a:pPr marL="285750" indent="-285750">
                <a:buFont typeface="Arial" panose="020B0604020202020204" pitchFamily="34" charset="0"/>
                <a:buChar char="•"/>
              </a:pPr>
              <a:r>
                <a:rPr lang="en-US" dirty="0"/>
                <a:t>Respect stakeholders  and show courtesy</a:t>
              </a:r>
            </a:p>
            <a:p>
              <a:pPr marL="285750" indent="-285750">
                <a:buFont typeface="Arial" panose="020B0604020202020204" pitchFamily="34" charset="0"/>
                <a:buChar char="•"/>
              </a:pPr>
              <a:r>
                <a:rPr lang="en-US" dirty="0"/>
                <a:t> Core stakeholders cover customers, partners, suppliers, employees, and others  </a:t>
              </a:r>
            </a:p>
          </p:txBody>
        </p:sp>
        <p:sp>
          <p:nvSpPr>
            <p:cNvPr id="31" name="TextBox 30">
              <a:extLst>
                <a:ext uri="{FF2B5EF4-FFF2-40B4-BE49-F238E27FC236}">
                  <a16:creationId xmlns:a16="http://schemas.microsoft.com/office/drawing/2014/main" id="{6280FE65-2B47-6266-B39E-4F282F738519}"/>
                </a:ext>
              </a:extLst>
            </p:cNvPr>
            <p:cNvSpPr txBox="1"/>
            <p:nvPr/>
          </p:nvSpPr>
          <p:spPr>
            <a:xfrm>
              <a:off x="3680981" y="3656708"/>
              <a:ext cx="8328186" cy="1200329"/>
            </a:xfrm>
            <a:prstGeom prst="rect">
              <a:avLst/>
            </a:prstGeom>
            <a:noFill/>
          </p:spPr>
          <p:txBody>
            <a:bodyPr wrap="square" rtlCol="0">
              <a:spAutoFit/>
            </a:bodyPr>
            <a:lstStyle/>
            <a:p>
              <a:pPr marL="285750" indent="-285750">
                <a:buFont typeface="Arial" panose="020B0604020202020204" pitchFamily="34" charset="0"/>
                <a:buChar char="•"/>
              </a:pPr>
              <a:r>
                <a:rPr lang="en-US" dirty="0"/>
                <a:t>Protect business confidential information</a:t>
              </a:r>
            </a:p>
            <a:p>
              <a:pPr marL="285750" indent="-285750">
                <a:buFont typeface="Arial" panose="020B0604020202020204" pitchFamily="34" charset="0"/>
                <a:buChar char="•"/>
              </a:pPr>
              <a:r>
                <a:rPr lang="en-US" dirty="0"/>
                <a:t>Protect customers</a:t>
              </a:r>
            </a:p>
            <a:p>
              <a:pPr marL="285750" indent="-285750">
                <a:buFont typeface="Arial" panose="020B0604020202020204" pitchFamily="34" charset="0"/>
                <a:buChar char="•"/>
              </a:pPr>
              <a:r>
                <a:rPr lang="en-US" dirty="0"/>
                <a:t>Protect partners, suppliers, and employees</a:t>
              </a:r>
            </a:p>
            <a:p>
              <a:pPr marL="285750" indent="-285750">
                <a:buFont typeface="Arial" panose="020B0604020202020204" pitchFamily="34" charset="0"/>
                <a:buChar char="•"/>
              </a:pPr>
              <a:endParaRPr lang="en-US" dirty="0"/>
            </a:p>
          </p:txBody>
        </p:sp>
        <p:sp>
          <p:nvSpPr>
            <p:cNvPr id="32" name="TextBox 31">
              <a:extLst>
                <a:ext uri="{FF2B5EF4-FFF2-40B4-BE49-F238E27FC236}">
                  <a16:creationId xmlns:a16="http://schemas.microsoft.com/office/drawing/2014/main" id="{20A6D697-EE50-75AB-05D9-160F020F980A}"/>
                </a:ext>
              </a:extLst>
            </p:cNvPr>
            <p:cNvSpPr txBox="1"/>
            <p:nvPr/>
          </p:nvSpPr>
          <p:spPr>
            <a:xfrm>
              <a:off x="3680981" y="4898474"/>
              <a:ext cx="8328187" cy="1754326"/>
            </a:xfrm>
            <a:prstGeom prst="rect">
              <a:avLst/>
            </a:prstGeom>
            <a:noFill/>
          </p:spPr>
          <p:txBody>
            <a:bodyPr wrap="square" rtlCol="0">
              <a:spAutoFit/>
            </a:bodyPr>
            <a:lstStyle/>
            <a:p>
              <a:pPr marL="285750" indent="-285750">
                <a:buFont typeface="Arial" panose="020B0604020202020204" pitchFamily="34" charset="0"/>
                <a:buChar char="•"/>
              </a:pPr>
              <a:r>
                <a:rPr lang="en-US" dirty="0"/>
                <a:t>Appliance integrates compliance functions across all its  businesses</a:t>
              </a:r>
            </a:p>
            <a:p>
              <a:pPr marL="285750" indent="-285750">
                <a:buFont typeface="Arial" panose="020B0604020202020204" pitchFamily="34" charset="0"/>
                <a:buChar char="•"/>
              </a:pPr>
              <a:r>
                <a:rPr lang="en-US" dirty="0"/>
                <a:t>Core areas include Political Compliance, </a:t>
              </a:r>
            </a:p>
            <a:p>
              <a:pPr marL="285750" indent="-285750">
                <a:buFont typeface="Arial" panose="020B0604020202020204" pitchFamily="34" charset="0"/>
                <a:buChar char="•"/>
              </a:pPr>
              <a:r>
                <a:rPr lang="en-US" dirty="0"/>
                <a:t>Exports and Sanctions </a:t>
              </a:r>
            </a:p>
            <a:p>
              <a:pPr marL="285750" indent="-285750">
                <a:buFont typeface="Arial" panose="020B0604020202020204" pitchFamily="34" charset="0"/>
                <a:buChar char="•"/>
              </a:pPr>
              <a:r>
                <a:rPr lang="en-US" dirty="0"/>
                <a:t>Health Compliance </a:t>
              </a:r>
            </a:p>
            <a:p>
              <a:pPr marL="285750" indent="-285750">
                <a:buFont typeface="Arial" panose="020B0604020202020204" pitchFamily="34" charset="0"/>
                <a:buChar char="•"/>
              </a:pPr>
              <a:r>
                <a:rPr lang="en-US" dirty="0"/>
                <a:t>Anti-trust Compliance</a:t>
              </a:r>
            </a:p>
            <a:p>
              <a:pPr marL="285750" indent="-285750">
                <a:buFont typeface="Arial" panose="020B0604020202020204" pitchFamily="34" charset="0"/>
                <a:buChar char="•"/>
              </a:pPr>
              <a:r>
                <a:rPr lang="en-US" dirty="0"/>
                <a:t>Anti-Corruption compliance  </a:t>
              </a:r>
            </a:p>
          </p:txBody>
        </p:sp>
        <p:cxnSp>
          <p:nvCxnSpPr>
            <p:cNvPr id="33" name="Straight Connector 32">
              <a:extLst>
                <a:ext uri="{FF2B5EF4-FFF2-40B4-BE49-F238E27FC236}">
                  <a16:creationId xmlns:a16="http://schemas.microsoft.com/office/drawing/2014/main" id="{5799E96E-2795-9761-1BCF-5CD7A16FDFF6}"/>
                </a:ext>
              </a:extLst>
            </p:cNvPr>
            <p:cNvCxnSpPr>
              <a:cxnSpLocks/>
            </p:cNvCxnSpPr>
            <p:nvPr/>
          </p:nvCxnSpPr>
          <p:spPr>
            <a:xfrm flipV="1">
              <a:off x="3486887" y="2516543"/>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C76CC37-FFB3-8E9D-3309-84163B1850E0}"/>
                </a:ext>
              </a:extLst>
            </p:cNvPr>
            <p:cNvCxnSpPr>
              <a:cxnSpLocks/>
            </p:cNvCxnSpPr>
            <p:nvPr/>
          </p:nvCxnSpPr>
          <p:spPr>
            <a:xfrm flipV="1">
              <a:off x="3486887" y="3577090"/>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C6815D1-1F2E-D772-1F9C-A70203B57036}"/>
                </a:ext>
              </a:extLst>
            </p:cNvPr>
            <p:cNvCxnSpPr>
              <a:cxnSpLocks/>
            </p:cNvCxnSpPr>
            <p:nvPr/>
          </p:nvCxnSpPr>
          <p:spPr>
            <a:xfrm flipV="1">
              <a:off x="3486887" y="4732985"/>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40" name="Straight Connector 39">
            <a:extLst>
              <a:ext uri="{FF2B5EF4-FFF2-40B4-BE49-F238E27FC236}">
                <a16:creationId xmlns:a16="http://schemas.microsoft.com/office/drawing/2014/main" id="{539D747F-B299-9B42-261C-BECB5280C635}"/>
              </a:ext>
            </a:extLst>
          </p:cNvPr>
          <p:cNvCxnSpPr>
            <a:cxnSpLocks/>
          </p:cNvCxnSpPr>
          <p:nvPr/>
        </p:nvCxnSpPr>
        <p:spPr>
          <a:xfrm flipV="1">
            <a:off x="830721" y="1163788"/>
            <a:ext cx="11140158" cy="3768"/>
          </a:xfrm>
          <a:prstGeom prst="line">
            <a:avLst/>
          </a:prstGeom>
        </p:spPr>
        <p:style>
          <a:lnRef idx="2">
            <a:schemeClr val="dk1"/>
          </a:lnRef>
          <a:fillRef idx="0">
            <a:schemeClr val="dk1"/>
          </a:fillRef>
          <a:effectRef idx="1">
            <a:schemeClr val="dk1"/>
          </a:effectRef>
          <a:fontRef idx="minor">
            <a:schemeClr val="tx1"/>
          </a:fontRef>
        </p:style>
      </p:cxnSp>
      <p:pic>
        <p:nvPicPr>
          <p:cNvPr id="2050" name="Picture 2" descr="Heart ">
            <a:extLst>
              <a:ext uri="{FF2B5EF4-FFF2-40B4-BE49-F238E27FC236}">
                <a16:creationId xmlns:a16="http://schemas.microsoft.com/office/drawing/2014/main" id="{F48E42F0-9E19-2D97-FCC7-8CB22877CD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6844" y="1452140"/>
            <a:ext cx="732402" cy="73240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tiquette ">
            <a:extLst>
              <a:ext uri="{FF2B5EF4-FFF2-40B4-BE49-F238E27FC236}">
                <a16:creationId xmlns:a16="http://schemas.microsoft.com/office/drawing/2014/main" id="{B72DD6CE-7178-B7A1-E8FD-40B7DFF7BF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6844" y="2735902"/>
            <a:ext cx="713445" cy="71344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nfidentiality ">
            <a:extLst>
              <a:ext uri="{FF2B5EF4-FFF2-40B4-BE49-F238E27FC236}">
                <a16:creationId xmlns:a16="http://schemas.microsoft.com/office/drawing/2014/main" id="{909E76C1-0336-4279-9A37-1A3123D660E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1187" y="3965807"/>
            <a:ext cx="713445" cy="71344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ompliance ">
            <a:extLst>
              <a:ext uri="{FF2B5EF4-FFF2-40B4-BE49-F238E27FC236}">
                <a16:creationId xmlns:a16="http://schemas.microsoft.com/office/drawing/2014/main" id="{934497E2-61E6-5B34-4D6F-D47233C9D8A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1187" y="5324978"/>
            <a:ext cx="713445" cy="7134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92E451-7311-E206-D2DD-C54DB0F55654}"/>
              </a:ext>
            </a:extLst>
          </p:cNvPr>
          <p:cNvSpPr txBox="1"/>
          <p:nvPr/>
        </p:nvSpPr>
        <p:spPr>
          <a:xfrm>
            <a:off x="8432800" y="6451600"/>
            <a:ext cx="2514600" cy="369332"/>
          </a:xfrm>
          <a:prstGeom prst="rect">
            <a:avLst/>
          </a:prstGeom>
          <a:noFill/>
        </p:spPr>
        <p:txBody>
          <a:bodyPr wrap="square" rtlCol="0">
            <a:spAutoFit/>
          </a:bodyPr>
          <a:lstStyle/>
          <a:p>
            <a:r>
              <a:rPr lang="en-US" dirty="0"/>
              <a:t>Apple, 2021</a:t>
            </a:r>
          </a:p>
        </p:txBody>
      </p:sp>
    </p:spTree>
    <p:extLst>
      <p:ext uri="{BB962C8B-B14F-4D97-AF65-F5344CB8AC3E}">
        <p14:creationId xmlns:p14="http://schemas.microsoft.com/office/powerpoint/2010/main" val="338565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0" y="-17714"/>
            <a:ext cx="12192000" cy="737382"/>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Apple Inc CSR</a:t>
            </a:r>
          </a:p>
        </p:txBody>
      </p:sp>
      <p:graphicFrame>
        <p:nvGraphicFramePr>
          <p:cNvPr id="4" name="Diagram 3">
            <a:extLst>
              <a:ext uri="{FF2B5EF4-FFF2-40B4-BE49-F238E27FC236}">
                <a16:creationId xmlns:a16="http://schemas.microsoft.com/office/drawing/2014/main" id="{350F8DA6-3D1D-F2FF-6D45-966AEAE3FF0C}"/>
              </a:ext>
            </a:extLst>
          </p:cNvPr>
          <p:cNvGraphicFramePr/>
          <p:nvPr>
            <p:extLst>
              <p:ext uri="{D42A27DB-BD31-4B8C-83A1-F6EECF244321}">
                <p14:modId xmlns:p14="http://schemas.microsoft.com/office/powerpoint/2010/main" val="623434"/>
              </p:ext>
            </p:extLst>
          </p:nvPr>
        </p:nvGraphicFramePr>
        <p:xfrm>
          <a:off x="3688575" y="1826220"/>
          <a:ext cx="4814849" cy="34620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2" name="Speech Bubble: Rectangle 21">
            <a:extLst>
              <a:ext uri="{FF2B5EF4-FFF2-40B4-BE49-F238E27FC236}">
                <a16:creationId xmlns:a16="http://schemas.microsoft.com/office/drawing/2014/main" id="{966D5A0C-41D1-74B0-2D5B-132FD9983985}"/>
              </a:ext>
            </a:extLst>
          </p:cNvPr>
          <p:cNvSpPr/>
          <p:nvPr/>
        </p:nvSpPr>
        <p:spPr>
          <a:xfrm>
            <a:off x="425449" y="757475"/>
            <a:ext cx="3695700" cy="2326922"/>
          </a:xfrm>
          <a:prstGeom prst="wedgeRectCallout">
            <a:avLst>
              <a:gd name="adj1" fmla="val 101947"/>
              <a:gd name="adj2" fmla="val -2481"/>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b="0" i="0" dirty="0">
                <a:solidFill>
                  <a:srgbClr val="111111"/>
                </a:solidFill>
                <a:effectLst/>
                <a:latin typeface="-apple-system"/>
              </a:rPr>
              <a:t>Carbon neutral for our corporate operations </a:t>
            </a:r>
            <a:r>
              <a:rPr lang="en-US" dirty="0"/>
              <a:t>since 2020</a:t>
            </a:r>
            <a:endParaRPr lang="en-US" b="0" i="0" dirty="0">
              <a:solidFill>
                <a:srgbClr val="111111"/>
              </a:solidFill>
              <a:effectLst/>
              <a:latin typeface="-apple-system"/>
            </a:endParaRPr>
          </a:p>
          <a:p>
            <a:pPr marL="285750" indent="-285750">
              <a:buFont typeface="Arial" panose="020B0604020202020204" pitchFamily="34" charset="0"/>
              <a:buChar char="•"/>
            </a:pPr>
            <a:r>
              <a:rPr lang="en-US" b="0" i="0" dirty="0">
                <a:solidFill>
                  <a:srgbClr val="111111"/>
                </a:solidFill>
                <a:effectLst/>
                <a:latin typeface="-apple-system"/>
              </a:rPr>
              <a:t>Carbon neutral products by 2030</a:t>
            </a:r>
          </a:p>
          <a:p>
            <a:pPr marL="285750" indent="-285750">
              <a:buFont typeface="Arial" panose="020B0604020202020204" pitchFamily="34" charset="0"/>
              <a:buChar char="•"/>
            </a:pPr>
            <a:r>
              <a:rPr lang="en-US" dirty="0"/>
              <a:t>Nearly 20 percent of the materials made from recycled content —</a:t>
            </a:r>
          </a:p>
          <a:p>
            <a:pPr marL="285750" indent="-285750">
              <a:buFont typeface="Arial" panose="020B0604020202020204" pitchFamily="34" charset="0"/>
              <a:buChar char="•"/>
            </a:pPr>
            <a:r>
              <a:rPr lang="en-US" dirty="0"/>
              <a:t>Working with communities on the frontlines of climate change</a:t>
            </a:r>
          </a:p>
        </p:txBody>
      </p:sp>
      <p:sp>
        <p:nvSpPr>
          <p:cNvPr id="23" name="Speech Bubble: Rectangle 22">
            <a:extLst>
              <a:ext uri="{FF2B5EF4-FFF2-40B4-BE49-F238E27FC236}">
                <a16:creationId xmlns:a16="http://schemas.microsoft.com/office/drawing/2014/main" id="{9147018C-0B04-6FF4-0DBF-0826D8414713}"/>
              </a:ext>
            </a:extLst>
          </p:cNvPr>
          <p:cNvSpPr/>
          <p:nvPr/>
        </p:nvSpPr>
        <p:spPr>
          <a:xfrm>
            <a:off x="8346610" y="4526914"/>
            <a:ext cx="3495675" cy="1844322"/>
          </a:xfrm>
          <a:prstGeom prst="wedgeRectCallout">
            <a:avLst>
              <a:gd name="adj1" fmla="val -63444"/>
              <a:gd name="adj2" fmla="val -9619"/>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Use standards that raise the bar</a:t>
            </a:r>
          </a:p>
          <a:p>
            <a:pPr marL="285750" indent="-285750">
              <a:buFont typeface="Arial" panose="020B0604020202020204" pitchFamily="34" charset="0"/>
              <a:buChar char="•"/>
            </a:pPr>
            <a:r>
              <a:rPr lang="en-US" dirty="0">
                <a:solidFill>
                  <a:srgbClr val="111111"/>
                </a:solidFill>
                <a:latin typeface="-apple-system"/>
              </a:rPr>
              <a:t>C</a:t>
            </a:r>
            <a:r>
              <a:rPr lang="en-US" b="0" i="0" dirty="0">
                <a:solidFill>
                  <a:srgbClr val="111111"/>
                </a:solidFill>
                <a:effectLst/>
                <a:latin typeface="-apple-system"/>
              </a:rPr>
              <a:t>onducts business ethically,</a:t>
            </a:r>
          </a:p>
          <a:p>
            <a:pPr marL="285750" indent="-285750">
              <a:buFont typeface="Arial" panose="020B0604020202020204" pitchFamily="34" charset="0"/>
              <a:buChar char="•"/>
            </a:pPr>
            <a:r>
              <a:rPr lang="en-US" dirty="0">
                <a:solidFill>
                  <a:srgbClr val="111111"/>
                </a:solidFill>
                <a:latin typeface="-apple-system"/>
              </a:rPr>
              <a:t>H</a:t>
            </a:r>
            <a:r>
              <a:rPr lang="en-US" b="0" i="0" dirty="0">
                <a:solidFill>
                  <a:srgbClr val="111111"/>
                </a:solidFill>
                <a:effectLst/>
                <a:latin typeface="-apple-system"/>
              </a:rPr>
              <a:t>onestly, and</a:t>
            </a:r>
          </a:p>
          <a:p>
            <a:pPr marL="285750" indent="-285750">
              <a:buFont typeface="Arial" panose="020B0604020202020204" pitchFamily="34" charset="0"/>
              <a:buChar char="•"/>
            </a:pPr>
            <a:r>
              <a:rPr lang="en-US" dirty="0">
                <a:solidFill>
                  <a:srgbClr val="111111"/>
                </a:solidFill>
                <a:latin typeface="-apple-system"/>
              </a:rPr>
              <a:t>C</a:t>
            </a:r>
            <a:r>
              <a:rPr lang="en-US" b="0" i="0" dirty="0">
                <a:solidFill>
                  <a:srgbClr val="111111"/>
                </a:solidFill>
                <a:effectLst/>
                <a:latin typeface="-apple-system"/>
              </a:rPr>
              <a:t>ompliance with applicable laws.</a:t>
            </a:r>
          </a:p>
        </p:txBody>
      </p:sp>
      <p:sp>
        <p:nvSpPr>
          <p:cNvPr id="24" name="Speech Bubble: Rectangle 23">
            <a:extLst>
              <a:ext uri="{FF2B5EF4-FFF2-40B4-BE49-F238E27FC236}">
                <a16:creationId xmlns:a16="http://schemas.microsoft.com/office/drawing/2014/main" id="{194A0487-59C1-687A-E77B-822619AEBE0E}"/>
              </a:ext>
            </a:extLst>
          </p:cNvPr>
          <p:cNvSpPr/>
          <p:nvPr/>
        </p:nvSpPr>
        <p:spPr>
          <a:xfrm>
            <a:off x="190809" y="3637673"/>
            <a:ext cx="2870200" cy="3177546"/>
          </a:xfrm>
          <a:prstGeom prst="wedgeRectCallout">
            <a:avLst>
              <a:gd name="adj1" fmla="val 95535"/>
              <a:gd name="adj2" fmla="val 1273"/>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People are at the heart of everything we do.</a:t>
            </a:r>
            <a:endParaRPr lang="en-US" b="0" i="0" dirty="0">
              <a:solidFill>
                <a:srgbClr val="111111"/>
              </a:solidFill>
              <a:effectLst/>
              <a:latin typeface="-apple-system"/>
            </a:endParaRPr>
          </a:p>
          <a:p>
            <a:pPr marL="285750" indent="-285750">
              <a:buFont typeface="Arial" panose="020B0604020202020204" pitchFamily="34" charset="0"/>
              <a:buChar char="•"/>
            </a:pPr>
            <a:r>
              <a:rPr lang="en-US" b="0" i="0" dirty="0">
                <a:solidFill>
                  <a:srgbClr val="111111"/>
                </a:solidFill>
                <a:effectLst/>
                <a:latin typeface="-apple-system"/>
              </a:rPr>
              <a:t>Support inclusion and diversity</a:t>
            </a:r>
          </a:p>
          <a:p>
            <a:pPr marL="285750" indent="-285750">
              <a:buFont typeface="Arial" panose="020B0604020202020204" pitchFamily="34" charset="0"/>
              <a:buChar char="•"/>
            </a:pPr>
            <a:r>
              <a:rPr lang="en-US" dirty="0">
                <a:solidFill>
                  <a:srgbClr val="111111"/>
                </a:solidFill>
                <a:latin typeface="-apple-system"/>
              </a:rPr>
              <a:t>Growth and development </a:t>
            </a:r>
          </a:p>
          <a:p>
            <a:pPr marL="285750" indent="-285750">
              <a:buFont typeface="Arial" panose="020B0604020202020204" pitchFamily="34" charset="0"/>
              <a:buChar char="•"/>
            </a:pPr>
            <a:r>
              <a:rPr lang="en-US" b="0" i="0" dirty="0">
                <a:solidFill>
                  <a:srgbClr val="111111"/>
                </a:solidFill>
                <a:effectLst/>
                <a:latin typeface="-apple-system"/>
              </a:rPr>
              <a:t>Effective compensation</a:t>
            </a:r>
          </a:p>
          <a:p>
            <a:pPr marL="285750" indent="-285750">
              <a:buFont typeface="Arial" panose="020B0604020202020204" pitchFamily="34" charset="0"/>
              <a:buChar char="•"/>
            </a:pPr>
            <a:r>
              <a:rPr lang="en-US" dirty="0">
                <a:solidFill>
                  <a:srgbClr val="111111"/>
                </a:solidFill>
                <a:latin typeface="-apple-system"/>
              </a:rPr>
              <a:t>Workplace policies and practices</a:t>
            </a:r>
          </a:p>
          <a:p>
            <a:pPr marL="285750" indent="-285750">
              <a:buFont typeface="Arial" panose="020B0604020202020204" pitchFamily="34" charset="0"/>
              <a:buChar char="•"/>
            </a:pPr>
            <a:r>
              <a:rPr lang="en-US" b="0" i="0" dirty="0">
                <a:solidFill>
                  <a:srgbClr val="111111"/>
                </a:solidFill>
                <a:effectLst/>
                <a:latin typeface="-apple-system"/>
              </a:rPr>
              <a:t>Health and safe workplace for all</a:t>
            </a:r>
          </a:p>
          <a:p>
            <a:pPr marL="285750" indent="-285750">
              <a:buFont typeface="Arial" panose="020B0604020202020204" pitchFamily="34" charset="0"/>
              <a:buChar char="•"/>
            </a:pPr>
            <a:endParaRPr lang="en-US" b="0" i="0" dirty="0">
              <a:solidFill>
                <a:srgbClr val="111111"/>
              </a:solidFill>
              <a:effectLst/>
              <a:latin typeface="-apple-system"/>
            </a:endParaRPr>
          </a:p>
        </p:txBody>
      </p:sp>
      <p:sp>
        <p:nvSpPr>
          <p:cNvPr id="25" name="TextBox 24">
            <a:extLst>
              <a:ext uri="{FF2B5EF4-FFF2-40B4-BE49-F238E27FC236}">
                <a16:creationId xmlns:a16="http://schemas.microsoft.com/office/drawing/2014/main" id="{D83CB271-BD09-24C8-AEFC-2ED1EC248BC7}"/>
              </a:ext>
            </a:extLst>
          </p:cNvPr>
          <p:cNvSpPr txBox="1"/>
          <p:nvPr/>
        </p:nvSpPr>
        <p:spPr>
          <a:xfrm>
            <a:off x="8432800" y="6451600"/>
            <a:ext cx="2514600" cy="369332"/>
          </a:xfrm>
          <a:prstGeom prst="rect">
            <a:avLst/>
          </a:prstGeom>
          <a:noFill/>
        </p:spPr>
        <p:txBody>
          <a:bodyPr wrap="square" rtlCol="0">
            <a:spAutoFit/>
          </a:bodyPr>
          <a:lstStyle/>
          <a:p>
            <a:r>
              <a:rPr lang="en-US" dirty="0"/>
              <a:t>Apple, 2021</a:t>
            </a:r>
          </a:p>
        </p:txBody>
      </p:sp>
    </p:spTree>
    <p:extLst>
      <p:ext uri="{BB962C8B-B14F-4D97-AF65-F5344CB8AC3E}">
        <p14:creationId xmlns:p14="http://schemas.microsoft.com/office/powerpoint/2010/main" val="1689803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3A6A-8010-3C14-B417-294098AA54E4}"/>
              </a:ext>
            </a:extLst>
          </p:cNvPr>
          <p:cNvSpPr>
            <a:spLocks noGrp="1"/>
          </p:cNvSpPr>
          <p:nvPr>
            <p:ph type="title"/>
          </p:nvPr>
        </p:nvSpPr>
        <p:spPr>
          <a:xfrm>
            <a:off x="0" y="0"/>
            <a:ext cx="12192000" cy="1035942"/>
          </a:xfrm>
        </p:spPr>
        <p:txBody>
          <a:bodyPr vert="horz" lIns="91440" tIns="45720" rIns="91440" bIns="45720" rtlCol="0" anchor="ctr">
            <a:normAutofit/>
          </a:bodyPr>
          <a:lstStyle/>
          <a:p>
            <a:pPr algn="ctr"/>
            <a:r>
              <a:rPr lang="en-US" sz="3600" b="1" dirty="0">
                <a:solidFill>
                  <a:schemeClr val="tx2"/>
                </a:solidFill>
                <a:latin typeface="Arial" panose="020B0604020202020204" pitchFamily="34" charset="0"/>
              </a:rPr>
              <a:t>References </a:t>
            </a:r>
          </a:p>
        </p:txBody>
      </p:sp>
      <p:sp>
        <p:nvSpPr>
          <p:cNvPr id="3" name="Content Placeholder 2">
            <a:extLst>
              <a:ext uri="{FF2B5EF4-FFF2-40B4-BE49-F238E27FC236}">
                <a16:creationId xmlns:a16="http://schemas.microsoft.com/office/drawing/2014/main" id="{7ED6458A-2C72-763C-BDFF-56867C1BCC69}"/>
              </a:ext>
            </a:extLst>
          </p:cNvPr>
          <p:cNvSpPr>
            <a:spLocks noGrp="1"/>
          </p:cNvSpPr>
          <p:nvPr>
            <p:ph idx="1"/>
          </p:nvPr>
        </p:nvSpPr>
        <p:spPr>
          <a:xfrm>
            <a:off x="204952" y="1460499"/>
            <a:ext cx="11987048" cy="5032376"/>
          </a:xfrm>
        </p:spPr>
        <p:txBody>
          <a:bodyPr>
            <a:normAutofit fontScale="92500" lnSpcReduction="10000"/>
          </a:bodyPr>
          <a:lstStyle/>
          <a:p>
            <a:r>
              <a:rPr lang="en-US" dirty="0"/>
              <a:t> Companies Market Cap (2023). Market capitalization of Apple (AAPL). </a:t>
            </a:r>
            <a:r>
              <a:rPr lang="en-US" dirty="0">
                <a:hlinkClick r:id="rId3"/>
              </a:rPr>
              <a:t>Apple (AAPL) - Market capitalization (companiesmarketcap.com)</a:t>
            </a:r>
            <a:endParaRPr lang="en-US" dirty="0"/>
          </a:p>
          <a:p>
            <a:r>
              <a:rPr lang="en-US" dirty="0"/>
              <a:t>Statista (2023). Global revenue of Apple from 2004 to 2023(in billion U.S. dollars). </a:t>
            </a:r>
            <a:r>
              <a:rPr lang="en-US" dirty="0">
                <a:hlinkClick r:id="rId4"/>
              </a:rPr>
              <a:t>https://www.statista.com/statistics/265125/total-net-sales-of-apple-since-2004/#:~:text=Apple's%20total%20net%20sales%20amounted,in%20the%20last%20ten%20years</a:t>
            </a:r>
            <a:r>
              <a:rPr lang="en-US" dirty="0"/>
              <a:t>.</a:t>
            </a:r>
          </a:p>
          <a:p>
            <a:r>
              <a:rPr lang="en-US" dirty="0"/>
              <a:t>Napolitano, E. (2023).  iPhone 15 demand exceeds expectations, as consumers worldwide line up to buy. </a:t>
            </a:r>
            <a:r>
              <a:rPr lang="en-US" dirty="0">
                <a:hlinkClick r:id="rId5"/>
              </a:rPr>
              <a:t>https://www.cbsnews.com/news/iphone-15-demand-stronger-than-expected-analysts-say-dan-ives/</a:t>
            </a:r>
            <a:endParaRPr lang="en-US" dirty="0"/>
          </a:p>
          <a:p>
            <a:r>
              <a:rPr lang="en-US" dirty="0"/>
              <a:t>Apple Inc (n.d). Business Conduct the way we do business. </a:t>
            </a:r>
            <a:r>
              <a:rPr lang="en-US" dirty="0">
                <a:hlinkClick r:id="rId6"/>
              </a:rPr>
              <a:t>https://www.apple.com/compliance/pdfs/Business-Conduct-Policy.pdf</a:t>
            </a:r>
            <a:endParaRPr lang="en-US" dirty="0"/>
          </a:p>
          <a:p>
            <a:r>
              <a:rPr lang="en-US" dirty="0"/>
              <a:t>Apple (2021). Environment, social governance report. </a:t>
            </a:r>
            <a:r>
              <a:rPr lang="en-US" dirty="0">
                <a:hlinkClick r:id="rId7"/>
              </a:rPr>
              <a:t>2022_Apple_ESG_Report.pdf (q4cdn.com)</a:t>
            </a:r>
            <a:endParaRPr lang="en-US" dirty="0"/>
          </a:p>
          <a:p>
            <a:endParaRPr lang="en-US" dirty="0"/>
          </a:p>
          <a:p>
            <a:pPr marL="0" indent="0">
              <a:buNone/>
            </a:pP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81147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2752</TotalTime>
  <Words>2103</Words>
  <Application>Microsoft Office PowerPoint</Application>
  <PresentationFormat>Widescreen</PresentationFormat>
  <Paragraphs>295</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Amasis MT Pro Black</vt:lpstr>
      <vt:lpstr>-apple-system</vt:lpstr>
      <vt:lpstr>Arial</vt:lpstr>
      <vt:lpstr>Calibri</vt:lpstr>
      <vt:lpstr>Calibri Light</vt:lpstr>
      <vt:lpstr>Source Sans Pro</vt:lpstr>
      <vt:lpstr>Wingdings</vt:lpstr>
      <vt:lpstr>Office Theme</vt:lpstr>
      <vt:lpstr>PowerPoint Presentation</vt:lpstr>
      <vt:lpstr>Apple Inc. Company </vt:lpstr>
      <vt:lpstr> Apple Inc company overview</vt:lpstr>
      <vt:lpstr>Apple Inc maintains a hierarchical organizational structure </vt:lpstr>
      <vt:lpstr>Apple by size </vt:lpstr>
      <vt:lpstr>PowerPoint Presentation</vt:lpstr>
      <vt:lpstr>PowerPoint Presentation</vt:lpstr>
      <vt:lpstr>Internal analysis of Apple</vt:lpstr>
      <vt:lpstr>External analysis of Apple Inc   </vt:lpstr>
      <vt:lpstr>PowerPoint Presentation</vt:lpstr>
      <vt:lpstr>Apple Inc. benefits from six categories of stakeholders</vt:lpstr>
      <vt:lpstr>Apple uses four conduct policies to guide its considerations </vt:lpstr>
      <vt:lpstr>Apple Inc CSR</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MacBook Pro Air</dc:creator>
  <cp:lastModifiedBy>Roland Mihai</cp:lastModifiedBy>
  <cp:revision>12</cp:revision>
  <dcterms:created xsi:type="dcterms:W3CDTF">2023-10-10T04:45:00Z</dcterms:created>
  <dcterms:modified xsi:type="dcterms:W3CDTF">2023-11-26T12:48:03Z</dcterms:modified>
</cp:coreProperties>
</file>