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23E63-E5D9-58E3-668C-398125539E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8892E2-125B-1EDA-4031-F92258F787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C1C21-904E-A6BE-743C-CFD05DE66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BAFA1-048B-0BB8-A8BF-A8DA232BC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D5EDB-A1B0-AD53-6103-66C1C8FD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404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C4814-4A90-7A2A-03C8-A8A1AEED8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5272B-7BB7-41DA-B964-F1C3817B04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A1D21-73BA-84B2-0928-E0574D521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691ABB-1082-F0AD-FEFB-F510F45D6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24062-1E11-986D-5015-33519FE93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048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6DC7C-AC9A-3EDA-5C9F-8EB4C8BDF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D604BA-DAE8-D94C-1916-A82060B276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2A8761-AC9C-CFA8-4123-26B0FD119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AF0F40-0B95-5936-E6D3-5B7FBBDC3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79427-B8F2-0011-9639-4474BD2F2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408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A1BD2-3069-8B1A-F121-6F2B33C9F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4738B-BB02-C793-ABBC-62E56270B5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BB081A-840A-5DEE-F594-53D3F8BD9E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75CD64-B9D2-F2D6-2D2B-D9DC5D742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C3AA1A-7FC5-3251-126C-17D75EA26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C14D1-4E99-0BDA-3C24-742959FE8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113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D4D56-DBA0-90B5-4DD4-EE3AA6892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52F2D2-26DB-E959-B2D9-C27C9A6990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C2A418-ABB8-CBB0-D672-58FB722EB4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02F754-5E47-5C8A-0D55-9AA1849ABF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F000A9-4A80-4551-6FBB-94941F0B47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B9D7C8-47CE-D0AC-0FE4-3B620BC1F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FDFC5A-03F6-6AA8-2D79-AE17F9FF2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AF1A3E-2A2F-DCF5-2436-97A43AF51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775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4348-B90C-4834-2E72-85BB8DCA5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17ECA-7C04-4033-FBE1-BF08D5E0A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B6CFEF-1AFC-1DD2-BFAD-F0CC26BF0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BDF6B6-C145-72E1-2718-1F27231A8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294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BEC531-C39C-6899-E55E-581434A54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930EB0-D7F9-54E9-488E-0CDF4F1E3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1190B0-880C-2C58-B8AD-928A1CF28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187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89313-3ADD-CB93-4E49-5421F5637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7C5B1-D924-1F70-C0A2-9CA565718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1E02FF-127F-5D3C-9A22-1BFA1DE6CD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E2E9B6-3C7A-7412-5490-0A856D7C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26F50C-5781-889F-BE21-91B28A6E8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77E520-3224-5E84-5430-9EA90565F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825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EC610-E768-0DB0-6FF8-DC7DB8267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DC605F-6420-F210-BB24-6D7D6EC8D5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315BC0-7490-54DE-9107-4DC4EFA30B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391983-6B54-BA5E-AEC1-C33727FDD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98EDD8-12A2-C267-5535-DC9A504750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39AFE0-338A-4E18-97F5-AD83A98E0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314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1CF14-E8F0-AE3A-6485-3D212C8C2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0C3022-E548-8D05-6613-E14C763BED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9EF5E-4A4A-C9DD-958F-33C195FB8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08703-3141-EFB9-A9CD-E788E8A88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097AF-9B0E-3403-323C-1533EC716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902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702E41-A522-99D7-E991-12D46BF366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A1C69A-2FC0-B3A5-F7E2-C92C7EDE12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8AD60-B5FB-23B9-791C-75B223CC8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6E4F5-2979-D10C-A3A3-E138D6449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79C16-E3EB-1F03-2F47-04EEC70F8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338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0ED98F-68F1-BAE1-BD37-DE42B7F95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D2B2F3-FB8D-4140-BE97-23EAF9E3C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4434-6ACF-E5DE-E937-A6AE335991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61C70-C798-499F-A273-DB7D7BC9660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26D06-98AB-CD90-3FD0-2569D0ED8F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DADE22-F2A7-E6C1-188B-7053B97006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11A33C-9474-4148-9A92-1EAE92A97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212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alina.culea\Downloads\10.1177\23780231221078242" TargetMode="External"/><Relationship Id="rId3" Type="http://schemas.openxmlformats.org/officeDocument/2006/relationships/hyperlink" Target="https://dx.doi.org/10.4135/9781529795110" TargetMode="External"/><Relationship Id="rId7" Type="http://schemas.openxmlformats.org/officeDocument/2006/relationships/hyperlink" Target="file:///C:\Users\alina.culea\Downloads\10.1080\1369118x.2023.2166362" TargetMode="External"/><Relationship Id="rId2" Type="http://schemas.openxmlformats.org/officeDocument/2006/relationships/hyperlink" Target="file:///C:\Users\alina.culea\Downloads\10.1016\j.techsoc.2017.03.0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C:\Users\alina.culea\Downloads\10.1080\15205436.2019.1653468" TargetMode="External"/><Relationship Id="rId5" Type="http://schemas.openxmlformats.org/officeDocument/2006/relationships/hyperlink" Target="https://www.statista.com/statistics/273555/global-revenue-of-the-walt-disney-company/" TargetMode="External"/><Relationship Id="rId4" Type="http://schemas.openxmlformats.org/officeDocument/2006/relationships/hyperlink" Target="https://www.theglobeandmail.com/investing/markets/stocks/DIS-N/pressreleases/13621030/down-23-is-disney-stock-a-buy-in-202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4426AB7-D619-4515-962A-BC83909EC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A2C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7DF98-723F-4AAC-ABCF-CACBC438F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A29FC7C-9308-4FDE-8DCA-405668055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895600" y="5768204"/>
            <a:ext cx="6400800" cy="0"/>
          </a:xfrm>
          <a:prstGeom prst="line">
            <a:avLst/>
          </a:prstGeom>
          <a:ln>
            <a:solidFill>
              <a:srgbClr val="2A2C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896F2A6-535B-7211-C6AA-1CB4065DB6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77356"/>
            <a:ext cx="9966960" cy="1560320"/>
          </a:xfrm>
        </p:spPr>
        <p:txBody>
          <a:bodyPr>
            <a:normAutofit/>
          </a:bodyPr>
          <a:lstStyle/>
          <a:p>
            <a:r>
              <a:rPr lang="en-GB" sz="5800">
                <a:solidFill>
                  <a:srgbClr val="2A2C5C"/>
                </a:solidFill>
              </a:rPr>
              <a:t>Disney +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EF6552-B439-E886-82EA-50209C51E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5799489"/>
            <a:ext cx="8767860" cy="440822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2A2C5C"/>
                </a:solidFill>
              </a:rPr>
              <a:t>Ionela Diana Beceriu 1920077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980732-E229-F382-4AA7-ED33A3F9627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616" r="1" b="9209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0681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text, bunch, different, various&#10;&#10;Description automatically generated">
            <a:extLst>
              <a:ext uri="{FF2B5EF4-FFF2-40B4-BE49-F238E27FC236}">
                <a16:creationId xmlns:a16="http://schemas.microsoft.com/office/drawing/2014/main" id="{8220272A-91C6-1CE5-C968-3D7469DE5D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16289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D7139-C677-99B4-DFB1-01C16F158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 dirty="0"/>
              <a:t>Introduction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E0A07CE-B9F0-5B91-541F-ED456E71D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This presentation will discuss the need for change at Disney, and how external factor have influenced Disney’s perspective towards creating a streaming platform. </a:t>
            </a:r>
          </a:p>
        </p:txBody>
      </p:sp>
    </p:spTree>
    <p:extLst>
      <p:ext uri="{BB962C8B-B14F-4D97-AF65-F5344CB8AC3E}">
        <p14:creationId xmlns:p14="http://schemas.microsoft.com/office/powerpoint/2010/main" val="2999508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3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895B0-2BC7-6629-284C-87164FF6F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en-GB" sz="2800" dirty="0"/>
              <a:t>Global Context</a:t>
            </a:r>
          </a:p>
        </p:txBody>
      </p:sp>
      <p:sp>
        <p:nvSpPr>
          <p:cNvPr id="25" name="Rectangle 15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17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Content Placeholder 10">
            <a:extLst>
              <a:ext uri="{FF2B5EF4-FFF2-40B4-BE49-F238E27FC236}">
                <a16:creationId xmlns:a16="http://schemas.microsoft.com/office/drawing/2014/main" id="{300F312E-E68A-D015-2025-2B620FA6A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7538" y="412454"/>
            <a:ext cx="3243262" cy="2101850"/>
          </a:xfrm>
        </p:spPr>
        <p:txBody>
          <a:bodyPr anchor="ctr">
            <a:normAutofit/>
          </a:bodyPr>
          <a:lstStyle/>
          <a:p>
            <a:r>
              <a:rPr lang="en-US" sz="1700" dirty="0"/>
              <a:t>Less usage of DVD players (Adams et al., 2017)</a:t>
            </a:r>
          </a:p>
          <a:p>
            <a:r>
              <a:rPr lang="en-US" sz="1700" dirty="0"/>
              <a:t>Cinema’s only run the movie for a limited period </a:t>
            </a:r>
            <a:r>
              <a:rPr lang="en-GB" sz="1700" dirty="0"/>
              <a:t>(</a:t>
            </a:r>
            <a:r>
              <a:rPr lang="en-GB" sz="1700" dirty="0" err="1"/>
              <a:t>Tefertiller</a:t>
            </a:r>
            <a:r>
              <a:rPr lang="en-GB" sz="1700" dirty="0"/>
              <a:t>, Maxwell and Morris, 2019)</a:t>
            </a:r>
            <a:endParaRPr lang="en-US" sz="1700" dirty="0"/>
          </a:p>
          <a:p>
            <a:r>
              <a:rPr lang="en-US" sz="1700" dirty="0"/>
              <a:t>COVID-19 pandemic (Wade, 2022).</a:t>
            </a:r>
          </a:p>
        </p:txBody>
      </p:sp>
      <p:pic>
        <p:nvPicPr>
          <p:cNvPr id="7" name="Picture 6" descr="A picture containing text, monitor, television, indoor&#10;&#10;Description automatically generated">
            <a:extLst>
              <a:ext uri="{FF2B5EF4-FFF2-40B4-BE49-F238E27FC236}">
                <a16:creationId xmlns:a16="http://schemas.microsoft.com/office/drawing/2014/main" id="{F83C8379-A92D-0B44-64EA-C4C5E5ACD86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69"/>
          <a:stretch/>
        </p:blipFill>
        <p:spPr>
          <a:xfrm>
            <a:off x="20" y="2959630"/>
            <a:ext cx="6400781" cy="3898370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pic>
        <p:nvPicPr>
          <p:cNvPr id="5" name="Content Placeholder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F1532F6F-E47F-370D-C55A-BAE426C3471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63"/>
          <a:stretch/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513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ABC20A-79DA-5071-D15B-434AC8171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About Disney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F71C0B5-0286-D32B-0E00-810BFF728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500" dirty="0"/>
              <a:t>Was founded on the 16</a:t>
            </a:r>
            <a:r>
              <a:rPr lang="en-US" sz="1500" baseline="30000" dirty="0"/>
              <a:t>th</a:t>
            </a:r>
            <a:r>
              <a:rPr lang="en-US" sz="1500" dirty="0"/>
              <a:t> of October 1923 by Walt Disney and his brother (Davis, 2019).</a:t>
            </a:r>
          </a:p>
          <a:p>
            <a:r>
              <a:rPr lang="en-US" sz="1500" dirty="0"/>
              <a:t>The most popular cartoon character is Mickey Mouse, which has been officially revealed to the public in 1928 (Davis, 2019).</a:t>
            </a:r>
          </a:p>
          <a:p>
            <a:r>
              <a:rPr lang="en-US" sz="1500" dirty="0"/>
              <a:t>First live action-film was Treasure Island, which was premiered in 1950 (Davis, 2019).</a:t>
            </a:r>
          </a:p>
          <a:p>
            <a:r>
              <a:rPr lang="en-US" sz="1500" dirty="0"/>
              <a:t>After the movie ascension, Walt Disney decided to go even further and open an amusement park, Disneyland in 1955 (Davis, 2019).</a:t>
            </a:r>
          </a:p>
          <a:p>
            <a:r>
              <a:rPr lang="en-US" sz="1500" dirty="0"/>
              <a:t>The company has been in continue expansion, and this year will celebrate 100 years (</a:t>
            </a:r>
            <a:r>
              <a:rPr lang="en-US" sz="1500" dirty="0" err="1"/>
              <a:t>Sehlinger</a:t>
            </a:r>
            <a:r>
              <a:rPr lang="en-US" sz="1500" dirty="0"/>
              <a:t> and Testa, 2022).</a:t>
            </a:r>
          </a:p>
        </p:txBody>
      </p:sp>
      <p:pic>
        <p:nvPicPr>
          <p:cNvPr id="5" name="Content Placeholder 4" descr="A child holding a bunch of stuffed animals&#10;&#10;Description automatically generated with low confidence">
            <a:extLst>
              <a:ext uri="{FF2B5EF4-FFF2-40B4-BE49-F238E27FC236}">
                <a16:creationId xmlns:a16="http://schemas.microsoft.com/office/drawing/2014/main" id="{3E32D0A9-3A26-B23E-AC40-8E2C717E69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23" r="2717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25677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7">
            <a:extLst>
              <a:ext uri="{FF2B5EF4-FFF2-40B4-BE49-F238E27FC236}">
                <a16:creationId xmlns:a16="http://schemas.microsoft.com/office/drawing/2014/main" id="{A3C210E6-A35A-4F68-8D60-801A019C7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ext, outdoor&#10;&#10;Description automatically generated">
            <a:extLst>
              <a:ext uri="{FF2B5EF4-FFF2-40B4-BE49-F238E27FC236}">
                <a16:creationId xmlns:a16="http://schemas.microsoft.com/office/drawing/2014/main" id="{CE647198-2467-9D08-EEF6-A32236AA4E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57" b="1"/>
          <a:stretch/>
        </p:blipFill>
        <p:spPr>
          <a:xfrm>
            <a:off x="3136389" y="10"/>
            <a:ext cx="4979304" cy="3401558"/>
          </a:xfrm>
          <a:custGeom>
            <a:avLst/>
            <a:gdLst/>
            <a:ahLst/>
            <a:cxnLst/>
            <a:rect l="l" t="t" r="r" b="b"/>
            <a:pathLst>
              <a:path w="4979304" h="3364992">
                <a:moveTo>
                  <a:pt x="0" y="0"/>
                </a:moveTo>
                <a:lnTo>
                  <a:pt x="4211250" y="0"/>
                </a:lnTo>
                <a:lnTo>
                  <a:pt x="4309461" y="192282"/>
                </a:lnTo>
                <a:cubicBezTo>
                  <a:pt x="4697535" y="1033269"/>
                  <a:pt x="4937593" y="2032690"/>
                  <a:pt x="4974907" y="3110424"/>
                </a:cubicBezTo>
                <a:lnTo>
                  <a:pt x="4979304" y="3364992"/>
                </a:lnTo>
                <a:lnTo>
                  <a:pt x="800592" y="3364992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11" name="Picture 10" descr="A group of toys&#10;&#10;Description automatically generated with low confidence">
            <a:extLst>
              <a:ext uri="{FF2B5EF4-FFF2-40B4-BE49-F238E27FC236}">
                <a16:creationId xmlns:a16="http://schemas.microsoft.com/office/drawing/2014/main" id="{5DA436D8-4306-E93F-D57C-BE0EA4BC7BD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2" r="3952" b="-2"/>
          <a:stretch/>
        </p:blipFill>
        <p:spPr>
          <a:xfrm>
            <a:off x="7381690" y="3456433"/>
            <a:ext cx="4810310" cy="3401568"/>
          </a:xfrm>
          <a:custGeom>
            <a:avLst/>
            <a:gdLst/>
            <a:ahLst/>
            <a:cxnLst/>
            <a:rect l="l" t="t" r="r" b="b"/>
            <a:pathLst>
              <a:path w="4810310" h="3401568">
                <a:moveTo>
                  <a:pt x="781270" y="0"/>
                </a:moveTo>
                <a:lnTo>
                  <a:pt x="4810310" y="0"/>
                </a:lnTo>
                <a:lnTo>
                  <a:pt x="4810310" y="3401568"/>
                </a:lnTo>
                <a:lnTo>
                  <a:pt x="0" y="3401568"/>
                </a:lnTo>
                <a:lnTo>
                  <a:pt x="1963" y="3397912"/>
                </a:lnTo>
                <a:cubicBezTo>
                  <a:pt x="454182" y="2512619"/>
                  <a:pt x="736170" y="1430108"/>
                  <a:pt x="776876" y="254399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B511B01-F397-59D5-6E65-6378395ED6C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0" r="25473" b="2"/>
          <a:stretch/>
        </p:blipFill>
        <p:spPr>
          <a:xfrm>
            <a:off x="3189428" y="3456432"/>
            <a:ext cx="4925479" cy="3401568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AC0D06B0-F19C-459E-B221-A34B506FB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345B26DA-1C6B-4C66-81C9-9C1877FC2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1FB2A0-36E1-9F6B-C613-B2AC61D77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2807208" cy="1325563"/>
          </a:xfrm>
        </p:spPr>
        <p:txBody>
          <a:bodyPr>
            <a:normAutofit/>
          </a:bodyPr>
          <a:lstStyle/>
          <a:p>
            <a:r>
              <a:rPr lang="en-GB" sz="2800"/>
              <a:t>Disney – Products and Services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5840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42524A6-8ABF-57FC-117D-DD96F99E4D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258568"/>
            <a:ext cx="2807208" cy="3922776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Movies and TV series</a:t>
            </a:r>
          </a:p>
          <a:p>
            <a:r>
              <a:rPr lang="en-US" sz="2400" dirty="0"/>
              <a:t>Merchandise</a:t>
            </a:r>
          </a:p>
          <a:p>
            <a:r>
              <a:rPr lang="en-US" sz="2400" dirty="0"/>
              <a:t>Cruise</a:t>
            </a:r>
          </a:p>
          <a:p>
            <a:r>
              <a:rPr lang="en-US" sz="2400" dirty="0"/>
              <a:t>Resorts</a:t>
            </a:r>
          </a:p>
          <a:p>
            <a:r>
              <a:rPr lang="en-US" sz="2400" dirty="0"/>
              <a:t>Disneyland</a:t>
            </a:r>
          </a:p>
          <a:p>
            <a:r>
              <a:rPr lang="en-US" sz="2400" dirty="0"/>
              <a:t>Multiple assets and sub-brands such as Lucas Film, 20</a:t>
            </a:r>
            <a:r>
              <a:rPr lang="en-US" sz="2400" baseline="30000" dirty="0"/>
              <a:t>th</a:t>
            </a:r>
            <a:r>
              <a:rPr lang="en-US" sz="2400" dirty="0"/>
              <a:t> Century Fox etc.</a:t>
            </a:r>
          </a:p>
          <a:p>
            <a:endParaRPr lang="en-US" sz="2400" dirty="0"/>
          </a:p>
          <a:p>
            <a:pPr marL="0" indent="0" algn="r">
              <a:buNone/>
            </a:pPr>
            <a:r>
              <a:rPr lang="en-US" sz="1700" dirty="0"/>
              <a:t>(Tyner-Mullings, 2023)</a:t>
            </a:r>
          </a:p>
        </p:txBody>
      </p:sp>
      <p:pic>
        <p:nvPicPr>
          <p:cNvPr id="7" name="Picture 6" descr="A castle on the water&#10;&#10;Description automatically generated with low confidence">
            <a:extLst>
              <a:ext uri="{FF2B5EF4-FFF2-40B4-BE49-F238E27FC236}">
                <a16:creationId xmlns:a16="http://schemas.microsoft.com/office/drawing/2014/main" id="{DE301AD6-2B17-8325-3CC9-4A36542DF79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27" r="-1" b="8524"/>
          <a:stretch/>
        </p:blipFill>
        <p:spPr>
          <a:xfrm>
            <a:off x="7404372" y="10"/>
            <a:ext cx="4787628" cy="3401558"/>
          </a:xfrm>
          <a:custGeom>
            <a:avLst/>
            <a:gdLst/>
            <a:ahLst/>
            <a:cxnLst/>
            <a:rect l="l" t="t" r="r" b="b"/>
            <a:pathLst>
              <a:path w="4787628" h="3401568">
                <a:moveTo>
                  <a:pt x="0" y="0"/>
                </a:moveTo>
                <a:lnTo>
                  <a:pt x="4787628" y="0"/>
                </a:lnTo>
                <a:lnTo>
                  <a:pt x="4787628" y="3401568"/>
                </a:lnTo>
                <a:lnTo>
                  <a:pt x="762748" y="3401568"/>
                </a:lnTo>
                <a:lnTo>
                  <a:pt x="751436" y="2963954"/>
                </a:lnTo>
                <a:cubicBezTo>
                  <a:pt x="698408" y="1942163"/>
                  <a:pt x="463174" y="995044"/>
                  <a:pt x="93264" y="1922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52860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3756B343-807D-456E-AA26-80E96B75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45A2C-4FCC-9C79-E015-D1A6EC01A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Disney - Statistics</a:t>
            </a:r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F84A4C-224B-C803-3475-5968DADE85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87" r="16547" b="2"/>
          <a:stretch/>
        </p:blipFill>
        <p:spPr>
          <a:xfrm>
            <a:off x="576244" y="650494"/>
            <a:ext cx="5628018" cy="532414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8">
            <a:extLst>
              <a:ext uri="{FF2B5EF4-FFF2-40B4-BE49-F238E27FC236}">
                <a16:creationId xmlns:a16="http://schemas.microsoft.com/office/drawing/2014/main" id="{FBCA95D9-E5DD-691F-A07A-61084478D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2" y="2031101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US" sz="1800" dirty="0"/>
              <a:t>188.000 employees as of 2022 (Guttman, 2022)</a:t>
            </a:r>
          </a:p>
          <a:p>
            <a:r>
              <a:rPr lang="en-US" sz="1800" dirty="0"/>
              <a:t>1 share = 109.07 USD as of January 2023 (Fool, 2023)</a:t>
            </a:r>
          </a:p>
          <a:p>
            <a:r>
              <a:rPr lang="en-US" sz="1800" dirty="0"/>
              <a:t>Revenue = 21.82B as of January 2023 (Fool, 2023)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116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756B343-807D-456E-AA26-80E96B75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F9BC8-7EE1-285C-393F-C4FA4D1CD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Disney + as a change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ext, nature, cloud, night sky&#10;&#10;Description automatically generated">
            <a:extLst>
              <a:ext uri="{FF2B5EF4-FFF2-40B4-BE49-F238E27FC236}">
                <a16:creationId xmlns:a16="http://schemas.microsoft.com/office/drawing/2014/main" id="{2114877D-4876-5E55-3FF5-FFE6164C4E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71" r="21068" b="1"/>
          <a:stretch/>
        </p:blipFill>
        <p:spPr>
          <a:xfrm>
            <a:off x="576244" y="650494"/>
            <a:ext cx="5628018" cy="532414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D34273D-F1C3-24B7-230A-1889F32AD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2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/>
              <a:t>The social factor of PESTLE influenced Disney to create Disney +, which is a streaming application that allows users to be able to watch all of the Disney movies and TV-series for a monthly subscription fee (Agnihotri and Bhattacharya, 2022). </a:t>
            </a:r>
          </a:p>
          <a:p>
            <a:pPr marL="0" indent="0">
              <a:buNone/>
            </a:pPr>
            <a:r>
              <a:rPr lang="en-US" sz="1800" dirty="0"/>
              <a:t>Disney Plus launched officially in 2020 all over the world (Agnihotri and Bhattacharya, 2022).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967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9737ED-F72B-2AAC-7352-3ABF3785A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4C714-20CA-E998-640D-F6DC469E8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Adams, P., Farrell, M., Dalgarno, B. and </a:t>
            </a:r>
            <a:r>
              <a:rPr lang="en-US" sz="110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Oczkowski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(2017). Household Adoption of Technology: the Case of High-Speed Broadband Adoption in Australia. </a:t>
            </a:r>
            <a:r>
              <a:rPr lang="en-US" sz="1100" i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Technology in Society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49, pp.37–47. doi:</a:t>
            </a:r>
            <a:r>
              <a:rPr lang="en-US" sz="11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10.1016/j.techsoc.2017.03.001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Agnihotri, A. and Bhattacharya, S. (2022). Disney: Restructuring for Success with Video Streaming Service Disney+. </a:t>
            </a:r>
            <a:r>
              <a:rPr lang="en-US" sz="1100" i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Management &amp; Business Policy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10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</a:t>
            </a:r>
            <a:r>
              <a:rPr lang="en-US" sz="1100" u="none" strike="noStrike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</a:t>
            </a:r>
            <a:r>
              <a:rPr lang="en-US" sz="11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://dx.doi.org/10.4135/9781529795110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Davis, A.M. (2019). </a:t>
            </a:r>
            <a:r>
              <a:rPr lang="en-US" sz="1100" i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Discussing Disney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Barnet, Herts: John Libbey Publishing.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Fool, M. (2023). Walt Disney Company (DIS-N) Quote - Press Release. </a:t>
            </a:r>
            <a:r>
              <a:rPr lang="en-US" sz="1100" i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Globe and Mail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US" sz="11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https://www.theglobeandmail.com/investing/markets/stocks/DIS-N/pressreleases/13621030/down-23-is-disney-stock-a-buy-in-2023/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27 Jan. 2023].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Guttman, A. (2022). </a:t>
            </a:r>
            <a:r>
              <a:rPr lang="en-US" sz="1100" i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Walt Disney Company: Gross Revenue 2018 | Statista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Statista. Available at: </a:t>
            </a:r>
            <a:r>
              <a:rPr lang="en-US" sz="11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https://www.statista.com/statistics/273555/global-revenue-of-the-walt-disney-company/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sz="110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Sehlinger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 and Testa, L. (2022). </a:t>
            </a:r>
            <a:r>
              <a:rPr lang="en-US" sz="1100" i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Unofficial Guide to Walt Disney World 2023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The Unofficial Guides.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sz="110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Tefertiller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A.C., Maxwell, L.C. and Morris, D.L. (2019). Social Media Goes to the Movies: Fear of Missing Out, Social Capital, and Social Motivations of Cinema Attendance. </a:t>
            </a:r>
            <a:r>
              <a:rPr lang="en-US" sz="1100" i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Mass Communication and Society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23(3), pp.1–22. doi:</a:t>
            </a:r>
            <a:r>
              <a:rPr lang="en-US" sz="11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10.1080/15205436.2019.1653468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Tyner-Mullings, A.R. (2023). Disney Animated movies, Their princesses, and Everyone Else. </a:t>
            </a:r>
            <a:r>
              <a:rPr lang="en-US" sz="1100" i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Information, Communication &amp; Society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pp.1–13. doi:</a:t>
            </a:r>
            <a:r>
              <a:rPr lang="en-US" sz="11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10.1080/1369118x.2023.2166362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1200"/>
              </a:spcAft>
              <a:buNone/>
            </a:pP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Wade, L. (2022). Narratives of Outbreak and Survival in English-Language Cinema Prior to COVID-19. </a:t>
            </a:r>
            <a:r>
              <a:rPr lang="en-US" sz="1100" i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Socius: Sociological Research for a Dynamic World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8, p.237802312210782. doi:</a:t>
            </a:r>
            <a:r>
              <a:rPr lang="en-US" sz="1100" u="none" strike="noStrike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10.1177/23780231221078242</a:t>
            </a:r>
            <a:r>
              <a:rPr lang="en-US" sz="1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640465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691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Meiryo</vt:lpstr>
      <vt:lpstr>Arial</vt:lpstr>
      <vt:lpstr>Calibri</vt:lpstr>
      <vt:lpstr>Calibri Light</vt:lpstr>
      <vt:lpstr>Times New Roman</vt:lpstr>
      <vt:lpstr>Office Theme</vt:lpstr>
      <vt:lpstr>Disney +</vt:lpstr>
      <vt:lpstr>Introduction</vt:lpstr>
      <vt:lpstr>Global Context</vt:lpstr>
      <vt:lpstr>About Disney</vt:lpstr>
      <vt:lpstr>Disney – Products and Services</vt:lpstr>
      <vt:lpstr>Disney - Statistics</vt:lpstr>
      <vt:lpstr>Disney + as a change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Disney +</dc:title>
  <dc:creator>Ionela Diana Beceriu</dc:creator>
  <cp:lastModifiedBy>Alina Culea</cp:lastModifiedBy>
  <cp:revision>1</cp:revision>
  <dcterms:created xsi:type="dcterms:W3CDTF">2023-01-27T07:53:46Z</dcterms:created>
  <dcterms:modified xsi:type="dcterms:W3CDTF">2023-01-27T10:16:27Z</dcterms:modified>
</cp:coreProperties>
</file>