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8"/>
  </p:notesMasterIdLst>
  <p:handoutMasterIdLst>
    <p:handoutMasterId r:id="rId49"/>
  </p:handoutMasterIdLst>
  <p:sldIdLst>
    <p:sldId id="256" r:id="rId5"/>
    <p:sldId id="311" r:id="rId6"/>
    <p:sldId id="267" r:id="rId7"/>
    <p:sldId id="272" r:id="rId8"/>
    <p:sldId id="268" r:id="rId9"/>
    <p:sldId id="283" r:id="rId10"/>
    <p:sldId id="288" r:id="rId11"/>
    <p:sldId id="274" r:id="rId12"/>
    <p:sldId id="293" r:id="rId13"/>
    <p:sldId id="270" r:id="rId14"/>
    <p:sldId id="308" r:id="rId15"/>
    <p:sldId id="309" r:id="rId16"/>
    <p:sldId id="271" r:id="rId17"/>
    <p:sldId id="310" r:id="rId18"/>
    <p:sldId id="326" r:id="rId19"/>
    <p:sldId id="273" r:id="rId20"/>
    <p:sldId id="275" r:id="rId21"/>
    <p:sldId id="281" r:id="rId22"/>
    <p:sldId id="294" r:id="rId23"/>
    <p:sldId id="295" r:id="rId24"/>
    <p:sldId id="277" r:id="rId25"/>
    <p:sldId id="305" r:id="rId26"/>
    <p:sldId id="318" r:id="rId27"/>
    <p:sldId id="320" r:id="rId28"/>
    <p:sldId id="327" r:id="rId29"/>
    <p:sldId id="328" r:id="rId30"/>
    <p:sldId id="321" r:id="rId31"/>
    <p:sldId id="349" r:id="rId32"/>
    <p:sldId id="358" r:id="rId33"/>
    <p:sldId id="331" r:id="rId34"/>
    <p:sldId id="350" r:id="rId35"/>
    <p:sldId id="280" r:id="rId36"/>
    <p:sldId id="325" r:id="rId37"/>
    <p:sldId id="353" r:id="rId38"/>
    <p:sldId id="354" r:id="rId39"/>
    <p:sldId id="334" r:id="rId40"/>
    <p:sldId id="355" r:id="rId41"/>
    <p:sldId id="357" r:id="rId42"/>
    <p:sldId id="324" r:id="rId43"/>
    <p:sldId id="351" r:id="rId44"/>
    <p:sldId id="352" r:id="rId45"/>
    <p:sldId id="265" r:id="rId46"/>
    <p:sldId id="313" r:id="rId47"/>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5E2A293-4D84-4074-9954-824ED117ADEC}">
          <p14:sldIdLst>
            <p14:sldId id="256"/>
            <p14:sldId id="311"/>
            <p14:sldId id="267"/>
            <p14:sldId id="272"/>
            <p14:sldId id="268"/>
            <p14:sldId id="283"/>
            <p14:sldId id="288"/>
            <p14:sldId id="274"/>
          </p14:sldIdLst>
        </p14:section>
        <p14:section name="Untitled Section" id="{8BD184A1-C382-466D-80ED-C1A5DBEAE54F}">
          <p14:sldIdLst>
            <p14:sldId id="293"/>
            <p14:sldId id="270"/>
            <p14:sldId id="308"/>
            <p14:sldId id="309"/>
            <p14:sldId id="271"/>
            <p14:sldId id="310"/>
            <p14:sldId id="326"/>
            <p14:sldId id="273"/>
            <p14:sldId id="275"/>
            <p14:sldId id="281"/>
            <p14:sldId id="294"/>
            <p14:sldId id="295"/>
            <p14:sldId id="277"/>
            <p14:sldId id="305"/>
            <p14:sldId id="318"/>
            <p14:sldId id="320"/>
            <p14:sldId id="327"/>
            <p14:sldId id="328"/>
            <p14:sldId id="321"/>
            <p14:sldId id="349"/>
            <p14:sldId id="358"/>
            <p14:sldId id="331"/>
            <p14:sldId id="350"/>
            <p14:sldId id="280"/>
            <p14:sldId id="325"/>
            <p14:sldId id="353"/>
            <p14:sldId id="354"/>
            <p14:sldId id="334"/>
            <p14:sldId id="355"/>
            <p14:sldId id="357"/>
            <p14:sldId id="324"/>
            <p14:sldId id="351"/>
            <p14:sldId id="352"/>
            <p14:sldId id="265"/>
            <p14:sldId id="31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3702" autoAdjust="0"/>
  </p:normalViewPr>
  <p:slideViewPr>
    <p:cSldViewPr snapToGrid="0" snapToObjects="1">
      <p:cViewPr varScale="1">
        <p:scale>
          <a:sx n="46" d="100"/>
          <a:sy n="46" d="100"/>
        </p:scale>
        <p:origin x="2430" y="5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Aspinall" userId="e9ddc445-80d3-49fe-b1c8-dfaab2bc952f" providerId="ADAL" clId="{F57FF374-9BCE-4149-B531-324784BAB179}"/>
    <pc:docChg chg="undo custSel modSld">
      <pc:chgData name="Angharad Aspinall" userId="e9ddc445-80d3-49fe-b1c8-dfaab2bc952f" providerId="ADAL" clId="{F57FF374-9BCE-4149-B531-324784BAB179}" dt="2023-01-17T16:37:19.129" v="1008" actId="20577"/>
      <pc:docMkLst>
        <pc:docMk/>
      </pc:docMkLst>
      <pc:sldChg chg="modNotesTx">
        <pc:chgData name="Angharad Aspinall" userId="e9ddc445-80d3-49fe-b1c8-dfaab2bc952f" providerId="ADAL" clId="{F57FF374-9BCE-4149-B531-324784BAB179}" dt="2023-01-17T16:12:42.078" v="0" actId="20577"/>
        <pc:sldMkLst>
          <pc:docMk/>
          <pc:sldMk cId="1711714677" sldId="271"/>
        </pc:sldMkLst>
      </pc:sldChg>
      <pc:sldChg chg="modSp mod">
        <pc:chgData name="Angharad Aspinall" userId="e9ddc445-80d3-49fe-b1c8-dfaab2bc952f" providerId="ADAL" clId="{F57FF374-9BCE-4149-B531-324784BAB179}" dt="2023-01-17T16:24:39.770" v="264" actId="20577"/>
        <pc:sldMkLst>
          <pc:docMk/>
          <pc:sldMk cId="951646302" sldId="294"/>
        </pc:sldMkLst>
        <pc:spChg chg="mod">
          <ac:chgData name="Angharad Aspinall" userId="e9ddc445-80d3-49fe-b1c8-dfaab2bc952f" providerId="ADAL" clId="{F57FF374-9BCE-4149-B531-324784BAB179}" dt="2023-01-17T16:20:08.474" v="120" actId="20577"/>
          <ac:spMkLst>
            <pc:docMk/>
            <pc:sldMk cId="951646302" sldId="294"/>
            <ac:spMk id="3" creationId="{D61100A1-BFAD-412E-BFFD-1F055873ECDD}"/>
          </ac:spMkLst>
        </pc:spChg>
        <pc:spChg chg="mod">
          <ac:chgData name="Angharad Aspinall" userId="e9ddc445-80d3-49fe-b1c8-dfaab2bc952f" providerId="ADAL" clId="{F57FF374-9BCE-4149-B531-324784BAB179}" dt="2023-01-17T16:24:39.770" v="264" actId="20577"/>
          <ac:spMkLst>
            <pc:docMk/>
            <pc:sldMk cId="951646302" sldId="294"/>
            <ac:spMk id="6" creationId="{CEC57231-9B12-48EF-8B85-6A75D05805AC}"/>
          </ac:spMkLst>
        </pc:spChg>
      </pc:sldChg>
      <pc:sldChg chg="modSp mod">
        <pc:chgData name="Angharad Aspinall" userId="e9ddc445-80d3-49fe-b1c8-dfaab2bc952f" providerId="ADAL" clId="{F57FF374-9BCE-4149-B531-324784BAB179}" dt="2023-01-17T16:24:46.781" v="265" actId="20577"/>
        <pc:sldMkLst>
          <pc:docMk/>
          <pc:sldMk cId="4126533582" sldId="318"/>
        </pc:sldMkLst>
        <pc:spChg chg="mod">
          <ac:chgData name="Angharad Aspinall" userId="e9ddc445-80d3-49fe-b1c8-dfaab2bc952f" providerId="ADAL" clId="{F57FF374-9BCE-4149-B531-324784BAB179}" dt="2023-01-17T16:24:46.781" v="265" actId="20577"/>
          <ac:spMkLst>
            <pc:docMk/>
            <pc:sldMk cId="4126533582" sldId="318"/>
            <ac:spMk id="6" creationId="{64BCEB6C-4D42-4483-9354-2537BFBF52BD}"/>
          </ac:spMkLst>
        </pc:spChg>
      </pc:sldChg>
      <pc:sldChg chg="modNotesTx">
        <pc:chgData name="Angharad Aspinall" userId="e9ddc445-80d3-49fe-b1c8-dfaab2bc952f" providerId="ADAL" clId="{F57FF374-9BCE-4149-B531-324784BAB179}" dt="2023-01-17T16:33:11.780" v="949" actId="20577"/>
        <pc:sldMkLst>
          <pc:docMk/>
          <pc:sldMk cId="143504371" sldId="321"/>
        </pc:sldMkLst>
      </pc:sldChg>
      <pc:sldChg chg="modNotesTx">
        <pc:chgData name="Angharad Aspinall" userId="e9ddc445-80d3-49fe-b1c8-dfaab2bc952f" providerId="ADAL" clId="{F57FF374-9BCE-4149-B531-324784BAB179}" dt="2023-01-17T16:32:13.723" v="948" actId="313"/>
        <pc:sldMkLst>
          <pc:docMk/>
          <pc:sldMk cId="1649573954" sldId="327"/>
        </pc:sldMkLst>
      </pc:sldChg>
      <pc:sldChg chg="modSp mod">
        <pc:chgData name="Angharad Aspinall" userId="e9ddc445-80d3-49fe-b1c8-dfaab2bc952f" providerId="ADAL" clId="{F57FF374-9BCE-4149-B531-324784BAB179}" dt="2023-01-17T16:37:19.129" v="1008" actId="20577"/>
        <pc:sldMkLst>
          <pc:docMk/>
          <pc:sldMk cId="175530927" sldId="351"/>
        </pc:sldMkLst>
        <pc:spChg chg="mod">
          <ac:chgData name="Angharad Aspinall" userId="e9ddc445-80d3-49fe-b1c8-dfaab2bc952f" providerId="ADAL" clId="{F57FF374-9BCE-4149-B531-324784BAB179}" dt="2023-01-17T16:37:19.129" v="1008" actId="20577"/>
          <ac:spMkLst>
            <pc:docMk/>
            <pc:sldMk cId="175530927" sldId="351"/>
            <ac:spMk id="6" creationId="{54905092-9900-4B96-9A0D-8230F6D70E7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17/01/2023</a:t>
            </a:fld>
            <a:endParaRPr lang="en-GB" dirty="0"/>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dirty="0"/>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17/01/2023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dirty="0"/>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uk.practicallaw.thomsonreuters.com/D-010-0970?originationContext=document&amp;transitionType=PLDocumentLink&amp;contextData=(sc.Default)&amp;ppcid=2146a291899c4c3b941c99bc1ebbbb6d"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www.gov.uk/employment-tribunal-decisions/mr-l-harvey-v-the-city-of-oxford-bus-services-ltd-t-a-oxford-bus-company-3323826-2016"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presentation on agency workers. </a:t>
            </a:r>
          </a:p>
          <a:p>
            <a:pPr marL="171450" indent="-171450">
              <a:buFont typeface="Arial" panose="020B0604020202020204" pitchFamily="34" charset="0"/>
              <a:buChar char="•"/>
            </a:pPr>
            <a:r>
              <a:rPr lang="en-GB" dirty="0"/>
              <a:t>high level overview of what an agency worker is, </a:t>
            </a:r>
          </a:p>
          <a:p>
            <a:pPr marL="171450" indent="-171450">
              <a:buFont typeface="Arial" panose="020B0604020202020204" pitchFamily="34" charset="0"/>
              <a:buChar char="•"/>
            </a:pPr>
            <a:r>
              <a:rPr lang="en-GB" dirty="0"/>
              <a:t>what rights they have and </a:t>
            </a:r>
          </a:p>
          <a:p>
            <a:pPr marL="171450" indent="-171450">
              <a:buFont typeface="Arial" panose="020B0604020202020204" pitchFamily="34" charset="0"/>
              <a:buChar char="•"/>
            </a:pPr>
            <a:r>
              <a:rPr lang="en-GB" dirty="0"/>
              <a:t>The pros and cons of hiring an agency worker. </a:t>
            </a:r>
          </a:p>
          <a:p>
            <a:pPr marL="171450" indent="-171450">
              <a:buFont typeface="Arial" panose="020B0604020202020204" pitchFamily="34" charset="0"/>
              <a:buChar char="•"/>
            </a:pPr>
            <a:r>
              <a:rPr lang="en-GB" dirty="0"/>
              <a:t>And helpful practical steps on what to consider in your workplace.</a:t>
            </a:r>
          </a:p>
          <a:p>
            <a:pPr marL="171450" indent="-171450">
              <a:buFont typeface="Arial" panose="020B0604020202020204" pitchFamily="34" charset="0"/>
              <a:buChar char="•"/>
            </a:pPr>
            <a:r>
              <a:rPr lang="en-GB" dirty="0"/>
              <a:t>Please note that this is not a comprehensive in depth analysis of all aspects of agency workers. We will be covering the main elements however you are encouraged to do as much additional reading on this area as you can.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dirty="0"/>
          </a:p>
        </p:txBody>
      </p:sp>
    </p:spTree>
    <p:extLst>
      <p:ext uri="{BB962C8B-B14F-4D97-AF65-F5344CB8AC3E}">
        <p14:creationId xmlns:p14="http://schemas.microsoft.com/office/powerpoint/2010/main" val="3442804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dirty="0"/>
          </a:p>
        </p:txBody>
      </p:sp>
    </p:spTree>
    <p:extLst>
      <p:ext uri="{BB962C8B-B14F-4D97-AF65-F5344CB8AC3E}">
        <p14:creationId xmlns:p14="http://schemas.microsoft.com/office/powerpoint/2010/main" val="604836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part of tonight’s session will focus on agency workers including what they are, and the legal framework setting out what rights and protections agency workers have.</a:t>
            </a:r>
          </a:p>
          <a:p>
            <a:r>
              <a:rPr lang="en-GB" dirty="0"/>
              <a:t>You’ll hear me referring to the Agency Worker Regulations 2010 (or the AWR) which is the main piece of legislation covering agency workers. </a:t>
            </a:r>
          </a:p>
          <a:p>
            <a:endParaRPr lang="en-GB" dirty="0"/>
          </a:p>
          <a:p>
            <a:r>
              <a:rPr lang="en-GB" dirty="0"/>
              <a:t>Comment about the EU retained law and the Revocation and Reform bill.</a:t>
            </a:r>
            <a:br>
              <a:rPr lang="en-GB" dirty="0"/>
            </a:b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dirty="0"/>
          </a:p>
        </p:txBody>
      </p:sp>
    </p:spTree>
    <p:extLst>
      <p:ext uri="{BB962C8B-B14F-4D97-AF65-F5344CB8AC3E}">
        <p14:creationId xmlns:p14="http://schemas.microsoft.com/office/powerpoint/2010/main" val="2406287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first of all, </a:t>
            </a:r>
            <a:r>
              <a:rPr lang="en-GB" b="1" dirty="0"/>
              <a:t>what is an agency worker? </a:t>
            </a:r>
          </a:p>
          <a:p>
            <a:endParaRPr lang="en-GB" dirty="0"/>
          </a:p>
          <a:p>
            <a:r>
              <a:rPr lang="en-GB" dirty="0"/>
              <a:t>an agency worker is an individual: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supplied by a temporary work agency;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to work temporarily for and under the direction and supervision of a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who has a contract with the temporary work agency which is:</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a contract of employment with the agency, or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an agreement with the agency to perform work or services personally</a:t>
            </a:r>
          </a:p>
          <a:p>
            <a:pPr marL="457200" lvl="1" indent="0">
              <a:buFont typeface="Arial" panose="020B0604020202020204" pitchFamily="34" charset="0"/>
              <a:buNone/>
            </a:pPr>
            <a:endParaRPr lang="en-GB" dirty="0"/>
          </a:p>
          <a:p>
            <a:endParaRPr lang="en-GB" dirty="0"/>
          </a:p>
          <a:p>
            <a:r>
              <a:rPr lang="en-GB" dirty="0"/>
              <a:t>An individual is not an agency worker if:</a:t>
            </a:r>
          </a:p>
          <a:p>
            <a:endParaRPr lang="en-GB" dirty="0"/>
          </a:p>
          <a:p>
            <a:pPr marL="171450" indent="-171450" algn="l" fontAlgn="base">
              <a:buFont typeface="Arial" panose="020B0604020202020204" pitchFamily="34" charset="0"/>
              <a:buChar char="•"/>
            </a:pPr>
            <a:r>
              <a:rPr lang="en-GB" b="0" i="0" dirty="0">
                <a:solidFill>
                  <a:srgbClr val="39393A"/>
                </a:solidFill>
                <a:effectLst/>
                <a:latin typeface="arial" panose="020B0604020202020204" pitchFamily="34" charset="0"/>
              </a:rPr>
              <a:t>An individual is treated as having been supplied by a temporary work agency to work temporarily for and under the supervision and direction of a hirer, and as having a contract with the agency, if:</a:t>
            </a:r>
          </a:p>
          <a:p>
            <a:pPr marL="0" indent="0" algn="l" fontAlgn="base">
              <a:buFont typeface="Arial" panose="020B0604020202020204" pitchFamily="34" charset="0"/>
              <a:buNone/>
            </a:pPr>
            <a:endParaRPr lang="en-GB" b="0" i="0" dirty="0">
              <a:solidFill>
                <a:srgbClr val="39393A"/>
              </a:solidFill>
              <a:effectLst/>
              <a:latin typeface="arial" panose="020B0604020202020204" pitchFamily="34" charset="0"/>
            </a:endParaRPr>
          </a:p>
          <a:p>
            <a:pPr marL="628650" lvl="1" indent="-171450" algn="l" fontAlgn="base">
              <a:buFont typeface="Arial" panose="020B0604020202020204" pitchFamily="34" charset="0"/>
              <a:buChar char="•"/>
            </a:pPr>
            <a:r>
              <a:rPr lang="en-GB" b="0" i="0" dirty="0">
                <a:solidFill>
                  <a:srgbClr val="39393A"/>
                </a:solidFill>
                <a:effectLst/>
                <a:latin typeface="inherit"/>
              </a:rPr>
              <a:t>the agency initiates or is involved as an intermediary in the making of the arrangements that lead to the individual being supplied to work temporarily for the hirer, and</a:t>
            </a:r>
          </a:p>
          <a:p>
            <a:pPr marL="0" indent="0" algn="l" fontAlgn="base">
              <a:buFont typeface="Arial" panose="020B0604020202020204" pitchFamily="34" charset="0"/>
              <a:buNone/>
            </a:pPr>
            <a:endParaRPr lang="en-GB" b="0" i="0" dirty="0">
              <a:solidFill>
                <a:srgbClr val="39393A"/>
              </a:solidFill>
              <a:effectLst/>
              <a:latin typeface="inherit"/>
            </a:endParaRPr>
          </a:p>
          <a:p>
            <a:pPr marL="628650" lvl="1" indent="-171450" algn="l" fontAlgn="base">
              <a:buFont typeface="Arial" panose="020B0604020202020204" pitchFamily="34" charset="0"/>
              <a:buChar char="•"/>
            </a:pPr>
            <a:r>
              <a:rPr lang="en-GB" b="0" i="0" dirty="0">
                <a:solidFill>
                  <a:srgbClr val="39393A"/>
                </a:solidFill>
                <a:effectLst/>
                <a:latin typeface="inherit"/>
              </a:rPr>
              <a:t>the individual is supplied by an intermediary (or one of a number of intermediaries) to work temporarily for the hirer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The contract the individual has with the agency has the effect that the agency's status is that of a client or customer of a profession or business undertaking carried on by the individual, or</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There is a contract under which the individual is available to work for the hirer, so that the status of the hirer is that of a client or customer of a profession or business undertaking carried on by the individual</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The genuinely self-employed are therefore not covered by AWR 2010. </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GB" dirty="0"/>
              <a:t>So how does this work in practice? </a:t>
            </a:r>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base" latinLnBrk="0" hangingPunct="1">
              <a:lnSpc>
                <a:spcPct val="100000"/>
              </a:lnSpc>
              <a:spcBef>
                <a:spcPts val="0"/>
              </a:spcBef>
              <a:spcAft>
                <a:spcPts val="0"/>
              </a:spcAft>
              <a:buClrTx/>
              <a:buSzTx/>
              <a:buFont typeface="Arial" panose="020B0604020202020204" pitchFamily="34" charset="0"/>
              <a:buNone/>
              <a:tabLst/>
              <a:defRPr/>
            </a:pPr>
            <a:r>
              <a:rPr lang="en-GB" dirty="0"/>
              <a:t>In practice agency worker "signs up" with an employment business to work for one or more of their clients. Therefore, agency workers could, more accurately, be described as employment business workers. Agency workers often undertake specific pieces of work or are engaged for a fixed period. However, agency workers can be engaged on an open-ended basis and engagements do not have to be short-term. They may last for some time, depending on the needs of the client to which they have been assigned by the employment business.</a:t>
            </a:r>
          </a:p>
          <a:p>
            <a:endParaRPr lang="en-GB" dirty="0"/>
          </a:p>
          <a:p>
            <a:r>
              <a:rPr lang="en-GB" dirty="0"/>
              <a:t>agency workers are often referred to as ‘temps’ in practice.</a:t>
            </a:r>
          </a:p>
          <a:p>
            <a:endParaRPr lang="en-GB" dirty="0"/>
          </a:p>
          <a:p>
            <a:r>
              <a:rPr lang="en-GB" dirty="0"/>
              <a:t>What is the longest and shortest period you have contracted with an agency worker?</a:t>
            </a:r>
          </a:p>
          <a:p>
            <a:r>
              <a:rPr lang="en-GB" dirty="0"/>
              <a:t>What tasks/job roles do you have agency workers contracted to do in your workplace?</a:t>
            </a:r>
          </a:p>
          <a:p>
            <a:r>
              <a:rPr lang="en-GB" dirty="0"/>
              <a:t>Which sectors do you believe have high levels of agency workers?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dirty="0"/>
          </a:p>
        </p:txBody>
      </p:sp>
    </p:spTree>
    <p:extLst>
      <p:ext uri="{BB962C8B-B14F-4D97-AF65-F5344CB8AC3E}">
        <p14:creationId xmlns:p14="http://schemas.microsoft.com/office/powerpoint/2010/main" val="250117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 temporary work agency is defined as a person engaged in the economic activity of:</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supplying, either directly or indirectly, temporary agency workers to third party hirers, or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paying for, or receiving or forwarding payment for, the services of those temporary agency workers when they work for a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However, even if the person is engaged in the economic activity of paying for or receiving or forwarding payment for the services of individuals, that person is not a temporary work agency within AWR 2010 if the person is engaged in the economic activity of paying for, or receiving or forwarding payments for, the services of individuals regardless of whether the individuals are supplied to work for hirers.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This is presumably to ensure that those providing, for example, outsourced payroll facilities do not fall within the scope of AWR 2010.</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 temporary work agency may be:</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an individual or a company</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in the public or the private sector</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operating on a 'for profit' or a 'not for profit' basis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 master vendor (i.e. where a hirer appoints one agency, the 'master vendor', to manage its recruitment process, using other 'second tier' agencies as necessary)</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 neutral vendor (a management company which does not usually supply workers directly but manages the overall recruitment process and supplies agency workers through others)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Employment or recruitment agencies which introduce workers to employers for direct or permanent employment do not fall within the scope of AWR 2010. Once a worker is placed with a permanent employer, they have no further contractual relationship with the agency.</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Why is this important?  Check if your business or the business you are advising uses temporary work agencies (in which case the AWR and all of its rights and protections may apply) or a recruitment agency (in which case the AWR does not apply, but there will still be legal responsibilities on the business and the recruitment agency under the Conduct of Business regulations which is outside the scope of today’s session).</a:t>
            </a:r>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dirty="0"/>
          </a:p>
        </p:txBody>
      </p:sp>
    </p:spTree>
    <p:extLst>
      <p:ext uri="{BB962C8B-B14F-4D97-AF65-F5344CB8AC3E}">
        <p14:creationId xmlns:p14="http://schemas.microsoft.com/office/powerpoint/2010/main" val="1641295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Employment status of an agency worker is important because it determines the statutory rights of the individual.  </a:t>
            </a:r>
          </a:p>
          <a:p>
            <a:endParaRPr lang="en-GB" dirty="0"/>
          </a:p>
          <a:p>
            <a:r>
              <a:rPr lang="en-GB" dirty="0"/>
              <a:t>* Please all type your answer to the following question: What legal claims does an agency worker not have in an employment tribunal?</a:t>
            </a:r>
          </a:p>
          <a:p>
            <a:endParaRPr lang="en-GB" dirty="0"/>
          </a:p>
          <a:p>
            <a:r>
              <a:rPr lang="en-GB" dirty="0"/>
              <a:t>From an engager's perspective the employment status of an agency worker is important because miscategorising their status could be potentially expensive, as you will see later in this slide.</a:t>
            </a:r>
          </a:p>
          <a:p>
            <a:endParaRPr lang="en-GB" dirty="0"/>
          </a:p>
          <a:p>
            <a:r>
              <a:rPr lang="en-GB" dirty="0"/>
              <a:t>*Please all type your answer to the following question: What kind of compensation can a worker gain from a tribunal? £1,000s, £10,000s or £100,000s?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 the Law in England and Wales an agency worker can be either an employee or a worker of an employment business or the client. Case law also shows that an agency worker might not be an employee of either the agency or the hirer.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Agency worker will have all the rights associated with their employment status as well as additional rights granted to them in the Agency Worker Regulations. Depending on whether they are considered an employee, or a worker will depend on the rights they are entitled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Employees have a lot more rights and protections in law then workers do. For example employees have rights such as statutory sick pay, statutory maternity pay, shared parental leave and guaranteed payments. Workers will have a right to itemised payslips, as well as statement of particulars but won't have a right to SSP, SMP, shared parental leave.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Please have a look at the Employee Checklist Document.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an agency worker is not aware of the differences between employment statuses or is under the impression that they are an employee, they may believe that that are entitled to certain statutory rights. This could lead to them bringing a claim against either the hirer (end client), agency or both if they believe that they are not receiving the statutory rights that they are entitled to. Thus agencies should be establishing the employment status of the agency workers to avoid potential disputes and expensive claims.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important for you to remember  when dealing with agency workers that individuals will have some rights and protections even if they are not an employee. For example, anti-discrimination law applies to workers. </a:t>
            </a:r>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dirty="0"/>
          </a:p>
        </p:txBody>
      </p:sp>
    </p:spTree>
    <p:extLst>
      <p:ext uri="{BB962C8B-B14F-4D97-AF65-F5344CB8AC3E}">
        <p14:creationId xmlns:p14="http://schemas.microsoft.com/office/powerpoint/2010/main" val="1256585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dirty="0"/>
              <a:t>The Agency Worker Regulations 2010 or AWR</a:t>
            </a:r>
            <a:r>
              <a:rPr lang="en-GB" b="0" i="0" dirty="0">
                <a:solidFill>
                  <a:srgbClr val="39393A"/>
                </a:solidFill>
                <a:effectLst/>
                <a:latin typeface="arial" panose="020B0604020202020204" pitchFamily="34" charset="0"/>
              </a:rPr>
              <a:t> 2010 extend to England, Wales and Scotland but not Northern Ireland. The AWR </a:t>
            </a:r>
            <a:r>
              <a:rPr lang="en-GB" dirty="0"/>
              <a:t> governs the tripartite relationship between the</a:t>
            </a:r>
          </a:p>
          <a:p>
            <a:endParaRPr lang="en-GB" dirty="0"/>
          </a:p>
          <a:p>
            <a:pPr marL="171450" indent="-171450">
              <a:buFont typeface="Arial" panose="020B0604020202020204" pitchFamily="34" charset="0"/>
              <a:buChar char="•"/>
            </a:pPr>
            <a:r>
              <a:rPr lang="en-GB" dirty="0"/>
              <a:t>Agency workers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The hirers (end client)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agency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Usually, an agency workers will be part of a tripartite arrangement, where the agency worker has signed up with an agency and then provides work for one of the agency’s clients (Hirers).</a:t>
            </a:r>
          </a:p>
          <a:p>
            <a:endParaRPr lang="en-GB" dirty="0"/>
          </a:p>
          <a:p>
            <a:r>
              <a:rPr lang="en-GB" dirty="0"/>
              <a:t>The agency worker will have entered into a contract with the agency. The agency will have entered into a separate contract with the hirer.</a:t>
            </a:r>
          </a:p>
          <a:p>
            <a:endParaRPr lang="en-GB" dirty="0"/>
          </a:p>
          <a:p>
            <a:r>
              <a:rPr lang="en-GB" dirty="0"/>
              <a:t>The agency will pay the agency worker and remains the intermediary between the agency worker and the hirer.</a:t>
            </a:r>
          </a:p>
          <a:p>
            <a:endParaRPr lang="en-GB" dirty="0"/>
          </a:p>
          <a:p>
            <a:r>
              <a:rPr lang="en-GB" b="0" dirty="0"/>
              <a:t>As previously mentioned an Agency Worker has additional rights under the AWR. These rights can be split into two phases, </a:t>
            </a:r>
          </a:p>
          <a:p>
            <a:endParaRPr lang="en-GB" b="0" dirty="0"/>
          </a:p>
          <a:p>
            <a:pPr marL="171450" indent="-171450">
              <a:buFont typeface="Arial" panose="020B0604020202020204" pitchFamily="34" charset="0"/>
              <a:buChar char="•"/>
            </a:pPr>
            <a:r>
              <a:rPr lang="en-GB" b="0" dirty="0"/>
              <a:t>day 1 rights and </a:t>
            </a:r>
          </a:p>
          <a:p>
            <a:pPr marL="171450" indent="-171450">
              <a:buFont typeface="Arial" panose="020B0604020202020204" pitchFamily="34" charset="0"/>
              <a:buChar char="•"/>
            </a:pPr>
            <a:r>
              <a:rPr lang="en-GB" b="0" dirty="0"/>
              <a:t>week 12 rights. </a:t>
            </a:r>
          </a:p>
          <a:p>
            <a:pPr marL="171450" indent="-171450">
              <a:buFont typeface="Arial" panose="020B0604020202020204" pitchFamily="34" charset="0"/>
              <a:buChar char="•"/>
            </a:pPr>
            <a:endParaRPr lang="en-GB" b="0" dirty="0"/>
          </a:p>
          <a:p>
            <a:pPr marL="0" indent="0">
              <a:buFont typeface="Arial" panose="020B0604020202020204" pitchFamily="34" charset="0"/>
              <a:buNone/>
            </a:pPr>
            <a:r>
              <a:rPr lang="en-GB" b="0" dirty="0"/>
              <a:t>Who is responsible for delivering these rights varies between each section. </a:t>
            </a:r>
          </a:p>
          <a:p>
            <a:pPr marL="0" indent="0">
              <a:buFont typeface="Arial" panose="020B0604020202020204" pitchFamily="34" charset="0"/>
              <a:buNone/>
            </a:pPr>
            <a:endParaRPr lang="en-GB" b="0" dirty="0"/>
          </a:p>
          <a:p>
            <a:pPr marL="0" indent="0">
              <a:buFont typeface="Arial" panose="020B0604020202020204" pitchFamily="34" charset="0"/>
              <a:buNone/>
            </a:pPr>
            <a:r>
              <a:rPr lang="en-GB" b="0" dirty="0"/>
              <a:t>We will now consider these 2 phases of rights in more detail:</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dirty="0"/>
          </a:p>
        </p:txBody>
      </p:sp>
    </p:spTree>
    <p:extLst>
      <p:ext uri="{BB962C8B-B14F-4D97-AF65-F5344CB8AC3E}">
        <p14:creationId xmlns:p14="http://schemas.microsoft.com/office/powerpoint/2010/main" val="941076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Day 1 of Employment/Engagement Agency Workers have the right to:</a:t>
            </a:r>
          </a:p>
          <a:p>
            <a:endParaRPr lang="en-GB" dirty="0"/>
          </a:p>
          <a:p>
            <a:pPr marL="171450" indent="-171450">
              <a:buFont typeface="Arial" panose="020B0604020202020204" pitchFamily="34" charset="0"/>
              <a:buChar char="•"/>
            </a:pPr>
            <a:r>
              <a:rPr lang="en-GB" b="1" i="0" dirty="0"/>
              <a:t>Collective facilities and amenities </a:t>
            </a:r>
            <a:r>
              <a:rPr lang="en-GB" b="0" i="0" dirty="0"/>
              <a:t>– next slide.</a:t>
            </a:r>
            <a:endParaRPr lang="en-GB" b="0" dirty="0"/>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b="0" i="0" dirty="0">
                <a:solidFill>
                  <a:srgbClr val="39393A"/>
                </a:solidFill>
                <a:effectLst/>
                <a:latin typeface="arial" panose="020B0604020202020204" pitchFamily="34" charset="0"/>
              </a:rPr>
              <a:t>Be informed by the hirer of any relevant </a:t>
            </a:r>
            <a:r>
              <a:rPr lang="en-GB" b="1" i="0" dirty="0">
                <a:solidFill>
                  <a:srgbClr val="39393A"/>
                </a:solidFill>
                <a:effectLst/>
                <a:latin typeface="arial" panose="020B0604020202020204" pitchFamily="34" charset="0"/>
              </a:rPr>
              <a:t>permanent vacancies </a:t>
            </a:r>
            <a:r>
              <a:rPr lang="en-GB" b="0" i="0" dirty="0">
                <a:solidFill>
                  <a:srgbClr val="39393A"/>
                </a:solidFill>
                <a:effectLst/>
                <a:latin typeface="arial" panose="020B0604020202020204" pitchFamily="34" charset="0"/>
              </a:rPr>
              <a:t>within the hirer, to give the agency worker the same opportunity as a comparable worker to find permanent employment with the hirer. This information can be provided in the form of a general announcement in a suitable place in the hirer's workplace (such as via an intranet or a company notice board), and does not therefore need to be communicated specifically to individual agency workers.</a:t>
            </a:r>
          </a:p>
          <a:p>
            <a:pPr marL="171450" indent="-171450">
              <a:buFont typeface="Arial" panose="020B0604020202020204" pitchFamily="34" charset="0"/>
              <a:buChar char="•"/>
            </a:pPr>
            <a:r>
              <a:rPr lang="en-GB" b="0" i="0" dirty="0">
                <a:solidFill>
                  <a:srgbClr val="39393A"/>
                </a:solidFill>
                <a:effectLst/>
                <a:latin typeface="arial" panose="020B0604020202020204" pitchFamily="34" charset="0"/>
              </a:rPr>
              <a:t>NB this is not the same as saying the same right to apply for or be considered for a position</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b="0" i="0" dirty="0">
                <a:solidFill>
                  <a:srgbClr val="39393A"/>
                </a:solidFill>
                <a:effectLst/>
                <a:latin typeface="arial" panose="020B0604020202020204" pitchFamily="34" charset="0"/>
              </a:rPr>
              <a:t>*Please now all type a response to the following question: How do you inform your agency workers of vacancies in your Company?</a:t>
            </a:r>
          </a:p>
          <a:p>
            <a:pPr marL="0" indent="0">
              <a:buFont typeface="Arial" panose="020B0604020202020204" pitchFamily="34" charset="0"/>
              <a:buNone/>
            </a:pPr>
            <a:endParaRPr lang="en-GB" b="1" i="0" dirty="0">
              <a:solidFill>
                <a:srgbClr val="39393A"/>
              </a:solidFill>
              <a:effectLst/>
              <a:latin typeface="arial" panose="020B0604020202020204" pitchFamily="34" charset="0"/>
            </a:endParaRP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b="0" i="0" dirty="0">
                <a:solidFill>
                  <a:srgbClr val="39393A"/>
                </a:solidFill>
                <a:effectLst/>
                <a:latin typeface="arial" panose="020B0604020202020204" pitchFamily="34" charset="0"/>
              </a:rPr>
              <a:t>A comparable worker is:</a:t>
            </a: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171450" indent="-171450">
              <a:buFont typeface="Arial" panose="020B0604020202020204" pitchFamily="34" charset="0"/>
              <a:buChar char="•"/>
            </a:pPr>
            <a:r>
              <a:rPr lang="en-GB" b="0" i="0" dirty="0">
                <a:solidFill>
                  <a:srgbClr val="39393A"/>
                </a:solidFill>
                <a:effectLst/>
                <a:latin typeface="arial" panose="020B0604020202020204" pitchFamily="34" charset="0"/>
              </a:rPr>
              <a:t>A current employee</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628650" lvl="1" indent="-171450">
              <a:buFont typeface="Arial" panose="020B0604020202020204" pitchFamily="34" charset="0"/>
              <a:buChar char="•"/>
            </a:pPr>
            <a:r>
              <a:rPr lang="en-GB" b="0" i="0" dirty="0">
                <a:solidFill>
                  <a:srgbClr val="39393A"/>
                </a:solidFill>
                <a:effectLst/>
                <a:latin typeface="arial" panose="020B0604020202020204" pitchFamily="34" charset="0"/>
              </a:rPr>
              <a:t>Who at the time of the alleged breach of equal treatment:</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Worked at the same premises as the agency worker</a:t>
            </a:r>
          </a:p>
          <a:p>
            <a:pPr marL="171450"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Working for and under the supervision and direction of the hirer</a:t>
            </a:r>
          </a:p>
          <a:p>
            <a:pPr marL="1085850" lvl="2"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085850" lvl="2" indent="-171450">
              <a:buFont typeface="Arial" panose="020B0604020202020204" pitchFamily="34" charset="0"/>
              <a:buChar char="•"/>
            </a:pPr>
            <a:r>
              <a:rPr lang="en-GB" b="0" i="0" dirty="0">
                <a:solidFill>
                  <a:srgbClr val="39393A"/>
                </a:solidFill>
                <a:effectLst/>
                <a:latin typeface="arial" panose="020B0604020202020204" pitchFamily="34" charset="0"/>
              </a:rPr>
              <a:t>Doing the same or broadly similar work (where relevant, taking into account qualifications and skills)</a:t>
            </a:r>
          </a:p>
          <a:p>
            <a:pPr marL="1085850" lvl="2" indent="-171450">
              <a:buFont typeface="Arial" panose="020B0604020202020204" pitchFamily="34" charset="0"/>
              <a:buChar char="•"/>
            </a:pPr>
            <a:endParaRPr lang="en-GB" b="0" i="0" dirty="0">
              <a:solidFill>
                <a:srgbClr val="39393A"/>
              </a:solidFill>
              <a:effectLst/>
              <a:latin typeface="arial" panose="020B0604020202020204" pitchFamily="34" charset="0"/>
            </a:endParaRPr>
          </a:p>
          <a:p>
            <a:pPr marL="171450" lvl="0" indent="-171450">
              <a:buFont typeface="Arial" panose="020B0604020202020204" pitchFamily="34" charset="0"/>
              <a:buChar char="•"/>
            </a:pPr>
            <a:r>
              <a:rPr lang="en-GB" b="0" i="0" dirty="0">
                <a:solidFill>
                  <a:srgbClr val="39393A"/>
                </a:solidFill>
                <a:effectLst/>
                <a:latin typeface="arial" panose="020B0604020202020204" pitchFamily="34" charset="0"/>
              </a:rPr>
              <a:t>Or where there is no such employee, a worker satisfying the same requirements set out above</a:t>
            </a:r>
          </a:p>
          <a:p>
            <a:pPr marL="0" indent="0">
              <a:buFont typeface="Arial" panose="020B0604020202020204" pitchFamily="34" charset="0"/>
              <a:buNone/>
            </a:pPr>
            <a:endParaRPr lang="en-GB" b="0" i="0" dirty="0">
              <a:solidFill>
                <a:srgbClr val="39393A"/>
              </a:solidFill>
              <a:effectLst/>
              <a:latin typeface="arial" panose="020B0604020202020204" pitchFamily="34" charset="0"/>
            </a:endParaRPr>
          </a:p>
          <a:p>
            <a:pPr marL="0" indent="0">
              <a:buFont typeface="Arial" panose="020B0604020202020204" pitchFamily="34" charset="0"/>
              <a:buNone/>
            </a:pPr>
            <a:r>
              <a:rPr lang="en-GB" dirty="0"/>
              <a:t>The right to be provided with information about job vacancies does not extend to special treatment for an agency worker. It is the right to be provided with information in just as useful a form, and at just as convenient a time, as that provided to the permanent worker in the end user’s undertaking.</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BEIS guidance states that the right to vacancy information:</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Does not stop the hirer from applying qualification or experience requirements such as time in service with the organisation, or how they treat applications.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Will not apply in the context of a genuine ‘headcount freeze’, where posts are ring fenced for redeployment purposes or internal moves which are a matter of restructuring and redeploying existing internal staff in order to prevent a redundancy situation.</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dirty="0"/>
          </a:p>
        </p:txBody>
      </p:sp>
    </p:spTree>
    <p:extLst>
      <p:ext uri="{BB962C8B-B14F-4D97-AF65-F5344CB8AC3E}">
        <p14:creationId xmlns:p14="http://schemas.microsoft.com/office/powerpoint/2010/main" val="1663064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0" indent="0">
              <a:buFont typeface="Arial" panose="020B0604020202020204" pitchFamily="34" charset="0"/>
              <a:buNone/>
            </a:pPr>
            <a:r>
              <a:rPr lang="en-GB" dirty="0"/>
              <a:t> Collective facilities Include : canteens, childcare facilities and transport services. It would also include car parking, prayer rooms, common rooms, on-site gyms, shower facilities, and mother and baby rooms.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BEIS guidance suggests that the right applies to collective facilities provided by the hirer which will usually be on-site. However, if a facility or amenity is used on another site, or shared with another company, this should also be available to agency workers. This may include:</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a canteen or other similar facilities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a workplace crèche</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toilet and shower facilities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staff common room</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transport services (e.g. transport between sites or local pick up/drop off)</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waiting room</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food and drinks machines</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car parking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 comparable worker for the purposes of collective facilities and amenities, is very similar to the definition as a comparable worker for relevant vacancies. The only difference being that past employees can be used as a comparator.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There is no right for the agency worker to receive more favourable treatment than any permanent staff, so for example, if there is a waiting list for places for a crèche or a car parking space, the agency worker's name will be added to the waiting list in the same way that a permanent employee would be.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BEIS guidance suggests that there is no requirement to provide an agency worker with access to off-site facilities and amenities not provided by the hirer, such as subsidised access to an off-site gym as part of a benefits package to reward long-term service or loyalty. Although a hirer is free to do so if they choose.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However, it can be difficult to tell whether these are solely a reward for long-term service or loyalty or fall within the right to collective facilities.</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dirty="0"/>
          </a:p>
        </p:txBody>
      </p:sp>
    </p:spTree>
    <p:extLst>
      <p:ext uri="{BB962C8B-B14F-4D97-AF65-F5344CB8AC3E}">
        <p14:creationId xmlns:p14="http://schemas.microsoft.com/office/powerpoint/2010/main" val="3421145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dirty="0"/>
              <a:t>Hirers do not need to give access to facilitates if a comparable worker would not have access, or if the less favourable treatment can be objectively justified.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Objectively justified can be defined as hirer seeking to achieve a genuine business objective and the treatment is a necessary and appropriate way of achieving that objective.</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Cost may be one factor to take into account, although it is unlikely that cost alone will be sufficient to justify different treatment. Practicality may also be a factor, for example where subsidised annual membership of a third-party gym is offered to permanent staff, it may be justifiable, from both a cost and practical perspective, not to provide that option to temporary agency workers on very short-term assignments. However, where possible, offering agency workers access to facilities on a pro rata basis may be the safer option. By comparison, where the hirer provides an on-site gym, precluding access altogether to agency workers will be far more difficult to objectively justify.</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pPr marL="0" indent="0">
              <a:buFont typeface="Arial" panose="020B0604020202020204" pitchFamily="34" charset="0"/>
              <a:buNone/>
            </a:pPr>
            <a:r>
              <a:rPr lang="en-GB" b="0" dirty="0"/>
              <a:t>We will now move on to the agency workers 12 week rights: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dirty="0"/>
          </a:p>
        </p:txBody>
      </p:sp>
    </p:spTree>
    <p:extLst>
      <p:ext uri="{BB962C8B-B14F-4D97-AF65-F5344CB8AC3E}">
        <p14:creationId xmlns:p14="http://schemas.microsoft.com/office/powerpoint/2010/main" val="2539346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Aft>
                <a:spcPts val="1050"/>
              </a:spcAft>
            </a:pPr>
            <a:r>
              <a:rPr lang="en-GB" dirty="0"/>
              <a:t>After completing a 12-week qualifying period </a:t>
            </a:r>
            <a:r>
              <a:rPr lang="en-GB" sz="1800" dirty="0">
                <a:effectLst/>
                <a:latin typeface="Georgia" panose="02040502050405020303" pitchFamily="18" charset="0"/>
                <a:cs typeface="Times New Roman" panose="02020603050405020304" pitchFamily="18" charset="0"/>
              </a:rPr>
              <a:t>agency workers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will have the right to</a:t>
            </a: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the same basic working and employment conditions they would have received if they had</a:t>
            </a: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sz="1800" dirty="0">
                <a:effectLst/>
                <a:latin typeface="Georgia" panose="02040502050405020303" pitchFamily="18" charset="0"/>
                <a:ea typeface="Times New Roman" panose="02020603050405020304" pitchFamily="18" charset="0"/>
                <a:cs typeface="Times New Roman" panose="02020603050405020304" pitchFamily="18" charset="0"/>
              </a:rPr>
              <a:t>been recruited</a:t>
            </a: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For an employee, the terms and conditions are ordinarily included in the employment contract between the hirer and an employee</a:t>
            </a: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ea typeface="Times New Roman" panose="02020603050405020304" pitchFamily="18" charset="0"/>
                <a:cs typeface="Times New Roman" panose="02020603050405020304" pitchFamily="18" charset="0"/>
              </a:rPr>
              <a:t>• For a worker, the terms and conditions ordinarily included in the contract between the hirer and a worker</a:t>
            </a:r>
            <a:endParaRPr lang="en-US"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The contract should cover terms and conditions relating to:</a:t>
            </a:r>
          </a:p>
          <a:p>
            <a:pPr algn="just">
              <a:spcAft>
                <a:spcPts val="1050"/>
              </a:spcAft>
            </a:pPr>
            <a:endParaRPr lang="en-GB" sz="1800" dirty="0">
              <a:effectLst/>
              <a:latin typeface="Georgia" panose="02040502050405020303"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 pay </a:t>
            </a:r>
          </a:p>
          <a:p>
            <a:pPr algn="just">
              <a:spcAft>
                <a:spcPts val="1050"/>
              </a:spcAft>
            </a:pPr>
            <a:r>
              <a:rPr lang="en-GB" sz="1800" dirty="0">
                <a:effectLst/>
                <a:latin typeface="Georgia" panose="02040502050405020303" pitchFamily="18" charset="0"/>
                <a:cs typeface="Times New Roman" panose="02020603050405020304" pitchFamily="18" charset="0"/>
              </a:rPr>
              <a:t>• the duration of working time</a:t>
            </a:r>
          </a:p>
          <a:p>
            <a:pPr algn="just">
              <a:spcAft>
                <a:spcPts val="1050"/>
              </a:spcAft>
            </a:pPr>
            <a:r>
              <a:rPr lang="en-GB" sz="1800" dirty="0">
                <a:effectLst/>
                <a:latin typeface="Georgia" panose="02040502050405020303" pitchFamily="18" charset="0"/>
                <a:cs typeface="Times New Roman" panose="02020603050405020304" pitchFamily="18" charset="0"/>
              </a:rPr>
              <a:t>• night work</a:t>
            </a:r>
          </a:p>
          <a:p>
            <a:pPr algn="just">
              <a:spcAft>
                <a:spcPts val="1050"/>
              </a:spcAft>
            </a:pPr>
            <a:r>
              <a:rPr lang="en-GB" sz="1800" dirty="0">
                <a:effectLst/>
                <a:latin typeface="Georgia" panose="02040502050405020303" pitchFamily="18" charset="0"/>
                <a:cs typeface="Times New Roman" panose="02020603050405020304" pitchFamily="18" charset="0"/>
              </a:rPr>
              <a:t>• rest periods and rest breaks</a:t>
            </a:r>
          </a:p>
          <a:p>
            <a:pPr algn="just">
              <a:spcAft>
                <a:spcPts val="1050"/>
              </a:spcAft>
            </a:pPr>
            <a:r>
              <a:rPr lang="en-GB" sz="1800" dirty="0">
                <a:effectLst/>
                <a:latin typeface="Georgia" panose="02040502050405020303" pitchFamily="18" charset="0"/>
                <a:cs typeface="Times New Roman" panose="02020603050405020304" pitchFamily="18" charset="0"/>
              </a:rPr>
              <a:t>• annual leave.</a:t>
            </a:r>
          </a:p>
          <a:p>
            <a:pPr algn="just">
              <a:spcAft>
                <a:spcPts val="1050"/>
              </a:spcAft>
            </a:pPr>
            <a:endParaRPr lang="en-GB" sz="1800" dirty="0">
              <a:effectLst/>
              <a:latin typeface="Georgia" panose="02040502050405020303" pitchFamily="18" charset="0"/>
              <a:cs typeface="Times New Roman" panose="02020603050405020304" pitchFamily="18" charset="0"/>
            </a:endParaRPr>
          </a:p>
          <a:p>
            <a:pPr algn="just">
              <a:spcAft>
                <a:spcPts val="1050"/>
              </a:spcAft>
            </a:pPr>
            <a:r>
              <a:rPr lang="en-GB" sz="1800" dirty="0">
                <a:effectLst/>
                <a:latin typeface="Georgia" panose="02040502050405020303" pitchFamily="18" charset="0"/>
                <a:cs typeface="Times New Roman" panose="02020603050405020304" pitchFamily="18" charset="0"/>
              </a:rPr>
              <a:t>Employers can make the relevant pay and working time terms applicable to agency workers better than direct hires </a:t>
            </a:r>
            <a:r>
              <a:rPr lang="en-GB" sz="2800" b="0" i="0" dirty="0">
                <a:solidFill>
                  <a:srgbClr val="39393A"/>
                </a:solidFill>
                <a:effectLst/>
                <a:latin typeface="arial" panose="020B0604020202020204" pitchFamily="34" charset="0"/>
              </a:rPr>
              <a:t>because although the AWR 2010 entitles an agency worker after 12 weeks to ‘the same’ basic working and employment conditions as a direct hire, that does not mean that they cannot be better than those of a direct hire. So in theory an employer could give an agency worker more benefits than a direct hire. An example could be higher wages because of better quality work.</a:t>
            </a:r>
          </a:p>
          <a:p>
            <a:pPr algn="just">
              <a:spcAft>
                <a:spcPts val="1050"/>
              </a:spcAft>
            </a:pPr>
            <a:endParaRPr lang="en-GB" sz="2800" b="0" i="0" dirty="0">
              <a:solidFill>
                <a:srgbClr val="39393A"/>
              </a:solidFill>
              <a:effectLst/>
              <a:latin typeface="arial" panose="020B0604020202020204" pitchFamily="34" charset="0"/>
              <a:cs typeface="Times New Roman" panose="02020603050405020304" pitchFamily="18" charset="0"/>
            </a:endParaRPr>
          </a:p>
          <a:p>
            <a:pPr algn="just">
              <a:spcAft>
                <a:spcPts val="1050"/>
              </a:spcAft>
            </a:pPr>
            <a:r>
              <a:rPr lang="en-GB" sz="2800" b="0" i="0" dirty="0">
                <a:solidFill>
                  <a:srgbClr val="39393A"/>
                </a:solidFill>
                <a:effectLst/>
                <a:latin typeface="arial" panose="020B0604020202020204" pitchFamily="34" charset="0"/>
                <a:cs typeface="Times New Roman" panose="02020603050405020304" pitchFamily="18" charset="0"/>
              </a:rPr>
              <a:t>This is unusual in practice but can be seen in unique job roles where the expertise is essential to the business.</a:t>
            </a:r>
            <a:endParaRPr lang="en-GB" sz="1800" dirty="0">
              <a:effectLst/>
              <a:latin typeface="Georgia" panose="02040502050405020303" pitchFamily="18" charset="0"/>
              <a:cs typeface="Times New Roman" panose="02020603050405020304" pitchFamily="18" charset="0"/>
            </a:endParaRPr>
          </a:p>
          <a:p>
            <a:pPr algn="just">
              <a:spcAft>
                <a:spcPts val="1050"/>
              </a:spcAft>
            </a:pPr>
            <a:endParaRPr lang="en-US" sz="1800" dirty="0">
              <a:effectLst/>
              <a:latin typeface="Georgia" panose="02040502050405020303" pitchFamily="18" charset="0"/>
              <a:cs typeface="Times New Roman" panose="02020603050405020304" pitchFamily="18" charset="0"/>
            </a:endParaRPr>
          </a:p>
          <a:p>
            <a:pPr algn="just">
              <a:spcAft>
                <a:spcPts val="1050"/>
              </a:spcAft>
            </a:pPr>
            <a:r>
              <a:rPr lang="en-GB" dirty="0"/>
              <a:t>The agency will be liable for any breach in relation to the 12-week rights, but only to the extent that it was responsible for the infringement. The hirer will also be responsible to the extent it was at fault. It will be the hirer’s responsibility to pass on the correct information to the agency about the basic working conditions of its comparable employees </a:t>
            </a:r>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dirty="0"/>
          </a:p>
        </p:txBody>
      </p:sp>
    </p:spTree>
    <p:extLst>
      <p:ext uri="{BB962C8B-B14F-4D97-AF65-F5344CB8AC3E}">
        <p14:creationId xmlns:p14="http://schemas.microsoft.com/office/powerpoint/2010/main" val="4282739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To qualify for equal treatment in relation to relevant terms and conditions, an agency worker must:</a:t>
            </a:r>
          </a:p>
          <a:p>
            <a:endParaRPr lang="en-GB" dirty="0"/>
          </a:p>
          <a:p>
            <a:pPr marL="171450" indent="-171450">
              <a:buFont typeface="Arial" panose="020B0604020202020204" pitchFamily="34" charset="0"/>
              <a:buChar char="•"/>
            </a:pPr>
            <a:r>
              <a:rPr lang="en-GB" dirty="0"/>
              <a:t>work part or full time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the same role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with the same hirer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for 12 continuous calendar weeks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during one or more assignments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will make no difference if the agency worker has been supplied by more than one temporary agency worker over the course of the assignment. </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A qualifying agency worker is entitled to the same basic working and employment conditions as they would have been entitled to for doing the same job had they been recruited directly by the hirer rather than through an agency.</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Unlike part-time workers and fixed-term employees, there is no need for a comparator—the comparison is with themselves had they been recruited directly.</a:t>
            </a:r>
          </a:p>
          <a:p>
            <a:pPr algn="l" fontAlgn="base"/>
            <a:endParaRPr lang="en-GB" b="0" i="0" dirty="0">
              <a:solidFill>
                <a:srgbClr val="39393A"/>
              </a:solidFill>
              <a:effectLst/>
              <a:latin typeface="arial" panose="020B0604020202020204" pitchFamily="34" charset="0"/>
            </a:endParaRPr>
          </a:p>
          <a:p>
            <a:pPr algn="l" fontAlgn="base"/>
            <a:r>
              <a:rPr lang="en-GB" b="0" i="0" dirty="0">
                <a:solidFill>
                  <a:srgbClr val="39393A"/>
                </a:solidFill>
                <a:effectLst/>
                <a:latin typeface="arial" panose="020B0604020202020204" pitchFamily="34" charset="0"/>
              </a:rPr>
              <a:t>However, the hirer is deemed to have complied with the rules on equal treatment on basic working and employment conditions if the hirer identifies a comparable employee and the agency worker is working under the same terms and conditions as that employee.</a:t>
            </a:r>
          </a:p>
          <a:p>
            <a:pPr algn="l" fontAlgn="base"/>
            <a:endParaRPr lang="en-GB" b="0" i="0" dirty="0">
              <a:solidFill>
                <a:srgbClr val="39393A"/>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dirty="0"/>
          </a:p>
        </p:txBody>
      </p:sp>
    </p:spTree>
    <p:extLst>
      <p:ext uri="{BB962C8B-B14F-4D97-AF65-F5344CB8AC3E}">
        <p14:creationId xmlns:p14="http://schemas.microsoft.com/office/powerpoint/2010/main" val="453047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numerous reasons why companies might consider taking on Agency workers.</a:t>
            </a:r>
          </a:p>
          <a:p>
            <a:endParaRPr lang="en-GB" dirty="0"/>
          </a:p>
          <a:p>
            <a:pPr marL="171450" indent="-171450">
              <a:buFont typeface="Arial" panose="020B0604020202020204" pitchFamily="34" charset="0"/>
              <a:buChar char="•"/>
            </a:pPr>
            <a:r>
              <a:rPr lang="en-GB" dirty="0"/>
              <a:t>Agency workers can provide temporary cover when there are gaps to fill in the workplace because of long term holiday or illness.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Agency workers could also be used to avoid headcount restraints.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Since agency workers are temporary, they are a great resource to utilise in industries where there are peaks and through in trade e.g. seasonal work in the retail industry. Most potential employees/workers will be wary about accepting a role in an industry which will only guarantee work for a certain number of weeks. However an Agency Worker is more likely to accept a role like this, since they are used to these types of arrangements.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Companies may want to use agency workers because they can be easier to hire then an employee/ worker. Agency companies do the recruiting for you, so your company can focus on the business at hand, instead of spending time and resources on recruiting.  Agency workers contracts are also easier to terminate because their contracts are time limited.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Moreover agency workers can be more cost efficient if they are hired for a job that lasts less then six months.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Agency workers allow you to evaluate worker performance without committing to a full-time position. Based on your evaluation you could employ the agency worker for a designated time, or a full-time position. Furthermore hiring a temporary worker is a good way of continuing to get work done while you search for the perfect candidate for the role.</a:t>
            </a:r>
          </a:p>
          <a:p>
            <a:pPr marL="0" indent="0">
              <a:buFont typeface="Arial" panose="020B0604020202020204" pitchFamily="34" charset="0"/>
              <a:buNone/>
            </a:pPr>
            <a:endParaRPr lang="en-GB" dirty="0"/>
          </a:p>
          <a:p>
            <a:pPr marL="171450" indent="-171450" algn="l">
              <a:buFont typeface="Arial" panose="020B0604020202020204" pitchFamily="34" charset="0"/>
              <a:buChar char="•"/>
            </a:pPr>
            <a:r>
              <a:rPr lang="en-GB" b="0" i="0" dirty="0">
                <a:solidFill>
                  <a:srgbClr val="333333"/>
                </a:solidFill>
                <a:effectLst/>
                <a:latin typeface="Roboto"/>
              </a:rPr>
              <a:t>Finally hiring an agency worker can build good business relations with a recruitment agency. When you find an agency that provides a quality service and referrals, you may want to work with them exclusively. A good relationship with your agency provider could be invaluable in the years to come.</a:t>
            </a:r>
          </a:p>
          <a:p>
            <a:pPr marL="171450" indent="-171450" algn="l">
              <a:buFont typeface="Arial" panose="020B0604020202020204" pitchFamily="34" charset="0"/>
              <a:buChar char="•"/>
            </a:pPr>
            <a:endParaRPr lang="en-GB" b="0" i="0" dirty="0">
              <a:solidFill>
                <a:srgbClr val="333333"/>
              </a:solidFill>
              <a:effectLst/>
              <a:latin typeface="Roboto"/>
            </a:endParaRPr>
          </a:p>
          <a:p>
            <a:pPr marL="171450" indent="-171450" algn="l">
              <a:buFont typeface="Arial" panose="020B0604020202020204" pitchFamily="34" charset="0"/>
              <a:buChar char="•"/>
            </a:pPr>
            <a:endParaRPr lang="en-GB" b="0" i="0" dirty="0">
              <a:solidFill>
                <a:srgbClr val="333333"/>
              </a:solidFill>
              <a:effectLst/>
              <a:latin typeface="Roboto"/>
            </a:endParaRPr>
          </a:p>
          <a:p>
            <a:pPr marL="0" indent="0" algn="l">
              <a:buFont typeface="Arial" panose="020B0604020202020204" pitchFamily="34" charset="0"/>
              <a:buNone/>
            </a:pPr>
            <a:r>
              <a:rPr lang="en-GB" b="0" i="0" dirty="0">
                <a:solidFill>
                  <a:srgbClr val="333333"/>
                </a:solidFill>
                <a:effectLst/>
                <a:latin typeface="Roboto"/>
              </a:rPr>
              <a:t>*Please type an answer to the following question: Why do you use agency workers?</a:t>
            </a:r>
          </a:p>
          <a:p>
            <a:pPr algn="l"/>
            <a:endParaRPr lang="en-GB" b="0" i="0" dirty="0">
              <a:solidFill>
                <a:srgbClr val="333333"/>
              </a:solidFill>
              <a:effectLst/>
              <a:latin typeface="Roboto"/>
            </a:endParaRPr>
          </a:p>
          <a:p>
            <a:pPr algn="l"/>
            <a:endParaRPr lang="en-GB" b="0" i="0" dirty="0">
              <a:solidFill>
                <a:srgbClr val="333333"/>
              </a:solidFill>
              <a:effectLst/>
              <a:latin typeface="Roboto"/>
            </a:endParaRPr>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dirty="0"/>
          </a:p>
        </p:txBody>
      </p:sp>
    </p:spTree>
    <p:extLst>
      <p:ext uri="{BB962C8B-B14F-4D97-AF65-F5344CB8AC3E}">
        <p14:creationId xmlns:p14="http://schemas.microsoft.com/office/powerpoint/2010/main" val="1208999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hiring agency workers can have its disadvantages. There are risks and issues which people do not realise but should be made aware of. Some of these issues include:</a:t>
            </a:r>
          </a:p>
          <a:p>
            <a:endParaRPr lang="en-GB" dirty="0"/>
          </a:p>
          <a:p>
            <a:pPr marL="171450" indent="-171450">
              <a:buFont typeface="Arial" panose="020B0604020202020204" pitchFamily="34" charset="0"/>
              <a:buChar char="•"/>
            </a:pPr>
            <a:r>
              <a:rPr lang="en-GB" dirty="0"/>
              <a:t>Hirer managers requesting agency workers before determining whether alternative contracts would be more suitable. Depending on the companies circumstances it might be more beneficial to hire someone on a fixed term contract or request the services of an independent contractor.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Sometimes companies might enter into agency relationships which have not been approved by HR. Being HR practioners I'm sure you are all aware how detrimental (and annoying) it can be when companies make recruitment decisions without first consulting their HR team first.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Hirers tend to treat agency workers the same as employees without understanding the differences. For example hirers might perform actions such as approving holidays or hearing grievances when these roles are better suited for the Recruitment agency to perform. Hirers also have a tendency to communicate contractual changes such as termination to the agency worker directly. Instead these should be directed to the Agency company.  These actions have the added effect of blurring the lines as to whether the agency worker is an employee/ worker of the hirer or the recruitment agency, which could lead to agency workers bringing claims against both the hirer and the agency.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Also it is important to remember that in some circumstance's agency workers will cost more then if you had hired the worker directly because you will have to pay the recruitment agencys fees.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Agency workers can be less loyal to the hirer then directly hired staff and may even be less committed to their work since they don’t have the same investment in the company as directly hired staff members and do not have the same incentives such as career progression.</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Finally and possibly most importantly, hirers may want to hire agency workers to perform duties of staff who have gone on strike or are taking industrial action. However this is illegal and a serious criminal offence.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dirty="0"/>
          </a:p>
        </p:txBody>
      </p:sp>
    </p:spTree>
    <p:extLst>
      <p:ext uri="{BB962C8B-B14F-4D97-AF65-F5344CB8AC3E}">
        <p14:creationId xmlns:p14="http://schemas.microsoft.com/office/powerpoint/2010/main" val="212418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rPr>
              <a:t>The same rules that apply to dismissing workers and employees apply to agency workers, depending on their status. So if the agency worker is an employee you dismiss them the same way you would an employee, if they are a worker, they are dismissed the same way as you would a worker. The difficulty comes with working out who the employer is, if there even is one. Who the employer is will depend on the individual circumstances of the Agency worker. </a:t>
            </a:r>
          </a:p>
          <a:p>
            <a:pPr algn="l" fontAlgn="base"/>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algn="l" fontAlgn="base"/>
            <a:r>
              <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rPr>
              <a:t>Agency workers will also have statutory protections against dismissal based on their employment status. Thus if a worker is an employee, he will be able to bring an unfair dismissal claim as long as he meets the criteria of 2 years continuous service. As previously mentioned, the employer could be the agency, or the hirer, therefore a agency worker could bring a claim against either party.</a:t>
            </a:r>
          </a:p>
          <a:p>
            <a:pPr algn="l" fontAlgn="base"/>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algn="l" fontAlgn="base"/>
            <a:r>
              <a:rPr lang="en-GB" sz="2800" b="0" i="0" dirty="0">
                <a:solidFill>
                  <a:srgbClr val="3D3D3D"/>
                </a:solidFill>
                <a:effectLst/>
                <a:latin typeface="Source Sans Pro" panose="020B0503030403020204" pitchFamily="34" charset="0"/>
              </a:rPr>
              <a:t>A dismissal will be held to be fair if the employer shows that the reason (or principal reason) for the dismissal was one of the five potentially fair reasons for dismissal:</a:t>
            </a:r>
          </a:p>
          <a:p>
            <a:pPr algn="l" fontAlgn="base">
              <a:buFont typeface="Arial" panose="020B0604020202020204" pitchFamily="34" charset="0"/>
              <a:buNone/>
            </a:pPr>
            <a:endParaRPr lang="en-GB" sz="2800" b="0" i="0" dirty="0">
              <a:solidFill>
                <a:srgbClr val="3D3D3D"/>
              </a:solidFill>
              <a:effectLst/>
              <a:latin typeface="Source Sans Pro" panose="020B0503030403020204" pitchFamily="34" charset="0"/>
            </a:endParaRP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Capability</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Conduct</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Redundancy</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Statutory Restriction</a:t>
            </a:r>
          </a:p>
          <a:p>
            <a:pPr marL="457200" indent="-457200" algn="l" fontAlgn="base">
              <a:buFont typeface="Arial" panose="020B0604020202020204" pitchFamily="34" charset="0"/>
              <a:buChar char="•"/>
            </a:pPr>
            <a:r>
              <a:rPr lang="en-GB" sz="2800" b="0" i="0" dirty="0">
                <a:solidFill>
                  <a:srgbClr val="3D3D3D"/>
                </a:solidFill>
                <a:effectLst/>
                <a:latin typeface="Source Sans Pro" panose="020B0503030403020204" pitchFamily="34" charset="0"/>
              </a:rPr>
              <a:t>Some other substantial reason.</a:t>
            </a:r>
            <a:endParaRPr lang="en-GB" sz="1800" dirty="0">
              <a:solidFill>
                <a:srgbClr val="3D3D3D"/>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GB" dirty="0"/>
          </a:p>
          <a:p>
            <a:pPr marL="0" indent="0">
              <a:buFont typeface="Arial" panose="020B0604020202020204" pitchFamily="34" charset="0"/>
              <a:buNone/>
            </a:pPr>
            <a:r>
              <a:rPr lang="en-GB" dirty="0"/>
              <a:t>If an agency worker is a worker he will not be able to bring an unfair dismissal against the hirer.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dirty="0"/>
          </a:p>
        </p:txBody>
      </p:sp>
    </p:spTree>
    <p:extLst>
      <p:ext uri="{BB962C8B-B14F-4D97-AF65-F5344CB8AC3E}">
        <p14:creationId xmlns:p14="http://schemas.microsoft.com/office/powerpoint/2010/main" val="16859561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move on to recent changes to the law surrounding agency workers.</a:t>
            </a:r>
          </a:p>
          <a:p>
            <a:endParaRPr lang="en-GB" dirty="0"/>
          </a:p>
          <a:p>
            <a:r>
              <a:rPr lang="en-GB" dirty="0"/>
              <a:t>Whether through court decisions or government legislation, employment law is constantly evolving. It is important that HR professionals keep up dated on legal changes so they can ensure that their company is complying with the latest rules and regulations.</a:t>
            </a:r>
          </a:p>
          <a:p>
            <a:r>
              <a:rPr lang="en-GB" dirty="0"/>
              <a:t> </a:t>
            </a:r>
          </a:p>
          <a:p>
            <a:r>
              <a:rPr lang="en-GB" dirty="0"/>
              <a:t>Failure to comply with the law could have serious legal and commercial repercussions</a:t>
            </a:r>
          </a:p>
          <a:p>
            <a:endParaRPr lang="en-GB" dirty="0"/>
          </a:p>
          <a:p>
            <a:r>
              <a:rPr lang="en-GB" dirty="0"/>
              <a:t>Examples of recent legal changes are:</a:t>
            </a:r>
          </a:p>
          <a:p>
            <a:endParaRPr lang="en-GB" dirty="0"/>
          </a:p>
          <a:p>
            <a:pPr marL="342900" indent="-342900">
              <a:buFont typeface="Arial" panose="020B0604020202020204" pitchFamily="34" charset="0"/>
              <a:buChar char="•"/>
            </a:pPr>
            <a:r>
              <a:rPr lang="en-GB" b="0" dirty="0"/>
              <a:t>Key Information Document </a:t>
            </a:r>
          </a:p>
          <a:p>
            <a:pPr marL="342900" indent="-342900">
              <a:buFont typeface="Arial" panose="020B0604020202020204" pitchFamily="34" charset="0"/>
              <a:buChar char="•"/>
            </a:pPr>
            <a:r>
              <a:rPr lang="en-GB" b="0" dirty="0"/>
              <a:t>Section 1 Statement </a:t>
            </a:r>
          </a:p>
          <a:p>
            <a:pPr marL="342900" indent="-342900">
              <a:buFont typeface="Arial" panose="020B0604020202020204" pitchFamily="34" charset="0"/>
              <a:buChar char="•"/>
            </a:pPr>
            <a:r>
              <a:rPr lang="en-GB" b="0" dirty="0"/>
              <a:t>Swedish Derogation</a:t>
            </a:r>
          </a:p>
          <a:p>
            <a:pPr marL="342900" indent="-342900">
              <a:buFont typeface="Arial" panose="020B0604020202020204" pitchFamily="34" charset="0"/>
              <a:buChar char="•"/>
            </a:pPr>
            <a:r>
              <a:rPr lang="en-GB" b="0" dirty="0"/>
              <a:t>Itemised Payslips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dirty="0"/>
          </a:p>
        </p:txBody>
      </p:sp>
    </p:spTree>
    <p:extLst>
      <p:ext uri="{BB962C8B-B14F-4D97-AF65-F5344CB8AC3E}">
        <p14:creationId xmlns:p14="http://schemas.microsoft.com/office/powerpoint/2010/main" val="3705982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6</a:t>
            </a:r>
            <a:r>
              <a:rPr lang="en-GB" baseline="30000" dirty="0"/>
              <a:t>th</a:t>
            </a:r>
            <a:r>
              <a:rPr lang="en-GB" dirty="0"/>
              <a:t> April 2020, all agency workers must be provided with a key information document before agreeing terms with an employment business.</a:t>
            </a:r>
          </a:p>
          <a:p>
            <a:endParaRPr lang="en-GB" dirty="0"/>
          </a:p>
          <a:p>
            <a:r>
              <a:rPr lang="en-GB" dirty="0"/>
              <a:t>In reality this will be one of the first documents that an agency worker receives. </a:t>
            </a:r>
          </a:p>
          <a:p>
            <a:endParaRPr lang="en-GB" dirty="0"/>
          </a:p>
          <a:p>
            <a:r>
              <a:rPr lang="en-GB" dirty="0"/>
              <a:t>The KID is intended to improve transparency of information for agency workers, particularly in regard to pay. </a:t>
            </a:r>
          </a:p>
          <a:p>
            <a:endParaRPr lang="en-GB" dirty="0"/>
          </a:p>
          <a:p>
            <a:r>
              <a:rPr lang="en-GB" dirty="0"/>
              <a:t>Businesses do not need to include all relevant contractual information in the KID. Rather the KID should be drafted as a brief overview of how the terms will affect the agency workers pay over the course of the assignment.</a:t>
            </a:r>
          </a:p>
          <a:p>
            <a:endParaRPr lang="en-GB" dirty="0"/>
          </a:p>
          <a:p>
            <a:r>
              <a:rPr lang="en-GB" dirty="0"/>
              <a:t>This rule does not apply to agency workers who already have existing terms with an employment business.</a:t>
            </a:r>
          </a:p>
          <a:p>
            <a:endParaRPr lang="en-GB" dirty="0"/>
          </a:p>
          <a:p>
            <a:r>
              <a:rPr lang="en-GB" dirty="0"/>
              <a:t>* Please can you now give yourself a moment to review the KID which is included with as a learning tool with this presentation.</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dirty="0"/>
          </a:p>
        </p:txBody>
      </p:sp>
    </p:spTree>
    <p:extLst>
      <p:ext uri="{BB962C8B-B14F-4D97-AF65-F5344CB8AC3E}">
        <p14:creationId xmlns:p14="http://schemas.microsoft.com/office/powerpoint/2010/main" val="235119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D3D3D"/>
                </a:solidFill>
                <a:effectLst/>
                <a:latin typeface="Source Sans Pro" panose="020B0503030403020204" pitchFamily="34" charset="0"/>
              </a:rPr>
              <a:t>Also since 6 April 2020, agency workers have had the right to a written statement of terms under section 1 of the Employment Rights Act 1996. </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The Section 1 statement is also known as a ‘written statement of particulars. There is no minimum service requirement for an employee or worker to be given a section 1 statement.  The written statement of particulars is the responsibility of the employment business and must be given to the employee/worker no later than the beginning of the employment.</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*Please now take a moment to find the template s.1 statement for your review.</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However not every single detail needs to be placed in the Section 1 document.  A section 1 statement may refer the employee or worker to a reasonably accessible document for particulars. Any of the following particulars can be placed in a ‘reasonably accessible document’:</a:t>
            </a:r>
          </a:p>
          <a:p>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incapacity for work due to sickness or injury, including any provision for sick pay</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any paid leave (besides holiday or sick leave)</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 Terms and conditions relating to pensions and pension schemes</a:t>
            </a:r>
          </a:p>
          <a:p>
            <a:pPr marL="171450" indent="-171450">
              <a:buFont typeface="Arial" panose="020B0604020202020204" pitchFamily="34" charset="0"/>
              <a:buChar char="•"/>
            </a:pPr>
            <a:endParaRPr lang="en-GB" b="0" i="0" dirty="0">
              <a:solidFill>
                <a:srgbClr val="3D3D3D"/>
              </a:solidFill>
              <a:effectLst/>
              <a:latin typeface="Source Sans Pro" panose="020B0503030403020204" pitchFamily="34" charset="0"/>
            </a:endParaRPr>
          </a:p>
          <a:p>
            <a:pPr marL="171450" indent="-171450">
              <a:buFont typeface="Arial" panose="020B0604020202020204" pitchFamily="34" charset="0"/>
              <a:buChar char="•"/>
            </a:pPr>
            <a:r>
              <a:rPr lang="en-GB" b="0" i="0" dirty="0">
                <a:solidFill>
                  <a:srgbClr val="3D3D3D"/>
                </a:solidFill>
                <a:effectLst/>
                <a:latin typeface="Source Sans Pro" panose="020B0503030403020204" pitchFamily="34" charset="0"/>
              </a:rPr>
              <a:t>Any training entitlement provided by the employer </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A reasonably accessible document is a document that an employee or worker has reasonable opportunities of reading in the course of their employment or engagement. Alternatively a reasonable document can be a document made reasonably accessible to the employee or worker in some other way.</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Examples of reasonably accessible documents include a staff handbook, a notice on a staff notice board, or a collective agreement with a trade union.</a:t>
            </a: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a:p>
            <a:endParaRPr lang="en-GB" b="0" i="0" dirty="0">
              <a:solidFill>
                <a:srgbClr val="3D3D3D"/>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dirty="0"/>
          </a:p>
        </p:txBody>
      </p:sp>
    </p:spTree>
    <p:extLst>
      <p:ext uri="{BB962C8B-B14F-4D97-AF65-F5344CB8AC3E}">
        <p14:creationId xmlns:p14="http://schemas.microsoft.com/office/powerpoint/2010/main" val="2975130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Named after the Swedish government who negotiated the deal, the Swedish Derogation was an EU directive that provided an exemption from the right of equal treatment with regards to pay.  </a:t>
            </a:r>
          </a:p>
          <a:p>
            <a:endParaRPr lang="en-GB" dirty="0"/>
          </a:p>
          <a:p>
            <a:r>
              <a:rPr lang="en-GB" dirty="0"/>
              <a:t>The Swedish Derogation would apply when an agency worker had a permanent contract of employment with the agency and was paid a minimum amount between assignments when they were not working for the hirer, the 12-week rights relating to equal treatment did not apply. In other words when this directive was in force agency workers were being paid by the agency between assignments then they would not have the right to equal pay with their full-time counter parts after 12 weeks.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D3D3D"/>
                </a:solidFill>
                <a:effectLst/>
                <a:latin typeface="Source Sans Pro" panose="020B0503030403020204" pitchFamily="34" charset="0"/>
              </a:rPr>
              <a:t>However agency workers were still entitled to equal treatment in relation to the duration of working time, night work and rest periods, rest breaks and (unpaid) annual leave after the 12-week qualifying period as well as the "day one" entitlements with regard to access to facilities and job vacancies.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D3D3D"/>
              </a:solidFill>
              <a:effectLst/>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the 6th April 2020 The Swedish derogation was reappealed as part of the UK governments ‘good work plan’. Agency workers are protected from detriment or dismissal as a result of these changes.</a:t>
            </a:r>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dirty="0"/>
          </a:p>
        </p:txBody>
      </p:sp>
    </p:spTree>
    <p:extLst>
      <p:ext uri="{BB962C8B-B14F-4D97-AF65-F5344CB8AC3E}">
        <p14:creationId xmlns:p14="http://schemas.microsoft.com/office/powerpoint/2010/main" val="3493843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Finally, since 6</a:t>
            </a:r>
            <a:r>
              <a:rPr lang="en-GB" baseline="30000" dirty="0"/>
              <a:t>th</a:t>
            </a:r>
            <a:r>
              <a:rPr lang="en-GB" dirty="0"/>
              <a:t> April 2019, All workers, including agency workers have had the right to an itemised payslip.</a:t>
            </a:r>
          </a:p>
          <a:p>
            <a:endParaRPr lang="en-GB" dirty="0"/>
          </a:p>
          <a:p>
            <a:r>
              <a:rPr lang="en-GB" dirty="0"/>
              <a:t>The payslip must include sufficient information so that an hourly paid worker can calculate whether they been paid correctly.</a:t>
            </a:r>
          </a:p>
          <a:p>
            <a:endParaRPr lang="en-GB" dirty="0"/>
          </a:p>
          <a:p>
            <a:r>
              <a:rPr lang="en-GB" dirty="0"/>
              <a:t>Where pay varies based on the time worked, the amount of time worked must be shown. Additional hours do not need to be shown (although it would be good practice to do so). For example, where a worker has a fixed salary each month, and works variable overtime with additional pay at an hourly rate, only the hours of overtime need to be shown.</a:t>
            </a:r>
          </a:p>
          <a:p>
            <a:endParaRPr lang="en-GB" dirty="0"/>
          </a:p>
          <a:p>
            <a:r>
              <a:rPr lang="en-GB" dirty="0"/>
              <a:t>If a worker is on a fixed salary each month there is no need to include an hourly figure to account for variations in pay caused by taking unpaid leave or SSP. Since cases do not amount to pay varying depending on the amount of time worked, but rather to pay varying because of a departure from the normal working and pay arrangements.</a:t>
            </a:r>
          </a:p>
          <a:p>
            <a:endParaRPr lang="en-GB" dirty="0"/>
          </a:p>
          <a:p>
            <a:r>
              <a:rPr lang="en-GB" dirty="0"/>
              <a:t>However, if a worker is paid according to the amount of time worked and takes unpaid leave or receives statutory sick pay any hours, they did work will still need to be included on their payslip.</a:t>
            </a:r>
          </a:p>
          <a:p>
            <a:endParaRPr lang="en-GB" dirty="0"/>
          </a:p>
          <a:p>
            <a:r>
              <a:rPr lang="en-GB" dirty="0"/>
              <a:t>* We have provided a template pay slip in your learning tools. Please take a moment to review.</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dirty="0"/>
          </a:p>
        </p:txBody>
      </p:sp>
    </p:spTree>
    <p:extLst>
      <p:ext uri="{BB962C8B-B14F-4D97-AF65-F5344CB8AC3E}">
        <p14:creationId xmlns:p14="http://schemas.microsoft.com/office/powerpoint/2010/main" val="25682063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D3D3D"/>
                </a:solidFill>
                <a:effectLst/>
                <a:latin typeface="Source Sans Pro" panose="020B0503030403020204" pitchFamily="34" charset="0"/>
              </a:rPr>
              <a:t>Other details needed in application</a:t>
            </a:r>
            <a:r>
              <a:rPr lang="en-GB" b="0" i="0" dirty="0">
                <a:solidFill>
                  <a:srgbClr val="3D3D3D"/>
                </a:solidFill>
                <a:effectLst/>
                <a:latin typeface="Source Sans Pro" panose="020B0503030403020204" pitchFamily="34" charset="0"/>
              </a:rPr>
              <a:t>: State that it is an application made under the statutory procedure; specify the change that the employee is seeking and when they wish the change to take effect; explain what effect, if any, the employee thinks the change would have on the employer and how any such effect could be dealt with; state whether the employee has previously made an application to the employer and, if so, when.</a:t>
            </a:r>
          </a:p>
          <a:p>
            <a:pPr algn="l" fontAlgn="base"/>
            <a:endParaRPr lang="en-GB" b="0" i="0" dirty="0">
              <a:solidFill>
                <a:srgbClr val="3D3D3D"/>
              </a:solidFill>
              <a:effectLst/>
              <a:latin typeface="Source Sans Pro" panose="020B0503030403020204" pitchFamily="34" charset="0"/>
            </a:endParaRPr>
          </a:p>
          <a:p>
            <a:r>
              <a:rPr lang="en-GB" dirty="0"/>
              <a:t>NOTE: Briefly explain current position here. At the time of delivering this session, the Government had published its response to the consultation and confirmed it would make a number of legislative changes including: day one right, consultation if rejecting the application, two requests in a 12 month period permitted, reduce period to respond from 3 to 2 months and remove the requirement for the individual to confirm in their request how to deal with the effects of the request. The bill was on its second reading in Parliament – it will be finalised when the Government ‘has time’. </a:t>
            </a:r>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dirty="0"/>
          </a:p>
        </p:txBody>
      </p:sp>
    </p:spTree>
    <p:extLst>
      <p:ext uri="{BB962C8B-B14F-4D97-AF65-F5344CB8AC3E}">
        <p14:creationId xmlns:p14="http://schemas.microsoft.com/office/powerpoint/2010/main" val="3016281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dirty="0"/>
          </a:p>
        </p:txBody>
      </p:sp>
    </p:spTree>
    <p:extLst>
      <p:ext uri="{BB962C8B-B14F-4D97-AF65-F5344CB8AC3E}">
        <p14:creationId xmlns:p14="http://schemas.microsoft.com/office/powerpoint/2010/main" val="27077392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dirty="0"/>
          </a:p>
        </p:txBody>
      </p:sp>
    </p:spTree>
    <p:extLst>
      <p:ext uri="{BB962C8B-B14F-4D97-AF65-F5344CB8AC3E}">
        <p14:creationId xmlns:p14="http://schemas.microsoft.com/office/powerpoint/2010/main" val="2778168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decision period </a:t>
            </a:r>
            <a:r>
              <a:rPr lang="en-GB" dirty="0"/>
              <a:t>is: t</a:t>
            </a:r>
            <a:r>
              <a:rPr lang="en-GB" b="0" i="0" dirty="0">
                <a:solidFill>
                  <a:srgbClr val="3D3D3D"/>
                </a:solidFill>
                <a:effectLst/>
                <a:latin typeface="Source Sans Pro" panose="020B0503030403020204" pitchFamily="34" charset="0"/>
              </a:rPr>
              <a:t>hree months beginning with the date on which the employee's request is made, or such longer period as the parties may agree.</a:t>
            </a:r>
          </a:p>
          <a:p>
            <a:endParaRPr lang="en-GB" b="0" i="0" dirty="0">
              <a:solidFill>
                <a:srgbClr val="3D3D3D"/>
              </a:solidFill>
              <a:effectLst/>
              <a:latin typeface="Source Sans Pro" panose="020B0503030403020204" pitchFamily="34" charset="0"/>
            </a:endParaRPr>
          </a:p>
          <a:p>
            <a:r>
              <a:rPr lang="en-GB" b="1" i="0" dirty="0">
                <a:solidFill>
                  <a:srgbClr val="3D3D3D"/>
                </a:solidFill>
                <a:effectLst/>
                <a:latin typeface="Source Sans Pro" panose="020B0503030403020204" pitchFamily="34" charset="0"/>
              </a:rPr>
              <a:t>Meeting</a:t>
            </a:r>
            <a:r>
              <a:rPr lang="en-GB" b="0" i="0" dirty="0">
                <a:solidFill>
                  <a:srgbClr val="3D3D3D"/>
                </a:solidFill>
                <a:effectLst/>
                <a:latin typeface="Source Sans Pro" panose="020B0503030403020204" pitchFamily="34" charset="0"/>
              </a:rPr>
              <a:t> – one important point to cover is the fact that, under the regs, any change will be </a:t>
            </a:r>
            <a:r>
              <a:rPr lang="en-GB" b="0" i="0" u="sng" dirty="0">
                <a:solidFill>
                  <a:srgbClr val="3D3D3D"/>
                </a:solidFill>
                <a:effectLst/>
                <a:latin typeface="Source Sans Pro" panose="020B0503030403020204" pitchFamily="34" charset="0"/>
              </a:rPr>
              <a:t>permanent</a:t>
            </a:r>
            <a:r>
              <a:rPr lang="en-GB" b="0" i="0" u="none" dirty="0">
                <a:solidFill>
                  <a:srgbClr val="3D3D3D"/>
                </a:solidFill>
                <a:effectLst/>
                <a:latin typeface="Source Sans Pro" panose="020B0503030403020204" pitchFamily="34" charset="0"/>
              </a:rPr>
              <a:t> unless the parties agree otherwise. For this reason, trial periods are useful even though the regs do not require these.</a:t>
            </a:r>
            <a:endParaRPr lang="en-GB" b="1" i="0" dirty="0">
              <a:solidFill>
                <a:srgbClr val="3D3D3D"/>
              </a:solidFill>
              <a:effectLst/>
              <a:latin typeface="Source Sans Pro" panose="020B0503030403020204" pitchFamily="34" charset="0"/>
            </a:endParaRPr>
          </a:p>
          <a:p>
            <a:endParaRPr lang="en-GB" dirty="0"/>
          </a:p>
          <a:p>
            <a:r>
              <a:rPr lang="en-GB" b="1" dirty="0"/>
              <a:t>Appeals</a:t>
            </a:r>
            <a:r>
              <a:rPr lang="en-GB" dirty="0"/>
              <a:t> not required under the regs but the Code </a:t>
            </a:r>
            <a:r>
              <a:rPr lang="en-GB" b="0" i="0" dirty="0">
                <a:solidFill>
                  <a:srgbClr val="3D3D3D"/>
                </a:solidFill>
                <a:effectLst/>
                <a:latin typeface="Source Sans Pro" panose="020B0503030403020204" pitchFamily="34" charset="0"/>
              </a:rPr>
              <a:t>suggests that employees should be allowed to do so. A failure to allow an appeal is likely to mean that an employer has not dealt with a request in a reasonable manner. In some cases appeals can remedy indirect sex discrimination resulting from an original rejection of a flexible working request.</a:t>
            </a:r>
          </a:p>
          <a:p>
            <a:endParaRPr lang="en-GB" b="0" i="0" dirty="0">
              <a:solidFill>
                <a:srgbClr val="3D3D3D"/>
              </a:solidFill>
              <a:effectLst/>
              <a:latin typeface="Source Sans Pro" panose="020B0503030403020204" pitchFamily="34" charset="0"/>
            </a:endParaRPr>
          </a:p>
          <a:p>
            <a:r>
              <a:rPr lang="en-GB" b="1" i="0" dirty="0">
                <a:solidFill>
                  <a:srgbClr val="53565A"/>
                </a:solidFill>
                <a:effectLst/>
                <a:latin typeface="+mn-lt"/>
              </a:rPr>
              <a:t>Penalties</a:t>
            </a:r>
            <a:r>
              <a:rPr lang="en-GB" b="0" i="0" dirty="0">
                <a:solidFill>
                  <a:srgbClr val="53565A"/>
                </a:solidFill>
                <a:effectLst/>
                <a:latin typeface="+mn-lt"/>
              </a:rPr>
              <a:t> - although compensation for non-compliance, or for a decision based on incorrect facts, is capped at eight weeks' pay (up to a maximum of £544 per week), an employer who refuses a request may also face the risk of unfair dismissal, sex discrimination and/or victimisation claims (with compensation for discrimination claims being uncapped).</a:t>
            </a:r>
            <a:endParaRPr lang="en-GB" dirty="0">
              <a:latin typeface="+mn-lt"/>
            </a:endParaRPr>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dirty="0"/>
          </a:p>
        </p:txBody>
      </p:sp>
    </p:spTree>
    <p:extLst>
      <p:ext uri="{BB962C8B-B14F-4D97-AF65-F5344CB8AC3E}">
        <p14:creationId xmlns:p14="http://schemas.microsoft.com/office/powerpoint/2010/main" val="564037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dirty="0"/>
          </a:p>
        </p:txBody>
      </p:sp>
    </p:spTree>
    <p:extLst>
      <p:ext uri="{BB962C8B-B14F-4D97-AF65-F5344CB8AC3E}">
        <p14:creationId xmlns:p14="http://schemas.microsoft.com/office/powerpoint/2010/main" val="8145412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D3D3D"/>
                </a:solidFill>
                <a:effectLst/>
                <a:latin typeface="Source Sans Pro" panose="020B0503030403020204" pitchFamily="34" charset="0"/>
              </a:rPr>
              <a:t>Under the legislation, if one of the eight reasons is given, an employee should only be able to challenge the employer's decision if the employer's view is based on incorrect facts ... unless the decision is tainted by discrimination. Employers should consider requests objectively and consistently and be prepared to explain decisions made.</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Having clear and objective reasons for each decision will also be useful when dealing with competing requests.</a:t>
            </a: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dirty="0"/>
          </a:p>
        </p:txBody>
      </p:sp>
    </p:spTree>
    <p:extLst>
      <p:ext uri="{BB962C8B-B14F-4D97-AF65-F5344CB8AC3E}">
        <p14:creationId xmlns:p14="http://schemas.microsoft.com/office/powerpoint/2010/main" val="19388673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Sex discrimination </a:t>
            </a:r>
            <a:r>
              <a:rPr lang="en-GB" dirty="0"/>
              <a:t>– effective remedy for women but not as useful for </a:t>
            </a:r>
            <a:r>
              <a:rPr lang="en-GB" b="0" i="0" dirty="0">
                <a:solidFill>
                  <a:srgbClr val="3D3D3D"/>
                </a:solidFill>
                <a:effectLst/>
                <a:latin typeface="Source Sans Pro" panose="020B0503030403020204" pitchFamily="34" charset="0"/>
              </a:rPr>
              <a:t>men seeking to work flexibly in order to care for their children, and it might not help a carer of either sex who is seeking to work flexibly to care for an adult. </a:t>
            </a:r>
          </a:p>
          <a:p>
            <a:endParaRPr lang="en-GB" b="0" i="0" dirty="0">
              <a:solidFill>
                <a:srgbClr val="3D3D3D"/>
              </a:solidFill>
              <a:effectLst/>
              <a:latin typeface="Source Sans Pro" panose="020B0503030403020204" pitchFamily="34" charset="0"/>
            </a:endParaRPr>
          </a:p>
          <a:p>
            <a:r>
              <a:rPr lang="en-GB" b="0" i="0" dirty="0">
                <a:solidFill>
                  <a:srgbClr val="3D3D3D"/>
                </a:solidFill>
                <a:effectLst/>
                <a:latin typeface="Source Sans Pro" panose="020B0503030403020204" pitchFamily="34" charset="0"/>
              </a:rPr>
              <a:t>More detail in later slides..</a:t>
            </a:r>
          </a:p>
          <a:p>
            <a:endParaRPr lang="en-GB" b="0" i="0" dirty="0">
              <a:solidFill>
                <a:srgbClr val="3D3D3D"/>
              </a:solidFill>
              <a:effectLst/>
              <a:latin typeface="Source Sans Pro" panose="020B0503030403020204" pitchFamily="34" charset="0"/>
            </a:endParaRPr>
          </a:p>
          <a:p>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dirty="0"/>
          </a:p>
        </p:txBody>
      </p:sp>
    </p:spTree>
    <p:extLst>
      <p:ext uri="{BB962C8B-B14F-4D97-AF65-F5344CB8AC3E}">
        <p14:creationId xmlns:p14="http://schemas.microsoft.com/office/powerpoint/2010/main" val="27305491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topic on its own so I will only be going through this in broad terms.</a:t>
            </a:r>
          </a:p>
          <a:p>
            <a:r>
              <a:rPr lang="en-GB" dirty="0"/>
              <a:t>Please note there are specific requirements / rules related to changing terms if an employee has transferred employment under TUPE or if the change relates to certain pension benefits.</a:t>
            </a:r>
          </a:p>
          <a:p>
            <a:r>
              <a:rPr lang="en-GB" dirty="0"/>
              <a:t>Changes must not result in a breach of minimum legal protection i.e. take wages below NMW or result in employee not having correct rest breaks, working excess hours etc.</a:t>
            </a:r>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23697171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Direct discrimination</a:t>
            </a:r>
            <a:r>
              <a:rPr lang="en-GB" dirty="0"/>
              <a:t>: </a:t>
            </a:r>
            <a:r>
              <a:rPr lang="en-GB" b="0" dirty="0"/>
              <a:t>A man will succeed in a direct discrimination claim only where he can demonstrate that the same employer would have granted, or at least seriously considered, the request if it had been made by a woman.</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76917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746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Objective justification</a:t>
            </a:r>
            <a:r>
              <a:rPr lang="en-GB" dirty="0"/>
              <a:t>: </a:t>
            </a:r>
          </a:p>
          <a:p>
            <a:pPr marL="228600" indent="-228600">
              <a:buFont typeface="+mj-lt"/>
              <a:buAutoNum type="arabicPeriod"/>
            </a:pPr>
            <a:r>
              <a:rPr lang="en-GB" b="0" i="0" u="none" strike="noStrike" dirty="0" err="1">
                <a:solidFill>
                  <a:srgbClr val="0563C1"/>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Cherfi</a:t>
            </a:r>
            <a:r>
              <a:rPr lang="en-GB" b="0" i="0" u="none" strike="noStrike" dirty="0">
                <a:solidFill>
                  <a:schemeClr val="tx1"/>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 v G4S Security Services Ltd UKEAT/0379/10</a:t>
            </a:r>
            <a:r>
              <a:rPr lang="en-GB" b="0" i="0" u="none" strike="noStrike" dirty="0">
                <a:solidFill>
                  <a:srgbClr val="3D3D3D"/>
                </a:solidFill>
                <a:effectLst/>
                <a:latin typeface="Source Sans Pro" panose="020B0503030403020204" pitchFamily="34" charset="0"/>
              </a:rPr>
              <a:t>. </a:t>
            </a:r>
            <a:r>
              <a:rPr lang="en-GB" b="0" i="0" dirty="0">
                <a:solidFill>
                  <a:srgbClr val="3D3D3D"/>
                </a:solidFill>
                <a:effectLst/>
                <a:latin typeface="Source Sans Pro" panose="020B0503030403020204" pitchFamily="34" charset="0"/>
              </a:rPr>
              <a:t>Mr </a:t>
            </a:r>
            <a:r>
              <a:rPr lang="en-GB" b="0" i="0" dirty="0" err="1">
                <a:solidFill>
                  <a:srgbClr val="3D3D3D"/>
                </a:solidFill>
                <a:effectLst/>
                <a:latin typeface="Source Sans Pro" panose="020B0503030403020204" pitchFamily="34" charset="0"/>
              </a:rPr>
              <a:t>Cherfi</a:t>
            </a:r>
            <a:r>
              <a:rPr lang="en-GB" b="0" i="0" dirty="0">
                <a:solidFill>
                  <a:srgbClr val="3D3D3D"/>
                </a:solidFill>
                <a:effectLst/>
                <a:latin typeface="Source Sans Pro" panose="020B0503030403020204" pitchFamily="34" charset="0"/>
              </a:rPr>
              <a:t>, worked as a security guard at a client site. His employer would face financial penalties and be at risk of losing the client contract if it failed to ensure that the requisite number of security guards were on site throughout operational hours. It therefore required the security guards to remain on site at lunchtimes, for which they were paid. Alternatives were considered and offered but refused. Balancing the employer's operational needs with the discriminatory effect on Mr </a:t>
            </a:r>
            <a:r>
              <a:rPr lang="en-GB" b="0" i="0" dirty="0" err="1">
                <a:solidFill>
                  <a:srgbClr val="3D3D3D"/>
                </a:solidFill>
                <a:effectLst/>
                <a:latin typeface="Source Sans Pro" panose="020B0503030403020204" pitchFamily="34" charset="0"/>
              </a:rPr>
              <a:t>Cherfi</a:t>
            </a:r>
            <a:r>
              <a:rPr lang="en-GB" b="0" i="0" dirty="0">
                <a:solidFill>
                  <a:srgbClr val="3D3D3D"/>
                </a:solidFill>
                <a:effectLst/>
                <a:latin typeface="Source Sans Pro" panose="020B0503030403020204" pitchFamily="34" charset="0"/>
              </a:rPr>
              <a:t>, the tribunal found that the requirement for security guards to remain on site was a proportionate means of achieving a legitimate aim. On appeal, the EAT upheld the tribunal's decision. </a:t>
            </a:r>
          </a:p>
          <a:p>
            <a:pPr marL="228600" indent="-228600">
              <a:buFont typeface="+mj-lt"/>
              <a:buAutoNum type="arabicPeriod"/>
            </a:pPr>
            <a:r>
              <a:rPr lang="en-GB" b="0" i="0" dirty="0">
                <a:solidFill>
                  <a:schemeClr val="tx1"/>
                </a:solidFill>
                <a:effectLst/>
                <a:latin typeface="Source Sans Pro" panose="020B0503030403020204" pitchFamily="34" charset="0"/>
              </a:rPr>
              <a:t> </a:t>
            </a:r>
            <a:r>
              <a:rPr lang="en-GB" b="0" i="0" u="none" strike="noStrike" dirty="0">
                <a:solidFill>
                  <a:schemeClr val="tx1"/>
                </a:solidFill>
                <a:effectLst/>
                <a:latin typeface="Source Sans Pro" panose="020B0503030403020204" pitchFamily="34" charset="0"/>
                <a:hlinkClick r:id="rId4">
                  <a:extLst>
                    <a:ext uri="{A12FA001-AC4F-418D-AE19-62706E023703}">
                      <ahyp:hlinkClr xmlns:ahyp="http://schemas.microsoft.com/office/drawing/2018/hyperlinkcolor" val="tx"/>
                    </a:ext>
                  </a:extLst>
                </a:hlinkClick>
              </a:rPr>
              <a:t>Harvey v City of Oxford Bus Services Ltd t/a Oxford Bus Company ET/3323826/1</a:t>
            </a:r>
            <a:r>
              <a:rPr lang="en-GB" b="0" i="1" u="none" strike="noStrike" dirty="0">
                <a:solidFill>
                  <a:srgbClr val="0563C1"/>
                </a:solidFill>
                <a:effectLst/>
                <a:latin typeface="Source Sans Pro" panose="020B0503030403020204" pitchFamily="34" charset="0"/>
                <a:hlinkClick r:id="rId4">
                  <a:extLst>
                    <a:ext uri="{A12FA001-AC4F-418D-AE19-62706E023703}">
                      <ahyp:hlinkClr xmlns:ahyp="http://schemas.microsoft.com/office/drawing/2018/hyperlinkcolor" val="tx"/>
                    </a:ext>
                  </a:extLst>
                </a:hlinkClick>
              </a:rPr>
              <a:t>6</a:t>
            </a:r>
            <a:r>
              <a:rPr lang="en-GB" b="0" i="1" u="none" strike="noStrike" dirty="0">
                <a:solidFill>
                  <a:srgbClr val="0563C1"/>
                </a:solidFill>
                <a:effectLst/>
                <a:latin typeface="Source Sans Pro" panose="020B0503030403020204" pitchFamily="34" charset="0"/>
              </a:rPr>
              <a:t>. </a:t>
            </a:r>
            <a:r>
              <a:rPr lang="en-GB" b="0" i="0" dirty="0">
                <a:solidFill>
                  <a:srgbClr val="3D3D3D"/>
                </a:solidFill>
                <a:effectLst/>
                <a:latin typeface="Source Sans Pro" panose="020B0503030403020204" pitchFamily="34" charset="0"/>
              </a:rPr>
              <a:t>Mr Harvey, a practising Seventh-Day Adventist, could not work from sunset on a Friday until sunset on a Saturday. A roster was in place from Sunday to Saturday and drivers were required to work five days out of seven, including either the Sunday or Saturday. Mr Harvey asked for his religious requirements to be accommodated. However, he continued to be allocated inappropriate shifts and was told that it would remain his responsibility to swop. The tribunal found that Mr Harvey's desire to observe the Sabbath was a genuine expression of his religious belief. The tribunal held that the real reason for the Oxford Bus Company not meeting Mr Harvey's request was the fear that if it allowed Mr Harvey to avoid being rostered for his holy day, it would have to do the same for all those who are religious. However, it had not ascertained how many people would be willing to work Friday and Saturday to cover the Sabbath. The Oxford Bus Company's actions were therefore not a proportionate means of achieving its legitimate aims.</a:t>
            </a:r>
            <a:endParaRPr lang="en-GB" dirty="0"/>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1683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41461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Should it be ‘first come first served’?</a:t>
            </a:r>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7935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To comply with the requirements of the UK GDPR, and associated legislation, employers who wish to monitor hybrid workers should:</a:t>
            </a:r>
          </a:p>
          <a:p>
            <a:pPr marL="457200" lvl="1" indent="-457200">
              <a:buFont typeface="+mj-lt"/>
              <a:buAutoNum type="arabicPeriod"/>
            </a:pPr>
            <a:r>
              <a:rPr lang="en-GB" dirty="0"/>
              <a:t>Identify the underlying concern and purpose of the monitoring.</a:t>
            </a:r>
          </a:p>
          <a:p>
            <a:pPr marL="457200" lvl="1" indent="-457200">
              <a:buFont typeface="+mj-lt"/>
              <a:buAutoNum type="arabicPeriod"/>
            </a:pPr>
            <a:r>
              <a:rPr lang="en-GB" dirty="0"/>
              <a:t>Establish legal basis for monitoring under GDPR.</a:t>
            </a:r>
          </a:p>
          <a:p>
            <a:pPr marL="457200" lvl="1" indent="-457200">
              <a:buFont typeface="+mj-lt"/>
              <a:buAutoNum type="arabicPeriod"/>
            </a:pPr>
            <a:r>
              <a:rPr lang="en-GB" dirty="0"/>
              <a:t>Undertake a data protection impact assessment </a:t>
            </a:r>
          </a:p>
          <a:p>
            <a:pPr marL="457200" lvl="1" indent="-457200">
              <a:buFont typeface="+mj-lt"/>
              <a:buAutoNum type="arabicPeriod"/>
            </a:pPr>
            <a:r>
              <a:rPr lang="en-GB" dirty="0"/>
              <a:t>Inform employees: what monitoring will be carried out and why, and explain how that information will be used.</a:t>
            </a:r>
          </a:p>
          <a:p>
            <a:pPr marL="457200" lvl="1" indent="-457200">
              <a:buFont typeface="+mj-lt"/>
              <a:buAutoNum type="arabicPeriod"/>
            </a:pPr>
            <a:r>
              <a:rPr lang="en-GB" dirty="0"/>
              <a:t>Limit access to monitoring data to only those who really need it.</a:t>
            </a:r>
          </a:p>
          <a:p>
            <a:pPr marL="457200" lvl="1" indent="-457200">
              <a:buFont typeface="+mj-lt"/>
              <a:buAutoNum type="arabicPeriod"/>
            </a:pPr>
            <a:r>
              <a:rPr lang="en-GB" dirty="0"/>
              <a:t>Consider retention periods for monitoring data.</a:t>
            </a:r>
          </a:p>
          <a:p>
            <a:pPr marL="457200" lvl="1" indent="-457200">
              <a:buFont typeface="+mj-lt"/>
              <a:buAutoNum type="arabicPeriod"/>
            </a:pPr>
            <a:r>
              <a:rPr lang="en-GB" dirty="0"/>
              <a:t>Not read documents marked "private" or "personal" without very good reason.</a:t>
            </a:r>
          </a:p>
          <a:p>
            <a:endParaRPr lang="en-GB" dirty="0"/>
          </a:p>
        </p:txBody>
      </p:sp>
      <p:sp>
        <p:nvSpPr>
          <p:cNvPr id="4" name="Slide Number Placeholder 3"/>
          <p:cNvSpPr>
            <a:spLocks noGrp="1"/>
          </p:cNvSpPr>
          <p:nvPr>
            <p:ph type="sldNum" sz="quarter" idx="5"/>
          </p:nvPr>
        </p:nvSpPr>
        <p:spPr/>
        <p:txBody>
          <a:bodyPr/>
          <a:lstStyle/>
          <a:p>
            <a:pPr marL="0" marR="0" lvl="0" indent="0" algn="r" defTabSz="1219200" rtl="0" eaLnBrk="1" fontAlgn="auto" latinLnBrk="0" hangingPunct="1">
              <a:lnSpc>
                <a:spcPct val="100000"/>
              </a:lnSpc>
              <a:spcBef>
                <a:spcPts val="0"/>
              </a:spcBef>
              <a:spcAft>
                <a:spcPts val="0"/>
              </a:spcAft>
              <a:buClrTx/>
              <a:buSzTx/>
              <a:buFontTx/>
              <a:buNone/>
              <a:tabLst/>
              <a:defRPr/>
            </a:pPr>
            <a:fld id="{703C78D4-3E6E-7541-B5CD-7881E3C09CC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1219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64869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r>
              <a:rPr lang="en-GB" dirty="0"/>
              <a:t>Millions have worked from home for first time due to Coronavirus and lockdown.</a:t>
            </a:r>
          </a:p>
          <a:p>
            <a:pPr lvl="2"/>
            <a:r>
              <a:rPr lang="en-GB" dirty="0"/>
              <a:t>Many (but not all) employees have found this a positive experience.</a:t>
            </a:r>
          </a:p>
          <a:p>
            <a:pPr lvl="2"/>
            <a:r>
              <a:rPr lang="en-GB" dirty="0"/>
              <a:t>Employers previously resistant to flexible working have found that it is possible… and</a:t>
            </a:r>
          </a:p>
          <a:p>
            <a:pPr lvl="2"/>
            <a:r>
              <a:rPr lang="en-GB" dirty="0"/>
              <a:t>As a result, some employees will now feel that their case is proven.</a:t>
            </a:r>
          </a:p>
          <a:p>
            <a:pPr lvl="2"/>
            <a:r>
              <a:rPr lang="en-GB" dirty="0"/>
              <a:t>Many employers worried about justifying refusals of flexible working applications.</a:t>
            </a:r>
          </a:p>
          <a:p>
            <a:pPr lvl="2"/>
            <a:r>
              <a:rPr lang="en-GB" dirty="0"/>
              <a:t>But – lifting of lockdown is likely to require a different approach from</a:t>
            </a:r>
            <a:r>
              <a:rPr lang="en-GB" u="sng" dirty="0"/>
              <a:t> both </a:t>
            </a:r>
            <a:r>
              <a:rPr lang="en-GB" dirty="0"/>
              <a:t>parties to flexible working.</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dirty="0"/>
          </a:p>
        </p:txBody>
      </p:sp>
    </p:spTree>
    <p:extLst>
      <p:ext uri="{BB962C8B-B14F-4D97-AF65-F5344CB8AC3E}">
        <p14:creationId xmlns:p14="http://schemas.microsoft.com/office/powerpoint/2010/main" val="39440448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40</a:t>
            </a:fld>
            <a:endParaRPr lang="en-GB" dirty="0"/>
          </a:p>
        </p:txBody>
      </p:sp>
    </p:spTree>
    <p:extLst>
      <p:ext uri="{BB962C8B-B14F-4D97-AF65-F5344CB8AC3E}">
        <p14:creationId xmlns:p14="http://schemas.microsoft.com/office/powerpoint/2010/main" val="11611712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dirty="0"/>
          </a:p>
        </p:txBody>
      </p:sp>
    </p:spTree>
    <p:extLst>
      <p:ext uri="{BB962C8B-B14F-4D97-AF65-F5344CB8AC3E}">
        <p14:creationId xmlns:p14="http://schemas.microsoft.com/office/powerpoint/2010/main" val="18765018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you can find additional resources to help with your studies.</a:t>
            </a:r>
          </a:p>
          <a:p>
            <a:endParaRPr lang="en-GB" dirty="0"/>
          </a:p>
          <a:p>
            <a:r>
              <a:rPr lang="en-GB" dirty="0"/>
              <a:t>The CIPD and the GOV.UK both have useful information on agency workers.</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dirty="0"/>
          </a:p>
        </p:txBody>
      </p:sp>
    </p:spTree>
    <p:extLst>
      <p:ext uri="{BB962C8B-B14F-4D97-AF65-F5344CB8AC3E}">
        <p14:creationId xmlns:p14="http://schemas.microsoft.com/office/powerpoint/2010/main" val="16334861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all very much for listening, do you have any questions?</a:t>
            </a:r>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dirty="0"/>
          </a:p>
        </p:txBody>
      </p:sp>
    </p:spTree>
    <p:extLst>
      <p:ext uri="{BB962C8B-B14F-4D97-AF65-F5344CB8AC3E}">
        <p14:creationId xmlns:p14="http://schemas.microsoft.com/office/powerpoint/2010/main" val="27666460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dirty="0"/>
              <a:t>© 2020 Capital Law Limited</a:t>
            </a:r>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dirty="0"/>
              <a:t>Click icon to add picture</a:t>
            </a:r>
            <a:endParaRPr lang="en-GB" dirty="0"/>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dirty="0"/>
              <a:t>Click icon to add picture</a:t>
            </a:r>
            <a:endParaRPr lang="en-GB" dirty="0"/>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dirty="0"/>
              <a:t>Click icon to add picture</a:t>
            </a:r>
            <a:endParaRPr lang="en-GB" dirty="0"/>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2020 Capital Law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 2020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dirty="0"/>
              <a:t>© 2020 Capital Law Limited</a:t>
            </a:r>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dirty="0"/>
              <a:t>© 2020 Capital Law Limited</a:t>
            </a:r>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hyperlink" Target="https://www.gov.uk/flexible-working" TargetMode="External"/><Relationship Id="rId3" Type="http://schemas.openxmlformats.org/officeDocument/2006/relationships/hyperlink" Target="https://www.cipd.co.uk/knowledge/fundamentals/emp-law/employees/agency-workers-guide" TargetMode="External"/><Relationship Id="rId7" Type="http://schemas.openxmlformats.org/officeDocument/2006/relationships/hyperlink" Target="https://www.acas.org.uk/acas-code-of-practice-on-flexible-working-requests" TargetMode="External"/><Relationship Id="rId2" Type="http://schemas.openxmlformats.org/officeDocument/2006/relationships/notesSlide" Target="../notesSlides/notesSlide38.xml"/><Relationship Id="rId1" Type="http://schemas.openxmlformats.org/officeDocument/2006/relationships/slideLayout" Target="../slideLayouts/slideLayout14.xml"/><Relationship Id="rId6" Type="http://schemas.openxmlformats.org/officeDocument/2006/relationships/hyperlink" Target="https://www.tuc.org.uk/research-analysis/reports/equal-treatment-agency-workers-0" TargetMode="External"/><Relationship Id="rId5" Type="http://schemas.openxmlformats.org/officeDocument/2006/relationships/hyperlink" Target="https://www.gov.uk/government/publications/good-work-the-taylor-review-of-modern-working-practices" TargetMode="External"/><Relationship Id="rId4" Type="http://schemas.openxmlformats.org/officeDocument/2006/relationships/hyperlink" Target="https://www.gov.uk/agency-workers-your-rights" TargetMode="External"/><Relationship Id="rId9" Type="http://schemas.openxmlformats.org/officeDocument/2006/relationships/hyperlink" Target="https://www.cipd.co.uk/knowledge/fundamentals/relations/flexible-working"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dirty="0"/>
              <a:t>© 2020 Capital Law Limited</a:t>
            </a:r>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26668"/>
            <a:ext cx="8168098" cy="2038635"/>
          </a:xfrm>
        </p:spPr>
        <p:txBody>
          <a:bodyPr/>
          <a:lstStyle/>
          <a:p>
            <a:r>
              <a:rPr lang="en-GB" dirty="0"/>
              <a:t>Employment Law </a:t>
            </a:r>
            <a:br>
              <a:rPr lang="en-GB" dirty="0"/>
            </a:br>
            <a:r>
              <a:rPr lang="en-GB" dirty="0"/>
              <a:t>MA/PGDip in HRM</a:t>
            </a:r>
            <a:br>
              <a:rPr lang="en-GB" dirty="0"/>
            </a:br>
            <a:r>
              <a:rPr lang="en-GB" dirty="0"/>
              <a:t>—Level 7</a:t>
            </a:r>
          </a:p>
        </p:txBody>
      </p:sp>
      <p:pic>
        <p:nvPicPr>
          <p:cNvPr id="7" name="Picture 2" descr="University of Wales Trinity Saint David (@UWTSD) | Twitter">
            <a:extLst>
              <a:ext uri="{FF2B5EF4-FFF2-40B4-BE49-F238E27FC236}">
                <a16:creationId xmlns:a16="http://schemas.microsoft.com/office/drawing/2014/main" id="{D5F7F013-A044-4D36-A757-0AC06212F8C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801922" y="1840442"/>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drawing&#10;&#10;Description automatically generated">
            <a:extLst>
              <a:ext uri="{FF2B5EF4-FFF2-40B4-BE49-F238E27FC236}">
                <a16:creationId xmlns:a16="http://schemas.microsoft.com/office/drawing/2014/main" id="{782A52FE-D6C4-4DEE-A258-B5BFB9035597}"/>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160079" y="3092472"/>
            <a:ext cx="3044856" cy="1479528"/>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03F97FA-8113-453D-B073-E0E169FE2F77}"/>
              </a:ext>
            </a:extLst>
          </p:cNvPr>
          <p:cNvSpPr>
            <a:spLocks noGrp="1"/>
          </p:cNvSpPr>
          <p:nvPr>
            <p:ph type="ftr" sz="quarter" idx="11"/>
          </p:nvPr>
        </p:nvSpPr>
        <p:spPr/>
        <p:txBody>
          <a:bodyPr/>
          <a:lstStyle/>
          <a:p>
            <a:r>
              <a:rPr lang="en-GB" dirty="0"/>
              <a:t>© 2020 Capital Law Limited</a:t>
            </a:r>
          </a:p>
        </p:txBody>
      </p:sp>
      <p:sp>
        <p:nvSpPr>
          <p:cNvPr id="3" name="Title 2">
            <a:extLst>
              <a:ext uri="{FF2B5EF4-FFF2-40B4-BE49-F238E27FC236}">
                <a16:creationId xmlns:a16="http://schemas.microsoft.com/office/drawing/2014/main" id="{FC68B6FF-3683-4711-8938-1ACFA93F1407}"/>
              </a:ext>
            </a:extLst>
          </p:cNvPr>
          <p:cNvSpPr>
            <a:spLocks noGrp="1"/>
          </p:cNvSpPr>
          <p:nvPr>
            <p:ph type="ctrTitle"/>
          </p:nvPr>
        </p:nvSpPr>
        <p:spPr>
          <a:xfrm>
            <a:off x="519159" y="2468443"/>
            <a:ext cx="8168098" cy="679545"/>
          </a:xfrm>
        </p:spPr>
        <p:txBody>
          <a:bodyPr/>
          <a:lstStyle/>
          <a:p>
            <a:r>
              <a:rPr lang="en-GB" dirty="0"/>
              <a:t>Employment Law</a:t>
            </a:r>
          </a:p>
        </p:txBody>
      </p:sp>
      <p:sp>
        <p:nvSpPr>
          <p:cNvPr id="4" name="Subtitle 3">
            <a:extLst>
              <a:ext uri="{FF2B5EF4-FFF2-40B4-BE49-F238E27FC236}">
                <a16:creationId xmlns:a16="http://schemas.microsoft.com/office/drawing/2014/main" id="{C04F3AC8-FEF1-4B52-8FF6-EAD52745BD9B}"/>
              </a:ext>
            </a:extLst>
          </p:cNvPr>
          <p:cNvSpPr>
            <a:spLocks noGrp="1"/>
          </p:cNvSpPr>
          <p:nvPr>
            <p:ph type="subTitle" idx="1"/>
          </p:nvPr>
        </p:nvSpPr>
        <p:spPr>
          <a:xfrm>
            <a:off x="530114" y="3279849"/>
            <a:ext cx="10130451" cy="679545"/>
          </a:xfrm>
        </p:spPr>
        <p:txBody>
          <a:bodyPr/>
          <a:lstStyle/>
          <a:p>
            <a:r>
              <a:rPr lang="en-GB" dirty="0"/>
              <a:t>Agency Workers &amp; Flexible Working</a:t>
            </a:r>
          </a:p>
        </p:txBody>
      </p:sp>
      <p:sp>
        <p:nvSpPr>
          <p:cNvPr id="7" name="Text Placeholder 6">
            <a:extLst>
              <a:ext uri="{FF2B5EF4-FFF2-40B4-BE49-F238E27FC236}">
                <a16:creationId xmlns:a16="http://schemas.microsoft.com/office/drawing/2014/main" id="{842984BB-FB1B-4472-93CA-5AB1FA72BC23}"/>
              </a:ext>
            </a:extLst>
          </p:cNvPr>
          <p:cNvSpPr>
            <a:spLocks noGrp="1"/>
          </p:cNvSpPr>
          <p:nvPr>
            <p:ph type="body" sz="quarter" idx="14"/>
          </p:nvPr>
        </p:nvSpPr>
        <p:spPr>
          <a:xfrm>
            <a:off x="638726" y="5144848"/>
            <a:ext cx="3130385" cy="1230313"/>
          </a:xfrm>
        </p:spPr>
        <p:txBody>
          <a:bodyPr/>
          <a:lstStyle/>
          <a:p>
            <a:r>
              <a:rPr lang="en-GB" b="0" dirty="0">
                <a:solidFill>
                  <a:schemeClr val="tx1"/>
                </a:solidFill>
              </a:rPr>
              <a:t>Employment &amp; Immigration</a:t>
            </a:r>
            <a:br>
              <a:rPr lang="en-GB" b="0" dirty="0">
                <a:solidFill>
                  <a:schemeClr val="tx1"/>
                </a:solidFill>
              </a:rPr>
            </a:br>
            <a:r>
              <a:rPr lang="en-GB" b="0" dirty="0">
                <a:solidFill>
                  <a:schemeClr val="tx1"/>
                </a:solidFill>
              </a:rPr>
              <a:t>Capital Law Ltd</a:t>
            </a:r>
          </a:p>
          <a:p>
            <a:endParaRPr lang="en-GB" dirty="0"/>
          </a:p>
        </p:txBody>
      </p:sp>
    </p:spTree>
    <p:extLst>
      <p:ext uri="{BB962C8B-B14F-4D97-AF65-F5344CB8AC3E}">
        <p14:creationId xmlns:p14="http://schemas.microsoft.com/office/powerpoint/2010/main" val="139464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dirty="0"/>
              <a:t>© 2020 Capital Law Limited</a:t>
            </a:r>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722039" y="1774346"/>
            <a:ext cx="14901864" cy="5563155"/>
          </a:xfrm>
        </p:spPr>
        <p:txBody>
          <a:bodyPr spcCol="360000"/>
          <a:lstStyle/>
          <a:p>
            <a:pPr marL="0" indent="0"/>
            <a:r>
              <a:rPr lang="en-GB" u="sng" dirty="0"/>
              <a:t>Agency Workers</a:t>
            </a:r>
            <a:r>
              <a:rPr lang="en-GB" dirty="0"/>
              <a:t>				</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01</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What is an agency worker</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02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What is a recruitment agency</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03</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Employment status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04</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Agency workers’ rights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05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Why choose agency workers</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r>
              <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rPr>
              <a:t>06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a:t>
            </a:r>
            <a:r>
              <a:rPr lang="en-GB" dirty="0">
                <a:solidFill>
                  <a:srgbClr val="000000"/>
                </a:solidFill>
                <a:latin typeface="Georgia" panose="02040502050405020303"/>
              </a:rPr>
              <a:t>Risks</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in practice</a:t>
            </a: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dirty="0">
                <a:solidFill>
                  <a:srgbClr val="E63200"/>
                </a:solidFill>
                <a:latin typeface="Georgia" panose="02040502050405020303"/>
              </a:rPr>
              <a:t>07 </a:t>
            </a:r>
            <a:r>
              <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rPr>
              <a:t>   Dismissal</a:t>
            </a:r>
            <a:endParaRPr lang="en-GB" dirty="0">
              <a:solidFill>
                <a:srgbClr val="000000"/>
              </a:solidFill>
              <a:latin typeface="Georgia" panose="02040502050405020303"/>
            </a:endParaRP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dirty="0">
                <a:solidFill>
                  <a:srgbClr val="E63200"/>
                </a:solidFill>
                <a:latin typeface="Georgia" panose="02040502050405020303"/>
              </a:rPr>
              <a:t>08</a:t>
            </a:r>
            <a:r>
              <a:rPr lang="en-GB" dirty="0">
                <a:solidFill>
                  <a:srgbClr val="000000"/>
                </a:solidFill>
                <a:latin typeface="Georgia" panose="02040502050405020303"/>
              </a:rPr>
              <a:t>    Recent legal changes</a:t>
            </a: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E632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lang="en-GB" u="sng" dirty="0">
              <a:latin typeface="Georgia" panose="02040502050405020303"/>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AutoNum type="arabicPlain" startAt="9"/>
              <a:tabLst/>
              <a:defRPr/>
            </a:pPr>
            <a:endParaRPr kumimoji="0" lang="en-GB" sz="2400" b="0" i="0" u="none" strike="noStrike" kern="1200" cap="none" spc="0" normalizeH="0" baseline="0" noProof="0" dirty="0">
              <a:ln>
                <a:noFill/>
              </a:ln>
              <a:effectLst/>
              <a:uLnTx/>
              <a:uFillTx/>
              <a:latin typeface="Georgia" panose="02040502050405020303"/>
              <a:ea typeface="+mn-ea"/>
              <a:cs typeface="+mn-cs"/>
            </a:endParaRP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u="sng" dirty="0">
                <a:latin typeface="Georgia" panose="02040502050405020303"/>
              </a:rPr>
              <a:t>Flexible working</a:t>
            </a: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dirty="0">
                <a:solidFill>
                  <a:srgbClr val="E63200"/>
                </a:solidFill>
                <a:latin typeface="Georgia" panose="02040502050405020303"/>
              </a:rPr>
              <a:t>09</a:t>
            </a:r>
            <a:r>
              <a:rPr kumimoji="0" lang="en-GB" sz="2400" b="0" i="0" u="none" strike="noStrike" kern="1200" cap="none" spc="0" normalizeH="0" baseline="0" noProof="0" dirty="0">
                <a:ln>
                  <a:noFill/>
                </a:ln>
                <a:effectLst/>
                <a:uLnTx/>
                <a:uFillTx/>
                <a:latin typeface="Georgia" panose="02040502050405020303"/>
                <a:ea typeface="+mn-ea"/>
                <a:cs typeface="+mn-cs"/>
              </a:rPr>
              <a:t>    The legal framework</a:t>
            </a: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dirty="0">
                <a:solidFill>
                  <a:srgbClr val="E63200"/>
                </a:solidFill>
                <a:latin typeface="Georgia" panose="02040502050405020303"/>
              </a:rPr>
              <a:t>10</a:t>
            </a:r>
            <a:r>
              <a:rPr lang="en-GB" dirty="0">
                <a:solidFill>
                  <a:srgbClr val="000000"/>
                </a:solidFill>
                <a:latin typeface="Georgia" panose="02040502050405020303"/>
              </a:rPr>
              <a:t>     Discrimination and other risks</a:t>
            </a:r>
          </a:p>
          <a:p>
            <a:pPr marL="0" marR="0" lvl="0" indent="0" algn="l" defTabSz="1219200" rtl="0" eaLnBrk="1" fontAlgn="auto" latinLnBrk="0" hangingPunct="1">
              <a:lnSpc>
                <a:spcPct val="100000"/>
              </a:lnSpc>
              <a:spcBef>
                <a:spcPts val="0"/>
              </a:spcBef>
              <a:spcAft>
                <a:spcPts val="1400"/>
              </a:spcAft>
              <a:buClr>
                <a:srgbClr val="E63200"/>
              </a:buClr>
              <a:buSzTx/>
              <a:tabLst/>
              <a:defRPr/>
            </a:pPr>
            <a:r>
              <a:rPr lang="en-GB" dirty="0">
                <a:solidFill>
                  <a:srgbClr val="E63200"/>
                </a:solidFill>
                <a:latin typeface="Georgia" panose="02040502050405020303"/>
              </a:rPr>
              <a:t>11</a:t>
            </a:r>
            <a:r>
              <a:rPr lang="en-GB" dirty="0">
                <a:solidFill>
                  <a:srgbClr val="000000"/>
                </a:solidFill>
                <a:latin typeface="Georgia" panose="02040502050405020303"/>
              </a:rPr>
              <a:t>      Working flexibly: post pandemic framework</a:t>
            </a: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AutoNum type="arabicPlain" startAt="9"/>
              <a:tabLst/>
              <a:defRPr/>
            </a:pP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635000" marR="0" lvl="0" indent="-635000" algn="l" defTabSz="1219200" rtl="0" eaLnBrk="1" fontAlgn="auto" latinLnBrk="0" hangingPunct="1">
              <a:lnSpc>
                <a:spcPct val="100000"/>
              </a:lnSpc>
              <a:spcBef>
                <a:spcPts val="0"/>
              </a:spcBef>
              <a:spcAft>
                <a:spcPts val="1400"/>
              </a:spcAft>
              <a:buClr>
                <a:srgbClr val="E63200"/>
              </a:buClr>
              <a:buSzTx/>
              <a:buFont typeface="+mj-lt"/>
              <a:buNone/>
              <a:tabLst/>
              <a:defRPr/>
            </a:pPr>
            <a:endParaRPr kumimoji="0" lang="en-GB" sz="2400" b="0" i="0" u="none" strike="noStrike" kern="1200" cap="none" spc="0" normalizeH="0" baseline="0" noProof="0" dirty="0">
              <a:ln>
                <a:noFill/>
              </a:ln>
              <a:solidFill>
                <a:srgbClr val="000000"/>
              </a:solidFill>
              <a:effectLst/>
              <a:uLnTx/>
              <a:uFillTx/>
              <a:latin typeface="Georgia" panose="02040502050405020303"/>
              <a:ea typeface="+mn-ea"/>
              <a:cs typeface="+mn-cs"/>
            </a:endParaRPr>
          </a:p>
          <a:p>
            <a:pPr marL="457200" indent="-457200">
              <a:buFont typeface="+mj-lt"/>
              <a:buAutoNum type="arabicPeriod"/>
            </a:pPr>
            <a:endParaRPr lang="en-GB" dirty="0"/>
          </a:p>
          <a:p>
            <a:pPr marL="0" indent="0"/>
            <a:endParaRPr lang="en-GB" dirty="0">
              <a:solidFill>
                <a:srgbClr val="FF0000"/>
              </a:solidFill>
            </a:endParaRPr>
          </a:p>
          <a:p>
            <a:pPr marL="0" indent="0"/>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71277"/>
            <a:ext cx="10383945" cy="3213187"/>
          </a:xfrm>
        </p:spPr>
        <p:txBody>
          <a:bodyPr/>
          <a:lstStyle/>
          <a:p>
            <a:r>
              <a:rPr lang="en-GB" dirty="0"/>
              <a:t>Agency Workers</a:t>
            </a:r>
          </a:p>
        </p:txBody>
      </p:sp>
      <p:pic>
        <p:nvPicPr>
          <p:cNvPr id="4" name="Picture 3">
            <a:extLst>
              <a:ext uri="{FF2B5EF4-FFF2-40B4-BE49-F238E27FC236}">
                <a16:creationId xmlns:a16="http://schemas.microsoft.com/office/drawing/2014/main" id="{DB67B660-0E73-4296-A5C7-63B776D384B4}"/>
              </a:ext>
            </a:extLst>
          </p:cNvPr>
          <p:cNvPicPr>
            <a:picLocks noChangeAspect="1"/>
          </p:cNvPicPr>
          <p:nvPr/>
        </p:nvPicPr>
        <p:blipFill rotWithShape="1">
          <a:blip r:embed="rId3"/>
          <a:srcRect l="27972" r="30070"/>
          <a:stretch/>
        </p:blipFill>
        <p:spPr>
          <a:xfrm>
            <a:off x="11399519" y="1353312"/>
            <a:ext cx="2483897" cy="7320744"/>
          </a:xfrm>
          <a:prstGeom prst="rect">
            <a:avLst/>
          </a:prstGeom>
        </p:spPr>
      </p:pic>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2127756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b="0" dirty="0"/>
              <a:t>01</a:t>
            </a:r>
          </a:p>
          <a:p>
            <a:pPr lvl="1"/>
            <a:r>
              <a:rPr lang="en-US" dirty="0"/>
              <a:t>What is an agency Worker?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dirty="0"/>
              <a:t>© 2020 Capital Law Limited</a:t>
            </a:r>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What is an agency worker</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507081"/>
            <a:ext cx="7386638" cy="6825412"/>
          </a:xfrm>
        </p:spPr>
        <p:txBody>
          <a:bodyPr/>
          <a:lstStyle/>
          <a:p>
            <a:r>
              <a:rPr lang="en-GB" dirty="0"/>
              <a:t>Agency Worker Regulations 2010:</a:t>
            </a:r>
          </a:p>
          <a:p>
            <a:pPr marL="0" lvl="2" indent="0">
              <a:buNone/>
            </a:pPr>
            <a:r>
              <a:rPr lang="en-GB" dirty="0"/>
              <a:t>A</a:t>
            </a:r>
            <a:r>
              <a:rPr lang="en-GB" dirty="0">
                <a:effectLst/>
                <a:latin typeface="Georgia" panose="02040502050405020303" pitchFamily="18" charset="0"/>
                <a:ea typeface="Times New Roman" panose="02020603050405020304" pitchFamily="18" charset="0"/>
                <a:cs typeface="Times New Roman" panose="02020603050405020304" pitchFamily="18" charset="0"/>
              </a:rPr>
              <a:t>n agency worker is an individual:</a:t>
            </a:r>
          </a:p>
          <a:p>
            <a:pPr marL="457200" lvl="2" indent="-457200">
              <a:buAutoNum type="arabicPeriod"/>
            </a:pPr>
            <a:r>
              <a:rPr lang="en-GB" dirty="0">
                <a:effectLst/>
                <a:latin typeface="Georgia" panose="02040502050405020303" pitchFamily="18" charset="0"/>
                <a:ea typeface="Times New Roman" panose="02020603050405020304" pitchFamily="18" charset="0"/>
                <a:cs typeface="Times New Roman" panose="02020603050405020304" pitchFamily="18" charset="0"/>
              </a:rPr>
              <a:t>Who is supplied by a </a:t>
            </a:r>
            <a:r>
              <a:rPr lang="en-GB" b="1" dirty="0">
                <a:effectLst/>
                <a:latin typeface="Georgia" panose="02040502050405020303" pitchFamily="18" charset="0"/>
                <a:ea typeface="Times New Roman" panose="02020603050405020304" pitchFamily="18" charset="0"/>
                <a:cs typeface="Times New Roman" panose="02020603050405020304" pitchFamily="18" charset="0"/>
              </a:rPr>
              <a:t>temporary work agency; </a:t>
            </a:r>
          </a:p>
          <a:p>
            <a:pPr marL="457200" lvl="2" indent="-457200">
              <a:buAutoNum type="arabicPeriod"/>
            </a:pPr>
            <a:r>
              <a:rPr lang="en-GB" dirty="0">
                <a:latin typeface="Georgia" panose="02040502050405020303" pitchFamily="18" charset="0"/>
                <a:ea typeface="Times New Roman" panose="02020603050405020304" pitchFamily="18" charset="0"/>
                <a:cs typeface="Times New Roman" panose="02020603050405020304" pitchFamily="18" charset="0"/>
              </a:rPr>
              <a:t>t</a:t>
            </a:r>
            <a:r>
              <a:rPr lang="en-GB" dirty="0">
                <a:effectLst/>
                <a:latin typeface="Georgia" panose="02040502050405020303" pitchFamily="18" charset="0"/>
                <a:ea typeface="Times New Roman" panose="02020603050405020304" pitchFamily="18" charset="0"/>
                <a:cs typeface="Times New Roman" panose="02020603050405020304" pitchFamily="18" charset="0"/>
              </a:rPr>
              <a:t>o work </a:t>
            </a:r>
            <a:r>
              <a:rPr lang="en-GB" b="1" dirty="0">
                <a:effectLst/>
                <a:latin typeface="Georgia" panose="02040502050405020303" pitchFamily="18" charset="0"/>
                <a:ea typeface="Times New Roman" panose="02020603050405020304" pitchFamily="18" charset="0"/>
                <a:cs typeface="Times New Roman" panose="02020603050405020304" pitchFamily="18" charset="0"/>
              </a:rPr>
              <a:t>temporarily</a:t>
            </a:r>
            <a:r>
              <a:rPr lang="en-GB" dirty="0">
                <a:effectLst/>
                <a:latin typeface="Georgia" panose="02040502050405020303" pitchFamily="18" charset="0"/>
                <a:ea typeface="Times New Roman" panose="02020603050405020304" pitchFamily="18" charset="0"/>
                <a:cs typeface="Times New Roman" panose="02020603050405020304" pitchFamily="18" charset="0"/>
              </a:rPr>
              <a:t> under the supervision and direction of a hirer; and</a:t>
            </a:r>
          </a:p>
          <a:p>
            <a:pPr marL="457200" lvl="2" indent="-457200">
              <a:buAutoNum type="arabicPeriod"/>
            </a:pPr>
            <a:r>
              <a:rPr lang="en-GB" dirty="0">
                <a:latin typeface="Georgia" panose="02040502050405020303" pitchFamily="18" charset="0"/>
                <a:cs typeface="Times New Roman" panose="02020603050405020304" pitchFamily="18" charset="0"/>
              </a:rPr>
              <a:t>who has a </a:t>
            </a:r>
            <a:r>
              <a:rPr lang="en-GB" b="1" dirty="0">
                <a:latin typeface="Georgia" panose="02040502050405020303" pitchFamily="18" charset="0"/>
                <a:cs typeface="Times New Roman" panose="02020603050405020304" pitchFamily="18" charset="0"/>
              </a:rPr>
              <a:t>contract</a:t>
            </a:r>
            <a:r>
              <a:rPr lang="en-GB" dirty="0">
                <a:latin typeface="Georgia" panose="02040502050405020303" pitchFamily="18" charset="0"/>
                <a:cs typeface="Times New Roman" panose="02020603050405020304" pitchFamily="18" charset="0"/>
              </a:rPr>
              <a:t> of employment / contract to provide work or services personally (i.e. is an employee or worker)</a:t>
            </a:r>
            <a:endParaRPr lang="en-GB" dirty="0"/>
          </a:p>
          <a:p>
            <a:pPr marL="0" lvl="2" indent="0">
              <a:buNone/>
            </a:pPr>
            <a:r>
              <a:rPr lang="en-GB" dirty="0"/>
              <a:t>Agency workers are sometimes referred to as “temps”. </a:t>
            </a:r>
          </a:p>
          <a:p>
            <a:pPr marL="0" lvl="2" indent="0">
              <a:buNone/>
            </a:pPr>
            <a:r>
              <a:rPr lang="en-GB" dirty="0"/>
              <a:t>They are used in many ways i.e.</a:t>
            </a:r>
          </a:p>
          <a:p>
            <a:pPr lvl="2">
              <a:buFont typeface="Arial" panose="020B0604020202020204" pitchFamily="34" charset="0"/>
              <a:buChar char="•"/>
            </a:pPr>
            <a:r>
              <a:rPr lang="en-GB" dirty="0"/>
              <a:t>To do specific pieces of work for a client;</a:t>
            </a:r>
          </a:p>
          <a:p>
            <a:pPr lvl="2">
              <a:buFont typeface="Arial" panose="020B0604020202020204" pitchFamily="34" charset="0"/>
              <a:buChar char="•"/>
            </a:pPr>
            <a:r>
              <a:rPr lang="en-GB" dirty="0"/>
              <a:t>to work on a fixed term basis;</a:t>
            </a:r>
          </a:p>
          <a:p>
            <a:pPr lvl="2">
              <a:buFont typeface="Arial" panose="020B0604020202020204" pitchFamily="34" charset="0"/>
              <a:buChar char="•"/>
            </a:pPr>
            <a:r>
              <a:rPr lang="en-GB" dirty="0"/>
              <a:t>or even on an open ended basis (but beware of this one – is it really ‘temporary’?!)</a:t>
            </a:r>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0A49-4EB1-42F7-983F-A7C8AF682A43}"/>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469DFEEA-C652-43B4-8BE5-4D5972B11E5F}"/>
              </a:ext>
            </a:extLst>
          </p:cNvPr>
          <p:cNvSpPr>
            <a:spLocks noGrp="1"/>
          </p:cNvSpPr>
          <p:nvPr>
            <p:ph idx="1"/>
          </p:nvPr>
        </p:nvSpPr>
        <p:spPr/>
        <p:txBody>
          <a:bodyPr/>
          <a:lstStyle/>
          <a:p>
            <a:r>
              <a:rPr lang="en-GB" dirty="0"/>
              <a:t>02</a:t>
            </a:r>
          </a:p>
          <a:p>
            <a:r>
              <a:rPr lang="en-GB" b="1" dirty="0"/>
              <a:t>Temporary work agency OR Employment business?</a:t>
            </a:r>
          </a:p>
        </p:txBody>
      </p:sp>
      <p:sp>
        <p:nvSpPr>
          <p:cNvPr id="4" name="Footer Placeholder 3">
            <a:extLst>
              <a:ext uri="{FF2B5EF4-FFF2-40B4-BE49-F238E27FC236}">
                <a16:creationId xmlns:a16="http://schemas.microsoft.com/office/drawing/2014/main" id="{760358CD-698E-4AE2-8175-8818A4AE778E}"/>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7EEB6811-5977-4ADA-8BE5-F8FB5BC09680}"/>
              </a:ext>
            </a:extLst>
          </p:cNvPr>
          <p:cNvSpPr>
            <a:spLocks noGrp="1"/>
          </p:cNvSpPr>
          <p:nvPr>
            <p:ph type="subTitle" idx="13"/>
          </p:nvPr>
        </p:nvSpPr>
        <p:spPr/>
        <p:txBody>
          <a:bodyPr/>
          <a:lstStyle/>
          <a:p>
            <a:r>
              <a:rPr lang="en-GB" dirty="0"/>
              <a:t>What is a recruitment agency?</a:t>
            </a:r>
          </a:p>
        </p:txBody>
      </p:sp>
      <p:sp>
        <p:nvSpPr>
          <p:cNvPr id="6" name="Text Placeholder 5">
            <a:extLst>
              <a:ext uri="{FF2B5EF4-FFF2-40B4-BE49-F238E27FC236}">
                <a16:creationId xmlns:a16="http://schemas.microsoft.com/office/drawing/2014/main" id="{156FBB50-A186-487F-BD31-D1845A825208}"/>
              </a:ext>
            </a:extLst>
          </p:cNvPr>
          <p:cNvSpPr>
            <a:spLocks noGrp="1"/>
          </p:cNvSpPr>
          <p:nvPr>
            <p:ph type="body" sz="quarter" idx="14"/>
          </p:nvPr>
        </p:nvSpPr>
        <p:spPr>
          <a:xfrm>
            <a:off x="8220843" y="1097642"/>
            <a:ext cx="7386638" cy="6453480"/>
          </a:xfrm>
        </p:spPr>
        <p:txBody>
          <a:bodyPr/>
          <a:lstStyle/>
          <a:p>
            <a:r>
              <a:rPr lang="en-GB" dirty="0"/>
              <a:t>A temporary work agency:</a:t>
            </a:r>
          </a:p>
          <a:p>
            <a:pPr marL="342900" indent="-342900">
              <a:buFont typeface="Georgia" panose="02040502050405020303" pitchFamily="18" charset="0"/>
              <a:buChar char="─"/>
            </a:pPr>
            <a:r>
              <a:rPr lang="en-GB" b="0" dirty="0"/>
              <a:t>supplies temporary agency workers</a:t>
            </a:r>
          </a:p>
          <a:p>
            <a:pPr marL="342900" indent="-342900">
              <a:buFont typeface="Georgia" panose="02040502050405020303" pitchFamily="18" charset="0"/>
              <a:buChar char="─"/>
            </a:pPr>
            <a:r>
              <a:rPr lang="en-GB" b="0" dirty="0"/>
              <a:t>pays for or receives payment for temporary agency workers</a:t>
            </a:r>
          </a:p>
          <a:p>
            <a:pPr marL="342900" indent="-342900">
              <a:buFont typeface="Georgia" panose="02040502050405020303" pitchFamily="18" charset="0"/>
              <a:buChar char="─"/>
            </a:pPr>
            <a:r>
              <a:rPr lang="en-GB" b="0" dirty="0"/>
              <a:t>must not be involved in the economic activity</a:t>
            </a:r>
          </a:p>
          <a:p>
            <a:pPr marL="342900" indent="-342900">
              <a:buFont typeface="Georgia" panose="02040502050405020303" pitchFamily="18" charset="0"/>
              <a:buChar char="─"/>
            </a:pPr>
            <a:endParaRPr lang="en-GB" b="0" dirty="0"/>
          </a:p>
          <a:p>
            <a:r>
              <a:rPr lang="en-GB" b="0" dirty="0"/>
              <a:t>A </a:t>
            </a:r>
            <a:r>
              <a:rPr lang="en-GB" dirty="0"/>
              <a:t>temporary work agency </a:t>
            </a:r>
            <a:r>
              <a:rPr lang="en-GB" b="0" dirty="0"/>
              <a:t>may be:</a:t>
            </a:r>
          </a:p>
          <a:p>
            <a:pPr marL="342900" lvl="1" indent="-342900">
              <a:buFont typeface="Georgia" panose="02040502050405020303" pitchFamily="18" charset="0"/>
              <a:buChar char="─"/>
            </a:pPr>
            <a:r>
              <a:rPr lang="en-GB" dirty="0"/>
              <a:t>An individual/company</a:t>
            </a:r>
          </a:p>
          <a:p>
            <a:pPr marL="342900" lvl="1" indent="-342900">
              <a:buFont typeface="Georgia" panose="02040502050405020303" pitchFamily="18" charset="0"/>
              <a:buChar char="─"/>
            </a:pPr>
            <a:r>
              <a:rPr lang="en-GB" b="0" dirty="0"/>
              <a:t>Public </a:t>
            </a:r>
            <a:r>
              <a:rPr lang="en-GB" dirty="0"/>
              <a:t>or private sector</a:t>
            </a:r>
          </a:p>
          <a:p>
            <a:pPr marL="342900" lvl="1" indent="-342900">
              <a:buFont typeface="Georgia" panose="02040502050405020303" pitchFamily="18" charset="0"/>
              <a:buChar char="─"/>
            </a:pPr>
            <a:r>
              <a:rPr lang="en-GB" b="0" dirty="0"/>
              <a:t>Profit/not for profit</a:t>
            </a:r>
          </a:p>
          <a:p>
            <a:pPr marL="342900" lvl="1" indent="-342900">
              <a:buFont typeface="Georgia" panose="02040502050405020303" pitchFamily="18" charset="0"/>
              <a:buChar char="─"/>
            </a:pPr>
            <a:r>
              <a:rPr lang="en-GB" dirty="0"/>
              <a:t>Master vendor / n</a:t>
            </a:r>
            <a:r>
              <a:rPr lang="en-GB" b="0" dirty="0"/>
              <a:t>eutral vendor</a:t>
            </a:r>
          </a:p>
          <a:p>
            <a:pPr marL="342900" lvl="1" indent="-342900">
              <a:buFont typeface="Georgia" panose="02040502050405020303" pitchFamily="18" charset="0"/>
              <a:buChar char="─"/>
            </a:pPr>
            <a:endParaRPr lang="en-GB" dirty="0"/>
          </a:p>
          <a:p>
            <a:pPr lvl="1"/>
            <a:r>
              <a:rPr lang="en-GB" b="1" dirty="0"/>
              <a:t>Employment business </a:t>
            </a:r>
            <a:r>
              <a:rPr lang="en-GB" dirty="0"/>
              <a:t>= recruitment agency</a:t>
            </a:r>
          </a:p>
          <a:p>
            <a:pPr lvl="1"/>
            <a:r>
              <a:rPr lang="en-GB" b="0" dirty="0"/>
              <a:t>Why is this important?</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1026215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61E0D-DB29-4934-A515-9741E3A552AF}"/>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EDA335EA-E286-4B9E-AE4B-28D790BA698E}"/>
              </a:ext>
            </a:extLst>
          </p:cNvPr>
          <p:cNvSpPr>
            <a:spLocks noGrp="1"/>
          </p:cNvSpPr>
          <p:nvPr>
            <p:ph idx="1"/>
          </p:nvPr>
        </p:nvSpPr>
        <p:spPr/>
        <p:txBody>
          <a:bodyPr/>
          <a:lstStyle/>
          <a:p>
            <a:r>
              <a:rPr lang="en-GB" dirty="0"/>
              <a:t>03</a:t>
            </a:r>
          </a:p>
          <a:p>
            <a:r>
              <a:rPr lang="en-GB" b="1" dirty="0"/>
              <a:t>Employment status</a:t>
            </a:r>
          </a:p>
        </p:txBody>
      </p:sp>
      <p:sp>
        <p:nvSpPr>
          <p:cNvPr id="4" name="Footer Placeholder 3">
            <a:extLst>
              <a:ext uri="{FF2B5EF4-FFF2-40B4-BE49-F238E27FC236}">
                <a16:creationId xmlns:a16="http://schemas.microsoft.com/office/drawing/2014/main" id="{67642E18-8D5F-43CA-9769-AE73A62B3BA5}"/>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E98AE07D-925F-4055-8309-16BD45060DD7}"/>
              </a:ext>
            </a:extLst>
          </p:cNvPr>
          <p:cNvSpPr>
            <a:spLocks noGrp="1"/>
          </p:cNvSpPr>
          <p:nvPr>
            <p:ph type="subTitle" idx="13"/>
          </p:nvPr>
        </p:nvSpPr>
        <p:spPr/>
        <p:txBody>
          <a:bodyPr/>
          <a:lstStyle/>
          <a:p>
            <a:r>
              <a:rPr lang="en-GB" dirty="0"/>
              <a:t>Employment status</a:t>
            </a:r>
          </a:p>
        </p:txBody>
      </p:sp>
      <p:sp>
        <p:nvSpPr>
          <p:cNvPr id="6" name="Text Placeholder 5">
            <a:extLst>
              <a:ext uri="{FF2B5EF4-FFF2-40B4-BE49-F238E27FC236}">
                <a16:creationId xmlns:a16="http://schemas.microsoft.com/office/drawing/2014/main" id="{B1B2A62E-8B70-420A-89D6-361CE707CC16}"/>
              </a:ext>
            </a:extLst>
          </p:cNvPr>
          <p:cNvSpPr>
            <a:spLocks noGrp="1"/>
          </p:cNvSpPr>
          <p:nvPr>
            <p:ph type="body" sz="quarter" idx="14"/>
          </p:nvPr>
        </p:nvSpPr>
        <p:spPr>
          <a:xfrm>
            <a:off x="8286750" y="1636810"/>
            <a:ext cx="7386638" cy="5543550"/>
          </a:xfrm>
        </p:spPr>
        <p:txBody>
          <a:bodyPr/>
          <a:lstStyle/>
          <a:p>
            <a:r>
              <a:rPr lang="en-GB" dirty="0"/>
              <a:t>Employee</a:t>
            </a:r>
            <a:r>
              <a:rPr lang="en-GB" b="0" dirty="0"/>
              <a:t> or </a:t>
            </a:r>
            <a:r>
              <a:rPr lang="en-GB" dirty="0"/>
              <a:t>worker</a:t>
            </a:r>
            <a:r>
              <a:rPr lang="en-GB" b="0" dirty="0"/>
              <a:t>? </a:t>
            </a:r>
          </a:p>
          <a:p>
            <a:r>
              <a:rPr lang="en-GB" b="0" dirty="0"/>
              <a:t>Why is this important?</a:t>
            </a:r>
          </a:p>
          <a:p>
            <a:pPr marL="342900" indent="-342900">
              <a:buFontTx/>
              <a:buChar char="-"/>
            </a:pPr>
            <a:r>
              <a:rPr lang="en-GB" b="0" dirty="0"/>
              <a:t>Employees have more rights than Workers. Please see </a:t>
            </a:r>
            <a:r>
              <a:rPr lang="en-GB" dirty="0"/>
              <a:t>Employee Checklist Document</a:t>
            </a:r>
          </a:p>
          <a:p>
            <a:pPr marL="342900" indent="-342900">
              <a:buFontTx/>
              <a:buChar char="-"/>
            </a:pPr>
            <a:r>
              <a:rPr lang="en-GB" b="0" dirty="0"/>
              <a:t>NB </a:t>
            </a:r>
            <a:r>
              <a:rPr lang="en-GB" dirty="0"/>
              <a:t>agency worker </a:t>
            </a:r>
            <a:r>
              <a:rPr lang="en-GB" b="0" dirty="0"/>
              <a:t>rights differ slightly</a:t>
            </a:r>
            <a:endParaRPr lang="en-GB" dirty="0"/>
          </a:p>
          <a:p>
            <a:endParaRPr lang="en-GB" b="0" dirty="0"/>
          </a:p>
          <a:p>
            <a:r>
              <a:rPr lang="en-GB" dirty="0"/>
              <a:t>Who</a:t>
            </a:r>
            <a:r>
              <a:rPr lang="en-GB" b="0" dirty="0"/>
              <a:t> are they employed / engaged by?</a:t>
            </a:r>
          </a:p>
          <a:p>
            <a:pPr marL="342900" indent="-342900">
              <a:buFont typeface="Georgia" panose="02040502050405020303" pitchFamily="18" charset="0"/>
              <a:buChar char="─"/>
            </a:pPr>
            <a:r>
              <a:rPr lang="en-GB" b="0" dirty="0"/>
              <a:t>employment business? </a:t>
            </a:r>
          </a:p>
          <a:p>
            <a:pPr marL="342900" indent="-342900">
              <a:buFont typeface="Georgia" panose="02040502050405020303" pitchFamily="18" charset="0"/>
              <a:buChar char="─"/>
            </a:pPr>
            <a:r>
              <a:rPr lang="en-GB" b="0" dirty="0"/>
              <a:t>end client (also known as the hirer)? </a:t>
            </a:r>
          </a:p>
          <a:p>
            <a:r>
              <a:rPr lang="en-GB" b="0" dirty="0"/>
              <a:t>Why is this important?</a:t>
            </a:r>
          </a:p>
          <a:p>
            <a:endParaRPr lang="en-GB" b="0" dirty="0"/>
          </a:p>
          <a:p>
            <a:r>
              <a:rPr lang="en-GB" b="0" dirty="0"/>
              <a:t>Understand the position from the start to avoid disputes!</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868464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2458577"/>
            <a:ext cx="10383945" cy="1606594"/>
          </a:xfrm>
        </p:spPr>
        <p:txBody>
          <a:bodyPr/>
          <a:lstStyle/>
          <a:p>
            <a:r>
              <a:rPr lang="en-GB" dirty="0"/>
              <a:t>Legal rights</a:t>
            </a:r>
          </a:p>
        </p:txBody>
      </p:sp>
      <p:sp>
        <p:nvSpPr>
          <p:cNvPr id="6" name="Footer Placeholder 3">
            <a:extLst>
              <a:ext uri="{FF2B5EF4-FFF2-40B4-BE49-F238E27FC236}">
                <a16:creationId xmlns:a16="http://schemas.microsoft.com/office/drawing/2014/main" id="{12BC6019-97F7-497C-8700-C6B85097F948}"/>
              </a:ext>
            </a:extLst>
          </p:cNvPr>
          <p:cNvSpPr>
            <a:spLocks noGrp="1"/>
          </p:cNvSpPr>
          <p:nvPr>
            <p:ph type="ftr" sz="quarter" idx="11"/>
          </p:nvPr>
        </p:nvSpPr>
        <p:spPr>
          <a:xfrm>
            <a:off x="633685" y="8240160"/>
            <a:ext cx="5486936" cy="184666"/>
          </a:xfrm>
        </p:spPr>
        <p:txBody>
          <a:bodyPr/>
          <a:lstStyle/>
          <a:p>
            <a:r>
              <a:rPr lang="en-GB"/>
              <a:t>© 2020 Capital Law Limited</a:t>
            </a:r>
            <a:endParaRPr lang="en-GB" dirty="0"/>
          </a:p>
        </p:txBody>
      </p:sp>
      <p:pic>
        <p:nvPicPr>
          <p:cNvPr id="7" name="Picture 6">
            <a:extLst>
              <a:ext uri="{FF2B5EF4-FFF2-40B4-BE49-F238E27FC236}">
                <a16:creationId xmlns:a16="http://schemas.microsoft.com/office/drawing/2014/main" id="{FDB53BFE-A7D3-4950-BE92-73A3C7CCCC8B}"/>
              </a:ext>
            </a:extLst>
          </p:cNvPr>
          <p:cNvPicPr>
            <a:picLocks noChangeAspect="1"/>
          </p:cNvPicPr>
          <p:nvPr/>
        </p:nvPicPr>
        <p:blipFill rotWithShape="1">
          <a:blip r:embed="rId2"/>
          <a:srcRect l="27972" r="30070"/>
          <a:stretch/>
        </p:blipFill>
        <p:spPr>
          <a:xfrm>
            <a:off x="11399519" y="1353312"/>
            <a:ext cx="2483897" cy="7320744"/>
          </a:xfrm>
          <a:prstGeom prst="rect">
            <a:avLst/>
          </a:prstGeom>
        </p:spPr>
      </p:pic>
    </p:spTree>
    <p:extLst>
      <p:ext uri="{BB962C8B-B14F-4D97-AF65-F5344CB8AC3E}">
        <p14:creationId xmlns:p14="http://schemas.microsoft.com/office/powerpoint/2010/main" val="2771388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4866-543C-41C1-9AE0-1B08D916FBC4}"/>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73A94940-70CC-482D-B390-EC0808B82AA1}"/>
              </a:ext>
            </a:extLst>
          </p:cNvPr>
          <p:cNvSpPr>
            <a:spLocks noGrp="1"/>
          </p:cNvSpPr>
          <p:nvPr>
            <p:ph idx="1"/>
          </p:nvPr>
        </p:nvSpPr>
        <p:spPr/>
        <p:txBody>
          <a:bodyPr/>
          <a:lstStyle/>
          <a:p>
            <a:r>
              <a:rPr lang="en-GB" dirty="0"/>
              <a:t>04</a:t>
            </a:r>
          </a:p>
          <a:p>
            <a:r>
              <a:rPr lang="en-GB" b="1" dirty="0"/>
              <a:t>Agency Worker Regulations 2010</a:t>
            </a:r>
            <a:br>
              <a:rPr lang="en-GB" b="1" dirty="0"/>
            </a:br>
            <a:r>
              <a:rPr lang="en-GB" b="1" dirty="0"/>
              <a:t>(AWR)</a:t>
            </a:r>
          </a:p>
        </p:txBody>
      </p:sp>
      <p:sp>
        <p:nvSpPr>
          <p:cNvPr id="4" name="Footer Placeholder 3">
            <a:extLst>
              <a:ext uri="{FF2B5EF4-FFF2-40B4-BE49-F238E27FC236}">
                <a16:creationId xmlns:a16="http://schemas.microsoft.com/office/drawing/2014/main" id="{DAF83EF6-A775-42C9-AA81-F45FBC554B40}"/>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3A224FD0-FBAF-4EBD-A435-44427E6FEF50}"/>
              </a:ext>
            </a:extLst>
          </p:cNvPr>
          <p:cNvSpPr>
            <a:spLocks noGrp="1"/>
          </p:cNvSpPr>
          <p:nvPr>
            <p:ph type="subTitle" idx="13"/>
          </p:nvPr>
        </p:nvSpPr>
        <p:spPr/>
        <p:txBody>
          <a:bodyPr/>
          <a:lstStyle/>
          <a:p>
            <a:r>
              <a:rPr lang="en-GB" dirty="0"/>
              <a:t>Agency Worker Rights</a:t>
            </a:r>
          </a:p>
        </p:txBody>
      </p:sp>
      <p:sp>
        <p:nvSpPr>
          <p:cNvPr id="6" name="Text Placeholder 5">
            <a:extLst>
              <a:ext uri="{FF2B5EF4-FFF2-40B4-BE49-F238E27FC236}">
                <a16:creationId xmlns:a16="http://schemas.microsoft.com/office/drawing/2014/main" id="{5FFF28A7-20C1-4C40-B9F2-DC2584385FAD}"/>
              </a:ext>
            </a:extLst>
          </p:cNvPr>
          <p:cNvSpPr>
            <a:spLocks noGrp="1"/>
          </p:cNvSpPr>
          <p:nvPr>
            <p:ph type="body" sz="quarter" idx="14"/>
          </p:nvPr>
        </p:nvSpPr>
        <p:spPr/>
        <p:txBody>
          <a:bodyPr/>
          <a:lstStyle/>
          <a:p>
            <a:r>
              <a:rPr lang="en-GB" b="0" dirty="0"/>
              <a:t>Usually agency workers are part of a </a:t>
            </a:r>
            <a:r>
              <a:rPr lang="en-GB" dirty="0"/>
              <a:t>tripartite</a:t>
            </a:r>
            <a:r>
              <a:rPr lang="en-GB" b="0" dirty="0"/>
              <a:t> relationship</a:t>
            </a:r>
          </a:p>
          <a:p>
            <a:pPr marL="457200" indent="-457200">
              <a:buFont typeface="+mj-lt"/>
              <a:buAutoNum type="arabicPeriod"/>
            </a:pPr>
            <a:r>
              <a:rPr lang="en-GB" b="0" dirty="0"/>
              <a:t>Agency workers</a:t>
            </a:r>
          </a:p>
          <a:p>
            <a:pPr marL="457200" indent="-457200">
              <a:buFont typeface="+mj-lt"/>
              <a:buAutoNum type="arabicPeriod"/>
            </a:pPr>
            <a:r>
              <a:rPr lang="en-GB" b="0" dirty="0"/>
              <a:t>The Agency</a:t>
            </a:r>
          </a:p>
          <a:p>
            <a:pPr marL="457200" indent="-457200">
              <a:buFont typeface="+mj-lt"/>
              <a:buAutoNum type="arabicPeriod"/>
            </a:pPr>
            <a:r>
              <a:rPr lang="en-GB" b="0" dirty="0"/>
              <a:t>Hirers </a:t>
            </a:r>
            <a:endParaRPr lang="en-GB" b="0" i="0" dirty="0"/>
          </a:p>
          <a:p>
            <a:endParaRPr lang="en-GB" b="0" dirty="0"/>
          </a:p>
          <a:p>
            <a:r>
              <a:rPr lang="en-GB" b="0" dirty="0"/>
              <a:t>Agency workers have specific rights under the AWR:</a:t>
            </a:r>
            <a:endParaRPr lang="en-GB" dirty="0"/>
          </a:p>
          <a:p>
            <a:pPr marL="457200" indent="-457200">
              <a:buFont typeface="+mj-lt"/>
              <a:buAutoNum type="arabicPeriod"/>
            </a:pPr>
            <a:r>
              <a:rPr lang="en-GB" b="0" dirty="0"/>
              <a:t>Day 1 Rights</a:t>
            </a:r>
          </a:p>
          <a:p>
            <a:pPr marL="457200" indent="-457200">
              <a:buFont typeface="+mj-lt"/>
              <a:buAutoNum type="arabicPeriod"/>
            </a:pPr>
            <a:r>
              <a:rPr lang="en-GB" b="0" dirty="0"/>
              <a:t>Week 12 Rights</a:t>
            </a:r>
          </a:p>
        </p:txBody>
      </p:sp>
    </p:spTree>
    <p:extLst>
      <p:ext uri="{BB962C8B-B14F-4D97-AF65-F5344CB8AC3E}">
        <p14:creationId xmlns:p14="http://schemas.microsoft.com/office/powerpoint/2010/main" val="3050091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CF97A5CD-CC65-1A4A-9911-BD7293B05C07}"/>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8" name="Content Placeholder 7">
            <a:extLst>
              <a:ext uri="{FF2B5EF4-FFF2-40B4-BE49-F238E27FC236}">
                <a16:creationId xmlns:a16="http://schemas.microsoft.com/office/drawing/2014/main" id="{B8D7B481-CB35-0843-97CD-A9E0A5326EA6}"/>
              </a:ext>
            </a:extLst>
          </p:cNvPr>
          <p:cNvSpPr>
            <a:spLocks noGrp="1"/>
          </p:cNvSpPr>
          <p:nvPr>
            <p:ph idx="1"/>
          </p:nvPr>
        </p:nvSpPr>
        <p:spPr/>
        <p:txBody>
          <a:bodyPr/>
          <a:lstStyle/>
          <a:p>
            <a:r>
              <a:rPr lang="en-GB" dirty="0"/>
              <a:t>4.1</a:t>
            </a:r>
          </a:p>
          <a:p>
            <a:r>
              <a:rPr lang="en-GB" b="1" dirty="0"/>
              <a:t>Day 1 Rights</a:t>
            </a:r>
          </a:p>
        </p:txBody>
      </p:sp>
      <p:sp>
        <p:nvSpPr>
          <p:cNvPr id="4" name="Footer Placeholder 3">
            <a:extLst>
              <a:ext uri="{FF2B5EF4-FFF2-40B4-BE49-F238E27FC236}">
                <a16:creationId xmlns:a16="http://schemas.microsoft.com/office/drawing/2014/main" id="{23BA56CA-6D91-AB4D-B362-9C8C57904BE9}"/>
              </a:ext>
            </a:extLst>
          </p:cNvPr>
          <p:cNvSpPr>
            <a:spLocks noGrp="1"/>
          </p:cNvSpPr>
          <p:nvPr>
            <p:ph type="ftr" sz="quarter" idx="11"/>
          </p:nvPr>
        </p:nvSpPr>
        <p:spPr/>
        <p:txBody>
          <a:bodyPr/>
          <a:lstStyle/>
          <a:p>
            <a:r>
              <a:rPr lang="en-GB" dirty="0"/>
              <a:t>© 2020 Capital Law Limited</a:t>
            </a:r>
          </a:p>
        </p:txBody>
      </p:sp>
      <p:sp>
        <p:nvSpPr>
          <p:cNvPr id="29" name="Subtitle 28">
            <a:extLst>
              <a:ext uri="{FF2B5EF4-FFF2-40B4-BE49-F238E27FC236}">
                <a16:creationId xmlns:a16="http://schemas.microsoft.com/office/drawing/2014/main" id="{456C7688-945D-2B4D-BF3B-D05F58C893D2}"/>
              </a:ext>
            </a:extLst>
          </p:cNvPr>
          <p:cNvSpPr>
            <a:spLocks noGrp="1"/>
          </p:cNvSpPr>
          <p:nvPr>
            <p:ph type="subTitle" idx="13"/>
          </p:nvPr>
        </p:nvSpPr>
        <p:spPr/>
        <p:txBody>
          <a:bodyPr/>
          <a:lstStyle/>
          <a:p>
            <a:r>
              <a:rPr lang="en-GB" dirty="0"/>
              <a:t>Agency Worker Rights</a:t>
            </a:r>
          </a:p>
        </p:txBody>
      </p:sp>
      <p:sp>
        <p:nvSpPr>
          <p:cNvPr id="70" name="Text Placeholder 69">
            <a:extLst>
              <a:ext uri="{FF2B5EF4-FFF2-40B4-BE49-F238E27FC236}">
                <a16:creationId xmlns:a16="http://schemas.microsoft.com/office/drawing/2014/main" id="{7CB0F7FC-E27F-134E-9073-80027004FF21}"/>
              </a:ext>
            </a:extLst>
          </p:cNvPr>
          <p:cNvSpPr>
            <a:spLocks noGrp="1"/>
          </p:cNvSpPr>
          <p:nvPr>
            <p:ph type="body" sz="quarter" idx="14"/>
          </p:nvPr>
        </p:nvSpPr>
        <p:spPr>
          <a:xfrm>
            <a:off x="8658496" y="1465971"/>
            <a:ext cx="6667339" cy="5855034"/>
          </a:xfrm>
        </p:spPr>
        <p:txBody>
          <a:bodyPr/>
          <a:lstStyle/>
          <a:p>
            <a:r>
              <a:rPr lang="en-GB" b="1" i="0" dirty="0"/>
              <a:t>What are Day 1 Rights</a:t>
            </a:r>
            <a:r>
              <a:rPr lang="en-GB" i="0" dirty="0"/>
              <a:t>?</a:t>
            </a:r>
          </a:p>
          <a:p>
            <a:endParaRPr lang="en-GB" i="0" dirty="0"/>
          </a:p>
          <a:p>
            <a:r>
              <a:rPr lang="en-GB" i="0" dirty="0"/>
              <a:t>Access to </a:t>
            </a:r>
            <a:r>
              <a:rPr lang="en-GB" b="1" i="0" dirty="0"/>
              <a:t>collective facilities and amenities</a:t>
            </a:r>
          </a:p>
          <a:p>
            <a:pPr marL="342900" indent="-342900">
              <a:buFont typeface="Georgia" panose="02040502050405020303" pitchFamily="18" charset="0"/>
              <a:buChar char="─"/>
            </a:pPr>
            <a:r>
              <a:rPr lang="en-GB" i="0" dirty="0"/>
              <a:t>i.e. certain benefits the hirer gives its own staff</a:t>
            </a:r>
          </a:p>
          <a:p>
            <a:pPr marL="342900" indent="-342900">
              <a:buFont typeface="Georgia" panose="02040502050405020303" pitchFamily="18" charset="0"/>
              <a:buChar char="─"/>
            </a:pPr>
            <a:endParaRPr lang="en-GB" i="0" dirty="0"/>
          </a:p>
          <a:p>
            <a:r>
              <a:rPr lang="en-GB" i="0" dirty="0"/>
              <a:t>Access to information about </a:t>
            </a:r>
            <a:r>
              <a:rPr lang="en-GB" b="1" i="0" dirty="0"/>
              <a:t>relevant vacancies</a:t>
            </a:r>
          </a:p>
          <a:p>
            <a:pPr marL="342900" indent="-342900">
              <a:buFont typeface="Georgia" panose="02040502050405020303" pitchFamily="18" charset="0"/>
              <a:buChar char="─"/>
            </a:pPr>
            <a:r>
              <a:rPr lang="en-GB" i="0" dirty="0"/>
              <a:t>i.e. information about certain permanent vacancies with the hirer </a:t>
            </a:r>
          </a:p>
          <a:p>
            <a:pPr marL="342900" indent="-342900">
              <a:buFont typeface="Georgia" panose="02040502050405020303" pitchFamily="18" charset="0"/>
              <a:buChar char="─"/>
            </a:pPr>
            <a:endParaRPr lang="en-GB" i="0" dirty="0"/>
          </a:p>
          <a:p>
            <a:r>
              <a:rPr lang="en-GB" i="0" dirty="0"/>
              <a:t>The hirer is responsible for these rights and the agency worker is entitled to these from </a:t>
            </a:r>
            <a:r>
              <a:rPr lang="en-GB" b="1" i="0" dirty="0"/>
              <a:t>day 1 of their first assignment</a:t>
            </a:r>
            <a:r>
              <a:rPr lang="en-GB" i="0" dirty="0"/>
              <a:t>.</a:t>
            </a:r>
          </a:p>
          <a:p>
            <a:endParaRPr lang="en-GB" i="0" dirty="0"/>
          </a:p>
          <a:p>
            <a:r>
              <a:rPr lang="en-GB" i="0" dirty="0"/>
              <a:t>These are intended to give the agency worker similar opportunities/benefits compared to permanent staff.</a:t>
            </a:r>
          </a:p>
          <a:p>
            <a:pPr marL="342900" indent="-342900">
              <a:buFont typeface="Arial" panose="020B0604020202020204" pitchFamily="34" charset="0"/>
              <a:buChar char="•"/>
            </a:pPr>
            <a:endParaRPr lang="en-GB" b="0" i="0" dirty="0"/>
          </a:p>
          <a:p>
            <a:pPr marL="342900" indent="-342900">
              <a:buFont typeface="Arial" panose="020B0604020202020204" pitchFamily="34" charset="0"/>
              <a:buChar char="•"/>
            </a:pPr>
            <a:endParaRPr lang="en-GB" i="0" dirty="0"/>
          </a:p>
          <a:p>
            <a:endParaRPr lang="en-GB" dirty="0"/>
          </a:p>
          <a:p>
            <a:endParaRPr lang="en-GB" dirty="0"/>
          </a:p>
        </p:txBody>
      </p:sp>
      <p:sp>
        <p:nvSpPr>
          <p:cNvPr id="72" name="Text Placeholder 71">
            <a:extLst>
              <a:ext uri="{FF2B5EF4-FFF2-40B4-BE49-F238E27FC236}">
                <a16:creationId xmlns:a16="http://schemas.microsoft.com/office/drawing/2014/main" id="{49D827F2-7CA1-2C46-B422-CCAD324818B3}"/>
              </a:ext>
            </a:extLst>
          </p:cNvPr>
          <p:cNvSpPr>
            <a:spLocks noGrp="1"/>
          </p:cNvSpPr>
          <p:nvPr>
            <p:ph type="body" sz="quarter" idx="16"/>
          </p:nvPr>
        </p:nvSpPr>
        <p:spPr>
          <a:xfrm>
            <a:off x="1291446" y="4759081"/>
            <a:ext cx="4829175" cy="986166"/>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169827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4607-942D-4FEF-83B7-A97E2AFC340F}"/>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9E3A16A-4C4A-44EA-B043-BBE9122D180B}"/>
              </a:ext>
            </a:extLst>
          </p:cNvPr>
          <p:cNvSpPr>
            <a:spLocks noGrp="1"/>
          </p:cNvSpPr>
          <p:nvPr>
            <p:ph idx="1"/>
          </p:nvPr>
        </p:nvSpPr>
        <p:spPr/>
        <p:txBody>
          <a:bodyPr/>
          <a:lstStyle/>
          <a:p>
            <a:r>
              <a:rPr lang="en-GB" dirty="0"/>
              <a:t>4.2</a:t>
            </a:r>
          </a:p>
          <a:p>
            <a:r>
              <a:rPr lang="en-GB" b="1" dirty="0"/>
              <a:t>Day 1 Rights</a:t>
            </a:r>
          </a:p>
        </p:txBody>
      </p:sp>
      <p:sp>
        <p:nvSpPr>
          <p:cNvPr id="4" name="Footer Placeholder 3">
            <a:extLst>
              <a:ext uri="{FF2B5EF4-FFF2-40B4-BE49-F238E27FC236}">
                <a16:creationId xmlns:a16="http://schemas.microsoft.com/office/drawing/2014/main" id="{AFB30385-2AB2-4B34-85F5-0FF8893D1852}"/>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8DA991C9-3023-4D67-9614-581AD52A6855}"/>
              </a:ext>
            </a:extLst>
          </p:cNvPr>
          <p:cNvSpPr>
            <a:spLocks noGrp="1"/>
          </p:cNvSpPr>
          <p:nvPr>
            <p:ph type="subTitle" idx="13"/>
          </p:nvPr>
        </p:nvSpPr>
        <p:spPr/>
        <p:txBody>
          <a:bodyPr/>
          <a:lstStyle/>
          <a:p>
            <a:r>
              <a:rPr lang="en-GB" dirty="0"/>
              <a:t>Agency worker rights</a:t>
            </a:r>
          </a:p>
        </p:txBody>
      </p:sp>
      <p:sp>
        <p:nvSpPr>
          <p:cNvPr id="6" name="Text Placeholder 5">
            <a:extLst>
              <a:ext uri="{FF2B5EF4-FFF2-40B4-BE49-F238E27FC236}">
                <a16:creationId xmlns:a16="http://schemas.microsoft.com/office/drawing/2014/main" id="{5EEAE4CE-4EFE-4DA0-8F9C-964C9AAB091D}"/>
              </a:ext>
            </a:extLst>
          </p:cNvPr>
          <p:cNvSpPr>
            <a:spLocks noGrp="1"/>
          </p:cNvSpPr>
          <p:nvPr>
            <p:ph type="body" sz="quarter" idx="14"/>
          </p:nvPr>
        </p:nvSpPr>
        <p:spPr/>
        <p:txBody>
          <a:bodyPr/>
          <a:lstStyle/>
          <a:p>
            <a:r>
              <a:rPr lang="en-GB" b="0" i="0" dirty="0"/>
              <a:t>‘</a:t>
            </a:r>
            <a:r>
              <a:rPr lang="en-GB" i="0" dirty="0"/>
              <a:t>Collective facilities and amenities’ </a:t>
            </a:r>
            <a:r>
              <a:rPr lang="en-GB" b="0" i="0" dirty="0"/>
              <a:t>include:</a:t>
            </a:r>
          </a:p>
          <a:p>
            <a:pPr marL="342900" indent="-342900">
              <a:buFont typeface="Georgia" panose="02040502050405020303" pitchFamily="18" charset="0"/>
              <a:buChar char="─"/>
            </a:pPr>
            <a:r>
              <a:rPr lang="en-GB" b="0" dirty="0"/>
              <a:t>Canteens</a:t>
            </a:r>
          </a:p>
          <a:p>
            <a:pPr marL="342900" indent="-342900">
              <a:buFont typeface="Georgia" panose="02040502050405020303" pitchFamily="18" charset="0"/>
              <a:buChar char="─"/>
            </a:pPr>
            <a:r>
              <a:rPr lang="en-GB" b="0" i="0" dirty="0"/>
              <a:t>Childcare facilities / crèche</a:t>
            </a:r>
          </a:p>
          <a:p>
            <a:pPr marL="342900" indent="-342900">
              <a:buFont typeface="Georgia" panose="02040502050405020303" pitchFamily="18" charset="0"/>
              <a:buChar char="─"/>
            </a:pPr>
            <a:r>
              <a:rPr lang="en-GB" b="0" dirty="0"/>
              <a:t>Transport services (but </a:t>
            </a:r>
            <a:r>
              <a:rPr lang="en-GB" dirty="0"/>
              <a:t>not</a:t>
            </a:r>
            <a:r>
              <a:rPr lang="en-GB" b="0" dirty="0"/>
              <a:t> company cars/season ticket loans)</a:t>
            </a:r>
          </a:p>
          <a:p>
            <a:pPr marL="342900" indent="-342900">
              <a:buFont typeface="Georgia" panose="02040502050405020303" pitchFamily="18" charset="0"/>
              <a:buChar char="─"/>
            </a:pPr>
            <a:r>
              <a:rPr lang="en-GB" b="0" i="0" dirty="0"/>
              <a:t>Car parking</a:t>
            </a:r>
          </a:p>
          <a:p>
            <a:pPr marL="342900" indent="-342900">
              <a:buFont typeface="Georgia" panose="02040502050405020303" pitchFamily="18" charset="0"/>
              <a:buChar char="─"/>
            </a:pPr>
            <a:r>
              <a:rPr lang="en-GB" b="0" dirty="0"/>
              <a:t>Prayer rooms</a:t>
            </a:r>
          </a:p>
          <a:p>
            <a:pPr marL="342900" indent="-342900">
              <a:buFont typeface="Georgia" panose="02040502050405020303" pitchFamily="18" charset="0"/>
              <a:buChar char="─"/>
            </a:pPr>
            <a:r>
              <a:rPr lang="en-GB" b="0" i="0" dirty="0"/>
              <a:t>Common rooms</a:t>
            </a:r>
          </a:p>
          <a:p>
            <a:pPr marL="342900" indent="-342900">
              <a:buFont typeface="Georgia" panose="02040502050405020303" pitchFamily="18" charset="0"/>
              <a:buChar char="─"/>
            </a:pPr>
            <a:r>
              <a:rPr lang="en-GB" b="0" dirty="0"/>
              <a:t>On site gyms and shower facilities</a:t>
            </a:r>
          </a:p>
          <a:p>
            <a:pPr marL="342900" indent="-342900">
              <a:buFont typeface="Georgia" panose="02040502050405020303" pitchFamily="18" charset="0"/>
              <a:buChar char="─"/>
            </a:pPr>
            <a:r>
              <a:rPr lang="en-GB" b="0" i="0" dirty="0"/>
              <a:t>Mother and </a:t>
            </a:r>
            <a:r>
              <a:rPr lang="en-GB" b="0" dirty="0"/>
              <a:t>b</a:t>
            </a:r>
            <a:r>
              <a:rPr lang="en-GB" b="0" i="0" dirty="0"/>
              <a:t>aby rooms</a:t>
            </a:r>
          </a:p>
          <a:p>
            <a:endParaRPr lang="en-GB" b="0" i="0" dirty="0"/>
          </a:p>
          <a:p>
            <a:pPr marL="342900" indent="-342900">
              <a:buFont typeface="Arial" panose="020B0604020202020204" pitchFamily="34" charset="0"/>
              <a:buChar char="•"/>
            </a:pPr>
            <a:endParaRPr lang="en-GB" b="0" i="0" dirty="0"/>
          </a:p>
          <a:p>
            <a:endParaRPr lang="en-GB" b="0" dirty="0"/>
          </a:p>
          <a:p>
            <a:pPr marL="342900" indent="-342900">
              <a:buFont typeface="Arial" panose="020B0604020202020204" pitchFamily="34" charset="0"/>
              <a:buChar char="•"/>
            </a:pPr>
            <a:endParaRPr lang="en-GB" b="0" i="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i="0" dirty="0"/>
          </a:p>
          <a:p>
            <a:endParaRPr lang="en-GB" b="0" dirty="0"/>
          </a:p>
          <a:p>
            <a:endParaRPr lang="en-GB" b="0" i="0" dirty="0"/>
          </a:p>
          <a:p>
            <a:endParaRPr lang="en-GB" dirty="0"/>
          </a:p>
        </p:txBody>
      </p:sp>
    </p:spTree>
    <p:extLst>
      <p:ext uri="{BB962C8B-B14F-4D97-AF65-F5344CB8AC3E}">
        <p14:creationId xmlns:p14="http://schemas.microsoft.com/office/powerpoint/2010/main" val="1787053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DE8B-4D2E-41F8-B961-0C0376D63FE7}"/>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5D2E3EA2-B09C-4CB4-8BA9-1868CB6E216A}"/>
              </a:ext>
            </a:extLst>
          </p:cNvPr>
          <p:cNvSpPr>
            <a:spLocks noGrp="1"/>
          </p:cNvSpPr>
          <p:nvPr>
            <p:ph idx="1"/>
          </p:nvPr>
        </p:nvSpPr>
        <p:spPr/>
        <p:txBody>
          <a:bodyPr/>
          <a:lstStyle/>
          <a:p>
            <a:r>
              <a:rPr lang="en-GB" dirty="0"/>
              <a:t>4.3</a:t>
            </a:r>
          </a:p>
          <a:p>
            <a:r>
              <a:rPr lang="en-GB" b="1" dirty="0"/>
              <a:t>Day 1 Rights</a:t>
            </a:r>
          </a:p>
        </p:txBody>
      </p:sp>
      <p:sp>
        <p:nvSpPr>
          <p:cNvPr id="4" name="Footer Placeholder 3">
            <a:extLst>
              <a:ext uri="{FF2B5EF4-FFF2-40B4-BE49-F238E27FC236}">
                <a16:creationId xmlns:a16="http://schemas.microsoft.com/office/drawing/2014/main" id="{295F0594-8AE1-40AE-A27C-ED37CBE6D0D4}"/>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977A5C20-5B5F-4A93-8212-56090A528F95}"/>
              </a:ext>
            </a:extLst>
          </p:cNvPr>
          <p:cNvSpPr>
            <a:spLocks noGrp="1"/>
          </p:cNvSpPr>
          <p:nvPr>
            <p:ph type="subTitle" idx="13"/>
          </p:nvPr>
        </p:nvSpPr>
        <p:spPr/>
        <p:txBody>
          <a:bodyPr/>
          <a:lstStyle/>
          <a:p>
            <a:r>
              <a:rPr lang="en-GB" dirty="0"/>
              <a:t>Agency worker rights</a:t>
            </a:r>
          </a:p>
        </p:txBody>
      </p:sp>
      <p:sp>
        <p:nvSpPr>
          <p:cNvPr id="6" name="Text Placeholder 5">
            <a:extLst>
              <a:ext uri="{FF2B5EF4-FFF2-40B4-BE49-F238E27FC236}">
                <a16:creationId xmlns:a16="http://schemas.microsoft.com/office/drawing/2014/main" id="{0329B384-72B9-47E6-AE72-DA50B83F4D05}"/>
              </a:ext>
            </a:extLst>
          </p:cNvPr>
          <p:cNvSpPr>
            <a:spLocks noGrp="1"/>
          </p:cNvSpPr>
          <p:nvPr>
            <p:ph type="body" sz="quarter" idx="14"/>
          </p:nvPr>
        </p:nvSpPr>
        <p:spPr/>
        <p:txBody>
          <a:bodyPr/>
          <a:lstStyle/>
          <a:p>
            <a:r>
              <a:rPr lang="en-GB" dirty="0"/>
              <a:t>Collective facilities and amenities continued:</a:t>
            </a:r>
          </a:p>
          <a:p>
            <a:r>
              <a:rPr lang="en-GB" b="0" dirty="0"/>
              <a:t>Hirers may not have to provide access if:</a:t>
            </a:r>
          </a:p>
          <a:p>
            <a:pPr marL="342900" indent="-342900">
              <a:buFont typeface="Georgia" panose="02040502050405020303" pitchFamily="18" charset="0"/>
              <a:buChar char="─"/>
            </a:pPr>
            <a:r>
              <a:rPr lang="en-GB" b="0" dirty="0"/>
              <a:t>a comparable worker would not have access</a:t>
            </a:r>
          </a:p>
          <a:p>
            <a:pPr marL="342900" indent="-342900">
              <a:buFont typeface="Georgia" panose="02040502050405020303" pitchFamily="18" charset="0"/>
              <a:buChar char="─"/>
            </a:pPr>
            <a:r>
              <a:rPr lang="en-GB" b="0" dirty="0"/>
              <a:t>if the less favourable treatment can be ‘</a:t>
            </a:r>
            <a:r>
              <a:rPr lang="en-GB" dirty="0"/>
              <a:t>objectively justified’</a:t>
            </a:r>
            <a:r>
              <a:rPr lang="en-GB" b="0" dirty="0"/>
              <a:t>, i.e. there is a genuine business objective and not allowing agency workers access is an appropriate way of achieving that objective.</a:t>
            </a:r>
          </a:p>
          <a:p>
            <a:endParaRPr lang="en-GB" b="0" dirty="0"/>
          </a:p>
          <a:p>
            <a:r>
              <a:rPr lang="en-GB" dirty="0"/>
              <a:t>Ask yourself </a:t>
            </a:r>
            <a:r>
              <a:rPr lang="en-GB" b="0" dirty="0"/>
              <a:t>– is there a good reason for treating agency workers differently?</a:t>
            </a:r>
          </a:p>
          <a:p>
            <a:r>
              <a:rPr lang="en-GB" b="0" dirty="0"/>
              <a:t>NB – it cannot just be down to cost!</a:t>
            </a:r>
          </a:p>
          <a:p>
            <a:endParaRPr lang="en-GB" b="0" dirty="0"/>
          </a:p>
          <a:p>
            <a:pPr marL="171450" indent="-171450">
              <a:buFont typeface="Arial" panose="020B0604020202020204" pitchFamily="34" charset="0"/>
              <a:buChar char="•"/>
            </a:pPr>
            <a:endParaRPr lang="en-GB" b="0" dirty="0"/>
          </a:p>
          <a:p>
            <a:endParaRPr lang="en-GB" dirty="0"/>
          </a:p>
        </p:txBody>
      </p:sp>
    </p:spTree>
    <p:extLst>
      <p:ext uri="{BB962C8B-B14F-4D97-AF65-F5344CB8AC3E}">
        <p14:creationId xmlns:p14="http://schemas.microsoft.com/office/powerpoint/2010/main" val="2620653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BD23F9F5-144B-B240-BA5B-2FDA20956665}"/>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20" name="Content Placeholder 19">
            <a:extLst>
              <a:ext uri="{FF2B5EF4-FFF2-40B4-BE49-F238E27FC236}">
                <a16:creationId xmlns:a16="http://schemas.microsoft.com/office/drawing/2014/main" id="{0D6CFF4A-1746-BA4D-898D-46B6F112A5FA}"/>
              </a:ext>
            </a:extLst>
          </p:cNvPr>
          <p:cNvSpPr>
            <a:spLocks noGrp="1"/>
          </p:cNvSpPr>
          <p:nvPr>
            <p:ph idx="1"/>
          </p:nvPr>
        </p:nvSpPr>
        <p:spPr>
          <a:xfrm>
            <a:off x="7846829" y="1489272"/>
            <a:ext cx="7825344" cy="6452442"/>
          </a:xfrm>
        </p:spPr>
        <p:txBody>
          <a:bodyPr/>
          <a:lstStyle/>
          <a:p>
            <a:r>
              <a:rPr lang="en-GB" sz="2400" dirty="0"/>
              <a:t>What are week 12 rights?</a:t>
            </a:r>
          </a:p>
          <a:p>
            <a:r>
              <a:rPr lang="en-GB" sz="2400" b="0" dirty="0"/>
              <a:t>Equal employment conditions compared to those working direct with the hirer in relation to:</a:t>
            </a:r>
          </a:p>
          <a:p>
            <a:pPr marL="457200" lvl="1" indent="-457200">
              <a:buFont typeface="+mj-lt"/>
              <a:buAutoNum type="arabicPeriod"/>
            </a:pPr>
            <a:r>
              <a:rPr lang="en-GB" sz="2400" b="0" dirty="0"/>
              <a:t>Pay</a:t>
            </a:r>
          </a:p>
          <a:p>
            <a:pPr marL="457200" lvl="1" indent="-457200">
              <a:buFont typeface="+mj-lt"/>
              <a:buAutoNum type="arabicPeriod"/>
            </a:pPr>
            <a:r>
              <a:rPr lang="en-GB" sz="2400" b="0" dirty="0"/>
              <a:t>Duration of working time</a:t>
            </a:r>
          </a:p>
          <a:p>
            <a:pPr marL="457200" lvl="1" indent="-457200">
              <a:buFont typeface="+mj-lt"/>
              <a:buAutoNum type="arabicPeriod"/>
            </a:pPr>
            <a:r>
              <a:rPr lang="en-GB" sz="2400" b="0" dirty="0"/>
              <a:t>Night work</a:t>
            </a:r>
          </a:p>
          <a:p>
            <a:pPr marL="457200" lvl="1" indent="-457200">
              <a:buFont typeface="+mj-lt"/>
              <a:buAutoNum type="arabicPeriod"/>
            </a:pPr>
            <a:r>
              <a:rPr lang="en-GB" sz="2400" b="0" dirty="0"/>
              <a:t>Rest periods and rest breaks</a:t>
            </a:r>
          </a:p>
          <a:p>
            <a:pPr marL="457200" lvl="1" indent="-457200">
              <a:buFont typeface="+mj-lt"/>
              <a:buAutoNum type="arabicPeriod"/>
            </a:pPr>
            <a:r>
              <a:rPr lang="en-GB" sz="2400" b="0" dirty="0"/>
              <a:t>Annual leave</a:t>
            </a:r>
          </a:p>
          <a:p>
            <a:pPr lvl="1"/>
            <a:endParaRPr lang="en-GB" sz="2400" b="0" dirty="0"/>
          </a:p>
          <a:p>
            <a:r>
              <a:rPr lang="en-GB" sz="2400" b="0" dirty="0"/>
              <a:t>The agency is liable for any breach but only to the extent it was responsible. </a:t>
            </a:r>
          </a:p>
          <a:p>
            <a:r>
              <a:rPr lang="en-GB" sz="2400" b="0" dirty="0"/>
              <a:t>The hirer is liable for the extent it was at fault – make sure the information passed to the agency is accurate!</a:t>
            </a:r>
          </a:p>
          <a:p>
            <a:endParaRPr lang="en-GB" b="0" dirty="0"/>
          </a:p>
          <a:p>
            <a:endParaRPr lang="en-GB" b="0" dirty="0"/>
          </a:p>
          <a:p>
            <a:endParaRPr lang="en-GB" dirty="0"/>
          </a:p>
        </p:txBody>
      </p:sp>
      <p:sp>
        <p:nvSpPr>
          <p:cNvPr id="4" name="Footer Placeholder 3">
            <a:extLst>
              <a:ext uri="{FF2B5EF4-FFF2-40B4-BE49-F238E27FC236}">
                <a16:creationId xmlns:a16="http://schemas.microsoft.com/office/drawing/2014/main" id="{F2437860-BF3E-9E40-AE80-0C76392372E8}"/>
              </a:ext>
            </a:extLst>
          </p:cNvPr>
          <p:cNvSpPr>
            <a:spLocks noGrp="1"/>
          </p:cNvSpPr>
          <p:nvPr>
            <p:ph type="ftr" sz="quarter" idx="11"/>
          </p:nvPr>
        </p:nvSpPr>
        <p:spPr/>
        <p:txBody>
          <a:bodyPr/>
          <a:lstStyle/>
          <a:p>
            <a:r>
              <a:rPr lang="en-GB" dirty="0"/>
              <a:t>© 2020 Capital Law Limited</a:t>
            </a:r>
          </a:p>
        </p:txBody>
      </p:sp>
      <p:sp>
        <p:nvSpPr>
          <p:cNvPr id="21" name="Subtitle 20">
            <a:extLst>
              <a:ext uri="{FF2B5EF4-FFF2-40B4-BE49-F238E27FC236}">
                <a16:creationId xmlns:a16="http://schemas.microsoft.com/office/drawing/2014/main" id="{46185D17-5482-9841-83A2-2A68BC215D3E}"/>
              </a:ext>
            </a:extLst>
          </p:cNvPr>
          <p:cNvSpPr>
            <a:spLocks noGrp="1"/>
          </p:cNvSpPr>
          <p:nvPr>
            <p:ph type="subTitle" idx="13"/>
          </p:nvPr>
        </p:nvSpPr>
        <p:spPr/>
        <p:txBody>
          <a:bodyPr/>
          <a:lstStyle/>
          <a:p>
            <a:r>
              <a:rPr lang="en-GB" dirty="0"/>
              <a:t>Agency worker rights</a:t>
            </a:r>
          </a:p>
        </p:txBody>
      </p:sp>
      <p:sp>
        <p:nvSpPr>
          <p:cNvPr id="16" name="Content Placeholder 15">
            <a:extLst>
              <a:ext uri="{FF2B5EF4-FFF2-40B4-BE49-F238E27FC236}">
                <a16:creationId xmlns:a16="http://schemas.microsoft.com/office/drawing/2014/main" id="{4A2FB4DC-2D77-A145-80BE-56B7FD868D02}"/>
              </a:ext>
            </a:extLst>
          </p:cNvPr>
          <p:cNvSpPr>
            <a:spLocks noGrp="1"/>
          </p:cNvSpPr>
          <p:nvPr>
            <p:ph idx="15"/>
          </p:nvPr>
        </p:nvSpPr>
        <p:spPr/>
        <p:txBody>
          <a:bodyPr/>
          <a:lstStyle/>
          <a:p>
            <a:pPr lvl="1"/>
            <a:r>
              <a:rPr lang="en-GB" b="0" dirty="0"/>
              <a:t>4.4</a:t>
            </a:r>
          </a:p>
          <a:p>
            <a:pPr lvl="1"/>
            <a:r>
              <a:rPr lang="en-GB" dirty="0"/>
              <a:t>Week 12 Rights</a:t>
            </a:r>
          </a:p>
        </p:txBody>
      </p:sp>
    </p:spTree>
    <p:extLst>
      <p:ext uri="{BB962C8B-B14F-4D97-AF65-F5344CB8AC3E}">
        <p14:creationId xmlns:p14="http://schemas.microsoft.com/office/powerpoint/2010/main" val="1711714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550BB-6B21-4470-84F1-7B1285B964CD}"/>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2596B3A6-3ACF-41B0-890D-6F7F29CD796D}"/>
              </a:ext>
            </a:extLst>
          </p:cNvPr>
          <p:cNvSpPr>
            <a:spLocks noGrp="1"/>
          </p:cNvSpPr>
          <p:nvPr>
            <p:ph idx="1"/>
          </p:nvPr>
        </p:nvSpPr>
        <p:spPr>
          <a:xfrm>
            <a:off x="8128794" y="1277388"/>
            <a:ext cx="7360280" cy="6197083"/>
          </a:xfrm>
        </p:spPr>
        <p:txBody>
          <a:bodyPr/>
          <a:lstStyle/>
          <a:p>
            <a:r>
              <a:rPr lang="en-GB" sz="2400" b="0" dirty="0"/>
              <a:t>To qualify for </a:t>
            </a:r>
            <a:r>
              <a:rPr lang="en-GB" sz="2400" dirty="0"/>
              <a:t>equal treatment </a:t>
            </a:r>
            <a:r>
              <a:rPr lang="en-GB" sz="2400" b="0" dirty="0"/>
              <a:t>an agency worker must:</a:t>
            </a:r>
          </a:p>
          <a:p>
            <a:pPr marL="457200" indent="-457200">
              <a:buFont typeface="+mj-lt"/>
              <a:buAutoNum type="arabicPeriod"/>
            </a:pPr>
            <a:r>
              <a:rPr lang="en-GB" sz="2400" b="0" dirty="0"/>
              <a:t>Be in the same role with the same hirer</a:t>
            </a:r>
          </a:p>
          <a:p>
            <a:pPr marL="457200" indent="-457200">
              <a:buFont typeface="+mj-lt"/>
              <a:buAutoNum type="arabicPeriod"/>
            </a:pPr>
            <a:r>
              <a:rPr lang="en-GB" sz="2400" b="0" dirty="0"/>
              <a:t>for </a:t>
            </a:r>
            <a:r>
              <a:rPr lang="en-GB" sz="2400" dirty="0"/>
              <a:t>12</a:t>
            </a:r>
            <a:r>
              <a:rPr lang="en-GB" sz="2400" b="0" dirty="0"/>
              <a:t> continuous calendar weeks</a:t>
            </a:r>
          </a:p>
          <a:p>
            <a:pPr marL="457200" indent="-457200">
              <a:buFont typeface="+mj-lt"/>
              <a:buAutoNum type="arabicPeriod"/>
            </a:pPr>
            <a:r>
              <a:rPr lang="en-GB" sz="2400" b="0" dirty="0"/>
              <a:t>during one or more assignments</a:t>
            </a:r>
          </a:p>
          <a:p>
            <a:endParaRPr lang="en-GB" sz="2400" b="0" dirty="0"/>
          </a:p>
          <a:p>
            <a:r>
              <a:rPr lang="en-GB" sz="2400" b="0" dirty="0"/>
              <a:t>The 12 week qualifying period can be paused or reset in certain circumstances.</a:t>
            </a:r>
          </a:p>
          <a:p>
            <a:endParaRPr lang="en-GB" sz="2400" b="0" dirty="0"/>
          </a:p>
          <a:p>
            <a:r>
              <a:rPr lang="en-GB" sz="2400" b="0" dirty="0"/>
              <a:t>The agency needs to understand what terms would the agency worker have, had the hirer employed them directly? The agency is somewhat reliant on the information provided by the hirer.</a:t>
            </a:r>
          </a:p>
          <a:p>
            <a:endParaRPr lang="en-GB" sz="2400" b="0" dirty="0"/>
          </a:p>
          <a:p>
            <a:r>
              <a:rPr lang="en-GB" sz="2400" b="0" dirty="0"/>
              <a:t>This can be a hypothetical or actual comparator.</a:t>
            </a:r>
          </a:p>
        </p:txBody>
      </p:sp>
      <p:sp>
        <p:nvSpPr>
          <p:cNvPr id="4" name="Footer Placeholder 3">
            <a:extLst>
              <a:ext uri="{FF2B5EF4-FFF2-40B4-BE49-F238E27FC236}">
                <a16:creationId xmlns:a16="http://schemas.microsoft.com/office/drawing/2014/main" id="{FD8E466C-C077-438D-B811-C82965B96300}"/>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B96140CD-3FF5-40F9-BF35-098FCE1D4C94}"/>
              </a:ext>
            </a:extLst>
          </p:cNvPr>
          <p:cNvSpPr>
            <a:spLocks noGrp="1"/>
          </p:cNvSpPr>
          <p:nvPr>
            <p:ph type="subTitle" idx="13"/>
          </p:nvPr>
        </p:nvSpPr>
        <p:spPr/>
        <p:txBody>
          <a:bodyPr/>
          <a:lstStyle/>
          <a:p>
            <a:r>
              <a:rPr lang="en-GB" dirty="0"/>
              <a:t>Agency worker rights</a:t>
            </a:r>
          </a:p>
        </p:txBody>
      </p:sp>
      <p:sp>
        <p:nvSpPr>
          <p:cNvPr id="7" name="Content Placeholder 6">
            <a:extLst>
              <a:ext uri="{FF2B5EF4-FFF2-40B4-BE49-F238E27FC236}">
                <a16:creationId xmlns:a16="http://schemas.microsoft.com/office/drawing/2014/main" id="{A481DAAB-0DF9-4443-AB11-AB17484CF6B6}"/>
              </a:ext>
            </a:extLst>
          </p:cNvPr>
          <p:cNvSpPr>
            <a:spLocks noGrp="1"/>
          </p:cNvSpPr>
          <p:nvPr>
            <p:ph idx="15"/>
          </p:nvPr>
        </p:nvSpPr>
        <p:spPr/>
        <p:txBody>
          <a:bodyPr/>
          <a:lstStyle/>
          <a:p>
            <a:r>
              <a:rPr lang="en-GB" dirty="0"/>
              <a:t>4.5</a:t>
            </a:r>
          </a:p>
          <a:p>
            <a:r>
              <a:rPr lang="en-GB" b="1" dirty="0"/>
              <a:t>The test for equal treatment</a:t>
            </a:r>
          </a:p>
        </p:txBody>
      </p:sp>
    </p:spTree>
    <p:extLst>
      <p:ext uri="{BB962C8B-B14F-4D97-AF65-F5344CB8AC3E}">
        <p14:creationId xmlns:p14="http://schemas.microsoft.com/office/powerpoint/2010/main" val="2739208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10C294-0D2E-4FCC-B5FE-DC3E510CF92B}"/>
              </a:ext>
            </a:extLst>
          </p:cNvPr>
          <p:cNvSpPr>
            <a:spLocks noGrp="1"/>
          </p:cNvSpPr>
          <p:nvPr>
            <p:ph type="ctrTitle"/>
          </p:nvPr>
        </p:nvSpPr>
        <p:spPr>
          <a:xfrm>
            <a:off x="631825" y="2505075"/>
            <a:ext cx="10188575" cy="3213187"/>
          </a:xfrm>
        </p:spPr>
        <p:txBody>
          <a:bodyPr/>
          <a:lstStyle/>
          <a:p>
            <a:r>
              <a:rPr lang="en-GB" sz="12000" dirty="0"/>
              <a:t>Practical points</a:t>
            </a:r>
            <a:endParaRPr lang="en-GB" sz="12000" b="0" dirty="0"/>
          </a:p>
        </p:txBody>
      </p:sp>
      <p:pic>
        <p:nvPicPr>
          <p:cNvPr id="6" name="Picture 5">
            <a:extLst>
              <a:ext uri="{FF2B5EF4-FFF2-40B4-BE49-F238E27FC236}">
                <a16:creationId xmlns:a16="http://schemas.microsoft.com/office/drawing/2014/main" id="{0EC3A3F6-CF43-427B-8D4B-DF01F81D157B}"/>
              </a:ext>
            </a:extLst>
          </p:cNvPr>
          <p:cNvPicPr>
            <a:picLocks noChangeAspect="1"/>
          </p:cNvPicPr>
          <p:nvPr/>
        </p:nvPicPr>
        <p:blipFill rotWithShape="1">
          <a:blip r:embed="rId2"/>
          <a:srcRect l="17008" t="18358" r="17430"/>
          <a:stretch/>
        </p:blipFill>
        <p:spPr>
          <a:xfrm>
            <a:off x="6514882" y="2505075"/>
            <a:ext cx="9533502" cy="8395018"/>
          </a:xfrm>
          <a:prstGeom prst="rect">
            <a:avLst/>
          </a:prstGeom>
        </p:spPr>
      </p:pic>
    </p:spTree>
    <p:extLst>
      <p:ext uri="{BB962C8B-B14F-4D97-AF65-F5344CB8AC3E}">
        <p14:creationId xmlns:p14="http://schemas.microsoft.com/office/powerpoint/2010/main" val="147829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256C2-A936-4733-AEE4-4012FA35E919}"/>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A46A9455-05B3-429C-9039-99312BCAA96D}"/>
              </a:ext>
            </a:extLst>
          </p:cNvPr>
          <p:cNvSpPr>
            <a:spLocks noGrp="1"/>
          </p:cNvSpPr>
          <p:nvPr>
            <p:ph idx="1"/>
          </p:nvPr>
        </p:nvSpPr>
        <p:spPr/>
        <p:txBody>
          <a:bodyPr/>
          <a:lstStyle/>
          <a:p>
            <a:r>
              <a:rPr lang="en-GB" dirty="0"/>
              <a:t>05</a:t>
            </a:r>
          </a:p>
          <a:p>
            <a:r>
              <a:rPr lang="en-GB" b="1" dirty="0"/>
              <a:t>Why choose agency workers?</a:t>
            </a:r>
          </a:p>
          <a:p>
            <a:endParaRPr lang="en-GB" dirty="0"/>
          </a:p>
        </p:txBody>
      </p:sp>
      <p:sp>
        <p:nvSpPr>
          <p:cNvPr id="4" name="Footer Placeholder 3">
            <a:extLst>
              <a:ext uri="{FF2B5EF4-FFF2-40B4-BE49-F238E27FC236}">
                <a16:creationId xmlns:a16="http://schemas.microsoft.com/office/drawing/2014/main" id="{AADCE84B-6EC7-4FD4-A9D0-3AAA0B2DA91F}"/>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CE01C7A1-357C-417B-BD54-9592EAE2BE38}"/>
              </a:ext>
            </a:extLst>
          </p:cNvPr>
          <p:cNvSpPr>
            <a:spLocks noGrp="1"/>
          </p:cNvSpPr>
          <p:nvPr>
            <p:ph type="subTitle" idx="13"/>
          </p:nvPr>
        </p:nvSpPr>
        <p:spPr/>
        <p:txBody>
          <a:bodyPr/>
          <a:lstStyle/>
          <a:p>
            <a:r>
              <a:rPr lang="en-GB" dirty="0"/>
              <a:t>Why choose agency workers?</a:t>
            </a:r>
          </a:p>
        </p:txBody>
      </p:sp>
      <p:sp>
        <p:nvSpPr>
          <p:cNvPr id="6" name="Text Placeholder 5">
            <a:extLst>
              <a:ext uri="{FF2B5EF4-FFF2-40B4-BE49-F238E27FC236}">
                <a16:creationId xmlns:a16="http://schemas.microsoft.com/office/drawing/2014/main" id="{638496CA-F488-453B-A490-99FBE26B78F9}"/>
              </a:ext>
            </a:extLst>
          </p:cNvPr>
          <p:cNvSpPr>
            <a:spLocks noGrp="1"/>
          </p:cNvSpPr>
          <p:nvPr>
            <p:ph type="body" sz="quarter" idx="14"/>
          </p:nvPr>
        </p:nvSpPr>
        <p:spPr/>
        <p:txBody>
          <a:bodyPr/>
          <a:lstStyle/>
          <a:p>
            <a:r>
              <a:rPr lang="en-GB" dirty="0"/>
              <a:t>Benefits of using agency workers:</a:t>
            </a:r>
          </a:p>
          <a:p>
            <a:pPr marL="342900" indent="-342900">
              <a:buFont typeface="Georgia" panose="02040502050405020303" pitchFamily="18" charset="0"/>
              <a:buChar char="─"/>
            </a:pPr>
            <a:r>
              <a:rPr lang="en-GB" b="0" dirty="0"/>
              <a:t>Provides cover for holidays or illness</a:t>
            </a:r>
          </a:p>
          <a:p>
            <a:pPr marL="342900" indent="-342900">
              <a:buFont typeface="Georgia" panose="02040502050405020303" pitchFamily="18" charset="0"/>
              <a:buChar char="─"/>
            </a:pPr>
            <a:r>
              <a:rPr lang="en-GB" b="0" dirty="0"/>
              <a:t>Avoids headcount restraints</a:t>
            </a:r>
          </a:p>
          <a:p>
            <a:pPr marL="342900" indent="-342900">
              <a:buFont typeface="Georgia" panose="02040502050405020303" pitchFamily="18" charset="0"/>
              <a:buChar char="─"/>
            </a:pPr>
            <a:r>
              <a:rPr lang="en-GB" b="0" dirty="0"/>
              <a:t>Flexibility for seasonal work</a:t>
            </a:r>
          </a:p>
          <a:p>
            <a:pPr marL="342900" indent="-342900">
              <a:buFont typeface="Georgia" panose="02040502050405020303" pitchFamily="18" charset="0"/>
              <a:buChar char="─"/>
            </a:pPr>
            <a:r>
              <a:rPr lang="en-GB" b="0" dirty="0"/>
              <a:t>Usually more cost effective to hire someone on a short-term basis. e.g. less then six months. </a:t>
            </a:r>
          </a:p>
          <a:p>
            <a:pPr marL="342900" indent="-342900">
              <a:buFont typeface="Georgia" panose="02040502050405020303" pitchFamily="18" charset="0"/>
              <a:buChar char="─"/>
            </a:pPr>
            <a:r>
              <a:rPr lang="en-GB" b="0" dirty="0"/>
              <a:t>You can evaluate the worker without committing to a long-term contract</a:t>
            </a:r>
          </a:p>
          <a:p>
            <a:pPr marL="342900" indent="-342900">
              <a:buFont typeface="Georgia" panose="02040502050405020303" pitchFamily="18" charset="0"/>
              <a:buChar char="─"/>
            </a:pPr>
            <a:r>
              <a:rPr lang="en-GB" b="0" dirty="0"/>
              <a:t>Builds a positive long-term relationship with a recruitment agency</a:t>
            </a:r>
          </a:p>
        </p:txBody>
      </p:sp>
    </p:spTree>
    <p:extLst>
      <p:ext uri="{BB962C8B-B14F-4D97-AF65-F5344CB8AC3E}">
        <p14:creationId xmlns:p14="http://schemas.microsoft.com/office/powerpoint/2010/main" val="3449718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C34A7-6BB3-486A-964E-87F183E8B503}"/>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8867BC91-BDD7-4B79-A52C-97EADF804D5B}"/>
              </a:ext>
            </a:extLst>
          </p:cNvPr>
          <p:cNvSpPr>
            <a:spLocks noGrp="1"/>
          </p:cNvSpPr>
          <p:nvPr>
            <p:ph idx="1"/>
          </p:nvPr>
        </p:nvSpPr>
        <p:spPr/>
        <p:txBody>
          <a:bodyPr/>
          <a:lstStyle/>
          <a:p>
            <a:r>
              <a:rPr lang="en-GB" dirty="0"/>
              <a:t>06</a:t>
            </a:r>
          </a:p>
          <a:p>
            <a:r>
              <a:rPr lang="en-GB" b="1" dirty="0"/>
              <a:t>Risk in practice</a:t>
            </a:r>
          </a:p>
        </p:txBody>
      </p:sp>
      <p:sp>
        <p:nvSpPr>
          <p:cNvPr id="4" name="Footer Placeholder 3">
            <a:extLst>
              <a:ext uri="{FF2B5EF4-FFF2-40B4-BE49-F238E27FC236}">
                <a16:creationId xmlns:a16="http://schemas.microsoft.com/office/drawing/2014/main" id="{EA0B2848-E551-4A6D-B86B-8B68EB00562D}"/>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BCDBFEEE-8FF1-40AA-A71F-A1A4C02ACD10}"/>
              </a:ext>
            </a:extLst>
          </p:cNvPr>
          <p:cNvSpPr>
            <a:spLocks noGrp="1"/>
          </p:cNvSpPr>
          <p:nvPr>
            <p:ph type="subTitle" idx="13"/>
          </p:nvPr>
        </p:nvSpPr>
        <p:spPr/>
        <p:txBody>
          <a:bodyPr/>
          <a:lstStyle/>
          <a:p>
            <a:r>
              <a:rPr lang="en-GB" dirty="0"/>
              <a:t>Risks in practice</a:t>
            </a:r>
          </a:p>
        </p:txBody>
      </p:sp>
      <p:sp>
        <p:nvSpPr>
          <p:cNvPr id="6" name="Text Placeholder 5">
            <a:extLst>
              <a:ext uri="{FF2B5EF4-FFF2-40B4-BE49-F238E27FC236}">
                <a16:creationId xmlns:a16="http://schemas.microsoft.com/office/drawing/2014/main" id="{B8249429-42FD-4313-8968-DCFBAD219F18}"/>
              </a:ext>
            </a:extLst>
          </p:cNvPr>
          <p:cNvSpPr>
            <a:spLocks noGrp="1"/>
          </p:cNvSpPr>
          <p:nvPr>
            <p:ph type="body" sz="quarter" idx="14"/>
          </p:nvPr>
        </p:nvSpPr>
        <p:spPr>
          <a:xfrm>
            <a:off x="8128794" y="1184906"/>
            <a:ext cx="7386638" cy="6774188"/>
          </a:xfrm>
        </p:spPr>
        <p:txBody>
          <a:bodyPr/>
          <a:lstStyle/>
          <a:p>
            <a:pPr marL="342900" indent="-342900">
              <a:buFont typeface="Georgia" panose="02040502050405020303" pitchFamily="18" charset="0"/>
              <a:buChar char="─"/>
            </a:pPr>
            <a:r>
              <a:rPr lang="en-GB" b="0" dirty="0"/>
              <a:t>Failing to seek guidance from HR before entering a contractual relationship with an agency worker</a:t>
            </a:r>
          </a:p>
          <a:p>
            <a:pPr marL="342900" indent="-342900">
              <a:buFont typeface="Georgia" panose="02040502050405020303" pitchFamily="18" charset="0"/>
              <a:buChar char="─"/>
            </a:pPr>
            <a:r>
              <a:rPr lang="en-GB" b="0" dirty="0"/>
              <a:t>Treating agency workers as if they were employees</a:t>
            </a:r>
          </a:p>
          <a:p>
            <a:pPr marL="342900" indent="-342900">
              <a:buFont typeface="Georgia" panose="02040502050405020303" pitchFamily="18" charset="0"/>
              <a:buChar char="─"/>
            </a:pPr>
            <a:r>
              <a:rPr lang="en-GB" b="0" dirty="0"/>
              <a:t>Communicating contractual matters with the agency worker</a:t>
            </a:r>
          </a:p>
          <a:p>
            <a:pPr marL="342900" indent="-342900">
              <a:buFont typeface="Georgia" panose="02040502050405020303" pitchFamily="18" charset="0"/>
              <a:buChar char="─"/>
            </a:pPr>
            <a:r>
              <a:rPr lang="en-GB" b="0" dirty="0"/>
              <a:t>Agency workers making claims against the Hirer and the Agency</a:t>
            </a:r>
          </a:p>
          <a:p>
            <a:pPr marL="342900" indent="-342900">
              <a:buFont typeface="Georgia" panose="02040502050405020303" pitchFamily="18" charset="0"/>
              <a:buChar char="─"/>
            </a:pPr>
            <a:r>
              <a:rPr lang="en-GB" b="0" dirty="0"/>
              <a:t>Hiring agency workers to perform the tasks of workers who are on strike or taking industrial action = a </a:t>
            </a:r>
            <a:r>
              <a:rPr lang="en-GB" dirty="0"/>
              <a:t>criminal offence</a:t>
            </a:r>
            <a:endParaRPr lang="en-GB" b="0" dirty="0"/>
          </a:p>
          <a:p>
            <a:pPr marL="342900" indent="-342900">
              <a:buFont typeface="Georgia" panose="02040502050405020303" pitchFamily="18" charset="0"/>
              <a:buChar char="─"/>
            </a:pPr>
            <a:r>
              <a:rPr lang="en-GB" b="0" dirty="0"/>
              <a:t>Regulations can be administratively burdensome. There is also a liability risk for not complying</a:t>
            </a:r>
          </a:p>
          <a:p>
            <a:pPr marL="342900" indent="-342900">
              <a:buFont typeface="Georgia" panose="02040502050405020303" pitchFamily="18" charset="0"/>
              <a:buChar char="─"/>
            </a:pPr>
            <a:r>
              <a:rPr lang="en-GB" b="0" dirty="0"/>
              <a:t>Additional costs</a:t>
            </a:r>
          </a:p>
          <a:p>
            <a:pPr marL="342900" indent="-342900">
              <a:buFont typeface="Georgia" panose="02040502050405020303" pitchFamily="18" charset="0"/>
              <a:buChar char="─"/>
            </a:pPr>
            <a:r>
              <a:rPr lang="en-GB" b="0" dirty="0"/>
              <a:t>Agency staff could be less committed to their work</a:t>
            </a:r>
          </a:p>
          <a:p>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b="0" dirty="0"/>
          </a:p>
          <a:p>
            <a:endParaRPr lang="en-GB" b="0" dirty="0"/>
          </a:p>
          <a:p>
            <a:endParaRPr lang="en-GB" dirty="0"/>
          </a:p>
          <a:p>
            <a:endParaRPr lang="en-GB" dirty="0"/>
          </a:p>
        </p:txBody>
      </p:sp>
    </p:spTree>
    <p:extLst>
      <p:ext uri="{BB962C8B-B14F-4D97-AF65-F5344CB8AC3E}">
        <p14:creationId xmlns:p14="http://schemas.microsoft.com/office/powerpoint/2010/main" val="3300705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33E4-4643-43E3-A221-8492E6CFEB05}"/>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5F03ACE-5F37-400F-826E-452FC8512B44}"/>
              </a:ext>
            </a:extLst>
          </p:cNvPr>
          <p:cNvSpPr>
            <a:spLocks noGrp="1"/>
          </p:cNvSpPr>
          <p:nvPr>
            <p:ph idx="1"/>
          </p:nvPr>
        </p:nvSpPr>
        <p:spPr/>
        <p:txBody>
          <a:bodyPr/>
          <a:lstStyle/>
          <a:p>
            <a:r>
              <a:rPr lang="en-GB" dirty="0"/>
              <a:t>07</a:t>
            </a:r>
          </a:p>
          <a:p>
            <a:r>
              <a:rPr lang="en-GB" b="1" dirty="0"/>
              <a:t>Dismissal</a:t>
            </a:r>
          </a:p>
        </p:txBody>
      </p:sp>
      <p:sp>
        <p:nvSpPr>
          <p:cNvPr id="4" name="Footer Placeholder 3">
            <a:extLst>
              <a:ext uri="{FF2B5EF4-FFF2-40B4-BE49-F238E27FC236}">
                <a16:creationId xmlns:a16="http://schemas.microsoft.com/office/drawing/2014/main" id="{86BFA949-2B6C-4646-82DE-E39393B5F0B8}"/>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3DE7DAEC-F3C1-4C05-A6ED-958976B78098}"/>
              </a:ext>
            </a:extLst>
          </p:cNvPr>
          <p:cNvSpPr>
            <a:spLocks noGrp="1"/>
          </p:cNvSpPr>
          <p:nvPr>
            <p:ph type="subTitle" idx="13"/>
          </p:nvPr>
        </p:nvSpPr>
        <p:spPr/>
        <p:txBody>
          <a:bodyPr/>
          <a:lstStyle/>
          <a:p>
            <a:r>
              <a:rPr lang="en-GB" dirty="0"/>
              <a:t>Dismissal</a:t>
            </a:r>
          </a:p>
        </p:txBody>
      </p:sp>
      <p:sp>
        <p:nvSpPr>
          <p:cNvPr id="6" name="Text Placeholder 5">
            <a:extLst>
              <a:ext uri="{FF2B5EF4-FFF2-40B4-BE49-F238E27FC236}">
                <a16:creationId xmlns:a16="http://schemas.microsoft.com/office/drawing/2014/main" id="{B45C9FCB-D36E-4F81-8196-70FF9BA6F7B0}"/>
              </a:ext>
            </a:extLst>
          </p:cNvPr>
          <p:cNvSpPr>
            <a:spLocks noGrp="1"/>
          </p:cNvSpPr>
          <p:nvPr>
            <p:ph type="body" sz="quarter" idx="14"/>
          </p:nvPr>
        </p:nvSpPr>
        <p:spPr>
          <a:xfrm>
            <a:off x="8237377" y="1726129"/>
            <a:ext cx="7386638" cy="6443339"/>
          </a:xfrm>
        </p:spPr>
        <p:txBody>
          <a:bodyPr/>
          <a:lstStyle/>
          <a:p>
            <a:r>
              <a:rPr lang="en-GB" b="0" dirty="0"/>
              <a:t>Same rules as dismissing workers or employees.</a:t>
            </a:r>
          </a:p>
          <a:p>
            <a:r>
              <a:rPr lang="en-GB" b="0" dirty="0"/>
              <a:t>A dismissal will be fair if the employee was dismissed because of:</a:t>
            </a:r>
          </a:p>
          <a:p>
            <a:pPr marL="457200" indent="-457200">
              <a:buFont typeface="+mj-lt"/>
              <a:buAutoNum type="arabicPeriod"/>
            </a:pPr>
            <a:r>
              <a:rPr lang="en-GB" b="0" dirty="0"/>
              <a:t>Capability</a:t>
            </a:r>
          </a:p>
          <a:p>
            <a:pPr marL="457200" indent="-457200">
              <a:buFont typeface="+mj-lt"/>
              <a:buAutoNum type="arabicPeriod"/>
            </a:pPr>
            <a:r>
              <a:rPr lang="en-GB" b="0" dirty="0"/>
              <a:t>Conduct</a:t>
            </a:r>
          </a:p>
          <a:p>
            <a:pPr marL="457200" indent="-457200">
              <a:buFont typeface="+mj-lt"/>
              <a:buAutoNum type="arabicPeriod"/>
            </a:pPr>
            <a:r>
              <a:rPr lang="en-GB" b="0" dirty="0"/>
              <a:t>Redundancy</a:t>
            </a:r>
          </a:p>
          <a:p>
            <a:pPr marL="457200" indent="-457200">
              <a:buFont typeface="+mj-lt"/>
              <a:buAutoNum type="arabicPeriod"/>
            </a:pPr>
            <a:r>
              <a:rPr lang="en-GB" b="0" dirty="0"/>
              <a:t>Statutory restriction</a:t>
            </a:r>
          </a:p>
          <a:p>
            <a:pPr marL="457200" indent="-457200">
              <a:buFont typeface="+mj-lt"/>
              <a:buAutoNum type="arabicPeriod"/>
            </a:pPr>
            <a:r>
              <a:rPr lang="en-GB" b="0" dirty="0"/>
              <a:t>Some other substantial reason </a:t>
            </a:r>
          </a:p>
          <a:p>
            <a:endParaRPr lang="en-GB" b="0" dirty="0"/>
          </a:p>
          <a:p>
            <a:r>
              <a:rPr lang="en-GB" b="0" dirty="0"/>
              <a:t>Agency workers who are employees can bring unfair dismissal claims against the employer.</a:t>
            </a:r>
          </a:p>
        </p:txBody>
      </p:sp>
    </p:spTree>
    <p:extLst>
      <p:ext uri="{BB962C8B-B14F-4D97-AF65-F5344CB8AC3E}">
        <p14:creationId xmlns:p14="http://schemas.microsoft.com/office/powerpoint/2010/main" val="1239307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CC90A-BB9F-4434-8F1B-FC305CBCAFEC}"/>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D61100A1-BFAD-412E-BFFD-1F055873ECDD}"/>
              </a:ext>
            </a:extLst>
          </p:cNvPr>
          <p:cNvSpPr>
            <a:spLocks noGrp="1"/>
          </p:cNvSpPr>
          <p:nvPr>
            <p:ph idx="1"/>
          </p:nvPr>
        </p:nvSpPr>
        <p:spPr/>
        <p:txBody>
          <a:bodyPr/>
          <a:lstStyle/>
          <a:p>
            <a:r>
              <a:rPr lang="en-GB" dirty="0"/>
              <a:t>08</a:t>
            </a:r>
          </a:p>
          <a:p>
            <a:r>
              <a:rPr lang="en-GB" b="1" dirty="0"/>
              <a:t>The Good Work plan</a:t>
            </a:r>
          </a:p>
        </p:txBody>
      </p:sp>
      <p:sp>
        <p:nvSpPr>
          <p:cNvPr id="4" name="Footer Placeholder 3">
            <a:extLst>
              <a:ext uri="{FF2B5EF4-FFF2-40B4-BE49-F238E27FC236}">
                <a16:creationId xmlns:a16="http://schemas.microsoft.com/office/drawing/2014/main" id="{6589C690-ECBB-4768-BF76-EE8015024E57}"/>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019EDE5C-1254-4B7A-A03E-D443A4A9F547}"/>
              </a:ext>
            </a:extLst>
          </p:cNvPr>
          <p:cNvSpPr>
            <a:spLocks noGrp="1"/>
          </p:cNvSpPr>
          <p:nvPr>
            <p:ph type="subTitle" idx="13"/>
          </p:nvPr>
        </p:nvSpPr>
        <p:spPr/>
        <p:txBody>
          <a:bodyPr/>
          <a:lstStyle/>
          <a:p>
            <a:r>
              <a:rPr lang="en-GB" dirty="0"/>
              <a:t>Recent legal changes</a:t>
            </a:r>
          </a:p>
        </p:txBody>
      </p:sp>
      <p:sp>
        <p:nvSpPr>
          <p:cNvPr id="6" name="Text Placeholder 5">
            <a:extLst>
              <a:ext uri="{FF2B5EF4-FFF2-40B4-BE49-F238E27FC236}">
                <a16:creationId xmlns:a16="http://schemas.microsoft.com/office/drawing/2014/main" id="{CEC57231-9B12-48EF-8B85-6A75D05805AC}"/>
              </a:ext>
            </a:extLst>
          </p:cNvPr>
          <p:cNvSpPr>
            <a:spLocks noGrp="1"/>
          </p:cNvSpPr>
          <p:nvPr>
            <p:ph type="body" sz="quarter" idx="14"/>
          </p:nvPr>
        </p:nvSpPr>
        <p:spPr/>
        <p:txBody>
          <a:bodyPr/>
          <a:lstStyle/>
          <a:p>
            <a:pPr algn="just"/>
            <a:r>
              <a:rPr lang="en-GB" b="0" dirty="0"/>
              <a:t>The Good work plan published in 2017 made many recommendations to improve working life and employment rights with a particular emphasis on vulnerable workers, including agency workers.</a:t>
            </a:r>
          </a:p>
          <a:p>
            <a:pPr algn="just"/>
            <a:endParaRPr lang="en-GB" b="0" dirty="0"/>
          </a:p>
          <a:p>
            <a:pPr algn="just"/>
            <a:r>
              <a:rPr lang="en-GB" b="0" dirty="0"/>
              <a:t>Key changes which became law in 2019/2020 are: </a:t>
            </a:r>
          </a:p>
          <a:p>
            <a:pPr marL="342900" indent="-342900">
              <a:buFont typeface="Georgia" panose="02040502050405020303" pitchFamily="18" charset="0"/>
              <a:buChar char="─"/>
            </a:pPr>
            <a:r>
              <a:rPr lang="en-GB" b="0" dirty="0"/>
              <a:t>Key information document </a:t>
            </a:r>
          </a:p>
          <a:p>
            <a:pPr marL="342900" indent="-342900">
              <a:buFont typeface="Georgia" panose="02040502050405020303" pitchFamily="18" charset="0"/>
              <a:buChar char="─"/>
            </a:pPr>
            <a:r>
              <a:rPr lang="en-GB" b="0" dirty="0"/>
              <a:t>Section 1 statement </a:t>
            </a:r>
          </a:p>
          <a:p>
            <a:pPr marL="342900" indent="-342900">
              <a:buFont typeface="Georgia" panose="02040502050405020303" pitchFamily="18" charset="0"/>
              <a:buChar char="─"/>
            </a:pPr>
            <a:r>
              <a:rPr lang="en-GB" b="0" dirty="0"/>
              <a:t>Swedish derogation</a:t>
            </a:r>
          </a:p>
          <a:p>
            <a:pPr marL="342900" indent="-342900">
              <a:buFont typeface="Georgia" panose="02040502050405020303" pitchFamily="18" charset="0"/>
              <a:buChar char="─"/>
            </a:pPr>
            <a:r>
              <a:rPr lang="en-GB" b="0" dirty="0"/>
              <a:t>Itemised payslips.</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951646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666BE-D4C8-4A29-BC9D-372B4BD5A387}"/>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C7ED9482-6045-4FAB-ACC4-D9F5EB53DD8F}"/>
              </a:ext>
            </a:extLst>
          </p:cNvPr>
          <p:cNvSpPr>
            <a:spLocks noGrp="1"/>
          </p:cNvSpPr>
          <p:nvPr>
            <p:ph idx="1"/>
          </p:nvPr>
        </p:nvSpPr>
        <p:spPr/>
        <p:txBody>
          <a:bodyPr/>
          <a:lstStyle/>
          <a:p>
            <a:r>
              <a:rPr lang="en-GB" dirty="0"/>
              <a:t>8.1</a:t>
            </a:r>
          </a:p>
          <a:p>
            <a:r>
              <a:rPr lang="en-GB" b="1" dirty="0"/>
              <a:t>Key information document (KID)</a:t>
            </a:r>
          </a:p>
        </p:txBody>
      </p:sp>
      <p:sp>
        <p:nvSpPr>
          <p:cNvPr id="4" name="Footer Placeholder 3">
            <a:extLst>
              <a:ext uri="{FF2B5EF4-FFF2-40B4-BE49-F238E27FC236}">
                <a16:creationId xmlns:a16="http://schemas.microsoft.com/office/drawing/2014/main" id="{39DBB0BE-BBE5-4031-B1F8-7FD763AC97FE}"/>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EF1D3134-CCF3-4547-96EC-5A7DFC0480F1}"/>
              </a:ext>
            </a:extLst>
          </p:cNvPr>
          <p:cNvSpPr>
            <a:spLocks noGrp="1"/>
          </p:cNvSpPr>
          <p:nvPr>
            <p:ph type="subTitle" idx="13"/>
          </p:nvPr>
        </p:nvSpPr>
        <p:spPr/>
        <p:txBody>
          <a:bodyPr/>
          <a:lstStyle/>
          <a:p>
            <a:r>
              <a:rPr lang="en-GB" dirty="0"/>
              <a:t>Recent legal changes</a:t>
            </a:r>
          </a:p>
        </p:txBody>
      </p:sp>
      <p:sp>
        <p:nvSpPr>
          <p:cNvPr id="6" name="Text Placeholder 5">
            <a:extLst>
              <a:ext uri="{FF2B5EF4-FFF2-40B4-BE49-F238E27FC236}">
                <a16:creationId xmlns:a16="http://schemas.microsoft.com/office/drawing/2014/main" id="{29261A9F-5DC9-4B1A-A1B8-F63CF3FA90AF}"/>
              </a:ext>
            </a:extLst>
          </p:cNvPr>
          <p:cNvSpPr>
            <a:spLocks noGrp="1"/>
          </p:cNvSpPr>
          <p:nvPr>
            <p:ph type="body" sz="quarter" idx="14"/>
          </p:nvPr>
        </p:nvSpPr>
        <p:spPr/>
        <p:txBody>
          <a:bodyPr/>
          <a:lstStyle/>
          <a:p>
            <a:r>
              <a:rPr lang="en-GB" b="0" dirty="0"/>
              <a:t>Employment businesses must provide agency workers with a </a:t>
            </a:r>
            <a:r>
              <a:rPr lang="en-GB" dirty="0"/>
              <a:t>key information document</a:t>
            </a:r>
            <a:r>
              <a:rPr lang="en-GB" b="0" dirty="0"/>
              <a:t>.</a:t>
            </a:r>
          </a:p>
          <a:p>
            <a:pPr marL="342900" indent="-342900">
              <a:buFont typeface="Georgia" panose="02040502050405020303" pitchFamily="18" charset="0"/>
              <a:buChar char="─"/>
            </a:pPr>
            <a:r>
              <a:rPr lang="en-GB" b="0" dirty="0"/>
              <a:t>This will be one of the first documents an agency worker will receive.</a:t>
            </a:r>
          </a:p>
          <a:p>
            <a:pPr marL="342900" indent="-342900">
              <a:buFont typeface="Georgia" panose="02040502050405020303" pitchFamily="18" charset="0"/>
              <a:buChar char="─"/>
            </a:pPr>
            <a:r>
              <a:rPr lang="en-GB" b="0" dirty="0"/>
              <a:t>Businesses do not need to include all relevant contractual information.</a:t>
            </a:r>
          </a:p>
          <a:p>
            <a:pPr marL="342900" indent="-342900">
              <a:buFont typeface="Georgia" panose="02040502050405020303" pitchFamily="18" charset="0"/>
              <a:buChar char="─"/>
            </a:pPr>
            <a:r>
              <a:rPr lang="en-GB" b="0" dirty="0"/>
              <a:t>Meant to be a brief overview of how the terms will affect the agency worker’s pay.</a:t>
            </a:r>
          </a:p>
          <a:p>
            <a:pPr marL="342900" indent="-342900">
              <a:buFont typeface="Georgia" panose="02040502050405020303" pitchFamily="18" charset="0"/>
              <a:buChar char="─"/>
            </a:pPr>
            <a:r>
              <a:rPr lang="en-GB" b="0" dirty="0"/>
              <a:t>Does not apply to agency workers who have existing terms with an employment business.</a:t>
            </a:r>
          </a:p>
          <a:p>
            <a:endParaRPr lang="en-GB" b="0" dirty="0"/>
          </a:p>
          <a:p>
            <a:endParaRPr lang="en-GB" b="0" dirty="0"/>
          </a:p>
        </p:txBody>
      </p:sp>
    </p:spTree>
    <p:extLst>
      <p:ext uri="{BB962C8B-B14F-4D97-AF65-F5344CB8AC3E}">
        <p14:creationId xmlns:p14="http://schemas.microsoft.com/office/powerpoint/2010/main" val="1467254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3E7DB-264E-461A-A00E-B0DFA559398E}"/>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A0DD7823-8E75-4FCE-833A-525C35B9357F}"/>
              </a:ext>
            </a:extLst>
          </p:cNvPr>
          <p:cNvSpPr>
            <a:spLocks noGrp="1"/>
          </p:cNvSpPr>
          <p:nvPr>
            <p:ph idx="1"/>
          </p:nvPr>
        </p:nvSpPr>
        <p:spPr/>
        <p:txBody>
          <a:bodyPr/>
          <a:lstStyle/>
          <a:p>
            <a:r>
              <a:rPr lang="en-GB" dirty="0"/>
              <a:t>8.2</a:t>
            </a:r>
          </a:p>
          <a:p>
            <a:r>
              <a:rPr lang="en-GB" b="1" dirty="0"/>
              <a:t>Section 1 statement</a:t>
            </a:r>
          </a:p>
          <a:p>
            <a:endParaRPr lang="en-GB" dirty="0"/>
          </a:p>
        </p:txBody>
      </p:sp>
      <p:sp>
        <p:nvSpPr>
          <p:cNvPr id="4" name="Footer Placeholder 3">
            <a:extLst>
              <a:ext uri="{FF2B5EF4-FFF2-40B4-BE49-F238E27FC236}">
                <a16:creationId xmlns:a16="http://schemas.microsoft.com/office/drawing/2014/main" id="{7F320965-4EB0-4EEE-BA0D-BA09DF6CBA18}"/>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21835D3B-E7EC-4B61-B468-32B9D9E0FDB9}"/>
              </a:ext>
            </a:extLst>
          </p:cNvPr>
          <p:cNvSpPr>
            <a:spLocks noGrp="1"/>
          </p:cNvSpPr>
          <p:nvPr>
            <p:ph type="subTitle" idx="13"/>
          </p:nvPr>
        </p:nvSpPr>
        <p:spPr/>
        <p:txBody>
          <a:bodyPr/>
          <a:lstStyle/>
          <a:p>
            <a:r>
              <a:rPr lang="en-GB" dirty="0"/>
              <a:t>Recent legal changes</a:t>
            </a:r>
          </a:p>
        </p:txBody>
      </p:sp>
      <p:sp>
        <p:nvSpPr>
          <p:cNvPr id="6" name="Text Placeholder 5">
            <a:extLst>
              <a:ext uri="{FF2B5EF4-FFF2-40B4-BE49-F238E27FC236}">
                <a16:creationId xmlns:a16="http://schemas.microsoft.com/office/drawing/2014/main" id="{18A4A4CC-0D01-42E4-93F5-A93C9BD253DD}"/>
              </a:ext>
            </a:extLst>
          </p:cNvPr>
          <p:cNvSpPr>
            <a:spLocks noGrp="1"/>
          </p:cNvSpPr>
          <p:nvPr>
            <p:ph type="body" sz="quarter" idx="14"/>
          </p:nvPr>
        </p:nvSpPr>
        <p:spPr>
          <a:xfrm>
            <a:off x="7300913" y="1971346"/>
            <a:ext cx="8343900" cy="6443339"/>
          </a:xfrm>
        </p:spPr>
        <p:txBody>
          <a:bodyPr/>
          <a:lstStyle/>
          <a:p>
            <a:r>
              <a:rPr lang="en-GB" b="0" dirty="0"/>
              <a:t>Since </a:t>
            </a:r>
            <a:r>
              <a:rPr lang="en-GB" dirty="0"/>
              <a:t>6 April 2020</a:t>
            </a:r>
            <a:r>
              <a:rPr lang="en-GB" b="0" dirty="0"/>
              <a:t>, agency workers have had a right to a written statement of terms (or ‘section 1 statement’). </a:t>
            </a:r>
          </a:p>
          <a:p>
            <a:pPr marL="342900" indent="-342900">
              <a:buFont typeface="Georgia" panose="02040502050405020303" pitchFamily="18" charset="0"/>
              <a:buChar char="─"/>
            </a:pPr>
            <a:r>
              <a:rPr lang="en-GB" b="0" dirty="0"/>
              <a:t>No minimum service requirement for an employee or worker to be given this. </a:t>
            </a:r>
          </a:p>
          <a:p>
            <a:pPr marL="342900" indent="-342900">
              <a:buFont typeface="Georgia" panose="02040502050405020303" pitchFamily="18" charset="0"/>
              <a:buChar char="─"/>
            </a:pPr>
            <a:r>
              <a:rPr lang="en-GB" b="0" dirty="0"/>
              <a:t>Agency’s responsibility.</a:t>
            </a:r>
          </a:p>
          <a:p>
            <a:pPr marL="342900" indent="-342900">
              <a:buFont typeface="Georgia" panose="02040502050405020303" pitchFamily="18" charset="0"/>
              <a:buChar char="─"/>
            </a:pPr>
            <a:r>
              <a:rPr lang="en-GB" b="0" dirty="0"/>
              <a:t>A section 1 statement must be given to the employee or worker at the start of employment/engagement.</a:t>
            </a:r>
          </a:p>
          <a:p>
            <a:pPr marL="342900" indent="-342900">
              <a:buFont typeface="Georgia" panose="02040502050405020303" pitchFamily="18" charset="0"/>
              <a:buChar char="─"/>
            </a:pPr>
            <a:r>
              <a:rPr lang="en-GB" b="0" dirty="0"/>
              <a:t>The statement covers key points such as pay, hours of work, holiday entitlement.</a:t>
            </a:r>
          </a:p>
          <a:p>
            <a:pPr marL="342900" indent="-342900">
              <a:buFont typeface="Georgia" panose="02040502050405020303" pitchFamily="18" charset="0"/>
              <a:buChar char="─"/>
            </a:pPr>
            <a:r>
              <a:rPr lang="en-GB" b="0" dirty="0"/>
              <a:t>Certain information must be in the section 1 statement.</a:t>
            </a:r>
          </a:p>
          <a:p>
            <a:pPr marL="342900" indent="-342900">
              <a:buFont typeface="Georgia" panose="02040502050405020303" pitchFamily="18" charset="0"/>
              <a:buChar char="─"/>
            </a:pPr>
            <a:r>
              <a:rPr lang="en-GB" b="0" dirty="0"/>
              <a:t>However not every single detail needs to be in the Section 1 document.  A section 1 statement may refer the employee or worker to a reasonably accessible document for some information (such as a policy).</a:t>
            </a:r>
          </a:p>
          <a:p>
            <a:endParaRPr lang="en-GB" b="0" dirty="0"/>
          </a:p>
          <a:p>
            <a:endParaRPr lang="en-GB" b="0" dirty="0"/>
          </a:p>
        </p:txBody>
      </p:sp>
    </p:spTree>
    <p:extLst>
      <p:ext uri="{BB962C8B-B14F-4D97-AF65-F5344CB8AC3E}">
        <p14:creationId xmlns:p14="http://schemas.microsoft.com/office/powerpoint/2010/main" val="2961875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07A0D-E28C-4979-917D-BBB5B6821B4A}"/>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61B1577F-90E7-4586-8C00-A92D4690DF60}"/>
              </a:ext>
            </a:extLst>
          </p:cNvPr>
          <p:cNvSpPr>
            <a:spLocks noGrp="1"/>
          </p:cNvSpPr>
          <p:nvPr>
            <p:ph idx="1"/>
          </p:nvPr>
        </p:nvSpPr>
        <p:spPr/>
        <p:txBody>
          <a:bodyPr/>
          <a:lstStyle/>
          <a:p>
            <a:r>
              <a:rPr lang="en-GB" dirty="0"/>
              <a:t>8.3</a:t>
            </a:r>
          </a:p>
          <a:p>
            <a:r>
              <a:rPr lang="en-GB" b="1" dirty="0"/>
              <a:t>Swedish Derogation – no longer applies</a:t>
            </a:r>
          </a:p>
        </p:txBody>
      </p:sp>
      <p:sp>
        <p:nvSpPr>
          <p:cNvPr id="4" name="Footer Placeholder 3">
            <a:extLst>
              <a:ext uri="{FF2B5EF4-FFF2-40B4-BE49-F238E27FC236}">
                <a16:creationId xmlns:a16="http://schemas.microsoft.com/office/drawing/2014/main" id="{3EC42889-B217-4FCB-A1A8-F0A762B29C2A}"/>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03E0A9B6-E597-4D0C-88F4-627089E5CD72}"/>
              </a:ext>
            </a:extLst>
          </p:cNvPr>
          <p:cNvSpPr>
            <a:spLocks noGrp="1"/>
          </p:cNvSpPr>
          <p:nvPr>
            <p:ph type="subTitle" idx="13"/>
          </p:nvPr>
        </p:nvSpPr>
        <p:spPr/>
        <p:txBody>
          <a:bodyPr/>
          <a:lstStyle/>
          <a:p>
            <a:r>
              <a:rPr lang="en-GB" dirty="0"/>
              <a:t>Recent legal changes</a:t>
            </a:r>
          </a:p>
        </p:txBody>
      </p:sp>
      <p:sp>
        <p:nvSpPr>
          <p:cNvPr id="6" name="Text Placeholder 5">
            <a:extLst>
              <a:ext uri="{FF2B5EF4-FFF2-40B4-BE49-F238E27FC236}">
                <a16:creationId xmlns:a16="http://schemas.microsoft.com/office/drawing/2014/main" id="{B6E44FBA-4EF8-438A-9893-CCFD45EDA128}"/>
              </a:ext>
            </a:extLst>
          </p:cNvPr>
          <p:cNvSpPr>
            <a:spLocks noGrp="1"/>
          </p:cNvSpPr>
          <p:nvPr>
            <p:ph type="body" sz="quarter" idx="14"/>
          </p:nvPr>
        </p:nvSpPr>
        <p:spPr>
          <a:xfrm>
            <a:off x="8258175" y="1243589"/>
            <a:ext cx="7386638" cy="6728516"/>
          </a:xfrm>
        </p:spPr>
        <p:txBody>
          <a:bodyPr/>
          <a:lstStyle/>
          <a:p>
            <a:r>
              <a:rPr lang="en-GB" b="0" dirty="0"/>
              <a:t>Agency workers could swap their week 12 right to equal pay </a:t>
            </a:r>
            <a:r>
              <a:rPr lang="en-GB" dirty="0"/>
              <a:t>if</a:t>
            </a:r>
            <a:r>
              <a:rPr lang="en-GB" b="0" dirty="0"/>
              <a:t> </a:t>
            </a:r>
          </a:p>
          <a:p>
            <a:pPr marL="342900" indent="-342900">
              <a:buFontTx/>
              <a:buChar char="-"/>
            </a:pPr>
            <a:r>
              <a:rPr lang="en-GB" b="0" dirty="0"/>
              <a:t>they had a permanent contract with the agency</a:t>
            </a:r>
          </a:p>
          <a:p>
            <a:pPr marL="342900" indent="-342900">
              <a:buFontTx/>
              <a:buChar char="-"/>
            </a:pPr>
            <a:r>
              <a:rPr lang="en-GB" b="0" dirty="0"/>
              <a:t>they were paid a minimum amount between assignments</a:t>
            </a:r>
          </a:p>
          <a:p>
            <a:r>
              <a:rPr lang="en-GB" b="0" dirty="0"/>
              <a:t>Agency workers were still entitled to equal treatment in relation to all other week 12 rights i.e.</a:t>
            </a:r>
          </a:p>
          <a:p>
            <a:pPr marL="342900" indent="-342900">
              <a:buFont typeface="Georgia" panose="02040502050405020303" pitchFamily="18" charset="0"/>
              <a:buChar char="─"/>
            </a:pPr>
            <a:r>
              <a:rPr lang="en-GB" b="0" dirty="0"/>
              <a:t>The duration of working time, </a:t>
            </a:r>
          </a:p>
          <a:p>
            <a:pPr marL="342900" indent="-342900">
              <a:buFont typeface="Georgia" panose="02040502050405020303" pitchFamily="18" charset="0"/>
              <a:buChar char="─"/>
            </a:pPr>
            <a:r>
              <a:rPr lang="en-GB" b="0" dirty="0"/>
              <a:t>Night work and rest periods, </a:t>
            </a:r>
          </a:p>
          <a:p>
            <a:pPr marL="342900" indent="-342900">
              <a:buFont typeface="Georgia" panose="02040502050405020303" pitchFamily="18" charset="0"/>
              <a:buChar char="─"/>
            </a:pPr>
            <a:r>
              <a:rPr lang="en-GB" b="0" dirty="0"/>
              <a:t>Rest breaks </a:t>
            </a:r>
          </a:p>
          <a:p>
            <a:pPr marL="342900" indent="-342900">
              <a:buFont typeface="Georgia" panose="02040502050405020303" pitchFamily="18" charset="0"/>
              <a:buChar char="─"/>
            </a:pPr>
            <a:r>
              <a:rPr lang="en-GB" b="0" dirty="0"/>
              <a:t>(unpaid) annual leave after the 12-week qualifying period as well as the "day one" entitlements </a:t>
            </a:r>
          </a:p>
          <a:p>
            <a:r>
              <a:rPr lang="en-GB" dirty="0"/>
              <a:t>Swedish Derogation was repealed on the 6 April 2020</a:t>
            </a:r>
            <a:r>
              <a:rPr lang="en-GB" b="0" dirty="0"/>
              <a:t>.</a:t>
            </a:r>
            <a:endParaRPr lang="en-GB" dirty="0"/>
          </a:p>
          <a:p>
            <a:endParaRPr lang="en-GB" dirty="0"/>
          </a:p>
        </p:txBody>
      </p:sp>
    </p:spTree>
    <p:extLst>
      <p:ext uri="{BB962C8B-B14F-4D97-AF65-F5344CB8AC3E}">
        <p14:creationId xmlns:p14="http://schemas.microsoft.com/office/powerpoint/2010/main" val="27075611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0054-F3E8-45DB-9F41-CB2A8D8175B5}"/>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5F4FD5AB-1338-4618-A10C-F5B306007C76}"/>
              </a:ext>
            </a:extLst>
          </p:cNvPr>
          <p:cNvSpPr>
            <a:spLocks noGrp="1"/>
          </p:cNvSpPr>
          <p:nvPr>
            <p:ph idx="1"/>
          </p:nvPr>
        </p:nvSpPr>
        <p:spPr/>
        <p:txBody>
          <a:bodyPr/>
          <a:lstStyle/>
          <a:p>
            <a:r>
              <a:rPr lang="en-GB" dirty="0"/>
              <a:t>8.4</a:t>
            </a:r>
          </a:p>
          <a:p>
            <a:r>
              <a:rPr lang="en-GB" b="1" dirty="0"/>
              <a:t>Itemised payslip</a:t>
            </a:r>
          </a:p>
          <a:p>
            <a:endParaRPr lang="en-GB" dirty="0"/>
          </a:p>
        </p:txBody>
      </p:sp>
      <p:sp>
        <p:nvSpPr>
          <p:cNvPr id="4" name="Footer Placeholder 3">
            <a:extLst>
              <a:ext uri="{FF2B5EF4-FFF2-40B4-BE49-F238E27FC236}">
                <a16:creationId xmlns:a16="http://schemas.microsoft.com/office/drawing/2014/main" id="{D0BEBBC2-7740-4BF7-973B-2D7217922FA6}"/>
              </a:ext>
            </a:extLst>
          </p:cNvPr>
          <p:cNvSpPr>
            <a:spLocks noGrp="1"/>
          </p:cNvSpPr>
          <p:nvPr>
            <p:ph type="ftr" sz="quarter" idx="11"/>
          </p:nvPr>
        </p:nvSpPr>
        <p:spPr/>
        <p:txBody>
          <a:bodyPr/>
          <a:lstStyle/>
          <a:p>
            <a:r>
              <a:rPr lang="en-GB" dirty="0"/>
              <a:t>© 2020 Capital Law Limited</a:t>
            </a:r>
          </a:p>
        </p:txBody>
      </p:sp>
      <p:sp>
        <p:nvSpPr>
          <p:cNvPr id="5" name="Subtitle 4">
            <a:extLst>
              <a:ext uri="{FF2B5EF4-FFF2-40B4-BE49-F238E27FC236}">
                <a16:creationId xmlns:a16="http://schemas.microsoft.com/office/drawing/2014/main" id="{9523A24D-C81B-468D-9C18-BD5934F843F6}"/>
              </a:ext>
            </a:extLst>
          </p:cNvPr>
          <p:cNvSpPr>
            <a:spLocks noGrp="1"/>
          </p:cNvSpPr>
          <p:nvPr>
            <p:ph type="subTitle" idx="13"/>
          </p:nvPr>
        </p:nvSpPr>
        <p:spPr/>
        <p:txBody>
          <a:bodyPr/>
          <a:lstStyle/>
          <a:p>
            <a:r>
              <a:rPr lang="en-GB" dirty="0"/>
              <a:t>Recent legal changes</a:t>
            </a:r>
          </a:p>
        </p:txBody>
      </p:sp>
      <p:sp>
        <p:nvSpPr>
          <p:cNvPr id="6" name="Text Placeholder 5">
            <a:extLst>
              <a:ext uri="{FF2B5EF4-FFF2-40B4-BE49-F238E27FC236}">
                <a16:creationId xmlns:a16="http://schemas.microsoft.com/office/drawing/2014/main" id="{64BCEB6C-4D42-4483-9354-2537BFBF52BD}"/>
              </a:ext>
            </a:extLst>
          </p:cNvPr>
          <p:cNvSpPr>
            <a:spLocks noGrp="1"/>
          </p:cNvSpPr>
          <p:nvPr>
            <p:ph type="body" sz="quarter" idx="14"/>
          </p:nvPr>
        </p:nvSpPr>
        <p:spPr>
          <a:xfrm>
            <a:off x="8258175" y="1900655"/>
            <a:ext cx="7386638" cy="6268813"/>
          </a:xfrm>
        </p:spPr>
        <p:txBody>
          <a:bodyPr/>
          <a:lstStyle/>
          <a:p>
            <a:r>
              <a:rPr lang="en-GB" b="0" dirty="0"/>
              <a:t>Since 6 April 2019, all agency workers have the right to an </a:t>
            </a:r>
            <a:r>
              <a:rPr lang="en-GB" dirty="0"/>
              <a:t>itemised pay slip</a:t>
            </a:r>
            <a:r>
              <a:rPr lang="en-GB" b="0" dirty="0"/>
              <a:t>:</a:t>
            </a:r>
          </a:p>
          <a:p>
            <a:pPr marL="342900" indent="-342900">
              <a:buFont typeface="Georgia" panose="02040502050405020303" pitchFamily="18" charset="0"/>
              <a:buChar char="─"/>
            </a:pPr>
            <a:r>
              <a:rPr lang="en-GB" b="0" dirty="0"/>
              <a:t>It must contain enough information to calculate whether the person was paid correctly.</a:t>
            </a:r>
          </a:p>
          <a:p>
            <a:pPr marL="342900" indent="-342900">
              <a:buFont typeface="Georgia" panose="02040502050405020303" pitchFamily="18" charset="0"/>
              <a:buChar char="─"/>
            </a:pPr>
            <a:r>
              <a:rPr lang="en-GB" b="0" dirty="0"/>
              <a:t>Where pay varies based on the time worked, the amount of time worked must be shown.</a:t>
            </a:r>
          </a:p>
          <a:p>
            <a:r>
              <a:rPr lang="en-GB" b="0" dirty="0"/>
              <a:t>E.g. where a worker has a fixed salary and works variable overtime with additional pay at an hourly rate, only the hours of overtime need to be shown.</a:t>
            </a:r>
          </a:p>
          <a:p>
            <a:r>
              <a:rPr lang="en-GB" b="0" dirty="0"/>
              <a:t>If a worker is on a fixed salary, the payslip does not need to show an hourly figure for variations of pay caused by taking unpaid leave or SSP.</a:t>
            </a:r>
          </a:p>
          <a:p>
            <a:endParaRPr lang="en-GB" b="0" dirty="0"/>
          </a:p>
          <a:p>
            <a:endParaRPr lang="en-GB" dirty="0"/>
          </a:p>
        </p:txBody>
      </p:sp>
    </p:spTree>
    <p:extLst>
      <p:ext uri="{BB962C8B-B14F-4D97-AF65-F5344CB8AC3E}">
        <p14:creationId xmlns:p14="http://schemas.microsoft.com/office/powerpoint/2010/main" val="41265335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10C294-0D2E-4FCC-B5FE-DC3E510CF92B}"/>
              </a:ext>
            </a:extLst>
          </p:cNvPr>
          <p:cNvSpPr>
            <a:spLocks noGrp="1"/>
          </p:cNvSpPr>
          <p:nvPr>
            <p:ph type="ctrTitle"/>
          </p:nvPr>
        </p:nvSpPr>
        <p:spPr>
          <a:xfrm>
            <a:off x="631825" y="2505075"/>
            <a:ext cx="10188575" cy="1606594"/>
          </a:xfrm>
        </p:spPr>
        <p:txBody>
          <a:bodyPr/>
          <a:lstStyle/>
          <a:p>
            <a:r>
              <a:rPr lang="en-GB" dirty="0"/>
              <a:t>Flexible working:</a:t>
            </a:r>
            <a:br>
              <a:rPr lang="en-GB" dirty="0"/>
            </a:br>
            <a:r>
              <a:rPr lang="en-GB" b="0" dirty="0"/>
              <a:t>The legal framework</a:t>
            </a:r>
          </a:p>
        </p:txBody>
      </p:sp>
      <p:pic>
        <p:nvPicPr>
          <p:cNvPr id="6" name="Picture 5">
            <a:extLst>
              <a:ext uri="{FF2B5EF4-FFF2-40B4-BE49-F238E27FC236}">
                <a16:creationId xmlns:a16="http://schemas.microsoft.com/office/drawing/2014/main" id="{58EB3CF1-4016-4E36-BC9B-293CAD165CB6}"/>
              </a:ext>
            </a:extLst>
          </p:cNvPr>
          <p:cNvPicPr>
            <a:picLocks noChangeAspect="1"/>
          </p:cNvPicPr>
          <p:nvPr/>
        </p:nvPicPr>
        <p:blipFill rotWithShape="1">
          <a:blip r:embed="rId2"/>
          <a:srcRect t="1" b="35897"/>
          <a:stretch/>
        </p:blipFill>
        <p:spPr>
          <a:xfrm>
            <a:off x="9054457" y="1614830"/>
            <a:ext cx="5463251" cy="7529170"/>
          </a:xfrm>
          <a:prstGeom prst="rect">
            <a:avLst/>
          </a:prstGeom>
        </p:spPr>
      </p:pic>
    </p:spTree>
    <p:extLst>
      <p:ext uri="{BB962C8B-B14F-4D97-AF65-F5344CB8AC3E}">
        <p14:creationId xmlns:p14="http://schemas.microsoft.com/office/powerpoint/2010/main" val="1796434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1A6CA2E-B675-47E2-9AC3-1A657F7A44D8}"/>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09</a:t>
            </a:r>
          </a:p>
          <a:p>
            <a:r>
              <a:rPr lang="en-GB" b="1" dirty="0"/>
              <a:t>The basics</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F8D67D2D-047E-4B2D-A4DB-4D04FD0A9211}"/>
              </a:ext>
            </a:extLst>
          </p:cNvPr>
          <p:cNvSpPr>
            <a:spLocks noGrp="1"/>
          </p:cNvSpPr>
          <p:nvPr>
            <p:ph type="subTitle" idx="13"/>
          </p:nvPr>
        </p:nvSpPr>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lvl="2"/>
            <a:r>
              <a:rPr lang="en-GB" dirty="0"/>
              <a:t>Employees with at least </a:t>
            </a:r>
            <a:r>
              <a:rPr lang="en-GB" b="1" dirty="0"/>
              <a:t>26 weeks’ continuous employment</a:t>
            </a:r>
            <a:r>
              <a:rPr lang="en-GB" dirty="0"/>
              <a:t> are entitled to make a flexible working application. </a:t>
            </a:r>
          </a:p>
          <a:p>
            <a:pPr lvl="2"/>
            <a:r>
              <a:rPr lang="en-GB" dirty="0"/>
              <a:t>The application must be in </a:t>
            </a:r>
            <a:r>
              <a:rPr lang="en-GB" b="1" dirty="0"/>
              <a:t>writing</a:t>
            </a:r>
            <a:r>
              <a:rPr lang="en-GB" dirty="0"/>
              <a:t>, </a:t>
            </a:r>
            <a:r>
              <a:rPr lang="en-GB" b="1" dirty="0"/>
              <a:t>dated</a:t>
            </a:r>
            <a:r>
              <a:rPr lang="en-GB" dirty="0"/>
              <a:t>, and contain certain other </a:t>
            </a:r>
            <a:r>
              <a:rPr lang="en-GB" b="1" dirty="0"/>
              <a:t>details</a:t>
            </a:r>
            <a:r>
              <a:rPr lang="en-GB" dirty="0"/>
              <a:t>.</a:t>
            </a:r>
          </a:p>
          <a:p>
            <a:pPr lvl="2"/>
            <a:r>
              <a:rPr lang="en-GB" dirty="0"/>
              <a:t>Only </a:t>
            </a:r>
            <a:r>
              <a:rPr lang="en-GB" b="1" dirty="0"/>
              <a:t>one</a:t>
            </a:r>
            <a:r>
              <a:rPr lang="en-GB" dirty="0"/>
              <a:t> application can be made under the statutory scheme in any </a:t>
            </a:r>
            <a:r>
              <a:rPr lang="en-GB" b="1" dirty="0"/>
              <a:t>12-month period</a:t>
            </a:r>
            <a:r>
              <a:rPr lang="en-GB" dirty="0"/>
              <a:t>.</a:t>
            </a:r>
          </a:p>
          <a:p>
            <a:pPr lvl="2"/>
            <a:r>
              <a:rPr lang="en-GB" b="1" dirty="0"/>
              <a:t>Agency workers </a:t>
            </a:r>
            <a:r>
              <a:rPr lang="en-GB" dirty="0"/>
              <a:t>cannot make applications.</a:t>
            </a:r>
          </a:p>
          <a:p>
            <a:pPr lvl="2"/>
            <a:r>
              <a:rPr lang="en-GB" dirty="0"/>
              <a:t>Employers must deal with applications in a </a:t>
            </a:r>
            <a:r>
              <a:rPr lang="en-GB" b="1" dirty="0"/>
              <a:t>reasonable</a:t>
            </a:r>
            <a:r>
              <a:rPr lang="en-GB" dirty="0"/>
              <a:t> manner.</a:t>
            </a:r>
          </a:p>
          <a:p>
            <a:pPr lvl="2"/>
            <a:r>
              <a:rPr lang="en-GB" dirty="0"/>
              <a:t>Employers can only refuse a request for one (or more) of the </a:t>
            </a:r>
            <a:r>
              <a:rPr lang="en-GB" b="1" dirty="0"/>
              <a:t>eight reasons </a:t>
            </a:r>
            <a:r>
              <a:rPr lang="en-GB" dirty="0"/>
              <a:t>set out in the regulations.</a:t>
            </a:r>
          </a:p>
          <a:p>
            <a:endParaRPr lang="en-GB" dirty="0"/>
          </a:p>
          <a:p>
            <a:endParaRPr lang="en-GB" dirty="0"/>
          </a:p>
        </p:txBody>
      </p:sp>
    </p:spTree>
    <p:extLst>
      <p:ext uri="{BB962C8B-B14F-4D97-AF65-F5344CB8AC3E}">
        <p14:creationId xmlns:p14="http://schemas.microsoft.com/office/powerpoint/2010/main" val="16495739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2AA4EA0-E0E1-4C29-A5CD-D7194EFE0B9D}"/>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9.1</a:t>
            </a:r>
          </a:p>
          <a:p>
            <a:r>
              <a:rPr lang="en-GB" b="1" dirty="0"/>
              <a:t>What changes can be requested?</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6" name="Subtitle 15">
            <a:extLst>
              <a:ext uri="{FF2B5EF4-FFF2-40B4-BE49-F238E27FC236}">
                <a16:creationId xmlns:a16="http://schemas.microsoft.com/office/drawing/2014/main" id="{3536F481-65B2-498C-AFF2-613EE203C3CA}"/>
              </a:ext>
            </a:extLst>
          </p:cNvPr>
          <p:cNvSpPr>
            <a:spLocks noGrp="1"/>
          </p:cNvSpPr>
          <p:nvPr>
            <p:ph type="subTitle" idx="13"/>
          </p:nvPr>
        </p:nvSpPr>
        <p:spPr>
          <a:xfrm>
            <a:off x="634989" y="974532"/>
            <a:ext cx="8871618" cy="492443"/>
          </a:xfrm>
        </p:spPr>
        <p:txBody>
          <a:bodyPr/>
          <a:lstStyle/>
          <a:p>
            <a:r>
              <a:rPr lang="en-GB" dirty="0"/>
              <a:t>The Flexible Working Regulations 2014</a:t>
            </a:r>
          </a:p>
          <a:p>
            <a:endParaRPr lang="en-GB" dirty="0"/>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675"/>
            <a:ext cx="7386638" cy="5543550"/>
          </a:xfrm>
        </p:spPr>
        <p:txBody>
          <a:bodyPr/>
          <a:lstStyle/>
          <a:p>
            <a:pPr lvl="1">
              <a:spcAft>
                <a:spcPts val="600"/>
              </a:spcAft>
            </a:pPr>
            <a:r>
              <a:rPr lang="en-GB" b="1" dirty="0"/>
              <a:t>Employees can request:</a:t>
            </a:r>
          </a:p>
          <a:p>
            <a:pPr lvl="2">
              <a:spcAft>
                <a:spcPts val="600"/>
              </a:spcAft>
            </a:pPr>
            <a:r>
              <a:rPr lang="en-GB" dirty="0"/>
              <a:t>a change in working hours</a:t>
            </a:r>
          </a:p>
          <a:p>
            <a:pPr lvl="2">
              <a:spcAft>
                <a:spcPts val="600"/>
              </a:spcAft>
            </a:pPr>
            <a:r>
              <a:rPr lang="en-GB" dirty="0"/>
              <a:t>a change to the times they are required to work</a:t>
            </a:r>
          </a:p>
          <a:p>
            <a:pPr lvl="2">
              <a:spcAft>
                <a:spcPts val="600"/>
              </a:spcAft>
            </a:pPr>
            <a:r>
              <a:rPr lang="en-GB" dirty="0"/>
              <a:t>a change in their place of work (between home and any of the employer's workplaces)</a:t>
            </a:r>
          </a:p>
          <a:p>
            <a:pPr lvl="1">
              <a:spcAft>
                <a:spcPts val="600"/>
              </a:spcAft>
            </a:pPr>
            <a:endParaRPr lang="en-GB" dirty="0"/>
          </a:p>
          <a:p>
            <a:pPr lvl="1">
              <a:spcAft>
                <a:spcPts val="600"/>
              </a:spcAft>
            </a:pPr>
            <a:r>
              <a:rPr lang="en-GB" dirty="0"/>
              <a:t>Covers a wide range of possible work patterns e.g.:</a:t>
            </a:r>
          </a:p>
          <a:p>
            <a:pPr lvl="2">
              <a:spcAft>
                <a:spcPts val="600"/>
              </a:spcAft>
            </a:pPr>
            <a:r>
              <a:rPr lang="en-GB" dirty="0"/>
              <a:t>Flexitime</a:t>
            </a:r>
          </a:p>
          <a:p>
            <a:pPr lvl="2">
              <a:spcAft>
                <a:spcPts val="600"/>
              </a:spcAft>
            </a:pPr>
            <a:r>
              <a:rPr lang="en-GB" dirty="0"/>
              <a:t>Part-time</a:t>
            </a:r>
          </a:p>
          <a:p>
            <a:pPr lvl="2">
              <a:spcAft>
                <a:spcPts val="600"/>
              </a:spcAft>
            </a:pPr>
            <a:r>
              <a:rPr lang="en-GB" dirty="0"/>
              <a:t>Job sharing</a:t>
            </a:r>
          </a:p>
          <a:p>
            <a:pPr lvl="2">
              <a:spcAft>
                <a:spcPts val="600"/>
              </a:spcAft>
            </a:pPr>
            <a:r>
              <a:rPr lang="en-GB" dirty="0"/>
              <a:t>Compressed hours</a:t>
            </a:r>
          </a:p>
          <a:p>
            <a:pPr lvl="2">
              <a:spcAft>
                <a:spcPts val="600"/>
              </a:spcAft>
            </a:pPr>
            <a:r>
              <a:rPr lang="en-GB" dirty="0"/>
              <a:t>Annualised hours</a:t>
            </a:r>
          </a:p>
          <a:p>
            <a:pPr lvl="2">
              <a:spcAft>
                <a:spcPts val="600"/>
              </a:spcAft>
            </a:pPr>
            <a:r>
              <a:rPr lang="en-GB" dirty="0"/>
              <a:t>Term time working</a:t>
            </a:r>
          </a:p>
          <a:p>
            <a:pPr lvl="2">
              <a:spcAft>
                <a:spcPts val="600"/>
              </a:spcAft>
            </a:pPr>
            <a:r>
              <a:rPr lang="en-GB" dirty="0"/>
              <a:t>Homeworking</a:t>
            </a:r>
          </a:p>
          <a:p>
            <a:endParaRPr lang="en-GB" dirty="0"/>
          </a:p>
          <a:p>
            <a:endParaRPr lang="en-GB" dirty="0"/>
          </a:p>
        </p:txBody>
      </p:sp>
    </p:spTree>
    <p:extLst>
      <p:ext uri="{BB962C8B-B14F-4D97-AF65-F5344CB8AC3E}">
        <p14:creationId xmlns:p14="http://schemas.microsoft.com/office/powerpoint/2010/main" val="905931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28D5778-8FBC-4FBE-9BEF-28F749B23E23}"/>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9.2</a:t>
            </a:r>
          </a:p>
          <a:p>
            <a:r>
              <a:rPr lang="en-GB" b="1" dirty="0"/>
              <a:t>Dealing reasonably</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98AC95F4-FC80-4869-BE8D-2776FB5D2BAE}"/>
              </a:ext>
            </a:extLst>
          </p:cNvPr>
          <p:cNvSpPr>
            <a:spLocks noGrp="1"/>
          </p:cNvSpPr>
          <p:nvPr>
            <p:ph type="subTitle" idx="13"/>
          </p:nvPr>
        </p:nvSpPr>
        <p:spPr>
          <a:xfrm>
            <a:off x="634989" y="974532"/>
            <a:ext cx="8871618" cy="246221"/>
          </a:xfrm>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r>
              <a:rPr lang="en-GB" b="0" dirty="0"/>
              <a:t>Overriding principle = act reasonably!</a:t>
            </a:r>
          </a:p>
          <a:p>
            <a:endParaRPr lang="en-GB" b="0" dirty="0"/>
          </a:p>
          <a:p>
            <a:pPr marL="457200" indent="-457200">
              <a:buFont typeface="+mj-lt"/>
              <a:buAutoNum type="arabicPeriod"/>
            </a:pPr>
            <a:r>
              <a:rPr lang="en-GB" b="0" dirty="0"/>
              <a:t>The Acas statutory </a:t>
            </a:r>
            <a:r>
              <a:rPr lang="en-GB" dirty="0"/>
              <a:t>Code of Practice</a:t>
            </a:r>
            <a:r>
              <a:rPr lang="en-GB" b="0" dirty="0"/>
              <a:t> and the Acas </a:t>
            </a:r>
            <a:r>
              <a:rPr lang="en-GB" dirty="0"/>
              <a:t>Guide</a:t>
            </a:r>
            <a:r>
              <a:rPr lang="en-GB" b="0" dirty="0"/>
              <a:t> on flexible working requests contain recommendations and good practice examples on how employers should deal with an application for flexible working. </a:t>
            </a:r>
          </a:p>
          <a:p>
            <a:pPr marL="457200" indent="-457200">
              <a:buFont typeface="+mj-lt"/>
              <a:buAutoNum type="arabicPeriod"/>
            </a:pPr>
            <a:r>
              <a:rPr lang="en-GB" b="0" dirty="0"/>
              <a:t>If an employee brings a claim because they don’t feel their request was dealt with properly, a tribunal can take into account whether the employer followed the Code.</a:t>
            </a:r>
            <a:endParaRPr lang="en-GB" dirty="0"/>
          </a:p>
          <a:p>
            <a:endParaRPr lang="en-GB" dirty="0"/>
          </a:p>
          <a:p>
            <a:pPr lvl="2"/>
            <a:endParaRPr lang="en-GB" dirty="0"/>
          </a:p>
          <a:p>
            <a:pPr lvl="2"/>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35043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28D5778-8FBC-4FBE-9BEF-28F749B23E23}"/>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9.3</a:t>
            </a:r>
          </a:p>
          <a:p>
            <a:r>
              <a:rPr lang="en-GB" b="1" dirty="0"/>
              <a:t>Dealing reasonably</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98AC95F4-FC80-4869-BE8D-2776FB5D2BAE}"/>
              </a:ext>
            </a:extLst>
          </p:cNvPr>
          <p:cNvSpPr>
            <a:spLocks noGrp="1"/>
          </p:cNvSpPr>
          <p:nvPr>
            <p:ph type="subTitle" idx="13"/>
          </p:nvPr>
        </p:nvSpPr>
        <p:spPr>
          <a:xfrm>
            <a:off x="634989" y="974532"/>
            <a:ext cx="8871618" cy="246221"/>
          </a:xfrm>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marL="457200" indent="-457200">
              <a:buFont typeface="+mj-lt"/>
              <a:buAutoNum type="arabicPeriod" startAt="3"/>
            </a:pPr>
            <a:r>
              <a:rPr lang="en-GB" b="0" dirty="0"/>
              <a:t>Dealing reasonably will include: </a:t>
            </a:r>
          </a:p>
          <a:p>
            <a:pPr lvl="3"/>
            <a:r>
              <a:rPr lang="en-GB" dirty="0"/>
              <a:t>meeting</a:t>
            </a:r>
            <a:r>
              <a:rPr lang="en-GB" b="0" dirty="0"/>
              <a:t> with the employee to discuss the application.</a:t>
            </a:r>
          </a:p>
          <a:p>
            <a:pPr lvl="3"/>
            <a:r>
              <a:rPr lang="en-GB" b="0" dirty="0"/>
              <a:t>allowing the employee to be </a:t>
            </a:r>
            <a:r>
              <a:rPr lang="en-GB" dirty="0"/>
              <a:t>accompanied</a:t>
            </a:r>
            <a:r>
              <a:rPr lang="en-GB" b="0" dirty="0"/>
              <a:t>.</a:t>
            </a:r>
          </a:p>
          <a:p>
            <a:pPr lvl="3"/>
            <a:r>
              <a:rPr lang="en-GB" dirty="0"/>
              <a:t>considering</a:t>
            </a:r>
            <a:r>
              <a:rPr lang="en-GB" b="0" dirty="0"/>
              <a:t> requests </a:t>
            </a:r>
            <a:r>
              <a:rPr lang="en-GB" dirty="0"/>
              <a:t>carefully</a:t>
            </a:r>
            <a:r>
              <a:rPr lang="en-GB" b="0" dirty="0"/>
              <a:t>, weighing the benefits for both parties against any adverse business impact.</a:t>
            </a:r>
          </a:p>
          <a:p>
            <a:pPr lvl="3"/>
            <a:r>
              <a:rPr lang="en-GB" dirty="0"/>
              <a:t>negotiating</a:t>
            </a:r>
            <a:r>
              <a:rPr lang="en-GB" b="0" dirty="0"/>
              <a:t> before refusing outright.</a:t>
            </a:r>
          </a:p>
          <a:p>
            <a:pPr lvl="3"/>
            <a:r>
              <a:rPr lang="en-GB" b="0" dirty="0"/>
              <a:t>considering </a:t>
            </a:r>
            <a:r>
              <a:rPr lang="en-GB" dirty="0"/>
              <a:t>trial periods</a:t>
            </a:r>
          </a:p>
          <a:p>
            <a:pPr lvl="3"/>
            <a:r>
              <a:rPr lang="en-GB" b="0" dirty="0"/>
              <a:t>confirming the decision within </a:t>
            </a:r>
            <a:r>
              <a:rPr lang="en-GB" dirty="0"/>
              <a:t>3 months</a:t>
            </a:r>
            <a:r>
              <a:rPr lang="en-GB" b="0" dirty="0"/>
              <a:t>.</a:t>
            </a:r>
          </a:p>
          <a:p>
            <a:pPr marL="457200" indent="-457200">
              <a:buFont typeface="+mj-lt"/>
              <a:buAutoNum type="arabicPeriod" startAt="3"/>
            </a:pPr>
            <a:r>
              <a:rPr lang="en-GB" b="0" dirty="0"/>
              <a:t>What about </a:t>
            </a:r>
            <a:r>
              <a:rPr lang="en-GB" dirty="0"/>
              <a:t>appeals</a:t>
            </a:r>
            <a:r>
              <a:rPr lang="en-GB" b="0" dirty="0"/>
              <a:t>?</a:t>
            </a:r>
          </a:p>
          <a:p>
            <a:pPr marL="457200" indent="-457200">
              <a:buFont typeface="+mj-lt"/>
              <a:buAutoNum type="arabicPeriod" startAt="3"/>
            </a:pPr>
            <a:r>
              <a:rPr lang="en-GB" dirty="0"/>
              <a:t>Penalties</a:t>
            </a:r>
            <a:r>
              <a:rPr lang="en-GB" b="0" dirty="0"/>
              <a:t> for getting it wrong?</a:t>
            </a:r>
          </a:p>
          <a:p>
            <a:pPr lvl="3"/>
            <a:endParaRPr lang="en-GB" dirty="0"/>
          </a:p>
          <a:p>
            <a:endParaRPr lang="en-GB" dirty="0"/>
          </a:p>
          <a:p>
            <a:endParaRPr lang="en-GB" dirty="0"/>
          </a:p>
          <a:p>
            <a:endParaRPr lang="en-GB" dirty="0"/>
          </a:p>
          <a:p>
            <a:endParaRPr lang="en-GB" dirty="0"/>
          </a:p>
          <a:p>
            <a:endParaRPr lang="en-GB" dirty="0"/>
          </a:p>
          <a:p>
            <a:pPr lvl="2"/>
            <a:endParaRPr lang="en-GB" dirty="0"/>
          </a:p>
          <a:p>
            <a:pPr lvl="2"/>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469386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28D5778-8FBC-4FBE-9BEF-28F749B23E23}"/>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9.4</a:t>
            </a:r>
          </a:p>
          <a:p>
            <a:r>
              <a:rPr lang="en-GB" b="1" dirty="0"/>
              <a:t>Suggested approach</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98AC95F4-FC80-4869-BE8D-2776FB5D2BAE}"/>
              </a:ext>
            </a:extLst>
          </p:cNvPr>
          <p:cNvSpPr>
            <a:spLocks noGrp="1"/>
          </p:cNvSpPr>
          <p:nvPr>
            <p:ph type="subTitle" idx="13"/>
          </p:nvPr>
        </p:nvSpPr>
        <p:spPr>
          <a:xfrm>
            <a:off x="634989" y="974532"/>
            <a:ext cx="8871618" cy="246221"/>
          </a:xfrm>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37377" y="1474703"/>
            <a:ext cx="7386638" cy="5543550"/>
          </a:xfrm>
        </p:spPr>
        <p:txBody>
          <a:bodyPr/>
          <a:lstStyle/>
          <a:p>
            <a:pPr marL="457200" lvl="3" indent="-457200">
              <a:buAutoNum type="arabicPeriod"/>
            </a:pPr>
            <a:r>
              <a:rPr lang="en-GB" b="0" dirty="0"/>
              <a:t>Meet with the employee to discuss the request</a:t>
            </a:r>
          </a:p>
          <a:p>
            <a:pPr marL="457200" lvl="3" indent="-457200">
              <a:buAutoNum type="arabicPeriod"/>
            </a:pPr>
            <a:r>
              <a:rPr lang="en-GB" b="0" dirty="0"/>
              <a:t>Allow the employee to be accompanied</a:t>
            </a:r>
          </a:p>
          <a:p>
            <a:pPr marL="457200" lvl="3" indent="-457200">
              <a:buAutoNum type="arabicPeriod"/>
            </a:pPr>
            <a:r>
              <a:rPr lang="en-GB" b="0" dirty="0"/>
              <a:t>Assess the pros and cons of the request </a:t>
            </a:r>
          </a:p>
          <a:p>
            <a:pPr marL="457200" lvl="3" indent="-457200">
              <a:buAutoNum type="arabicPeriod"/>
            </a:pPr>
            <a:r>
              <a:rPr lang="en-GB" b="0" dirty="0"/>
              <a:t>Discuss any alternative proposals with the employee</a:t>
            </a:r>
          </a:p>
          <a:p>
            <a:pPr marL="457200" lvl="3" indent="-457200">
              <a:buAutoNum type="arabicPeriod"/>
            </a:pPr>
            <a:r>
              <a:rPr lang="en-GB" b="0" dirty="0"/>
              <a:t>Confirm any agreed changes in writing</a:t>
            </a:r>
          </a:p>
          <a:p>
            <a:pPr marL="457200" lvl="3" indent="-457200">
              <a:buAutoNum type="arabicPeriod"/>
            </a:pPr>
            <a:r>
              <a:rPr lang="en-GB" b="0" dirty="0"/>
              <a:t>Or explain why you are rejecting the request (in writing)</a:t>
            </a:r>
          </a:p>
          <a:p>
            <a:pPr marL="457200" lvl="3" indent="-457200">
              <a:buAutoNum type="arabicPeriod"/>
            </a:pPr>
            <a:r>
              <a:rPr lang="en-GB" b="0" dirty="0"/>
              <a:t>Allow the employee the opportunity to appeal</a:t>
            </a:r>
          </a:p>
          <a:p>
            <a:pPr marL="457200" lvl="3" indent="-457200">
              <a:buAutoNum type="arabicPeriod"/>
            </a:pPr>
            <a:r>
              <a:rPr lang="en-GB" b="0" dirty="0"/>
              <a:t>If applicable, hold an appeal meeting allowing the employee to be accompanied</a:t>
            </a:r>
          </a:p>
          <a:p>
            <a:pPr marL="457200" lvl="3" indent="-457200">
              <a:buAutoNum type="arabicPeriod"/>
            </a:pPr>
            <a:r>
              <a:rPr lang="en-GB" b="0" dirty="0"/>
              <a:t>Discuss the grounds of appeal &amp; consider new points</a:t>
            </a:r>
          </a:p>
          <a:p>
            <a:pPr marL="457200" lvl="3" indent="-457200">
              <a:buAutoNum type="arabicPeriod"/>
            </a:pPr>
            <a:r>
              <a:rPr lang="en-GB" b="0" dirty="0"/>
              <a:t>Confirm the outcome to the employee (in writing)</a:t>
            </a:r>
          </a:p>
          <a:p>
            <a:pPr marL="457200" lvl="3" indent="-457200">
              <a:buAutoNum type="arabicPeriod"/>
            </a:pPr>
            <a:endParaRPr lang="en-GB" dirty="0"/>
          </a:p>
          <a:p>
            <a:endParaRPr lang="en-GB" dirty="0"/>
          </a:p>
          <a:p>
            <a:endParaRPr lang="en-GB" dirty="0"/>
          </a:p>
          <a:p>
            <a:endParaRPr lang="en-GB" dirty="0"/>
          </a:p>
          <a:p>
            <a:endParaRPr lang="en-GB" dirty="0"/>
          </a:p>
          <a:p>
            <a:endParaRPr lang="en-GB" dirty="0"/>
          </a:p>
          <a:p>
            <a:pPr lvl="2"/>
            <a:endParaRPr lang="en-GB" dirty="0"/>
          </a:p>
          <a:p>
            <a:pPr lvl="2"/>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398638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E5FC14D-1788-4DCD-AAD2-7017B905F455}"/>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pPr lvl="1"/>
            <a:r>
              <a:rPr lang="en-GB" b="0" dirty="0"/>
              <a:t>9.5</a:t>
            </a:r>
          </a:p>
          <a:p>
            <a:pPr lvl="1"/>
            <a:r>
              <a:rPr lang="en-GB" dirty="0"/>
              <a:t>The eight grounds for refusing a request</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32668094-A570-4A48-AFC7-8F1CAFD14DF0}"/>
              </a:ext>
            </a:extLst>
          </p:cNvPr>
          <p:cNvSpPr>
            <a:spLocks noGrp="1"/>
          </p:cNvSpPr>
          <p:nvPr>
            <p:ph type="subTitle" idx="13"/>
          </p:nvPr>
        </p:nvSpPr>
        <p:spPr>
          <a:xfrm>
            <a:off x="634989" y="974532"/>
            <a:ext cx="8871618" cy="246221"/>
          </a:xfrm>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lvl="1"/>
            <a:r>
              <a:rPr lang="en-GB" dirty="0"/>
              <a:t>A request can be </a:t>
            </a:r>
            <a:r>
              <a:rPr lang="en-GB" b="1" dirty="0"/>
              <a:t>rejected</a:t>
            </a:r>
            <a:r>
              <a:rPr lang="en-GB" dirty="0"/>
              <a:t> on the basis of:</a:t>
            </a:r>
          </a:p>
          <a:p>
            <a:pPr marL="457200" lvl="1" indent="-457200">
              <a:buFont typeface="+mj-lt"/>
              <a:buAutoNum type="arabicPeriod"/>
            </a:pPr>
            <a:r>
              <a:rPr lang="en-GB" dirty="0"/>
              <a:t>The burden of additional costs.</a:t>
            </a:r>
          </a:p>
          <a:p>
            <a:pPr marL="457200" lvl="1" indent="-457200">
              <a:buFont typeface="+mj-lt"/>
              <a:buAutoNum type="arabicPeriod"/>
            </a:pPr>
            <a:r>
              <a:rPr lang="en-GB" dirty="0"/>
              <a:t>The detrimental effect on ability to meet customer demand.</a:t>
            </a:r>
          </a:p>
          <a:p>
            <a:pPr marL="457200" lvl="1" indent="-457200">
              <a:buFont typeface="+mj-lt"/>
              <a:buAutoNum type="arabicPeriod"/>
            </a:pPr>
            <a:r>
              <a:rPr lang="en-GB" dirty="0"/>
              <a:t>The inability to reorganise work among the existing staff.</a:t>
            </a:r>
          </a:p>
          <a:p>
            <a:pPr marL="457200" lvl="1" indent="-457200">
              <a:buFont typeface="+mj-lt"/>
              <a:buAutoNum type="arabicPeriod"/>
            </a:pPr>
            <a:r>
              <a:rPr lang="en-GB" dirty="0"/>
              <a:t>The inability to recruit additional staff.</a:t>
            </a:r>
          </a:p>
          <a:p>
            <a:pPr marL="457200" lvl="1" indent="-457200">
              <a:buFont typeface="+mj-lt"/>
              <a:buAutoNum type="arabicPeriod"/>
            </a:pPr>
            <a:r>
              <a:rPr lang="en-GB" dirty="0"/>
              <a:t>The detrimental impact on quality.</a:t>
            </a:r>
          </a:p>
          <a:p>
            <a:pPr marL="457200" lvl="1" indent="-457200">
              <a:buFont typeface="+mj-lt"/>
              <a:buAutoNum type="arabicPeriod"/>
            </a:pPr>
            <a:r>
              <a:rPr lang="en-GB" dirty="0"/>
              <a:t>The detrimental impact on performance.</a:t>
            </a:r>
          </a:p>
          <a:p>
            <a:pPr marL="457200" lvl="1" indent="-457200">
              <a:buFont typeface="+mj-lt"/>
              <a:buAutoNum type="arabicPeriod"/>
            </a:pPr>
            <a:r>
              <a:rPr lang="en-GB" dirty="0"/>
              <a:t>The insufficiency of work during the periods the employee proposes to work.</a:t>
            </a:r>
          </a:p>
          <a:p>
            <a:pPr marL="457200" lvl="1" indent="-457200">
              <a:buFont typeface="+mj-lt"/>
              <a:buAutoNum type="arabicPeriod"/>
            </a:pPr>
            <a:r>
              <a:rPr lang="en-GB" dirty="0"/>
              <a:t>The planned structural changes.</a:t>
            </a:r>
          </a:p>
          <a:p>
            <a:pPr marL="457200" lvl="1" indent="-457200">
              <a:buFont typeface="+mj-lt"/>
              <a:buAutoNum type="arabicPeriod"/>
            </a:pPr>
            <a:endParaRPr lang="en-GB" dirty="0"/>
          </a:p>
          <a:p>
            <a:pPr marL="457200" lvl="1" indent="-457200">
              <a:buFont typeface="+mj-lt"/>
              <a:buAutoNum type="arabicPeriod"/>
            </a:pPr>
            <a:endParaRPr lang="en-GB" dirty="0"/>
          </a:p>
          <a:p>
            <a:pPr marL="45720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15865428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74B09B2-92DF-4244-B3C4-8A79DB393A54}"/>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9.6</a:t>
            </a:r>
          </a:p>
          <a:p>
            <a:r>
              <a:rPr lang="en-GB" b="1" dirty="0"/>
              <a:t>Other statutory protection related to flexible working requests</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4D27EFA7-F10D-4FD1-86B6-F67C70709385}"/>
              </a:ext>
            </a:extLst>
          </p:cNvPr>
          <p:cNvSpPr>
            <a:spLocks noGrp="1"/>
          </p:cNvSpPr>
          <p:nvPr>
            <p:ph type="subTitle" idx="13"/>
          </p:nvPr>
        </p:nvSpPr>
        <p:spPr>
          <a:xfrm>
            <a:off x="634989" y="974532"/>
            <a:ext cx="8871618" cy="246221"/>
          </a:xfrm>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lvl="2"/>
            <a:r>
              <a:rPr lang="en-GB" dirty="0"/>
              <a:t>Direct or indirect sex discrimination</a:t>
            </a:r>
          </a:p>
          <a:p>
            <a:pPr lvl="2"/>
            <a:r>
              <a:rPr lang="en-GB" dirty="0"/>
              <a:t>Leaving for and returning from maternity leave</a:t>
            </a:r>
          </a:p>
          <a:p>
            <a:pPr lvl="2"/>
            <a:r>
              <a:rPr lang="en-GB" dirty="0"/>
              <a:t>Disability discrimination</a:t>
            </a:r>
          </a:p>
          <a:p>
            <a:pPr lvl="2"/>
            <a:r>
              <a:rPr lang="en-GB" dirty="0"/>
              <a:t>Religion or belief discrimination </a:t>
            </a:r>
          </a:p>
          <a:p>
            <a:pPr lvl="2"/>
            <a:r>
              <a:rPr lang="en-GB" dirty="0"/>
              <a:t>Age discrimination</a:t>
            </a:r>
          </a:p>
          <a:p>
            <a:endParaRPr lang="en-GB" dirty="0"/>
          </a:p>
          <a:p>
            <a:endParaRPr lang="en-GB" dirty="0"/>
          </a:p>
        </p:txBody>
      </p:sp>
    </p:spTree>
    <p:extLst>
      <p:ext uri="{BB962C8B-B14F-4D97-AF65-F5344CB8AC3E}">
        <p14:creationId xmlns:p14="http://schemas.microsoft.com/office/powerpoint/2010/main" val="388517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2409890"/>
          </a:xfrm>
        </p:spPr>
        <p:txBody>
          <a:bodyPr/>
          <a:lstStyle/>
          <a:p>
            <a:r>
              <a:rPr lang="en-GB" sz="9000" dirty="0"/>
              <a:t>Discrimination and other risks</a:t>
            </a:r>
          </a:p>
        </p:txBody>
      </p:sp>
      <p:pic>
        <p:nvPicPr>
          <p:cNvPr id="5" name="Picture 4">
            <a:extLst>
              <a:ext uri="{FF2B5EF4-FFF2-40B4-BE49-F238E27FC236}">
                <a16:creationId xmlns:a16="http://schemas.microsoft.com/office/drawing/2014/main" id="{165FDA34-E4C4-9441-952E-3DDA5015392B}"/>
              </a:ext>
            </a:extLst>
          </p:cNvPr>
          <p:cNvPicPr>
            <a:picLocks noChangeAspect="1"/>
          </p:cNvPicPr>
          <p:nvPr/>
        </p:nvPicPr>
        <p:blipFill>
          <a:blip r:embed="rId3"/>
          <a:stretch>
            <a:fillRect/>
          </a:stretch>
        </p:blipFill>
        <p:spPr>
          <a:xfrm>
            <a:off x="9073008" y="417698"/>
            <a:ext cx="5251056" cy="8298046"/>
          </a:xfrm>
          <a:prstGeom prst="rect">
            <a:avLst/>
          </a:prstGeom>
        </p:spPr>
      </p:pic>
    </p:spTree>
    <p:extLst>
      <p:ext uri="{BB962C8B-B14F-4D97-AF65-F5344CB8AC3E}">
        <p14:creationId xmlns:p14="http://schemas.microsoft.com/office/powerpoint/2010/main" val="20540434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CE6252F-956A-4E0E-BA64-3F8615E96742}"/>
              </a:ext>
            </a:extLst>
          </p:cNvPr>
          <p:cNvSpPr>
            <a:spLocks noGrp="1"/>
          </p:cNvSpPr>
          <p:nvPr>
            <p:ph type="title"/>
          </p:nvPr>
        </p:nvSpPr>
        <p:spPr>
          <a:xfrm>
            <a:off x="631257" y="729314"/>
            <a:ext cx="8875350" cy="246221"/>
          </a:xfrm>
        </p:spPr>
        <p:txBody>
          <a:bodyPr/>
          <a:lstStyle/>
          <a:p>
            <a:r>
              <a:rPr lang="en-GB" dirty="0"/>
              <a:t>Flexible working and Working Flexibly</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pPr lvl="1"/>
            <a:r>
              <a:rPr lang="en-GB" b="0" dirty="0"/>
              <a:t>10.1</a:t>
            </a:r>
          </a:p>
          <a:p>
            <a:pPr lvl="1"/>
            <a:r>
              <a:rPr lang="en-GB" dirty="0"/>
              <a:t>Sex discrimination</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438BDBC9-2F60-4292-8321-2A2474FD429D}"/>
              </a:ext>
            </a:extLst>
          </p:cNvPr>
          <p:cNvSpPr>
            <a:spLocks noGrp="1"/>
          </p:cNvSpPr>
          <p:nvPr>
            <p:ph type="subTitle" idx="13"/>
          </p:nvPr>
        </p:nvSpPr>
        <p:spPr/>
        <p:txBody>
          <a:bodyPr/>
          <a:lstStyle/>
          <a:p>
            <a:r>
              <a:rPr lang="en-GB" dirty="0"/>
              <a:t>Discrimination and other risks</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lvl="1"/>
            <a:r>
              <a:rPr lang="en-GB" b="1" i="1" dirty="0"/>
              <a:t>London Underground v Edwards (No 2) [1998] EWCA. </a:t>
            </a:r>
            <a:r>
              <a:rPr lang="en-GB" dirty="0"/>
              <a:t>Women whose employers reject a flexible working request can seek redress by making a sex discrimination claim.</a:t>
            </a:r>
          </a:p>
          <a:p>
            <a:pPr lvl="1"/>
            <a:r>
              <a:rPr lang="en-GB" b="1" dirty="0"/>
              <a:t>Direct discrimination: </a:t>
            </a:r>
            <a:r>
              <a:rPr lang="en-GB" dirty="0"/>
              <a:t>Favouring  flexible/hybrid working requests from women may lead to men claiming direct sex discrimination. </a:t>
            </a:r>
          </a:p>
          <a:p>
            <a:pPr lvl="1"/>
            <a:r>
              <a:rPr lang="en-GB" b="1" dirty="0"/>
              <a:t>Indirect discrimination: </a:t>
            </a:r>
            <a:r>
              <a:rPr lang="en-GB" dirty="0"/>
              <a:t>Women who are not allowed to flex/hybrid work may be found to have been put at a disadvantage compared to male peers.  </a:t>
            </a:r>
          </a:p>
          <a:p>
            <a:pPr lvl="1"/>
            <a:r>
              <a:rPr lang="en-GB" b="1" dirty="0"/>
              <a:t>Objective justification: </a:t>
            </a:r>
            <a:r>
              <a:rPr lang="en-GB" dirty="0"/>
              <a:t>Employers may be able to justify their stance in relation to indirect discrimination, but need to show other less discriminatory options have been considered first.</a:t>
            </a:r>
          </a:p>
          <a:p>
            <a:endParaRPr lang="en-GB" dirty="0"/>
          </a:p>
          <a:p>
            <a:endParaRPr lang="en-GB" dirty="0"/>
          </a:p>
        </p:txBody>
      </p:sp>
    </p:spTree>
    <p:extLst>
      <p:ext uri="{BB962C8B-B14F-4D97-AF65-F5344CB8AC3E}">
        <p14:creationId xmlns:p14="http://schemas.microsoft.com/office/powerpoint/2010/main" val="21536161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CD39E98-4A5D-432A-97ED-11AA1C49F7EA}"/>
              </a:ext>
            </a:extLst>
          </p:cNvPr>
          <p:cNvSpPr>
            <a:spLocks noGrp="1"/>
          </p:cNvSpPr>
          <p:nvPr>
            <p:ph type="title"/>
          </p:nvPr>
        </p:nvSpPr>
        <p:spPr/>
        <p:txBody>
          <a:bodyPr/>
          <a:lstStyle/>
          <a:p>
            <a:r>
              <a:rPr lang="en-GB" dirty="0"/>
              <a:t>Flexible working and Working Flexibly</a:t>
            </a:r>
            <a:br>
              <a:rPr lang="en-GB" dirty="0"/>
            </a:br>
            <a:endParaRPr lang="en-GB" dirty="0"/>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pPr lvl="1"/>
            <a:r>
              <a:rPr lang="en-GB" b="0" dirty="0"/>
              <a:t>10.2</a:t>
            </a:r>
          </a:p>
          <a:p>
            <a:pPr lvl="1"/>
            <a:r>
              <a:rPr lang="en-GB" dirty="0"/>
              <a:t>Disability discrimination</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710DC4CC-F454-40DC-BD9C-28101398DB39}"/>
              </a:ext>
            </a:extLst>
          </p:cNvPr>
          <p:cNvSpPr>
            <a:spLocks noGrp="1"/>
          </p:cNvSpPr>
          <p:nvPr>
            <p:ph type="subTitle" idx="13"/>
          </p:nvPr>
        </p:nvSpPr>
        <p:spPr>
          <a:xfrm>
            <a:off x="634989" y="974532"/>
            <a:ext cx="8871618" cy="492443"/>
          </a:xfrm>
        </p:spPr>
        <p:txBody>
          <a:bodyPr/>
          <a:lstStyle/>
          <a:p>
            <a:r>
              <a:rPr lang="en-GB" dirty="0"/>
              <a:t>Discrimination and other risks</a:t>
            </a:r>
          </a:p>
          <a:p>
            <a:endParaRPr lang="en-GB" dirty="0"/>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r>
              <a:rPr lang="en-GB" dirty="0"/>
              <a:t>Duty to make reasonable adjustments may require employers to allow different ways of working e.g.:</a:t>
            </a:r>
          </a:p>
          <a:p>
            <a:pPr lvl="2"/>
            <a:r>
              <a:rPr lang="en-GB" dirty="0"/>
              <a:t>homeworking for a disabled employee</a:t>
            </a:r>
          </a:p>
          <a:p>
            <a:pPr lvl="2"/>
            <a:r>
              <a:rPr lang="en-GB" dirty="0"/>
              <a:t>hybrid working to remove/reduce issues</a:t>
            </a:r>
          </a:p>
          <a:p>
            <a:pPr lvl="2"/>
            <a:r>
              <a:rPr lang="en-GB" dirty="0"/>
              <a:t>flexible hours with additional breaks</a:t>
            </a:r>
          </a:p>
          <a:p>
            <a:pPr lvl="2"/>
            <a:r>
              <a:rPr lang="en-GB" dirty="0"/>
              <a:t>part time working </a:t>
            </a:r>
          </a:p>
          <a:p>
            <a:pPr lvl="2"/>
            <a:r>
              <a:rPr lang="en-GB" dirty="0"/>
              <a:t>hours that avoid travelling in rush hour</a:t>
            </a:r>
          </a:p>
          <a:p>
            <a:pPr lvl="2"/>
            <a:r>
              <a:rPr lang="en-GB" dirty="0"/>
              <a:t>more time for medical appointments</a:t>
            </a:r>
          </a:p>
          <a:p>
            <a:pPr marL="0" lvl="2" indent="0">
              <a:buNone/>
            </a:pPr>
            <a:r>
              <a:rPr lang="en-GB" dirty="0"/>
              <a:t>Employers should make such adjustments as are </a:t>
            </a:r>
            <a:r>
              <a:rPr lang="en-GB" b="1" dirty="0"/>
              <a:t>reasonable</a:t>
            </a:r>
            <a:r>
              <a:rPr lang="en-GB" dirty="0"/>
              <a:t> to avoid claims of discrimination. </a:t>
            </a:r>
          </a:p>
          <a:p>
            <a:endParaRPr lang="en-GB" dirty="0"/>
          </a:p>
          <a:p>
            <a:endParaRPr lang="en-GB" dirty="0"/>
          </a:p>
        </p:txBody>
      </p:sp>
    </p:spTree>
    <p:extLst>
      <p:ext uri="{BB962C8B-B14F-4D97-AF65-F5344CB8AC3E}">
        <p14:creationId xmlns:p14="http://schemas.microsoft.com/office/powerpoint/2010/main" val="2794973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2B5A867-7249-4620-896B-995212FC396C}"/>
              </a:ext>
            </a:extLst>
          </p:cNvPr>
          <p:cNvSpPr>
            <a:spLocks noGrp="1"/>
          </p:cNvSpPr>
          <p:nvPr>
            <p:ph type="title"/>
          </p:nvPr>
        </p:nvSpPr>
        <p:spPr>
          <a:xfrm>
            <a:off x="631257" y="729314"/>
            <a:ext cx="8875350" cy="246221"/>
          </a:xfrm>
        </p:spPr>
        <p:txBody>
          <a:bodyPr/>
          <a:lstStyle/>
          <a:p>
            <a:r>
              <a:rPr lang="en-GB" dirty="0"/>
              <a:t>Flexible working and Working Flexibly</a:t>
            </a:r>
          </a:p>
        </p:txBody>
      </p:sp>
      <p:sp>
        <p:nvSpPr>
          <p:cNvPr id="3" name="Content Placeholder 2">
            <a:extLst>
              <a:ext uri="{FF2B5EF4-FFF2-40B4-BE49-F238E27FC236}">
                <a16:creationId xmlns:a16="http://schemas.microsoft.com/office/drawing/2014/main" id="{A4F861D0-1036-47A6-AB6B-5F3D29291D49}"/>
              </a:ext>
            </a:extLst>
          </p:cNvPr>
          <p:cNvSpPr>
            <a:spLocks noGrp="1"/>
          </p:cNvSpPr>
          <p:nvPr>
            <p:ph idx="1"/>
          </p:nvPr>
        </p:nvSpPr>
        <p:spPr>
          <a:xfrm>
            <a:off x="633573" y="1972385"/>
            <a:ext cx="6667340" cy="5855035"/>
          </a:xfrm>
        </p:spPr>
        <p:txBody>
          <a:bodyPr/>
          <a:lstStyle/>
          <a:p>
            <a:pPr lvl="1"/>
            <a:r>
              <a:rPr lang="en-GB" b="0" dirty="0"/>
              <a:t>10.3</a:t>
            </a:r>
          </a:p>
          <a:p>
            <a:pPr lvl="1"/>
            <a:r>
              <a:rPr lang="en-GB" dirty="0"/>
              <a:t>Religion or belief discrimination </a:t>
            </a:r>
          </a:p>
        </p:txBody>
      </p:sp>
      <p:sp>
        <p:nvSpPr>
          <p:cNvPr id="4" name="Footer Placeholder 3">
            <a:extLst>
              <a:ext uri="{FF2B5EF4-FFF2-40B4-BE49-F238E27FC236}">
                <a16:creationId xmlns:a16="http://schemas.microsoft.com/office/drawing/2014/main" id="{5FABA10B-4CA1-4D52-B951-1D5761BC2A2D}"/>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230D1672-0C6C-4833-B4B6-F367B351545C}"/>
              </a:ext>
            </a:extLst>
          </p:cNvPr>
          <p:cNvSpPr>
            <a:spLocks noGrp="1"/>
          </p:cNvSpPr>
          <p:nvPr>
            <p:ph type="subTitle" idx="13"/>
          </p:nvPr>
        </p:nvSpPr>
        <p:spPr>
          <a:xfrm>
            <a:off x="634989" y="974532"/>
            <a:ext cx="8871618" cy="492443"/>
          </a:xfrm>
        </p:spPr>
        <p:txBody>
          <a:bodyPr/>
          <a:lstStyle/>
          <a:p>
            <a:r>
              <a:rPr lang="en-GB" dirty="0"/>
              <a:t>Discrimination and other risks</a:t>
            </a:r>
          </a:p>
          <a:p>
            <a:endParaRPr lang="en-GB" dirty="0"/>
          </a:p>
        </p:txBody>
      </p:sp>
      <p:sp>
        <p:nvSpPr>
          <p:cNvPr id="6" name="Text Placeholder 5">
            <a:extLst>
              <a:ext uri="{FF2B5EF4-FFF2-40B4-BE49-F238E27FC236}">
                <a16:creationId xmlns:a16="http://schemas.microsoft.com/office/drawing/2014/main" id="{4B522E61-B0C2-4ACD-9A06-2ACFD6C34540}"/>
              </a:ext>
            </a:extLst>
          </p:cNvPr>
          <p:cNvSpPr>
            <a:spLocks noGrp="1"/>
          </p:cNvSpPr>
          <p:nvPr>
            <p:ph type="body" sz="quarter" idx="14"/>
          </p:nvPr>
        </p:nvSpPr>
        <p:spPr>
          <a:xfrm>
            <a:off x="8258175" y="1971347"/>
            <a:ext cx="7386638" cy="5543550"/>
          </a:xfrm>
        </p:spPr>
        <p:txBody>
          <a:bodyPr/>
          <a:lstStyle/>
          <a:p>
            <a:pPr lvl="1"/>
            <a:r>
              <a:rPr lang="en-GB" b="1" dirty="0"/>
              <a:t>Direct discrimination: </a:t>
            </a:r>
            <a:r>
              <a:rPr lang="en-GB" dirty="0"/>
              <a:t>EHRC Code example—an observant Muslim is refused two additional 10-minute breaks every day to allow him to pray at work whereas the other workers are allowed to take additional smoking breaks of similar length.</a:t>
            </a:r>
          </a:p>
          <a:p>
            <a:pPr lvl="1"/>
            <a:r>
              <a:rPr lang="en-GB" b="1" dirty="0"/>
              <a:t>Indirect discrimination: </a:t>
            </a:r>
            <a:r>
              <a:rPr lang="en-GB" dirty="0"/>
              <a:t>Employees are not allowed to change working days/hours for worship/rest reasons may be found to have been put at a disadvantage compared to peers.  </a:t>
            </a:r>
          </a:p>
          <a:p>
            <a:pPr lvl="1"/>
            <a:r>
              <a:rPr lang="en-GB" b="1" dirty="0"/>
              <a:t>Objective justification: </a:t>
            </a:r>
            <a:r>
              <a:rPr lang="en-GB" dirty="0"/>
              <a:t>Employers may be able to justify their stance in relation to indirect discrimination, but need to show other less discriminatory options have been considered first.</a:t>
            </a:r>
          </a:p>
          <a:p>
            <a:endParaRPr lang="en-GB" dirty="0"/>
          </a:p>
        </p:txBody>
      </p:sp>
    </p:spTree>
    <p:extLst>
      <p:ext uri="{BB962C8B-B14F-4D97-AF65-F5344CB8AC3E}">
        <p14:creationId xmlns:p14="http://schemas.microsoft.com/office/powerpoint/2010/main" val="2572574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D6EC6C6-8644-4CB5-9130-407B85578804}"/>
              </a:ext>
            </a:extLst>
          </p:cNvPr>
          <p:cNvSpPr>
            <a:spLocks noGrp="1"/>
          </p:cNvSpPr>
          <p:nvPr>
            <p:ph type="title"/>
          </p:nvPr>
        </p:nvSpPr>
        <p:spPr/>
        <p:txBody>
          <a:bodyPr/>
          <a:lstStyle/>
          <a:p>
            <a:r>
              <a:rPr lang="en-GB" dirty="0"/>
              <a:t>Flexible working and Working Flexibly</a:t>
            </a:r>
            <a:br>
              <a:rPr lang="en-GB" dirty="0"/>
            </a:br>
            <a:endParaRPr lang="en-GB" dirty="0"/>
          </a:p>
        </p:txBody>
      </p:sp>
      <p:sp>
        <p:nvSpPr>
          <p:cNvPr id="3" name="Content Placeholder 2">
            <a:extLst>
              <a:ext uri="{FF2B5EF4-FFF2-40B4-BE49-F238E27FC236}">
                <a16:creationId xmlns:a16="http://schemas.microsoft.com/office/drawing/2014/main" id="{A4F861D0-1036-47A6-AB6B-5F3D29291D49}"/>
              </a:ext>
            </a:extLst>
          </p:cNvPr>
          <p:cNvSpPr>
            <a:spLocks noGrp="1"/>
          </p:cNvSpPr>
          <p:nvPr>
            <p:ph idx="1"/>
          </p:nvPr>
        </p:nvSpPr>
        <p:spPr>
          <a:xfrm>
            <a:off x="633573" y="1972385"/>
            <a:ext cx="6667340" cy="5855035"/>
          </a:xfrm>
        </p:spPr>
        <p:txBody>
          <a:bodyPr/>
          <a:lstStyle/>
          <a:p>
            <a:pPr lvl="1"/>
            <a:r>
              <a:rPr lang="en-GB" b="0" dirty="0"/>
              <a:t>10.4</a:t>
            </a:r>
          </a:p>
          <a:p>
            <a:pPr lvl="1"/>
            <a:r>
              <a:rPr lang="en-GB" dirty="0"/>
              <a:t>Age discrimination </a:t>
            </a:r>
          </a:p>
        </p:txBody>
      </p:sp>
      <p:sp>
        <p:nvSpPr>
          <p:cNvPr id="4" name="Footer Placeholder 3">
            <a:extLst>
              <a:ext uri="{FF2B5EF4-FFF2-40B4-BE49-F238E27FC236}">
                <a16:creationId xmlns:a16="http://schemas.microsoft.com/office/drawing/2014/main" id="{5FABA10B-4CA1-4D52-B951-1D5761BC2A2D}"/>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DD5EEB4B-E5CA-4C75-A9DC-3C8651AED84C}"/>
              </a:ext>
            </a:extLst>
          </p:cNvPr>
          <p:cNvSpPr>
            <a:spLocks noGrp="1"/>
          </p:cNvSpPr>
          <p:nvPr>
            <p:ph type="subTitle" idx="13"/>
          </p:nvPr>
        </p:nvSpPr>
        <p:spPr>
          <a:xfrm>
            <a:off x="634989" y="974532"/>
            <a:ext cx="8871618" cy="492443"/>
          </a:xfrm>
        </p:spPr>
        <p:txBody>
          <a:bodyPr/>
          <a:lstStyle/>
          <a:p>
            <a:r>
              <a:rPr lang="en-GB" dirty="0"/>
              <a:t>Discrimination and other risks</a:t>
            </a:r>
          </a:p>
          <a:p>
            <a:endParaRPr lang="en-GB" dirty="0"/>
          </a:p>
        </p:txBody>
      </p:sp>
      <p:sp>
        <p:nvSpPr>
          <p:cNvPr id="6" name="Text Placeholder 5">
            <a:extLst>
              <a:ext uri="{FF2B5EF4-FFF2-40B4-BE49-F238E27FC236}">
                <a16:creationId xmlns:a16="http://schemas.microsoft.com/office/drawing/2014/main" id="{4B522E61-B0C2-4ACD-9A06-2ACFD6C34540}"/>
              </a:ext>
            </a:extLst>
          </p:cNvPr>
          <p:cNvSpPr>
            <a:spLocks noGrp="1"/>
          </p:cNvSpPr>
          <p:nvPr>
            <p:ph type="body" sz="quarter" idx="14"/>
          </p:nvPr>
        </p:nvSpPr>
        <p:spPr>
          <a:xfrm>
            <a:off x="8258175" y="1971347"/>
            <a:ext cx="7386638" cy="5543550"/>
          </a:xfrm>
        </p:spPr>
        <p:txBody>
          <a:bodyPr/>
          <a:lstStyle/>
          <a:p>
            <a:pPr lvl="1"/>
            <a:r>
              <a:rPr lang="en-GB" dirty="0"/>
              <a:t>A practice of not allowing junior employees to work flexibly (e.g. for training, mentoring and supervision purposes) could disproportionately impact younger employees and result in age discrimination.</a:t>
            </a:r>
          </a:p>
          <a:p>
            <a:pPr lvl="1"/>
            <a:r>
              <a:rPr lang="en-GB" b="1" dirty="0"/>
              <a:t>Objective justification: </a:t>
            </a:r>
            <a:r>
              <a:rPr lang="en-GB" dirty="0"/>
              <a:t>Employers may be able to justify their stance in relation to </a:t>
            </a:r>
            <a:r>
              <a:rPr lang="en-GB" u="sng" dirty="0"/>
              <a:t>both</a:t>
            </a:r>
            <a:r>
              <a:rPr lang="en-GB" dirty="0"/>
              <a:t> indirect and direct age discrimination as a proportionate means of achieving a legitimate aim but, again, need to show other less discriminatory options have been considered first.</a:t>
            </a:r>
          </a:p>
          <a:p>
            <a:pPr lvl="1"/>
            <a:r>
              <a:rPr lang="en-GB" dirty="0"/>
              <a:t>Additionally, in the context of </a:t>
            </a:r>
            <a:r>
              <a:rPr lang="en-GB" b="1" dirty="0"/>
              <a:t>direct</a:t>
            </a:r>
            <a:r>
              <a:rPr lang="en-GB" dirty="0"/>
              <a:t> age discrimination, only ‘social policy’ aims are potentially legitimate.</a:t>
            </a:r>
          </a:p>
          <a:p>
            <a:endParaRPr lang="en-GB" dirty="0"/>
          </a:p>
        </p:txBody>
      </p:sp>
    </p:spTree>
    <p:extLst>
      <p:ext uri="{BB962C8B-B14F-4D97-AF65-F5344CB8AC3E}">
        <p14:creationId xmlns:p14="http://schemas.microsoft.com/office/powerpoint/2010/main" val="38583902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61EE6F-A0B3-4D60-8CD3-BA756A488641}"/>
              </a:ext>
            </a:extLst>
          </p:cNvPr>
          <p:cNvSpPr>
            <a:spLocks noGrp="1"/>
          </p:cNvSpPr>
          <p:nvPr>
            <p:ph type="title"/>
          </p:nvPr>
        </p:nvSpPr>
        <p:spPr>
          <a:xfrm>
            <a:off x="631257" y="729314"/>
            <a:ext cx="8875350" cy="246221"/>
          </a:xfrm>
        </p:spPr>
        <p:txBody>
          <a:bodyPr/>
          <a:lstStyle/>
          <a:p>
            <a:r>
              <a:rPr lang="en-GB" dirty="0"/>
              <a:t>Flexible working and Working Flexibly</a:t>
            </a:r>
          </a:p>
        </p:txBody>
      </p:sp>
      <p:sp>
        <p:nvSpPr>
          <p:cNvPr id="3" name="Content Placeholder 2">
            <a:extLst>
              <a:ext uri="{FF2B5EF4-FFF2-40B4-BE49-F238E27FC236}">
                <a16:creationId xmlns:a16="http://schemas.microsoft.com/office/drawing/2014/main" id="{A4F861D0-1036-47A6-AB6B-5F3D29291D49}"/>
              </a:ext>
            </a:extLst>
          </p:cNvPr>
          <p:cNvSpPr>
            <a:spLocks noGrp="1"/>
          </p:cNvSpPr>
          <p:nvPr>
            <p:ph idx="1"/>
          </p:nvPr>
        </p:nvSpPr>
        <p:spPr>
          <a:xfrm>
            <a:off x="633573" y="1972385"/>
            <a:ext cx="6667340" cy="5855035"/>
          </a:xfrm>
        </p:spPr>
        <p:txBody>
          <a:bodyPr/>
          <a:lstStyle/>
          <a:p>
            <a:pPr lvl="1"/>
            <a:r>
              <a:rPr lang="en-GB" b="0" dirty="0"/>
              <a:t>10.5</a:t>
            </a:r>
          </a:p>
          <a:p>
            <a:pPr lvl="1"/>
            <a:r>
              <a:rPr lang="en-GB" dirty="0"/>
              <a:t>Competing rights</a:t>
            </a:r>
          </a:p>
        </p:txBody>
      </p:sp>
      <p:sp>
        <p:nvSpPr>
          <p:cNvPr id="4" name="Footer Placeholder 3">
            <a:extLst>
              <a:ext uri="{FF2B5EF4-FFF2-40B4-BE49-F238E27FC236}">
                <a16:creationId xmlns:a16="http://schemas.microsoft.com/office/drawing/2014/main" id="{5FABA10B-4CA1-4D52-B951-1D5761BC2A2D}"/>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B004FFE3-6591-4017-8F7A-B14A32D8DCDA}"/>
              </a:ext>
            </a:extLst>
          </p:cNvPr>
          <p:cNvSpPr>
            <a:spLocks noGrp="1"/>
          </p:cNvSpPr>
          <p:nvPr>
            <p:ph type="subTitle" idx="13"/>
          </p:nvPr>
        </p:nvSpPr>
        <p:spPr>
          <a:xfrm>
            <a:off x="634989" y="974532"/>
            <a:ext cx="8871618" cy="492443"/>
          </a:xfrm>
        </p:spPr>
        <p:txBody>
          <a:bodyPr/>
          <a:lstStyle/>
          <a:p>
            <a:r>
              <a:rPr lang="en-GB" dirty="0"/>
              <a:t>Discrimination and other risks</a:t>
            </a:r>
          </a:p>
          <a:p>
            <a:endParaRPr lang="en-GB" dirty="0"/>
          </a:p>
        </p:txBody>
      </p:sp>
      <p:sp>
        <p:nvSpPr>
          <p:cNvPr id="6" name="Text Placeholder 5">
            <a:extLst>
              <a:ext uri="{FF2B5EF4-FFF2-40B4-BE49-F238E27FC236}">
                <a16:creationId xmlns:a16="http://schemas.microsoft.com/office/drawing/2014/main" id="{4B522E61-B0C2-4ACD-9A06-2ACFD6C34540}"/>
              </a:ext>
            </a:extLst>
          </p:cNvPr>
          <p:cNvSpPr>
            <a:spLocks noGrp="1"/>
          </p:cNvSpPr>
          <p:nvPr>
            <p:ph type="body" sz="quarter" idx="14"/>
          </p:nvPr>
        </p:nvSpPr>
        <p:spPr>
          <a:xfrm>
            <a:off x="8258175" y="1971347"/>
            <a:ext cx="7386638" cy="5543550"/>
          </a:xfrm>
        </p:spPr>
        <p:txBody>
          <a:bodyPr/>
          <a:lstStyle/>
          <a:p>
            <a:pPr marL="457200" lvl="1" indent="-457200">
              <a:buFont typeface="+mj-lt"/>
              <a:buAutoNum type="arabicPeriod"/>
            </a:pPr>
            <a:r>
              <a:rPr lang="en-GB" dirty="0"/>
              <a:t>No clear answer re priority where more than 1 request is made. </a:t>
            </a:r>
          </a:p>
          <a:p>
            <a:pPr marL="457200" lvl="1" indent="-457200">
              <a:buFont typeface="+mj-lt"/>
              <a:buAutoNum type="arabicPeriod"/>
            </a:pPr>
            <a:r>
              <a:rPr lang="en-GB" dirty="0"/>
              <a:t>Preference should be given to those employees who have statutory rights to be considered.</a:t>
            </a:r>
          </a:p>
          <a:p>
            <a:pPr marL="457200" lvl="1" indent="-457200">
              <a:buFont typeface="+mj-lt"/>
              <a:buAutoNum type="arabicPeriod"/>
            </a:pPr>
            <a:r>
              <a:rPr lang="en-GB" dirty="0"/>
              <a:t>Between these groups, priorities will depend individual circumstances e.g.: type of work and whether working from home is necessary.</a:t>
            </a:r>
          </a:p>
          <a:p>
            <a:pPr marL="457200" lvl="1" indent="-457200">
              <a:buFont typeface="+mj-lt"/>
              <a:buAutoNum type="arabicPeriod"/>
            </a:pPr>
            <a:r>
              <a:rPr lang="en-GB" dirty="0"/>
              <a:t>It will not always be possible to agree to all requests.</a:t>
            </a:r>
          </a:p>
          <a:p>
            <a:pPr marL="457200" lvl="1" indent="-457200">
              <a:buFont typeface="+mj-lt"/>
              <a:buAutoNum type="arabicPeriod" startAt="5"/>
            </a:pPr>
            <a:r>
              <a:rPr lang="en-GB" dirty="0"/>
              <a:t>The ACAS Guide suggests considering each case on its merits.</a:t>
            </a:r>
          </a:p>
          <a:p>
            <a:pPr marL="457200" lvl="1" indent="-457200">
              <a:buFont typeface="+mj-lt"/>
              <a:buAutoNum type="arabicPeriod" startAt="5"/>
            </a:pPr>
            <a:r>
              <a:rPr lang="en-GB" dirty="0"/>
              <a:t>ACAS recommends open discussions with employees making requests and asking employees already working flexibly if they still need to do so.</a:t>
            </a:r>
          </a:p>
          <a:p>
            <a:pPr marL="457200" lvl="1" indent="-457200">
              <a:buFont typeface="+mj-lt"/>
              <a:buAutoNum type="arabicPeriod"/>
            </a:pPr>
            <a:endParaRPr lang="en-GB" dirty="0"/>
          </a:p>
        </p:txBody>
      </p:sp>
    </p:spTree>
    <p:extLst>
      <p:ext uri="{BB962C8B-B14F-4D97-AF65-F5344CB8AC3E}">
        <p14:creationId xmlns:p14="http://schemas.microsoft.com/office/powerpoint/2010/main" val="23282425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61EE6F-A0B3-4D60-8CD3-BA756A488641}"/>
              </a:ext>
            </a:extLst>
          </p:cNvPr>
          <p:cNvSpPr>
            <a:spLocks noGrp="1"/>
          </p:cNvSpPr>
          <p:nvPr>
            <p:ph type="title"/>
          </p:nvPr>
        </p:nvSpPr>
        <p:spPr>
          <a:xfrm>
            <a:off x="631257" y="729314"/>
            <a:ext cx="8875350" cy="246221"/>
          </a:xfrm>
        </p:spPr>
        <p:txBody>
          <a:bodyPr/>
          <a:lstStyle/>
          <a:p>
            <a:r>
              <a:rPr lang="en-GB" dirty="0"/>
              <a:t>Flexible working and Working Flexibly</a:t>
            </a:r>
          </a:p>
        </p:txBody>
      </p:sp>
      <p:sp>
        <p:nvSpPr>
          <p:cNvPr id="3" name="Content Placeholder 2">
            <a:extLst>
              <a:ext uri="{FF2B5EF4-FFF2-40B4-BE49-F238E27FC236}">
                <a16:creationId xmlns:a16="http://schemas.microsoft.com/office/drawing/2014/main" id="{A4F861D0-1036-47A6-AB6B-5F3D29291D49}"/>
              </a:ext>
            </a:extLst>
          </p:cNvPr>
          <p:cNvSpPr>
            <a:spLocks noGrp="1"/>
          </p:cNvSpPr>
          <p:nvPr>
            <p:ph idx="1"/>
          </p:nvPr>
        </p:nvSpPr>
        <p:spPr>
          <a:xfrm>
            <a:off x="633573" y="1972385"/>
            <a:ext cx="6667340" cy="5855035"/>
          </a:xfrm>
        </p:spPr>
        <p:txBody>
          <a:bodyPr/>
          <a:lstStyle/>
          <a:p>
            <a:pPr lvl="1"/>
            <a:r>
              <a:rPr lang="en-GB" b="0" dirty="0"/>
              <a:t>10.7</a:t>
            </a:r>
          </a:p>
          <a:p>
            <a:pPr lvl="1"/>
            <a:r>
              <a:rPr lang="en-GB" dirty="0"/>
              <a:t>Data security / monitoring</a:t>
            </a:r>
          </a:p>
        </p:txBody>
      </p:sp>
      <p:sp>
        <p:nvSpPr>
          <p:cNvPr id="4" name="Footer Placeholder 3">
            <a:extLst>
              <a:ext uri="{FF2B5EF4-FFF2-40B4-BE49-F238E27FC236}">
                <a16:creationId xmlns:a16="http://schemas.microsoft.com/office/drawing/2014/main" id="{5FABA10B-4CA1-4D52-B951-1D5761BC2A2D}"/>
              </a:ext>
            </a:extLst>
          </p:cNvPr>
          <p:cNvSpPr>
            <a:spLocks noGrp="1"/>
          </p:cNvSpPr>
          <p:nvPr>
            <p:ph type="ftr" sz="quarter" idx="11"/>
          </p:nvPr>
        </p:nvSpPr>
        <p:spPr>
          <a:xfrm>
            <a:off x="633685" y="8240160"/>
            <a:ext cx="5486936" cy="184666"/>
          </a:xfrm>
        </p:spPr>
        <p:txBody>
          <a:bodyPr/>
          <a:lstStyle/>
          <a:p>
            <a:pPr lvl="0"/>
            <a:r>
              <a:rPr lang="en-GB" noProof="0"/>
              <a:t>© 2021 Capital Law Limited</a:t>
            </a:r>
            <a:endParaRPr lang="en-GB" noProof="0" dirty="0"/>
          </a:p>
        </p:txBody>
      </p:sp>
      <p:sp>
        <p:nvSpPr>
          <p:cNvPr id="11" name="Subtitle 10">
            <a:extLst>
              <a:ext uri="{FF2B5EF4-FFF2-40B4-BE49-F238E27FC236}">
                <a16:creationId xmlns:a16="http://schemas.microsoft.com/office/drawing/2014/main" id="{B004FFE3-6591-4017-8F7A-B14A32D8DCDA}"/>
              </a:ext>
            </a:extLst>
          </p:cNvPr>
          <p:cNvSpPr>
            <a:spLocks noGrp="1"/>
          </p:cNvSpPr>
          <p:nvPr>
            <p:ph type="subTitle" idx="13"/>
          </p:nvPr>
        </p:nvSpPr>
        <p:spPr>
          <a:xfrm>
            <a:off x="634989" y="974532"/>
            <a:ext cx="8871618" cy="492443"/>
          </a:xfrm>
        </p:spPr>
        <p:txBody>
          <a:bodyPr/>
          <a:lstStyle/>
          <a:p>
            <a:r>
              <a:rPr lang="en-GB" dirty="0"/>
              <a:t>Discrimination and other risks</a:t>
            </a:r>
          </a:p>
          <a:p>
            <a:endParaRPr lang="en-GB" dirty="0"/>
          </a:p>
        </p:txBody>
      </p:sp>
      <p:sp>
        <p:nvSpPr>
          <p:cNvPr id="6" name="Text Placeholder 5">
            <a:extLst>
              <a:ext uri="{FF2B5EF4-FFF2-40B4-BE49-F238E27FC236}">
                <a16:creationId xmlns:a16="http://schemas.microsoft.com/office/drawing/2014/main" id="{4B522E61-B0C2-4ACD-9A06-2ACFD6C34540}"/>
              </a:ext>
            </a:extLst>
          </p:cNvPr>
          <p:cNvSpPr>
            <a:spLocks noGrp="1"/>
          </p:cNvSpPr>
          <p:nvPr>
            <p:ph type="body" sz="quarter" idx="14"/>
          </p:nvPr>
        </p:nvSpPr>
        <p:spPr>
          <a:xfrm>
            <a:off x="8000747" y="1282674"/>
            <a:ext cx="7386638" cy="5543550"/>
          </a:xfrm>
        </p:spPr>
        <p:txBody>
          <a:bodyPr/>
          <a:lstStyle/>
          <a:p>
            <a:pPr lvl="1"/>
            <a:r>
              <a:rPr lang="en-GB" dirty="0"/>
              <a:t>Consider these points:</a:t>
            </a:r>
          </a:p>
          <a:p>
            <a:pPr marL="457200" lvl="1" indent="-457200">
              <a:buFont typeface="+mj-lt"/>
              <a:buAutoNum type="arabicPeriod"/>
            </a:pPr>
            <a:r>
              <a:rPr lang="en-GB" dirty="0"/>
              <a:t>Training on data protection from home. </a:t>
            </a:r>
          </a:p>
          <a:p>
            <a:pPr marL="457200" lvl="1" indent="-457200">
              <a:buFont typeface="+mj-lt"/>
              <a:buAutoNum type="arabicPeriod"/>
            </a:pPr>
            <a:r>
              <a:rPr lang="en-GB" dirty="0"/>
              <a:t>Use VPNs to access company systems.</a:t>
            </a:r>
          </a:p>
          <a:p>
            <a:pPr marL="457200" lvl="1" indent="-457200">
              <a:buFont typeface="+mj-lt"/>
              <a:buAutoNum type="arabicPeriod"/>
            </a:pPr>
            <a:r>
              <a:rPr lang="en-GB" dirty="0"/>
              <a:t>Ensure their home wireless network is secure.</a:t>
            </a:r>
          </a:p>
          <a:p>
            <a:pPr marL="457200" lvl="1" indent="-457200">
              <a:buFont typeface="+mj-lt"/>
              <a:buAutoNum type="arabicPeriod"/>
            </a:pPr>
            <a:r>
              <a:rPr lang="en-GB" dirty="0"/>
              <a:t>Store and dispose confidential documents securely.</a:t>
            </a:r>
          </a:p>
          <a:p>
            <a:pPr marL="457200" lvl="1" indent="-457200">
              <a:buFont typeface="+mj-lt"/>
              <a:buAutoNum type="arabicPeriod"/>
            </a:pPr>
            <a:r>
              <a:rPr lang="en-GB" dirty="0"/>
              <a:t>Lock devices when not in use.</a:t>
            </a:r>
          </a:p>
          <a:p>
            <a:pPr marL="457200" lvl="1" indent="-457200">
              <a:buFont typeface="+mj-lt"/>
              <a:buAutoNum type="arabicPeriod"/>
            </a:pPr>
            <a:r>
              <a:rPr lang="en-GB" dirty="0"/>
              <a:t>Share data through a secure messaging application or online  document sharing system.</a:t>
            </a:r>
          </a:p>
          <a:p>
            <a:pPr marL="457200" lvl="1" indent="-457200">
              <a:buFont typeface="+mj-lt"/>
              <a:buAutoNum type="arabicPeriod"/>
            </a:pPr>
            <a:r>
              <a:rPr lang="en-GB" dirty="0"/>
              <a:t>Maintain private spaces to take confidential calls/</a:t>
            </a:r>
            <a:r>
              <a:rPr lang="en-GB"/>
              <a:t>attend meetings.</a:t>
            </a:r>
            <a:endParaRPr lang="en-GB" dirty="0"/>
          </a:p>
          <a:p>
            <a:endParaRPr lang="en-GB" dirty="0"/>
          </a:p>
          <a:p>
            <a:r>
              <a:rPr lang="en-GB" dirty="0"/>
              <a:t>Monitoring – </a:t>
            </a:r>
            <a:r>
              <a:rPr lang="en-GB" b="0" dirty="0"/>
              <a:t>data protection impact assessment, inform employees, limit access to data and don’t go further than you need to.</a:t>
            </a:r>
          </a:p>
        </p:txBody>
      </p:sp>
    </p:spTree>
    <p:extLst>
      <p:ext uri="{BB962C8B-B14F-4D97-AF65-F5344CB8AC3E}">
        <p14:creationId xmlns:p14="http://schemas.microsoft.com/office/powerpoint/2010/main" val="30861766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10C294-0D2E-4FCC-B5FE-DC3E510CF92B}"/>
              </a:ext>
            </a:extLst>
          </p:cNvPr>
          <p:cNvSpPr>
            <a:spLocks noGrp="1"/>
          </p:cNvSpPr>
          <p:nvPr>
            <p:ph type="ctrTitle"/>
          </p:nvPr>
        </p:nvSpPr>
        <p:spPr>
          <a:xfrm>
            <a:off x="631825" y="2505075"/>
            <a:ext cx="10188575" cy="1606594"/>
          </a:xfrm>
        </p:spPr>
        <p:txBody>
          <a:bodyPr/>
          <a:lstStyle/>
          <a:p>
            <a:r>
              <a:rPr lang="en-GB" dirty="0"/>
              <a:t>Working flexibly:</a:t>
            </a:r>
            <a:br>
              <a:rPr lang="en-GB" dirty="0"/>
            </a:br>
            <a:r>
              <a:rPr lang="en-GB" b="0" dirty="0"/>
              <a:t>Post pandemic changes </a:t>
            </a:r>
          </a:p>
        </p:txBody>
      </p:sp>
      <p:pic>
        <p:nvPicPr>
          <p:cNvPr id="8" name="Picture 7">
            <a:extLst>
              <a:ext uri="{FF2B5EF4-FFF2-40B4-BE49-F238E27FC236}">
                <a16:creationId xmlns:a16="http://schemas.microsoft.com/office/drawing/2014/main" id="{B3ACAC18-32D1-4649-B47D-35D52DE1220C}"/>
              </a:ext>
            </a:extLst>
          </p:cNvPr>
          <p:cNvPicPr>
            <a:picLocks noChangeAspect="1"/>
          </p:cNvPicPr>
          <p:nvPr/>
        </p:nvPicPr>
        <p:blipFill>
          <a:blip r:embed="rId3"/>
          <a:srcRect/>
          <a:stretch/>
        </p:blipFill>
        <p:spPr>
          <a:xfrm>
            <a:off x="7368489" y="2092288"/>
            <a:ext cx="8580952" cy="6813275"/>
          </a:xfrm>
          <a:prstGeom prst="rect">
            <a:avLst/>
          </a:prstGeom>
        </p:spPr>
      </p:pic>
    </p:spTree>
    <p:extLst>
      <p:ext uri="{BB962C8B-B14F-4D97-AF65-F5344CB8AC3E}">
        <p14:creationId xmlns:p14="http://schemas.microsoft.com/office/powerpoint/2010/main" val="512847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1A6CA2E-B675-47E2-9AC3-1A657F7A44D8}"/>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11.1</a:t>
            </a:r>
          </a:p>
          <a:p>
            <a:r>
              <a:rPr lang="en-GB" b="1" dirty="0"/>
              <a:t>The future of flexible working</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F8D67D2D-047E-4B2D-A4DB-4D04FD0A9211}"/>
              </a:ext>
            </a:extLst>
          </p:cNvPr>
          <p:cNvSpPr>
            <a:spLocks noGrp="1"/>
          </p:cNvSpPr>
          <p:nvPr>
            <p:ph type="subTitle" idx="13"/>
          </p:nvPr>
        </p:nvSpPr>
        <p:spPr/>
        <p:txBody>
          <a:bodyPr/>
          <a:lstStyle/>
          <a:p>
            <a:r>
              <a:rPr lang="en-GB" dirty="0"/>
              <a:t>The Flexible Working Regulations 2014</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258175" y="1971347"/>
            <a:ext cx="7386638" cy="5543550"/>
          </a:xfrm>
        </p:spPr>
        <p:txBody>
          <a:bodyPr/>
          <a:lstStyle/>
          <a:p>
            <a:pPr marL="457200" indent="-457200">
              <a:buAutoNum type="arabicPeriod"/>
            </a:pPr>
            <a:r>
              <a:rPr lang="en-GB" dirty="0"/>
              <a:t>December 2019</a:t>
            </a:r>
            <a:r>
              <a:rPr lang="en-GB" b="0" dirty="0"/>
              <a:t>, Queen’s Speech – “flexible working the default”</a:t>
            </a:r>
          </a:p>
          <a:p>
            <a:pPr marL="457200" indent="-457200">
              <a:buAutoNum type="arabicPeriod"/>
            </a:pPr>
            <a:r>
              <a:rPr lang="en-GB" dirty="0"/>
              <a:t>September 2020 </a:t>
            </a:r>
            <a:r>
              <a:rPr lang="en-GB" b="0" dirty="0"/>
              <a:t>– Welsh Govt’s long standing ambition of 30% working from home</a:t>
            </a:r>
          </a:p>
          <a:p>
            <a:pPr marL="457200" indent="-457200">
              <a:buAutoNum type="arabicPeriod"/>
            </a:pPr>
            <a:r>
              <a:rPr lang="en-GB" dirty="0"/>
              <a:t>February 2021 </a:t>
            </a:r>
            <a:r>
              <a:rPr lang="en-GB" b="0" dirty="0"/>
              <a:t>– Govt taskforce on flexible working reconvened</a:t>
            </a:r>
          </a:p>
          <a:p>
            <a:pPr marL="457200" indent="-457200">
              <a:buAutoNum type="arabicPeriod"/>
            </a:pPr>
            <a:r>
              <a:rPr lang="en-GB" dirty="0"/>
              <a:t>July 2021 </a:t>
            </a:r>
            <a:r>
              <a:rPr lang="en-GB" b="0" dirty="0"/>
              <a:t>- Flexible Working Bill 2021 introduced by Tulip Siddiq, proposing day one rights.</a:t>
            </a:r>
          </a:p>
          <a:p>
            <a:endParaRPr lang="en-GB" dirty="0"/>
          </a:p>
          <a:p>
            <a:r>
              <a:rPr lang="en-GB" b="0" dirty="0"/>
              <a:t>Nothing to stop employers offering flexible working from day 1 even if it is not a legal requirement.</a:t>
            </a:r>
          </a:p>
          <a:p>
            <a:endParaRPr lang="en-GB" b="0" dirty="0"/>
          </a:p>
          <a:p>
            <a:r>
              <a:rPr lang="en-GB" b="0" dirty="0"/>
              <a:t>ALSO – FOUR DAY WORKING WEEK.</a:t>
            </a:r>
          </a:p>
        </p:txBody>
      </p:sp>
    </p:spTree>
    <p:extLst>
      <p:ext uri="{BB962C8B-B14F-4D97-AF65-F5344CB8AC3E}">
        <p14:creationId xmlns:p14="http://schemas.microsoft.com/office/powerpoint/2010/main" val="1755309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1A6CA2E-B675-47E2-9AC3-1A657F7A44D8}"/>
              </a:ext>
            </a:extLst>
          </p:cNvPr>
          <p:cNvSpPr>
            <a:spLocks noGrp="1"/>
          </p:cNvSpPr>
          <p:nvPr>
            <p:ph type="title"/>
          </p:nvPr>
        </p:nvSpPr>
        <p:spPr>
          <a:xfrm>
            <a:off x="631257" y="729314"/>
            <a:ext cx="8875350" cy="246221"/>
          </a:xfrm>
        </p:spPr>
        <p:txBody>
          <a:bodyPr/>
          <a:lstStyle/>
          <a:p>
            <a:r>
              <a:rPr lang="en-GB" dirty="0"/>
              <a:t>Agency workers and flexible working</a:t>
            </a:r>
          </a:p>
        </p:txBody>
      </p:sp>
      <p:sp>
        <p:nvSpPr>
          <p:cNvPr id="3" name="Content Placeholder 2">
            <a:extLst>
              <a:ext uri="{FF2B5EF4-FFF2-40B4-BE49-F238E27FC236}">
                <a16:creationId xmlns:a16="http://schemas.microsoft.com/office/drawing/2014/main" id="{0329A97C-C616-4E5B-8ADB-6AACDF980F5A}"/>
              </a:ext>
            </a:extLst>
          </p:cNvPr>
          <p:cNvSpPr>
            <a:spLocks noGrp="1"/>
          </p:cNvSpPr>
          <p:nvPr>
            <p:ph idx="1"/>
          </p:nvPr>
        </p:nvSpPr>
        <p:spPr>
          <a:xfrm>
            <a:off x="633573" y="1972385"/>
            <a:ext cx="6667340" cy="5855035"/>
          </a:xfrm>
        </p:spPr>
        <p:txBody>
          <a:bodyPr/>
          <a:lstStyle/>
          <a:p>
            <a:r>
              <a:rPr lang="en-GB" dirty="0"/>
              <a:t>11.2</a:t>
            </a:r>
          </a:p>
          <a:p>
            <a:r>
              <a:rPr lang="en-GB" b="1" dirty="0"/>
              <a:t>Hybrid working</a:t>
            </a:r>
          </a:p>
        </p:txBody>
      </p:sp>
      <p:sp>
        <p:nvSpPr>
          <p:cNvPr id="4" name="Footer Placeholder 3">
            <a:extLst>
              <a:ext uri="{FF2B5EF4-FFF2-40B4-BE49-F238E27FC236}">
                <a16:creationId xmlns:a16="http://schemas.microsoft.com/office/drawing/2014/main" id="{1872716F-3EC9-4BC5-89D5-39FDCE2813A5}"/>
              </a:ext>
            </a:extLst>
          </p:cNvPr>
          <p:cNvSpPr>
            <a:spLocks noGrp="1"/>
          </p:cNvSpPr>
          <p:nvPr>
            <p:ph type="ftr" sz="quarter" idx="11"/>
          </p:nvPr>
        </p:nvSpPr>
        <p:spPr>
          <a:xfrm>
            <a:off x="633685" y="8240160"/>
            <a:ext cx="5486936" cy="184666"/>
          </a:xfrm>
        </p:spPr>
        <p:txBody>
          <a:bodyPr/>
          <a:lstStyle/>
          <a:p>
            <a:r>
              <a:rPr lang="en-GB"/>
              <a:t>© 2021 Capital Law Limited</a:t>
            </a:r>
            <a:endParaRPr lang="en-GB" dirty="0"/>
          </a:p>
        </p:txBody>
      </p:sp>
      <p:sp>
        <p:nvSpPr>
          <p:cNvPr id="11" name="Subtitle 10">
            <a:extLst>
              <a:ext uri="{FF2B5EF4-FFF2-40B4-BE49-F238E27FC236}">
                <a16:creationId xmlns:a16="http://schemas.microsoft.com/office/drawing/2014/main" id="{F8D67D2D-047E-4B2D-A4DB-4D04FD0A9211}"/>
              </a:ext>
            </a:extLst>
          </p:cNvPr>
          <p:cNvSpPr>
            <a:spLocks noGrp="1"/>
          </p:cNvSpPr>
          <p:nvPr>
            <p:ph type="subTitle" idx="13"/>
          </p:nvPr>
        </p:nvSpPr>
        <p:spPr/>
        <p:txBody>
          <a:bodyPr/>
          <a:lstStyle/>
          <a:p>
            <a:r>
              <a:rPr lang="en-GB" dirty="0"/>
              <a:t>The post pandemic framework</a:t>
            </a:r>
          </a:p>
        </p:txBody>
      </p:sp>
      <p:sp>
        <p:nvSpPr>
          <p:cNvPr id="6" name="Text Placeholder 5">
            <a:extLst>
              <a:ext uri="{FF2B5EF4-FFF2-40B4-BE49-F238E27FC236}">
                <a16:creationId xmlns:a16="http://schemas.microsoft.com/office/drawing/2014/main" id="{54905092-9900-4B96-9A0D-8230F6D70E7B}"/>
              </a:ext>
            </a:extLst>
          </p:cNvPr>
          <p:cNvSpPr>
            <a:spLocks noGrp="1"/>
          </p:cNvSpPr>
          <p:nvPr>
            <p:ph type="body" sz="quarter" idx="14"/>
          </p:nvPr>
        </p:nvSpPr>
        <p:spPr>
          <a:xfrm>
            <a:off x="8131633" y="1275680"/>
            <a:ext cx="7386638" cy="5543550"/>
          </a:xfrm>
        </p:spPr>
        <p:txBody>
          <a:bodyPr/>
          <a:lstStyle/>
          <a:p>
            <a:pPr marL="0" lvl="2" indent="0">
              <a:buNone/>
            </a:pPr>
            <a:r>
              <a:rPr lang="en-GB" b="1" dirty="0"/>
              <a:t>What is hybrid working?</a:t>
            </a:r>
          </a:p>
          <a:p>
            <a:pPr marL="0" lvl="2" indent="0">
              <a:buNone/>
            </a:pPr>
            <a:r>
              <a:rPr lang="en-GB" b="1" dirty="0"/>
              <a:t>Formal</a:t>
            </a:r>
            <a:r>
              <a:rPr lang="en-GB" dirty="0"/>
              <a:t> vs </a:t>
            </a:r>
            <a:r>
              <a:rPr lang="en-GB" b="1" dirty="0"/>
              <a:t>informal</a:t>
            </a:r>
            <a:r>
              <a:rPr lang="en-GB" dirty="0"/>
              <a:t>?</a:t>
            </a:r>
          </a:p>
          <a:p>
            <a:pPr marL="0" lvl="2" indent="0">
              <a:buNone/>
            </a:pPr>
            <a:r>
              <a:rPr lang="en-GB" b="1" dirty="0"/>
              <a:t>Practical tips</a:t>
            </a:r>
            <a:r>
              <a:rPr lang="en-GB" dirty="0"/>
              <a:t>:</a:t>
            </a:r>
          </a:p>
          <a:p>
            <a:pPr lvl="2">
              <a:buFontTx/>
              <a:buChar char="-"/>
            </a:pPr>
            <a:r>
              <a:rPr lang="en-GB" dirty="0"/>
              <a:t>Put a hybrid working </a:t>
            </a:r>
            <a:r>
              <a:rPr lang="en-GB" b="1" dirty="0"/>
              <a:t>policy</a:t>
            </a:r>
            <a:r>
              <a:rPr lang="en-GB" dirty="0"/>
              <a:t> and guidance in place </a:t>
            </a:r>
          </a:p>
          <a:p>
            <a:pPr lvl="2"/>
            <a:r>
              <a:rPr lang="en-GB" b="1" dirty="0"/>
              <a:t>Train</a:t>
            </a:r>
            <a:r>
              <a:rPr lang="en-GB" dirty="0"/>
              <a:t> managers on dealing with requests</a:t>
            </a:r>
          </a:p>
          <a:p>
            <a:pPr lvl="2"/>
            <a:r>
              <a:rPr lang="en-GB" dirty="0"/>
              <a:t>Update employment </a:t>
            </a:r>
            <a:r>
              <a:rPr lang="en-GB" b="1" dirty="0"/>
              <a:t>contracts</a:t>
            </a:r>
            <a:r>
              <a:rPr lang="en-GB" dirty="0"/>
              <a:t> e.g.: place of work, hours, taking breaks restrictive covenants, ‘right to enter’ clauses, expenses</a:t>
            </a:r>
          </a:p>
          <a:p>
            <a:pPr lvl="2"/>
            <a:r>
              <a:rPr lang="en-GB" dirty="0"/>
              <a:t>Consider whether </a:t>
            </a:r>
            <a:r>
              <a:rPr lang="en-GB" b="1" dirty="0"/>
              <a:t>salary</a:t>
            </a:r>
            <a:r>
              <a:rPr lang="en-GB" dirty="0"/>
              <a:t> bands need to be reviewed</a:t>
            </a:r>
          </a:p>
          <a:p>
            <a:pPr lvl="2"/>
            <a:r>
              <a:rPr lang="en-GB" dirty="0"/>
              <a:t>Review and update associated </a:t>
            </a:r>
            <a:r>
              <a:rPr lang="en-GB" b="1" dirty="0"/>
              <a:t>policies</a:t>
            </a:r>
            <a:r>
              <a:rPr lang="en-GB" dirty="0"/>
              <a:t> e.g.: expenses, IT usage, social media, homeworking and data protection.</a:t>
            </a:r>
          </a:p>
          <a:p>
            <a:pPr lvl="2"/>
            <a:r>
              <a:rPr lang="en-GB" b="1" dirty="0"/>
              <a:t>H&amp;S risk assessments </a:t>
            </a:r>
            <a:r>
              <a:rPr lang="en-GB" dirty="0"/>
              <a:t>for hybrid workers</a:t>
            </a:r>
          </a:p>
          <a:p>
            <a:pPr lvl="2"/>
            <a:r>
              <a:rPr lang="en-GB" b="1" dirty="0"/>
              <a:t>Data protection </a:t>
            </a:r>
            <a:r>
              <a:rPr lang="en-GB" dirty="0"/>
              <a:t>impact assessment – particularly if using monitoring software</a:t>
            </a:r>
          </a:p>
        </p:txBody>
      </p:sp>
    </p:spTree>
    <p:extLst>
      <p:ext uri="{BB962C8B-B14F-4D97-AF65-F5344CB8AC3E}">
        <p14:creationId xmlns:p14="http://schemas.microsoft.com/office/powerpoint/2010/main" val="39609022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D6D1CA"/>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1637415"/>
            <a:ext cx="14108088" cy="7068730"/>
          </a:xfrm>
        </p:spPr>
        <p:txBody>
          <a:bodyPr/>
          <a:lstStyle/>
          <a:p>
            <a:r>
              <a:rPr lang="en-GB" sz="2400" dirty="0"/>
              <a:t>Useful resources – Agency Workers</a:t>
            </a:r>
            <a:r>
              <a:rPr lang="en-GB" sz="2400" b="0" dirty="0"/>
              <a:t>:</a:t>
            </a:r>
            <a:br>
              <a:rPr lang="en-GB" sz="2400" b="0" dirty="0"/>
            </a:br>
            <a:br>
              <a:rPr lang="en-GB" sz="2400" b="0" dirty="0"/>
            </a:br>
            <a:r>
              <a:rPr lang="en-GB" sz="2400" b="0" dirty="0">
                <a:hlinkClick r:id="rId3"/>
              </a:rPr>
              <a:t>https://www.cipd.co.uk/knowledge/fundamentals/emp-law/employees/agency-workers-guide</a:t>
            </a:r>
            <a:br>
              <a:rPr lang="en-GB" sz="2400" b="0" dirty="0"/>
            </a:br>
            <a:br>
              <a:rPr lang="en-GB" sz="2400" b="0" dirty="0"/>
            </a:br>
            <a:r>
              <a:rPr lang="en-GB" sz="2400" b="0" dirty="0">
                <a:hlinkClick r:id="rId4"/>
              </a:rPr>
              <a:t>https://www.gov.uk/agency-workers-your-rights</a:t>
            </a:r>
            <a:br>
              <a:rPr lang="en-GB" sz="2400" b="0" dirty="0"/>
            </a:br>
            <a:br>
              <a:rPr lang="en-GB" sz="2400" b="0" dirty="0"/>
            </a:br>
            <a:r>
              <a:rPr lang="en-GB" sz="2400" b="0" dirty="0">
                <a:hlinkClick r:id="rId5"/>
              </a:rPr>
              <a:t>https://www.gov.uk/government/publications/good-work-the-taylor-review-of-modern-working-practices</a:t>
            </a:r>
            <a:br>
              <a:rPr lang="en-GB" sz="2400" b="0" dirty="0"/>
            </a:br>
            <a:br>
              <a:rPr lang="en-GB" sz="2400" b="0" dirty="0"/>
            </a:br>
            <a:r>
              <a:rPr lang="en-GB" sz="2400" b="0" dirty="0">
                <a:hlinkClick r:id="rId6"/>
              </a:rPr>
              <a:t>https://www.tuc.org.uk/research-analysis/reports/equal-treatment-agency-workers-0</a:t>
            </a:r>
            <a:br>
              <a:rPr lang="en-GB" sz="2400" b="0" dirty="0"/>
            </a:br>
            <a:br>
              <a:rPr lang="en-GB" sz="2400" b="0" dirty="0"/>
            </a:br>
            <a:r>
              <a:rPr lang="en-GB" sz="2400" dirty="0"/>
              <a:t>Useful resources - Flexible Working</a:t>
            </a:r>
            <a:r>
              <a:rPr lang="en-GB" sz="2400" b="0" dirty="0"/>
              <a:t>:</a:t>
            </a:r>
            <a:br>
              <a:rPr lang="en-GB" sz="2400" b="0" dirty="0"/>
            </a:br>
            <a:br>
              <a:rPr lang="en-GB" sz="2400" b="0" dirty="0"/>
            </a:br>
            <a:r>
              <a:rPr lang="en-GB" sz="2400" b="0" dirty="0">
                <a:hlinkClick r:id="rId7" tooltip="https://www.acas.org.uk/acas-code-of-practice-on-flexible-working-requests">
                  <a:extLst>
                    <a:ext uri="{A12FA001-AC4F-418D-AE19-62706E023703}">
                      <ahyp:hlinkClr xmlns:ahyp="http://schemas.microsoft.com/office/drawing/2018/hyperlinkcolor" val="tx"/>
                    </a:ext>
                  </a:extLst>
                </a:hlinkClick>
              </a:rPr>
              <a:t>https://www.acas.org.uk/acas-code-of-practice-on-flexible-working-requests</a:t>
            </a:r>
            <a:br>
              <a:rPr lang="en-GB" sz="2400" b="0" dirty="0"/>
            </a:br>
            <a:br>
              <a:rPr lang="en-GB" sz="2400" b="0" dirty="0"/>
            </a:br>
            <a:r>
              <a:rPr lang="en-GB" sz="2400" b="0" dirty="0">
                <a:hlinkClick r:id="rId8" tooltip="https://www.gov.uk/flexible-working">
                  <a:extLst>
                    <a:ext uri="{A12FA001-AC4F-418D-AE19-62706E023703}">
                      <ahyp:hlinkClr xmlns:ahyp="http://schemas.microsoft.com/office/drawing/2018/hyperlinkcolor" val="tx"/>
                    </a:ext>
                  </a:extLst>
                </a:hlinkClick>
              </a:rPr>
              <a:t>https://www.gov.uk/flexible-working</a:t>
            </a:r>
            <a:br>
              <a:rPr lang="en-GB" sz="2400" b="0" dirty="0"/>
            </a:br>
            <a:br>
              <a:rPr lang="en-GB" sz="2400" b="0" dirty="0"/>
            </a:br>
            <a:r>
              <a:rPr lang="en-GB" sz="2400" b="0" dirty="0">
                <a:hlinkClick r:id="rId9" tooltip="https://www.cipd.co.uk/knowledge/fundamentals/relations/flexible-working">
                  <a:extLst>
                    <a:ext uri="{A12FA001-AC4F-418D-AE19-62706E023703}">
                      <ahyp:hlinkClr xmlns:ahyp="http://schemas.microsoft.com/office/drawing/2018/hyperlinkcolor" val="tx"/>
                    </a:ext>
                  </a:extLst>
                </a:hlinkClick>
              </a:rPr>
              <a:t>https://www.cipd.co.uk/knowledge/fundamentals/relations/flexible-working</a:t>
            </a:r>
            <a:br>
              <a:rPr lang="en-GB" sz="2400" dirty="0"/>
            </a:br>
            <a:br>
              <a:rPr lang="en-GB" sz="2400" dirty="0"/>
            </a:br>
            <a:br>
              <a:rPr lang="en-GB" sz="2400" dirty="0"/>
            </a:br>
            <a:br>
              <a:rPr lang="en-GB" sz="2400" dirty="0"/>
            </a:br>
            <a:r>
              <a:rPr lang="en-GB" sz="2400" dirty="0"/>
              <a:t> </a:t>
            </a:r>
          </a:p>
        </p:txBody>
      </p:sp>
      <p:sp>
        <p:nvSpPr>
          <p:cNvPr id="6" name="Footer Placeholder 3">
            <a:extLst>
              <a:ext uri="{FF2B5EF4-FFF2-40B4-BE49-F238E27FC236}">
                <a16:creationId xmlns:a16="http://schemas.microsoft.com/office/drawing/2014/main" id="{12BC6019-97F7-497C-8700-C6B85097F948}"/>
              </a:ext>
            </a:extLst>
          </p:cNvPr>
          <p:cNvSpPr>
            <a:spLocks noGrp="1"/>
          </p:cNvSpPr>
          <p:nvPr>
            <p:ph type="ftr" sz="quarter" idx="11"/>
          </p:nvPr>
        </p:nvSpPr>
        <p:spPr>
          <a:xfrm>
            <a:off x="633685" y="8240160"/>
            <a:ext cx="5486936" cy="184666"/>
          </a:xfrm>
        </p:spPr>
        <p:txBody>
          <a:bodyPr/>
          <a:lstStyle/>
          <a:p>
            <a:r>
              <a:rPr lang="en-GB" dirty="0"/>
              <a:t>© 2020 Capital Law Limited</a:t>
            </a:r>
          </a:p>
        </p:txBody>
      </p:sp>
    </p:spTree>
    <p:extLst>
      <p:ext uri="{BB962C8B-B14F-4D97-AF65-F5344CB8AC3E}">
        <p14:creationId xmlns:p14="http://schemas.microsoft.com/office/powerpoint/2010/main" val="17372158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296A4-CD9B-4B55-8C4F-24A6C6BA39DD}"/>
              </a:ext>
            </a:extLst>
          </p:cNvPr>
          <p:cNvSpPr>
            <a:spLocks noGrp="1"/>
          </p:cNvSpPr>
          <p:nvPr>
            <p:ph type="ctrTitle"/>
          </p:nvPr>
        </p:nvSpPr>
        <p:spPr>
          <a:xfrm>
            <a:off x="633824" y="2458577"/>
            <a:ext cx="10383945" cy="4819781"/>
          </a:xfrm>
        </p:spPr>
        <p:txBody>
          <a:bodyPr/>
          <a:lstStyle/>
          <a:p>
            <a:r>
              <a:rPr lang="en-GB" dirty="0"/>
              <a:t>Thank you</a:t>
            </a:r>
            <a:br>
              <a:rPr lang="en-GB" dirty="0"/>
            </a:br>
            <a:br>
              <a:rPr lang="en-GB" dirty="0"/>
            </a:br>
            <a:r>
              <a:rPr lang="en-GB" b="0" dirty="0"/>
              <a:t>Any questions?</a:t>
            </a:r>
            <a:endParaRPr lang="en-GB" dirty="0"/>
          </a:p>
        </p:txBody>
      </p:sp>
      <p:sp>
        <p:nvSpPr>
          <p:cNvPr id="3" name="Footer Placeholder 2">
            <a:extLst>
              <a:ext uri="{FF2B5EF4-FFF2-40B4-BE49-F238E27FC236}">
                <a16:creationId xmlns:a16="http://schemas.microsoft.com/office/drawing/2014/main" id="{5E8212F1-DAC3-4DA8-B667-E6796A1DE351}"/>
              </a:ext>
            </a:extLst>
          </p:cNvPr>
          <p:cNvSpPr>
            <a:spLocks noGrp="1"/>
          </p:cNvSpPr>
          <p:nvPr>
            <p:ph type="ftr" sz="quarter" idx="11"/>
          </p:nvPr>
        </p:nvSpPr>
        <p:spPr/>
        <p:txBody>
          <a:bodyPr/>
          <a:lstStyle/>
          <a:p>
            <a:r>
              <a:rPr lang="en-GB" dirty="0"/>
              <a:t>© 2020 Capital Law Limited</a:t>
            </a:r>
          </a:p>
        </p:txBody>
      </p:sp>
    </p:spTree>
    <p:extLst>
      <p:ext uri="{BB962C8B-B14F-4D97-AF65-F5344CB8AC3E}">
        <p14:creationId xmlns:p14="http://schemas.microsoft.com/office/powerpoint/2010/main" val="330388263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purl.org/dc/terms/"/>
    <ds:schemaRef ds:uri="http://schemas.microsoft.com/office/2006/metadata/properties"/>
    <ds:schemaRef ds:uri="http://schemas.microsoft.com/sharepoint/v3"/>
    <ds:schemaRef ds:uri="http://schemas.openxmlformats.org/package/2006/metadata/core-properties"/>
    <ds:schemaRef ds:uri="5389037c-82e7-4319-bd05-1c84d74f92b1"/>
    <ds:schemaRef ds:uri="http://www.w3.org/XML/1998/namespace"/>
    <ds:schemaRef ds:uri="http://schemas.microsoft.com/office/infopath/2007/PartnerControls"/>
    <ds:schemaRef ds:uri="8cb76f67-c174-4761-adfd-49df54013293"/>
    <ds:schemaRef ds:uri="http://purl.org/dc/dcmitype/"/>
  </ds:schemaRefs>
</ds:datastoreItem>
</file>

<file path=customXml/itemProps2.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3.xml><?xml version="1.0" encoding="utf-8"?>
<ds:datastoreItem xmlns:ds="http://schemas.openxmlformats.org/officeDocument/2006/customXml" ds:itemID="{3456F4AA-22D2-420F-BC04-B5DF3788D99F}"/>
</file>

<file path=docProps/app.xml><?xml version="1.0" encoding="utf-8"?>
<Properties xmlns="http://schemas.openxmlformats.org/officeDocument/2006/extended-properties" xmlns:vt="http://schemas.openxmlformats.org/officeDocument/2006/docPropsVTypes">
  <Template/>
  <TotalTime>3196</TotalTime>
  <Words>9368</Words>
  <Application>Microsoft Office PowerPoint</Application>
  <PresentationFormat>Custom</PresentationFormat>
  <Paragraphs>941</Paragraphs>
  <Slides>43</Slides>
  <Notes>39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.AppleSystemUIFont</vt:lpstr>
      <vt:lpstr>Arial</vt:lpstr>
      <vt:lpstr>Arial</vt:lpstr>
      <vt:lpstr>Calibri</vt:lpstr>
      <vt:lpstr>Georgia</vt:lpstr>
      <vt:lpstr>inherit</vt:lpstr>
      <vt:lpstr>Roboto</vt:lpstr>
      <vt:lpstr>Source Sans Pro</vt:lpstr>
      <vt:lpstr>Office Theme</vt:lpstr>
      <vt:lpstr>Employment Law  MA/PGDip in HRM —Level 7</vt:lpstr>
      <vt:lpstr>Employment Law</vt:lpstr>
      <vt:lpstr>Agenda</vt:lpstr>
      <vt:lpstr>Agency Workers</vt:lpstr>
      <vt:lpstr>Agency workers and flexible working</vt:lpstr>
      <vt:lpstr>Agency workers and flexible working</vt:lpstr>
      <vt:lpstr>Agency workers and flexible working</vt:lpstr>
      <vt:lpstr>Legal rights</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Practical points</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Flexible working: The legal framework</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Agency workers and flexible working</vt:lpstr>
      <vt:lpstr>Discrimination and other risks</vt:lpstr>
      <vt:lpstr>Flexible working and Working Flexibly</vt:lpstr>
      <vt:lpstr>Flexible working and Working Flexibly </vt:lpstr>
      <vt:lpstr>Flexible working and Working Flexibly</vt:lpstr>
      <vt:lpstr>Flexible working and Working Flexibly </vt:lpstr>
      <vt:lpstr>Flexible working and Working Flexibly</vt:lpstr>
      <vt:lpstr>Flexible working and Working Flexibly</vt:lpstr>
      <vt:lpstr>Working flexibly: Post pandemic changes </vt:lpstr>
      <vt:lpstr>Agency workers and flexible working</vt:lpstr>
      <vt:lpstr>Agency workers and flexible working</vt:lpstr>
      <vt:lpstr>Useful resources – Agency Workers:  https://www.cipd.co.uk/knowledge/fundamentals/emp-law/employees/agency-workers-guide  https://www.gov.uk/agency-workers-your-rights  https://www.gov.uk/government/publications/good-work-the-taylor-review-of-modern-working-practices  https://www.tuc.org.uk/research-analysis/reports/equal-treatment-agency-workers-0  Useful resources - Flexible Working:  https://www.acas.org.uk/acas-code-of-practice-on-flexible-working-requests  https://www.gov.uk/flexible-working  https://www.cipd.co.uk/knowledge/fundamentals/relations/flexible-working     </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Angharad Aspinall</cp:lastModifiedBy>
  <cp:revision>19</cp:revision>
  <cp:lastPrinted>2018-02-15T23:48:39Z</cp:lastPrinted>
  <dcterms:created xsi:type="dcterms:W3CDTF">2019-12-31T10:44:14Z</dcterms:created>
  <dcterms:modified xsi:type="dcterms:W3CDTF">2023-01-17T16:37:29Z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