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7"/>
  </p:handoutMasterIdLst>
  <p:sldIdLst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6" r:id="rId14"/>
    <p:sldId id="267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1"/>
  </p:normalViewPr>
  <p:slideViewPr>
    <p:cSldViewPr>
      <p:cViewPr varScale="1">
        <p:scale>
          <a:sx n="103" d="100"/>
          <a:sy n="103" d="100"/>
        </p:scale>
        <p:origin x="188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s://www.youtube.com/watch?v=fgqfQuivDrU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hs.uk/conditions/Hypothermia/Pages/Introduction.aspx" TargetMode="External"/><Relationship Id="rId2" Type="http://schemas.openxmlformats.org/officeDocument/2006/relationships/hyperlink" Target="http://www.princeton.edu/~oa/safety/hypocold.s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2204864"/>
            <a:ext cx="8856984" cy="2952328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Rockwell" charset="0"/>
              </a:rPr>
              <a:t>BA(Hons) Outdoor Adventure Education</a:t>
            </a:r>
            <a:br>
              <a:rPr lang="en-US" sz="4000" dirty="0">
                <a:solidFill>
                  <a:schemeClr val="bg1"/>
                </a:solidFill>
                <a:latin typeface="Rockwell" charset="0"/>
              </a:rPr>
            </a:br>
            <a:r>
              <a:rPr lang="en-US" sz="3600" dirty="0">
                <a:solidFill>
                  <a:schemeClr val="bg1"/>
                </a:solidFill>
                <a:latin typeface="Rockwell" charset="0"/>
              </a:rPr>
              <a:t>SHSS4077 - Making Safety Personal</a:t>
            </a:r>
            <a:br>
              <a:rPr lang="en-US" sz="4000" dirty="0">
                <a:solidFill>
                  <a:schemeClr val="bg1"/>
                </a:solidFill>
                <a:latin typeface="Rockwell" charset="0"/>
              </a:rPr>
            </a:br>
            <a:br>
              <a:rPr lang="en-US" sz="4000" dirty="0">
                <a:solidFill>
                  <a:schemeClr val="bg1"/>
                </a:solidFill>
                <a:latin typeface="Rockwell" charset="0"/>
              </a:rPr>
            </a:br>
            <a:r>
              <a:rPr lang="en-US" sz="3600" dirty="0">
                <a:solidFill>
                  <a:schemeClr val="bg1"/>
                </a:solidFill>
                <a:latin typeface="Rockwell" charset="0"/>
              </a:rPr>
              <a:t>Hypothermia – A Brief Insight</a:t>
            </a:r>
            <a:br>
              <a:rPr lang="en-US" sz="3200" dirty="0">
                <a:solidFill>
                  <a:schemeClr val="bg1"/>
                </a:solidFill>
                <a:latin typeface="Rockwell" charset="0"/>
              </a:rPr>
            </a:br>
            <a:r>
              <a:rPr lang="en-US" sz="3200" dirty="0">
                <a:solidFill>
                  <a:schemeClr val="bg1"/>
                </a:solidFill>
                <a:latin typeface="Rockwell" charset="0"/>
              </a:rPr>
              <a:t>By Tom Moore</a:t>
            </a:r>
            <a:br>
              <a:rPr lang="en-US" sz="2800" dirty="0">
                <a:solidFill>
                  <a:schemeClr val="bg1"/>
                </a:solidFill>
                <a:latin typeface="Rockwell" charset="0"/>
              </a:rPr>
            </a:br>
            <a:endParaRPr lang="en-GB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813105" y="5311282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037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Hypothermia</a:t>
            </a:r>
            <a:endParaRPr lang="en-GB" sz="4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56792"/>
            <a:ext cx="8291264" cy="42484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latin typeface="Rockwell" charset="0"/>
              </a:rPr>
              <a:t>What is it?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Unknown.jp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564904"/>
            <a:ext cx="2717800" cy="299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957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Hypothermia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Rockwell" charset="0"/>
              </a:rPr>
              <a:t>Hypo = Low</a:t>
            </a:r>
          </a:p>
          <a:p>
            <a:r>
              <a:rPr lang="en-GB" dirty="0" err="1">
                <a:latin typeface="Rockwell" charset="0"/>
              </a:rPr>
              <a:t>Thermia</a:t>
            </a:r>
            <a:r>
              <a:rPr lang="en-GB" dirty="0">
                <a:latin typeface="Rockwell" charset="0"/>
              </a:rPr>
              <a:t> = Temperature</a:t>
            </a:r>
          </a:p>
          <a:p>
            <a:pPr marL="0" indent="0">
              <a:buNone/>
            </a:pPr>
            <a:endParaRPr lang="en-GB" dirty="0">
              <a:latin typeface="Rockwell" charset="0"/>
            </a:endParaRPr>
          </a:p>
          <a:p>
            <a:r>
              <a:rPr lang="en-GB" dirty="0">
                <a:latin typeface="Rockwell" charset="0"/>
              </a:rPr>
              <a:t>Normal body temperature is around 37°C.</a:t>
            </a:r>
          </a:p>
          <a:p>
            <a:r>
              <a:rPr lang="en-GB" dirty="0">
                <a:latin typeface="Rockwell" charset="0"/>
              </a:rPr>
              <a:t>“Hypothermia happens when a person's body temperature drops below 36°C.” </a:t>
            </a:r>
          </a:p>
          <a:p>
            <a:pPr marL="0" indent="0">
              <a:buNone/>
            </a:pPr>
            <a:r>
              <a:rPr lang="en-GB" dirty="0">
                <a:latin typeface="Rockwell" charset="0"/>
              </a:rPr>
              <a:t>						(NHS.2013)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809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196752"/>
            <a:ext cx="5509840" cy="44644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Mild Hypothermia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39952" y="1628801"/>
            <a:ext cx="4546848" cy="2664296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Rockwell"/>
                <a:cs typeface="Rockwell"/>
              </a:rPr>
              <a:t>Shivering</a:t>
            </a:r>
          </a:p>
          <a:p>
            <a:r>
              <a:rPr lang="en-GB" dirty="0">
                <a:latin typeface="Rockwell"/>
                <a:cs typeface="Rockwell"/>
              </a:rPr>
              <a:t>Fatigue</a:t>
            </a:r>
          </a:p>
          <a:p>
            <a:r>
              <a:rPr lang="en-GB" dirty="0">
                <a:latin typeface="Rockwell"/>
                <a:cs typeface="Rockwell"/>
              </a:rPr>
              <a:t>Slurred speech</a:t>
            </a:r>
          </a:p>
          <a:p>
            <a:r>
              <a:rPr lang="en-GB" dirty="0">
                <a:latin typeface="Rockwell"/>
                <a:cs typeface="Rockwell"/>
              </a:rPr>
              <a:t>Confusion</a:t>
            </a:r>
          </a:p>
          <a:p>
            <a:r>
              <a:rPr lang="en-GB" dirty="0">
                <a:latin typeface="Rockwell"/>
                <a:cs typeface="Rockwell"/>
              </a:rPr>
              <a:t>Forgetfulness</a:t>
            </a:r>
          </a:p>
          <a:p>
            <a:r>
              <a:rPr lang="en-GB" dirty="0">
                <a:latin typeface="Rockwell"/>
                <a:cs typeface="Rockwell"/>
              </a:rPr>
              <a:t>Shivering stops </a:t>
            </a:r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71600" y="1988840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/>
              <a:t>Signs</a:t>
            </a:r>
          </a:p>
        </p:txBody>
      </p:sp>
    </p:spTree>
    <p:extLst>
      <p:ext uri="{BB962C8B-B14F-4D97-AF65-F5344CB8AC3E}">
        <p14:creationId xmlns:p14="http://schemas.microsoft.com/office/powerpoint/2010/main" val="3085823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mag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96752"/>
            <a:ext cx="5509840" cy="44644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Severe Hypothermia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258816" cy="3917032"/>
          </a:xfrm>
        </p:spPr>
        <p:txBody>
          <a:bodyPr/>
          <a:lstStyle/>
          <a:p>
            <a:r>
              <a:rPr lang="en-GB" sz="2400" dirty="0">
                <a:latin typeface="Rockwell" charset="0"/>
              </a:rPr>
              <a:t>Very low response</a:t>
            </a:r>
          </a:p>
          <a:p>
            <a:r>
              <a:rPr lang="en-GB" sz="2400" dirty="0">
                <a:latin typeface="Rockwell" charset="0"/>
              </a:rPr>
              <a:t>Unconsciousness</a:t>
            </a:r>
          </a:p>
          <a:p>
            <a:r>
              <a:rPr lang="en-GB" sz="2400" dirty="0">
                <a:latin typeface="Rockwell" charset="0"/>
              </a:rPr>
              <a:t>Dilated Pupils</a:t>
            </a:r>
          </a:p>
          <a:p>
            <a:r>
              <a:rPr lang="en-GB" sz="2400" dirty="0">
                <a:latin typeface="Rockwell" charset="0"/>
              </a:rPr>
              <a:t>Undetectable pulse</a:t>
            </a:r>
          </a:p>
          <a:p>
            <a:r>
              <a:rPr lang="en-GB" sz="2400" dirty="0">
                <a:latin typeface="Rockwell" charset="0"/>
              </a:rPr>
              <a:t>Looks Dead</a:t>
            </a:r>
          </a:p>
          <a:p>
            <a:r>
              <a:rPr lang="en-GB" sz="2400" dirty="0">
                <a:latin typeface="Rockwell" charset="0"/>
              </a:rPr>
              <a:t>DEATH!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804248" y="2276872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/>
              <a:t>Signs</a:t>
            </a:r>
          </a:p>
        </p:txBody>
      </p:sp>
    </p:spTree>
    <p:extLst>
      <p:ext uri="{BB962C8B-B14F-4D97-AF65-F5344CB8AC3E}">
        <p14:creationId xmlns:p14="http://schemas.microsoft.com/office/powerpoint/2010/main" val="2637606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r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9893" y="0"/>
            <a:ext cx="54242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716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ospital-treatment-5181520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0" r="12895" b="9363"/>
          <a:stretch/>
        </p:blipFill>
        <p:spPr>
          <a:xfrm>
            <a:off x="323528" y="1268760"/>
            <a:ext cx="4046284" cy="432055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Mild Hypothermia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5976" y="1340768"/>
            <a:ext cx="4330824" cy="5040559"/>
          </a:xfrm>
        </p:spPr>
        <p:txBody>
          <a:bodyPr>
            <a:normAutofit/>
          </a:bodyPr>
          <a:lstStyle/>
          <a:p>
            <a:pPr marL="0" indent="0">
              <a:spcBef>
                <a:spcPct val="50000"/>
              </a:spcBef>
              <a:buNone/>
            </a:pPr>
            <a:r>
              <a:rPr lang="en-GB" sz="4800" dirty="0">
                <a:latin typeface="Rockwell" charset="0"/>
              </a:rPr>
              <a:t>    </a:t>
            </a:r>
            <a:r>
              <a:rPr lang="en-GB" sz="4800" u="sng" dirty="0">
                <a:latin typeface="Rockwell" charset="0"/>
              </a:rPr>
              <a:t>Treatment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3000" dirty="0">
                <a:latin typeface="Rockwell" charset="0"/>
              </a:rPr>
              <a:t>Conserve heat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3000" dirty="0">
                <a:latin typeface="Rockwell" charset="0"/>
              </a:rPr>
              <a:t> Add layers of clothing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3000" dirty="0">
                <a:latin typeface="Rockwell" charset="0"/>
              </a:rPr>
              <a:t> Add food &amp; drink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3000" dirty="0">
                <a:latin typeface="Rockwell" charset="0"/>
              </a:rPr>
              <a:t> Add heat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566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Severe Hypothermia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4048" y="1600201"/>
            <a:ext cx="3682752" cy="3917032"/>
          </a:xfrm>
        </p:spPr>
        <p:txBody>
          <a:bodyPr/>
          <a:lstStyle/>
          <a:p>
            <a:pPr marL="0" indent="0" algn="ctr">
              <a:spcBef>
                <a:spcPct val="50000"/>
              </a:spcBef>
              <a:buNone/>
            </a:pPr>
            <a:r>
              <a:rPr lang="en-GB" sz="4800" u="sng" dirty="0">
                <a:latin typeface="Rockwell" charset="0"/>
              </a:rPr>
              <a:t>Treatment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3000" dirty="0">
                <a:latin typeface="Rockwell" charset="0"/>
              </a:rPr>
              <a:t>Conserve heat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3000" dirty="0">
                <a:latin typeface="Rockwell" charset="0"/>
              </a:rPr>
              <a:t>Replace wet clothing carefully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3000" dirty="0">
                <a:latin typeface="Rockwell" charset="0"/>
              </a:rPr>
              <a:t>999</a:t>
            </a:r>
          </a:p>
          <a:p>
            <a:endParaRPr lang="en-US" dirty="0"/>
          </a:p>
        </p:txBody>
      </p:sp>
      <p:pic>
        <p:nvPicPr>
          <p:cNvPr id="4" name="Picture 3" descr="hospital-treatment-5181520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0" r="12895" b="9363"/>
          <a:stretch/>
        </p:blipFill>
        <p:spPr>
          <a:xfrm>
            <a:off x="323528" y="1268760"/>
            <a:ext cx="4046284" cy="4320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115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>
                <a:solidFill>
                  <a:srgbClr val="0000FF"/>
                </a:solidFill>
              </a:rPr>
              <a:t>Ways We Can Loose Heat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061047"/>
          </a:xfrm>
        </p:spPr>
        <p:txBody>
          <a:bodyPr>
            <a:normAutofit/>
          </a:bodyPr>
          <a:lstStyle/>
          <a:p>
            <a:pPr algn="ctr">
              <a:spcBef>
                <a:spcPct val="50000"/>
              </a:spcBef>
              <a:buFontTx/>
              <a:buChar char="•"/>
            </a:pPr>
            <a:r>
              <a:rPr lang="en-GB" sz="3000" dirty="0">
                <a:latin typeface="Rockwell" panose="02060603020205020403" pitchFamily="18" charset="77"/>
              </a:rPr>
              <a:t>Conduction</a:t>
            </a:r>
          </a:p>
          <a:p>
            <a:pPr marL="0" indent="0" algn="ctr">
              <a:spcBef>
                <a:spcPct val="50000"/>
              </a:spcBef>
              <a:buNone/>
            </a:pPr>
            <a:r>
              <a:rPr lang="en-GB" sz="2800" dirty="0">
                <a:latin typeface="Rockwell" panose="02060603020205020403" pitchFamily="18" charset="77"/>
              </a:rPr>
              <a:t>The transfer of heat by direct contact</a:t>
            </a:r>
          </a:p>
          <a:p>
            <a:pPr algn="ctr">
              <a:spcBef>
                <a:spcPct val="50000"/>
              </a:spcBef>
              <a:buFontTx/>
              <a:buChar char="•"/>
            </a:pPr>
            <a:r>
              <a:rPr lang="en-GB" sz="3000" dirty="0">
                <a:latin typeface="Rockwell" panose="02060603020205020403" pitchFamily="18" charset="77"/>
              </a:rPr>
              <a:t>Convection</a:t>
            </a:r>
          </a:p>
          <a:p>
            <a:pPr marL="0" indent="0" algn="ctr">
              <a:spcBef>
                <a:spcPct val="50000"/>
              </a:spcBef>
              <a:buNone/>
            </a:pPr>
            <a:r>
              <a:rPr lang="en-GB" sz="2800" dirty="0">
                <a:latin typeface="Rockwell" panose="02060603020205020403" pitchFamily="18" charset="77"/>
              </a:rPr>
              <a:t>The transfer of heat by movement of matter</a:t>
            </a:r>
          </a:p>
          <a:p>
            <a:pPr algn="ctr"/>
            <a:r>
              <a:rPr lang="en-US" sz="3000" dirty="0">
                <a:latin typeface="Rockwell" panose="02060603020205020403" pitchFamily="18" charset="77"/>
              </a:rPr>
              <a:t>Radiation</a:t>
            </a:r>
          </a:p>
          <a:p>
            <a:pPr marL="0" indent="0" algn="ctr">
              <a:buNone/>
            </a:pPr>
            <a:r>
              <a:rPr lang="en-US" sz="2800" dirty="0">
                <a:latin typeface="Rockwell" panose="02060603020205020403" pitchFamily="18" charset="77"/>
              </a:rPr>
              <a:t>The transfer of heat by electromagnetic waves (Infrared waves)</a:t>
            </a:r>
          </a:p>
        </p:txBody>
      </p:sp>
    </p:spTree>
    <p:extLst>
      <p:ext uri="{BB962C8B-B14F-4D97-AF65-F5344CB8AC3E}">
        <p14:creationId xmlns:p14="http://schemas.microsoft.com/office/powerpoint/2010/main" val="2081584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Losing Heat To Water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3400" dirty="0">
              <a:latin typeface="Rockwell" charset="0"/>
            </a:endParaRPr>
          </a:p>
          <a:p>
            <a:pPr marL="0" indent="0" algn="ctr">
              <a:buNone/>
            </a:pPr>
            <a:r>
              <a:rPr lang="en-GB" sz="3400" dirty="0">
                <a:latin typeface="Rockwell" charset="0"/>
              </a:rPr>
              <a:t>“Water conducts heat away from the body 25 times faster than air.”</a:t>
            </a:r>
          </a:p>
          <a:p>
            <a:pPr>
              <a:buNone/>
            </a:pPr>
            <a:r>
              <a:rPr lang="en-GB" sz="3400" dirty="0">
                <a:latin typeface="Rockwell" charset="0"/>
              </a:rPr>
              <a:t>						   (Curtis, 2010)</a:t>
            </a:r>
          </a:p>
          <a:p>
            <a:endParaRPr lang="en-US" dirty="0"/>
          </a:p>
        </p:txBody>
      </p:sp>
      <p:pic>
        <p:nvPicPr>
          <p:cNvPr id="4" name="Picture 3" descr="Untitl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596" y="199415"/>
            <a:ext cx="7272808" cy="545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90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Maslow’s Hierarchy of Needs</a:t>
            </a:r>
            <a:endParaRPr lang="en-US" sz="4800" dirty="0"/>
          </a:p>
        </p:txBody>
      </p:sp>
      <p:pic>
        <p:nvPicPr>
          <p:cNvPr id="6" name="Picture 5" descr="ma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200" y="1117600"/>
            <a:ext cx="6943344" cy="461467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660232" y="3789040"/>
            <a:ext cx="2105652" cy="1237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9155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Bef>
                <a:spcPts val="0"/>
              </a:spcBef>
              <a:buFont typeface="Wingdings 2"/>
              <a:buChar char=""/>
              <a:defRPr/>
            </a:pPr>
            <a:r>
              <a:rPr lang="en-GB" dirty="0"/>
              <a:t>Maslow, A. H. (1943). </a:t>
            </a:r>
            <a:r>
              <a:rPr lang="en-GB" i="1" dirty="0"/>
              <a:t>A Theory of Human Motivation</a:t>
            </a:r>
            <a:r>
              <a:rPr lang="en-GB" dirty="0"/>
              <a:t>. Psychological Review, 50(4), pg.370-96.</a:t>
            </a:r>
          </a:p>
          <a:p>
            <a:pPr>
              <a:spcBef>
                <a:spcPts val="0"/>
              </a:spcBef>
              <a:buNone/>
              <a:defRPr/>
            </a:pPr>
            <a:endParaRPr lang="en-GB" dirty="0"/>
          </a:p>
          <a:p>
            <a:pPr>
              <a:spcBef>
                <a:spcPts val="0"/>
              </a:spcBef>
              <a:buFont typeface="Wingdings 2"/>
              <a:buChar char=""/>
              <a:defRPr/>
            </a:pPr>
            <a:r>
              <a:rPr lang="en-GB" dirty="0"/>
              <a:t>Curtis, R. (2010). </a:t>
            </a:r>
            <a:r>
              <a:rPr lang="en-GB" i="1" dirty="0"/>
              <a:t>Outdoor Action Guide to</a:t>
            </a:r>
            <a:br>
              <a:rPr lang="en-GB" i="1" dirty="0"/>
            </a:br>
            <a:r>
              <a:rPr lang="en-GB" i="1" dirty="0"/>
              <a:t>Hypothermia And Cold Weather Injuries.</a:t>
            </a:r>
            <a:r>
              <a:rPr lang="en-GB" dirty="0"/>
              <a:t> </a:t>
            </a:r>
            <a:r>
              <a:rPr lang="en-GB" dirty="0">
                <a:hlinkClick r:id="rId2"/>
              </a:rPr>
              <a:t>http://www.princeton.edu/~oa/safety/hypocold.shtml</a:t>
            </a:r>
            <a:r>
              <a:rPr lang="en-GB" dirty="0"/>
              <a:t> Accessed on 28th September 2015.</a:t>
            </a:r>
            <a:endParaRPr lang="en-GB" i="1" dirty="0"/>
          </a:p>
          <a:p>
            <a:pPr>
              <a:spcBef>
                <a:spcPts val="0"/>
              </a:spcBef>
              <a:buFont typeface="Wingdings 2"/>
              <a:buChar char=""/>
              <a:defRPr/>
            </a:pPr>
            <a:endParaRPr lang="en-GB" dirty="0"/>
          </a:p>
          <a:p>
            <a:pPr>
              <a:spcBef>
                <a:spcPts val="0"/>
              </a:spcBef>
              <a:buFont typeface="Wingdings 2"/>
              <a:buChar char=""/>
              <a:defRPr/>
            </a:pPr>
            <a:r>
              <a:rPr lang="en-GB" dirty="0"/>
              <a:t>National Health Service. (2013). </a:t>
            </a:r>
            <a:r>
              <a:rPr lang="en-GB" i="1" dirty="0"/>
              <a:t>Hypothermia</a:t>
            </a:r>
            <a:r>
              <a:rPr lang="en-GB" dirty="0"/>
              <a:t>. </a:t>
            </a:r>
            <a:r>
              <a:rPr lang="en-GB" dirty="0">
                <a:hlinkClick r:id="rId3"/>
              </a:rPr>
              <a:t>http://www.nhs.uk/conditions/Hypothermia/Pages/Introduction.aspx</a:t>
            </a:r>
            <a:r>
              <a:rPr lang="en-GB" dirty="0"/>
              <a:t> Accessed on 28th September 2015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937866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purl.org/dc/dcmitype/"/>
    <ds:schemaRef ds:uri="http://www.w3.org/XML/1998/namespace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336</TotalTime>
  <Words>170</Words>
  <Application>Microsoft Macintosh PowerPoint</Application>
  <PresentationFormat>On-screen Show (4:3)</PresentationFormat>
  <Paragraphs>55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Myriad Pro</vt:lpstr>
      <vt:lpstr>Rockwell</vt:lpstr>
      <vt:lpstr>Wingdings 2</vt:lpstr>
      <vt:lpstr>20140311PresentationUWTSDTemplate</vt:lpstr>
      <vt:lpstr>BA(Hons) Outdoor Adventure Education SHSS4077 - Making Safety Personal  Hypothermia – A Brief Insight By Tom Moore </vt:lpstr>
      <vt:lpstr>Hypothermia</vt:lpstr>
      <vt:lpstr>Hypothermia</vt:lpstr>
      <vt:lpstr>Mild Hypothermia</vt:lpstr>
      <vt:lpstr>Severe Hypothermia</vt:lpstr>
      <vt:lpstr>PowerPoint Presentation</vt:lpstr>
      <vt:lpstr>Mild Hypothermia</vt:lpstr>
      <vt:lpstr>Severe Hypothermia</vt:lpstr>
      <vt:lpstr>Ways We Can Loose Heat</vt:lpstr>
      <vt:lpstr>Losing Heat To Water</vt:lpstr>
      <vt:lpstr>Maslow’s Hierarchy of Needs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Thomas Moore</cp:lastModifiedBy>
  <cp:revision>49</cp:revision>
  <dcterms:created xsi:type="dcterms:W3CDTF">2015-04-14T15:21:28Z</dcterms:created>
  <dcterms:modified xsi:type="dcterms:W3CDTF">2019-10-01T07:47:37Z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