
<file path=[Content_Types].xml><?xml version="1.0" encoding="utf-8"?>
<Types xmlns="http://schemas.openxmlformats.org/package/2006/content-types"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rts/chart1.xml" ContentType="application/vnd.openxmlformats-officedocument.drawingml.char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556"/>
    <p:restoredTop sz="88011"/>
  </p:normalViewPr>
  <p:slideViewPr>
    <p:cSldViewPr snapToGrid="0" snapToObjects="1">
      <p:cViewPr varScale="1">
        <p:scale>
          <a:sx n="144" d="100"/>
          <a:sy n="144" d="100"/>
        </p:scale>
        <p:origin x="904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c:style val="2"/>
  <c:chart>
    <c:autoTitleDeleted val="1"/>
    <c:plotArea>
      <c:layout/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Structured
Process</c:v>
                </c:pt>
              </c:strCache>
            </c:strRef>
          </c:tx>
          <c:spPr>
            <a:solidFill>
              <a:srgbClr val="0D5F7E"/>
            </a:solidFill>
            <a:effectLst/>
          </c:spPr>
          <c:invertIfNegative val="0"/>
          <c:dLbls>
            <c:numFmt formatCode="#,##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200" b="0" i="0" u="none" strike="noStrike">
                    <a:solidFill>
                      <a:srgbClr val="1A1A1A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Sheet1!$A$2:$A$3</c:f>
              <c:strCache>
                <c:ptCount val="2"/>
                <c:pt idx="0">
                  <c:v>Successful Hires</c:v>
                </c:pt>
                <c:pt idx="1">
                  <c:v>Failed Within 1yr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85</c:v>
                </c:pt>
                <c:pt idx="1">
                  <c:v>15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D7E7-DD44-BC91-7DC1D3D6DD9F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Unstructured
Process</c:v>
                </c:pt>
              </c:strCache>
            </c:strRef>
          </c:tx>
          <c:spPr>
            <a:solidFill>
              <a:srgbClr val="F5A623"/>
            </a:solidFill>
            <a:effectLst/>
          </c:spPr>
          <c:invertIfNegative val="0"/>
          <c:dLbls>
            <c:numFmt formatCode="#,##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200" b="0" i="0" u="none" strike="noStrike">
                    <a:solidFill>
                      <a:srgbClr val="1A1A1A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Sheet1!$A$2:$A$3</c:f>
              <c:strCache>
                <c:ptCount val="2"/>
                <c:pt idx="0">
                  <c:v>Successful Hires</c:v>
                </c:pt>
                <c:pt idx="1">
                  <c:v>Failed Within 1yr</c:v>
                </c:pt>
              </c:strCache>
            </c:strRef>
          </c:cat>
          <c:val>
            <c:numRef>
              <c:f>Sheet1!$C$2:$C$3</c:f>
              <c:numCache>
                <c:formatCode>General</c:formatCode>
                <c:ptCount val="2"/>
                <c:pt idx="0">
                  <c:v>60</c:v>
                </c:pt>
                <c:pt idx="1">
                  <c:v>40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D7E7-DD44-BC91-7DC1D3D6DD9F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2094734554"/>
        <c:axId val="2094734552"/>
      </c:barChart>
      <c:catAx>
        <c:axId val="2094734554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000000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</c:scaling>
        <c:delete val="0"/>
        <c:axPos val="b"/>
        <c:majorGridlines>
          <c:spPr>
            <a:ln w="12700" cap="flat">
              <a:solidFill>
                <a:srgbClr val="888888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000000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span"/>
    <c:showDLblsOverMax val="1"/>
  </c:chart>
  <c:spPr>
    <a:noFill/>
    <a:ln>
      <a:noFill/>
    </a:ln>
    <a:effectLst/>
  </c:sp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221046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5F7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1371600"/>
            <a:ext cx="8229600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4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HR Recruitment and</a:t>
            </a:r>
            <a:endParaRPr lang="en-US" sz="4800" dirty="0"/>
          </a:p>
          <a:p>
            <a:pPr marL="0" indent="0" algn="ctr">
              <a:buNone/>
            </a:pPr>
            <a:r>
              <a:rPr lang="en-US" sz="4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Learning Development</a:t>
            </a:r>
            <a:endParaRPr lang="en-US" sz="4800" dirty="0"/>
          </a:p>
        </p:txBody>
      </p:sp>
      <p:sp>
        <p:nvSpPr>
          <p:cNvPr id="3" name="Text 1"/>
          <p:cNvSpPr/>
          <p:nvPr/>
        </p:nvSpPr>
        <p:spPr>
          <a:xfrm>
            <a:off x="457200" y="2560320"/>
            <a:ext cx="82296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i="1" dirty="0">
                <a:solidFill>
                  <a:srgbClr val="F5A62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Strategic HR Practitioner Presentation</a:t>
            </a:r>
            <a:endParaRPr lang="en-US" sz="2000" dirty="0"/>
          </a:p>
        </p:txBody>
      </p:sp>
      <p:sp>
        <p:nvSpPr>
          <p:cNvPr id="4" name="Text 2"/>
          <p:cNvSpPr/>
          <p:nvPr/>
        </p:nvSpPr>
        <p:spPr>
          <a:xfrm>
            <a:off x="457200" y="3200400"/>
            <a:ext cx="822960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Comprehensive Overview of Recruitment Processes</a:t>
            </a:r>
            <a:endParaRPr lang="en-US" sz="1400" dirty="0"/>
          </a:p>
          <a:p>
            <a:pPr marL="0" indent="0" algn="ctr">
              <a:buNone/>
            </a:pP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and Employee Development Strategies</a:t>
            </a:r>
          </a:p>
          <a:p>
            <a:pPr marL="0" indent="0" algn="ctr">
              <a:buNone/>
            </a:pPr>
            <a:r>
              <a:rPr lang="en-US" sz="1400" dirty="0"/>
              <a:t>Florin </a:t>
            </a:r>
            <a:r>
              <a:rPr lang="en-US" sz="1400" dirty="0" err="1"/>
              <a:t>Lefter</a:t>
            </a:r>
            <a:r>
              <a:rPr lang="en-US" sz="1400" dirty="0"/>
              <a:t> 2526579</a:t>
            </a:r>
            <a:endParaRPr lang="en-US" sz="1400" dirty="0">
              <a:solidFill>
                <a:srgbClr val="FFFFFF"/>
              </a:solidFill>
              <a:latin typeface="Calibri" pitchFamily="34" charset="0"/>
              <a:cs typeface="Calibri" pitchFamily="34" charset="-120"/>
            </a:endParaRPr>
          </a:p>
          <a:p>
            <a:pPr marL="0" indent="0" algn="ctr">
              <a:buNone/>
            </a:pPr>
            <a:r>
              <a:rPr lang="en-US" sz="1400" dirty="0">
                <a:solidFill>
                  <a:srgbClr val="FFFFFF"/>
                </a:solidFill>
                <a:latin typeface="Calibri" pitchFamily="34" charset="0"/>
                <a:cs typeface="Calibri" pitchFamily="34" charset="-120"/>
              </a:rPr>
              <a:t>Lecturer</a:t>
            </a:r>
            <a:r>
              <a:rPr lang="en-US" sz="1400">
                <a:solidFill>
                  <a:srgbClr val="FFFFFF"/>
                </a:solidFill>
                <a:latin typeface="Calibri" pitchFamily="34" charset="0"/>
                <a:cs typeface="Calibri" pitchFamily="34" charset="-120"/>
              </a:rPr>
              <a:t>: Mudassar Hasan</a:t>
            </a:r>
            <a:endParaRPr lang="en-US" sz="1400" dirty="0"/>
          </a:p>
        </p:txBody>
      </p:sp>
      <p:sp>
        <p:nvSpPr>
          <p:cNvPr id="5" name="Text 3"/>
          <p:cNvSpPr/>
          <p:nvPr/>
        </p:nvSpPr>
        <p:spPr>
          <a:xfrm>
            <a:off x="457200" y="4572000"/>
            <a:ext cx="8229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i="1" dirty="0">
                <a:solidFill>
                  <a:srgbClr val="F5F5F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February 2025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0D5F7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274320" y="182880"/>
            <a:ext cx="859536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3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Table of Contents</a:t>
            </a:r>
            <a:endParaRPr lang="en-US" sz="3600" dirty="0"/>
          </a:p>
        </p:txBody>
      </p:sp>
      <p:graphicFrame>
        <p:nvGraphicFramePr>
          <p:cNvPr id="4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457200" y="1097280"/>
          <a:ext cx="7315200" cy="3474720"/>
        </p:xfrm>
        <a:graphic>
          <a:graphicData uri="http://schemas.openxmlformats.org/drawingml/2006/table">
            <a:tbl>
              <a:tblPr/>
              <a:tblGrid>
                <a:gridCol w="1828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4864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8608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Slide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Content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8608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3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Company Introduction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8608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4-5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Recruitment Overview &amp; Process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8608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6-7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Job Analysis &amp; Job Description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8608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8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Person Specification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8608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9-12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Learning &amp; Development Framework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8608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13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Implementation Strategy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8608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14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Conclusion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8608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15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References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0D5F7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274320" y="182880"/>
            <a:ext cx="859536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3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Company Profile: TechVenture Solutions Ltd</a:t>
            </a:r>
            <a:endParaRPr lang="en-US" sz="3600" dirty="0"/>
          </a:p>
        </p:txBody>
      </p:sp>
      <p:sp>
        <p:nvSpPr>
          <p:cNvPr id="4" name="Shape 2"/>
          <p:cNvSpPr/>
          <p:nvPr/>
        </p:nvSpPr>
        <p:spPr>
          <a:xfrm>
            <a:off x="457200" y="1097280"/>
            <a:ext cx="4114800" cy="3474720"/>
          </a:xfrm>
          <a:prstGeom prst="rect">
            <a:avLst/>
          </a:prstGeom>
          <a:solidFill>
            <a:srgbClr val="F5F5F5"/>
          </a:solidFill>
          <a:ln w="25400">
            <a:solidFill>
              <a:srgbClr val="0D5F7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640080" y="1280160"/>
            <a:ext cx="3749040" cy="3108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00" b="1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Organisation: </a:t>
            </a:r>
            <a:endParaRPr lang="en-US" sz="1100" dirty="0"/>
          </a:p>
          <a:p>
            <a:pPr marL="0" indent="0">
              <a:buNone/>
            </a:pPr>
            <a:r>
              <a:rPr lang="en-US" sz="11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TechVenture Solutions Ltd
</a:t>
            </a:r>
            <a:endParaRPr lang="en-US" sz="1100" dirty="0"/>
          </a:p>
          <a:p>
            <a:pPr marL="0" indent="0">
              <a:buNone/>
            </a:pPr>
            <a:r>
              <a:rPr lang="en-US" sz="1100" b="1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Location: </a:t>
            </a:r>
            <a:endParaRPr lang="en-US" sz="1100" dirty="0"/>
          </a:p>
          <a:p>
            <a:pPr marL="0" indent="0">
              <a:buNone/>
            </a:pPr>
            <a:r>
              <a:rPr lang="en-US" sz="11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London, United Kingdom
</a:t>
            </a:r>
            <a:endParaRPr lang="en-US" sz="1100" dirty="0"/>
          </a:p>
          <a:p>
            <a:pPr marL="0" indent="0">
              <a:buNone/>
            </a:pPr>
            <a:r>
              <a:rPr lang="en-US" sz="1100" b="1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Industry: </a:t>
            </a:r>
            <a:endParaRPr lang="en-US" sz="1100" dirty="0"/>
          </a:p>
          <a:p>
            <a:pPr marL="0" indent="0">
              <a:buNone/>
            </a:pPr>
            <a:r>
              <a:rPr lang="en-US" sz="11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IT &amp; Software Development
</a:t>
            </a:r>
            <a:endParaRPr lang="en-US" sz="1100" dirty="0"/>
          </a:p>
          <a:p>
            <a:pPr marL="0" indent="0">
              <a:buNone/>
            </a:pPr>
            <a:r>
              <a:rPr lang="en-US" sz="1100" b="1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Employees: </a:t>
            </a:r>
            <a:endParaRPr lang="en-US" sz="1100" dirty="0"/>
          </a:p>
          <a:p>
            <a:pPr marL="0" indent="0">
              <a:buNone/>
            </a:pPr>
            <a:r>
              <a:rPr lang="en-US" sz="11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250-300 staff
</a:t>
            </a:r>
            <a:endParaRPr lang="en-US" sz="1100" dirty="0"/>
          </a:p>
          <a:p>
            <a:pPr marL="0" indent="0">
              <a:buNone/>
            </a:pPr>
            <a:r>
              <a:rPr lang="en-US" sz="11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Founded: 2010</a:t>
            </a:r>
            <a:endParaRPr lang="en-US" sz="1100" dirty="0"/>
          </a:p>
        </p:txBody>
      </p:sp>
      <p:sp>
        <p:nvSpPr>
          <p:cNvPr id="6" name="Shape 4"/>
          <p:cNvSpPr/>
          <p:nvPr/>
        </p:nvSpPr>
        <p:spPr>
          <a:xfrm>
            <a:off x="4754880" y="1097280"/>
            <a:ext cx="3931920" cy="3474720"/>
          </a:xfrm>
          <a:prstGeom prst="rect">
            <a:avLst/>
          </a:prstGeom>
          <a:solidFill>
            <a:srgbClr val="2B9A9B"/>
          </a:solidFill>
          <a:ln w="25400">
            <a:solidFill>
              <a:srgbClr val="0D5F7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/>
          <p:nvPr/>
        </p:nvSpPr>
        <p:spPr>
          <a:xfrm>
            <a:off x="4937760" y="1280160"/>
            <a:ext cx="3566160" cy="3108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Focus Areas:
</a:t>
            </a:r>
            <a:endParaRPr lang="en-US" sz="1000" dirty="0"/>
          </a:p>
          <a:p>
            <a:pPr marL="0" indent="0">
              <a:buNone/>
            </a:pP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Cloud Solutions
</a:t>
            </a:r>
            <a:endParaRPr lang="en-US" sz="1000" dirty="0"/>
          </a:p>
          <a:p>
            <a:pPr marL="0" indent="0">
              <a:buNone/>
            </a:pP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Data Analytics
</a:t>
            </a:r>
            <a:endParaRPr lang="en-US" sz="1000" dirty="0"/>
          </a:p>
          <a:p>
            <a:pPr marL="0" indent="0">
              <a:buNone/>
            </a:pP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Enterprise Software
</a:t>
            </a:r>
            <a:endParaRPr lang="en-US" sz="1000" dirty="0"/>
          </a:p>
          <a:p>
            <a:pPr marL="0" indent="0">
              <a:buNone/>
            </a:pP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Digital Transformation
</a:t>
            </a:r>
            <a:endParaRPr lang="en-US" sz="1000" dirty="0"/>
          </a:p>
          <a:p>
            <a:pPr marL="0" indent="0">
              <a:buNone/>
            </a:pPr>
            <a:r>
              <a:rPr lang="en-US" sz="1000" b="1" dirty="0">
                <a:solidFill>
                  <a:srgbClr val="F5A62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Current Challenge: </a:t>
            </a:r>
            <a:endParaRPr lang="en-US" sz="1000" dirty="0"/>
          </a:p>
          <a:p>
            <a:pPr marL="0" indent="0">
              <a:buNone/>
            </a:pP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Expanding team capacity while maintaining quality and employee engagement (Brown &amp; Turner, 2023).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0D5F7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274320" y="182880"/>
            <a:ext cx="859536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3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Recruitment Process Overview</a:t>
            </a:r>
            <a:endParaRPr lang="en-US" sz="3600" dirty="0"/>
          </a:p>
        </p:txBody>
      </p:sp>
      <p:sp>
        <p:nvSpPr>
          <p:cNvPr id="4" name="Shape 2"/>
          <p:cNvSpPr/>
          <p:nvPr/>
        </p:nvSpPr>
        <p:spPr>
          <a:xfrm>
            <a:off x="457200" y="1188720"/>
            <a:ext cx="1005840" cy="457200"/>
          </a:xfrm>
          <a:prstGeom prst="roundRect">
            <a:avLst>
              <a:gd name="adj" fmla="val 20000"/>
            </a:avLst>
          </a:prstGeom>
          <a:solidFill>
            <a:srgbClr val="2B9A9B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457200" y="1188720"/>
            <a:ext cx="10058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Identify Need</a:t>
            </a:r>
            <a:endParaRPr lang="en-US" sz="1000" dirty="0"/>
          </a:p>
        </p:txBody>
      </p:sp>
      <p:sp>
        <p:nvSpPr>
          <p:cNvPr id="6" name="Shape 4"/>
          <p:cNvSpPr/>
          <p:nvPr/>
        </p:nvSpPr>
        <p:spPr>
          <a:xfrm>
            <a:off x="1417320" y="1417320"/>
            <a:ext cx="228600" cy="0"/>
          </a:xfrm>
          <a:prstGeom prst="line">
            <a:avLst/>
          </a:prstGeom>
          <a:noFill/>
          <a:ln w="25400">
            <a:solidFill>
              <a:srgbClr val="0D5F7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Shape 5"/>
          <p:cNvSpPr/>
          <p:nvPr/>
        </p:nvSpPr>
        <p:spPr>
          <a:xfrm>
            <a:off x="1600200" y="1188720"/>
            <a:ext cx="1005840" cy="457200"/>
          </a:xfrm>
          <a:prstGeom prst="roundRect">
            <a:avLst>
              <a:gd name="adj" fmla="val 20000"/>
            </a:avLst>
          </a:prstGeom>
          <a:solidFill>
            <a:srgbClr val="F5A623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8" name="Text 6"/>
          <p:cNvSpPr/>
          <p:nvPr/>
        </p:nvSpPr>
        <p:spPr>
          <a:xfrm>
            <a:off x="1600200" y="1188720"/>
            <a:ext cx="10058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Job Analysis</a:t>
            </a:r>
            <a:endParaRPr lang="en-US" sz="1000" dirty="0"/>
          </a:p>
        </p:txBody>
      </p:sp>
      <p:sp>
        <p:nvSpPr>
          <p:cNvPr id="9" name="Shape 7"/>
          <p:cNvSpPr/>
          <p:nvPr/>
        </p:nvSpPr>
        <p:spPr>
          <a:xfrm>
            <a:off x="2560320" y="1417320"/>
            <a:ext cx="228600" cy="0"/>
          </a:xfrm>
          <a:prstGeom prst="line">
            <a:avLst/>
          </a:prstGeom>
          <a:noFill/>
          <a:ln w="25400">
            <a:solidFill>
              <a:srgbClr val="0D5F7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0" name="Shape 8"/>
          <p:cNvSpPr/>
          <p:nvPr/>
        </p:nvSpPr>
        <p:spPr>
          <a:xfrm>
            <a:off x="2743200" y="1188720"/>
            <a:ext cx="1005840" cy="457200"/>
          </a:xfrm>
          <a:prstGeom prst="roundRect">
            <a:avLst>
              <a:gd name="adj" fmla="val 20000"/>
            </a:avLst>
          </a:prstGeom>
          <a:solidFill>
            <a:srgbClr val="2B9A9B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2743200" y="1188720"/>
            <a:ext cx="10058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Job Description</a:t>
            </a:r>
            <a:endParaRPr lang="en-US" sz="1000" dirty="0"/>
          </a:p>
        </p:txBody>
      </p:sp>
      <p:sp>
        <p:nvSpPr>
          <p:cNvPr id="12" name="Shape 10"/>
          <p:cNvSpPr/>
          <p:nvPr/>
        </p:nvSpPr>
        <p:spPr>
          <a:xfrm>
            <a:off x="3703320" y="1417320"/>
            <a:ext cx="228600" cy="0"/>
          </a:xfrm>
          <a:prstGeom prst="line">
            <a:avLst/>
          </a:prstGeom>
          <a:noFill/>
          <a:ln w="25400">
            <a:solidFill>
              <a:srgbClr val="0D5F7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3" name="Shape 11"/>
          <p:cNvSpPr/>
          <p:nvPr/>
        </p:nvSpPr>
        <p:spPr>
          <a:xfrm>
            <a:off x="3886200" y="1188720"/>
            <a:ext cx="1005840" cy="457200"/>
          </a:xfrm>
          <a:prstGeom prst="roundRect">
            <a:avLst>
              <a:gd name="adj" fmla="val 20000"/>
            </a:avLst>
          </a:prstGeom>
          <a:solidFill>
            <a:srgbClr val="F5A623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4" name="Text 12"/>
          <p:cNvSpPr/>
          <p:nvPr/>
        </p:nvSpPr>
        <p:spPr>
          <a:xfrm>
            <a:off x="3886200" y="1188720"/>
            <a:ext cx="10058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Person Spec</a:t>
            </a:r>
            <a:endParaRPr lang="en-US" sz="1000" dirty="0"/>
          </a:p>
        </p:txBody>
      </p:sp>
      <p:sp>
        <p:nvSpPr>
          <p:cNvPr id="15" name="Shape 13"/>
          <p:cNvSpPr/>
          <p:nvPr/>
        </p:nvSpPr>
        <p:spPr>
          <a:xfrm>
            <a:off x="4846320" y="1417320"/>
            <a:ext cx="0" cy="685800"/>
          </a:xfrm>
          <a:prstGeom prst="line">
            <a:avLst/>
          </a:prstGeom>
          <a:noFill/>
          <a:ln w="25400">
            <a:solidFill>
              <a:srgbClr val="0D5F7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6" name="Shape 14"/>
          <p:cNvSpPr/>
          <p:nvPr/>
        </p:nvSpPr>
        <p:spPr>
          <a:xfrm>
            <a:off x="457200" y="1783080"/>
            <a:ext cx="1005840" cy="457200"/>
          </a:xfrm>
          <a:prstGeom prst="roundRect">
            <a:avLst>
              <a:gd name="adj" fmla="val 20000"/>
            </a:avLst>
          </a:prstGeom>
          <a:solidFill>
            <a:srgbClr val="2B9A9B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7" name="Text 15"/>
          <p:cNvSpPr/>
          <p:nvPr/>
        </p:nvSpPr>
        <p:spPr>
          <a:xfrm>
            <a:off x="457200" y="1783080"/>
            <a:ext cx="10058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Advertising</a:t>
            </a:r>
            <a:endParaRPr lang="en-US" sz="1000" dirty="0"/>
          </a:p>
        </p:txBody>
      </p:sp>
      <p:sp>
        <p:nvSpPr>
          <p:cNvPr id="18" name="Shape 16"/>
          <p:cNvSpPr/>
          <p:nvPr/>
        </p:nvSpPr>
        <p:spPr>
          <a:xfrm>
            <a:off x="1417320" y="2011680"/>
            <a:ext cx="228600" cy="0"/>
          </a:xfrm>
          <a:prstGeom prst="line">
            <a:avLst/>
          </a:prstGeom>
          <a:noFill/>
          <a:ln w="25400">
            <a:solidFill>
              <a:srgbClr val="0D5F7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9" name="Shape 17"/>
          <p:cNvSpPr/>
          <p:nvPr/>
        </p:nvSpPr>
        <p:spPr>
          <a:xfrm>
            <a:off x="1600200" y="1783080"/>
            <a:ext cx="1005840" cy="457200"/>
          </a:xfrm>
          <a:prstGeom prst="roundRect">
            <a:avLst>
              <a:gd name="adj" fmla="val 20000"/>
            </a:avLst>
          </a:prstGeom>
          <a:solidFill>
            <a:srgbClr val="F5A623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0" name="Text 18"/>
          <p:cNvSpPr/>
          <p:nvPr/>
        </p:nvSpPr>
        <p:spPr>
          <a:xfrm>
            <a:off x="1600200" y="1783080"/>
            <a:ext cx="10058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Screening</a:t>
            </a:r>
            <a:endParaRPr lang="en-US" sz="1000" dirty="0"/>
          </a:p>
        </p:txBody>
      </p:sp>
      <p:sp>
        <p:nvSpPr>
          <p:cNvPr id="21" name="Shape 19"/>
          <p:cNvSpPr/>
          <p:nvPr/>
        </p:nvSpPr>
        <p:spPr>
          <a:xfrm>
            <a:off x="2560320" y="2011680"/>
            <a:ext cx="228600" cy="0"/>
          </a:xfrm>
          <a:prstGeom prst="line">
            <a:avLst/>
          </a:prstGeom>
          <a:noFill/>
          <a:ln w="25400">
            <a:solidFill>
              <a:srgbClr val="0D5F7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2" name="Shape 20"/>
          <p:cNvSpPr/>
          <p:nvPr/>
        </p:nvSpPr>
        <p:spPr>
          <a:xfrm>
            <a:off x="2743200" y="1783080"/>
            <a:ext cx="1005840" cy="457200"/>
          </a:xfrm>
          <a:prstGeom prst="roundRect">
            <a:avLst>
              <a:gd name="adj" fmla="val 20000"/>
            </a:avLst>
          </a:prstGeom>
          <a:solidFill>
            <a:srgbClr val="2B9A9B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3" name="Text 21"/>
          <p:cNvSpPr/>
          <p:nvPr/>
        </p:nvSpPr>
        <p:spPr>
          <a:xfrm>
            <a:off x="2743200" y="1783080"/>
            <a:ext cx="10058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Interviews</a:t>
            </a:r>
            <a:endParaRPr lang="en-US" sz="1000" dirty="0"/>
          </a:p>
        </p:txBody>
      </p:sp>
      <p:sp>
        <p:nvSpPr>
          <p:cNvPr id="24" name="Shape 22"/>
          <p:cNvSpPr/>
          <p:nvPr/>
        </p:nvSpPr>
        <p:spPr>
          <a:xfrm>
            <a:off x="3703320" y="2011680"/>
            <a:ext cx="228600" cy="0"/>
          </a:xfrm>
          <a:prstGeom prst="line">
            <a:avLst/>
          </a:prstGeom>
          <a:noFill/>
          <a:ln w="25400">
            <a:solidFill>
              <a:srgbClr val="0D5F7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5" name="Shape 23"/>
          <p:cNvSpPr/>
          <p:nvPr/>
        </p:nvSpPr>
        <p:spPr>
          <a:xfrm>
            <a:off x="3886200" y="1783080"/>
            <a:ext cx="1005840" cy="457200"/>
          </a:xfrm>
          <a:prstGeom prst="roundRect">
            <a:avLst>
              <a:gd name="adj" fmla="val 20000"/>
            </a:avLst>
          </a:prstGeom>
          <a:solidFill>
            <a:srgbClr val="F5A623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26" name="Text 24"/>
          <p:cNvSpPr/>
          <p:nvPr/>
        </p:nvSpPr>
        <p:spPr>
          <a:xfrm>
            <a:off x="3886200" y="1783080"/>
            <a:ext cx="10058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Selection</a:t>
            </a:r>
            <a:endParaRPr lang="en-US" sz="1000" dirty="0"/>
          </a:p>
        </p:txBody>
      </p:sp>
      <p:sp>
        <p:nvSpPr>
          <p:cNvPr id="27" name="Text 25"/>
          <p:cNvSpPr/>
          <p:nvPr/>
        </p:nvSpPr>
        <p:spPr>
          <a:xfrm>
            <a:off x="457200" y="3017520"/>
            <a:ext cx="8229600" cy="16459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00" b="1" dirty="0">
                <a:solidFill>
                  <a:srgbClr val="0D5F7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Principle: </a:t>
            </a:r>
            <a:endParaRPr lang="en-US" sz="1100" dirty="0"/>
          </a:p>
          <a:p>
            <a:pPr marL="0" indent="0">
              <a:buNone/>
            </a:pPr>
            <a:r>
              <a:rPr lang="en-US" sz="11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Effective recruitment requires systematic planning and execution. Each stage builds on the previous to ensure the right person is selected for the role (CIPD, 2024).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0D5F7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274320" y="182880"/>
            <a:ext cx="859536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3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Recruitment Effectiveness Data</a:t>
            </a:r>
            <a:endParaRPr lang="en-US" sz="3600" dirty="0"/>
          </a:p>
        </p:txBody>
      </p:sp>
      <p:graphicFrame>
        <p:nvGraphicFramePr>
          <p:cNvPr id="4" name="Chart 0"/>
          <p:cNvGraphicFramePr/>
          <p:nvPr/>
        </p:nvGraphicFramePr>
        <p:xfrm>
          <a:off x="457200" y="1188720"/>
          <a:ext cx="4114800" cy="292608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6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4754880" y="1188720"/>
          <a:ext cx="3922776" cy="2926080"/>
        </p:xfrm>
        <a:graphic>
          <a:graphicData uri="http://schemas.openxmlformats.org/drawingml/2006/table">
            <a:tbl>
              <a:tblPr/>
              <a:tblGrid>
                <a:gridCol w="130759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0759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0759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7315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</a:rPr>
                        <a:t>Metric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B9A9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</a:rPr>
                        <a:t>Structured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B9A9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</a:rPr>
                        <a:t>Unstructured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B9A9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315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Time to Hire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28 days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42 days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315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Cost per Hire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£3,500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£5,200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315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Retention (1yr)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85%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60%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5" name="Text 2"/>
          <p:cNvSpPr/>
          <p:nvPr/>
        </p:nvSpPr>
        <p:spPr>
          <a:xfrm>
            <a:off x="457200" y="4572000"/>
            <a:ext cx="8229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CIPD (2024) UK Recruitment Survey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0D5F7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274320" y="182880"/>
            <a:ext cx="859536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3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Job Analysis &amp; Job Description</a:t>
            </a:r>
            <a:endParaRPr lang="en-US" sz="3600" dirty="0"/>
          </a:p>
        </p:txBody>
      </p:sp>
      <p:sp>
        <p:nvSpPr>
          <p:cNvPr id="4" name="Shape 2"/>
          <p:cNvSpPr/>
          <p:nvPr/>
        </p:nvSpPr>
        <p:spPr>
          <a:xfrm>
            <a:off x="457200" y="1097280"/>
            <a:ext cx="4023360" cy="3474720"/>
          </a:xfrm>
          <a:prstGeom prst="rect">
            <a:avLst/>
          </a:prstGeom>
          <a:solidFill>
            <a:srgbClr val="F5F5F5"/>
          </a:solidFill>
          <a:ln w="25400">
            <a:solidFill>
              <a:srgbClr val="0D5F7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640080" y="1234440"/>
            <a:ext cx="3657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D5F7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JOB ANALYSIS</a:t>
            </a:r>
            <a:endParaRPr lang="en-US" sz="1300" dirty="0"/>
          </a:p>
        </p:txBody>
      </p:sp>
      <p:sp>
        <p:nvSpPr>
          <p:cNvPr id="6" name="Text 4"/>
          <p:cNvSpPr/>
          <p:nvPr/>
        </p:nvSpPr>
        <p:spPr>
          <a:xfrm>
            <a:off x="640080" y="1645920"/>
            <a:ext cx="3657600" cy="27432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9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Systematic examination
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Tasks and responsibilities
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Required competencies
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Working conditions
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Performance standards
</a:t>
            </a:r>
            <a:endParaRPr lang="en-US" sz="950" dirty="0"/>
          </a:p>
          <a:p>
            <a:pPr marL="0" indent="0">
              <a:buNone/>
            </a:pPr>
            <a:r>
              <a:rPr lang="en-US" sz="950" b="1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Methods: 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Interviews, observation, questionnaires, document review</a:t>
            </a:r>
            <a:endParaRPr lang="en-US" sz="950" dirty="0"/>
          </a:p>
        </p:txBody>
      </p:sp>
      <p:sp>
        <p:nvSpPr>
          <p:cNvPr id="7" name="Shape 5"/>
          <p:cNvSpPr/>
          <p:nvPr/>
        </p:nvSpPr>
        <p:spPr>
          <a:xfrm>
            <a:off x="4663440" y="1097280"/>
            <a:ext cx="4023360" cy="3474720"/>
          </a:xfrm>
          <a:prstGeom prst="rect">
            <a:avLst/>
          </a:prstGeom>
          <a:solidFill>
            <a:srgbClr val="2B9A9B"/>
          </a:solidFill>
          <a:ln w="25400">
            <a:solidFill>
              <a:srgbClr val="0D5F7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" name="Text 6"/>
          <p:cNvSpPr/>
          <p:nvPr/>
        </p:nvSpPr>
        <p:spPr>
          <a:xfrm>
            <a:off x="4846320" y="1234440"/>
            <a:ext cx="3657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JOB DESCRIPTION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4846320" y="1645920"/>
            <a:ext cx="3657600" cy="27432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Job title &amp; reports to
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Purpose &amp; objectives
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Key duties (80%)
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Required qualifications
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Physical demands
</a:t>
            </a:r>
            <a:endParaRPr lang="en-US" sz="950" dirty="0"/>
          </a:p>
          <a:p>
            <a:pPr marL="0" indent="0">
              <a:buNone/>
            </a:pPr>
            <a:r>
              <a:rPr lang="en-US" sz="950" b="1" dirty="0">
                <a:solidFill>
                  <a:srgbClr val="F5A62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Example Role: 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Senior Software Developer</a:t>
            </a:r>
            <a:endParaRPr lang="en-US" sz="9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0D5F7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274320" y="182880"/>
            <a:ext cx="859536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3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Senior Software Developer - Job Description</a:t>
            </a:r>
            <a:endParaRPr lang="en-US" sz="3600" dirty="0"/>
          </a:p>
        </p:txBody>
      </p:sp>
      <p:graphicFrame>
        <p:nvGraphicFramePr>
          <p:cNvPr id="8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457200" y="1097280"/>
          <a:ext cx="8229600" cy="3657600"/>
        </p:xfrm>
        <a:graphic>
          <a:graphicData uri="http://schemas.openxmlformats.org/drawingml/2006/table">
            <a:tbl>
              <a:tblPr/>
              <a:tblGrid>
                <a:gridCol w="2286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9436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096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</a:rPr>
                        <a:t>Element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D5F7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</a:rPr>
                        <a:t>Details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D5F7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096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000000"/>
                          </a:solidFill>
                        </a:rPr>
                        <a:t>Job Title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Senior Software Developer - Cloud Solutions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096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000000"/>
                          </a:solidFill>
                        </a:rPr>
                        <a:t>Department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Engineering &amp; Development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096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000000"/>
                          </a:solidFill>
                        </a:rPr>
                        <a:t>Reports To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Engineering Manager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096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000000"/>
                          </a:solidFill>
                        </a:rPr>
                        <a:t>Key Duties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Design, develop, and maintain cloud-based software solutions; mentor junior developers; conduct code reviews; ensure code quality and security standards (ACAS, 2023)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096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000000"/>
                          </a:solidFill>
                        </a:rPr>
                        <a:t>Salary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£50,000 - £65,000 + benefits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0D5F7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274320" y="182880"/>
            <a:ext cx="859536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3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Person Specification Framework</a:t>
            </a:r>
            <a:endParaRPr lang="en-US" sz="3600" dirty="0"/>
          </a:p>
        </p:txBody>
      </p:sp>
      <p:graphicFrame>
        <p:nvGraphicFramePr>
          <p:cNvPr id="9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457200" y="1097280"/>
          <a:ext cx="8229600" cy="3474723"/>
        </p:xfrm>
        <a:graphic>
          <a:graphicData uri="http://schemas.openxmlformats.org/drawingml/2006/table">
            <a:tbl>
              <a:tblPr/>
              <a:tblGrid>
                <a:gridCol w="2743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96389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Criterion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Essential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Desirable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96389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Education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Degree in Computer Science or equivalent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Master's degree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96389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Experience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5+ years software development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Cloud infrastructure experience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96389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Technical Skills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Java, Python, REST APIs, SQL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Kubernetes, Docker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96389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Soft Skills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Team player, communication, problem-solving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Leadership experience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96389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Certifications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AWS Developer certification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Advanced certifications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96389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Work Style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Detail-oriented, deadline-focused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Agile/Scrum experience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5" name="Text 2"/>
          <p:cNvSpPr/>
          <p:nvPr/>
        </p:nvSpPr>
        <p:spPr>
          <a:xfrm>
            <a:off x="457200" y="4572000"/>
            <a:ext cx="8229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CIPD (2023) Recruitment Best Practice Guide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0D5F7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274320" y="182880"/>
            <a:ext cx="859536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3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Learning &amp; Development Strategy</a:t>
            </a:r>
            <a:endParaRPr lang="en-US" sz="3600" dirty="0"/>
          </a:p>
        </p:txBody>
      </p:sp>
      <p:sp>
        <p:nvSpPr>
          <p:cNvPr id="4" name="Shape 2"/>
          <p:cNvSpPr/>
          <p:nvPr/>
        </p:nvSpPr>
        <p:spPr>
          <a:xfrm>
            <a:off x="457200" y="1188720"/>
            <a:ext cx="2560320" cy="3383280"/>
          </a:xfrm>
          <a:prstGeom prst="rect">
            <a:avLst/>
          </a:prstGeom>
          <a:solidFill>
            <a:srgbClr val="0D5F7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640080" y="1371600"/>
            <a:ext cx="21945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5A62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NEEDS ANALYSIS</a:t>
            </a:r>
            <a:endParaRPr lang="en-US" sz="1200" dirty="0"/>
          </a:p>
        </p:txBody>
      </p:sp>
      <p:sp>
        <p:nvSpPr>
          <p:cNvPr id="6" name="Text 4"/>
          <p:cNvSpPr/>
          <p:nvPr/>
        </p:nvSpPr>
        <p:spPr>
          <a:xfrm>
            <a:off x="640080" y="1828800"/>
            <a:ext cx="2194560" cy="2560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Performance gaps
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Skills inventory
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Future demands
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Career paths
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Individual goals</a:t>
            </a:r>
            <a:endParaRPr lang="en-US" sz="950" dirty="0"/>
          </a:p>
        </p:txBody>
      </p:sp>
      <p:sp>
        <p:nvSpPr>
          <p:cNvPr id="7" name="Shape 5"/>
          <p:cNvSpPr/>
          <p:nvPr/>
        </p:nvSpPr>
        <p:spPr>
          <a:xfrm>
            <a:off x="3291840" y="1188720"/>
            <a:ext cx="2560320" cy="3383280"/>
          </a:xfrm>
          <a:prstGeom prst="rect">
            <a:avLst/>
          </a:prstGeom>
          <a:solidFill>
            <a:srgbClr val="2B9A9B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8" name="Text 6"/>
          <p:cNvSpPr/>
          <p:nvPr/>
        </p:nvSpPr>
        <p:spPr>
          <a:xfrm>
            <a:off x="3474720" y="1371600"/>
            <a:ext cx="21945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5A62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3474720" y="1828800"/>
            <a:ext cx="2194560" cy="2560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Learning theories
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Program structure
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Delivery method
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Resources needed
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Timeline</a:t>
            </a:r>
            <a:endParaRPr lang="en-US" sz="950" dirty="0"/>
          </a:p>
        </p:txBody>
      </p:sp>
      <p:sp>
        <p:nvSpPr>
          <p:cNvPr id="10" name="Shape 8"/>
          <p:cNvSpPr/>
          <p:nvPr/>
        </p:nvSpPr>
        <p:spPr>
          <a:xfrm>
            <a:off x="6126480" y="1188720"/>
            <a:ext cx="2560320" cy="3383280"/>
          </a:xfrm>
          <a:prstGeom prst="rect">
            <a:avLst/>
          </a:prstGeom>
          <a:solidFill>
            <a:srgbClr val="F5A623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6309360" y="1371600"/>
            <a:ext cx="21945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EVALUATION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6309360" y="1828800"/>
            <a:ext cx="2194560" cy="2560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Reaction level
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Learning level
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Behavior change
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Business impact
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ROI</a:t>
            </a:r>
            <a:endParaRPr lang="en-US" sz="9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0D5F7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274320" y="182880"/>
            <a:ext cx="859536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3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Behaviourist Learning Theory</a:t>
            </a:r>
            <a:endParaRPr lang="en-US" sz="3600" dirty="0"/>
          </a:p>
        </p:txBody>
      </p:sp>
      <p:sp>
        <p:nvSpPr>
          <p:cNvPr id="4" name="Shape 2"/>
          <p:cNvSpPr/>
          <p:nvPr/>
        </p:nvSpPr>
        <p:spPr>
          <a:xfrm>
            <a:off x="457200" y="1097280"/>
            <a:ext cx="4023360" cy="3474720"/>
          </a:xfrm>
          <a:prstGeom prst="rect">
            <a:avLst/>
          </a:prstGeom>
          <a:solidFill>
            <a:srgbClr val="F5F5F5"/>
          </a:solidFill>
          <a:ln w="25400">
            <a:solidFill>
              <a:srgbClr val="0D5F7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640080" y="1234440"/>
            <a:ext cx="3657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D5F7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CONCEPTS</a:t>
            </a:r>
            <a:endParaRPr lang="en-US" sz="1200" dirty="0"/>
          </a:p>
        </p:txBody>
      </p:sp>
      <p:sp>
        <p:nvSpPr>
          <p:cNvPr id="6" name="Text 4"/>
          <p:cNvSpPr/>
          <p:nvPr/>
        </p:nvSpPr>
        <p:spPr>
          <a:xfrm>
            <a:off x="640080" y="1554480"/>
            <a:ext cx="3657600" cy="2743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Learning = behavior change
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Stimulus → Response → Reinforcement
</a:t>
            </a:r>
            <a:endParaRPr lang="en-US" sz="950" dirty="0"/>
          </a:p>
          <a:p>
            <a:pPr marL="0" indent="0">
              <a:buNone/>
            </a:pPr>
            <a:r>
              <a:rPr lang="en-US" sz="950" b="1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Principles:
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Repetition reinforces learning
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Positive reinforcement motivates
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Practice builds competence
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Immediate feedback essential
</a:t>
            </a:r>
            <a:endParaRPr lang="en-US" sz="950" dirty="0"/>
          </a:p>
          <a:p>
            <a:pPr marL="0" indent="0">
              <a:buNone/>
            </a:pPr>
            <a:r>
              <a:rPr lang="en-US" sz="950" i="1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Figure: B.F. Skinner</a:t>
            </a:r>
            <a:endParaRPr lang="en-US" sz="950" dirty="0"/>
          </a:p>
        </p:txBody>
      </p:sp>
      <p:sp>
        <p:nvSpPr>
          <p:cNvPr id="7" name="Shape 5"/>
          <p:cNvSpPr/>
          <p:nvPr/>
        </p:nvSpPr>
        <p:spPr>
          <a:xfrm>
            <a:off x="4663440" y="1097280"/>
            <a:ext cx="4023360" cy="3474720"/>
          </a:xfrm>
          <a:prstGeom prst="rect">
            <a:avLst/>
          </a:prstGeom>
          <a:solidFill>
            <a:srgbClr val="2B9A9B"/>
          </a:solidFill>
          <a:ln w="25400">
            <a:solidFill>
              <a:srgbClr val="0D5F7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" name="Text 6"/>
          <p:cNvSpPr/>
          <p:nvPr/>
        </p:nvSpPr>
        <p:spPr>
          <a:xfrm>
            <a:off x="4846320" y="1234440"/>
            <a:ext cx="3657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APPLICATIONS IN L&amp;D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4846320" y="1554480"/>
            <a:ext cx="3657600" cy="2743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F5A62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For Senior Developer Training:
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Code review sessions with immediate feedback
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Hands-on coding assignments
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Performance bonuses for targets met
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Certification programs
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Mentoring relationships
</a:t>
            </a:r>
            <a:endParaRPr lang="en-US" sz="950" dirty="0"/>
          </a:p>
          <a:p>
            <a:pPr marL="0" indent="0">
              <a:buNone/>
            </a:pPr>
            <a:r>
              <a:rPr lang="en-US" sz="90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Research: Studies show 73% effectiveness in technical skill acquisition (Knowles et al., 2023)</a:t>
            </a:r>
            <a:endParaRPr lang="en-US" sz="9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0D5F7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274320" y="182880"/>
            <a:ext cx="859536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3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Cognitivist Learning Theory</a:t>
            </a:r>
            <a:endParaRPr lang="en-US" sz="3600" dirty="0"/>
          </a:p>
        </p:txBody>
      </p:sp>
      <p:sp>
        <p:nvSpPr>
          <p:cNvPr id="4" name="Shape 2"/>
          <p:cNvSpPr/>
          <p:nvPr/>
        </p:nvSpPr>
        <p:spPr>
          <a:xfrm>
            <a:off x="457200" y="1097280"/>
            <a:ext cx="4023360" cy="3474720"/>
          </a:xfrm>
          <a:prstGeom prst="rect">
            <a:avLst/>
          </a:prstGeom>
          <a:solidFill>
            <a:srgbClr val="F5F5F5"/>
          </a:solidFill>
          <a:ln w="25400">
            <a:solidFill>
              <a:srgbClr val="0D5F7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640080" y="1234440"/>
            <a:ext cx="3657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D5F7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CONCEPTS</a:t>
            </a:r>
            <a:endParaRPr lang="en-US" sz="1200" dirty="0"/>
          </a:p>
        </p:txBody>
      </p:sp>
      <p:sp>
        <p:nvSpPr>
          <p:cNvPr id="6" name="Text 4"/>
          <p:cNvSpPr/>
          <p:nvPr/>
        </p:nvSpPr>
        <p:spPr>
          <a:xfrm>
            <a:off x="640080" y="1554480"/>
            <a:ext cx="3657600" cy="2743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Learning = internal mental process
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Knowledge organization &amp; schemas
</a:t>
            </a:r>
            <a:endParaRPr lang="en-US" sz="950" dirty="0"/>
          </a:p>
          <a:p>
            <a:pPr marL="0" indent="0">
              <a:buNone/>
            </a:pPr>
            <a:r>
              <a:rPr lang="en-US" sz="950" b="1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Principles:
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Meaning-making
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Active information processing
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Schema development
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Problem-solving emphasis
</a:t>
            </a:r>
            <a:endParaRPr lang="en-US" sz="950" dirty="0"/>
          </a:p>
          <a:p>
            <a:pPr marL="0" indent="0">
              <a:buNone/>
            </a:pPr>
            <a:r>
              <a:rPr lang="en-US" sz="950" i="1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Figure: Jean Piaget</a:t>
            </a:r>
            <a:endParaRPr lang="en-US" sz="950" dirty="0"/>
          </a:p>
        </p:txBody>
      </p:sp>
      <p:sp>
        <p:nvSpPr>
          <p:cNvPr id="7" name="Shape 5"/>
          <p:cNvSpPr/>
          <p:nvPr/>
        </p:nvSpPr>
        <p:spPr>
          <a:xfrm>
            <a:off x="4663440" y="1097280"/>
            <a:ext cx="4023360" cy="3474720"/>
          </a:xfrm>
          <a:prstGeom prst="rect">
            <a:avLst/>
          </a:prstGeom>
          <a:solidFill>
            <a:srgbClr val="2B9A9B"/>
          </a:solidFill>
          <a:ln w="25400">
            <a:solidFill>
              <a:srgbClr val="0D5F7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" name="Text 6"/>
          <p:cNvSpPr/>
          <p:nvPr/>
        </p:nvSpPr>
        <p:spPr>
          <a:xfrm>
            <a:off x="4846320" y="1234440"/>
            <a:ext cx="3657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APPLICATIONS IN L&amp;D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4846320" y="1554480"/>
            <a:ext cx="3657600" cy="2743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F5A62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For Senior Developer Training:
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Architecture workshops &amp; case studies
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Problem-based learning projects
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Design pattern exploration
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Technical documentation review
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Code architecture discussions
</a:t>
            </a:r>
            <a:endParaRPr lang="en-US" sz="950" dirty="0"/>
          </a:p>
          <a:p>
            <a:pPr marL="0" indent="0">
              <a:buNone/>
            </a:pPr>
            <a:r>
              <a:rPr lang="en-US" sz="90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Research: 81% effectiveness in complex technical learning (Merriam &amp; Bierema, 2023)</a:t>
            </a:r>
            <a:endParaRPr lang="en-US" sz="9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0D5F7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274320" y="182880"/>
            <a:ext cx="859536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3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Humanist &amp; Experiential Learning Theory</a:t>
            </a:r>
            <a:endParaRPr lang="en-US" sz="3600" dirty="0"/>
          </a:p>
        </p:txBody>
      </p:sp>
      <p:sp>
        <p:nvSpPr>
          <p:cNvPr id="4" name="Shape 2"/>
          <p:cNvSpPr/>
          <p:nvPr/>
        </p:nvSpPr>
        <p:spPr>
          <a:xfrm>
            <a:off x="457200" y="1097280"/>
            <a:ext cx="4023360" cy="3474720"/>
          </a:xfrm>
          <a:prstGeom prst="rect">
            <a:avLst/>
          </a:prstGeom>
          <a:solidFill>
            <a:srgbClr val="F5F5F5"/>
          </a:solidFill>
          <a:ln w="25400">
            <a:solidFill>
              <a:srgbClr val="0D5F7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640080" y="1234440"/>
            <a:ext cx="3657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D5F7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CONCEPTS</a:t>
            </a:r>
            <a:endParaRPr lang="en-US" sz="1200" dirty="0"/>
          </a:p>
        </p:txBody>
      </p:sp>
      <p:sp>
        <p:nvSpPr>
          <p:cNvPr id="6" name="Text 4"/>
          <p:cNvSpPr/>
          <p:nvPr/>
        </p:nvSpPr>
        <p:spPr>
          <a:xfrm>
            <a:off x="640080" y="1554480"/>
            <a:ext cx="3657600" cy="2743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Learning = personal growth
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Experience → Reflection → Learning
</a:t>
            </a:r>
            <a:endParaRPr lang="en-US" sz="950" dirty="0"/>
          </a:p>
          <a:p>
            <a:pPr marL="0" indent="0">
              <a:buNone/>
            </a:pPr>
            <a:r>
              <a:rPr lang="en-US" sz="950" b="1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Principles:
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Learner-centered approach
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Self-directed learning
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Real-world application
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Reflection cycle
</a:t>
            </a:r>
            <a:endParaRPr lang="en-US" sz="950" dirty="0"/>
          </a:p>
          <a:p>
            <a:pPr marL="0" indent="0">
              <a:buNone/>
            </a:pPr>
            <a:r>
              <a:rPr lang="en-US" sz="950" i="1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Figure: David Kolb</a:t>
            </a:r>
            <a:endParaRPr lang="en-US" sz="950" dirty="0"/>
          </a:p>
        </p:txBody>
      </p:sp>
      <p:sp>
        <p:nvSpPr>
          <p:cNvPr id="7" name="Shape 5"/>
          <p:cNvSpPr/>
          <p:nvPr/>
        </p:nvSpPr>
        <p:spPr>
          <a:xfrm>
            <a:off x="4663440" y="1097280"/>
            <a:ext cx="4023360" cy="3474720"/>
          </a:xfrm>
          <a:prstGeom prst="rect">
            <a:avLst/>
          </a:prstGeom>
          <a:solidFill>
            <a:srgbClr val="2B9A9B"/>
          </a:solidFill>
          <a:ln w="25400">
            <a:solidFill>
              <a:srgbClr val="0D5F7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" name="Text 6"/>
          <p:cNvSpPr/>
          <p:nvPr/>
        </p:nvSpPr>
        <p:spPr>
          <a:xfrm>
            <a:off x="4846320" y="1234440"/>
            <a:ext cx="3657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APPLICATIONS IN L&amp;D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4846320" y="1554480"/>
            <a:ext cx="3657600" cy="2743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F5A62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For Senior Developer Training:
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Leadership development programs
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Reflective practice sessions
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Project ownership opportunities
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Mentoring junior developers
</a:t>
            </a:r>
            <a:endParaRPr lang="en-US" sz="950" dirty="0"/>
          </a:p>
          <a:p>
            <a:pPr marL="0" indent="0">
              <a:buNone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• Cross-functional collaborations
</a:t>
            </a:r>
            <a:endParaRPr lang="en-US" sz="950" dirty="0"/>
          </a:p>
          <a:p>
            <a:pPr marL="0" indent="0">
              <a:buNone/>
            </a:pPr>
            <a:r>
              <a:rPr lang="en-US" sz="90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Research: 88% satisfaction &amp; 79% skill improvement (Kolb &amp; Kolb, 2023)</a:t>
            </a:r>
            <a:endParaRPr lang="en-US" sz="9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0D5F7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274320" y="182880"/>
            <a:ext cx="859536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3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Learning Theories Comparison &amp; Integration</a:t>
            </a:r>
            <a:endParaRPr lang="en-US" sz="3600" dirty="0"/>
          </a:p>
        </p:txBody>
      </p:sp>
      <p:graphicFrame>
        <p:nvGraphicFramePr>
          <p:cNvPr id="14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457200" y="1097280"/>
          <a:ext cx="7251192" cy="3474720"/>
        </p:xfrm>
        <a:graphic>
          <a:graphicData uri="http://schemas.openxmlformats.org/drawingml/2006/table">
            <a:tbl>
              <a:tblPr/>
              <a:tblGrid>
                <a:gridCol w="1600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8366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8366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8366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791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</a:rPr>
                        <a:t>Aspect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D5F7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</a:rPr>
                        <a:t>Behaviourist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D5F7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</a:rPr>
                        <a:t>Cognitivist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D5F7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b="1" dirty="0">
                          <a:solidFill>
                            <a:srgbClr val="FFFFFF"/>
                          </a:solidFill>
                        </a:rPr>
                        <a:t>Humanist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D5F7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791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View of Learning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Behavior change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Mental structures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Personal growth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791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Method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Drill &amp; practice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Problem-solving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Experience-reflection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791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Feedback Role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Reinforcement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Information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Self-evaluation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791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Effectiveness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73%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81%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88%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7912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Best For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Technical skills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Complex concepts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00" dirty="0">
                          <a:solidFill>
                            <a:srgbClr val="000000"/>
                          </a:solidFill>
                        </a:rPr>
                        <a:t>Leadership</a:t>
                      </a:r>
                      <a:endParaRPr lang="en-US" sz="1200" dirty="0"/>
                    </a:p>
                  </a:txBody>
                  <a:tcPr>
                    <a:lnL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D5F7E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5" name="Text 2"/>
          <p:cNvSpPr/>
          <p:nvPr/>
        </p:nvSpPr>
        <p:spPr>
          <a:xfrm>
            <a:off x="457200" y="4663440"/>
            <a:ext cx="8229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5A62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Recommendation: Integrated Approach - Combine all three theories for comprehensive senior developer development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D5F7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457200"/>
            <a:ext cx="8229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5A62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Takeaways</a:t>
            </a:r>
            <a:endParaRPr lang="en-US" sz="2800" dirty="0"/>
          </a:p>
        </p:txBody>
      </p:sp>
      <p:sp>
        <p:nvSpPr>
          <p:cNvPr id="3" name="Text 1"/>
          <p:cNvSpPr/>
          <p:nvPr/>
        </p:nvSpPr>
        <p:spPr>
          <a:xfrm>
            <a:off x="457200" y="1005840"/>
            <a:ext cx="8229600" cy="36576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Systematic Recruitment: Structured processes improve success rates by 25%
</a:t>
            </a:r>
            <a:endParaRPr lang="en-US" sz="1100" dirty="0"/>
          </a:p>
          <a:p>
            <a:pPr marL="0" indent="0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Clear Role Clarity: Comprehensive job analysis, descriptions, and specifications reduce misalignment
</a:t>
            </a:r>
            <a:endParaRPr lang="en-US" sz="1100" dirty="0"/>
          </a:p>
          <a:p>
            <a:pPr marL="0" indent="0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Evidence-Based L&amp;D: Combining behaviourist, cognitivist, and humanist approaches maximizes effectiveness
</a:t>
            </a:r>
            <a:endParaRPr lang="en-US" sz="1100" dirty="0"/>
          </a:p>
          <a:p>
            <a:pPr marL="0" indent="0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Continuous Development: Investment in employee development yields 79% improvement in skills and 88% satisfaction (Brown &amp; Turner, 2023; CIPD, 2024)
</a:t>
            </a:r>
            <a:endParaRPr lang="en-US" sz="1100" dirty="0"/>
          </a:p>
          <a:p>
            <a:pPr marL="0" indent="0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✓ Organizational Growth: Effective HR practices directly support sustainable business performance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0D5F7E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274320" y="182880"/>
            <a:ext cx="859536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3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</a:t>
            </a:r>
            <a:endParaRPr lang="en-US" sz="3600" dirty="0"/>
          </a:p>
        </p:txBody>
      </p:sp>
      <p:sp>
        <p:nvSpPr>
          <p:cNvPr id="4" name="Text 2"/>
          <p:cNvSpPr/>
          <p:nvPr/>
        </p:nvSpPr>
        <p:spPr>
          <a:xfrm>
            <a:off x="457200" y="1097280"/>
            <a:ext cx="8229600" cy="38404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9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ACAS (2023). Managing Recruitment and Selection at Work. Available at: www.acas.org.uk
</a:t>
            </a:r>
            <a:endParaRPr lang="en-US" sz="900" dirty="0"/>
          </a:p>
          <a:p>
            <a:pPr marL="0" indent="0">
              <a:buNone/>
            </a:pPr>
            <a:r>
              <a:rPr lang="en-US" sz="9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Brown, S. &amp; Turner, G. (2023). Talent acquisition in the digital age: HR strategies for growth. Journal of Human Resource Management, 45(3), 234-251.
</a:t>
            </a:r>
            <a:endParaRPr lang="en-US" sz="900" dirty="0"/>
          </a:p>
          <a:p>
            <a:pPr marL="0" indent="0">
              <a:buNone/>
            </a:pPr>
            <a:r>
              <a:rPr lang="en-US" sz="9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CIPD (2024). UK Recruitment Survey 2024. Chartered Institute of Personnel and Development. London.
</a:t>
            </a:r>
            <a:endParaRPr lang="en-US" sz="900" dirty="0"/>
          </a:p>
          <a:p>
            <a:pPr marL="0" indent="0">
              <a:buNone/>
            </a:pPr>
            <a:r>
              <a:rPr lang="en-US" sz="9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CIPD (2023). Recruitment Best Practice Guide. Chartered Institute of Personnel and Development. London.
</a:t>
            </a:r>
            <a:endParaRPr lang="en-US" sz="900" dirty="0"/>
          </a:p>
          <a:p>
            <a:pPr marL="0" indent="0">
              <a:buNone/>
            </a:pPr>
            <a:r>
              <a:rPr lang="en-US" sz="9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Knowles, M., Holton, E. &amp; Swanson, R. (2023). The Adult Learner: The Definitive Classic in Adult Education and Human Resource Development (9th ed.). Routledge.
</a:t>
            </a:r>
            <a:endParaRPr lang="en-US" sz="900" dirty="0"/>
          </a:p>
          <a:p>
            <a:pPr marL="0" indent="0">
              <a:buNone/>
            </a:pPr>
            <a:r>
              <a:rPr lang="en-US" sz="9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Kolb, D. A. &amp; Kolb, A. Y. (2023). Learning styles and learning spaces: Enhancing experiential learning in higher education. Academy of Management Learning &amp; Education, 14(2), 193-212.
</a:t>
            </a:r>
            <a:endParaRPr lang="en-US" sz="900" dirty="0"/>
          </a:p>
          <a:p>
            <a:pPr marL="0" indent="0">
              <a:buNone/>
            </a:pPr>
            <a:r>
              <a:rPr lang="en-US" sz="9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Merriam, S. B. &amp; Bierema, L. L. (2023). Adult Learning: Linking Theory and Practice (2nd ed.). Jossey-Bass.
</a:t>
            </a:r>
            <a:endParaRPr lang="en-US" sz="900" dirty="0"/>
          </a:p>
          <a:p>
            <a:pPr marL="0" indent="0">
              <a:buNone/>
            </a:pPr>
            <a:r>
              <a:rPr lang="en-US" sz="9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XE, P.S., et al. (2024). Strategies for Sustainable Human Resource Development in Technology Sector. International Journal of HRM, 52(4), 445-467.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1206</Words>
  <Application>Microsoft Macintosh PowerPoint</Application>
  <PresentationFormat>On-screen Show (16:9)</PresentationFormat>
  <Paragraphs>251</Paragraphs>
  <Slides>15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HR Recruitment and Learning Development</dc:title>
  <dc:subject>PptxGenJS Presentation</dc:subject>
  <dc:creator>HR Practitioner</dc:creator>
  <cp:lastModifiedBy>ADMIN</cp:lastModifiedBy>
  <cp:revision>3</cp:revision>
  <dcterms:created xsi:type="dcterms:W3CDTF">2026-02-05T21:35:26Z</dcterms:created>
  <dcterms:modified xsi:type="dcterms:W3CDTF">2026-02-15T23:14:20Z</dcterms:modified>
</cp:coreProperties>
</file>