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21"/>
    <p:restoredTop sz="94721"/>
  </p:normalViewPr>
  <p:slideViewPr>
    <p:cSldViewPr snapToGrid="0" snapToObjects="1">
      <p:cViewPr varScale="1">
        <p:scale>
          <a:sx n="81" d="100"/>
          <a:sy n="81" d="100"/>
        </p:scale>
        <p:origin x="152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4E37D1-DC9B-8343-AEC1-E8E2C940E481}" type="doc">
      <dgm:prSet loTypeId="urn:microsoft.com/office/officeart/2005/8/layout/pyramid4" loCatId="" qsTypeId="urn:microsoft.com/office/officeart/2005/8/quickstyle/simple2" qsCatId="simple" csTypeId="urn:microsoft.com/office/officeart/2005/8/colors/accent1_2" csCatId="accent1" phldr="1"/>
      <dgm:spPr/>
      <dgm:t>
        <a:bodyPr/>
        <a:lstStyle/>
        <a:p>
          <a:endParaRPr lang="en-US"/>
        </a:p>
      </dgm:t>
    </dgm:pt>
    <dgm:pt modelId="{8C058003-9C34-674E-99EE-A2D0232B1FD7}">
      <dgm:prSet phldrT="[Text]" custT="1"/>
      <dgm:spPr/>
      <dgm:t>
        <a:bodyPr/>
        <a:lstStyle/>
        <a:p>
          <a:r>
            <a:rPr lang="en-US" sz="2000" b="1" dirty="0"/>
            <a:t>respect</a:t>
          </a:r>
        </a:p>
      </dgm:t>
    </dgm:pt>
    <dgm:pt modelId="{ACD90B4E-AA53-C742-B527-F4FEF8B67C7D}" type="parTrans" cxnId="{548BDC32-C2DF-7540-8651-E49465CE7C9A}">
      <dgm:prSet/>
      <dgm:spPr/>
      <dgm:t>
        <a:bodyPr/>
        <a:lstStyle/>
        <a:p>
          <a:endParaRPr lang="en-US"/>
        </a:p>
      </dgm:t>
    </dgm:pt>
    <dgm:pt modelId="{0666565B-F865-8E48-AB5C-61CB37B6E580}" type="sibTrans" cxnId="{548BDC32-C2DF-7540-8651-E49465CE7C9A}">
      <dgm:prSet/>
      <dgm:spPr/>
      <dgm:t>
        <a:bodyPr/>
        <a:lstStyle/>
        <a:p>
          <a:endParaRPr lang="en-US"/>
        </a:p>
      </dgm:t>
    </dgm:pt>
    <dgm:pt modelId="{0B74256D-0152-2247-B04B-05493F072964}">
      <dgm:prSet phldrT="[Text]" custT="1"/>
      <dgm:spPr/>
      <dgm:t>
        <a:bodyPr/>
        <a:lstStyle/>
        <a:p>
          <a:r>
            <a:rPr lang="en-US" sz="1600" b="1" dirty="0"/>
            <a:t>enjoyment</a:t>
          </a:r>
        </a:p>
      </dgm:t>
    </dgm:pt>
    <dgm:pt modelId="{512E0B09-D0F1-9E47-B9E6-C0A4675C88AA}" type="parTrans" cxnId="{876C52B5-7B31-3A45-A6A7-85D895C2828F}">
      <dgm:prSet/>
      <dgm:spPr/>
      <dgm:t>
        <a:bodyPr/>
        <a:lstStyle/>
        <a:p>
          <a:endParaRPr lang="en-US"/>
        </a:p>
      </dgm:t>
    </dgm:pt>
    <dgm:pt modelId="{DC1D1264-1851-6246-9E59-7364A4DDC043}" type="sibTrans" cxnId="{876C52B5-7B31-3A45-A6A7-85D895C2828F}">
      <dgm:prSet/>
      <dgm:spPr/>
      <dgm:t>
        <a:bodyPr/>
        <a:lstStyle/>
        <a:p>
          <a:endParaRPr lang="en-US"/>
        </a:p>
      </dgm:t>
    </dgm:pt>
    <dgm:pt modelId="{4B37CB6F-8E1A-534F-8E81-D9A0A790A062}">
      <dgm:prSet phldrT="[Text]" custT="1"/>
      <dgm:spPr/>
      <dgm:t>
        <a:bodyPr/>
        <a:lstStyle/>
        <a:p>
          <a:r>
            <a:rPr lang="en-US" sz="2000" b="1" dirty="0"/>
            <a:t>trust</a:t>
          </a:r>
        </a:p>
      </dgm:t>
    </dgm:pt>
    <dgm:pt modelId="{8D402F1B-383F-EA4E-974E-6F2430D1C40D}" type="parTrans" cxnId="{E3CB1E1B-86D1-CB41-AB62-60A7C055A700}">
      <dgm:prSet/>
      <dgm:spPr/>
      <dgm:t>
        <a:bodyPr/>
        <a:lstStyle/>
        <a:p>
          <a:endParaRPr lang="en-US"/>
        </a:p>
      </dgm:t>
    </dgm:pt>
    <dgm:pt modelId="{51ED39B2-4C49-0B41-A6F1-4BA45CB88A23}" type="sibTrans" cxnId="{E3CB1E1B-86D1-CB41-AB62-60A7C055A700}">
      <dgm:prSet/>
      <dgm:spPr/>
      <dgm:t>
        <a:bodyPr/>
        <a:lstStyle/>
        <a:p>
          <a:endParaRPr lang="en-US"/>
        </a:p>
      </dgm:t>
    </dgm:pt>
    <dgm:pt modelId="{C1951D85-15B9-1945-B3D0-5E6FE718906A}">
      <dgm:prSet phldrT="[Text]" custT="1"/>
      <dgm:spPr/>
      <dgm:t>
        <a:bodyPr/>
        <a:lstStyle/>
        <a:p>
          <a:r>
            <a:rPr lang="en-US" sz="1800" b="0" dirty="0"/>
            <a:t>motivation</a:t>
          </a:r>
        </a:p>
      </dgm:t>
    </dgm:pt>
    <dgm:pt modelId="{17EEDA70-5262-4A4D-999C-152DEFC1DBBD}" type="parTrans" cxnId="{E720DD3F-DB15-C847-9AB4-BF490B2F7E6F}">
      <dgm:prSet/>
      <dgm:spPr/>
      <dgm:t>
        <a:bodyPr/>
        <a:lstStyle/>
        <a:p>
          <a:endParaRPr lang="en-US"/>
        </a:p>
      </dgm:t>
    </dgm:pt>
    <dgm:pt modelId="{739ACB90-7026-0F4B-968A-FA72EEE0EFC6}" type="sibTrans" cxnId="{E720DD3F-DB15-C847-9AB4-BF490B2F7E6F}">
      <dgm:prSet/>
      <dgm:spPr/>
      <dgm:t>
        <a:bodyPr/>
        <a:lstStyle/>
        <a:p>
          <a:endParaRPr lang="en-US"/>
        </a:p>
      </dgm:t>
    </dgm:pt>
    <dgm:pt modelId="{BC8578B0-5B2F-E14B-8956-CD17ACFA1DB7}" type="pres">
      <dgm:prSet presAssocID="{204E37D1-DC9B-8343-AEC1-E8E2C940E481}" presName="compositeShape" presStyleCnt="0">
        <dgm:presLayoutVars>
          <dgm:chMax val="9"/>
          <dgm:dir/>
          <dgm:resizeHandles val="exact"/>
        </dgm:presLayoutVars>
      </dgm:prSet>
      <dgm:spPr/>
    </dgm:pt>
    <dgm:pt modelId="{F0D7D5F2-11C8-FA41-B7A2-0F43F6E3E20A}" type="pres">
      <dgm:prSet presAssocID="{204E37D1-DC9B-8343-AEC1-E8E2C940E481}" presName="triangle1" presStyleLbl="node1" presStyleIdx="0" presStyleCnt="4">
        <dgm:presLayoutVars>
          <dgm:bulletEnabled val="1"/>
        </dgm:presLayoutVars>
      </dgm:prSet>
      <dgm:spPr/>
    </dgm:pt>
    <dgm:pt modelId="{5713C4AB-852B-544B-9F95-386AEB984FC9}" type="pres">
      <dgm:prSet presAssocID="{204E37D1-DC9B-8343-AEC1-E8E2C940E481}" presName="triangle2" presStyleLbl="node1" presStyleIdx="1" presStyleCnt="4">
        <dgm:presLayoutVars>
          <dgm:bulletEnabled val="1"/>
        </dgm:presLayoutVars>
      </dgm:prSet>
      <dgm:spPr/>
    </dgm:pt>
    <dgm:pt modelId="{14B47517-5475-8642-848E-32545E3938E9}" type="pres">
      <dgm:prSet presAssocID="{204E37D1-DC9B-8343-AEC1-E8E2C940E481}" presName="triangle3" presStyleLbl="node1" presStyleIdx="2" presStyleCnt="4">
        <dgm:presLayoutVars>
          <dgm:bulletEnabled val="1"/>
        </dgm:presLayoutVars>
      </dgm:prSet>
      <dgm:spPr/>
    </dgm:pt>
    <dgm:pt modelId="{8682C1D1-723C-124D-9645-A08A59F94475}" type="pres">
      <dgm:prSet presAssocID="{204E37D1-DC9B-8343-AEC1-E8E2C940E481}" presName="triangle4" presStyleLbl="node1" presStyleIdx="3" presStyleCnt="4">
        <dgm:presLayoutVars>
          <dgm:bulletEnabled val="1"/>
        </dgm:presLayoutVars>
      </dgm:prSet>
      <dgm:spPr/>
    </dgm:pt>
  </dgm:ptLst>
  <dgm:cxnLst>
    <dgm:cxn modelId="{E3CB1E1B-86D1-CB41-AB62-60A7C055A700}" srcId="{204E37D1-DC9B-8343-AEC1-E8E2C940E481}" destId="{4B37CB6F-8E1A-534F-8E81-D9A0A790A062}" srcOrd="2" destOrd="0" parTransId="{8D402F1B-383F-EA4E-974E-6F2430D1C40D}" sibTransId="{51ED39B2-4C49-0B41-A6F1-4BA45CB88A23}"/>
    <dgm:cxn modelId="{548BDC32-C2DF-7540-8651-E49465CE7C9A}" srcId="{204E37D1-DC9B-8343-AEC1-E8E2C940E481}" destId="{8C058003-9C34-674E-99EE-A2D0232B1FD7}" srcOrd="0" destOrd="0" parTransId="{ACD90B4E-AA53-C742-B527-F4FEF8B67C7D}" sibTransId="{0666565B-F865-8E48-AB5C-61CB37B6E580}"/>
    <dgm:cxn modelId="{5409873E-F48B-104D-8A5A-3F29F19A6358}" type="presOf" srcId="{C1951D85-15B9-1945-B3D0-5E6FE718906A}" destId="{8682C1D1-723C-124D-9645-A08A59F94475}" srcOrd="0" destOrd="0" presId="urn:microsoft.com/office/officeart/2005/8/layout/pyramid4"/>
    <dgm:cxn modelId="{E720DD3F-DB15-C847-9AB4-BF490B2F7E6F}" srcId="{204E37D1-DC9B-8343-AEC1-E8E2C940E481}" destId="{C1951D85-15B9-1945-B3D0-5E6FE718906A}" srcOrd="3" destOrd="0" parTransId="{17EEDA70-5262-4A4D-999C-152DEFC1DBBD}" sibTransId="{739ACB90-7026-0F4B-968A-FA72EEE0EFC6}"/>
    <dgm:cxn modelId="{7FD1FC61-304F-1C4B-862D-D3D5FC9B8121}" type="presOf" srcId="{8C058003-9C34-674E-99EE-A2D0232B1FD7}" destId="{F0D7D5F2-11C8-FA41-B7A2-0F43F6E3E20A}" srcOrd="0" destOrd="0" presId="urn:microsoft.com/office/officeart/2005/8/layout/pyramid4"/>
    <dgm:cxn modelId="{C091179E-89C5-0246-9001-E2ECE56FDE88}" type="presOf" srcId="{4B37CB6F-8E1A-534F-8E81-D9A0A790A062}" destId="{14B47517-5475-8642-848E-32545E3938E9}" srcOrd="0" destOrd="0" presId="urn:microsoft.com/office/officeart/2005/8/layout/pyramid4"/>
    <dgm:cxn modelId="{876C52B5-7B31-3A45-A6A7-85D895C2828F}" srcId="{204E37D1-DC9B-8343-AEC1-E8E2C940E481}" destId="{0B74256D-0152-2247-B04B-05493F072964}" srcOrd="1" destOrd="0" parTransId="{512E0B09-D0F1-9E47-B9E6-C0A4675C88AA}" sibTransId="{DC1D1264-1851-6246-9E59-7364A4DDC043}"/>
    <dgm:cxn modelId="{6A68C8BF-FF07-F346-AE3A-9DCA9A95F18C}" type="presOf" srcId="{204E37D1-DC9B-8343-AEC1-E8E2C940E481}" destId="{BC8578B0-5B2F-E14B-8956-CD17ACFA1DB7}" srcOrd="0" destOrd="0" presId="urn:microsoft.com/office/officeart/2005/8/layout/pyramid4"/>
    <dgm:cxn modelId="{FBD97ED6-EF43-8F4C-BC04-A8BF55BCA678}" type="presOf" srcId="{0B74256D-0152-2247-B04B-05493F072964}" destId="{5713C4AB-852B-544B-9F95-386AEB984FC9}" srcOrd="0" destOrd="0" presId="urn:microsoft.com/office/officeart/2005/8/layout/pyramid4"/>
    <dgm:cxn modelId="{E1DFA19F-528A-AD4A-A596-34D5A9383807}" type="presParOf" srcId="{BC8578B0-5B2F-E14B-8956-CD17ACFA1DB7}" destId="{F0D7D5F2-11C8-FA41-B7A2-0F43F6E3E20A}" srcOrd="0" destOrd="0" presId="urn:microsoft.com/office/officeart/2005/8/layout/pyramid4"/>
    <dgm:cxn modelId="{78918B2C-C169-0444-8808-CC92F135BF31}" type="presParOf" srcId="{BC8578B0-5B2F-E14B-8956-CD17ACFA1DB7}" destId="{5713C4AB-852B-544B-9F95-386AEB984FC9}" srcOrd="1" destOrd="0" presId="urn:microsoft.com/office/officeart/2005/8/layout/pyramid4"/>
    <dgm:cxn modelId="{F4A26D9E-28A4-214E-8CCD-351FB1B41433}" type="presParOf" srcId="{BC8578B0-5B2F-E14B-8956-CD17ACFA1DB7}" destId="{14B47517-5475-8642-848E-32545E3938E9}" srcOrd="2" destOrd="0" presId="urn:microsoft.com/office/officeart/2005/8/layout/pyramid4"/>
    <dgm:cxn modelId="{C272AFD1-2168-804C-A39D-EB873D576CF0}" type="presParOf" srcId="{BC8578B0-5B2F-E14B-8956-CD17ACFA1DB7}" destId="{8682C1D1-723C-124D-9645-A08A59F94475}" srcOrd="3" destOrd="0" presId="urn:microsoft.com/office/officeart/2005/8/layout/pyramid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7D5F2-11C8-FA41-B7A2-0F43F6E3E20A}">
      <dsp:nvSpPr>
        <dsp:cNvPr id="0" name=""/>
        <dsp:cNvSpPr/>
      </dsp:nvSpPr>
      <dsp:spPr>
        <a:xfrm>
          <a:off x="4436774" y="0"/>
          <a:ext cx="2296318" cy="2296318"/>
        </a:xfrm>
        <a:prstGeom prst="triangle">
          <a:avLst/>
        </a:prstGeom>
        <a:solidFill>
          <a:schemeClr val="accent1">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respect</a:t>
          </a:r>
        </a:p>
      </dsp:txBody>
      <dsp:txXfrm>
        <a:off x="5010854" y="1148159"/>
        <a:ext cx="1148159" cy="1148159"/>
      </dsp:txXfrm>
    </dsp:sp>
    <dsp:sp modelId="{5713C4AB-852B-544B-9F95-386AEB984FC9}">
      <dsp:nvSpPr>
        <dsp:cNvPr id="0" name=""/>
        <dsp:cNvSpPr/>
      </dsp:nvSpPr>
      <dsp:spPr>
        <a:xfrm>
          <a:off x="3288615" y="2296318"/>
          <a:ext cx="2296318" cy="2296318"/>
        </a:xfrm>
        <a:prstGeom prst="triangle">
          <a:avLst/>
        </a:prstGeom>
        <a:solidFill>
          <a:schemeClr val="accent1">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enjoyment</a:t>
          </a:r>
        </a:p>
      </dsp:txBody>
      <dsp:txXfrm>
        <a:off x="3862695" y="3444477"/>
        <a:ext cx="1148159" cy="1148159"/>
      </dsp:txXfrm>
    </dsp:sp>
    <dsp:sp modelId="{14B47517-5475-8642-848E-32545E3938E9}">
      <dsp:nvSpPr>
        <dsp:cNvPr id="0" name=""/>
        <dsp:cNvSpPr/>
      </dsp:nvSpPr>
      <dsp:spPr>
        <a:xfrm rot="10800000">
          <a:off x="4436774" y="2296318"/>
          <a:ext cx="2296318" cy="2296318"/>
        </a:xfrm>
        <a:prstGeom prst="triangle">
          <a:avLst/>
        </a:prstGeom>
        <a:solidFill>
          <a:schemeClr val="accent1">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trust</a:t>
          </a:r>
        </a:p>
      </dsp:txBody>
      <dsp:txXfrm rot="10800000">
        <a:off x="5010853" y="2296318"/>
        <a:ext cx="1148159" cy="1148159"/>
      </dsp:txXfrm>
    </dsp:sp>
    <dsp:sp modelId="{8682C1D1-723C-124D-9645-A08A59F94475}">
      <dsp:nvSpPr>
        <dsp:cNvPr id="0" name=""/>
        <dsp:cNvSpPr/>
      </dsp:nvSpPr>
      <dsp:spPr>
        <a:xfrm>
          <a:off x="5584933" y="2296318"/>
          <a:ext cx="2296318" cy="2296318"/>
        </a:xfrm>
        <a:prstGeom prst="triangle">
          <a:avLst/>
        </a:prstGeom>
        <a:solidFill>
          <a:schemeClr val="accent1">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0" kern="1200" dirty="0"/>
            <a:t>motivation</a:t>
          </a:r>
        </a:p>
      </dsp:txBody>
      <dsp:txXfrm>
        <a:off x="6159013" y="3444477"/>
        <a:ext cx="1148159" cy="1148159"/>
      </dsp:txXfrm>
    </dsp:sp>
  </dsp:spTree>
</dsp:drawing>
</file>

<file path=ppt/diagrams/layout1.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a:pPr/>
              <a:t>11/26/18</a:t>
            </a:fld>
            <a:endParaRPr lang="en-US"/>
          </a:p>
        </p:txBody>
      </p:sp>
      <p:sp>
        <p:nvSpPr>
          <p:cNvPr id="5" name="Footer Placeholder 4"/>
          <p:cNvSpPr>
            <a:spLocks noGrp="1"/>
          </p:cNvSpPr>
          <p:nvPr>
            <p:ph type="ftr" sz="quarter" idx="11"/>
          </p:nvPr>
        </p:nvSpPr>
        <p:spPr>
          <a:xfrm>
            <a:off x="3962399" y="5870575"/>
            <a:ext cx="4893958" cy="377825"/>
          </a:xfrm>
        </p:spPr>
        <p:txBody>
          <a:bodyPr/>
          <a:lstStyle/>
          <a:p>
            <a:endParaRPr lang="en-US"/>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a:pPr/>
              <a:t>11/26/18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a:pPr/>
              <a:t>11/26/18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a:pPr/>
              <a:t>11/26/18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a:pPr/>
              <a:t>11/26/18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a:pPr/>
              <a:t>11/26/18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a:pPr/>
              <a:t>11/26/18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a:pPr/>
              <a:t>11/26/18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a:pPr/>
              <a:t>11/26/18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a:pPr/>
              <a:t>11/26/18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a:pPr/>
              <a:t>11/26/18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a:pPr/>
              <a:t>11/26/18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a:pPr/>
              <a:t>11/26/18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a:pPr/>
              <a:t>11/26/18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a:pPr/>
              <a:t>11/26/18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a:pPr/>
              <a:t>11/26/18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a:pPr/>
              <a:t>‹#›</a:t>
            </a:fld>
            <a:endParaRPr lang="en-US"/>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a:pPr/>
              <a:t>11/26/18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a:pPr/>
              <a:t>11/26/18</a:t>
            </a:fld>
            <a:endParaRPr lang="en-US"/>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F86F5-F40A-FD44-8528-11AC1066B9C3}"/>
              </a:ext>
            </a:extLst>
          </p:cNvPr>
          <p:cNvSpPr>
            <a:spLocks noGrp="1"/>
          </p:cNvSpPr>
          <p:nvPr>
            <p:ph type="ctrTitle"/>
          </p:nvPr>
        </p:nvSpPr>
        <p:spPr>
          <a:xfrm>
            <a:off x="2191407" y="876446"/>
            <a:ext cx="8166538" cy="2421464"/>
          </a:xfrm>
        </p:spPr>
        <p:txBody>
          <a:bodyPr/>
          <a:lstStyle/>
          <a:p>
            <a:pPr algn="ctr"/>
            <a:r>
              <a:rPr lang="en-US" b="1">
                <a:latin typeface="Apple Chancery" panose="03020702040506060504" pitchFamily="66" charset="-79"/>
                <a:cs typeface="Apple Chancery" panose="03020702040506060504" pitchFamily="66" charset="-79"/>
              </a:rPr>
              <a:t>Effective   Learning </a:t>
            </a:r>
            <a:r>
              <a:rPr lang="en-US" b="1" dirty="0">
                <a:latin typeface="Apple Chancery" panose="03020702040506060504" pitchFamily="66" charset="-79"/>
                <a:cs typeface="Apple Chancery" panose="03020702040506060504" pitchFamily="66" charset="-79"/>
              </a:rPr>
              <a:t>Environment</a:t>
            </a:r>
          </a:p>
        </p:txBody>
      </p:sp>
      <p:sp>
        <p:nvSpPr>
          <p:cNvPr id="3" name="Subtitle 2">
            <a:extLst>
              <a:ext uri="{FF2B5EF4-FFF2-40B4-BE49-F238E27FC236}">
                <a16:creationId xmlns:a16="http://schemas.microsoft.com/office/drawing/2014/main" id="{1C402B1B-DC4D-EB47-8DC7-3B5637DBACD5}"/>
              </a:ext>
            </a:extLst>
          </p:cNvPr>
          <p:cNvSpPr>
            <a:spLocks noGrp="1"/>
          </p:cNvSpPr>
          <p:nvPr>
            <p:ph type="subTitle" idx="1"/>
          </p:nvPr>
        </p:nvSpPr>
        <p:spPr/>
        <p:txBody>
          <a:bodyPr>
            <a:normAutofit/>
          </a:bodyPr>
          <a:lstStyle/>
          <a:p>
            <a:pPr algn="ctr"/>
            <a:r>
              <a:rPr lang="en-US" sz="3600" dirty="0"/>
              <a:t>primary schools</a:t>
            </a:r>
          </a:p>
          <a:p>
            <a:pPr algn="ctr"/>
            <a:r>
              <a:rPr lang="en-US" sz="1600" dirty="0" err="1"/>
              <a:t>Brigitta</a:t>
            </a:r>
            <a:r>
              <a:rPr lang="en-US" sz="1600" dirty="0"/>
              <a:t> Kinga Kondor</a:t>
            </a:r>
          </a:p>
        </p:txBody>
      </p:sp>
    </p:spTree>
    <p:extLst>
      <p:ext uri="{BB962C8B-B14F-4D97-AF65-F5344CB8AC3E}">
        <p14:creationId xmlns:p14="http://schemas.microsoft.com/office/powerpoint/2010/main" val="10917946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3C56C-1BAD-EA4E-82CB-D0EEE3176628}"/>
              </a:ext>
            </a:extLst>
          </p:cNvPr>
          <p:cNvSpPr>
            <a:spLocks noGrp="1"/>
          </p:cNvSpPr>
          <p:nvPr>
            <p:ph type="title"/>
          </p:nvPr>
        </p:nvSpPr>
        <p:spPr/>
        <p:txBody>
          <a:bodyPr/>
          <a:lstStyle/>
          <a:p>
            <a:pPr algn="ctr"/>
            <a:r>
              <a:rPr lang="en-US" dirty="0">
                <a:latin typeface="Apple Chancery" panose="03020702040506060504" pitchFamily="66" charset="-79"/>
                <a:cs typeface="Apple Chancery" panose="03020702040506060504" pitchFamily="66" charset="-79"/>
              </a:rPr>
              <a:t>would be based on</a:t>
            </a:r>
          </a:p>
        </p:txBody>
      </p:sp>
      <p:graphicFrame>
        <p:nvGraphicFramePr>
          <p:cNvPr id="7" name="Content Placeholder 6">
            <a:extLst>
              <a:ext uri="{FF2B5EF4-FFF2-40B4-BE49-F238E27FC236}">
                <a16:creationId xmlns:a16="http://schemas.microsoft.com/office/drawing/2014/main" id="{2832895B-13ED-624D-AD95-542E493D0D30}"/>
              </a:ext>
            </a:extLst>
          </p:cNvPr>
          <p:cNvGraphicFramePr>
            <a:graphicFrameLocks noGrp="1"/>
          </p:cNvGraphicFramePr>
          <p:nvPr>
            <p:ph idx="1"/>
            <p:extLst>
              <p:ext uri="{D42A27DB-BD31-4B8C-83A1-F6EECF244321}">
                <p14:modId xmlns:p14="http://schemas.microsoft.com/office/powerpoint/2010/main" val="4111898735"/>
              </p:ext>
            </p:extLst>
          </p:nvPr>
        </p:nvGraphicFramePr>
        <p:xfrm>
          <a:off x="685801" y="1655763"/>
          <a:ext cx="11169867" cy="4592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7190755"/>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F79E9-2230-7546-AD7A-AAAF78D70156}"/>
              </a:ext>
            </a:extLst>
          </p:cNvPr>
          <p:cNvSpPr>
            <a:spLocks noGrp="1"/>
          </p:cNvSpPr>
          <p:nvPr>
            <p:ph type="title"/>
          </p:nvPr>
        </p:nvSpPr>
        <p:spPr>
          <a:xfrm>
            <a:off x="685801" y="609600"/>
            <a:ext cx="10131425" cy="5743903"/>
          </a:xfrm>
        </p:spPr>
        <p:txBody>
          <a:bodyPr>
            <a:normAutofit/>
          </a:bodyPr>
          <a:lstStyle/>
          <a:p>
            <a:pPr marL="457200" indent="-457200">
              <a:buClr>
                <a:srgbClr val="FF0000"/>
              </a:buClr>
              <a:buFont typeface="Wingdings" pitchFamily="2" charset="2"/>
              <a:buChar char="Ø"/>
            </a:pPr>
            <a:r>
              <a:rPr lang="en-US" sz="2800" dirty="0"/>
              <a:t>children must be taught to respect themselves and each other from a very early age </a:t>
            </a:r>
            <a:br>
              <a:rPr lang="en-US" sz="2800" dirty="0"/>
            </a:br>
            <a:br>
              <a:rPr lang="en-US" sz="2800" dirty="0"/>
            </a:br>
            <a:r>
              <a:rPr lang="en-US" sz="2800" dirty="0"/>
              <a:t>=&gt; in order to prevent physically or emotionally harassment.</a:t>
            </a:r>
            <a:br>
              <a:rPr lang="en-US" sz="2800" dirty="0"/>
            </a:br>
            <a:br>
              <a:rPr lang="en-US" sz="2800" dirty="0"/>
            </a:br>
            <a:r>
              <a:rPr lang="en-US" sz="2800" dirty="0"/>
              <a:t>=&gt; every child in the classroom need to feel respected, supported, valued and appreciated</a:t>
            </a:r>
            <a:br>
              <a:rPr lang="en-US" dirty="0"/>
            </a:br>
            <a:endParaRPr lang="en-US" dirty="0"/>
          </a:p>
        </p:txBody>
      </p:sp>
    </p:spTree>
    <p:extLst>
      <p:ext uri="{BB962C8B-B14F-4D97-AF65-F5344CB8AC3E}">
        <p14:creationId xmlns:p14="http://schemas.microsoft.com/office/powerpoint/2010/main" val="49913243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64298-4134-EE4C-94C8-AFB838F8CBF5}"/>
              </a:ext>
            </a:extLst>
          </p:cNvPr>
          <p:cNvSpPr>
            <a:spLocks noGrp="1"/>
          </p:cNvSpPr>
          <p:nvPr>
            <p:ph type="title"/>
          </p:nvPr>
        </p:nvSpPr>
        <p:spPr>
          <a:xfrm>
            <a:off x="685801" y="609600"/>
            <a:ext cx="10131425" cy="1124607"/>
          </a:xfrm>
        </p:spPr>
        <p:txBody>
          <a:bodyPr>
            <a:normAutofit fontScale="90000"/>
          </a:bodyPr>
          <a:lstStyle/>
          <a:p>
            <a:pPr algn="ctr"/>
            <a:r>
              <a:rPr lang="en-US" b="1" i="1" u="sng" dirty="0"/>
              <a:t>Bullying =&gt; anxiety which affects learning</a:t>
            </a:r>
            <a:br>
              <a:rPr lang="en-US" dirty="0"/>
            </a:br>
            <a:endParaRPr lang="en-US" dirty="0"/>
          </a:p>
        </p:txBody>
      </p:sp>
      <p:sp>
        <p:nvSpPr>
          <p:cNvPr id="4" name="TextBox 3">
            <a:extLst>
              <a:ext uri="{FF2B5EF4-FFF2-40B4-BE49-F238E27FC236}">
                <a16:creationId xmlns:a16="http://schemas.microsoft.com/office/drawing/2014/main" id="{328D2433-0A82-504B-A570-138EB376A60F}"/>
              </a:ext>
            </a:extLst>
          </p:cNvPr>
          <p:cNvSpPr txBox="1"/>
          <p:nvPr/>
        </p:nvSpPr>
        <p:spPr>
          <a:xfrm>
            <a:off x="305054" y="1383968"/>
            <a:ext cx="7152036" cy="5262979"/>
          </a:xfrm>
          <a:prstGeom prst="rect">
            <a:avLst/>
          </a:prstGeom>
          <a:noFill/>
        </p:spPr>
        <p:txBody>
          <a:bodyPr wrap="square" rtlCol="0">
            <a:spAutoFit/>
          </a:bodyPr>
          <a:lstStyle/>
          <a:p>
            <a:r>
              <a:rPr lang="en-US" sz="2400" dirty="0"/>
              <a:t>Bullying at school affects academic achievement:</a:t>
            </a:r>
          </a:p>
          <a:p>
            <a:endParaRPr lang="en-US" sz="2400" dirty="0"/>
          </a:p>
          <a:p>
            <a:pPr marL="342900" indent="-342900">
              <a:buFont typeface="Symbol" pitchFamily="2" charset="2"/>
              <a:buChar char="Þ"/>
            </a:pPr>
            <a:r>
              <a:rPr lang="en-US" sz="2400" dirty="0"/>
              <a:t>children feel fear and weak</a:t>
            </a:r>
          </a:p>
          <a:p>
            <a:pPr marL="342900" indent="-342900">
              <a:buFont typeface="Symbol" pitchFamily="2" charset="2"/>
              <a:buChar char="Þ"/>
            </a:pPr>
            <a:r>
              <a:rPr lang="en-US" sz="2400"/>
              <a:t>it has an impact on children's </a:t>
            </a:r>
            <a:r>
              <a:rPr lang="en-US" sz="2400" dirty="0"/>
              <a:t>personality traits and self-confidence</a:t>
            </a:r>
          </a:p>
          <a:p>
            <a:pPr marL="342900" indent="-342900">
              <a:buFont typeface="Symbol" pitchFamily="2" charset="2"/>
              <a:buChar char="Þ"/>
            </a:pPr>
            <a:r>
              <a:rPr lang="en-US" sz="2400" dirty="0"/>
              <a:t> bullied children are unable to follow or to pay attention for their study well</a:t>
            </a:r>
          </a:p>
          <a:p>
            <a:pPr marL="342900" indent="-342900">
              <a:buFont typeface="Symbol" pitchFamily="2" charset="2"/>
              <a:buChar char="Þ"/>
            </a:pPr>
            <a:r>
              <a:rPr lang="en-US" sz="2400" dirty="0"/>
              <a:t> are unable to: - participate in class discussion, group work and school performance</a:t>
            </a:r>
          </a:p>
          <a:p>
            <a:pPr marL="342900" indent="-342900">
              <a:buFont typeface="Symbol" pitchFamily="2" charset="2"/>
              <a:buChar char="Þ"/>
            </a:pPr>
            <a:r>
              <a:rPr lang="en-US" sz="2400" dirty="0"/>
              <a:t> if children miss opportunities to participate in discussions within the classroom then are less likely to enjoy school activities.</a:t>
            </a:r>
          </a:p>
          <a:p>
            <a:pPr marL="342900" indent="-342900">
              <a:buFont typeface="Symbol" pitchFamily="2" charset="2"/>
              <a:buChar char="Þ"/>
            </a:pPr>
            <a:endParaRPr lang="en-US" sz="2400" dirty="0"/>
          </a:p>
          <a:p>
            <a:pPr marL="342900" indent="-342900">
              <a:buFont typeface="Symbol" pitchFamily="2" charset="2"/>
              <a:buChar char="Þ"/>
            </a:pPr>
            <a:r>
              <a:rPr lang="en-US" sz="2400" dirty="0"/>
              <a:t>= do not like to go to school</a:t>
            </a:r>
          </a:p>
        </p:txBody>
      </p:sp>
    </p:spTree>
    <p:extLst>
      <p:ext uri="{BB962C8B-B14F-4D97-AF65-F5344CB8AC3E}">
        <p14:creationId xmlns:p14="http://schemas.microsoft.com/office/powerpoint/2010/main" val="35217490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strips(downLeft)">
                                      <p:cBhvr>
                                        <p:cTn id="7" dur="500"/>
                                        <p:tgtEl>
                                          <p:spTgt spid="4">
                                            <p:txEl>
                                              <p:pRg st="2" end="2"/>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4">
                                            <p:txEl>
                                              <p:pRg st="3" end="3"/>
                                            </p:txEl>
                                          </p:spTgt>
                                        </p:tgtEl>
                                        <p:attrNameLst>
                                          <p:attrName>style.visibility</p:attrName>
                                        </p:attrNameLst>
                                      </p:cBhvr>
                                      <p:to>
                                        <p:strVal val="visible"/>
                                      </p:to>
                                    </p:set>
                                    <p:animEffect transition="in" filter="strips(downLeft)">
                                      <p:cBhvr>
                                        <p:cTn id="10" dur="500"/>
                                        <p:tgtEl>
                                          <p:spTgt spid="4">
                                            <p:txEl>
                                              <p:pRg st="3" end="3"/>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Effect transition="in" filter="strips(downLeft)">
                                      <p:cBhvr>
                                        <p:cTn id="13" dur="500"/>
                                        <p:tgtEl>
                                          <p:spTgt spid="4">
                                            <p:txEl>
                                              <p:pRg st="4" end="4"/>
                                            </p:txEl>
                                          </p:spTgt>
                                        </p:tgtEl>
                                      </p:cBhvr>
                                    </p:animEffect>
                                  </p:childTnLst>
                                </p:cTn>
                              </p:par>
                              <p:par>
                                <p:cTn id="14" presetID="18" presetClass="entr" presetSubtype="12" fill="hold" nodeType="withEffect">
                                  <p:stCondLst>
                                    <p:cond delay="0"/>
                                  </p:stCondLst>
                                  <p:childTnLst>
                                    <p:set>
                                      <p:cBhvr>
                                        <p:cTn id="15" dur="1" fill="hold">
                                          <p:stCondLst>
                                            <p:cond delay="0"/>
                                          </p:stCondLst>
                                        </p:cTn>
                                        <p:tgtEl>
                                          <p:spTgt spid="4">
                                            <p:txEl>
                                              <p:pRg st="5" end="5"/>
                                            </p:txEl>
                                          </p:spTgt>
                                        </p:tgtEl>
                                        <p:attrNameLst>
                                          <p:attrName>style.visibility</p:attrName>
                                        </p:attrNameLst>
                                      </p:cBhvr>
                                      <p:to>
                                        <p:strVal val="visible"/>
                                      </p:to>
                                    </p:set>
                                    <p:animEffect transition="in" filter="strips(downLeft)">
                                      <p:cBhvr>
                                        <p:cTn id="16" dur="500"/>
                                        <p:tgtEl>
                                          <p:spTgt spid="4">
                                            <p:txEl>
                                              <p:pRg st="5" end="5"/>
                                            </p:txEl>
                                          </p:spTgt>
                                        </p:tgtEl>
                                      </p:cBhvr>
                                    </p:animEffect>
                                  </p:childTnLst>
                                </p:cTn>
                              </p:par>
                              <p:par>
                                <p:cTn id="17" presetID="18" presetClass="entr" presetSubtype="12"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Effect transition="in" filter="strips(downLeft)">
                                      <p:cBhvr>
                                        <p:cTn id="19" dur="500"/>
                                        <p:tgtEl>
                                          <p:spTgt spid="4">
                                            <p:txEl>
                                              <p:pRg st="6" end="6"/>
                                            </p:txEl>
                                          </p:spTgt>
                                        </p:tgtEl>
                                      </p:cBhvr>
                                    </p:animEffect>
                                  </p:childTnLst>
                                </p:cTn>
                              </p:par>
                              <p:par>
                                <p:cTn id="20" presetID="18" presetClass="entr" presetSubtype="12" fill="hold" nodeType="withEffect">
                                  <p:stCondLst>
                                    <p:cond delay="0"/>
                                  </p:stCondLst>
                                  <p:childTnLst>
                                    <p:set>
                                      <p:cBhvr>
                                        <p:cTn id="21" dur="1" fill="hold">
                                          <p:stCondLst>
                                            <p:cond delay="0"/>
                                          </p:stCondLst>
                                        </p:cTn>
                                        <p:tgtEl>
                                          <p:spTgt spid="4">
                                            <p:txEl>
                                              <p:pRg st="8" end="8"/>
                                            </p:txEl>
                                          </p:spTgt>
                                        </p:tgtEl>
                                        <p:attrNameLst>
                                          <p:attrName>style.visibility</p:attrName>
                                        </p:attrNameLst>
                                      </p:cBhvr>
                                      <p:to>
                                        <p:strVal val="visible"/>
                                      </p:to>
                                    </p:set>
                                    <p:animEffect transition="in" filter="strips(downLeft)">
                                      <p:cBhvr>
                                        <p:cTn id="22"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EB0F6-7AB2-9046-B5B2-7A7CEAC971D8}"/>
              </a:ext>
            </a:extLst>
          </p:cNvPr>
          <p:cNvSpPr>
            <a:spLocks noGrp="1"/>
          </p:cNvSpPr>
          <p:nvPr>
            <p:ph type="title"/>
          </p:nvPr>
        </p:nvSpPr>
        <p:spPr/>
        <p:txBody>
          <a:bodyPr/>
          <a:lstStyle/>
          <a:p>
            <a:pPr algn="ctr"/>
            <a:r>
              <a:rPr lang="en-US" b="1" i="1" u="sng" dirty="0"/>
              <a:t>Ministry of Education, Guyana</a:t>
            </a:r>
          </a:p>
        </p:txBody>
      </p:sp>
      <p:sp>
        <p:nvSpPr>
          <p:cNvPr id="3" name="Content Placeholder 2">
            <a:extLst>
              <a:ext uri="{FF2B5EF4-FFF2-40B4-BE49-F238E27FC236}">
                <a16:creationId xmlns:a16="http://schemas.microsoft.com/office/drawing/2014/main" id="{C8A65D3E-2072-0940-B92B-26B6D59C9289}"/>
              </a:ext>
            </a:extLst>
          </p:cNvPr>
          <p:cNvSpPr>
            <a:spLocks noGrp="1"/>
          </p:cNvSpPr>
          <p:nvPr>
            <p:ph idx="1"/>
          </p:nvPr>
        </p:nvSpPr>
        <p:spPr/>
        <p:txBody>
          <a:bodyPr/>
          <a:lstStyle/>
          <a:p>
            <a:r>
              <a:rPr lang="en-US" sz="2400" b="1" dirty="0"/>
              <a:t>” Mutual respect in the classroom contains more than the interaction between students and the teacher. An atmosphere of mutual respect means that students also treat each other properly. The result is a classroom where more learning takes place as students feel safe, motivated and, of course, respected. Achieving this atmosphere takes considerable effort on the part of the teacher as well as the students”</a:t>
            </a:r>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29256404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9F9C5-9BCA-7747-B968-21816032B7A2}"/>
              </a:ext>
            </a:extLst>
          </p:cNvPr>
          <p:cNvSpPr>
            <a:spLocks noGrp="1"/>
          </p:cNvSpPr>
          <p:nvPr>
            <p:ph type="title"/>
          </p:nvPr>
        </p:nvSpPr>
        <p:spPr>
          <a:xfrm>
            <a:off x="685801" y="609600"/>
            <a:ext cx="10131425" cy="5649310"/>
          </a:xfrm>
        </p:spPr>
        <p:txBody>
          <a:bodyPr/>
          <a:lstStyle/>
          <a:p>
            <a:r>
              <a:rPr lang="en-US" b="1" dirty="0"/>
              <a:t>What do you think about this point of view?</a:t>
            </a:r>
            <a:br>
              <a:rPr lang="en-US" dirty="0"/>
            </a:br>
            <a:endParaRPr lang="en-US" dirty="0"/>
          </a:p>
        </p:txBody>
      </p:sp>
    </p:spTree>
    <p:extLst>
      <p:ext uri="{BB962C8B-B14F-4D97-AF65-F5344CB8AC3E}">
        <p14:creationId xmlns:p14="http://schemas.microsoft.com/office/powerpoint/2010/main" val="377335528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181CE-A9CD-844A-BAE5-EE28715CCE3F}"/>
              </a:ext>
            </a:extLst>
          </p:cNvPr>
          <p:cNvSpPr>
            <a:spLocks noGrp="1"/>
          </p:cNvSpPr>
          <p:nvPr>
            <p:ph type="title"/>
          </p:nvPr>
        </p:nvSpPr>
        <p:spPr/>
        <p:txBody>
          <a:bodyPr>
            <a:normAutofit fontScale="90000"/>
          </a:bodyPr>
          <a:lstStyle/>
          <a:p>
            <a:r>
              <a:rPr lang="en-US" b="1" dirty="0"/>
              <a:t>In order to reach this peaceful environment in the classroom, it would be essential to rethink the current curriculum.</a:t>
            </a:r>
          </a:p>
        </p:txBody>
      </p:sp>
      <p:sp>
        <p:nvSpPr>
          <p:cNvPr id="3" name="Content Placeholder 2">
            <a:extLst>
              <a:ext uri="{FF2B5EF4-FFF2-40B4-BE49-F238E27FC236}">
                <a16:creationId xmlns:a16="http://schemas.microsoft.com/office/drawing/2014/main" id="{F74B081C-AC37-EE43-AE6E-A13311BEAAE1}"/>
              </a:ext>
            </a:extLst>
          </p:cNvPr>
          <p:cNvSpPr>
            <a:spLocks noGrp="1"/>
          </p:cNvSpPr>
          <p:nvPr>
            <p:ph idx="1"/>
          </p:nvPr>
        </p:nvSpPr>
        <p:spPr>
          <a:xfrm>
            <a:off x="1166648" y="2254469"/>
            <a:ext cx="9017876" cy="4177862"/>
          </a:xfrm>
        </p:spPr>
        <p:txBody>
          <a:bodyPr>
            <a:normAutofit fontScale="77500" lnSpcReduction="20000"/>
          </a:bodyPr>
          <a:lstStyle/>
          <a:p>
            <a:r>
              <a:rPr lang="en-US" sz="2600" b="1" dirty="0"/>
              <a:t>Compulsory national curriculum subjects at primary school are:</a:t>
            </a:r>
          </a:p>
          <a:p>
            <a:r>
              <a:rPr lang="en-US" sz="2600" dirty="0"/>
              <a:t>English. </a:t>
            </a:r>
          </a:p>
          <a:p>
            <a:r>
              <a:rPr lang="en-US" sz="2600" dirty="0" err="1"/>
              <a:t>Maths</a:t>
            </a:r>
            <a:endParaRPr lang="en-US" sz="2600" dirty="0"/>
          </a:p>
          <a:p>
            <a:r>
              <a:rPr lang="en-US" sz="2600" dirty="0"/>
              <a:t>Science</a:t>
            </a:r>
          </a:p>
          <a:p>
            <a:r>
              <a:rPr lang="en-US" sz="2600" dirty="0"/>
              <a:t>Design and technology</a:t>
            </a:r>
          </a:p>
          <a:p>
            <a:r>
              <a:rPr lang="en-US" sz="2600" dirty="0"/>
              <a:t>History</a:t>
            </a:r>
          </a:p>
          <a:p>
            <a:r>
              <a:rPr lang="en-US" sz="2600" dirty="0"/>
              <a:t>Geography</a:t>
            </a:r>
          </a:p>
          <a:p>
            <a:r>
              <a:rPr lang="en-US" sz="2600" dirty="0"/>
              <a:t>art and design</a:t>
            </a:r>
          </a:p>
          <a:p>
            <a:r>
              <a:rPr lang="en-US" sz="2600" dirty="0"/>
              <a:t>Music</a:t>
            </a:r>
          </a:p>
          <a:p>
            <a:r>
              <a:rPr lang="en-US" sz="2600" dirty="0"/>
              <a:t>physical education</a:t>
            </a:r>
          </a:p>
          <a:p>
            <a:r>
              <a:rPr lang="en-US" sz="2600" dirty="0"/>
              <a:t>computing</a:t>
            </a:r>
          </a:p>
          <a:p>
            <a:endParaRPr lang="en-US" dirty="0"/>
          </a:p>
          <a:p>
            <a:endParaRPr lang="en-US" dirty="0"/>
          </a:p>
        </p:txBody>
      </p:sp>
    </p:spTree>
    <p:extLst>
      <p:ext uri="{BB962C8B-B14F-4D97-AF65-F5344CB8AC3E}">
        <p14:creationId xmlns:p14="http://schemas.microsoft.com/office/powerpoint/2010/main" val="9270079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linds(horizontal)">
                                      <p:cBhvr>
                                        <p:cTn id="15" dur="500"/>
                                        <p:tgtEl>
                                          <p:spTgt spid="3">
                                            <p:txEl>
                                              <p:pRg st="1" end="1"/>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linds(horizontal)">
                                      <p:cBhvr>
                                        <p:cTn id="18" dur="500"/>
                                        <p:tgtEl>
                                          <p:spTgt spid="3">
                                            <p:txEl>
                                              <p:pRg st="2" end="2"/>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linds(horizontal)">
                                      <p:cBhvr>
                                        <p:cTn id="21" dur="500"/>
                                        <p:tgtEl>
                                          <p:spTgt spid="3">
                                            <p:txEl>
                                              <p:pRg st="3" end="3"/>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linds(horizontal)">
                                      <p:cBhvr>
                                        <p:cTn id="24" dur="500"/>
                                        <p:tgtEl>
                                          <p:spTgt spid="3">
                                            <p:txEl>
                                              <p:pRg st="4" end="4"/>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blinds(horizontal)">
                                      <p:cBhvr>
                                        <p:cTn id="30" dur="500"/>
                                        <p:tgtEl>
                                          <p:spTgt spid="3">
                                            <p:txEl>
                                              <p:pRg st="6" end="6"/>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blinds(horizontal)">
                                      <p:cBhvr>
                                        <p:cTn id="33" dur="500"/>
                                        <p:tgtEl>
                                          <p:spTgt spid="3">
                                            <p:txEl>
                                              <p:pRg st="7" end="7"/>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blinds(horizontal)">
                                      <p:cBhvr>
                                        <p:cTn id="36" dur="500"/>
                                        <p:tgtEl>
                                          <p:spTgt spid="3">
                                            <p:txEl>
                                              <p:pRg st="8" end="8"/>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blinds(horizontal)">
                                      <p:cBhvr>
                                        <p:cTn id="39" dur="500"/>
                                        <p:tgtEl>
                                          <p:spTgt spid="3">
                                            <p:txEl>
                                              <p:pRg st="9" end="9"/>
                                            </p:txEl>
                                          </p:spTgt>
                                        </p:tgtEl>
                                      </p:cBhvr>
                                    </p:animEffect>
                                  </p:childTnLst>
                                </p:cTn>
                              </p:par>
                              <p:par>
                                <p:cTn id="40" presetID="3" presetClass="entr" presetSubtype="10" fill="hold" nodeType="with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blinds(horizontal)">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99927-D90A-F543-B4AA-504813C0FC83}"/>
              </a:ext>
            </a:extLst>
          </p:cNvPr>
          <p:cNvSpPr>
            <a:spLocks noGrp="1"/>
          </p:cNvSpPr>
          <p:nvPr>
            <p:ph type="ctrTitle"/>
          </p:nvPr>
        </p:nvSpPr>
        <p:spPr>
          <a:xfrm>
            <a:off x="1087821" y="725214"/>
            <a:ext cx="10072304" cy="3660517"/>
          </a:xfrm>
        </p:spPr>
        <p:txBody>
          <a:bodyPr>
            <a:normAutofit/>
          </a:bodyPr>
          <a:lstStyle/>
          <a:p>
            <a:pPr algn="ctr"/>
            <a:r>
              <a:rPr lang="en-US" sz="5400" b="1" dirty="0"/>
              <a:t>But what needs to be added?</a:t>
            </a:r>
            <a:br>
              <a:rPr lang="en-US" dirty="0"/>
            </a:br>
            <a:endParaRPr lang="en-US" dirty="0"/>
          </a:p>
        </p:txBody>
      </p:sp>
      <p:sp>
        <p:nvSpPr>
          <p:cNvPr id="3" name="Subtitle 2">
            <a:extLst>
              <a:ext uri="{FF2B5EF4-FFF2-40B4-BE49-F238E27FC236}">
                <a16:creationId xmlns:a16="http://schemas.microsoft.com/office/drawing/2014/main" id="{41740CC1-E2FF-6741-BF2B-FDB7A75413C7}"/>
              </a:ext>
            </a:extLst>
          </p:cNvPr>
          <p:cNvSpPr>
            <a:spLocks noGrp="1"/>
          </p:cNvSpPr>
          <p:nvPr>
            <p:ph type="subTitle" idx="1"/>
          </p:nvPr>
        </p:nvSpPr>
        <p:spPr>
          <a:xfrm>
            <a:off x="1749972" y="4385732"/>
            <a:ext cx="9410153" cy="1405467"/>
          </a:xfrm>
        </p:spPr>
        <p:txBody>
          <a:bodyPr/>
          <a:lstStyle/>
          <a:p>
            <a:endParaRPr lang="en-US"/>
          </a:p>
        </p:txBody>
      </p:sp>
    </p:spTree>
    <p:extLst>
      <p:ext uri="{BB962C8B-B14F-4D97-AF65-F5344CB8AC3E}">
        <p14:creationId xmlns:p14="http://schemas.microsoft.com/office/powerpoint/2010/main" val="31559329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EA82D-9993-A74D-B960-52D5CEF6ED70}"/>
              </a:ext>
            </a:extLst>
          </p:cNvPr>
          <p:cNvSpPr>
            <a:spLocks noGrp="1"/>
          </p:cNvSpPr>
          <p:nvPr>
            <p:ph type="title"/>
          </p:nvPr>
        </p:nvSpPr>
        <p:spPr>
          <a:xfrm>
            <a:off x="685801" y="609600"/>
            <a:ext cx="10131425" cy="5602014"/>
          </a:xfrm>
        </p:spPr>
        <p:txBody>
          <a:bodyPr/>
          <a:lstStyle/>
          <a:p>
            <a:pPr algn="ctr"/>
            <a:r>
              <a:rPr lang="en-US" dirty="0"/>
              <a:t>Morals and Ethics compulsory subject</a:t>
            </a:r>
          </a:p>
        </p:txBody>
      </p:sp>
    </p:spTree>
    <p:extLst>
      <p:ext uri="{BB962C8B-B14F-4D97-AF65-F5344CB8AC3E}">
        <p14:creationId xmlns:p14="http://schemas.microsoft.com/office/powerpoint/2010/main" val="58767329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A386C-69E7-D846-A3D1-C15B5FDF953D}"/>
              </a:ext>
            </a:extLst>
          </p:cNvPr>
          <p:cNvSpPr>
            <a:spLocks noGrp="1"/>
          </p:cNvSpPr>
          <p:nvPr>
            <p:ph type="ctrTitle"/>
          </p:nvPr>
        </p:nvSpPr>
        <p:spPr>
          <a:xfrm>
            <a:off x="1072055" y="772511"/>
            <a:ext cx="10088070" cy="1405468"/>
          </a:xfrm>
        </p:spPr>
        <p:txBody>
          <a:bodyPr/>
          <a:lstStyle/>
          <a:p>
            <a:pPr algn="ctr"/>
            <a:r>
              <a:rPr lang="en-US" b="1" dirty="0"/>
              <a:t>Aim of the subject</a:t>
            </a:r>
          </a:p>
        </p:txBody>
      </p:sp>
      <p:sp>
        <p:nvSpPr>
          <p:cNvPr id="3" name="Subtitle 2">
            <a:extLst>
              <a:ext uri="{FF2B5EF4-FFF2-40B4-BE49-F238E27FC236}">
                <a16:creationId xmlns:a16="http://schemas.microsoft.com/office/drawing/2014/main" id="{DA8580C6-A198-E247-8B0F-E4F0E484D8ED}"/>
              </a:ext>
            </a:extLst>
          </p:cNvPr>
          <p:cNvSpPr>
            <a:spLocks noGrp="1"/>
          </p:cNvSpPr>
          <p:nvPr>
            <p:ph type="subTitle" idx="1"/>
          </p:nvPr>
        </p:nvSpPr>
        <p:spPr>
          <a:xfrm>
            <a:off x="1072056" y="2632842"/>
            <a:ext cx="10088070" cy="3158358"/>
          </a:xfrm>
        </p:spPr>
        <p:txBody>
          <a:bodyPr>
            <a:normAutofit/>
          </a:bodyPr>
          <a:lstStyle/>
          <a:p>
            <a:pPr marL="285750" indent="-285750" algn="l">
              <a:buFont typeface="Wingdings" pitchFamily="2" charset="2"/>
              <a:buChar char="ü"/>
            </a:pPr>
            <a:r>
              <a:rPr lang="en-US" sz="2800" dirty="0"/>
              <a:t>to encourage every student to be involved in role-play situations in which students need help showing respect</a:t>
            </a:r>
          </a:p>
          <a:p>
            <a:pPr marL="285750" indent="-285750" algn="l">
              <a:buFont typeface="Wingdings" pitchFamily="2" charset="2"/>
              <a:buChar char="ü"/>
            </a:pPr>
            <a:r>
              <a:rPr lang="en-US" sz="2800" dirty="0"/>
              <a:t> to receive a deeper understanding of the act of bullying</a:t>
            </a:r>
          </a:p>
          <a:p>
            <a:pPr marL="285750" indent="-285750" algn="l">
              <a:buFont typeface="Wingdings" pitchFamily="2" charset="2"/>
              <a:buChar char="ü"/>
            </a:pPr>
            <a:r>
              <a:rPr lang="en-US" sz="2800" dirty="0"/>
              <a:t>to understand from their proper experiences what is wrong and why.</a:t>
            </a:r>
          </a:p>
        </p:txBody>
      </p:sp>
    </p:spTree>
    <p:extLst>
      <p:ext uri="{BB962C8B-B14F-4D97-AF65-F5344CB8AC3E}">
        <p14:creationId xmlns:p14="http://schemas.microsoft.com/office/powerpoint/2010/main" val="91883854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E5CE5-0D76-0247-9771-2057D53290A7}"/>
              </a:ext>
            </a:extLst>
          </p:cNvPr>
          <p:cNvSpPr>
            <a:spLocks noGrp="1"/>
          </p:cNvSpPr>
          <p:nvPr>
            <p:ph type="ctrTitle"/>
          </p:nvPr>
        </p:nvSpPr>
        <p:spPr>
          <a:xfrm>
            <a:off x="583324" y="551793"/>
            <a:ext cx="10576801" cy="2112579"/>
          </a:xfrm>
        </p:spPr>
        <p:txBody>
          <a:bodyPr/>
          <a:lstStyle/>
          <a:p>
            <a:pPr algn="ctr"/>
            <a:r>
              <a:rPr lang="en-US" b="1" dirty="0"/>
              <a:t>but what does the government do for it?</a:t>
            </a:r>
          </a:p>
        </p:txBody>
      </p:sp>
      <p:sp>
        <p:nvSpPr>
          <p:cNvPr id="3" name="Subtitle 2">
            <a:extLst>
              <a:ext uri="{FF2B5EF4-FFF2-40B4-BE49-F238E27FC236}">
                <a16:creationId xmlns:a16="http://schemas.microsoft.com/office/drawing/2014/main" id="{E02DB390-AD1F-0B4A-946C-BF8FA71E5FE2}"/>
              </a:ext>
            </a:extLst>
          </p:cNvPr>
          <p:cNvSpPr>
            <a:spLocks noGrp="1"/>
          </p:cNvSpPr>
          <p:nvPr>
            <p:ph type="subTitle" idx="1"/>
          </p:nvPr>
        </p:nvSpPr>
        <p:spPr>
          <a:xfrm>
            <a:off x="1119352" y="2664372"/>
            <a:ext cx="10040773" cy="3126827"/>
          </a:xfrm>
        </p:spPr>
        <p:txBody>
          <a:bodyPr>
            <a:noAutofit/>
          </a:bodyPr>
          <a:lstStyle/>
          <a:p>
            <a:pPr algn="l"/>
            <a:r>
              <a:rPr lang="en-US" sz="4000" dirty="0"/>
              <a:t>“by law, all state schools must have a behavior policy in place that includes measures to prevent all form of bullying among pupils. This policy is decided by the schools.“</a:t>
            </a:r>
          </a:p>
        </p:txBody>
      </p:sp>
    </p:spTree>
    <p:extLst>
      <p:ext uri="{BB962C8B-B14F-4D97-AF65-F5344CB8AC3E}">
        <p14:creationId xmlns:p14="http://schemas.microsoft.com/office/powerpoint/2010/main" val="1827372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871CA-F422-0743-933A-EDF3D6A6F4BE}"/>
              </a:ext>
            </a:extLst>
          </p:cNvPr>
          <p:cNvSpPr>
            <a:spLocks noGrp="1"/>
          </p:cNvSpPr>
          <p:nvPr>
            <p:ph type="title"/>
          </p:nvPr>
        </p:nvSpPr>
        <p:spPr>
          <a:xfrm>
            <a:off x="693683" y="609600"/>
            <a:ext cx="10123543" cy="5334000"/>
          </a:xfrm>
        </p:spPr>
        <p:txBody>
          <a:bodyPr>
            <a:normAutofit/>
          </a:bodyPr>
          <a:lstStyle/>
          <a:p>
            <a:pPr algn="ctr"/>
            <a:r>
              <a:rPr lang="en-US" sz="4000" b="1" dirty="0"/>
              <a:t>What do you think? What is the problem with this point of view?</a:t>
            </a:r>
          </a:p>
        </p:txBody>
      </p:sp>
    </p:spTree>
    <p:extLst>
      <p:ext uri="{BB962C8B-B14F-4D97-AF65-F5344CB8AC3E}">
        <p14:creationId xmlns:p14="http://schemas.microsoft.com/office/powerpoint/2010/main" val="136035149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A4C0E-298A-224F-B152-5803718898BD}"/>
              </a:ext>
            </a:extLst>
          </p:cNvPr>
          <p:cNvSpPr>
            <a:spLocks noGrp="1"/>
          </p:cNvSpPr>
          <p:nvPr>
            <p:ph type="title"/>
          </p:nvPr>
        </p:nvSpPr>
        <p:spPr>
          <a:xfrm>
            <a:off x="685801" y="609600"/>
            <a:ext cx="10131425" cy="4640317"/>
          </a:xfrm>
        </p:spPr>
        <p:txBody>
          <a:bodyPr/>
          <a:lstStyle/>
          <a:p>
            <a:r>
              <a:rPr lang="en-US" dirty="0"/>
              <a:t>=&gt; No sufficient guidance or training to do so</a:t>
            </a:r>
            <a:br>
              <a:rPr lang="en-US" dirty="0"/>
            </a:br>
            <a:r>
              <a:rPr lang="en-US" dirty="0"/>
              <a:t> </a:t>
            </a:r>
            <a:br>
              <a:rPr lang="en-US" dirty="0"/>
            </a:br>
            <a:r>
              <a:rPr lang="en-US" dirty="0"/>
              <a:t>=&gt; attempts to focus on the more obvious forms of bullying, such as physical aggression, and neglect the children's views.</a:t>
            </a:r>
          </a:p>
        </p:txBody>
      </p:sp>
    </p:spTree>
    <p:extLst>
      <p:ext uri="{BB962C8B-B14F-4D97-AF65-F5344CB8AC3E}">
        <p14:creationId xmlns:p14="http://schemas.microsoft.com/office/powerpoint/2010/main" val="193967006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F6F88-9FD8-9547-89D5-95F871AA0FEA}"/>
              </a:ext>
            </a:extLst>
          </p:cNvPr>
          <p:cNvSpPr>
            <a:spLocks noGrp="1"/>
          </p:cNvSpPr>
          <p:nvPr>
            <p:ph type="ctrTitle"/>
          </p:nvPr>
        </p:nvSpPr>
        <p:spPr>
          <a:xfrm>
            <a:off x="551793" y="646388"/>
            <a:ext cx="10214194" cy="1939158"/>
          </a:xfrm>
        </p:spPr>
        <p:txBody>
          <a:bodyPr/>
          <a:lstStyle/>
          <a:p>
            <a:pPr algn="ctr"/>
            <a:r>
              <a:rPr lang="en-US" dirty="0"/>
              <a:t>creating a classroom on shared respect</a:t>
            </a:r>
          </a:p>
        </p:txBody>
      </p:sp>
      <p:sp>
        <p:nvSpPr>
          <p:cNvPr id="3" name="Subtitle 2">
            <a:extLst>
              <a:ext uri="{FF2B5EF4-FFF2-40B4-BE49-F238E27FC236}">
                <a16:creationId xmlns:a16="http://schemas.microsoft.com/office/drawing/2014/main" id="{1824D9B5-67DA-1E41-A041-F007FA5146A6}"/>
              </a:ext>
            </a:extLst>
          </p:cNvPr>
          <p:cNvSpPr>
            <a:spLocks noGrp="1"/>
          </p:cNvSpPr>
          <p:nvPr>
            <p:ph type="subTitle" idx="1"/>
          </p:nvPr>
        </p:nvSpPr>
        <p:spPr>
          <a:xfrm>
            <a:off x="819807" y="2585546"/>
            <a:ext cx="10340318" cy="3205653"/>
          </a:xfrm>
        </p:spPr>
        <p:txBody>
          <a:bodyPr>
            <a:normAutofit/>
          </a:bodyPr>
          <a:lstStyle/>
          <a:p>
            <a:pPr marL="285750" indent="-285750" algn="l">
              <a:buFont typeface="Symbol" pitchFamily="2" charset="2"/>
              <a:buChar char="Þ"/>
            </a:pPr>
            <a:r>
              <a:rPr lang="en-US" dirty="0"/>
              <a:t>easier to teach effectively</a:t>
            </a:r>
          </a:p>
          <a:p>
            <a:pPr marL="285750" indent="-285750" algn="l">
              <a:buFont typeface="Symbol" pitchFamily="2" charset="2"/>
              <a:buChar char="Þ"/>
            </a:pPr>
            <a:r>
              <a:rPr lang="en-US" dirty="0"/>
              <a:t>students feel safe</a:t>
            </a:r>
          </a:p>
          <a:p>
            <a:pPr marL="285750" indent="-285750" algn="l">
              <a:buFont typeface="Symbol" pitchFamily="2" charset="2"/>
              <a:buChar char="Þ"/>
            </a:pPr>
            <a:r>
              <a:rPr lang="en-US" dirty="0"/>
              <a:t>students feel safe asking questions and contributing to discussions.</a:t>
            </a:r>
          </a:p>
          <a:p>
            <a:pPr marL="285750" indent="-285750" algn="l">
              <a:buFont typeface="Symbol" pitchFamily="2" charset="2"/>
              <a:buChar char="Þ"/>
            </a:pPr>
            <a:r>
              <a:rPr lang="en-US" dirty="0"/>
              <a:t>Children would be encourage to be confident but respectful at the same time.</a:t>
            </a:r>
          </a:p>
          <a:p>
            <a:pPr marL="285750" indent="-285750" algn="l">
              <a:buFont typeface="Symbol" pitchFamily="2" charset="2"/>
              <a:buChar char="Þ"/>
            </a:pPr>
            <a:r>
              <a:rPr lang="en-US" dirty="0"/>
              <a:t> collaborate with each other and to raise their questions if they have.</a:t>
            </a:r>
          </a:p>
          <a:p>
            <a:pPr marL="285750" indent="-285750" algn="l">
              <a:buFont typeface="Symbol" pitchFamily="2" charset="2"/>
              <a:buChar char="Þ"/>
            </a:pPr>
            <a:r>
              <a:rPr lang="en-US" dirty="0"/>
              <a:t> All children will learn to help each other, as every child learns in a different way.</a:t>
            </a:r>
          </a:p>
        </p:txBody>
      </p:sp>
    </p:spTree>
    <p:extLst>
      <p:ext uri="{BB962C8B-B14F-4D97-AF65-F5344CB8AC3E}">
        <p14:creationId xmlns:p14="http://schemas.microsoft.com/office/powerpoint/2010/main" val="75404557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par>
                                <p:cTn id="13" presetID="5"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heckerboard(across)">
                                      <p:cBhvr>
                                        <p:cTn id="15" dur="500"/>
                                        <p:tgtEl>
                                          <p:spTgt spid="3">
                                            <p:txEl>
                                              <p:pRg st="1" end="1"/>
                                            </p:txEl>
                                          </p:spTgt>
                                        </p:tgtEl>
                                      </p:cBhvr>
                                    </p:animEffect>
                                  </p:childTnLst>
                                </p:cTn>
                              </p:par>
                              <p:par>
                                <p:cTn id="16" presetID="5" presetClass="entr" presetSubtype="1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heckerboard(across)">
                                      <p:cBhvr>
                                        <p:cTn id="18" dur="500"/>
                                        <p:tgtEl>
                                          <p:spTgt spid="3">
                                            <p:txEl>
                                              <p:pRg st="2" end="2"/>
                                            </p:txEl>
                                          </p:spTgt>
                                        </p:tgtEl>
                                      </p:cBhvr>
                                    </p:animEffect>
                                  </p:childTnLst>
                                </p:cTn>
                              </p:par>
                              <p:par>
                                <p:cTn id="19" presetID="5" presetClass="entr" presetSubtype="1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checkerboard(across)">
                                      <p:cBhvr>
                                        <p:cTn id="21" dur="500"/>
                                        <p:tgtEl>
                                          <p:spTgt spid="3">
                                            <p:txEl>
                                              <p:pRg st="3" end="3"/>
                                            </p:txEl>
                                          </p:spTgt>
                                        </p:tgtEl>
                                      </p:cBhvr>
                                    </p:animEffect>
                                  </p:childTnLst>
                                </p:cTn>
                              </p:par>
                              <p:par>
                                <p:cTn id="22" presetID="5" presetClass="entr" presetSubtype="1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heckerboard(across)">
                                      <p:cBhvr>
                                        <p:cTn id="24" dur="500"/>
                                        <p:tgtEl>
                                          <p:spTgt spid="3">
                                            <p:txEl>
                                              <p:pRg st="4" end="4"/>
                                            </p:txEl>
                                          </p:spTgt>
                                        </p:tgtEl>
                                      </p:cBhvr>
                                    </p:animEffect>
                                  </p:childTnLst>
                                </p:cTn>
                              </p:par>
                              <p:par>
                                <p:cTn id="25" presetID="5" presetClass="entr" presetSubtype="1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heckerboard(across)">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AAED9-90B6-7E47-A1D0-27D4A9C3D6F6}"/>
              </a:ext>
            </a:extLst>
          </p:cNvPr>
          <p:cNvSpPr>
            <a:spLocks noGrp="1"/>
          </p:cNvSpPr>
          <p:nvPr>
            <p:ph type="ctrTitle"/>
          </p:nvPr>
        </p:nvSpPr>
        <p:spPr>
          <a:xfrm>
            <a:off x="662151" y="1007536"/>
            <a:ext cx="10799380" cy="1215402"/>
          </a:xfrm>
        </p:spPr>
        <p:txBody>
          <a:bodyPr/>
          <a:lstStyle/>
          <a:p>
            <a:pPr algn="ctr"/>
            <a:r>
              <a:rPr lang="en-US" dirty="0"/>
              <a:t>How to achieve this?</a:t>
            </a:r>
          </a:p>
        </p:txBody>
      </p:sp>
      <p:sp>
        <p:nvSpPr>
          <p:cNvPr id="3" name="Subtitle 2">
            <a:extLst>
              <a:ext uri="{FF2B5EF4-FFF2-40B4-BE49-F238E27FC236}">
                <a16:creationId xmlns:a16="http://schemas.microsoft.com/office/drawing/2014/main" id="{8863272C-E94A-044B-97A9-9DA62E503ABA}"/>
              </a:ext>
            </a:extLst>
          </p:cNvPr>
          <p:cNvSpPr>
            <a:spLocks noGrp="1"/>
          </p:cNvSpPr>
          <p:nvPr>
            <p:ph type="subTitle" idx="1"/>
          </p:nvPr>
        </p:nvSpPr>
        <p:spPr>
          <a:xfrm>
            <a:off x="882869" y="2459422"/>
            <a:ext cx="10277256" cy="3331778"/>
          </a:xfrm>
        </p:spPr>
        <p:txBody>
          <a:bodyPr/>
          <a:lstStyle/>
          <a:p>
            <a:pPr marL="285750" indent="-285750" algn="l">
              <a:buFont typeface="Symbol" pitchFamily="2" charset="2"/>
              <a:buChar char="Þ"/>
            </a:pPr>
            <a:r>
              <a:rPr lang="en-US" dirty="0"/>
              <a:t>seating arrangement of group pods</a:t>
            </a:r>
          </a:p>
          <a:p>
            <a:pPr marL="285750" indent="-285750" algn="l">
              <a:buFont typeface="Symbol" pitchFamily="2" charset="2"/>
              <a:buChar char="Þ"/>
            </a:pPr>
            <a:endParaRPr lang="en-US" dirty="0"/>
          </a:p>
          <a:p>
            <a:pPr marL="285750" indent="-285750" algn="l">
              <a:buFont typeface="Symbol" pitchFamily="2" charset="2"/>
              <a:buChar char="Þ"/>
            </a:pPr>
            <a:endParaRPr lang="en-US" dirty="0"/>
          </a:p>
          <a:p>
            <a:pPr marL="285750" indent="-285750" algn="l">
              <a:buFont typeface="Symbol" pitchFamily="2" charset="2"/>
              <a:buChar char="Þ"/>
            </a:pPr>
            <a:endParaRPr lang="en-US" dirty="0"/>
          </a:p>
          <a:p>
            <a:pPr marL="285750" indent="-285750" algn="l">
              <a:buFont typeface="Symbol" pitchFamily="2" charset="2"/>
              <a:buChar char="Þ"/>
            </a:pPr>
            <a:r>
              <a:rPr lang="en-US" dirty="0"/>
              <a:t>seating arrangement of group pods</a:t>
            </a:r>
          </a:p>
          <a:p>
            <a:pPr marL="285750" indent="-285750" algn="l">
              <a:buFont typeface="Symbol" pitchFamily="2" charset="2"/>
              <a:buChar char="Þ"/>
            </a:pPr>
            <a:endParaRPr lang="en-US" dirty="0"/>
          </a:p>
        </p:txBody>
      </p:sp>
    </p:spTree>
    <p:extLst>
      <p:ext uri="{BB962C8B-B14F-4D97-AF65-F5344CB8AC3E}">
        <p14:creationId xmlns:p14="http://schemas.microsoft.com/office/powerpoint/2010/main" val="19444377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checkerboard(across)">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D003B-129D-9448-89C6-0463D715D22A}"/>
              </a:ext>
            </a:extLst>
          </p:cNvPr>
          <p:cNvSpPr>
            <a:spLocks noGrp="1"/>
          </p:cNvSpPr>
          <p:nvPr>
            <p:ph type="title"/>
          </p:nvPr>
        </p:nvSpPr>
        <p:spPr>
          <a:xfrm>
            <a:off x="685801" y="609600"/>
            <a:ext cx="10131425" cy="5696607"/>
          </a:xfrm>
        </p:spPr>
        <p:txBody>
          <a:bodyPr>
            <a:normAutofit/>
          </a:bodyPr>
          <a:lstStyle/>
          <a:p>
            <a:pPr algn="ctr"/>
            <a:r>
              <a:rPr lang="en-US" b="1" dirty="0"/>
              <a:t>Supporting each other and learning together can increase the children confidence and interest in learning.</a:t>
            </a:r>
          </a:p>
        </p:txBody>
      </p:sp>
    </p:spTree>
    <p:extLst>
      <p:ext uri="{BB962C8B-B14F-4D97-AF65-F5344CB8AC3E}">
        <p14:creationId xmlns:p14="http://schemas.microsoft.com/office/powerpoint/2010/main" val="41033184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41191-AFCF-134B-BAE6-C23F31622D62}"/>
              </a:ext>
            </a:extLst>
          </p:cNvPr>
          <p:cNvSpPr>
            <a:spLocks noGrp="1"/>
          </p:cNvSpPr>
          <p:nvPr>
            <p:ph type="title"/>
          </p:nvPr>
        </p:nvSpPr>
        <p:spPr>
          <a:xfrm>
            <a:off x="685801" y="609600"/>
            <a:ext cx="10131425" cy="714703"/>
          </a:xfrm>
        </p:spPr>
        <p:txBody>
          <a:bodyPr/>
          <a:lstStyle/>
          <a:p>
            <a:pPr algn="ctr"/>
            <a:r>
              <a:rPr lang="en-US" dirty="0"/>
              <a:t>Reference list</a:t>
            </a:r>
          </a:p>
        </p:txBody>
      </p:sp>
      <p:sp>
        <p:nvSpPr>
          <p:cNvPr id="3" name="Content Placeholder 2">
            <a:extLst>
              <a:ext uri="{FF2B5EF4-FFF2-40B4-BE49-F238E27FC236}">
                <a16:creationId xmlns:a16="http://schemas.microsoft.com/office/drawing/2014/main" id="{2DD609ED-AECC-5C42-B7F7-84CBF6DEA6B7}"/>
              </a:ext>
            </a:extLst>
          </p:cNvPr>
          <p:cNvSpPr>
            <a:spLocks noGrp="1"/>
          </p:cNvSpPr>
          <p:nvPr>
            <p:ph idx="1"/>
          </p:nvPr>
        </p:nvSpPr>
        <p:spPr/>
        <p:txBody>
          <a:bodyPr>
            <a:noAutofit/>
          </a:bodyPr>
          <a:lstStyle/>
          <a:p>
            <a:r>
              <a:rPr lang="en-US" sz="1400" dirty="0"/>
              <a:t>Al-</a:t>
            </a:r>
            <a:r>
              <a:rPr lang="en-US" sz="1400" dirty="0" err="1"/>
              <a:t>Raqqad</a:t>
            </a:r>
            <a:r>
              <a:rPr lang="en-US" sz="1400" dirty="0"/>
              <a:t>, H., Al-</a:t>
            </a:r>
            <a:r>
              <a:rPr lang="en-US" sz="1400" dirty="0" err="1"/>
              <a:t>Bourini</a:t>
            </a:r>
            <a:r>
              <a:rPr lang="en-US" sz="1400" dirty="0"/>
              <a:t>, E., Al </a:t>
            </a:r>
            <a:r>
              <a:rPr lang="en-US" sz="1400" dirty="0" err="1"/>
              <a:t>Talahin</a:t>
            </a:r>
            <a:r>
              <a:rPr lang="en-US" sz="1400" dirty="0"/>
              <a:t>, F. and </a:t>
            </a:r>
            <a:r>
              <a:rPr lang="en-US" sz="1400" dirty="0" err="1"/>
              <a:t>Aranki</a:t>
            </a:r>
            <a:r>
              <a:rPr lang="en-US" sz="1400" dirty="0"/>
              <a:t>, R. (2017). The Impact of School Bullying On Students’ Academic Achievement from Teachers Point of View. </a:t>
            </a:r>
            <a:r>
              <a:rPr lang="en-US" sz="1400" i="1" dirty="0"/>
              <a:t>International Education Studies</a:t>
            </a:r>
            <a:r>
              <a:rPr lang="en-US" sz="1400" dirty="0"/>
              <a:t>, 10(6), p.44.</a:t>
            </a:r>
            <a:endParaRPr lang="en-GB" sz="1400" dirty="0"/>
          </a:p>
          <a:p>
            <a:r>
              <a:rPr lang="en-US" sz="1400" dirty="0"/>
              <a:t>Bright Hub Education. (2018). </a:t>
            </a:r>
            <a:r>
              <a:rPr lang="en-US" sz="1400" i="1" dirty="0"/>
              <a:t>How Teachers Can Help Prevent Bullying in the Classroom</a:t>
            </a:r>
            <a:r>
              <a:rPr lang="en-US" sz="1400" dirty="0"/>
              <a:t>. [online] Available at: https://</a:t>
            </a:r>
            <a:r>
              <a:rPr lang="en-US" sz="1400" dirty="0" err="1"/>
              <a:t>www.brighthubeducation.com</a:t>
            </a:r>
            <a:r>
              <a:rPr lang="en-US" sz="1400" dirty="0"/>
              <a:t>/teaching-methods-tips/6339-how-to-prevent-bullying-in-the-classroom/ [Accessed 20 Nov. 2018].</a:t>
            </a:r>
            <a:endParaRPr lang="en-GB" sz="1400" dirty="0"/>
          </a:p>
          <a:p>
            <a:r>
              <a:rPr lang="en-US" sz="1400" dirty="0" err="1"/>
              <a:t>Education.gov.gy</a:t>
            </a:r>
            <a:r>
              <a:rPr lang="en-US" sz="1400" dirty="0"/>
              <a:t>. (2018). </a:t>
            </a:r>
            <a:r>
              <a:rPr lang="en-US" sz="1400" i="1" dirty="0"/>
              <a:t>How to Achieve Mutual Respect in the Classroom</a:t>
            </a:r>
            <a:r>
              <a:rPr lang="en-US" sz="1400" dirty="0"/>
              <a:t>. [online] Available at: https://</a:t>
            </a:r>
            <a:r>
              <a:rPr lang="en-US" sz="1400" dirty="0" err="1"/>
              <a:t>education.gov.gy</a:t>
            </a:r>
            <a:r>
              <a:rPr lang="en-US" sz="1400" dirty="0"/>
              <a:t>/web/</a:t>
            </a:r>
            <a:r>
              <a:rPr lang="en-US" sz="1400" dirty="0" err="1"/>
              <a:t>index.php</a:t>
            </a:r>
            <a:r>
              <a:rPr lang="en-US" sz="1400" dirty="0"/>
              <a:t>/teachers/tips-for-teaching/item/1795-how-to-achieve-mutual-respect-in-the-classroom [Accessed 21 Nov. 2018].</a:t>
            </a:r>
            <a:endParaRPr lang="en-GB" sz="1400" dirty="0"/>
          </a:p>
          <a:p>
            <a:r>
              <a:rPr lang="en-US" sz="1400" dirty="0" err="1"/>
              <a:t>Educationworld.com</a:t>
            </a:r>
            <a:r>
              <a:rPr lang="en-US" sz="1400" dirty="0"/>
              <a:t>. (2018). </a:t>
            </a:r>
            <a:r>
              <a:rPr lang="en-US" sz="1400" i="1" dirty="0"/>
              <a:t>Creating a Safe Classroom Environment | Education World</a:t>
            </a:r>
            <a:r>
              <a:rPr lang="en-US" sz="1400" dirty="0"/>
              <a:t>. [online] Available at: https://</a:t>
            </a:r>
            <a:r>
              <a:rPr lang="en-US" sz="1400" dirty="0" err="1"/>
              <a:t>www.educationworld.com</a:t>
            </a:r>
            <a:r>
              <a:rPr lang="en-US" sz="1400" dirty="0"/>
              <a:t>/</a:t>
            </a:r>
            <a:r>
              <a:rPr lang="en-US" sz="1400" dirty="0" err="1"/>
              <a:t>a_curr</a:t>
            </a:r>
            <a:r>
              <a:rPr lang="en-US" sz="1400" dirty="0"/>
              <a:t>/creating-safe-classroom-environment-</a:t>
            </a:r>
            <a:r>
              <a:rPr lang="en-US" sz="1400" dirty="0" err="1"/>
              <a:t>climate.shtml</a:t>
            </a:r>
            <a:r>
              <a:rPr lang="en-US" sz="1400" dirty="0"/>
              <a:t> [Accessed 24 Nov. 2018].</a:t>
            </a:r>
            <a:endParaRPr lang="en-GB" sz="1400" dirty="0"/>
          </a:p>
          <a:p>
            <a:r>
              <a:rPr lang="en-US" sz="1400" dirty="0" err="1"/>
              <a:t>Gov.uk</a:t>
            </a:r>
            <a:r>
              <a:rPr lang="en-US" sz="1400" dirty="0"/>
              <a:t>. (2018). </a:t>
            </a:r>
            <a:r>
              <a:rPr lang="en-US" sz="1400" i="1" dirty="0"/>
              <a:t>Print Bullying at school - GOV.UK</a:t>
            </a:r>
            <a:r>
              <a:rPr lang="en-US" sz="1400" dirty="0"/>
              <a:t>. [online] Available at: https://</a:t>
            </a:r>
            <a:r>
              <a:rPr lang="en-US" sz="1400" dirty="0" err="1"/>
              <a:t>www.gov.uk</a:t>
            </a:r>
            <a:r>
              <a:rPr lang="en-US" sz="1400" dirty="0"/>
              <a:t>/bullying-at-school/print [Accessed 23 Nov. 2018].</a:t>
            </a:r>
            <a:endParaRPr lang="en-GB" sz="1400" dirty="0"/>
          </a:p>
          <a:p>
            <a:r>
              <a:rPr lang="en-US" sz="1400" dirty="0"/>
              <a:t>GOV.UK. (2018). </a:t>
            </a:r>
            <a:r>
              <a:rPr lang="en-US" sz="1400" i="1" dirty="0"/>
              <a:t>The national curriculum</a:t>
            </a:r>
            <a:r>
              <a:rPr lang="en-US" sz="1400" dirty="0"/>
              <a:t>. [online] Available at: https://</a:t>
            </a:r>
            <a:r>
              <a:rPr lang="en-US" sz="1400" dirty="0" err="1"/>
              <a:t>www.gov.uk</a:t>
            </a:r>
            <a:r>
              <a:rPr lang="en-US" sz="1400" dirty="0"/>
              <a:t>/national-curriculum/key-stage-1-and-2 [Accessed 22 Nov. 2018].</a:t>
            </a:r>
            <a:endParaRPr lang="en-GB" sz="1400" dirty="0"/>
          </a:p>
          <a:p>
            <a:r>
              <a:rPr lang="en-US" sz="1400" dirty="0" err="1"/>
              <a:t>Responseability.org</a:t>
            </a:r>
            <a:r>
              <a:rPr lang="en-US" sz="1400" dirty="0"/>
              <a:t>. (2018). [online] Available at: http://</a:t>
            </a:r>
            <a:r>
              <a:rPr lang="en-US" sz="1400" dirty="0" err="1"/>
              <a:t>www.responseability.org</a:t>
            </a:r>
            <a:r>
              <a:rPr lang="en-US" sz="1400" dirty="0"/>
              <a:t>/__data/assets/</a:t>
            </a:r>
            <a:r>
              <a:rPr lang="en-US" sz="1400" dirty="0" err="1"/>
              <a:t>pdf_file</a:t>
            </a:r>
            <a:r>
              <a:rPr lang="en-US" sz="1400" dirty="0"/>
              <a:t>/0003/10497/Anxiety-and-Anxiety-Disorders-</a:t>
            </a:r>
            <a:r>
              <a:rPr lang="en-US" sz="1400" dirty="0" err="1"/>
              <a:t>Final.pdf</a:t>
            </a:r>
            <a:r>
              <a:rPr lang="en-US" sz="1400" dirty="0"/>
              <a:t> [Accessed 22 Nov. 2018].</a:t>
            </a:r>
            <a:endParaRPr lang="en-GB" sz="1400" dirty="0"/>
          </a:p>
          <a:p>
            <a:r>
              <a:rPr lang="en-US" sz="1400" dirty="0"/>
              <a:t>Tait, P. (2018). </a:t>
            </a:r>
            <a:r>
              <a:rPr lang="en-US" sz="1400" i="1" dirty="0"/>
              <a:t>We should be teaching morals and ethics in our schools</a:t>
            </a:r>
            <a:r>
              <a:rPr lang="en-US" sz="1400" dirty="0"/>
              <a:t>. [online] </a:t>
            </a:r>
            <a:r>
              <a:rPr lang="en-US" sz="1400" dirty="0" err="1"/>
              <a:t>Telegraph.co.uk</a:t>
            </a:r>
            <a:r>
              <a:rPr lang="en-US" sz="1400" dirty="0"/>
              <a:t>. Available at: https://</a:t>
            </a:r>
            <a:r>
              <a:rPr lang="en-US" sz="1400" dirty="0" err="1"/>
              <a:t>www.telegraph.co.uk</a:t>
            </a:r>
            <a:r>
              <a:rPr lang="en-US" sz="1400" dirty="0"/>
              <a:t>/education/</a:t>
            </a:r>
            <a:r>
              <a:rPr lang="en-US" sz="1400" dirty="0" err="1"/>
              <a:t>educationopinion</a:t>
            </a:r>
            <a:r>
              <a:rPr lang="en-US" sz="1400" dirty="0"/>
              <a:t>/11463380/We-should-be-teaching-morals-and-ethics-in-our-</a:t>
            </a:r>
            <a:r>
              <a:rPr lang="en-US" sz="1400" dirty="0" err="1"/>
              <a:t>schools.html</a:t>
            </a:r>
            <a:r>
              <a:rPr lang="en-US" sz="1400" dirty="0"/>
              <a:t> [Accessed 24 Nov. 2018].</a:t>
            </a:r>
          </a:p>
        </p:txBody>
      </p:sp>
    </p:spTree>
    <p:extLst>
      <p:ext uri="{BB962C8B-B14F-4D97-AF65-F5344CB8AC3E}">
        <p14:creationId xmlns:p14="http://schemas.microsoft.com/office/powerpoint/2010/main" val="3051203939"/>
      </p:ext>
    </p:extLst>
  </p:cSld>
  <p:clrMapOvr>
    <a:masterClrMapping/>
  </p:clrMapOvr>
  <p:transition spd="slow">
    <p:randomBar dir="vert"/>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389</TotalTime>
  <Words>835</Words>
  <Application>Microsoft Macintosh PowerPoint</Application>
  <PresentationFormat>Widescreen</PresentationFormat>
  <Paragraphs>68</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Apple Chancery</vt:lpstr>
      <vt:lpstr>Arial</vt:lpstr>
      <vt:lpstr>Calibri</vt:lpstr>
      <vt:lpstr>Calibri Light</vt:lpstr>
      <vt:lpstr>Symbol</vt:lpstr>
      <vt:lpstr>Wingdings</vt:lpstr>
      <vt:lpstr>Celestial</vt:lpstr>
      <vt:lpstr>Effective   Learning Environment</vt:lpstr>
      <vt:lpstr>would be based on</vt:lpstr>
      <vt:lpstr>children must be taught to respect themselves and each other from a very early age   =&gt; in order to prevent physically or emotionally harassment.  =&gt; every child in the classroom need to feel respected, supported, valued and appreciated </vt:lpstr>
      <vt:lpstr>Bullying =&gt; anxiety which affects learning </vt:lpstr>
      <vt:lpstr>Ministry of Education, Guyana</vt:lpstr>
      <vt:lpstr>What do you think about this point of view? </vt:lpstr>
      <vt:lpstr>In order to reach this peaceful environment in the classroom, it would be essential to rethink the current curriculum.</vt:lpstr>
      <vt:lpstr>But what needs to be added? </vt:lpstr>
      <vt:lpstr>Morals and Ethics compulsory subject</vt:lpstr>
      <vt:lpstr>Aim of the subject</vt:lpstr>
      <vt:lpstr>but what does the government do for it?</vt:lpstr>
      <vt:lpstr>What do you think? What is the problem with this point of view?</vt:lpstr>
      <vt:lpstr>=&gt; No sufficient guidance or training to do so   =&gt; attempts to focus on the more obvious forms of bullying, such as physical aggression, and neglect the children's views.</vt:lpstr>
      <vt:lpstr>creating a classroom on shared respect</vt:lpstr>
      <vt:lpstr>How to achieve this?</vt:lpstr>
      <vt:lpstr>Supporting each other and learning together can increase the children confidence and interest in learning.</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Learning Environment</dc:title>
  <dc:creator>Brigitta Kun (P150510)</dc:creator>
  <cp:lastModifiedBy>Brigitta Kun (P150510)</cp:lastModifiedBy>
  <cp:revision>13</cp:revision>
  <dcterms:created xsi:type="dcterms:W3CDTF">2018-11-26T10:41:26Z</dcterms:created>
  <dcterms:modified xsi:type="dcterms:W3CDTF">2018-11-26T17:16:48Z</dcterms:modified>
</cp:coreProperties>
</file>