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60" r:id="rId2"/>
    <p:sldId id="498" r:id="rId3"/>
    <p:sldId id="499" r:id="rId4"/>
    <p:sldId id="500" r:id="rId5"/>
    <p:sldId id="262" r:id="rId6"/>
    <p:sldId id="263" r:id="rId7"/>
    <p:sldId id="264" r:id="rId8"/>
    <p:sldId id="265" r:id="rId9"/>
    <p:sldId id="261" r:id="rId10"/>
    <p:sldId id="268" r:id="rId11"/>
    <p:sldId id="267" r:id="rId12"/>
    <p:sldId id="270" r:id="rId13"/>
    <p:sldId id="273" r:id="rId14"/>
    <p:sldId id="274" r:id="rId15"/>
    <p:sldId id="288" r:id="rId16"/>
    <p:sldId id="26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E072E7-D833-4EB6-BF5A-AD3E808D67D3}" v="6" dt="2023-10-05T20:16:30.0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62" autoAdjust="0"/>
    <p:restoredTop sz="90167" autoAdjust="0"/>
  </p:normalViewPr>
  <p:slideViewPr>
    <p:cSldViewPr snapToGrid="0">
      <p:cViewPr varScale="1">
        <p:scale>
          <a:sx n="90" d="100"/>
          <a:sy n="90" d="100"/>
        </p:scale>
        <p:origin x="66" y="12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7B8BD4-242B-4563-9E9C-D555A0CF688F}" type="datetimeFigureOut">
              <a:rPr lang="en-GB" smtClean="0"/>
              <a:t>21/01/2026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B71A2C-1831-4C60-800A-D0F7BFD1C2B9}" type="slidenum">
              <a:rPr lang="en-GB" smtClean="0"/>
              <a:t>‹#›</a:t>
            </a:fld>
            <a:endParaRPr lang="en-GB"/>
          </a:p>
        </p:txBody>
      </p:sp>
    </p:spTree>
    <p:extLst>
      <p:ext uri="{BB962C8B-B14F-4D97-AF65-F5344CB8AC3E}">
        <p14:creationId xmlns:p14="http://schemas.microsoft.com/office/powerpoint/2010/main" val="2716928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E569C-5BA7-C7D8-45B6-CBAA5AEBF6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320525-D0D5-6DA9-4155-B7940084AD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5FAAAB-7F86-3E76-3E84-747189791D32}"/>
              </a:ext>
            </a:extLst>
          </p:cNvPr>
          <p:cNvSpPr>
            <a:spLocks noGrp="1"/>
          </p:cNvSpPr>
          <p:nvPr>
            <p:ph type="dt" sz="half" idx="10"/>
          </p:nvPr>
        </p:nvSpPr>
        <p:spPr/>
        <p:txBody>
          <a:bodyPr/>
          <a:lstStyle/>
          <a:p>
            <a:fld id="{FE3BC371-7631-4E70-BCD4-3BC3F97A5184}" type="datetimeFigureOut">
              <a:rPr lang="en-GB" smtClean="0"/>
              <a:t>21/01/2026</a:t>
            </a:fld>
            <a:endParaRPr lang="en-GB"/>
          </a:p>
        </p:txBody>
      </p:sp>
      <p:sp>
        <p:nvSpPr>
          <p:cNvPr id="5" name="Footer Placeholder 4">
            <a:extLst>
              <a:ext uri="{FF2B5EF4-FFF2-40B4-BE49-F238E27FC236}">
                <a16:creationId xmlns:a16="http://schemas.microsoft.com/office/drawing/2014/main" id="{26C47C7A-B0B9-7EB7-5220-BFE415997F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40D7D5-2886-AFA7-2C7F-353E3BC29BD5}"/>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2165248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19445-20B7-2F45-0C0F-0CD4F6DA18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B6573B-5EDD-723D-A561-397E596F6C1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1EF2C7-AD16-7009-1AFB-C250F32CE900}"/>
              </a:ext>
            </a:extLst>
          </p:cNvPr>
          <p:cNvSpPr>
            <a:spLocks noGrp="1"/>
          </p:cNvSpPr>
          <p:nvPr>
            <p:ph type="dt" sz="half" idx="10"/>
          </p:nvPr>
        </p:nvSpPr>
        <p:spPr/>
        <p:txBody>
          <a:bodyPr/>
          <a:lstStyle/>
          <a:p>
            <a:fld id="{FE3BC371-7631-4E70-BCD4-3BC3F97A5184}" type="datetimeFigureOut">
              <a:rPr lang="en-GB" smtClean="0"/>
              <a:t>21/01/2026</a:t>
            </a:fld>
            <a:endParaRPr lang="en-GB"/>
          </a:p>
        </p:txBody>
      </p:sp>
      <p:sp>
        <p:nvSpPr>
          <p:cNvPr id="5" name="Footer Placeholder 4">
            <a:extLst>
              <a:ext uri="{FF2B5EF4-FFF2-40B4-BE49-F238E27FC236}">
                <a16:creationId xmlns:a16="http://schemas.microsoft.com/office/drawing/2014/main" id="{9B90E74A-E119-321F-B0BF-64CB58F3A1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3FD391-4829-12E3-49A6-0360687ED806}"/>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3916631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DA927-D838-687C-57F8-F1C34FC64A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253724-9348-CC99-B36A-4B92AA597A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B45744B-31D3-FACF-922B-DE67F44FA1D5}"/>
              </a:ext>
            </a:extLst>
          </p:cNvPr>
          <p:cNvSpPr>
            <a:spLocks noGrp="1"/>
          </p:cNvSpPr>
          <p:nvPr>
            <p:ph type="dt" sz="half" idx="10"/>
          </p:nvPr>
        </p:nvSpPr>
        <p:spPr/>
        <p:txBody>
          <a:bodyPr/>
          <a:lstStyle/>
          <a:p>
            <a:fld id="{FE3BC371-7631-4E70-BCD4-3BC3F97A5184}" type="datetimeFigureOut">
              <a:rPr lang="en-GB" smtClean="0"/>
              <a:t>21/01/2026</a:t>
            </a:fld>
            <a:endParaRPr lang="en-GB"/>
          </a:p>
        </p:txBody>
      </p:sp>
      <p:sp>
        <p:nvSpPr>
          <p:cNvPr id="5" name="Footer Placeholder 4">
            <a:extLst>
              <a:ext uri="{FF2B5EF4-FFF2-40B4-BE49-F238E27FC236}">
                <a16:creationId xmlns:a16="http://schemas.microsoft.com/office/drawing/2014/main" id="{C65853A0-72F0-81DE-C09B-9216192756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B5D844-6B55-7EB4-7DF7-F20198988C87}"/>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1487463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B75CB-8F07-24CF-501B-2B5599DE6B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F457B9-79B7-AE58-145F-9DCC9CF4A55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AF8456A-4F17-BE38-5A1D-6FA9AFADFB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FDF2A4-BD91-663E-AE56-567FD5C6C011}"/>
              </a:ext>
            </a:extLst>
          </p:cNvPr>
          <p:cNvSpPr>
            <a:spLocks noGrp="1"/>
          </p:cNvSpPr>
          <p:nvPr>
            <p:ph type="dt" sz="half" idx="10"/>
          </p:nvPr>
        </p:nvSpPr>
        <p:spPr/>
        <p:txBody>
          <a:bodyPr/>
          <a:lstStyle/>
          <a:p>
            <a:fld id="{FE3BC371-7631-4E70-BCD4-3BC3F97A5184}" type="datetimeFigureOut">
              <a:rPr lang="en-GB" smtClean="0"/>
              <a:t>21/01/2026</a:t>
            </a:fld>
            <a:endParaRPr lang="en-GB"/>
          </a:p>
        </p:txBody>
      </p:sp>
      <p:sp>
        <p:nvSpPr>
          <p:cNvPr id="6" name="Footer Placeholder 5">
            <a:extLst>
              <a:ext uri="{FF2B5EF4-FFF2-40B4-BE49-F238E27FC236}">
                <a16:creationId xmlns:a16="http://schemas.microsoft.com/office/drawing/2014/main" id="{B3B15EAB-8E69-E15F-C404-B0C9D667B2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D4123C-3539-E57B-1489-759DF56E0AF8}"/>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2229826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B186E-6EA4-1033-D20F-459F700D4D5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343B88-BBC2-1B41-D0AF-CB0A2D52DE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1E55C32-BC0E-D105-2447-FD107B9313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5E3D535-8D31-88E3-8D80-03F10FFFC8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B62892-4266-D244-EF2C-D42A27E413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4D9901F-D732-9A44-C760-C14CCDD4C025}"/>
              </a:ext>
            </a:extLst>
          </p:cNvPr>
          <p:cNvSpPr>
            <a:spLocks noGrp="1"/>
          </p:cNvSpPr>
          <p:nvPr>
            <p:ph type="dt" sz="half" idx="10"/>
          </p:nvPr>
        </p:nvSpPr>
        <p:spPr/>
        <p:txBody>
          <a:bodyPr/>
          <a:lstStyle/>
          <a:p>
            <a:fld id="{FE3BC371-7631-4E70-BCD4-3BC3F97A5184}" type="datetimeFigureOut">
              <a:rPr lang="en-GB" smtClean="0"/>
              <a:t>21/01/2026</a:t>
            </a:fld>
            <a:endParaRPr lang="en-GB"/>
          </a:p>
        </p:txBody>
      </p:sp>
      <p:sp>
        <p:nvSpPr>
          <p:cNvPr id="8" name="Footer Placeholder 7">
            <a:extLst>
              <a:ext uri="{FF2B5EF4-FFF2-40B4-BE49-F238E27FC236}">
                <a16:creationId xmlns:a16="http://schemas.microsoft.com/office/drawing/2014/main" id="{6BD57598-A464-6EF4-0E89-7EB82646EA4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8C0CBE9-D224-21D3-7474-5001B2F03E1B}"/>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686647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14D35-6E4D-3DF0-1BEA-5710359A64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0676EDE-EF3C-E625-B95B-C7A028A29D78}"/>
              </a:ext>
            </a:extLst>
          </p:cNvPr>
          <p:cNvSpPr>
            <a:spLocks noGrp="1"/>
          </p:cNvSpPr>
          <p:nvPr>
            <p:ph type="dt" sz="half" idx="10"/>
          </p:nvPr>
        </p:nvSpPr>
        <p:spPr/>
        <p:txBody>
          <a:bodyPr/>
          <a:lstStyle/>
          <a:p>
            <a:fld id="{FE3BC371-7631-4E70-BCD4-3BC3F97A5184}" type="datetimeFigureOut">
              <a:rPr lang="en-GB" smtClean="0"/>
              <a:t>21/01/2026</a:t>
            </a:fld>
            <a:endParaRPr lang="en-GB"/>
          </a:p>
        </p:txBody>
      </p:sp>
      <p:sp>
        <p:nvSpPr>
          <p:cNvPr id="4" name="Footer Placeholder 3">
            <a:extLst>
              <a:ext uri="{FF2B5EF4-FFF2-40B4-BE49-F238E27FC236}">
                <a16:creationId xmlns:a16="http://schemas.microsoft.com/office/drawing/2014/main" id="{3E173AD0-C9FC-D3A7-7746-5670087F26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2836D3B-31D3-6408-0554-7160A0BA9F34}"/>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2506425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26742F-E8D2-8E27-3FFA-E79538FE7EA3}"/>
              </a:ext>
            </a:extLst>
          </p:cNvPr>
          <p:cNvSpPr>
            <a:spLocks noGrp="1"/>
          </p:cNvSpPr>
          <p:nvPr>
            <p:ph type="dt" sz="half" idx="10"/>
          </p:nvPr>
        </p:nvSpPr>
        <p:spPr/>
        <p:txBody>
          <a:bodyPr/>
          <a:lstStyle/>
          <a:p>
            <a:fld id="{FE3BC371-7631-4E70-BCD4-3BC3F97A5184}" type="datetimeFigureOut">
              <a:rPr lang="en-GB" smtClean="0"/>
              <a:t>21/01/2026</a:t>
            </a:fld>
            <a:endParaRPr lang="en-GB"/>
          </a:p>
        </p:txBody>
      </p:sp>
      <p:sp>
        <p:nvSpPr>
          <p:cNvPr id="3" name="Footer Placeholder 2">
            <a:extLst>
              <a:ext uri="{FF2B5EF4-FFF2-40B4-BE49-F238E27FC236}">
                <a16:creationId xmlns:a16="http://schemas.microsoft.com/office/drawing/2014/main" id="{AC3DFF40-B613-926D-1432-FD38971A13F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30D7B1-7144-0542-6FAB-35113CFFE6B8}"/>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3200586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36BDA-22AC-14F2-8A14-9F2455AD5C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97DEDD4-4DD4-A3F8-6E6B-A8873C8F52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1B53C1-27F0-6FC8-C3BA-19FC518F51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5C5C63-72C7-1FB9-54E5-EE95ABD20172}"/>
              </a:ext>
            </a:extLst>
          </p:cNvPr>
          <p:cNvSpPr>
            <a:spLocks noGrp="1"/>
          </p:cNvSpPr>
          <p:nvPr>
            <p:ph type="dt" sz="half" idx="10"/>
          </p:nvPr>
        </p:nvSpPr>
        <p:spPr/>
        <p:txBody>
          <a:bodyPr/>
          <a:lstStyle/>
          <a:p>
            <a:fld id="{FE3BC371-7631-4E70-BCD4-3BC3F97A5184}" type="datetimeFigureOut">
              <a:rPr lang="en-GB" smtClean="0"/>
              <a:t>21/01/2026</a:t>
            </a:fld>
            <a:endParaRPr lang="en-GB"/>
          </a:p>
        </p:txBody>
      </p:sp>
      <p:sp>
        <p:nvSpPr>
          <p:cNvPr id="6" name="Footer Placeholder 5">
            <a:extLst>
              <a:ext uri="{FF2B5EF4-FFF2-40B4-BE49-F238E27FC236}">
                <a16:creationId xmlns:a16="http://schemas.microsoft.com/office/drawing/2014/main" id="{F0582F7C-682B-AB8F-584D-987442B683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8EDF4B-1131-90AA-85C4-73524B292C6A}"/>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1783209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3685B-60C6-7CA3-A357-61841AB677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E1ECDB-7389-9AEB-82BE-2D4A68FF5A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90BA6F-1F00-54CB-83BF-A98BE6E572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75A6DF-D479-B7E5-6066-797851F0B2B9}"/>
              </a:ext>
            </a:extLst>
          </p:cNvPr>
          <p:cNvSpPr>
            <a:spLocks noGrp="1"/>
          </p:cNvSpPr>
          <p:nvPr>
            <p:ph type="dt" sz="half" idx="10"/>
          </p:nvPr>
        </p:nvSpPr>
        <p:spPr/>
        <p:txBody>
          <a:bodyPr/>
          <a:lstStyle/>
          <a:p>
            <a:fld id="{FE3BC371-7631-4E70-BCD4-3BC3F97A5184}" type="datetimeFigureOut">
              <a:rPr lang="en-GB" smtClean="0"/>
              <a:t>21/01/2026</a:t>
            </a:fld>
            <a:endParaRPr lang="en-GB"/>
          </a:p>
        </p:txBody>
      </p:sp>
      <p:sp>
        <p:nvSpPr>
          <p:cNvPr id="6" name="Footer Placeholder 5">
            <a:extLst>
              <a:ext uri="{FF2B5EF4-FFF2-40B4-BE49-F238E27FC236}">
                <a16:creationId xmlns:a16="http://schemas.microsoft.com/office/drawing/2014/main" id="{C0FE9840-AECE-BACD-46D5-5AC2C2A95A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A2B45B-1135-7752-D4C3-23C44F5B4CB6}"/>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1488500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27A2F-9E0F-BEC4-AE29-FF206EFC909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9990E3-AB73-DA98-9A91-7F56397620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DD2847-1CD6-7DAA-DBB0-7481AEC027A6}"/>
              </a:ext>
            </a:extLst>
          </p:cNvPr>
          <p:cNvSpPr>
            <a:spLocks noGrp="1"/>
          </p:cNvSpPr>
          <p:nvPr>
            <p:ph type="dt" sz="half" idx="10"/>
          </p:nvPr>
        </p:nvSpPr>
        <p:spPr/>
        <p:txBody>
          <a:bodyPr/>
          <a:lstStyle/>
          <a:p>
            <a:fld id="{FE3BC371-7631-4E70-BCD4-3BC3F97A5184}" type="datetimeFigureOut">
              <a:rPr lang="en-GB" smtClean="0"/>
              <a:t>21/01/2026</a:t>
            </a:fld>
            <a:endParaRPr lang="en-GB"/>
          </a:p>
        </p:txBody>
      </p:sp>
      <p:sp>
        <p:nvSpPr>
          <p:cNvPr id="5" name="Footer Placeholder 4">
            <a:extLst>
              <a:ext uri="{FF2B5EF4-FFF2-40B4-BE49-F238E27FC236}">
                <a16:creationId xmlns:a16="http://schemas.microsoft.com/office/drawing/2014/main" id="{46EA3838-185D-FB8D-6DC5-5ABA920137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67CFF5-2642-AD27-71DA-A3AF880CA9C1}"/>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1784302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8E9DD2-ED0E-E0D6-1AFC-B9D68003BED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FAAE33-4FA9-8CB3-6F99-DAD5B72E7E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E6317D-AC79-C42B-F5C6-016846D1897E}"/>
              </a:ext>
            </a:extLst>
          </p:cNvPr>
          <p:cNvSpPr>
            <a:spLocks noGrp="1"/>
          </p:cNvSpPr>
          <p:nvPr>
            <p:ph type="dt" sz="half" idx="10"/>
          </p:nvPr>
        </p:nvSpPr>
        <p:spPr/>
        <p:txBody>
          <a:bodyPr/>
          <a:lstStyle/>
          <a:p>
            <a:fld id="{FE3BC371-7631-4E70-BCD4-3BC3F97A5184}" type="datetimeFigureOut">
              <a:rPr lang="en-GB" smtClean="0"/>
              <a:t>21/01/2026</a:t>
            </a:fld>
            <a:endParaRPr lang="en-GB"/>
          </a:p>
        </p:txBody>
      </p:sp>
      <p:sp>
        <p:nvSpPr>
          <p:cNvPr id="5" name="Footer Placeholder 4">
            <a:extLst>
              <a:ext uri="{FF2B5EF4-FFF2-40B4-BE49-F238E27FC236}">
                <a16:creationId xmlns:a16="http://schemas.microsoft.com/office/drawing/2014/main" id="{CCB45411-C925-68D6-FCA3-AACBF2D10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2DB0EA-4EED-5785-E01B-7F0C6FFA2F2D}"/>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2002654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C0DDDD-19B0-8A2E-9F51-6B97A8DA47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BF0628-15FE-D011-AB56-6405282046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642665-4036-3B1D-50B6-7BB246CC7B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3BC371-7631-4E70-BCD4-3BC3F97A5184}" type="datetimeFigureOut">
              <a:rPr lang="en-GB" smtClean="0"/>
              <a:t>21/01/2026</a:t>
            </a:fld>
            <a:endParaRPr lang="en-GB"/>
          </a:p>
        </p:txBody>
      </p:sp>
      <p:sp>
        <p:nvSpPr>
          <p:cNvPr id="5" name="Footer Placeholder 4">
            <a:extLst>
              <a:ext uri="{FF2B5EF4-FFF2-40B4-BE49-F238E27FC236}">
                <a16:creationId xmlns:a16="http://schemas.microsoft.com/office/drawing/2014/main" id="{EA794BF9-B2EE-E704-1343-43E8C06368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13BC57E-128C-B8A7-CB22-27DD6C9963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AE1E72-E938-467C-9C72-D3D6DBD2FF33}" type="slidenum">
              <a:rPr lang="en-GB" smtClean="0"/>
              <a:t>‹#›</a:t>
            </a:fld>
            <a:endParaRPr lang="en-GB"/>
          </a:p>
        </p:txBody>
      </p:sp>
    </p:spTree>
    <p:extLst>
      <p:ext uri="{BB962C8B-B14F-4D97-AF65-F5344CB8AC3E}">
        <p14:creationId xmlns:p14="http://schemas.microsoft.com/office/powerpoint/2010/main" val="24730831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iversity and inclusion at WeWork | Careers at WeWork">
            <a:extLst>
              <a:ext uri="{FF2B5EF4-FFF2-40B4-BE49-F238E27FC236}">
                <a16:creationId xmlns:a16="http://schemas.microsoft.com/office/drawing/2014/main" id="{38D05A65-B677-BC69-D2ED-62F69FB6A2F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02" t="1086" r="13979"/>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E22413-F106-C2E8-0C39-FE5637212107}"/>
              </a:ext>
            </a:extLst>
          </p:cNvPr>
          <p:cNvSpPr>
            <a:spLocks noGrp="1"/>
          </p:cNvSpPr>
          <p:nvPr>
            <p:ph type="ctrTitle"/>
          </p:nvPr>
        </p:nvSpPr>
        <p:spPr>
          <a:xfrm>
            <a:off x="477981" y="1122363"/>
            <a:ext cx="3245880" cy="3204134"/>
          </a:xfrm>
        </p:spPr>
        <p:txBody>
          <a:bodyPr anchor="b">
            <a:normAutofit/>
          </a:bodyPr>
          <a:lstStyle/>
          <a:p>
            <a:pPr algn="l"/>
            <a:r>
              <a:rPr lang="en-GB" sz="4800" dirty="0"/>
              <a:t>Gender, Race, Religion and Crime</a:t>
            </a:r>
          </a:p>
        </p:txBody>
      </p:sp>
      <p:sp>
        <p:nvSpPr>
          <p:cNvPr id="3" name="Subtitle 2">
            <a:extLst>
              <a:ext uri="{FF2B5EF4-FFF2-40B4-BE49-F238E27FC236}">
                <a16:creationId xmlns:a16="http://schemas.microsoft.com/office/drawing/2014/main" id="{808099F1-1C63-44D1-D6C9-2D71ABBA883F}"/>
              </a:ext>
            </a:extLst>
          </p:cNvPr>
          <p:cNvSpPr>
            <a:spLocks noGrp="1"/>
          </p:cNvSpPr>
          <p:nvPr>
            <p:ph type="subTitle" idx="1"/>
          </p:nvPr>
        </p:nvSpPr>
        <p:spPr>
          <a:xfrm>
            <a:off x="477980" y="4872922"/>
            <a:ext cx="4023359" cy="1208141"/>
          </a:xfrm>
        </p:spPr>
        <p:txBody>
          <a:bodyPr>
            <a:normAutofit/>
          </a:bodyPr>
          <a:lstStyle/>
          <a:p>
            <a:pPr algn="l"/>
            <a:r>
              <a:rPr lang="en-GB" sz="2000" dirty="0"/>
              <a:t>Workshop: week 1</a:t>
            </a:r>
          </a:p>
          <a:p>
            <a:pPr algn="l"/>
            <a:r>
              <a:rPr lang="en-GB" sz="2000" dirty="0"/>
              <a:t>Nerys Musgrove</a:t>
            </a:r>
          </a:p>
          <a:p>
            <a:pPr algn="l"/>
            <a:r>
              <a:rPr lang="en-GB" sz="2000" dirty="0"/>
              <a:t>n.musgrove@uwtsd.ac.uk</a:t>
            </a:r>
          </a:p>
        </p:txBody>
      </p:sp>
    </p:spTree>
    <p:extLst>
      <p:ext uri="{BB962C8B-B14F-4D97-AF65-F5344CB8AC3E}">
        <p14:creationId xmlns:p14="http://schemas.microsoft.com/office/powerpoint/2010/main" val="738405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E0D5F-A47C-2269-48AA-3544938333B4}"/>
              </a:ext>
            </a:extLst>
          </p:cNvPr>
          <p:cNvSpPr>
            <a:spLocks noGrp="1"/>
          </p:cNvSpPr>
          <p:nvPr>
            <p:ph type="title"/>
          </p:nvPr>
        </p:nvSpPr>
        <p:spPr/>
        <p:txBody>
          <a:bodyPr/>
          <a:lstStyle/>
          <a:p>
            <a:r>
              <a:rPr lang="en-GB" dirty="0"/>
              <a:t>Definitions of identities - Discussion</a:t>
            </a:r>
          </a:p>
        </p:txBody>
      </p:sp>
      <p:sp>
        <p:nvSpPr>
          <p:cNvPr id="3" name="Content Placeholder 2">
            <a:extLst>
              <a:ext uri="{FF2B5EF4-FFF2-40B4-BE49-F238E27FC236}">
                <a16:creationId xmlns:a16="http://schemas.microsoft.com/office/drawing/2014/main" id="{04CBEBED-D06B-94DE-6EA0-897AAF93B3ED}"/>
              </a:ext>
            </a:extLst>
          </p:cNvPr>
          <p:cNvSpPr>
            <a:spLocks noGrp="1"/>
          </p:cNvSpPr>
          <p:nvPr>
            <p:ph idx="1"/>
          </p:nvPr>
        </p:nvSpPr>
        <p:spPr/>
        <p:txBody>
          <a:bodyPr/>
          <a:lstStyle/>
          <a:p>
            <a:r>
              <a:rPr lang="en-GB" dirty="0"/>
              <a:t>Can you define “race”?</a:t>
            </a:r>
          </a:p>
          <a:p>
            <a:endParaRPr lang="en-GB" dirty="0"/>
          </a:p>
          <a:p>
            <a:r>
              <a:rPr lang="en-GB" dirty="0"/>
              <a:t>Can you define “women”?</a:t>
            </a:r>
          </a:p>
          <a:p>
            <a:endParaRPr lang="en-GB" dirty="0"/>
          </a:p>
          <a:p>
            <a:r>
              <a:rPr lang="en-GB" dirty="0"/>
              <a:t>Can you define a “Christian”?</a:t>
            </a:r>
          </a:p>
          <a:p>
            <a:endParaRPr lang="en-GB" dirty="0"/>
          </a:p>
          <a:p>
            <a:r>
              <a:rPr lang="en-GB" dirty="0"/>
              <a:t>Can you define a “Man”?</a:t>
            </a:r>
          </a:p>
        </p:txBody>
      </p:sp>
    </p:spTree>
    <p:extLst>
      <p:ext uri="{BB962C8B-B14F-4D97-AF65-F5344CB8AC3E}">
        <p14:creationId xmlns:p14="http://schemas.microsoft.com/office/powerpoint/2010/main" val="2466248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C499C-E1FC-199C-7DAA-AAE1C999E436}"/>
              </a:ext>
            </a:extLst>
          </p:cNvPr>
          <p:cNvSpPr>
            <a:spLocks noGrp="1"/>
          </p:cNvSpPr>
          <p:nvPr>
            <p:ph type="title"/>
          </p:nvPr>
        </p:nvSpPr>
        <p:spPr/>
        <p:txBody>
          <a:bodyPr/>
          <a:lstStyle/>
          <a:p>
            <a:r>
              <a:rPr lang="en-GB" dirty="0"/>
              <a:t>Identity - Group Discussion</a:t>
            </a:r>
          </a:p>
        </p:txBody>
      </p:sp>
      <p:sp>
        <p:nvSpPr>
          <p:cNvPr id="3" name="Content Placeholder 2">
            <a:extLst>
              <a:ext uri="{FF2B5EF4-FFF2-40B4-BE49-F238E27FC236}">
                <a16:creationId xmlns:a16="http://schemas.microsoft.com/office/drawing/2014/main" id="{79D5FA23-F0CE-62A0-EC9F-399D775BAC33}"/>
              </a:ext>
            </a:extLst>
          </p:cNvPr>
          <p:cNvSpPr>
            <a:spLocks noGrp="1"/>
          </p:cNvSpPr>
          <p:nvPr>
            <p:ph idx="1"/>
          </p:nvPr>
        </p:nvSpPr>
        <p:spPr/>
        <p:txBody>
          <a:bodyPr/>
          <a:lstStyle/>
          <a:p>
            <a:r>
              <a:rPr lang="en-GB" dirty="0"/>
              <a:t>Think about the following extracts.</a:t>
            </a:r>
          </a:p>
          <a:p>
            <a:endParaRPr lang="en-GB" dirty="0"/>
          </a:p>
          <a:p>
            <a:r>
              <a:rPr lang="en-GB" dirty="0"/>
              <a:t>Do you agree with these ideas, do you identify with the points being made?</a:t>
            </a:r>
          </a:p>
          <a:p>
            <a:endParaRPr lang="en-GB" dirty="0"/>
          </a:p>
          <a:p>
            <a:r>
              <a:rPr lang="en-GB" dirty="0"/>
              <a:t>Can you identify the different “persons” which make up your identity? Are some more important than the others? To whom are they more important?</a:t>
            </a:r>
          </a:p>
        </p:txBody>
      </p:sp>
    </p:spTree>
    <p:extLst>
      <p:ext uri="{BB962C8B-B14F-4D97-AF65-F5344CB8AC3E}">
        <p14:creationId xmlns:p14="http://schemas.microsoft.com/office/powerpoint/2010/main" val="741802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068D0AF-99E0-514D-4EC5-387CAF33205F}"/>
              </a:ext>
            </a:extLst>
          </p:cNvPr>
          <p:cNvSpPr/>
          <p:nvPr/>
        </p:nvSpPr>
        <p:spPr>
          <a:xfrm>
            <a:off x="659567" y="1690688"/>
            <a:ext cx="11152682" cy="448627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F3FF931B-9F1E-DB09-5B2F-4982C09901CE}"/>
              </a:ext>
            </a:extLst>
          </p:cNvPr>
          <p:cNvSpPr>
            <a:spLocks noGrp="1"/>
          </p:cNvSpPr>
          <p:nvPr>
            <p:ph type="title"/>
          </p:nvPr>
        </p:nvSpPr>
        <p:spPr/>
        <p:txBody>
          <a:bodyPr/>
          <a:lstStyle/>
          <a:p>
            <a:r>
              <a:rPr lang="en-GB" dirty="0"/>
              <a:t>Identity - Group Discussion</a:t>
            </a:r>
          </a:p>
        </p:txBody>
      </p:sp>
      <p:sp>
        <p:nvSpPr>
          <p:cNvPr id="3" name="Content Placeholder 2">
            <a:extLst>
              <a:ext uri="{FF2B5EF4-FFF2-40B4-BE49-F238E27FC236}">
                <a16:creationId xmlns:a16="http://schemas.microsoft.com/office/drawing/2014/main" id="{9276E0F7-E45F-DF96-D500-2FAB9B0831F0}"/>
              </a:ext>
            </a:extLst>
          </p:cNvPr>
          <p:cNvSpPr>
            <a:spLocks noGrp="1"/>
          </p:cNvSpPr>
          <p:nvPr>
            <p:ph idx="1"/>
          </p:nvPr>
        </p:nvSpPr>
        <p:spPr/>
        <p:txBody>
          <a:bodyPr>
            <a:normAutofit fontScale="92500" lnSpcReduction="10000"/>
          </a:bodyPr>
          <a:lstStyle/>
          <a:p>
            <a:r>
              <a:rPr lang="en-GB" dirty="0"/>
              <a:t>“I may feel like a king but I won’t be treated like one at the bank”</a:t>
            </a:r>
          </a:p>
          <a:p>
            <a:endParaRPr lang="en-GB" dirty="0"/>
          </a:p>
          <a:p>
            <a:r>
              <a:rPr lang="en-GB" dirty="0"/>
              <a:t>“It becomes immediately clear that one problem with the term ‘identity’ is that it can be used to refer to a range of phenomena. My sense of myself, others’ perceptions of me, my reactions to others’ perceptions, the social categories that attach themselves to me and to which I attach myself – all may be referred to as ‘identity’ yet clearly there are important differences between them. Any discussion of identity always means we are in the presence of not one but many persons – or perceptions of a person”</a:t>
            </a:r>
          </a:p>
          <a:p>
            <a:pPr algn="r"/>
            <a:endParaRPr lang="en-GB" b="0" i="0" dirty="0">
              <a:solidFill>
                <a:srgbClr val="333333"/>
              </a:solidFill>
              <a:effectLst/>
              <a:latin typeface="avenir-regular-class"/>
            </a:endParaRPr>
          </a:p>
          <a:p>
            <a:pPr algn="r"/>
            <a:r>
              <a:rPr lang="en-GB" sz="2200" b="0" i="0" dirty="0">
                <a:solidFill>
                  <a:srgbClr val="333333"/>
                </a:solidFill>
                <a:effectLst/>
                <a:latin typeface="avenir-regular-class"/>
              </a:rPr>
              <a:t>Lawler, S. (2014)  </a:t>
            </a:r>
            <a:r>
              <a:rPr lang="en-GB" sz="2200" b="0" i="1" dirty="0">
                <a:solidFill>
                  <a:srgbClr val="333333"/>
                </a:solidFill>
                <a:effectLst/>
                <a:latin typeface="avenir-regular-class"/>
              </a:rPr>
              <a:t>Identity : sociological perspectives</a:t>
            </a:r>
            <a:r>
              <a:rPr lang="en-GB" sz="2200" b="0" i="0" dirty="0">
                <a:solidFill>
                  <a:srgbClr val="333333"/>
                </a:solidFill>
                <a:effectLst/>
                <a:latin typeface="avenir-regular-class"/>
              </a:rPr>
              <a:t>. 2</a:t>
            </a:r>
            <a:r>
              <a:rPr lang="en-GB" sz="2200" b="0" i="0" baseline="30000" dirty="0">
                <a:solidFill>
                  <a:srgbClr val="333333"/>
                </a:solidFill>
                <a:effectLst/>
                <a:latin typeface="avenir-regular-class"/>
              </a:rPr>
              <a:t>nd</a:t>
            </a:r>
            <a:r>
              <a:rPr lang="en-GB" sz="2200" b="0" i="0" dirty="0">
                <a:solidFill>
                  <a:srgbClr val="333333"/>
                </a:solidFill>
                <a:effectLst/>
                <a:latin typeface="avenir-regular-class"/>
              </a:rPr>
              <a:t> </a:t>
            </a:r>
            <a:r>
              <a:rPr lang="en-GB" sz="2200" b="0" i="0" dirty="0" err="1">
                <a:solidFill>
                  <a:srgbClr val="333333"/>
                </a:solidFill>
                <a:effectLst/>
                <a:latin typeface="avenir-regular-class"/>
              </a:rPr>
              <a:t>Edn</a:t>
            </a:r>
            <a:r>
              <a:rPr lang="en-GB" sz="2200" b="0" i="0" dirty="0">
                <a:solidFill>
                  <a:srgbClr val="333333"/>
                </a:solidFill>
                <a:effectLst/>
                <a:latin typeface="avenir-regular-class"/>
              </a:rPr>
              <a:t>. Cambridge: Polity Press.</a:t>
            </a:r>
          </a:p>
          <a:p>
            <a:pPr algn="r"/>
            <a:endParaRPr lang="en-GB" dirty="0"/>
          </a:p>
        </p:txBody>
      </p:sp>
    </p:spTree>
    <p:extLst>
      <p:ext uri="{BB962C8B-B14F-4D97-AF65-F5344CB8AC3E}">
        <p14:creationId xmlns:p14="http://schemas.microsoft.com/office/powerpoint/2010/main" val="1052955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17B352A-AC35-7B1B-83FD-676AD778028E}"/>
              </a:ext>
            </a:extLst>
          </p:cNvPr>
          <p:cNvSpPr/>
          <p:nvPr/>
        </p:nvSpPr>
        <p:spPr>
          <a:xfrm>
            <a:off x="656492" y="1535723"/>
            <a:ext cx="5323418" cy="506436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F7750B4B-AE4B-ACAA-0E4F-626093D11854}"/>
              </a:ext>
            </a:extLst>
          </p:cNvPr>
          <p:cNvSpPr>
            <a:spLocks noGrp="1"/>
          </p:cNvSpPr>
          <p:nvPr>
            <p:ph type="title"/>
          </p:nvPr>
        </p:nvSpPr>
        <p:spPr/>
        <p:txBody>
          <a:bodyPr/>
          <a:lstStyle/>
          <a:p>
            <a:r>
              <a:rPr lang="en-GB" dirty="0"/>
              <a:t>Discussion </a:t>
            </a:r>
          </a:p>
        </p:txBody>
      </p:sp>
      <p:sp>
        <p:nvSpPr>
          <p:cNvPr id="3" name="Content Placeholder 2">
            <a:extLst>
              <a:ext uri="{FF2B5EF4-FFF2-40B4-BE49-F238E27FC236}">
                <a16:creationId xmlns:a16="http://schemas.microsoft.com/office/drawing/2014/main" id="{A360A116-1826-6500-7B1F-01A939FE5963}"/>
              </a:ext>
            </a:extLst>
          </p:cNvPr>
          <p:cNvSpPr>
            <a:spLocks noGrp="1"/>
          </p:cNvSpPr>
          <p:nvPr>
            <p:ph idx="1"/>
          </p:nvPr>
        </p:nvSpPr>
        <p:spPr>
          <a:xfrm>
            <a:off x="838201" y="1825625"/>
            <a:ext cx="5040962" cy="4667250"/>
          </a:xfrm>
        </p:spPr>
        <p:txBody>
          <a:bodyPr>
            <a:normAutofit fontScale="85000" lnSpcReduction="20000"/>
          </a:bodyPr>
          <a:lstStyle/>
          <a:p>
            <a:r>
              <a:rPr lang="en-GB" dirty="0"/>
              <a:t>“…the distinction between the self and other is arbitrarily defined in that it is fleeting and shifts with what is convenient, whether it be race, religion, class, ethnicity, or geography. This arbitrariness is most evident in spaces of exception and liminality where the process of othering does not quite map onto conventional notions of othering… while the process of othering might be considered arbitrary, the consequences are very real and tangible…”</a:t>
            </a:r>
          </a:p>
          <a:p>
            <a:endParaRPr lang="en-GB" dirty="0"/>
          </a:p>
          <a:p>
            <a:pPr algn="r"/>
            <a:r>
              <a:rPr lang="en-GB" sz="2000" dirty="0" err="1"/>
              <a:t>Sonnis</a:t>
            </a:r>
            <a:r>
              <a:rPr lang="en-GB" sz="2000" dirty="0"/>
              <a:t>-Bell, M. (2018, p.2)</a:t>
            </a:r>
          </a:p>
        </p:txBody>
      </p:sp>
      <p:sp>
        <p:nvSpPr>
          <p:cNvPr id="4" name="Content Placeholder 2">
            <a:extLst>
              <a:ext uri="{FF2B5EF4-FFF2-40B4-BE49-F238E27FC236}">
                <a16:creationId xmlns:a16="http://schemas.microsoft.com/office/drawing/2014/main" id="{985B40D5-FE55-6600-EE0D-162694719698}"/>
              </a:ext>
            </a:extLst>
          </p:cNvPr>
          <p:cNvSpPr txBox="1">
            <a:spLocks/>
          </p:cNvSpPr>
          <p:nvPr/>
        </p:nvSpPr>
        <p:spPr>
          <a:xfrm>
            <a:off x="5979910" y="1757096"/>
            <a:ext cx="5593285" cy="46672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Q1. What do you think she means when she says distinction between the self and other is “fleeting” and “shifts with what is convenient”?</a:t>
            </a:r>
          </a:p>
          <a:p>
            <a:r>
              <a:rPr lang="en-GB" sz="2000" dirty="0"/>
              <a:t>Q2. Can you think of “spaces of exception”, odd or out of the ordinary places in every day life, where these differences between the self and other become very important?</a:t>
            </a:r>
          </a:p>
          <a:p>
            <a:r>
              <a:rPr lang="en-GB" sz="2000" dirty="0"/>
              <a:t>Q3. What “real and tangible” consequences can you suggest about arbitrary identities being constructed in exceptional spaces?</a:t>
            </a:r>
          </a:p>
        </p:txBody>
      </p:sp>
    </p:spTree>
    <p:extLst>
      <p:ext uri="{BB962C8B-B14F-4D97-AF65-F5344CB8AC3E}">
        <p14:creationId xmlns:p14="http://schemas.microsoft.com/office/powerpoint/2010/main" val="3269762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43B91-83ED-2293-9AD5-90D746391134}"/>
              </a:ext>
            </a:extLst>
          </p:cNvPr>
          <p:cNvSpPr>
            <a:spLocks noGrp="1"/>
          </p:cNvSpPr>
          <p:nvPr>
            <p:ph type="title"/>
          </p:nvPr>
        </p:nvSpPr>
        <p:spPr/>
        <p:txBody>
          <a:bodyPr/>
          <a:lstStyle/>
          <a:p>
            <a:r>
              <a:rPr lang="en-GB" dirty="0"/>
              <a:t>Hegemony</a:t>
            </a:r>
          </a:p>
        </p:txBody>
      </p:sp>
      <p:sp>
        <p:nvSpPr>
          <p:cNvPr id="3" name="Content Placeholder 2">
            <a:extLst>
              <a:ext uri="{FF2B5EF4-FFF2-40B4-BE49-F238E27FC236}">
                <a16:creationId xmlns:a16="http://schemas.microsoft.com/office/drawing/2014/main" id="{79644D16-CF27-FB39-646E-D7DD344D8EBB}"/>
              </a:ext>
            </a:extLst>
          </p:cNvPr>
          <p:cNvSpPr>
            <a:spLocks noGrp="1"/>
          </p:cNvSpPr>
          <p:nvPr>
            <p:ph idx="1"/>
          </p:nvPr>
        </p:nvSpPr>
        <p:spPr/>
        <p:txBody>
          <a:bodyPr/>
          <a:lstStyle/>
          <a:p>
            <a:r>
              <a:rPr lang="en-GB" dirty="0"/>
              <a:t>Task 1: </a:t>
            </a:r>
          </a:p>
          <a:p>
            <a:pPr lvl="1"/>
            <a:r>
              <a:rPr lang="en-GB" dirty="0"/>
              <a:t>Look up definitions of hegemony</a:t>
            </a:r>
          </a:p>
          <a:p>
            <a:pPr lvl="1"/>
            <a:r>
              <a:rPr lang="en-GB" dirty="0"/>
              <a:t>Discuss what you have found with the people next to you:</a:t>
            </a:r>
          </a:p>
          <a:p>
            <a:pPr lvl="2"/>
            <a:r>
              <a:rPr lang="en-GB" dirty="0"/>
              <a:t>Did you know this word before?</a:t>
            </a:r>
          </a:p>
          <a:p>
            <a:pPr lvl="2"/>
            <a:r>
              <a:rPr lang="en-GB" dirty="0"/>
              <a:t>What do you understand by these definitions?</a:t>
            </a:r>
          </a:p>
          <a:p>
            <a:pPr lvl="2"/>
            <a:r>
              <a:rPr lang="en-GB" dirty="0"/>
              <a:t>Does this sound like any other concept or idea from the social world?</a:t>
            </a:r>
          </a:p>
          <a:p>
            <a:pPr lvl="2"/>
            <a:r>
              <a:rPr lang="en-GB" dirty="0"/>
              <a:t>Can you think of any examples of hegemony in the real world?</a:t>
            </a:r>
          </a:p>
        </p:txBody>
      </p:sp>
    </p:spTree>
    <p:extLst>
      <p:ext uri="{BB962C8B-B14F-4D97-AF65-F5344CB8AC3E}">
        <p14:creationId xmlns:p14="http://schemas.microsoft.com/office/powerpoint/2010/main" val="3632539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5B164-F060-E098-AFAA-1EBEF6B0D900}"/>
              </a:ext>
            </a:extLst>
          </p:cNvPr>
          <p:cNvSpPr>
            <a:spLocks noGrp="1"/>
          </p:cNvSpPr>
          <p:nvPr>
            <p:ph type="title"/>
          </p:nvPr>
        </p:nvSpPr>
        <p:spPr/>
        <p:txBody>
          <a:bodyPr/>
          <a:lstStyle/>
          <a:p>
            <a:r>
              <a:rPr lang="en-GB" dirty="0"/>
              <a:t>Hegemony</a:t>
            </a:r>
          </a:p>
        </p:txBody>
      </p:sp>
      <p:sp>
        <p:nvSpPr>
          <p:cNvPr id="3" name="Content Placeholder 2">
            <a:extLst>
              <a:ext uri="{FF2B5EF4-FFF2-40B4-BE49-F238E27FC236}">
                <a16:creationId xmlns:a16="http://schemas.microsoft.com/office/drawing/2014/main" id="{819F393A-31C0-7737-57E8-DCDE7ECAD2EE}"/>
              </a:ext>
            </a:extLst>
          </p:cNvPr>
          <p:cNvSpPr>
            <a:spLocks noGrp="1"/>
          </p:cNvSpPr>
          <p:nvPr>
            <p:ph idx="1"/>
          </p:nvPr>
        </p:nvSpPr>
        <p:spPr>
          <a:xfrm>
            <a:off x="838200" y="1825625"/>
            <a:ext cx="6501714" cy="4351338"/>
          </a:xfrm>
        </p:spPr>
        <p:txBody>
          <a:bodyPr/>
          <a:lstStyle/>
          <a:p>
            <a:r>
              <a:rPr lang="en-GB" dirty="0"/>
              <a:t>Antonio Gramsci (1891-1937)</a:t>
            </a:r>
          </a:p>
          <a:p>
            <a:endParaRPr lang="en-GB" dirty="0"/>
          </a:p>
          <a:p>
            <a:endParaRPr lang="en-GB" dirty="0"/>
          </a:p>
          <a:p>
            <a:r>
              <a:rPr lang="en-GB" dirty="0"/>
              <a:t>Karl Marx (1818-1883)</a:t>
            </a:r>
          </a:p>
          <a:p>
            <a:pPr lvl="1"/>
            <a:r>
              <a:rPr lang="en-GB" dirty="0"/>
              <a:t>Influenced by ideas of the ‘Base and Superstructure’ model designed by Marx</a:t>
            </a:r>
          </a:p>
          <a:p>
            <a:pPr lvl="1"/>
            <a:r>
              <a:rPr lang="en-GB" dirty="0"/>
              <a:t>Dominant classes in society who control the means of production, also control the political and ideological institution of society</a:t>
            </a:r>
          </a:p>
        </p:txBody>
      </p:sp>
      <p:pic>
        <p:nvPicPr>
          <p:cNvPr id="1026" name="Picture 2" descr="What Is Cultural Hegemony?">
            <a:extLst>
              <a:ext uri="{FF2B5EF4-FFF2-40B4-BE49-F238E27FC236}">
                <a16:creationId xmlns:a16="http://schemas.microsoft.com/office/drawing/2014/main" id="{D4BB2B42-96FB-E627-9F16-65FEEFABAD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14539" y="581819"/>
            <a:ext cx="1943100" cy="23526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0E50235B-A26A-5A46-3E67-60BD41B609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6162" y="3166794"/>
            <a:ext cx="1937435" cy="2777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7108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88B4946-EFE8-AF09-7DF2-45B8BE82DA22}"/>
              </a:ext>
            </a:extLst>
          </p:cNvPr>
          <p:cNvSpPr/>
          <p:nvPr/>
        </p:nvSpPr>
        <p:spPr>
          <a:xfrm>
            <a:off x="1184222" y="3525863"/>
            <a:ext cx="9818557" cy="64832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 name="Rectangle 3">
            <a:extLst>
              <a:ext uri="{FF2B5EF4-FFF2-40B4-BE49-F238E27FC236}">
                <a16:creationId xmlns:a16="http://schemas.microsoft.com/office/drawing/2014/main" id="{CA4C2397-316D-AADE-812D-9202CC353CA0}"/>
              </a:ext>
            </a:extLst>
          </p:cNvPr>
          <p:cNvSpPr/>
          <p:nvPr/>
        </p:nvSpPr>
        <p:spPr>
          <a:xfrm>
            <a:off x="1184223" y="2293495"/>
            <a:ext cx="9818557" cy="76449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BECA5BC4-59CB-FEC9-9420-06B5617E9837}"/>
              </a:ext>
            </a:extLst>
          </p:cNvPr>
          <p:cNvSpPr>
            <a:spLocks noGrp="1"/>
          </p:cNvSpPr>
          <p:nvPr>
            <p:ph type="title"/>
          </p:nvPr>
        </p:nvSpPr>
        <p:spPr/>
        <p:txBody>
          <a:bodyPr/>
          <a:lstStyle/>
          <a:p>
            <a:r>
              <a:rPr lang="en-GB" dirty="0"/>
              <a:t>Gramsci’s understanding of Hegemony</a:t>
            </a:r>
          </a:p>
        </p:txBody>
      </p:sp>
      <p:sp>
        <p:nvSpPr>
          <p:cNvPr id="3" name="Content Placeholder 2">
            <a:extLst>
              <a:ext uri="{FF2B5EF4-FFF2-40B4-BE49-F238E27FC236}">
                <a16:creationId xmlns:a16="http://schemas.microsoft.com/office/drawing/2014/main" id="{7F8E8C1B-AA1F-FEC3-30C0-E818797167F0}"/>
              </a:ext>
            </a:extLst>
          </p:cNvPr>
          <p:cNvSpPr>
            <a:spLocks noGrp="1"/>
          </p:cNvSpPr>
          <p:nvPr>
            <p:ph idx="1"/>
          </p:nvPr>
        </p:nvSpPr>
        <p:spPr/>
        <p:txBody>
          <a:bodyPr/>
          <a:lstStyle/>
          <a:p>
            <a:r>
              <a:rPr lang="en-GB" dirty="0"/>
              <a:t>Defined</a:t>
            </a:r>
          </a:p>
          <a:p>
            <a:pPr lvl="1"/>
            <a:r>
              <a:rPr lang="en-GB" dirty="0"/>
              <a:t>“asymmetrical interdependence of political-economic-cultural relations between and among social classes within a nation” (Lull, 1995)</a:t>
            </a:r>
          </a:p>
          <a:p>
            <a:r>
              <a:rPr lang="en-GB" dirty="0"/>
              <a:t>Gramsci </a:t>
            </a:r>
          </a:p>
          <a:p>
            <a:pPr lvl="1"/>
            <a:r>
              <a:rPr lang="en-GB" dirty="0"/>
              <a:t>“Hegemony is part Force and part Consent” (Klein, 2016)</a:t>
            </a:r>
          </a:p>
        </p:txBody>
      </p:sp>
    </p:spTree>
    <p:extLst>
      <p:ext uri="{BB962C8B-B14F-4D97-AF65-F5344CB8AC3E}">
        <p14:creationId xmlns:p14="http://schemas.microsoft.com/office/powerpoint/2010/main" val="4182198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BB5F9-68DC-2119-40A8-7FDF4413EE2E}"/>
              </a:ext>
            </a:extLst>
          </p:cNvPr>
          <p:cNvSpPr>
            <a:spLocks noGrp="1"/>
          </p:cNvSpPr>
          <p:nvPr>
            <p:ph type="title"/>
          </p:nvPr>
        </p:nvSpPr>
        <p:spPr/>
        <p:txBody>
          <a:bodyPr/>
          <a:lstStyle/>
          <a:p>
            <a:r>
              <a:rPr lang="en-GB" dirty="0"/>
              <a:t>Group task</a:t>
            </a:r>
          </a:p>
        </p:txBody>
      </p:sp>
      <p:sp>
        <p:nvSpPr>
          <p:cNvPr id="3" name="Content Placeholder 2">
            <a:extLst>
              <a:ext uri="{FF2B5EF4-FFF2-40B4-BE49-F238E27FC236}">
                <a16:creationId xmlns:a16="http://schemas.microsoft.com/office/drawing/2014/main" id="{E52B945A-D903-154A-C1E6-47BEE15087C7}"/>
              </a:ext>
            </a:extLst>
          </p:cNvPr>
          <p:cNvSpPr>
            <a:spLocks noGrp="1"/>
          </p:cNvSpPr>
          <p:nvPr>
            <p:ph idx="1"/>
          </p:nvPr>
        </p:nvSpPr>
        <p:spPr/>
        <p:txBody>
          <a:bodyPr>
            <a:normAutofit lnSpcReduction="10000"/>
          </a:bodyPr>
          <a:lstStyle/>
          <a:p>
            <a:r>
              <a:rPr lang="en-GB" dirty="0"/>
              <a:t>Search online for a media article which you think involves a discussion of identity and diversity. This can include any gender, sex, race, religion, nationality, class etc.</a:t>
            </a:r>
          </a:p>
          <a:p>
            <a:endParaRPr lang="en-GB" dirty="0"/>
          </a:p>
          <a:p>
            <a:r>
              <a:rPr lang="en-GB" dirty="0"/>
              <a:t>How are representations of identity made in the media?</a:t>
            </a:r>
          </a:p>
          <a:p>
            <a:endParaRPr lang="en-GB" dirty="0"/>
          </a:p>
          <a:p>
            <a:r>
              <a:rPr lang="en-GB" dirty="0"/>
              <a:t>Can you spot stereotypes or tropes assigned to that identity marker?</a:t>
            </a:r>
          </a:p>
          <a:p>
            <a:endParaRPr lang="en-GB" dirty="0"/>
          </a:p>
          <a:p>
            <a:r>
              <a:rPr lang="en-GB" dirty="0"/>
              <a:t>What sorts of effects do you think this media representation has on people who identify with this group?</a:t>
            </a:r>
          </a:p>
        </p:txBody>
      </p:sp>
    </p:spTree>
    <p:extLst>
      <p:ext uri="{BB962C8B-B14F-4D97-AF65-F5344CB8AC3E}">
        <p14:creationId xmlns:p14="http://schemas.microsoft.com/office/powerpoint/2010/main" val="2802373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45B5E-F70C-C5D0-03EE-E49C38FD8C0B}"/>
              </a:ext>
            </a:extLst>
          </p:cNvPr>
          <p:cNvSpPr>
            <a:spLocks noGrp="1"/>
          </p:cNvSpPr>
          <p:nvPr>
            <p:ph type="title"/>
          </p:nvPr>
        </p:nvSpPr>
        <p:spPr/>
        <p:txBody>
          <a:bodyPr/>
          <a:lstStyle/>
          <a:p>
            <a:r>
              <a:rPr lang="en-GB" dirty="0"/>
              <a:t>Stewart Hall (1932-2014)</a:t>
            </a:r>
          </a:p>
        </p:txBody>
      </p:sp>
      <p:sp>
        <p:nvSpPr>
          <p:cNvPr id="3" name="Content Placeholder 2">
            <a:extLst>
              <a:ext uri="{FF2B5EF4-FFF2-40B4-BE49-F238E27FC236}">
                <a16:creationId xmlns:a16="http://schemas.microsoft.com/office/drawing/2014/main" id="{F38580F7-6BE3-D1FC-5D5E-A736278EE871}"/>
              </a:ext>
            </a:extLst>
          </p:cNvPr>
          <p:cNvSpPr>
            <a:spLocks noGrp="1"/>
          </p:cNvSpPr>
          <p:nvPr>
            <p:ph idx="1"/>
          </p:nvPr>
        </p:nvSpPr>
        <p:spPr/>
        <p:txBody>
          <a:bodyPr>
            <a:normAutofit lnSpcReduction="10000"/>
          </a:bodyPr>
          <a:lstStyle/>
          <a:p>
            <a:pPr marL="0" indent="0">
              <a:buNone/>
            </a:pPr>
            <a:endParaRPr lang="en-GB" dirty="0"/>
          </a:p>
          <a:p>
            <a:pPr marL="0" indent="0">
              <a:buNone/>
            </a:pPr>
            <a:r>
              <a:rPr lang="en-GB" dirty="0"/>
              <a:t>Ideological counter-tendencies regularly appear in the seams and cracks of dominant forms…challenging central political positions and cultural assumptions.</a:t>
            </a:r>
          </a:p>
          <a:p>
            <a:pPr lvl="1"/>
            <a:r>
              <a:rPr lang="en-GB" dirty="0"/>
              <a:t>Rap music </a:t>
            </a:r>
          </a:p>
          <a:p>
            <a:pPr lvl="1"/>
            <a:r>
              <a:rPr lang="en-GB" dirty="0"/>
              <a:t>Rock music </a:t>
            </a:r>
          </a:p>
          <a:p>
            <a:pPr lvl="1"/>
            <a:r>
              <a:rPr lang="en-GB" dirty="0"/>
              <a:t>Graffiti</a:t>
            </a:r>
          </a:p>
          <a:p>
            <a:pPr lvl="1"/>
            <a:endParaRPr lang="en-GB" dirty="0"/>
          </a:p>
          <a:p>
            <a:pPr marL="457200" lvl="1" indent="0">
              <a:buNone/>
            </a:pPr>
            <a:r>
              <a:rPr lang="en-GB" b="1" i="0" dirty="0">
                <a:effectLst/>
                <a:latin typeface="Google Sans"/>
              </a:rPr>
              <a:t>The idea media texts contain a variety of messages that are made by producers and then decoded or understood by audiences. </a:t>
            </a:r>
          </a:p>
          <a:p>
            <a:pPr marL="457200" lvl="1" indent="0">
              <a:buNone/>
            </a:pPr>
            <a:r>
              <a:rPr lang="en-GB" b="1" i="0" dirty="0">
                <a:effectLst/>
                <a:latin typeface="Google Sans"/>
              </a:rPr>
              <a:t>Therefore, what we see is simply a 're-presentation' of what producers want us to see.</a:t>
            </a:r>
            <a:endParaRPr lang="en-GB" b="1" dirty="0"/>
          </a:p>
        </p:txBody>
      </p:sp>
      <p:pic>
        <p:nvPicPr>
          <p:cNvPr id="2050" name="Picture 2" descr="Remembering Stuart Hall - OpenLearn - Open University">
            <a:extLst>
              <a:ext uri="{FF2B5EF4-FFF2-40B4-BE49-F238E27FC236}">
                <a16:creationId xmlns:a16="http://schemas.microsoft.com/office/drawing/2014/main" id="{E129F3F4-A1F0-B865-E11A-02CDD144F0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21438" y="365125"/>
            <a:ext cx="2632362" cy="1958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80695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93DFA47-D964-6B47-D5D6-6E2BF700BE83}"/>
              </a:ext>
            </a:extLst>
          </p:cNvPr>
          <p:cNvSpPr/>
          <p:nvPr/>
        </p:nvSpPr>
        <p:spPr>
          <a:xfrm>
            <a:off x="838200" y="3267856"/>
            <a:ext cx="10515600" cy="269606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E1F45B5E-F70C-C5D0-03EE-E49C38FD8C0B}"/>
              </a:ext>
            </a:extLst>
          </p:cNvPr>
          <p:cNvSpPr>
            <a:spLocks noGrp="1"/>
          </p:cNvSpPr>
          <p:nvPr>
            <p:ph type="title"/>
          </p:nvPr>
        </p:nvSpPr>
        <p:spPr/>
        <p:txBody>
          <a:bodyPr/>
          <a:lstStyle/>
          <a:p>
            <a:r>
              <a:rPr lang="en-GB" dirty="0"/>
              <a:t>Stewart Hall (1932-2014)</a:t>
            </a:r>
          </a:p>
        </p:txBody>
      </p:sp>
      <p:sp>
        <p:nvSpPr>
          <p:cNvPr id="3" name="Content Placeholder 2">
            <a:extLst>
              <a:ext uri="{FF2B5EF4-FFF2-40B4-BE49-F238E27FC236}">
                <a16:creationId xmlns:a16="http://schemas.microsoft.com/office/drawing/2014/main" id="{F38580F7-6BE3-D1FC-5D5E-A736278EE871}"/>
              </a:ext>
            </a:extLst>
          </p:cNvPr>
          <p:cNvSpPr>
            <a:spLocks noGrp="1"/>
          </p:cNvSpPr>
          <p:nvPr>
            <p:ph idx="1"/>
          </p:nvPr>
        </p:nvSpPr>
        <p:spPr/>
        <p:txBody>
          <a:bodyPr/>
          <a:lstStyle/>
          <a:p>
            <a:pPr algn="ctr"/>
            <a:endParaRPr lang="en-GB" dirty="0"/>
          </a:p>
          <a:p>
            <a:pPr algn="ctr"/>
            <a:endParaRPr lang="en-GB" dirty="0"/>
          </a:p>
          <a:p>
            <a:pPr algn="ctr"/>
            <a:endParaRPr lang="en-GB" dirty="0"/>
          </a:p>
          <a:p>
            <a:pPr algn="ctr"/>
            <a:r>
              <a:rPr lang="en-GB" dirty="0"/>
              <a:t>“framing of all competing definitions of reality within (the dominant </a:t>
            </a:r>
            <a:r>
              <a:rPr lang="en-GB" dirty="0" err="1"/>
              <a:t>class’</a:t>
            </a:r>
            <a:r>
              <a:rPr lang="en-GB" dirty="0"/>
              <a:t>) range bringing all alternatives within their horizons of thought. (The dominant class) sets the limits – mental and structural --- within which subordinate classes ‘live’ and make sense of their subordination in such a way as to sustain the dominance of those ruling over them”</a:t>
            </a:r>
          </a:p>
        </p:txBody>
      </p:sp>
      <p:pic>
        <p:nvPicPr>
          <p:cNvPr id="2050" name="Picture 2" descr="Remembering Stuart Hall - OpenLearn - Open University">
            <a:extLst>
              <a:ext uri="{FF2B5EF4-FFF2-40B4-BE49-F238E27FC236}">
                <a16:creationId xmlns:a16="http://schemas.microsoft.com/office/drawing/2014/main" id="{E129F3F4-A1F0-B865-E11A-02CDD144F0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5135" y="325867"/>
            <a:ext cx="3624091" cy="26960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88792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A8B5D-FE54-A9CA-F88F-95BCA0F08C33}"/>
              </a:ext>
            </a:extLst>
          </p:cNvPr>
          <p:cNvSpPr>
            <a:spLocks noGrp="1"/>
          </p:cNvSpPr>
          <p:nvPr>
            <p:ph type="title"/>
          </p:nvPr>
        </p:nvSpPr>
        <p:spPr/>
        <p:txBody>
          <a:bodyPr/>
          <a:lstStyle/>
          <a:p>
            <a:r>
              <a:rPr lang="en-GB" dirty="0"/>
              <a:t>Us Vs Them</a:t>
            </a:r>
          </a:p>
        </p:txBody>
      </p:sp>
      <p:sp>
        <p:nvSpPr>
          <p:cNvPr id="3" name="Content Placeholder 2">
            <a:extLst>
              <a:ext uri="{FF2B5EF4-FFF2-40B4-BE49-F238E27FC236}">
                <a16:creationId xmlns:a16="http://schemas.microsoft.com/office/drawing/2014/main" id="{3ED59FAA-B6A1-4CE7-AC24-1F744A764A47}"/>
              </a:ext>
            </a:extLst>
          </p:cNvPr>
          <p:cNvSpPr>
            <a:spLocks noGrp="1"/>
          </p:cNvSpPr>
          <p:nvPr>
            <p:ph idx="1"/>
          </p:nvPr>
        </p:nvSpPr>
        <p:spPr/>
        <p:txBody>
          <a:bodyPr/>
          <a:lstStyle/>
          <a:p>
            <a:r>
              <a:rPr lang="en-GB" dirty="0"/>
              <a:t>What examples can you think of where an “us vs them” mentality comes into play?</a:t>
            </a:r>
          </a:p>
          <a:p>
            <a:endParaRPr lang="en-GB" dirty="0"/>
          </a:p>
          <a:p>
            <a:r>
              <a:rPr lang="en-GB" dirty="0"/>
              <a:t>Why do you think it happens in those instances?</a:t>
            </a:r>
          </a:p>
        </p:txBody>
      </p:sp>
    </p:spTree>
    <p:extLst>
      <p:ext uri="{BB962C8B-B14F-4D97-AF65-F5344CB8AC3E}">
        <p14:creationId xmlns:p14="http://schemas.microsoft.com/office/powerpoint/2010/main" val="34014661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809E7-7DBB-BD24-1EBA-575CB5269F39}"/>
              </a:ext>
            </a:extLst>
          </p:cNvPr>
          <p:cNvSpPr>
            <a:spLocks noGrp="1"/>
          </p:cNvSpPr>
          <p:nvPr>
            <p:ph type="title"/>
          </p:nvPr>
        </p:nvSpPr>
        <p:spPr/>
        <p:txBody>
          <a:bodyPr/>
          <a:lstStyle/>
          <a:p>
            <a:r>
              <a:rPr lang="en-GB" dirty="0"/>
              <a:t>Disciplinary Power</a:t>
            </a:r>
          </a:p>
        </p:txBody>
      </p:sp>
      <p:sp>
        <p:nvSpPr>
          <p:cNvPr id="3" name="Content Placeholder 2">
            <a:extLst>
              <a:ext uri="{FF2B5EF4-FFF2-40B4-BE49-F238E27FC236}">
                <a16:creationId xmlns:a16="http://schemas.microsoft.com/office/drawing/2014/main" id="{25749AA7-AE5C-66AC-A413-CBAC6C9AB7C0}"/>
              </a:ext>
            </a:extLst>
          </p:cNvPr>
          <p:cNvSpPr>
            <a:spLocks noGrp="1"/>
          </p:cNvSpPr>
          <p:nvPr>
            <p:ph idx="1"/>
          </p:nvPr>
        </p:nvSpPr>
        <p:spPr>
          <a:xfrm>
            <a:off x="838200" y="1825625"/>
            <a:ext cx="3698631" cy="4024190"/>
          </a:xfrm>
        </p:spPr>
        <p:txBody>
          <a:bodyPr>
            <a:normAutofit fontScale="85000" lnSpcReduction="20000"/>
          </a:bodyPr>
          <a:lstStyle/>
          <a:p>
            <a:r>
              <a:rPr lang="en-GB" dirty="0"/>
              <a:t>Michel Foucault</a:t>
            </a:r>
          </a:p>
          <a:p>
            <a:endParaRPr lang="en-GB" dirty="0"/>
          </a:p>
          <a:p>
            <a:r>
              <a:rPr lang="en-GB" dirty="0"/>
              <a:t>Disciplinary power is a kind of power which a person exerts over themselves. Similar to the idea of a conscience (but more social) we enforce rules of conduct and behaviour on ourselves and those rules are reinforced and displayed to us through the social world.</a:t>
            </a:r>
          </a:p>
          <a:p>
            <a:endParaRPr lang="en-GB" dirty="0"/>
          </a:p>
        </p:txBody>
      </p:sp>
      <p:pic>
        <p:nvPicPr>
          <p:cNvPr id="2050" name="Picture 2" descr="Why Foucault's work on power is more important than ever | Aeon Essays">
            <a:extLst>
              <a:ext uri="{FF2B5EF4-FFF2-40B4-BE49-F238E27FC236}">
                <a16:creationId xmlns:a16="http://schemas.microsoft.com/office/drawing/2014/main" id="{C0638236-7730-0561-F4D1-078EBEA5AD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43144" y="1825625"/>
            <a:ext cx="6610656" cy="4138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54229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6ECC1-C933-D234-0CEE-BB37BC75AF76}"/>
              </a:ext>
            </a:extLst>
          </p:cNvPr>
          <p:cNvSpPr>
            <a:spLocks noGrp="1"/>
          </p:cNvSpPr>
          <p:nvPr>
            <p:ph type="title"/>
          </p:nvPr>
        </p:nvSpPr>
        <p:spPr/>
        <p:txBody>
          <a:bodyPr/>
          <a:lstStyle/>
          <a:p>
            <a:r>
              <a:rPr lang="en-GB" dirty="0"/>
              <a:t>Disciplinary Power - Discussion</a:t>
            </a:r>
          </a:p>
        </p:txBody>
      </p:sp>
      <p:sp>
        <p:nvSpPr>
          <p:cNvPr id="3" name="Content Placeholder 2">
            <a:extLst>
              <a:ext uri="{FF2B5EF4-FFF2-40B4-BE49-F238E27FC236}">
                <a16:creationId xmlns:a16="http://schemas.microsoft.com/office/drawing/2014/main" id="{C1E9DD18-6BDB-6D4A-C1EE-24DC32CAEB6C}"/>
              </a:ext>
            </a:extLst>
          </p:cNvPr>
          <p:cNvSpPr>
            <a:spLocks noGrp="1"/>
          </p:cNvSpPr>
          <p:nvPr>
            <p:ph idx="1"/>
          </p:nvPr>
        </p:nvSpPr>
        <p:spPr/>
        <p:txBody>
          <a:bodyPr/>
          <a:lstStyle/>
          <a:p>
            <a:r>
              <a:rPr lang="en-GB" dirty="0"/>
              <a:t>Where do you see disciplinary power exerting itself in the world?</a:t>
            </a:r>
          </a:p>
          <a:p>
            <a:endParaRPr lang="en-GB" dirty="0"/>
          </a:p>
          <a:p>
            <a:r>
              <a:rPr lang="en-GB" dirty="0"/>
              <a:t>Can you see examples of disciplinary power being exerted differently for different members of society?</a:t>
            </a:r>
          </a:p>
          <a:p>
            <a:pPr lvl="1"/>
            <a:r>
              <a:rPr lang="en-GB" dirty="0"/>
              <a:t>Are men, women and non binary people subject to the same disciplinary power?</a:t>
            </a:r>
          </a:p>
          <a:p>
            <a:pPr lvl="1"/>
            <a:r>
              <a:rPr lang="en-GB" dirty="0"/>
              <a:t>Are people of different ethnicities or races subject to the same disciplinary power?</a:t>
            </a:r>
          </a:p>
          <a:p>
            <a:pPr lvl="1"/>
            <a:r>
              <a:rPr lang="en-GB" dirty="0"/>
              <a:t>Are people of different religions subject to the same disciplinary power?</a:t>
            </a:r>
          </a:p>
          <a:p>
            <a:pPr lvl="1"/>
            <a:r>
              <a:rPr lang="en-GB" dirty="0"/>
              <a:t>Can you think of examples you have seen in the media of this?</a:t>
            </a:r>
          </a:p>
        </p:txBody>
      </p:sp>
    </p:spTree>
    <p:extLst>
      <p:ext uri="{BB962C8B-B14F-4D97-AF65-F5344CB8AC3E}">
        <p14:creationId xmlns:p14="http://schemas.microsoft.com/office/powerpoint/2010/main" val="20719276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D3D28-A18B-B237-291A-910E74DBC384}"/>
              </a:ext>
            </a:extLst>
          </p:cNvPr>
          <p:cNvSpPr>
            <a:spLocks noGrp="1"/>
          </p:cNvSpPr>
          <p:nvPr>
            <p:ph type="title"/>
          </p:nvPr>
        </p:nvSpPr>
        <p:spPr/>
        <p:txBody>
          <a:bodyPr/>
          <a:lstStyle/>
          <a:p>
            <a:r>
              <a:rPr lang="en-GB" dirty="0"/>
              <a:t>Concluding Thoughts</a:t>
            </a:r>
          </a:p>
        </p:txBody>
      </p:sp>
      <p:sp>
        <p:nvSpPr>
          <p:cNvPr id="3" name="Content Placeholder 2">
            <a:extLst>
              <a:ext uri="{FF2B5EF4-FFF2-40B4-BE49-F238E27FC236}">
                <a16:creationId xmlns:a16="http://schemas.microsoft.com/office/drawing/2014/main" id="{C24F6819-E322-A136-3974-69C4375816AA}"/>
              </a:ext>
            </a:extLst>
          </p:cNvPr>
          <p:cNvSpPr>
            <a:spLocks noGrp="1"/>
          </p:cNvSpPr>
          <p:nvPr>
            <p:ph idx="1"/>
          </p:nvPr>
        </p:nvSpPr>
        <p:spPr/>
        <p:txBody>
          <a:bodyPr>
            <a:normAutofit fontScale="92500" lnSpcReduction="10000"/>
          </a:bodyPr>
          <a:lstStyle/>
          <a:p>
            <a:r>
              <a:rPr lang="en-GB" dirty="0"/>
              <a:t>There are a lot of concepts we take for granted. We know what they are when we see them, but we often struggle to find a clear way of explaining them.</a:t>
            </a:r>
          </a:p>
          <a:p>
            <a:endParaRPr lang="en-GB" dirty="0"/>
          </a:p>
          <a:p>
            <a:r>
              <a:rPr lang="en-GB" dirty="0"/>
              <a:t>Identity, Race, Gender, Sex, Religion, Class are all concepts and categories we know and use everyday and although they are hard to define they are important and have real impact.</a:t>
            </a:r>
          </a:p>
          <a:p>
            <a:endParaRPr lang="en-GB" dirty="0"/>
          </a:p>
          <a:p>
            <a:r>
              <a:rPr lang="en-GB" dirty="0"/>
              <a:t>Each of these categories has a consequence for crime; how we define crime, who perpetrates crime, who is a victim of crime, and how institutions respond to crime.</a:t>
            </a:r>
          </a:p>
        </p:txBody>
      </p:sp>
    </p:spTree>
    <p:extLst>
      <p:ext uri="{BB962C8B-B14F-4D97-AF65-F5344CB8AC3E}">
        <p14:creationId xmlns:p14="http://schemas.microsoft.com/office/powerpoint/2010/main" val="458767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E2970-0519-482C-A8C2-9480A8806B9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540F64F-C3A3-8852-D380-6B24AD9D952F}"/>
              </a:ext>
            </a:extLst>
          </p:cNvPr>
          <p:cNvSpPr>
            <a:spLocks noGrp="1"/>
          </p:cNvSpPr>
          <p:nvPr>
            <p:ph idx="1"/>
          </p:nvPr>
        </p:nvSpPr>
        <p:spPr/>
        <p:txBody>
          <a:bodyPr/>
          <a:lstStyle/>
          <a:p>
            <a:r>
              <a:rPr lang="en-GB" dirty="0"/>
              <a:t> Lull, J. (1995). </a:t>
            </a:r>
            <a:r>
              <a:rPr lang="en-GB" i="1" dirty="0"/>
              <a:t>Media, communication, culture: A global approach</a:t>
            </a:r>
            <a:r>
              <a:rPr lang="en-GB" dirty="0"/>
              <a:t>. Cambridge, UK: Polity</a:t>
            </a:r>
          </a:p>
          <a:p>
            <a:r>
              <a:rPr lang="en-GB" dirty="0"/>
              <a:t>Klein, A. (2016). Using the “wife-beater” shirt to teach about hegemony and counterhegemony, Communication Teacher, 30:2, 100-105, DOI: 10.1080/17404622.2016.1139149</a:t>
            </a:r>
          </a:p>
          <a:p>
            <a:r>
              <a:rPr lang="en-GB" dirty="0"/>
              <a:t>Hall, S. (1995) 'The Whites of Their Eyes: Racist ideologies and the media', in G. Dines, </a:t>
            </a:r>
            <a:r>
              <a:rPr lang="en-GB" dirty="0" err="1"/>
              <a:t>Humez</a:t>
            </a:r>
            <a:r>
              <a:rPr lang="en-GB" dirty="0"/>
              <a:t>, J.M. (ed.) Gender, race and class in media : a text reader. </a:t>
            </a:r>
            <a:r>
              <a:rPr lang="en-GB"/>
              <a:t>London: Sage, 81-84.</a:t>
            </a:r>
            <a:endParaRPr lang="en-GB" dirty="0"/>
          </a:p>
        </p:txBody>
      </p:sp>
    </p:spTree>
    <p:extLst>
      <p:ext uri="{BB962C8B-B14F-4D97-AF65-F5344CB8AC3E}">
        <p14:creationId xmlns:p14="http://schemas.microsoft.com/office/powerpoint/2010/main" val="27326615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1178</Words>
  <Application>Microsoft Office PowerPoint</Application>
  <PresentationFormat>Widescreen</PresentationFormat>
  <Paragraphs>99</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avenir-regular-class</vt:lpstr>
      <vt:lpstr>Google Sans</vt:lpstr>
      <vt:lpstr>Arial</vt:lpstr>
      <vt:lpstr>Calibri</vt:lpstr>
      <vt:lpstr>Calibri Light</vt:lpstr>
      <vt:lpstr>Office Theme</vt:lpstr>
      <vt:lpstr>Gender, Race, Religion and Crime</vt:lpstr>
      <vt:lpstr>Definitions of identities - Discussion</vt:lpstr>
      <vt:lpstr>Identity - Group Discussion</vt:lpstr>
      <vt:lpstr>Identity - Group Discussion</vt:lpstr>
      <vt:lpstr>Discussion </vt:lpstr>
      <vt:lpstr>Hegemony</vt:lpstr>
      <vt:lpstr>Hegemony</vt:lpstr>
      <vt:lpstr>Gramsci’s understanding of Hegemony</vt:lpstr>
      <vt:lpstr>Group task</vt:lpstr>
      <vt:lpstr>Stewart Hall (1932-2014)</vt:lpstr>
      <vt:lpstr>Stewart Hall (1932-2014)</vt:lpstr>
      <vt:lpstr>Us Vs Them</vt:lpstr>
      <vt:lpstr>Disciplinary Power</vt:lpstr>
      <vt:lpstr>Disciplinary Power - Discussion</vt:lpstr>
      <vt:lpstr>Concluding Thoughts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Jane Davies</dc:creator>
  <cp:lastModifiedBy>Nerys Musgrove</cp:lastModifiedBy>
  <cp:revision>2</cp:revision>
  <dcterms:created xsi:type="dcterms:W3CDTF">2023-10-05T07:08:01Z</dcterms:created>
  <dcterms:modified xsi:type="dcterms:W3CDTF">2026-01-21T14:33:34Z</dcterms:modified>
</cp:coreProperties>
</file>