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15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client=opera&amp;q=SMART+goal+settign+for+personal+development&amp;sourceid=opera&amp;ie=UTF-8&amp;oe=UTF-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llr-staff/" TargetMode="External"/><Relationship Id="rId2" Type="http://schemas.openxmlformats.org/officeDocument/2006/relationships/hyperlink" Target="https://www.uwtsd.ac.uk/study-skil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Support guide.</a:t>
            </a:r>
          </a:p>
        </p:txBody>
      </p:sp>
    </p:spTree>
    <p:extLst>
      <p:ext uri="{BB962C8B-B14F-4D97-AF65-F5344CB8AC3E}">
        <p14:creationId xmlns:p14="http://schemas.microsoft.com/office/powerpoint/2010/main" val="3995130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 an appropriate framework, such as ‘</a:t>
            </a:r>
            <a:r>
              <a:rPr lang="en-GB" sz="2400" b="1" dirty="0"/>
              <a:t>Gibbs Reflective Cycle</a:t>
            </a:r>
            <a:r>
              <a:rPr lang="en-GB" sz="2400" dirty="0"/>
              <a:t>’, to reflect on your experience over the course of the module.</a:t>
            </a:r>
          </a:p>
        </p:txBody>
      </p:sp>
    </p:spTree>
    <p:extLst>
      <p:ext uri="{BB962C8B-B14F-4D97-AF65-F5344CB8AC3E}">
        <p14:creationId xmlns:p14="http://schemas.microsoft.com/office/powerpoint/2010/main" val="309810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Citation and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Refer to some of the concepts covered in the module to date in your PDP plan and video by including statements such as:</a:t>
            </a:r>
          </a:p>
          <a:p>
            <a:pPr lvl="1"/>
            <a:r>
              <a:rPr lang="en-GB" sz="1800" dirty="0"/>
              <a:t>My reflection uses the Gibbs Reflective Cycle as a framework to…</a:t>
            </a:r>
          </a:p>
          <a:p>
            <a:pPr lvl="1"/>
            <a:r>
              <a:rPr lang="en-GB" sz="1800" dirty="0"/>
              <a:t>According to Lencioni teams must establish …</a:t>
            </a:r>
          </a:p>
          <a:p>
            <a:pPr lvl="1"/>
            <a:r>
              <a:rPr lang="en-GB" sz="1800" dirty="0"/>
              <a:t>It was important to maintain resilience and learn from feedback rather than blame external factors, demonstrating and internal Locus of Control…</a:t>
            </a:r>
            <a:endParaRPr lang="en-GB" sz="1800" i="1" dirty="0"/>
          </a:p>
          <a:p>
            <a:r>
              <a:rPr lang="en-GB" sz="2000" i="1" dirty="0"/>
              <a:t>You should include citations and a list of references at the end your video (aim for 5).</a:t>
            </a:r>
          </a:p>
        </p:txBody>
      </p:sp>
    </p:spTree>
    <p:extLst>
      <p:ext uri="{BB962C8B-B14F-4D97-AF65-F5344CB8AC3E}">
        <p14:creationId xmlns:p14="http://schemas.microsoft.com/office/powerpoint/2010/main" val="3757478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Plan (PDP) 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Use the PDP template provided or an appropriate alternative.</a:t>
            </a:r>
          </a:p>
          <a:p>
            <a:r>
              <a:rPr lang="en-GB" sz="2000" dirty="0"/>
              <a:t>Make sure your plan is SMART (see Template example on Moodle).  </a:t>
            </a:r>
          </a:p>
          <a:p>
            <a:pPr lvl="1"/>
            <a:r>
              <a:rPr lang="en-GB" sz="1800" dirty="0"/>
              <a:t>For more information about SMART, simply see the headings in the PDP template on Moodle, or for further examples </a:t>
            </a:r>
            <a:r>
              <a:rPr lang="en-GB" sz="1800" dirty="0">
                <a:hlinkClick r:id="rId2"/>
              </a:rPr>
              <a:t>click-here</a:t>
            </a:r>
            <a:r>
              <a:rPr lang="en-GB" sz="1800" dirty="0"/>
              <a:t>).</a:t>
            </a:r>
          </a:p>
          <a:p>
            <a:r>
              <a:rPr lang="en-GB" sz="2000" dirty="0"/>
              <a:t>Provide a short introduction to the plan in your video which includes a definition of Professional Development and why it is important. </a:t>
            </a:r>
          </a:p>
          <a:p>
            <a:r>
              <a:rPr lang="en-GB" sz="2000" dirty="0"/>
              <a:t>You should aim to include 3 entries in your plan.</a:t>
            </a:r>
          </a:p>
        </p:txBody>
      </p:sp>
    </p:spTree>
    <p:extLst>
      <p:ext uri="{BB962C8B-B14F-4D97-AF65-F5344CB8AC3E}">
        <p14:creationId xmlns:p14="http://schemas.microsoft.com/office/powerpoint/2010/main" val="3106958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PDP TEMPLATE: </a:t>
            </a:r>
            <a:br>
              <a:rPr lang="en-GB" dirty="0"/>
            </a:br>
            <a:r>
              <a:rPr lang="en-GB" dirty="0"/>
              <a:t>Development Plan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679" y="2208627"/>
            <a:ext cx="10288642" cy="4424289"/>
          </a:xfrm>
        </p:spPr>
        <p:txBody>
          <a:bodyPr>
            <a:noAutofit/>
          </a:bodyPr>
          <a:lstStyle/>
          <a:p>
            <a:r>
              <a:rPr lang="en-GB" sz="2000" dirty="0"/>
              <a:t>Identify a development need and record this in the first column – you might say something like:</a:t>
            </a:r>
          </a:p>
          <a:p>
            <a:pPr lvl="1"/>
            <a:r>
              <a:rPr lang="en-GB" sz="1800" dirty="0"/>
              <a:t>After completing </a:t>
            </a:r>
            <a:r>
              <a:rPr lang="en-GB" sz="1800" dirty="0" err="1"/>
              <a:t>Rotters’</a:t>
            </a:r>
            <a:r>
              <a:rPr lang="en-GB" sz="1800" dirty="0"/>
              <a:t> Locus of Control questionnaire it was apparent I need to develop more of a growth mindset (Dweck, 2012). The area I would like to develop most is being more confident about trying new things.</a:t>
            </a:r>
          </a:p>
          <a:p>
            <a:r>
              <a:rPr lang="en-GB" sz="2000" dirty="0"/>
              <a:t>In column 2 you will then identify a development activity to help you with your learning need.</a:t>
            </a:r>
          </a:p>
          <a:p>
            <a:pPr lvl="1"/>
            <a:r>
              <a:rPr lang="en-GB" sz="1800" dirty="0"/>
              <a:t>On the Skills You Need website I have identified some resources which I am going to read and activities I will practice.  </a:t>
            </a:r>
          </a:p>
          <a:p>
            <a:r>
              <a:rPr lang="en-GB" sz="2000" dirty="0"/>
              <a:t>In column 3 you must identify the resources you will need, this could be time, money, help form a particular person, access to specialist IT, software or hardware etc.</a:t>
            </a:r>
          </a:p>
          <a:p>
            <a:r>
              <a:rPr lang="en-GB" sz="2000" dirty="0"/>
              <a:t>Column 4 is where you record how you will know you have achieved the learning identified.  This might be something like </a:t>
            </a:r>
            <a:r>
              <a:rPr lang="en-GB" sz="2000" i="1" dirty="0"/>
              <a:t>‘I am able to confidently take part in (describe specific activity).</a:t>
            </a:r>
          </a:p>
          <a:p>
            <a:r>
              <a:rPr lang="en-GB" sz="2000" dirty="0"/>
              <a:t>Finally you must record a date by which you time you would like to achieve the goal.</a:t>
            </a:r>
          </a:p>
        </p:txBody>
      </p:sp>
    </p:spTree>
    <p:extLst>
      <p:ext uri="{BB962C8B-B14F-4D97-AF65-F5344CB8AC3E}">
        <p14:creationId xmlns:p14="http://schemas.microsoft.com/office/powerpoint/2010/main" val="3945071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6183" y="2573684"/>
            <a:ext cx="8319633" cy="3319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Your submission to Turnitin should include the following:</a:t>
            </a:r>
          </a:p>
          <a:p>
            <a:r>
              <a:rPr lang="en-GB" sz="2400" dirty="0"/>
              <a:t>A professional cover page (</a:t>
            </a:r>
            <a:r>
              <a:rPr lang="en-GB" sz="2400" dirty="0" err="1"/>
              <a:t>inc.</a:t>
            </a:r>
            <a:r>
              <a:rPr lang="en-GB" sz="2400" dirty="0"/>
              <a:t> Module title, Your name, student number, Course title and the date).</a:t>
            </a:r>
          </a:p>
          <a:p>
            <a:r>
              <a:rPr lang="en-GB" sz="2400" dirty="0">
                <a:ea typeface="Times New Roman" panose="02020603050405020304" pitchFamily="18" charset="0"/>
              </a:rPr>
              <a:t>A content page including: </a:t>
            </a:r>
          </a:p>
          <a:p>
            <a:pPr lvl="1"/>
            <a:r>
              <a:rPr lang="en-GB" sz="2000" dirty="0">
                <a:ea typeface="Times New Roman" panose="02020603050405020304" pitchFamily="18" charset="0"/>
              </a:rPr>
              <a:t>A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 working link to your Online Video presentation.</a:t>
            </a:r>
          </a:p>
          <a:p>
            <a:pPr lvl="1"/>
            <a:r>
              <a:rPr lang="en-GB" sz="2000" dirty="0">
                <a:effectLst/>
                <a:ea typeface="Times New Roman" panose="02020603050405020304" pitchFamily="18" charset="0"/>
              </a:rPr>
              <a:t>A Screenshot image of your video presentation.</a:t>
            </a:r>
            <a:endParaRPr lang="en-GB" sz="2000" dirty="0">
              <a:ea typeface="Times New Roman" panose="02020603050405020304" pitchFamily="18" charset="0"/>
            </a:endParaRPr>
          </a:p>
          <a:p>
            <a:pPr marL="228600" lvl="1" indent="0"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Note: Your Video </a:t>
            </a:r>
            <a:r>
              <a:rPr lang="en-GB" sz="2000" dirty="0">
                <a:ea typeface="Times New Roman" panose="02020603050405020304" pitchFamily="18" charset="0"/>
              </a:rPr>
              <a:t>presentation should refer to your Self-evaluation results, PDP plan and include citations and a reference list at the end.</a:t>
            </a:r>
            <a:endParaRPr lang="en-GB" sz="20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725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5376" y="2482244"/>
            <a:ext cx="8277430" cy="3411064"/>
          </a:xfrm>
        </p:spPr>
        <p:txBody>
          <a:bodyPr>
            <a:normAutofit/>
          </a:bodyPr>
          <a:lstStyle/>
          <a:p>
            <a:r>
              <a:rPr lang="en-GB" sz="2000" dirty="0"/>
              <a:t>Use UWTSD study support services and seek help from study support staff if you are struggling and need assistance (with e.g. time management, study support, stress management, report writing / content creation, revision). Please click here for more information: </a:t>
            </a:r>
            <a:r>
              <a:rPr lang="en-GB" sz="2000" dirty="0">
                <a:hlinkClick r:id="rId2"/>
              </a:rPr>
              <a:t>https://www.uwtsd.ac.uk/study-skills/</a:t>
            </a:r>
            <a:r>
              <a:rPr lang="en-GB" sz="2000" dirty="0"/>
              <a:t>. </a:t>
            </a:r>
          </a:p>
          <a:p>
            <a:r>
              <a:rPr lang="en-GB" sz="2000" dirty="0"/>
              <a:t>Use the UWTSD referencing guide and seek help from the library staff if you are struggling. </a:t>
            </a:r>
          </a:p>
          <a:p>
            <a:pPr lvl="1"/>
            <a:r>
              <a:rPr lang="en-GB" sz="1800" dirty="0"/>
              <a:t>For more information about Library &amp; Learning support services for students please click here: </a:t>
            </a:r>
            <a:r>
              <a:rPr lang="en-GB" sz="1800" dirty="0">
                <a:hlinkClick r:id="rId3"/>
              </a:rPr>
              <a:t>https://uwtsd.ac.uk/library/help-and-support/llr-staff/</a:t>
            </a:r>
            <a:r>
              <a:rPr lang="en-GB" sz="1800" dirty="0"/>
              <a:t> and to discover your personal Library support staff member (Emily Hywel) please click here: </a:t>
            </a:r>
            <a:r>
              <a:rPr lang="en-GB" sz="1800" dirty="0">
                <a:hlinkClick r:id="rId3"/>
              </a:rPr>
              <a:t>https://uwtsd.ac.uk/library/help-and-support/llr-staff/</a:t>
            </a:r>
            <a:r>
              <a:rPr lang="en-GB" sz="1800" dirty="0"/>
              <a:t>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239597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9" ma:contentTypeDescription="Create a new document." ma:contentTypeScope="" ma:versionID="adb1111acec4a9465dfbefb748b5811b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245cdf5239772e5a7f001fe4f8218d2a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51AB0D6-9587-45F0-BA48-D83137819D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672483-2849-42C4-B452-EF3F117E48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41570F-0976-4646-8FE7-65057B99F0D7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98</TotalTime>
  <Words>621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Parcel</vt:lpstr>
      <vt:lpstr>Professional Development</vt:lpstr>
      <vt:lpstr>Reflective learning</vt:lpstr>
      <vt:lpstr>Citation and referencing</vt:lpstr>
      <vt:lpstr>Development Plan (PDP) Guidance</vt:lpstr>
      <vt:lpstr>PDP TEMPLATE:  Development Plan Content</vt:lpstr>
      <vt:lpstr>Submission</vt:lpstr>
      <vt:lpstr>SUPPORT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</dc:title>
  <dc:creator>Julie Hayward</dc:creator>
  <cp:lastModifiedBy>James Williams</cp:lastModifiedBy>
  <cp:revision>18</cp:revision>
  <dcterms:created xsi:type="dcterms:W3CDTF">2020-01-22T21:59:42Z</dcterms:created>
  <dcterms:modified xsi:type="dcterms:W3CDTF">2021-03-21T11:40:23Z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