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9" r:id="rId2"/>
    <p:sldId id="290" r:id="rId3"/>
    <p:sldId id="298" r:id="rId4"/>
    <p:sldId id="299" r:id="rId5"/>
    <p:sldId id="300" r:id="rId6"/>
    <p:sldId id="262" r:id="rId7"/>
    <p:sldId id="30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January 14, 2025</a:t>
            </a:fld>
            <a:endParaRPr lang="en-US"/>
          </a:p>
        </p:txBody>
      </p:sp>
    </p:spTree>
    <p:extLst>
      <p:ext uri="{BB962C8B-B14F-4D97-AF65-F5344CB8AC3E}">
        <p14:creationId xmlns:p14="http://schemas.microsoft.com/office/powerpoint/2010/main" val="196839929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January 14, 2025</a:t>
            </a:fld>
            <a:endParaRPr lang="en-US"/>
          </a:p>
        </p:txBody>
      </p:sp>
    </p:spTree>
    <p:extLst>
      <p:ext uri="{BB962C8B-B14F-4D97-AF65-F5344CB8AC3E}">
        <p14:creationId xmlns:p14="http://schemas.microsoft.com/office/powerpoint/2010/main" val="412780026"/>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January 14, 2025</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6453333"/>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January 14, 2025</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438856485"/>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January 14, 2025</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700367948"/>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January 14, 2025</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20901045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January 14, 2025</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657290652"/>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January 14, 2025</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40447240"/>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January 14, 2025</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3906133"/>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January 14, 2025</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804020395"/>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January 14, 2025</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2161273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January 14, 2025</a:t>
            </a:fld>
            <a:endParaRPr lang="en-US"/>
          </a:p>
        </p:txBody>
      </p:sp>
    </p:spTree>
    <p:extLst>
      <p:ext uri="{BB962C8B-B14F-4D97-AF65-F5344CB8AC3E}">
        <p14:creationId xmlns:p14="http://schemas.microsoft.com/office/powerpoint/2010/main" val="35778973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wipe/>
  </p:transition>
  <p:hf sldNum="0" hdr="0" ftr="0" dt="0"/>
  <p:txStyles>
    <p:titleStyle>
      <a:lvl1pPr algn="l" defTabSz="914400" rtl="0" eaLnBrk="1" latinLnBrk="0" hangingPunct="1">
        <a:lnSpc>
          <a:spcPct val="90000"/>
        </a:lnSpc>
        <a:spcBef>
          <a:spcPct val="0"/>
        </a:spcBef>
        <a:buNone/>
        <a:defRPr sz="28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E8DFF921-AD40-88D0-6231-34FBCD000E8E}"/>
              </a:ext>
            </a:extLst>
          </p:cNvPr>
          <p:cNvSpPr>
            <a:spLocks noGrp="1"/>
          </p:cNvSpPr>
          <p:nvPr>
            <p:ph type="title"/>
          </p:nvPr>
        </p:nvSpPr>
        <p:spPr>
          <a:xfrm>
            <a:off x="448056" y="388800"/>
            <a:ext cx="11300532" cy="986400"/>
          </a:xfrm>
        </p:spPr>
        <p:txBody>
          <a:bodyPr anchor="b">
            <a:normAutofit fontScale="90000"/>
          </a:bodyPr>
          <a:lstStyle/>
          <a:p>
            <a:r>
              <a:rPr lang="en-GB" sz="6400">
                <a:latin typeface="Sagona Book"/>
              </a:rPr>
              <a:t>Psilocybin and spiritual retreats </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Woman meditating on yoga mat">
            <a:extLst>
              <a:ext uri="{FF2B5EF4-FFF2-40B4-BE49-F238E27FC236}">
                <a16:creationId xmlns:a16="http://schemas.microsoft.com/office/drawing/2014/main" id="{6CE0C1B3-A464-C93D-5F33-3661D5616F96}"/>
              </a:ext>
            </a:extLst>
          </p:cNvPr>
          <p:cNvPicPr>
            <a:picLocks noChangeAspect="1"/>
          </p:cNvPicPr>
          <p:nvPr/>
        </p:nvPicPr>
        <p:blipFill>
          <a:blip r:embed="rId2"/>
          <a:stretch>
            <a:fillRect/>
          </a:stretch>
        </p:blipFill>
        <p:spPr>
          <a:xfrm>
            <a:off x="449999" y="2192704"/>
            <a:ext cx="5430101" cy="3624592"/>
          </a:xfrm>
          <a:prstGeom prst="rect">
            <a:avLst/>
          </a:prstGeom>
        </p:spPr>
      </p:pic>
      <p:sp>
        <p:nvSpPr>
          <p:cNvPr id="3" name="Content Placeholder 2">
            <a:extLst>
              <a:ext uri="{FF2B5EF4-FFF2-40B4-BE49-F238E27FC236}">
                <a16:creationId xmlns:a16="http://schemas.microsoft.com/office/drawing/2014/main" id="{6BFF356B-9752-23A2-F359-6A344332BBDF}"/>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buFont typeface="Wingdings" panose="020F0302020204030204" pitchFamily="34" charset="0"/>
              <a:buChar char="Ø"/>
            </a:pPr>
            <a:r>
              <a:rPr lang="en-US" sz="1700"/>
              <a:t>Anxiety has an association with neuroticism, reports from a spiritual retreat study showed psilocybin as having a positive effect on lowering neuroticism and anxiety   </a:t>
            </a:r>
            <a:r>
              <a:rPr lang="en-US" sz="1700">
                <a:latin typeface="Aptos"/>
              </a:rPr>
              <a:t>(</a:t>
            </a:r>
            <a:r>
              <a:rPr lang="en-US" sz="1700" err="1">
                <a:latin typeface="Aptos"/>
              </a:rPr>
              <a:t>Kiraga</a:t>
            </a:r>
            <a:r>
              <a:rPr lang="en-US" sz="1700">
                <a:latin typeface="Aptos"/>
              </a:rPr>
              <a:t> et al.,2022). </a:t>
            </a:r>
            <a:endParaRPr lang="en-US" sz="1700"/>
          </a:p>
          <a:p>
            <a:pPr marL="449580" indent="-447675">
              <a:buFont typeface="Wingdings" panose="020F0302020204030204" pitchFamily="34" charset="0"/>
              <a:buChar char="Ø"/>
            </a:pPr>
            <a:r>
              <a:rPr lang="en-US" sz="1700">
                <a:latin typeface="Univers"/>
              </a:rPr>
              <a:t>Spiritual practices such as prayer, journalling and mindfulness are shown to support mental wellbeing. </a:t>
            </a:r>
          </a:p>
          <a:p>
            <a:pPr marL="449580" indent="-447675">
              <a:buFont typeface="Wingdings" panose="020F0302020204030204" pitchFamily="34" charset="0"/>
              <a:buChar char="Ø"/>
            </a:pPr>
            <a:r>
              <a:rPr lang="en-US" sz="1700">
                <a:latin typeface="Univers"/>
              </a:rPr>
              <a:t>Greater results are shown when psilocybin is assisted with psychotherapy (</a:t>
            </a:r>
            <a:r>
              <a:rPr lang="en-US" sz="1700" err="1">
                <a:latin typeface="Univers"/>
              </a:rPr>
              <a:t>Kiraga</a:t>
            </a:r>
            <a:r>
              <a:rPr lang="en-US" sz="1700">
                <a:latin typeface="Univers"/>
              </a:rPr>
              <a:t> et al.,2022) </a:t>
            </a:r>
          </a:p>
          <a:p>
            <a:pPr marL="449580" indent="-447675">
              <a:buFont typeface="Wingdings" panose="020F0302020204030204" pitchFamily="34" charset="0"/>
              <a:buChar char="Ø"/>
            </a:pPr>
            <a:endParaRPr lang="en-US" sz="1700"/>
          </a:p>
          <a:p>
            <a:pPr marL="449580" indent="-447675">
              <a:buFont typeface="Wingdings" panose="020F0302020204030204" pitchFamily="34" charset="0"/>
              <a:buChar char="Ø"/>
            </a:pPr>
            <a:endParaRPr lang="en-US" sz="1700"/>
          </a:p>
        </p:txBody>
      </p:sp>
    </p:spTree>
    <p:extLst>
      <p:ext uri="{BB962C8B-B14F-4D97-AF65-F5344CB8AC3E}">
        <p14:creationId xmlns:p14="http://schemas.microsoft.com/office/powerpoint/2010/main" val="83404845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E8DFF921-AD40-88D0-6231-34FBCD000E8E}"/>
              </a:ext>
            </a:extLst>
          </p:cNvPr>
          <p:cNvSpPr>
            <a:spLocks noGrp="1"/>
          </p:cNvSpPr>
          <p:nvPr>
            <p:ph type="title"/>
          </p:nvPr>
        </p:nvSpPr>
        <p:spPr>
          <a:xfrm>
            <a:off x="448056" y="388800"/>
            <a:ext cx="5432044" cy="860400"/>
          </a:xfrm>
        </p:spPr>
        <p:txBody>
          <a:bodyPr anchor="b">
            <a:normAutofit/>
          </a:bodyPr>
          <a:lstStyle/>
          <a:p>
            <a:r>
              <a:rPr lang="en-GB">
                <a:latin typeface="Sagona Book"/>
              </a:rPr>
              <a:t>Psilocybin assisted psychotherapies  </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FF356B-9752-23A2-F359-6A344332BBDF}"/>
              </a:ext>
            </a:extLst>
          </p:cNvPr>
          <p:cNvSpPr>
            <a:spLocks noGrp="1"/>
          </p:cNvSpPr>
          <p:nvPr>
            <p:ph idx="1"/>
          </p:nvPr>
        </p:nvSpPr>
        <p:spPr>
          <a:xfrm>
            <a:off x="448056" y="1944000"/>
            <a:ext cx="5432044" cy="4006800"/>
          </a:xfrm>
        </p:spPr>
        <p:txBody>
          <a:bodyPr vert="horz" wrap="square" lIns="0" tIns="0" rIns="91440" bIns="0" rtlCol="0" anchor="t">
            <a:normAutofit/>
          </a:bodyPr>
          <a:lstStyle/>
          <a:p>
            <a:pPr marL="449580" indent="-447675">
              <a:lnSpc>
                <a:spcPct val="130000"/>
              </a:lnSpc>
              <a:buFont typeface="Wingdings" panose="020F0302020204030204" pitchFamily="34" charset="0"/>
              <a:buChar char="Ø"/>
            </a:pPr>
            <a:endParaRPr lang="en-US">
              <a:latin typeface="Aptos"/>
            </a:endParaRPr>
          </a:p>
          <a:p>
            <a:pPr marL="449580" indent="-447675">
              <a:lnSpc>
                <a:spcPct val="130000"/>
              </a:lnSpc>
              <a:buFont typeface="Wingdings,Sans-Serif" panose="020F0302020204030204" pitchFamily="34" charset="0"/>
              <a:buChar char="Ø"/>
            </a:pPr>
            <a:r>
              <a:rPr lang="en-US"/>
              <a:t>Studies are currently exploring psilocybin assisted therapies for depression and anxiety disorders, such as OCD </a:t>
            </a:r>
            <a:endParaRPr lang="en-US">
              <a:solidFill>
                <a:srgbClr val="F3F0F1">
                  <a:alpha val="55000"/>
                </a:srgbClr>
              </a:solidFill>
            </a:endParaRPr>
          </a:p>
          <a:p>
            <a:pPr marL="449580" indent="-447675">
              <a:lnSpc>
                <a:spcPct val="130000"/>
              </a:lnSpc>
              <a:buFont typeface="Wingdings,Sans-Serif" panose="020F0302020204030204" pitchFamily="34" charset="0"/>
              <a:buChar char="Ø"/>
            </a:pPr>
            <a:r>
              <a:rPr lang="en-US"/>
              <a:t>Current Psychotherapies include logo therapy, CBT and Commitment therapy </a:t>
            </a:r>
          </a:p>
          <a:p>
            <a:pPr marL="449580" indent="-447675">
              <a:lnSpc>
                <a:spcPct val="130000"/>
              </a:lnSpc>
              <a:buFont typeface="Wingdings,Sans-Serif" panose="020F0302020204030204" pitchFamily="34" charset="0"/>
              <a:buChar char="Ø"/>
            </a:pPr>
            <a:r>
              <a:rPr lang="en-US"/>
              <a:t>Studies have shown that therapies with a humanistic approach are most beneficial for individuals when using Psilocybin assisted therapies </a:t>
            </a:r>
            <a:r>
              <a:rPr lang="en-US">
                <a:latin typeface="Aptos"/>
              </a:rPr>
              <a:t>(Thal et al.,2023).  </a:t>
            </a:r>
            <a:endParaRPr lang="en-US"/>
          </a:p>
        </p:txBody>
      </p:sp>
      <p:pic>
        <p:nvPicPr>
          <p:cNvPr id="4" name="Picture 3" descr="Man in a therapy session">
            <a:extLst>
              <a:ext uri="{FF2B5EF4-FFF2-40B4-BE49-F238E27FC236}">
                <a16:creationId xmlns:a16="http://schemas.microsoft.com/office/drawing/2014/main" id="{E66D8D1D-51EE-27A7-A2E1-0832AAB67F48}"/>
              </a:ext>
            </a:extLst>
          </p:cNvPr>
          <p:cNvPicPr>
            <a:picLocks noChangeAspect="1"/>
          </p:cNvPicPr>
          <p:nvPr/>
        </p:nvPicPr>
        <p:blipFill>
          <a:blip r:embed="rId2"/>
          <a:srcRect l="17748" r="16310" b="-1"/>
          <a:stretch/>
        </p:blipFill>
        <p:spPr>
          <a:xfrm>
            <a:off x="6307308" y="450000"/>
            <a:ext cx="5441280" cy="5508000"/>
          </a:xfrm>
          <a:prstGeom prst="rect">
            <a:avLst/>
          </a:prstGeom>
        </p:spPr>
      </p:pic>
    </p:spTree>
    <p:extLst>
      <p:ext uri="{BB962C8B-B14F-4D97-AF65-F5344CB8AC3E}">
        <p14:creationId xmlns:p14="http://schemas.microsoft.com/office/powerpoint/2010/main" val="58747305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59C723-39B3-47E3-A464-EA81256F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E8DFF921-AD40-88D0-6231-34FBCD000E8E}"/>
              </a:ext>
            </a:extLst>
          </p:cNvPr>
          <p:cNvSpPr>
            <a:spLocks noGrp="1"/>
          </p:cNvSpPr>
          <p:nvPr>
            <p:ph type="title"/>
          </p:nvPr>
        </p:nvSpPr>
        <p:spPr>
          <a:xfrm>
            <a:off x="448056" y="388800"/>
            <a:ext cx="4694400" cy="1141200"/>
          </a:xfrm>
        </p:spPr>
        <p:txBody>
          <a:bodyPr>
            <a:normAutofit/>
          </a:bodyPr>
          <a:lstStyle/>
          <a:p>
            <a:r>
              <a:rPr lang="en-GB" sz="2600"/>
              <a:t>Experience of psilocybin assisted psychotherapy for OCD </a:t>
            </a:r>
          </a:p>
        </p:txBody>
      </p:sp>
      <p:pic>
        <p:nvPicPr>
          <p:cNvPr id="4" name="Picture 3" descr="Plant and roots">
            <a:extLst>
              <a:ext uri="{FF2B5EF4-FFF2-40B4-BE49-F238E27FC236}">
                <a16:creationId xmlns:a16="http://schemas.microsoft.com/office/drawing/2014/main" id="{3D00C24A-340C-7022-8759-AB15876EE50B}"/>
              </a:ext>
            </a:extLst>
          </p:cNvPr>
          <p:cNvPicPr>
            <a:picLocks noChangeAspect="1"/>
          </p:cNvPicPr>
          <p:nvPr/>
        </p:nvPicPr>
        <p:blipFill>
          <a:blip r:embed="rId2"/>
          <a:srcRect r="714" b="-3"/>
          <a:stretch/>
        </p:blipFill>
        <p:spPr>
          <a:xfrm>
            <a:off x="449999" y="1844675"/>
            <a:ext cx="4726800" cy="4570525"/>
          </a:xfrm>
          <a:prstGeom prst="rect">
            <a:avLst/>
          </a:prstGeom>
        </p:spPr>
      </p:pic>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6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FF356B-9752-23A2-F359-6A344332BBDF}"/>
              </a:ext>
            </a:extLst>
          </p:cNvPr>
          <p:cNvSpPr>
            <a:spLocks noGrp="1"/>
          </p:cNvSpPr>
          <p:nvPr>
            <p:ph idx="1"/>
          </p:nvPr>
        </p:nvSpPr>
        <p:spPr>
          <a:xfrm>
            <a:off x="6094800" y="1129131"/>
            <a:ext cx="5184000" cy="5300445"/>
          </a:xfrm>
        </p:spPr>
        <p:txBody>
          <a:bodyPr vert="horz" wrap="square" lIns="0" tIns="0" rIns="91440" bIns="0" rtlCol="0" anchor="t">
            <a:normAutofit lnSpcReduction="10000"/>
          </a:bodyPr>
          <a:lstStyle/>
          <a:p>
            <a:pPr marL="449580" indent="-447675">
              <a:lnSpc>
                <a:spcPct val="130000"/>
              </a:lnSpc>
              <a:buFont typeface="Wingdings" panose="020F0302020204030204" pitchFamily="34" charset="0"/>
              <a:buChar char="Ø"/>
            </a:pPr>
            <a:r>
              <a:rPr lang="en-US"/>
              <a:t>The patients previous experience of CBT had  minor effects on their  OCD </a:t>
            </a:r>
          </a:p>
          <a:p>
            <a:pPr marL="449580" indent="-447675">
              <a:lnSpc>
                <a:spcPct val="130000"/>
              </a:lnSpc>
              <a:buFont typeface="Wingdings" panose="020F0302020204030204" pitchFamily="34" charset="0"/>
              <a:buChar char="Ø"/>
            </a:pPr>
            <a:r>
              <a:rPr lang="en-US">
                <a:solidFill>
                  <a:srgbClr val="F3F0F1">
                    <a:alpha val="55000"/>
                  </a:srgbClr>
                </a:solidFill>
              </a:rPr>
              <a:t>The intention for the participant was set, being that the participant would stay present with his emotions. </a:t>
            </a:r>
          </a:p>
          <a:p>
            <a:pPr marL="449580" indent="-447675">
              <a:lnSpc>
                <a:spcPct val="130000"/>
              </a:lnSpc>
              <a:buFont typeface="Wingdings" panose="020F0302020204030204" pitchFamily="34" charset="0"/>
              <a:buChar char="Ø"/>
            </a:pPr>
            <a:r>
              <a:rPr lang="en-US"/>
              <a:t>The participant was able to stay present with his emotional experience during the treatment session with support of the therapist. </a:t>
            </a:r>
            <a:endParaRPr lang="en-US">
              <a:solidFill>
                <a:srgbClr val="F3F0F1">
                  <a:alpha val="55000"/>
                </a:srgbClr>
              </a:solidFill>
            </a:endParaRPr>
          </a:p>
          <a:p>
            <a:pPr marL="449580" indent="-447675">
              <a:lnSpc>
                <a:spcPct val="130000"/>
              </a:lnSpc>
              <a:buFont typeface="Wingdings" panose="020F0302020204030204" pitchFamily="34" charset="0"/>
              <a:buChar char="Ø"/>
            </a:pPr>
            <a:r>
              <a:rPr lang="en-US">
                <a:latin typeface="Univers"/>
              </a:rPr>
              <a:t>Post session treatment found that the patient could integrate his experience into his everyday life, with OCD symptoms not being an issue in the patient's life anymore </a:t>
            </a:r>
            <a:r>
              <a:rPr lang="en-US">
                <a:latin typeface="Aptos"/>
              </a:rPr>
              <a:t>(Kelmendi et al.,2022). </a:t>
            </a:r>
            <a:endParaRPr lang="en-US">
              <a:solidFill>
                <a:srgbClr val="F3F0F1">
                  <a:alpha val="55000"/>
                </a:srgbClr>
              </a:solidFill>
              <a:latin typeface="Aptos"/>
            </a:endParaRPr>
          </a:p>
          <a:p>
            <a:pPr marL="1905" indent="0">
              <a:lnSpc>
                <a:spcPct val="130000"/>
              </a:lnSpc>
              <a:buNone/>
            </a:pPr>
            <a:endParaRPr lang="en-US"/>
          </a:p>
        </p:txBody>
      </p:sp>
    </p:spTree>
    <p:extLst>
      <p:ext uri="{BB962C8B-B14F-4D97-AF65-F5344CB8AC3E}">
        <p14:creationId xmlns:p14="http://schemas.microsoft.com/office/powerpoint/2010/main" val="6074717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B2A08B2A-E6C2-36A8-6CA5-1B16C541A8DA}"/>
              </a:ext>
            </a:extLst>
          </p:cNvPr>
          <p:cNvSpPr>
            <a:spLocks noGrp="1"/>
          </p:cNvSpPr>
          <p:nvPr>
            <p:ph type="title"/>
          </p:nvPr>
        </p:nvSpPr>
        <p:spPr>
          <a:xfrm>
            <a:off x="448056" y="388800"/>
            <a:ext cx="11300532" cy="986400"/>
          </a:xfrm>
        </p:spPr>
        <p:txBody>
          <a:bodyPr anchor="b">
            <a:normAutofit/>
          </a:bodyPr>
          <a:lstStyle/>
          <a:p>
            <a:r>
              <a:rPr lang="en-GB" sz="6400"/>
              <a:t>Positive findings </a:t>
            </a:r>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DNA illustration">
            <a:extLst>
              <a:ext uri="{FF2B5EF4-FFF2-40B4-BE49-F238E27FC236}">
                <a16:creationId xmlns:a16="http://schemas.microsoft.com/office/drawing/2014/main" id="{3D0F1124-2917-3682-C701-16807115EBF2}"/>
              </a:ext>
            </a:extLst>
          </p:cNvPr>
          <p:cNvPicPr>
            <a:picLocks noChangeAspect="1"/>
          </p:cNvPicPr>
          <p:nvPr/>
        </p:nvPicPr>
        <p:blipFill>
          <a:blip r:embed="rId2"/>
          <a:srcRect l="30724" r="14092" b="3"/>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63784E6B-25E3-415A-A712-878F69690A27}"/>
              </a:ext>
            </a:extLst>
          </p:cNvPr>
          <p:cNvSpPr>
            <a:spLocks noGrp="1"/>
          </p:cNvSpPr>
          <p:nvPr>
            <p:ph idx="1"/>
          </p:nvPr>
        </p:nvSpPr>
        <p:spPr>
          <a:xfrm>
            <a:off x="4366800" y="1944000"/>
            <a:ext cx="7380000" cy="4006800"/>
          </a:xfrm>
        </p:spPr>
        <p:txBody>
          <a:bodyPr vert="horz" wrap="square" lIns="0" tIns="0" rIns="91440" bIns="0" rtlCol="0" anchor="t">
            <a:normAutofit/>
          </a:bodyPr>
          <a:lstStyle/>
          <a:p>
            <a:pPr marL="449580" indent="-447675">
              <a:buFont typeface="Wingdings" panose="020F0302020204030204" pitchFamily="34" charset="0"/>
              <a:buChar char="Ø"/>
            </a:pPr>
            <a:r>
              <a:rPr lang="en-US">
                <a:latin typeface="Univers"/>
              </a:rPr>
              <a:t>67% of participants regarded their psilocybin assisted psychotherapy as one of the most meaningful experiences of their life. </a:t>
            </a:r>
          </a:p>
          <a:p>
            <a:pPr marL="449580" indent="-447675">
              <a:buFont typeface="Wingdings" panose="020F0302020204030204" pitchFamily="34" charset="0"/>
              <a:buChar char="Ø"/>
            </a:pPr>
            <a:r>
              <a:rPr lang="en-US"/>
              <a:t>64% reported psilocybin assisted therapy as having a positive influence on their quality of life </a:t>
            </a:r>
            <a:endParaRPr lang="en-US">
              <a:solidFill>
                <a:srgbClr val="F3F0F1">
                  <a:alpha val="55000"/>
                </a:srgbClr>
              </a:solidFill>
            </a:endParaRPr>
          </a:p>
          <a:p>
            <a:pPr marL="449580" indent="-447675">
              <a:buFont typeface="Wingdings" panose="020F0302020204030204" pitchFamily="34" charset="0"/>
              <a:buChar char="Ø"/>
            </a:pPr>
            <a:r>
              <a:rPr lang="en-US"/>
              <a:t>None of the participants reported the experience as affecting them negatively  (Griffiths et al.,2008)</a:t>
            </a:r>
            <a:endParaRPr lang="en-US">
              <a:solidFill>
                <a:srgbClr val="F3F0F1">
                  <a:alpha val="55000"/>
                </a:srgbClr>
              </a:solidFill>
            </a:endParaRPr>
          </a:p>
          <a:p>
            <a:pPr marL="449580" indent="-447675">
              <a:buFont typeface="Wingdings" panose="020F0302020204030204" pitchFamily="34" charset="0"/>
              <a:buChar char="Ø"/>
            </a:pPr>
            <a:endParaRPr lang="en-US"/>
          </a:p>
        </p:txBody>
      </p:sp>
    </p:spTree>
    <p:extLst>
      <p:ext uri="{BB962C8B-B14F-4D97-AF65-F5344CB8AC3E}">
        <p14:creationId xmlns:p14="http://schemas.microsoft.com/office/powerpoint/2010/main" val="14983921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22D150-F252-4A09-955E-35C814DE7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B2A08B2A-E6C2-36A8-6CA5-1B16C541A8DA}"/>
              </a:ext>
            </a:extLst>
          </p:cNvPr>
          <p:cNvSpPr>
            <a:spLocks noGrp="1"/>
          </p:cNvSpPr>
          <p:nvPr>
            <p:ph type="title"/>
          </p:nvPr>
        </p:nvSpPr>
        <p:spPr>
          <a:xfrm>
            <a:off x="448056" y="226800"/>
            <a:ext cx="4694400" cy="2954655"/>
          </a:xfrm>
        </p:spPr>
        <p:txBody>
          <a:bodyPr wrap="square">
            <a:normAutofit/>
          </a:bodyPr>
          <a:lstStyle/>
          <a:p>
            <a:r>
              <a:rPr lang="en-GB" sz="5400"/>
              <a:t>Risks and ethical considerations </a:t>
            </a:r>
          </a:p>
        </p:txBody>
      </p:sp>
      <p:pic>
        <p:nvPicPr>
          <p:cNvPr id="4" name="Picture 3" descr="Medical drug vials with red lids">
            <a:extLst>
              <a:ext uri="{FF2B5EF4-FFF2-40B4-BE49-F238E27FC236}">
                <a16:creationId xmlns:a16="http://schemas.microsoft.com/office/drawing/2014/main" id="{3BE4F5F7-F31A-BD68-726B-F612C10718D7}"/>
              </a:ext>
            </a:extLst>
          </p:cNvPr>
          <p:cNvPicPr>
            <a:picLocks noChangeAspect="1"/>
          </p:cNvPicPr>
          <p:nvPr/>
        </p:nvPicPr>
        <p:blipFill>
          <a:blip r:embed="rId2"/>
          <a:srcRect t="4484" b="7660"/>
          <a:stretch/>
        </p:blipFill>
        <p:spPr>
          <a:xfrm>
            <a:off x="449999" y="3646800"/>
            <a:ext cx="4726800" cy="2772000"/>
          </a:xfrm>
          <a:prstGeom prst="rect">
            <a:avLst/>
          </a:prstGeom>
        </p:spPr>
      </p:pic>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6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784E6B-25E3-415A-A712-878F69690A27}"/>
              </a:ext>
            </a:extLst>
          </p:cNvPr>
          <p:cNvSpPr>
            <a:spLocks noGrp="1"/>
          </p:cNvSpPr>
          <p:nvPr>
            <p:ph idx="1"/>
          </p:nvPr>
        </p:nvSpPr>
        <p:spPr>
          <a:xfrm>
            <a:off x="6094800" y="1330414"/>
            <a:ext cx="5184000" cy="5099162"/>
          </a:xfrm>
        </p:spPr>
        <p:txBody>
          <a:bodyPr vert="horz" wrap="square" lIns="0" tIns="0" rIns="91440" bIns="0" rtlCol="0" anchor="t">
            <a:normAutofit/>
          </a:bodyPr>
          <a:lstStyle/>
          <a:p>
            <a:pPr marL="449580" indent="-447675">
              <a:buFont typeface="Wingdings" panose="020F0302020204030204" pitchFamily="34" charset="0"/>
              <a:buChar char="Ø"/>
            </a:pPr>
            <a:r>
              <a:rPr lang="en-US">
                <a:latin typeface="Univers"/>
              </a:rPr>
              <a:t>Risk of  Hallucinogen persisting perception disorder </a:t>
            </a:r>
          </a:p>
          <a:p>
            <a:pPr marL="449580" indent="-447675">
              <a:buFont typeface="Wingdings" panose="020F0302020204030204" pitchFamily="34" charset="0"/>
              <a:buChar char="Ø"/>
            </a:pPr>
            <a:r>
              <a:rPr lang="en-US"/>
              <a:t>Suicidal tendencies, psychosis serotonin syndrome</a:t>
            </a:r>
            <a:endParaRPr lang="en-US">
              <a:solidFill>
                <a:srgbClr val="F3F0F1">
                  <a:alpha val="55000"/>
                </a:srgbClr>
              </a:solidFill>
            </a:endParaRPr>
          </a:p>
          <a:p>
            <a:pPr marL="449580" indent="-447675">
              <a:buFont typeface="Wingdings" panose="020F0302020204030204" pitchFamily="34" charset="0"/>
              <a:buChar char="Ø"/>
            </a:pPr>
            <a:r>
              <a:rPr lang="en-US">
                <a:solidFill>
                  <a:srgbClr val="F3F0F1">
                    <a:alpha val="55000"/>
                  </a:srgbClr>
                </a:solidFill>
              </a:rPr>
              <a:t>Individuals with psychosis, BPD and bipolar at high risk (Aday et al.,2020)</a:t>
            </a:r>
            <a:endParaRPr lang="en-US"/>
          </a:p>
          <a:p>
            <a:pPr marL="449580" indent="-447675">
              <a:buFont typeface="Wingdings" panose="020F0302020204030204" pitchFamily="34" charset="0"/>
              <a:buChar char="Ø"/>
            </a:pPr>
            <a:r>
              <a:rPr lang="en-US"/>
              <a:t>Clinical studies are still being carried out and it may be a long time before psilocybin assisted psychotherapy is available on the market (Smith &amp; Sisti, 2021).</a:t>
            </a:r>
            <a:endParaRPr lang="en-US">
              <a:solidFill>
                <a:srgbClr val="F3F0F1">
                  <a:alpha val="55000"/>
                </a:srgbClr>
              </a:solidFill>
            </a:endParaRPr>
          </a:p>
          <a:p>
            <a:pPr marL="449580" indent="-447675">
              <a:buFont typeface="Wingdings" panose="020F0302020204030204" pitchFamily="34" charset="0"/>
              <a:buChar char="Ø"/>
            </a:pPr>
            <a:endParaRPr lang="en-US"/>
          </a:p>
        </p:txBody>
      </p:sp>
    </p:spTree>
    <p:extLst>
      <p:ext uri="{BB962C8B-B14F-4D97-AF65-F5344CB8AC3E}">
        <p14:creationId xmlns:p14="http://schemas.microsoft.com/office/powerpoint/2010/main" val="394197224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0F3FF521-32F2-B7CA-43F9-8E8B1846C6BB}"/>
              </a:ext>
            </a:extLst>
          </p:cNvPr>
          <p:cNvSpPr>
            <a:spLocks noGrp="1"/>
          </p:cNvSpPr>
          <p:nvPr>
            <p:ph type="title"/>
          </p:nvPr>
        </p:nvSpPr>
        <p:spPr>
          <a:xfrm>
            <a:off x="448056" y="388800"/>
            <a:ext cx="5432044" cy="860400"/>
          </a:xfrm>
        </p:spPr>
        <p:txBody>
          <a:bodyPr anchor="b">
            <a:normAutofit/>
          </a:bodyPr>
          <a:lstStyle/>
          <a:p>
            <a:r>
              <a:rPr lang="en-GB"/>
              <a:t>Conclusion</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1EB1F7-116D-7C17-280D-4C3563F11F11}"/>
              </a:ext>
            </a:extLst>
          </p:cNvPr>
          <p:cNvSpPr>
            <a:spLocks noGrp="1"/>
          </p:cNvSpPr>
          <p:nvPr>
            <p:ph idx="1"/>
          </p:nvPr>
        </p:nvSpPr>
        <p:spPr>
          <a:xfrm>
            <a:off x="448056" y="1820432"/>
            <a:ext cx="5863364" cy="4639403"/>
          </a:xfrm>
        </p:spPr>
        <p:txBody>
          <a:bodyPr vert="horz" wrap="square" lIns="0" tIns="0" rIns="91440" bIns="0" rtlCol="0" anchor="t">
            <a:normAutofit/>
          </a:bodyPr>
          <a:lstStyle/>
          <a:p>
            <a:pPr marL="1905" indent="0">
              <a:lnSpc>
                <a:spcPct val="130000"/>
              </a:lnSpc>
              <a:buNone/>
            </a:pPr>
            <a:endParaRPr lang="en-GB" sz="1300"/>
          </a:p>
          <a:p>
            <a:pPr marL="449580" indent="-447675">
              <a:lnSpc>
                <a:spcPct val="130000"/>
              </a:lnSpc>
            </a:pPr>
            <a:r>
              <a:rPr lang="en-GB" sz="1600"/>
              <a:t>Positive results over CBT  when therapy was assisted with psilocybin.</a:t>
            </a:r>
            <a:endParaRPr lang="en-GB" sz="1600">
              <a:solidFill>
                <a:srgbClr val="F3F0F1">
                  <a:alpha val="55000"/>
                </a:srgbClr>
              </a:solidFill>
            </a:endParaRPr>
          </a:p>
          <a:p>
            <a:pPr marL="449580" indent="-447675">
              <a:lnSpc>
                <a:spcPct val="130000"/>
              </a:lnSpc>
            </a:pPr>
            <a:r>
              <a:rPr lang="en-GB" sz="1600"/>
              <a:t>Positive results shown for cancer patients managing anxiety, other studies showing participants having nothing negative to report and having a better quality of life.</a:t>
            </a:r>
            <a:endParaRPr lang="en-GB" sz="1600">
              <a:solidFill>
                <a:srgbClr val="F3F0F1">
                  <a:alpha val="55000"/>
                </a:srgbClr>
              </a:solidFill>
            </a:endParaRPr>
          </a:p>
          <a:p>
            <a:pPr marL="449580" indent="-447675">
              <a:lnSpc>
                <a:spcPct val="130000"/>
              </a:lnSpc>
            </a:pPr>
            <a:r>
              <a:rPr lang="en-GB" sz="1600"/>
              <a:t>Psilocybin assisted psychotherapy has shown promising results in clinical trials with modern protocols lowering the risks that can be associated with psilocybin. But due to the ethical considerations this kind of therapy may not be on the market anytime soon.</a:t>
            </a:r>
            <a:endParaRPr lang="en-GB" sz="1600">
              <a:solidFill>
                <a:srgbClr val="F3F0F1">
                  <a:alpha val="55000"/>
                </a:srgbClr>
              </a:solidFill>
            </a:endParaRPr>
          </a:p>
        </p:txBody>
      </p:sp>
      <p:pic>
        <p:nvPicPr>
          <p:cNvPr id="4" name="Picture 3" descr="White puzzle with one red piece">
            <a:extLst>
              <a:ext uri="{FF2B5EF4-FFF2-40B4-BE49-F238E27FC236}">
                <a16:creationId xmlns:a16="http://schemas.microsoft.com/office/drawing/2014/main" id="{294BB5FB-36ED-9149-EB4E-2BB9C2802713}"/>
              </a:ext>
            </a:extLst>
          </p:cNvPr>
          <p:cNvPicPr>
            <a:picLocks noChangeAspect="1"/>
          </p:cNvPicPr>
          <p:nvPr/>
        </p:nvPicPr>
        <p:blipFill>
          <a:blip r:embed="rId2"/>
          <a:stretch>
            <a:fillRect/>
          </a:stretch>
        </p:blipFill>
        <p:spPr>
          <a:xfrm>
            <a:off x="6307308" y="1673640"/>
            <a:ext cx="5441280" cy="3060720"/>
          </a:xfrm>
          <a:prstGeom prst="rect">
            <a:avLst/>
          </a:prstGeom>
        </p:spPr>
      </p:pic>
    </p:spTree>
    <p:extLst>
      <p:ext uri="{BB962C8B-B14F-4D97-AF65-F5344CB8AC3E}">
        <p14:creationId xmlns:p14="http://schemas.microsoft.com/office/powerpoint/2010/main" val="319971290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6156-4D90-D6CE-FD19-A8723C941643}"/>
              </a:ext>
            </a:extLst>
          </p:cNvPr>
          <p:cNvSpPr>
            <a:spLocks noGrp="1"/>
          </p:cNvSpPr>
          <p:nvPr>
            <p:ph type="title"/>
          </p:nvPr>
        </p:nvSpPr>
        <p:spPr/>
        <p:txBody>
          <a:bodyPr/>
          <a:lstStyle/>
          <a:p>
            <a:r>
              <a:rPr lang="en-GB"/>
              <a:t>Ember References </a:t>
            </a:r>
          </a:p>
        </p:txBody>
      </p:sp>
      <p:sp>
        <p:nvSpPr>
          <p:cNvPr id="3" name="Content Placeholder 2">
            <a:extLst>
              <a:ext uri="{FF2B5EF4-FFF2-40B4-BE49-F238E27FC236}">
                <a16:creationId xmlns:a16="http://schemas.microsoft.com/office/drawing/2014/main" id="{DF78D099-B45C-61F9-A055-3142C59E7146}"/>
              </a:ext>
            </a:extLst>
          </p:cNvPr>
          <p:cNvSpPr>
            <a:spLocks noGrp="1"/>
          </p:cNvSpPr>
          <p:nvPr>
            <p:ph idx="1"/>
          </p:nvPr>
        </p:nvSpPr>
        <p:spPr>
          <a:xfrm>
            <a:off x="448056" y="958823"/>
            <a:ext cx="11293200" cy="5666446"/>
          </a:xfrm>
        </p:spPr>
        <p:txBody>
          <a:bodyPr vert="horz" wrap="square" lIns="0" tIns="0" rIns="91440" bIns="0" rtlCol="0" anchor="t">
            <a:normAutofit fontScale="92500" lnSpcReduction="20000"/>
          </a:bodyPr>
          <a:lstStyle/>
          <a:p>
            <a:pPr marL="449580" indent="-447675"/>
            <a:r>
              <a:rPr lang="en-GB" sz="1200">
                <a:latin typeface="Aptos"/>
              </a:rPr>
              <a:t>Aday, J. S., </a:t>
            </a:r>
            <a:r>
              <a:rPr lang="en-GB" sz="1200" err="1">
                <a:latin typeface="Aptos"/>
              </a:rPr>
              <a:t>Mitkovitz</a:t>
            </a:r>
            <a:r>
              <a:rPr lang="en-GB" sz="1200">
                <a:latin typeface="Aptos"/>
              </a:rPr>
              <a:t>, C. M., Bloesch, E. K., Davoli, C. C., &amp; Davis, A. K. (2020). Long-Term Effects of Psychedelic Drugs: A Systematic Review. </a:t>
            </a:r>
            <a:r>
              <a:rPr lang="en-GB" sz="1200" i="1">
                <a:latin typeface="Aptos"/>
              </a:rPr>
              <a:t>Neuroscience &amp; biobehavioural reviews</a:t>
            </a:r>
            <a:r>
              <a:rPr lang="en-GB" sz="1200">
                <a:latin typeface="Aptos"/>
              </a:rPr>
              <a:t>, 179-189.</a:t>
            </a:r>
          </a:p>
          <a:p>
            <a:pPr marL="449580" indent="-447675"/>
            <a:r>
              <a:rPr lang="en-GB" sz="1200">
                <a:latin typeface="Aptos"/>
              </a:rPr>
              <a:t>Barber, G., &amp; Scott, A. (2022). The Emerging Field of Psychedelic Psychotherapy. </a:t>
            </a:r>
            <a:r>
              <a:rPr lang="en-GB" sz="1200" i="1">
                <a:latin typeface="Aptos"/>
              </a:rPr>
              <a:t>Current psychiatry reports</a:t>
            </a:r>
            <a:r>
              <a:rPr lang="en-GB" sz="1200">
                <a:latin typeface="Aptos"/>
              </a:rPr>
              <a:t>, 583-590.</a:t>
            </a:r>
            <a:endParaRPr lang="en-GB" sz="1200">
              <a:solidFill>
                <a:srgbClr val="F3F0F1">
                  <a:alpha val="55000"/>
                </a:srgbClr>
              </a:solidFill>
              <a:latin typeface="Aptos"/>
            </a:endParaRPr>
          </a:p>
          <a:p>
            <a:pPr marL="449580" indent="-447675"/>
            <a:r>
              <a:rPr lang="en-GB" sz="1200" err="1">
                <a:latin typeface="Aptos"/>
              </a:rPr>
              <a:t>Bogadi</a:t>
            </a:r>
            <a:r>
              <a:rPr lang="en-GB" sz="1200">
                <a:latin typeface="Aptos"/>
              </a:rPr>
              <a:t>, M., &amp; Snježana, K. (2021). A Potential Effect of Psilocybin on Anxiety in Neurotic Personality Structures in Adolescents. </a:t>
            </a:r>
            <a:r>
              <a:rPr lang="en-GB" sz="1200" i="1">
                <a:latin typeface="Aptos"/>
              </a:rPr>
              <a:t>Croatian Medical Journal</a:t>
            </a:r>
            <a:r>
              <a:rPr lang="en-GB" sz="1200">
                <a:latin typeface="Aptos"/>
              </a:rPr>
              <a:t>, 528-530.</a:t>
            </a:r>
            <a:endParaRPr lang="en-GB" sz="1200">
              <a:solidFill>
                <a:srgbClr val="F3F0F1">
                  <a:alpha val="55000"/>
                </a:srgbClr>
              </a:solidFill>
              <a:latin typeface="Aptos"/>
            </a:endParaRPr>
          </a:p>
          <a:p>
            <a:pPr marL="449580" indent="-447675"/>
            <a:r>
              <a:rPr lang="en-GB" sz="1200">
                <a:latin typeface="Aptos"/>
              </a:rPr>
              <a:t>Griffiths, R. R., Richards, W. A., &amp; Jess, R. (2008). Mystical-type Experiences Occasioned by Psilocybin Mediate the Attribution of Personal Meaning and Spiritual Significance 14 Months Later. </a:t>
            </a:r>
            <a:r>
              <a:rPr lang="en-GB" sz="1200" i="1">
                <a:latin typeface="Aptos"/>
              </a:rPr>
              <a:t>Journal of psychopharmacology</a:t>
            </a:r>
            <a:r>
              <a:rPr lang="en-GB" sz="1200">
                <a:latin typeface="Aptos"/>
              </a:rPr>
              <a:t>, 621-632.</a:t>
            </a:r>
            <a:endParaRPr lang="en-GB" sz="1200">
              <a:solidFill>
                <a:srgbClr val="F3F0F1">
                  <a:alpha val="55000"/>
                </a:srgbClr>
              </a:solidFill>
              <a:latin typeface="Aptos"/>
            </a:endParaRPr>
          </a:p>
          <a:p>
            <a:pPr marL="449580" indent="-447675"/>
            <a:r>
              <a:rPr lang="en-GB" sz="1200">
                <a:latin typeface="Aptos"/>
              </a:rPr>
              <a:t>Hoener, S., </a:t>
            </a:r>
            <a:r>
              <a:rPr lang="en-GB" sz="1200" err="1">
                <a:latin typeface="Aptos"/>
              </a:rPr>
              <a:t>Wolgang</a:t>
            </a:r>
            <a:r>
              <a:rPr lang="en-GB" sz="1200">
                <a:latin typeface="Aptos"/>
              </a:rPr>
              <a:t>, A., Nissan, D., &amp; Howe, E. (2024). Ethical Considerations for Psychedelic Assisted Therapy in Military Clinical Settings. </a:t>
            </a:r>
            <a:r>
              <a:rPr lang="en-GB" sz="1200" i="1">
                <a:latin typeface="Aptos"/>
              </a:rPr>
              <a:t>Medical Ethics,</a:t>
            </a:r>
            <a:r>
              <a:rPr lang="en-GB" sz="1200">
                <a:latin typeface="Aptos"/>
              </a:rPr>
              <a:t> 258-262.</a:t>
            </a:r>
            <a:endParaRPr lang="en-GB" sz="1200">
              <a:solidFill>
                <a:srgbClr val="F3F0F1">
                  <a:alpha val="55000"/>
                </a:srgbClr>
              </a:solidFill>
              <a:latin typeface="Aptos"/>
            </a:endParaRPr>
          </a:p>
          <a:p>
            <a:pPr marL="449580" indent="-447675"/>
            <a:r>
              <a:rPr lang="en-GB" sz="1200">
                <a:latin typeface="Aptos"/>
              </a:rPr>
              <a:t>Horton, D. M., Morrison, B., &amp; Schmidt, J. (2021). Systematized Review of Psychotherapeutic Components of Psilocybin- Assisted Psychotherapy. </a:t>
            </a:r>
            <a:r>
              <a:rPr lang="en-GB" sz="1200" i="1">
                <a:latin typeface="Aptos"/>
              </a:rPr>
              <a:t>The American Journal of Psychotherapy</a:t>
            </a:r>
            <a:r>
              <a:rPr lang="en-GB" sz="1200">
                <a:latin typeface="Aptos"/>
              </a:rPr>
              <a:t>, 74-80.</a:t>
            </a:r>
            <a:endParaRPr lang="en-GB" sz="1200">
              <a:solidFill>
                <a:srgbClr val="F3F0F1">
                  <a:alpha val="55000"/>
                </a:srgbClr>
              </a:solidFill>
              <a:latin typeface="Aptos"/>
            </a:endParaRPr>
          </a:p>
          <a:p>
            <a:pPr marL="449580" indent="-447675"/>
            <a:r>
              <a:rPr lang="en-GB" sz="1200">
                <a:latin typeface="Aptos"/>
              </a:rPr>
              <a:t>Hosseini, F., Alipour, A., &amp; </a:t>
            </a:r>
            <a:r>
              <a:rPr lang="en-GB" sz="1200" err="1">
                <a:latin typeface="Aptos"/>
              </a:rPr>
              <a:t>Safarinia</a:t>
            </a:r>
            <a:r>
              <a:rPr lang="en-GB" sz="1200">
                <a:latin typeface="Aptos"/>
              </a:rPr>
              <a:t>, M. (2023). Meta-diagnostic Model to Explain the Relationship between Neuroticism and Anxiety Intensity in Anxiety. </a:t>
            </a:r>
            <a:r>
              <a:rPr lang="en-GB" sz="1200" i="1">
                <a:latin typeface="Aptos"/>
              </a:rPr>
              <a:t>IEEPJ</a:t>
            </a:r>
            <a:r>
              <a:rPr lang="en-GB" sz="1200">
                <a:latin typeface="Aptos"/>
              </a:rPr>
              <a:t>, 305-318.</a:t>
            </a:r>
            <a:endParaRPr lang="en-GB" sz="1200">
              <a:solidFill>
                <a:srgbClr val="F3F0F1">
                  <a:alpha val="55000"/>
                </a:srgbClr>
              </a:solidFill>
              <a:latin typeface="Aptos"/>
            </a:endParaRPr>
          </a:p>
          <a:p>
            <a:pPr marL="449580" indent="-447675"/>
            <a:r>
              <a:rPr lang="en-GB" sz="1200">
                <a:latin typeface="Aptos"/>
              </a:rPr>
              <a:t>Kelmendi, B., </a:t>
            </a:r>
            <a:r>
              <a:rPr lang="en-GB" sz="1200" err="1">
                <a:latin typeface="Aptos"/>
              </a:rPr>
              <a:t>Kichuk</a:t>
            </a:r>
            <a:r>
              <a:rPr lang="en-GB" sz="1200">
                <a:latin typeface="Aptos"/>
              </a:rPr>
              <a:t>, S. A., Depalmer, G., Ching, T. H., Belser, A., &amp; Pittenger, C. (2022). Single-Dose Psilocybin for Treatment-Resistant Obsessive-Compulsiv Disorder: A Case Report. </a:t>
            </a:r>
            <a:r>
              <a:rPr lang="en-GB" sz="1200" i="1" err="1">
                <a:latin typeface="Aptos"/>
              </a:rPr>
              <a:t>Heliyon</a:t>
            </a:r>
            <a:r>
              <a:rPr lang="en-GB" sz="1200">
                <a:latin typeface="Aptos"/>
              </a:rPr>
              <a:t>, 121-135.</a:t>
            </a:r>
            <a:endParaRPr lang="en-GB" sz="1200">
              <a:solidFill>
                <a:srgbClr val="F3F0F1">
                  <a:alpha val="55000"/>
                </a:srgbClr>
              </a:solidFill>
              <a:latin typeface="Aptos"/>
            </a:endParaRPr>
          </a:p>
          <a:p>
            <a:pPr marL="449580" indent="-447675"/>
            <a:r>
              <a:rPr lang="en-GB" sz="1200" err="1">
                <a:latin typeface="Aptos"/>
              </a:rPr>
              <a:t>Kiraga</a:t>
            </a:r>
            <a:r>
              <a:rPr lang="en-GB" sz="1200">
                <a:latin typeface="Aptos"/>
              </a:rPr>
              <a:t>, M. K., Kuypers, K. P., Uthaug, M. V., Ramaekers, J. G., &amp; Mason, N. L. (2022). Decreases in State and Trait Anxiety Post-psilocybin: A Naturalistic, Observational Study Among Retreat Attendees. </a:t>
            </a:r>
            <a:r>
              <a:rPr lang="en-GB" sz="1200" i="1">
                <a:latin typeface="Aptos"/>
              </a:rPr>
              <a:t>DOAJ</a:t>
            </a:r>
            <a:r>
              <a:rPr lang="en-GB" sz="1200">
                <a:latin typeface="Aptos"/>
              </a:rPr>
              <a:t>, 7-13.</a:t>
            </a:r>
            <a:endParaRPr lang="en-GB" sz="1200">
              <a:solidFill>
                <a:srgbClr val="F3F0F1">
                  <a:alpha val="55000"/>
                </a:srgbClr>
              </a:solidFill>
              <a:latin typeface="Aptos"/>
            </a:endParaRPr>
          </a:p>
          <a:p>
            <a:pPr marL="449580" indent="-447675"/>
            <a:r>
              <a:rPr lang="en-GB" sz="1200">
                <a:latin typeface="Aptos"/>
              </a:rPr>
              <a:t>MD, A. L., Rosenbaum, D., &amp; Buchman, D. Z. (2024). Informed Consent to Psychedelic- Assisted Psychedelic- Assisted Psychotherapy: Ethical Considerations. </a:t>
            </a:r>
            <a:r>
              <a:rPr lang="en-GB" sz="1200" i="1">
                <a:latin typeface="Aptos"/>
              </a:rPr>
              <a:t>The </a:t>
            </a:r>
            <a:r>
              <a:rPr lang="en-GB" sz="1200" i="1" err="1">
                <a:latin typeface="Aptos"/>
              </a:rPr>
              <a:t>canadian</a:t>
            </a:r>
            <a:r>
              <a:rPr lang="en-GB" sz="1200" i="1">
                <a:latin typeface="Aptos"/>
              </a:rPr>
              <a:t> journal of psychiatry,</a:t>
            </a:r>
            <a:r>
              <a:rPr lang="en-GB" sz="1200">
                <a:latin typeface="Aptos"/>
              </a:rPr>
              <a:t> 69-79.</a:t>
            </a:r>
            <a:endParaRPr lang="en-GB" sz="1200">
              <a:solidFill>
                <a:srgbClr val="F3F0F1">
                  <a:alpha val="55000"/>
                </a:srgbClr>
              </a:solidFill>
              <a:latin typeface="Aptos"/>
            </a:endParaRPr>
          </a:p>
          <a:p>
            <a:pPr marL="449580" indent="-447675"/>
            <a:r>
              <a:rPr lang="en-GB" sz="1200">
                <a:latin typeface="Aptos"/>
              </a:rPr>
              <a:t>Ross, S., </a:t>
            </a:r>
            <a:r>
              <a:rPr lang="en-GB" sz="1200" err="1">
                <a:latin typeface="Aptos"/>
              </a:rPr>
              <a:t>Bossis</a:t>
            </a:r>
            <a:r>
              <a:rPr lang="en-GB" sz="1200">
                <a:latin typeface="Aptos"/>
              </a:rPr>
              <a:t>, A., Guss, J., Agin-Liebes, G., Malone, T., Cohen, B., . . . Schmidt, B. L. (2016). Rapid and Sustained Symptom Reduction Following Psilocybin Treatment for Anxiety and Depression in Patients with Life-Threatening Cancer: a Randomized Controlled Trial. </a:t>
            </a:r>
            <a:r>
              <a:rPr lang="en-GB" sz="1200" i="1">
                <a:latin typeface="Aptos"/>
              </a:rPr>
              <a:t>Journal of Psychopharmacology</a:t>
            </a:r>
            <a:r>
              <a:rPr lang="en-GB" sz="1200">
                <a:latin typeface="Aptos"/>
              </a:rPr>
              <a:t>, 1165-1180.</a:t>
            </a:r>
            <a:endParaRPr lang="en-GB" sz="1200">
              <a:solidFill>
                <a:srgbClr val="F3F0F1">
                  <a:alpha val="55000"/>
                </a:srgbClr>
              </a:solidFill>
              <a:latin typeface="Aptos"/>
            </a:endParaRPr>
          </a:p>
          <a:p>
            <a:pPr marL="449580" indent="-447675"/>
            <a:r>
              <a:rPr lang="en-GB" sz="1200">
                <a:latin typeface="Aptos"/>
              </a:rPr>
              <a:t>Smith, W. R., &amp; Dominic, S. (2021). Ethics and Ego Dissolution: The Case of Psilocybin. </a:t>
            </a:r>
            <a:r>
              <a:rPr lang="en-GB" sz="1200" i="1">
                <a:latin typeface="Aptos"/>
              </a:rPr>
              <a:t>Journal of medical ethics,</a:t>
            </a:r>
            <a:r>
              <a:rPr lang="en-GB" sz="1200">
                <a:latin typeface="Aptos"/>
              </a:rPr>
              <a:t> 807-814.</a:t>
            </a:r>
            <a:endParaRPr lang="en-GB" sz="1200">
              <a:solidFill>
                <a:srgbClr val="F3F0F1">
                  <a:alpha val="55000"/>
                </a:srgbClr>
              </a:solidFill>
              <a:latin typeface="Aptos"/>
            </a:endParaRPr>
          </a:p>
          <a:p>
            <a:pPr marL="449580" indent="-447675"/>
            <a:r>
              <a:rPr lang="en-GB" sz="1200">
                <a:latin typeface="Aptos"/>
              </a:rPr>
              <a:t>Thal, S., Engel, L., &amp; Bright, S. (2022). Presence, Trust, and Empathy: Preferred Characteristics of Psychedelic Carers. </a:t>
            </a:r>
            <a:r>
              <a:rPr lang="en-GB" sz="1200" i="1">
                <a:latin typeface="Aptos"/>
              </a:rPr>
              <a:t>Journal of humanistic psychology</a:t>
            </a:r>
            <a:r>
              <a:rPr lang="en-GB" sz="1200">
                <a:latin typeface="Aptos"/>
              </a:rPr>
              <a:t>, 1-10.</a:t>
            </a:r>
            <a:endParaRPr lang="en-GB" sz="1200">
              <a:solidFill>
                <a:srgbClr val="F3F0F1">
                  <a:alpha val="55000"/>
                </a:srgbClr>
              </a:solidFill>
              <a:latin typeface="Aptos"/>
            </a:endParaRPr>
          </a:p>
          <a:p>
            <a:pPr marL="449580" indent="-447675"/>
            <a:endParaRPr lang="en-GB">
              <a:solidFill>
                <a:srgbClr val="F3F0F1">
                  <a:alpha val="55000"/>
                </a:srgbClr>
              </a:solidFill>
            </a:endParaRPr>
          </a:p>
        </p:txBody>
      </p:sp>
    </p:spTree>
    <p:extLst>
      <p:ext uri="{BB962C8B-B14F-4D97-AF65-F5344CB8AC3E}">
        <p14:creationId xmlns:p14="http://schemas.microsoft.com/office/powerpoint/2010/main" val="734117564"/>
      </p:ext>
    </p:extLst>
  </p:cSld>
  <p:clrMapOvr>
    <a:masterClrMapping/>
  </p:clrMapOvr>
  <p:transition spd="slow">
    <p:wipe/>
  </p:transition>
</p:sld>
</file>

<file path=ppt/theme/theme1.xml><?xml version="1.0" encoding="utf-8"?>
<a:theme xmlns:a="http://schemas.openxmlformats.org/drawingml/2006/main" name="ThinLine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Custom 3">
      <a:majorFont>
        <a:latin typeface="Sagona Book"/>
        <a:ea typeface=""/>
        <a:cs typeface=""/>
      </a:majorFont>
      <a:minorFont>
        <a:latin typeface="Univer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0</TotalTime>
  <Words>951</Words>
  <Application>Microsoft Office PowerPoint</Application>
  <PresentationFormat>Widescreen</PresentationFormat>
  <Paragraphs>42</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Wingdings,Sans-Serif</vt:lpstr>
      <vt:lpstr>Aptos</vt:lpstr>
      <vt:lpstr>Arial</vt:lpstr>
      <vt:lpstr>Calibri Light</vt:lpstr>
      <vt:lpstr>Sagona Book</vt:lpstr>
      <vt:lpstr>Univers</vt:lpstr>
      <vt:lpstr>Wingdings</vt:lpstr>
      <vt:lpstr>ThinLineVTI</vt:lpstr>
      <vt:lpstr>Psilocybin and spiritual retreats </vt:lpstr>
      <vt:lpstr>Psilocybin assisted psychotherapies  </vt:lpstr>
      <vt:lpstr>Experience of psilocybin assisted psychotherapy for OCD </vt:lpstr>
      <vt:lpstr>Positive findings </vt:lpstr>
      <vt:lpstr>Risks and ethical considerations </vt:lpstr>
      <vt:lpstr>Conclusion</vt:lpstr>
      <vt:lpstr>Ember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Stacey Coleman</cp:lastModifiedBy>
  <cp:revision>1</cp:revision>
  <dcterms:created xsi:type="dcterms:W3CDTF">2025-01-14T12:52:11Z</dcterms:created>
  <dcterms:modified xsi:type="dcterms:W3CDTF">2025-01-14T12:52:28Z</dcterms:modified>
</cp:coreProperties>
</file>