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8" r:id="rId3"/>
    <p:sldId id="257" r:id="rId4"/>
    <p:sldId id="382" r:id="rId5"/>
    <p:sldId id="383" r:id="rId6"/>
    <p:sldId id="384" r:id="rId7"/>
    <p:sldId id="385" r:id="rId8"/>
    <p:sldId id="386" r:id="rId9"/>
    <p:sldId id="387" r:id="rId10"/>
    <p:sldId id="388" r:id="rId11"/>
    <p:sldId id="378" r:id="rId12"/>
    <p:sldId id="389" r:id="rId13"/>
    <p:sldId id="25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68" autoAdjust="0"/>
    <p:restoredTop sz="94660"/>
  </p:normalViewPr>
  <p:slideViewPr>
    <p:cSldViewPr snapToGrid="0">
      <p:cViewPr>
        <p:scale>
          <a:sx n="66" d="100"/>
          <a:sy n="66" d="100"/>
        </p:scale>
        <p:origin x="2346" y="89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1E8631-D444-4F66-9DC2-BC976B05BB9E}"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C0961098-DF6A-4566-8715-B6717DFC67E1}">
      <dgm:prSet phldrT="[Text]" custT="1"/>
      <dgm:spPr>
        <a:solidFill>
          <a:srgbClr val="90C226">
            <a:alpha val="50000"/>
            <a:hueOff val="0"/>
            <a:satOff val="0"/>
            <a:lumOff val="0"/>
            <a:alphaOff val="0"/>
          </a:srgbClr>
        </a:solidFill>
        <a:ln w="19050" cap="rnd" cmpd="sng" algn="ctr">
          <a:solidFill>
            <a:prstClr val="white">
              <a:hueOff val="0"/>
              <a:satOff val="0"/>
              <a:lumOff val="0"/>
              <a:alphaOff val="0"/>
            </a:prstClr>
          </a:solidFill>
          <a:prstDash val="solid"/>
        </a:ln>
        <a:effectLst/>
      </dgm:spPr>
      <dgm:t>
        <a:bodyPr spcFirstLastPara="0" vert="horz" wrap="square" lIns="22860" tIns="22860" rIns="22860" bIns="22860" numCol="1" spcCol="1270" anchor="t" anchorCtr="0"/>
        <a:lstStyle/>
        <a:p>
          <a:pPr marL="0" lvl="0" indent="0" algn="ctr" defTabSz="800100">
            <a:lnSpc>
              <a:spcPct val="90000"/>
            </a:lnSpc>
            <a:spcBef>
              <a:spcPct val="0"/>
            </a:spcBef>
            <a:spcAft>
              <a:spcPct val="35000"/>
            </a:spcAft>
            <a:buNone/>
          </a:pPr>
          <a:r>
            <a:rPr lang="en-GB" sz="1400" b="1" kern="1200" dirty="0">
              <a:solidFill>
                <a:prstClr val="black"/>
              </a:solidFill>
              <a:latin typeface="Trebuchet MS" panose="020B0603020202020204"/>
              <a:ea typeface="+mn-ea"/>
              <a:cs typeface="+mn-cs"/>
            </a:rPr>
            <a:t>Environmental Value Form</a:t>
          </a:r>
        </a:p>
        <a:p>
          <a:pPr marL="0" lvl="0" indent="0" algn="ctr" defTabSz="800100">
            <a:lnSpc>
              <a:spcPct val="90000"/>
            </a:lnSpc>
            <a:spcBef>
              <a:spcPct val="0"/>
            </a:spcBef>
            <a:spcAft>
              <a:spcPct val="35000"/>
            </a:spcAft>
            <a:buNone/>
          </a:pPr>
          <a:r>
            <a:rPr lang="en-GB" sz="1200" kern="1200" dirty="0">
              <a:solidFill>
                <a:prstClr val="black"/>
              </a:solidFill>
              <a:latin typeface="Trebuchet MS" panose="020B0603020202020204"/>
              <a:ea typeface="+mn-ea"/>
              <a:cs typeface="+mn-cs"/>
            </a:rPr>
            <a:t>Renewable Resource, Low Emissions, Low Waste, Biodiversity, pollution prevention (air, water, land)</a:t>
          </a:r>
        </a:p>
      </dgm:t>
    </dgm:pt>
    <dgm:pt modelId="{3F22370B-2741-43AC-B69B-FA00F0B6C63E}" type="parTrans" cxnId="{A56F702A-5BDE-49D6-912D-8BB5D3BCBFF8}">
      <dgm:prSet/>
      <dgm:spPr/>
      <dgm:t>
        <a:bodyPr/>
        <a:lstStyle/>
        <a:p>
          <a:endParaRPr lang="en-GB"/>
        </a:p>
      </dgm:t>
    </dgm:pt>
    <dgm:pt modelId="{CF1AAF94-D25B-42F8-A026-23F9CCC592EB}" type="sibTrans" cxnId="{A56F702A-5BDE-49D6-912D-8BB5D3BCBFF8}">
      <dgm:prSet/>
      <dgm:spPr/>
      <dgm:t>
        <a:bodyPr/>
        <a:lstStyle/>
        <a:p>
          <a:endParaRPr lang="en-GB"/>
        </a:p>
      </dgm:t>
    </dgm:pt>
    <dgm:pt modelId="{74E3C006-EFAC-4721-A195-B8610C49FD93}">
      <dgm:prSet phldrT="[Text]" custT="1"/>
      <dgm:spPr/>
      <dgm:t>
        <a:bodyPr anchor="t"/>
        <a:lstStyle/>
        <a:p>
          <a:pPr algn="l"/>
          <a:endParaRPr lang="en-GB" sz="1400" b="1" kern="1200" dirty="0">
            <a:solidFill>
              <a:prstClr val="black"/>
            </a:solidFill>
            <a:latin typeface="Trebuchet MS" panose="020B0603020202020204"/>
            <a:ea typeface="+mn-ea"/>
            <a:cs typeface="+mn-cs"/>
          </a:endParaRPr>
        </a:p>
        <a:p>
          <a:pPr algn="l"/>
          <a:r>
            <a:rPr lang="en-GB" sz="1400" b="1" kern="1200" dirty="0">
              <a:solidFill>
                <a:prstClr val="black"/>
              </a:solidFill>
              <a:latin typeface="Trebuchet MS" panose="020B0603020202020204"/>
              <a:ea typeface="+mn-ea"/>
              <a:cs typeface="+mn-cs"/>
            </a:rPr>
            <a:t>Social</a:t>
          </a:r>
        </a:p>
        <a:p>
          <a:pPr algn="l"/>
          <a:r>
            <a:rPr lang="en-GB" sz="1400" b="1" kern="1200" dirty="0">
              <a:solidFill>
                <a:prstClr val="black"/>
              </a:solidFill>
              <a:latin typeface="Trebuchet MS" panose="020B0603020202020204"/>
              <a:ea typeface="+mn-ea"/>
              <a:cs typeface="+mn-cs"/>
            </a:rPr>
            <a:t>Value Form</a:t>
          </a:r>
        </a:p>
        <a:p>
          <a:pPr algn="l"/>
          <a:r>
            <a:rPr lang="en-GB" sz="1200" b="0" kern="1200" dirty="0">
              <a:solidFill>
                <a:prstClr val="black"/>
              </a:solidFill>
              <a:latin typeface="Trebuchet MS" panose="020B0603020202020204"/>
              <a:ea typeface="+mn-ea"/>
              <a:cs typeface="+mn-cs"/>
            </a:rPr>
            <a:t>Equality and</a:t>
          </a:r>
        </a:p>
        <a:p>
          <a:pPr algn="l"/>
          <a:r>
            <a:rPr lang="en-GB" sz="1200" b="0" kern="1200" dirty="0">
              <a:solidFill>
                <a:prstClr val="black"/>
              </a:solidFill>
              <a:latin typeface="Trebuchet MS" panose="020B0603020202020204"/>
              <a:ea typeface="+mn-ea"/>
              <a:cs typeface="+mn-cs"/>
            </a:rPr>
            <a:t>Diversity,</a:t>
          </a:r>
        </a:p>
        <a:p>
          <a:pPr algn="l"/>
          <a:r>
            <a:rPr lang="en-GB" sz="1200" b="0" kern="1200" dirty="0">
              <a:solidFill>
                <a:prstClr val="black"/>
              </a:solidFill>
              <a:latin typeface="Trebuchet MS" panose="020B0603020202020204"/>
              <a:ea typeface="+mn-ea"/>
              <a:cs typeface="+mn-cs"/>
            </a:rPr>
            <a:t>Well being,</a:t>
          </a:r>
        </a:p>
        <a:p>
          <a:pPr algn="l"/>
          <a:r>
            <a:rPr lang="en-GB" sz="1200" b="0" kern="1200" dirty="0">
              <a:solidFill>
                <a:prstClr val="black"/>
              </a:solidFill>
              <a:latin typeface="Trebuchet MS" panose="020B0603020202020204"/>
              <a:ea typeface="+mn-ea"/>
              <a:cs typeface="+mn-cs"/>
            </a:rPr>
            <a:t>Community,</a:t>
          </a:r>
        </a:p>
        <a:p>
          <a:pPr algn="l"/>
          <a:r>
            <a:rPr lang="en-GB" sz="1200" b="0" kern="1200" dirty="0">
              <a:solidFill>
                <a:prstClr val="black"/>
              </a:solidFill>
              <a:latin typeface="Trebuchet MS" panose="020B0603020202020204"/>
              <a:ea typeface="+mn-ea"/>
              <a:cs typeface="+mn-cs"/>
            </a:rPr>
            <a:t>Development,</a:t>
          </a:r>
        </a:p>
        <a:p>
          <a:pPr algn="l"/>
          <a:r>
            <a:rPr lang="en-GB" sz="1200" b="0" kern="1200" dirty="0">
              <a:solidFill>
                <a:prstClr val="black"/>
              </a:solidFill>
              <a:latin typeface="Trebuchet MS" panose="020B0603020202020204"/>
              <a:ea typeface="+mn-ea"/>
              <a:cs typeface="+mn-cs"/>
            </a:rPr>
            <a:t>Labour Standard,</a:t>
          </a:r>
        </a:p>
        <a:p>
          <a:pPr algn="l"/>
          <a:r>
            <a:rPr lang="en-GB" sz="1200" b="0" kern="1200" dirty="0">
              <a:solidFill>
                <a:prstClr val="black"/>
              </a:solidFill>
              <a:latin typeface="Trebuchet MS" panose="020B0603020202020204"/>
              <a:ea typeface="+mn-ea"/>
              <a:cs typeface="+mn-cs"/>
            </a:rPr>
            <a:t>Health &amp; Safety</a:t>
          </a:r>
        </a:p>
      </dgm:t>
    </dgm:pt>
    <dgm:pt modelId="{6114107E-030A-4B79-B981-D34A45526BF2}" type="parTrans" cxnId="{4283A631-B97E-4896-8567-EC2EA1059233}">
      <dgm:prSet/>
      <dgm:spPr/>
      <dgm:t>
        <a:bodyPr/>
        <a:lstStyle/>
        <a:p>
          <a:endParaRPr lang="en-GB"/>
        </a:p>
      </dgm:t>
    </dgm:pt>
    <dgm:pt modelId="{A01BA181-B704-429E-944E-2E9902E06BFB}" type="sibTrans" cxnId="{4283A631-B97E-4896-8567-EC2EA1059233}">
      <dgm:prSet/>
      <dgm:spPr/>
      <dgm:t>
        <a:bodyPr/>
        <a:lstStyle/>
        <a:p>
          <a:endParaRPr lang="en-GB"/>
        </a:p>
      </dgm:t>
    </dgm:pt>
    <dgm:pt modelId="{5D1559A9-4D08-4895-94F8-9B95E44DFA97}">
      <dgm:prSet phldrT="[Text]" custT="1"/>
      <dgm:spPr/>
      <dgm:t>
        <a:bodyPr anchor="t"/>
        <a:lstStyle/>
        <a:p>
          <a:pPr algn="r"/>
          <a:endParaRPr lang="en-GB" sz="1400" b="1" dirty="0"/>
        </a:p>
        <a:p>
          <a:pPr algn="r"/>
          <a:r>
            <a:rPr lang="en-GB" sz="1400" b="1" dirty="0"/>
            <a:t>Economic</a:t>
          </a:r>
        </a:p>
        <a:p>
          <a:pPr algn="r"/>
          <a:r>
            <a:rPr lang="en-GB" sz="1400" b="1" dirty="0"/>
            <a:t>Value Form</a:t>
          </a:r>
        </a:p>
        <a:p>
          <a:pPr algn="r"/>
          <a:r>
            <a:rPr lang="en-GB" sz="1200" b="0" dirty="0"/>
            <a:t>Profit,</a:t>
          </a:r>
        </a:p>
        <a:p>
          <a:pPr algn="r"/>
          <a:r>
            <a:rPr lang="en-GB" sz="1200" b="0" dirty="0"/>
            <a:t>Business Stability,</a:t>
          </a:r>
        </a:p>
        <a:p>
          <a:pPr algn="r"/>
          <a:r>
            <a:rPr lang="en-GB" sz="1200" b="0" dirty="0"/>
            <a:t>Financial Resilience,</a:t>
          </a:r>
        </a:p>
        <a:p>
          <a:pPr algn="r"/>
          <a:r>
            <a:rPr lang="en-GB" sz="1200" b="0" dirty="0"/>
            <a:t>Long-term viability,</a:t>
          </a:r>
        </a:p>
        <a:p>
          <a:pPr algn="r"/>
          <a:r>
            <a:rPr lang="en-GB" sz="1200" b="0" dirty="0"/>
            <a:t>Return of Investment</a:t>
          </a:r>
        </a:p>
      </dgm:t>
    </dgm:pt>
    <dgm:pt modelId="{5F9C01FA-D8AE-41CD-97F8-D2DEF6814EC9}" type="parTrans" cxnId="{369C7962-236B-4326-8453-959A81E860FE}">
      <dgm:prSet/>
      <dgm:spPr/>
      <dgm:t>
        <a:bodyPr/>
        <a:lstStyle/>
        <a:p>
          <a:endParaRPr lang="en-GB"/>
        </a:p>
      </dgm:t>
    </dgm:pt>
    <dgm:pt modelId="{B9070FCD-A5CB-4D56-B57D-C5AD58BD795B}" type="sibTrans" cxnId="{369C7962-236B-4326-8453-959A81E860FE}">
      <dgm:prSet/>
      <dgm:spPr/>
      <dgm:t>
        <a:bodyPr/>
        <a:lstStyle/>
        <a:p>
          <a:endParaRPr lang="en-GB"/>
        </a:p>
      </dgm:t>
    </dgm:pt>
    <dgm:pt modelId="{551E3D8D-83AA-42C2-A107-19C829357EB5}" type="pres">
      <dgm:prSet presAssocID="{D71E8631-D444-4F66-9DC2-BC976B05BB9E}" presName="composite" presStyleCnt="0">
        <dgm:presLayoutVars>
          <dgm:chMax val="1"/>
          <dgm:dir/>
          <dgm:resizeHandles val="exact"/>
        </dgm:presLayoutVars>
      </dgm:prSet>
      <dgm:spPr/>
    </dgm:pt>
    <dgm:pt modelId="{C9C36673-C147-4140-8ABC-261AB9DD00C0}" type="pres">
      <dgm:prSet presAssocID="{D71E8631-D444-4F66-9DC2-BC976B05BB9E}" presName="radial" presStyleCnt="0">
        <dgm:presLayoutVars>
          <dgm:animLvl val="ctr"/>
        </dgm:presLayoutVars>
      </dgm:prSet>
      <dgm:spPr/>
    </dgm:pt>
    <dgm:pt modelId="{00A7F993-C9B9-470F-9A26-6217566075E8}" type="pres">
      <dgm:prSet presAssocID="{C0961098-DF6A-4566-8715-B6717DFC67E1}" presName="centerShape" presStyleLbl="vennNode1" presStyleIdx="0" presStyleCnt="3" custScaleX="122109" custScaleY="118580" custLinFactNeighborX="-486" custLinFactNeighborY="-23100"/>
      <dgm:spPr/>
    </dgm:pt>
    <dgm:pt modelId="{C28E49E5-E426-472D-8552-3964D2E71AEA}" type="pres">
      <dgm:prSet presAssocID="{74E3C006-EFAC-4721-A195-B8610C49FD93}" presName="node" presStyleLbl="vennNode1" presStyleIdx="1" presStyleCnt="3" custScaleX="244143" custScaleY="239487" custRadScaleRad="78413" custRadScaleInc="-69354">
        <dgm:presLayoutVars>
          <dgm:bulletEnabled val="1"/>
        </dgm:presLayoutVars>
      </dgm:prSet>
      <dgm:spPr/>
    </dgm:pt>
    <dgm:pt modelId="{9AC0A463-EB5A-402B-AAA6-E4C44A30D26B}" type="pres">
      <dgm:prSet presAssocID="{5D1559A9-4D08-4895-94F8-9B95E44DFA97}" presName="node" presStyleLbl="vennNode1" presStyleIdx="2" presStyleCnt="3" custScaleX="248076" custScaleY="240232" custRadScaleRad="75726" custRadScaleInc="-29646">
        <dgm:presLayoutVars>
          <dgm:bulletEnabled val="1"/>
        </dgm:presLayoutVars>
      </dgm:prSet>
      <dgm:spPr/>
    </dgm:pt>
  </dgm:ptLst>
  <dgm:cxnLst>
    <dgm:cxn modelId="{524D7525-8051-4D11-A2F8-18A784596C99}" type="presOf" srcId="{74E3C006-EFAC-4721-A195-B8610C49FD93}" destId="{C28E49E5-E426-472D-8552-3964D2E71AEA}" srcOrd="0" destOrd="0" presId="urn:microsoft.com/office/officeart/2005/8/layout/radial3"/>
    <dgm:cxn modelId="{A56F702A-5BDE-49D6-912D-8BB5D3BCBFF8}" srcId="{D71E8631-D444-4F66-9DC2-BC976B05BB9E}" destId="{C0961098-DF6A-4566-8715-B6717DFC67E1}" srcOrd="0" destOrd="0" parTransId="{3F22370B-2741-43AC-B69B-FA00F0B6C63E}" sibTransId="{CF1AAF94-D25B-42F8-A026-23F9CCC592EB}"/>
    <dgm:cxn modelId="{4283A631-B97E-4896-8567-EC2EA1059233}" srcId="{C0961098-DF6A-4566-8715-B6717DFC67E1}" destId="{74E3C006-EFAC-4721-A195-B8610C49FD93}" srcOrd="0" destOrd="0" parTransId="{6114107E-030A-4B79-B981-D34A45526BF2}" sibTransId="{A01BA181-B704-429E-944E-2E9902E06BFB}"/>
    <dgm:cxn modelId="{369C7962-236B-4326-8453-959A81E860FE}" srcId="{C0961098-DF6A-4566-8715-B6717DFC67E1}" destId="{5D1559A9-4D08-4895-94F8-9B95E44DFA97}" srcOrd="1" destOrd="0" parTransId="{5F9C01FA-D8AE-41CD-97F8-D2DEF6814EC9}" sibTransId="{B9070FCD-A5CB-4D56-B57D-C5AD58BD795B}"/>
    <dgm:cxn modelId="{A501624B-2ED2-4BAC-A252-D2E680BB2D57}" type="presOf" srcId="{5D1559A9-4D08-4895-94F8-9B95E44DFA97}" destId="{9AC0A463-EB5A-402B-AAA6-E4C44A30D26B}" srcOrd="0" destOrd="0" presId="urn:microsoft.com/office/officeart/2005/8/layout/radial3"/>
    <dgm:cxn modelId="{033A2981-3BB2-4801-909D-46F480146C30}" type="presOf" srcId="{D71E8631-D444-4F66-9DC2-BC976B05BB9E}" destId="{551E3D8D-83AA-42C2-A107-19C829357EB5}" srcOrd="0" destOrd="0" presId="urn:microsoft.com/office/officeart/2005/8/layout/radial3"/>
    <dgm:cxn modelId="{12956FC3-EC81-4FED-8A2C-B6C61F7A846B}" type="presOf" srcId="{C0961098-DF6A-4566-8715-B6717DFC67E1}" destId="{00A7F993-C9B9-470F-9A26-6217566075E8}" srcOrd="0" destOrd="0" presId="urn:microsoft.com/office/officeart/2005/8/layout/radial3"/>
    <dgm:cxn modelId="{186B651F-527F-4A7C-A989-B0A71A9D4E68}" type="presParOf" srcId="{551E3D8D-83AA-42C2-A107-19C829357EB5}" destId="{C9C36673-C147-4140-8ABC-261AB9DD00C0}" srcOrd="0" destOrd="0" presId="urn:microsoft.com/office/officeart/2005/8/layout/radial3"/>
    <dgm:cxn modelId="{A8F55320-EA6E-4C29-8C51-A0E9486F55EB}" type="presParOf" srcId="{C9C36673-C147-4140-8ABC-261AB9DD00C0}" destId="{00A7F993-C9B9-470F-9A26-6217566075E8}" srcOrd="0" destOrd="0" presId="urn:microsoft.com/office/officeart/2005/8/layout/radial3"/>
    <dgm:cxn modelId="{DF551C6A-34B0-4F54-815E-8EF05DD63A9A}" type="presParOf" srcId="{C9C36673-C147-4140-8ABC-261AB9DD00C0}" destId="{C28E49E5-E426-472D-8552-3964D2E71AEA}" srcOrd="1" destOrd="0" presId="urn:microsoft.com/office/officeart/2005/8/layout/radial3"/>
    <dgm:cxn modelId="{80253666-99B0-44DB-ACB3-3614CBEE81D2}" type="presParOf" srcId="{C9C36673-C147-4140-8ABC-261AB9DD00C0}" destId="{9AC0A463-EB5A-402B-AAA6-E4C44A30D26B}" srcOrd="2"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293674-4860-4986-946C-C761FA44E9C5}" type="doc">
      <dgm:prSet loTypeId="urn:microsoft.com/office/officeart/2005/8/layout/default" loCatId="list" qsTypeId="urn:microsoft.com/office/officeart/2005/8/quickstyle/3d1" qsCatId="3D" csTypeId="urn:microsoft.com/office/officeart/2005/8/colors/accent2_2" csCatId="accent2" phldr="1"/>
      <dgm:spPr/>
      <dgm:t>
        <a:bodyPr/>
        <a:lstStyle/>
        <a:p>
          <a:endParaRPr lang="en-GB"/>
        </a:p>
      </dgm:t>
    </dgm:pt>
    <dgm:pt modelId="{BDBBE0D2-DDDE-482C-931D-3E63D9456097}">
      <dgm:prSet phldrT="[Text]" custT="1"/>
      <dgm:spPr/>
      <dgm:t>
        <a:bodyPr/>
        <a:lstStyle/>
        <a:p>
          <a:r>
            <a:rPr lang="en-GB" sz="2300" dirty="0">
              <a:solidFill>
                <a:schemeClr val="accent1">
                  <a:lumMod val="20000"/>
                  <a:lumOff val="80000"/>
                </a:schemeClr>
              </a:solidFill>
            </a:rPr>
            <a:t>Consumer Oriented Marketing</a:t>
          </a:r>
        </a:p>
      </dgm:t>
    </dgm:pt>
    <dgm:pt modelId="{E2F444A7-E969-455E-8634-515B035B1A15}" type="parTrans" cxnId="{C33A675A-5F5B-4429-B630-41DA4F0CFE1D}">
      <dgm:prSet/>
      <dgm:spPr/>
      <dgm:t>
        <a:bodyPr/>
        <a:lstStyle/>
        <a:p>
          <a:endParaRPr lang="en-GB"/>
        </a:p>
      </dgm:t>
    </dgm:pt>
    <dgm:pt modelId="{D0FB8E2D-778B-4CD1-AED0-9A95EDACC000}" type="sibTrans" cxnId="{C33A675A-5F5B-4429-B630-41DA4F0CFE1D}">
      <dgm:prSet/>
      <dgm:spPr/>
      <dgm:t>
        <a:bodyPr/>
        <a:lstStyle/>
        <a:p>
          <a:endParaRPr lang="en-GB"/>
        </a:p>
      </dgm:t>
    </dgm:pt>
    <dgm:pt modelId="{70C2C641-7326-4D32-9B31-4C2ED3CB9BF3}">
      <dgm:prSet phldrT="[Text]" custT="1"/>
      <dgm:spPr/>
      <dgm: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Customer Value Marketing</a:t>
          </a:r>
        </a:p>
      </dgm:t>
    </dgm:pt>
    <dgm:pt modelId="{1D0E83D9-760D-446D-BE0A-E65208CDA159}" type="parTrans" cxnId="{5A0B5F67-C19D-4E56-A173-DCD5E736DE91}">
      <dgm:prSet/>
      <dgm:spPr/>
      <dgm:t>
        <a:bodyPr/>
        <a:lstStyle/>
        <a:p>
          <a:endParaRPr lang="en-GB"/>
        </a:p>
      </dgm:t>
    </dgm:pt>
    <dgm:pt modelId="{97833541-9F18-41D6-855E-19359DF5BF0B}" type="sibTrans" cxnId="{5A0B5F67-C19D-4E56-A173-DCD5E736DE91}">
      <dgm:prSet/>
      <dgm:spPr/>
      <dgm:t>
        <a:bodyPr/>
        <a:lstStyle/>
        <a:p>
          <a:endParaRPr lang="en-GB"/>
        </a:p>
      </dgm:t>
    </dgm:pt>
    <dgm:pt modelId="{CE9A55B3-8DE7-4083-BBBC-64AECB6E7D11}">
      <dgm:prSet phldrT="[Text]" custT="1"/>
      <dgm:spPr/>
      <dgm: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Innovative Marketing</a:t>
          </a:r>
        </a:p>
      </dgm:t>
    </dgm:pt>
    <dgm:pt modelId="{7C5B1241-79CF-478A-9F4A-B8891A45C235}" type="parTrans" cxnId="{2CA00746-6284-4AEC-BFA3-3D45000EAF54}">
      <dgm:prSet/>
      <dgm:spPr/>
      <dgm:t>
        <a:bodyPr/>
        <a:lstStyle/>
        <a:p>
          <a:endParaRPr lang="en-GB"/>
        </a:p>
      </dgm:t>
    </dgm:pt>
    <dgm:pt modelId="{C8309C81-9547-4A38-A3EE-3E28D06E001A}" type="sibTrans" cxnId="{2CA00746-6284-4AEC-BFA3-3D45000EAF54}">
      <dgm:prSet/>
      <dgm:spPr/>
      <dgm:t>
        <a:bodyPr/>
        <a:lstStyle/>
        <a:p>
          <a:endParaRPr lang="en-GB"/>
        </a:p>
      </dgm:t>
    </dgm:pt>
    <dgm:pt modelId="{69CF4EAA-8E0F-41A6-BF6C-96CE9232900C}">
      <dgm:prSet phldrT="[Text]" custT="1"/>
      <dgm:spPr/>
      <dgm: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Sense-of-Mission Marketing</a:t>
          </a:r>
        </a:p>
      </dgm:t>
    </dgm:pt>
    <dgm:pt modelId="{C9E46C9C-4FF6-475A-BB38-F6704749425E}" type="parTrans" cxnId="{3C0F6D1C-908E-48AB-A681-40D1386C0CD3}">
      <dgm:prSet/>
      <dgm:spPr/>
      <dgm:t>
        <a:bodyPr/>
        <a:lstStyle/>
        <a:p>
          <a:endParaRPr lang="en-GB"/>
        </a:p>
      </dgm:t>
    </dgm:pt>
    <dgm:pt modelId="{5A517A33-0B72-471B-AB62-3689E2E49100}" type="sibTrans" cxnId="{3C0F6D1C-908E-48AB-A681-40D1386C0CD3}">
      <dgm:prSet/>
      <dgm:spPr/>
      <dgm:t>
        <a:bodyPr/>
        <a:lstStyle/>
        <a:p>
          <a:endParaRPr lang="en-GB"/>
        </a:p>
      </dgm:t>
    </dgm:pt>
    <dgm:pt modelId="{BB9DC753-171C-47B8-BA11-0355F5A4DD0F}">
      <dgm:prSet phldrT="[Text]" custT="1"/>
      <dgm:spPr/>
      <dgm: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Societal Marketing</a:t>
          </a:r>
        </a:p>
      </dgm:t>
    </dgm:pt>
    <dgm:pt modelId="{CC4EFD0E-D7BB-4BFD-A3AF-DC3DA478593E}" type="parTrans" cxnId="{0BB3826D-0944-4698-BD81-1A44898D0A59}">
      <dgm:prSet/>
      <dgm:spPr/>
      <dgm:t>
        <a:bodyPr/>
        <a:lstStyle/>
        <a:p>
          <a:endParaRPr lang="en-GB"/>
        </a:p>
      </dgm:t>
    </dgm:pt>
    <dgm:pt modelId="{5D28D494-FFE2-4DB0-BF1C-E629A75D1E2F}" type="sibTrans" cxnId="{0BB3826D-0944-4698-BD81-1A44898D0A59}">
      <dgm:prSet/>
      <dgm:spPr/>
      <dgm:t>
        <a:bodyPr/>
        <a:lstStyle/>
        <a:p>
          <a:endParaRPr lang="en-GB"/>
        </a:p>
      </dgm:t>
    </dgm:pt>
    <dgm:pt modelId="{50A60D67-E506-4F6C-A000-DD75C087FF17}" type="pres">
      <dgm:prSet presAssocID="{71293674-4860-4986-946C-C761FA44E9C5}" presName="diagram" presStyleCnt="0">
        <dgm:presLayoutVars>
          <dgm:dir/>
          <dgm:resizeHandles val="exact"/>
        </dgm:presLayoutVars>
      </dgm:prSet>
      <dgm:spPr/>
    </dgm:pt>
    <dgm:pt modelId="{67E29BE0-BCB3-47D1-A8F8-2CDD3F5FA7A3}" type="pres">
      <dgm:prSet presAssocID="{BDBBE0D2-DDDE-482C-931D-3E63D9456097}" presName="node" presStyleLbl="node1" presStyleIdx="0" presStyleCnt="5" custScaleX="118542" custScaleY="116426">
        <dgm:presLayoutVars>
          <dgm:bulletEnabled val="1"/>
        </dgm:presLayoutVars>
      </dgm:prSet>
      <dgm:spPr/>
    </dgm:pt>
    <dgm:pt modelId="{D0944A30-A078-4309-BE0C-D77938DE40AB}" type="pres">
      <dgm:prSet presAssocID="{D0FB8E2D-778B-4CD1-AED0-9A95EDACC000}" presName="sibTrans" presStyleCnt="0"/>
      <dgm:spPr/>
    </dgm:pt>
    <dgm:pt modelId="{582B9506-EBEA-459F-8C41-348E13D18A75}" type="pres">
      <dgm:prSet presAssocID="{70C2C641-7326-4D32-9B31-4C2ED3CB9BF3}" presName="node" presStyleLbl="node1" presStyleIdx="1" presStyleCnt="5" custScaleX="116307" custScaleY="118451">
        <dgm:presLayoutVars>
          <dgm:bulletEnabled val="1"/>
        </dgm:presLayoutVars>
      </dgm:prSet>
      <dgm:spPr/>
    </dgm:pt>
    <dgm:pt modelId="{E9837A3B-D158-46CF-8319-905505FE3CF0}" type="pres">
      <dgm:prSet presAssocID="{97833541-9F18-41D6-855E-19359DF5BF0B}" presName="sibTrans" presStyleCnt="0"/>
      <dgm:spPr/>
    </dgm:pt>
    <dgm:pt modelId="{40AC9E64-B8F1-4379-9DEB-1BF17831B457}" type="pres">
      <dgm:prSet presAssocID="{CE9A55B3-8DE7-4083-BBBC-64AECB6E7D11}" presName="node" presStyleLbl="node1" presStyleIdx="2" presStyleCnt="5" custScaleX="117618" custScaleY="122266">
        <dgm:presLayoutVars>
          <dgm:bulletEnabled val="1"/>
        </dgm:presLayoutVars>
      </dgm:prSet>
      <dgm:spPr/>
    </dgm:pt>
    <dgm:pt modelId="{56E2F836-A3AD-44D4-99C9-0750A1E8A6D8}" type="pres">
      <dgm:prSet presAssocID="{C8309C81-9547-4A38-A3EE-3E28D06E001A}" presName="sibTrans" presStyleCnt="0"/>
      <dgm:spPr/>
    </dgm:pt>
    <dgm:pt modelId="{1ABD95B4-52B4-47BC-B68F-A32CBD9E2D20}" type="pres">
      <dgm:prSet presAssocID="{69CF4EAA-8E0F-41A6-BF6C-96CE9232900C}" presName="node" presStyleLbl="node1" presStyleIdx="3" presStyleCnt="5" custScaleX="92717" custScaleY="115944">
        <dgm:presLayoutVars>
          <dgm:bulletEnabled val="1"/>
        </dgm:presLayoutVars>
      </dgm:prSet>
      <dgm:spPr/>
    </dgm:pt>
    <dgm:pt modelId="{EE8AF71B-0365-4DB5-99DA-BB2A1109349F}" type="pres">
      <dgm:prSet presAssocID="{5A517A33-0B72-471B-AB62-3689E2E49100}" presName="sibTrans" presStyleCnt="0"/>
      <dgm:spPr/>
    </dgm:pt>
    <dgm:pt modelId="{9EE5BEAF-1282-464A-AE57-E4FE568ACE7E}" type="pres">
      <dgm:prSet presAssocID="{BB9DC753-171C-47B8-BA11-0355F5A4DD0F}" presName="node" presStyleLbl="node1" presStyleIdx="4" presStyleCnt="5" custScaleX="99631" custScaleY="115944">
        <dgm:presLayoutVars>
          <dgm:bulletEnabled val="1"/>
        </dgm:presLayoutVars>
      </dgm:prSet>
      <dgm:spPr/>
    </dgm:pt>
  </dgm:ptLst>
  <dgm:cxnLst>
    <dgm:cxn modelId="{3C0F6D1C-908E-48AB-A681-40D1386C0CD3}" srcId="{71293674-4860-4986-946C-C761FA44E9C5}" destId="{69CF4EAA-8E0F-41A6-BF6C-96CE9232900C}" srcOrd="3" destOrd="0" parTransId="{C9E46C9C-4FF6-475A-BB38-F6704749425E}" sibTransId="{5A517A33-0B72-471B-AB62-3689E2E49100}"/>
    <dgm:cxn modelId="{9396565B-6B76-4CD3-BEBD-218C3D6FFCFE}" type="presOf" srcId="{CE9A55B3-8DE7-4083-BBBC-64AECB6E7D11}" destId="{40AC9E64-B8F1-4379-9DEB-1BF17831B457}" srcOrd="0" destOrd="0" presId="urn:microsoft.com/office/officeart/2005/8/layout/default"/>
    <dgm:cxn modelId="{2F110862-6A1E-48C3-9407-06594590BA9C}" type="presOf" srcId="{BDBBE0D2-DDDE-482C-931D-3E63D9456097}" destId="{67E29BE0-BCB3-47D1-A8F8-2CDD3F5FA7A3}" srcOrd="0" destOrd="0" presId="urn:microsoft.com/office/officeart/2005/8/layout/default"/>
    <dgm:cxn modelId="{2CA00746-6284-4AEC-BFA3-3D45000EAF54}" srcId="{71293674-4860-4986-946C-C761FA44E9C5}" destId="{CE9A55B3-8DE7-4083-BBBC-64AECB6E7D11}" srcOrd="2" destOrd="0" parTransId="{7C5B1241-79CF-478A-9F4A-B8891A45C235}" sibTransId="{C8309C81-9547-4A38-A3EE-3E28D06E001A}"/>
    <dgm:cxn modelId="{5A0B5F67-C19D-4E56-A173-DCD5E736DE91}" srcId="{71293674-4860-4986-946C-C761FA44E9C5}" destId="{70C2C641-7326-4D32-9B31-4C2ED3CB9BF3}" srcOrd="1" destOrd="0" parTransId="{1D0E83D9-760D-446D-BE0A-E65208CDA159}" sibTransId="{97833541-9F18-41D6-855E-19359DF5BF0B}"/>
    <dgm:cxn modelId="{C5DB8869-97C6-491D-86BB-D23109976174}" type="presOf" srcId="{71293674-4860-4986-946C-C761FA44E9C5}" destId="{50A60D67-E506-4F6C-A000-DD75C087FF17}" srcOrd="0" destOrd="0" presId="urn:microsoft.com/office/officeart/2005/8/layout/default"/>
    <dgm:cxn modelId="{0BB3826D-0944-4698-BD81-1A44898D0A59}" srcId="{71293674-4860-4986-946C-C761FA44E9C5}" destId="{BB9DC753-171C-47B8-BA11-0355F5A4DD0F}" srcOrd="4" destOrd="0" parTransId="{CC4EFD0E-D7BB-4BFD-A3AF-DC3DA478593E}" sibTransId="{5D28D494-FFE2-4DB0-BF1C-E629A75D1E2F}"/>
    <dgm:cxn modelId="{4C6AF355-0B73-4D3B-84EE-BBB10CF92AB4}" type="presOf" srcId="{69CF4EAA-8E0F-41A6-BF6C-96CE9232900C}" destId="{1ABD95B4-52B4-47BC-B68F-A32CBD9E2D20}" srcOrd="0" destOrd="0" presId="urn:microsoft.com/office/officeart/2005/8/layout/default"/>
    <dgm:cxn modelId="{C33A675A-5F5B-4429-B630-41DA4F0CFE1D}" srcId="{71293674-4860-4986-946C-C761FA44E9C5}" destId="{BDBBE0D2-DDDE-482C-931D-3E63D9456097}" srcOrd="0" destOrd="0" parTransId="{E2F444A7-E969-455E-8634-515B035B1A15}" sibTransId="{D0FB8E2D-778B-4CD1-AED0-9A95EDACC000}"/>
    <dgm:cxn modelId="{92C286E7-610E-448E-9BA3-FEA494A30365}" type="presOf" srcId="{70C2C641-7326-4D32-9B31-4C2ED3CB9BF3}" destId="{582B9506-EBEA-459F-8C41-348E13D18A75}" srcOrd="0" destOrd="0" presId="urn:microsoft.com/office/officeart/2005/8/layout/default"/>
    <dgm:cxn modelId="{D016FDEC-4F9E-49E1-AD0B-9D9D25E2BD9A}" type="presOf" srcId="{BB9DC753-171C-47B8-BA11-0355F5A4DD0F}" destId="{9EE5BEAF-1282-464A-AE57-E4FE568ACE7E}" srcOrd="0" destOrd="0" presId="urn:microsoft.com/office/officeart/2005/8/layout/default"/>
    <dgm:cxn modelId="{E3D78054-17D1-4485-ADD2-B5CB75194AB8}" type="presParOf" srcId="{50A60D67-E506-4F6C-A000-DD75C087FF17}" destId="{67E29BE0-BCB3-47D1-A8F8-2CDD3F5FA7A3}" srcOrd="0" destOrd="0" presId="urn:microsoft.com/office/officeart/2005/8/layout/default"/>
    <dgm:cxn modelId="{26DEFFD6-6BF3-4A8B-B366-5CC9AB88481A}" type="presParOf" srcId="{50A60D67-E506-4F6C-A000-DD75C087FF17}" destId="{D0944A30-A078-4309-BE0C-D77938DE40AB}" srcOrd="1" destOrd="0" presId="urn:microsoft.com/office/officeart/2005/8/layout/default"/>
    <dgm:cxn modelId="{3E3149E4-E1C9-4D88-90B2-4D52B4E68856}" type="presParOf" srcId="{50A60D67-E506-4F6C-A000-DD75C087FF17}" destId="{582B9506-EBEA-459F-8C41-348E13D18A75}" srcOrd="2" destOrd="0" presId="urn:microsoft.com/office/officeart/2005/8/layout/default"/>
    <dgm:cxn modelId="{ECC8156A-EABD-465A-9ECF-3262FCC0FA48}" type="presParOf" srcId="{50A60D67-E506-4F6C-A000-DD75C087FF17}" destId="{E9837A3B-D158-46CF-8319-905505FE3CF0}" srcOrd="3" destOrd="0" presId="urn:microsoft.com/office/officeart/2005/8/layout/default"/>
    <dgm:cxn modelId="{903C67A0-91E8-4EB9-951C-136D3C6FEEEE}" type="presParOf" srcId="{50A60D67-E506-4F6C-A000-DD75C087FF17}" destId="{40AC9E64-B8F1-4379-9DEB-1BF17831B457}" srcOrd="4" destOrd="0" presId="urn:microsoft.com/office/officeart/2005/8/layout/default"/>
    <dgm:cxn modelId="{820A4F2E-97BB-4509-B4C3-1696299C7713}" type="presParOf" srcId="{50A60D67-E506-4F6C-A000-DD75C087FF17}" destId="{56E2F836-A3AD-44D4-99C9-0750A1E8A6D8}" srcOrd="5" destOrd="0" presId="urn:microsoft.com/office/officeart/2005/8/layout/default"/>
    <dgm:cxn modelId="{818987B2-213C-4C58-9E34-8B3435B48C0B}" type="presParOf" srcId="{50A60D67-E506-4F6C-A000-DD75C087FF17}" destId="{1ABD95B4-52B4-47BC-B68F-A32CBD9E2D20}" srcOrd="6" destOrd="0" presId="urn:microsoft.com/office/officeart/2005/8/layout/default"/>
    <dgm:cxn modelId="{8D69CB54-8EA0-4707-BFB7-AB9B673ABAE6}" type="presParOf" srcId="{50A60D67-E506-4F6C-A000-DD75C087FF17}" destId="{EE8AF71B-0365-4DB5-99DA-BB2A1109349F}" srcOrd="7" destOrd="0" presId="urn:microsoft.com/office/officeart/2005/8/layout/default"/>
    <dgm:cxn modelId="{50F46C70-C6B7-4D61-822C-23B1AC9BE2FD}" type="presParOf" srcId="{50A60D67-E506-4F6C-A000-DD75C087FF17}" destId="{9EE5BEAF-1282-464A-AE57-E4FE568ACE7E}"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7F993-C9B9-470F-9A26-6217566075E8}">
      <dsp:nvSpPr>
        <dsp:cNvPr id="0" name=""/>
        <dsp:cNvSpPr/>
      </dsp:nvSpPr>
      <dsp:spPr>
        <a:xfrm>
          <a:off x="1228666" y="19770"/>
          <a:ext cx="3598425" cy="3494429"/>
        </a:xfrm>
        <a:prstGeom prst="ellipse">
          <a:avLst/>
        </a:prstGeom>
        <a:solidFill>
          <a:srgbClr val="90C226">
            <a:alpha val="50000"/>
            <a:hueOff val="0"/>
            <a:satOff val="0"/>
            <a:lumOff val="0"/>
            <a:alphaOff val="0"/>
          </a:srgbClr>
        </a:solidFill>
        <a:ln w="19050" cap="rnd" cmpd="sng" algn="ctr">
          <a:solidFill>
            <a:prstClr val="white">
              <a:hueOff val="0"/>
              <a:satOff val="0"/>
              <a:lumOff val="0"/>
              <a:alphaOff val="0"/>
            </a:prst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t" anchorCtr="0">
          <a:noAutofit/>
        </a:bodyPr>
        <a:lstStyle/>
        <a:p>
          <a:pPr marL="0" lvl="0" indent="0" algn="ctr" defTabSz="800100">
            <a:lnSpc>
              <a:spcPct val="90000"/>
            </a:lnSpc>
            <a:spcBef>
              <a:spcPct val="0"/>
            </a:spcBef>
            <a:spcAft>
              <a:spcPct val="35000"/>
            </a:spcAft>
            <a:buNone/>
          </a:pPr>
          <a:r>
            <a:rPr lang="en-GB" sz="1400" b="1" kern="1200" dirty="0">
              <a:solidFill>
                <a:prstClr val="black"/>
              </a:solidFill>
              <a:latin typeface="Trebuchet MS" panose="020B0603020202020204"/>
              <a:ea typeface="+mn-ea"/>
              <a:cs typeface="+mn-cs"/>
            </a:rPr>
            <a:t>Environmental Value Form</a:t>
          </a:r>
        </a:p>
        <a:p>
          <a:pPr marL="0" lvl="0" indent="0" algn="ctr" defTabSz="800100">
            <a:lnSpc>
              <a:spcPct val="90000"/>
            </a:lnSpc>
            <a:spcBef>
              <a:spcPct val="0"/>
            </a:spcBef>
            <a:spcAft>
              <a:spcPct val="35000"/>
            </a:spcAft>
            <a:buNone/>
          </a:pPr>
          <a:r>
            <a:rPr lang="en-GB" sz="1200" kern="1200" dirty="0">
              <a:solidFill>
                <a:prstClr val="black"/>
              </a:solidFill>
              <a:latin typeface="Trebuchet MS" panose="020B0603020202020204"/>
              <a:ea typeface="+mn-ea"/>
              <a:cs typeface="+mn-cs"/>
            </a:rPr>
            <a:t>Renewable Resource, Low Emissions, Low Waste, Biodiversity, pollution prevention (air, water, land)</a:t>
          </a:r>
        </a:p>
      </dsp:txBody>
      <dsp:txXfrm>
        <a:off x="1755643" y="531517"/>
        <a:ext cx="2544471" cy="2470935"/>
      </dsp:txXfrm>
    </dsp:sp>
    <dsp:sp modelId="{C28E49E5-E426-472D-8552-3964D2E71AEA}">
      <dsp:nvSpPr>
        <dsp:cNvPr id="0" name=""/>
        <dsp:cNvSpPr/>
      </dsp:nvSpPr>
      <dsp:spPr>
        <a:xfrm>
          <a:off x="12740" y="1748883"/>
          <a:ext cx="3597320" cy="352871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t" anchorCtr="0">
          <a:noAutofit/>
        </a:bodyPr>
        <a:lstStyle/>
        <a:p>
          <a:pPr marL="0" lvl="0" indent="0" algn="l" defTabSz="622300">
            <a:lnSpc>
              <a:spcPct val="90000"/>
            </a:lnSpc>
            <a:spcBef>
              <a:spcPct val="0"/>
            </a:spcBef>
            <a:spcAft>
              <a:spcPct val="35000"/>
            </a:spcAft>
            <a:buNone/>
          </a:pPr>
          <a:endParaRPr lang="en-GB" sz="1400" b="1" kern="1200" dirty="0">
            <a:solidFill>
              <a:prstClr val="black"/>
            </a:solidFill>
            <a:latin typeface="Trebuchet MS" panose="020B0603020202020204"/>
            <a:ea typeface="+mn-ea"/>
            <a:cs typeface="+mn-cs"/>
          </a:endParaRPr>
        </a:p>
        <a:p>
          <a:pPr marL="0" lvl="0" indent="0" algn="l" defTabSz="622300">
            <a:lnSpc>
              <a:spcPct val="90000"/>
            </a:lnSpc>
            <a:spcBef>
              <a:spcPct val="0"/>
            </a:spcBef>
            <a:spcAft>
              <a:spcPct val="35000"/>
            </a:spcAft>
            <a:buNone/>
          </a:pPr>
          <a:r>
            <a:rPr lang="en-GB" sz="1400" b="1" kern="1200" dirty="0">
              <a:solidFill>
                <a:prstClr val="black"/>
              </a:solidFill>
              <a:latin typeface="Trebuchet MS" panose="020B0603020202020204"/>
              <a:ea typeface="+mn-ea"/>
              <a:cs typeface="+mn-cs"/>
            </a:rPr>
            <a:t>Social</a:t>
          </a:r>
        </a:p>
        <a:p>
          <a:pPr marL="0" lvl="0" indent="0" algn="l" defTabSz="622300">
            <a:lnSpc>
              <a:spcPct val="90000"/>
            </a:lnSpc>
            <a:spcBef>
              <a:spcPct val="0"/>
            </a:spcBef>
            <a:spcAft>
              <a:spcPct val="35000"/>
            </a:spcAft>
            <a:buNone/>
          </a:pPr>
          <a:r>
            <a:rPr lang="en-GB" sz="1400" b="1" kern="1200" dirty="0">
              <a:solidFill>
                <a:prstClr val="black"/>
              </a:solidFill>
              <a:latin typeface="Trebuchet MS" panose="020B0603020202020204"/>
              <a:ea typeface="+mn-ea"/>
              <a:cs typeface="+mn-cs"/>
            </a:rPr>
            <a:t>Value Form</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Equality and</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Diversity,</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Well being,</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Community,</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Development,</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Labour Standard,</a:t>
          </a:r>
        </a:p>
        <a:p>
          <a:pPr marL="0" lvl="0" indent="0" algn="l" defTabSz="622300">
            <a:lnSpc>
              <a:spcPct val="90000"/>
            </a:lnSpc>
            <a:spcBef>
              <a:spcPct val="0"/>
            </a:spcBef>
            <a:spcAft>
              <a:spcPct val="35000"/>
            </a:spcAft>
            <a:buNone/>
          </a:pPr>
          <a:r>
            <a:rPr lang="en-GB" sz="1200" b="0" kern="1200" dirty="0">
              <a:solidFill>
                <a:prstClr val="black"/>
              </a:solidFill>
              <a:latin typeface="Trebuchet MS" panose="020B0603020202020204"/>
              <a:ea typeface="+mn-ea"/>
              <a:cs typeface="+mn-cs"/>
            </a:rPr>
            <a:t>Health &amp; Safety</a:t>
          </a:r>
        </a:p>
      </dsp:txBody>
      <dsp:txXfrm>
        <a:off x="539555" y="2265652"/>
        <a:ext cx="2543690" cy="2495179"/>
      </dsp:txXfrm>
    </dsp:sp>
    <dsp:sp modelId="{9AC0A463-EB5A-402B-AAA6-E4C44A30D26B}">
      <dsp:nvSpPr>
        <dsp:cNvPr id="0" name=""/>
        <dsp:cNvSpPr/>
      </dsp:nvSpPr>
      <dsp:spPr>
        <a:xfrm>
          <a:off x="2385039" y="1750995"/>
          <a:ext cx="3655271" cy="353969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t" anchorCtr="0">
          <a:noAutofit/>
        </a:bodyPr>
        <a:lstStyle/>
        <a:p>
          <a:pPr marL="0" lvl="0" indent="0" algn="r" defTabSz="622300">
            <a:lnSpc>
              <a:spcPct val="90000"/>
            </a:lnSpc>
            <a:spcBef>
              <a:spcPct val="0"/>
            </a:spcBef>
            <a:spcAft>
              <a:spcPct val="35000"/>
            </a:spcAft>
            <a:buNone/>
          </a:pPr>
          <a:endParaRPr lang="en-GB" sz="1400" b="1" kern="1200" dirty="0"/>
        </a:p>
        <a:p>
          <a:pPr marL="0" lvl="0" indent="0" algn="r" defTabSz="622300">
            <a:lnSpc>
              <a:spcPct val="90000"/>
            </a:lnSpc>
            <a:spcBef>
              <a:spcPct val="0"/>
            </a:spcBef>
            <a:spcAft>
              <a:spcPct val="35000"/>
            </a:spcAft>
            <a:buNone/>
          </a:pPr>
          <a:r>
            <a:rPr lang="en-GB" sz="1400" b="1" kern="1200" dirty="0"/>
            <a:t>Economic</a:t>
          </a:r>
        </a:p>
        <a:p>
          <a:pPr marL="0" lvl="0" indent="0" algn="r" defTabSz="622300">
            <a:lnSpc>
              <a:spcPct val="90000"/>
            </a:lnSpc>
            <a:spcBef>
              <a:spcPct val="0"/>
            </a:spcBef>
            <a:spcAft>
              <a:spcPct val="35000"/>
            </a:spcAft>
            <a:buNone/>
          </a:pPr>
          <a:r>
            <a:rPr lang="en-GB" sz="1400" b="1" kern="1200" dirty="0"/>
            <a:t>Value Form</a:t>
          </a:r>
        </a:p>
        <a:p>
          <a:pPr marL="0" lvl="0" indent="0" algn="r" defTabSz="622300">
            <a:lnSpc>
              <a:spcPct val="90000"/>
            </a:lnSpc>
            <a:spcBef>
              <a:spcPct val="0"/>
            </a:spcBef>
            <a:spcAft>
              <a:spcPct val="35000"/>
            </a:spcAft>
            <a:buNone/>
          </a:pPr>
          <a:r>
            <a:rPr lang="en-GB" sz="1200" b="0" kern="1200" dirty="0"/>
            <a:t>Profit,</a:t>
          </a:r>
        </a:p>
        <a:p>
          <a:pPr marL="0" lvl="0" indent="0" algn="r" defTabSz="622300">
            <a:lnSpc>
              <a:spcPct val="90000"/>
            </a:lnSpc>
            <a:spcBef>
              <a:spcPct val="0"/>
            </a:spcBef>
            <a:spcAft>
              <a:spcPct val="35000"/>
            </a:spcAft>
            <a:buNone/>
          </a:pPr>
          <a:r>
            <a:rPr lang="en-GB" sz="1200" b="0" kern="1200" dirty="0"/>
            <a:t>Business Stability,</a:t>
          </a:r>
        </a:p>
        <a:p>
          <a:pPr marL="0" lvl="0" indent="0" algn="r" defTabSz="622300">
            <a:lnSpc>
              <a:spcPct val="90000"/>
            </a:lnSpc>
            <a:spcBef>
              <a:spcPct val="0"/>
            </a:spcBef>
            <a:spcAft>
              <a:spcPct val="35000"/>
            </a:spcAft>
            <a:buNone/>
          </a:pPr>
          <a:r>
            <a:rPr lang="en-GB" sz="1200" b="0" kern="1200" dirty="0"/>
            <a:t>Financial Resilience,</a:t>
          </a:r>
        </a:p>
        <a:p>
          <a:pPr marL="0" lvl="0" indent="0" algn="r" defTabSz="622300">
            <a:lnSpc>
              <a:spcPct val="90000"/>
            </a:lnSpc>
            <a:spcBef>
              <a:spcPct val="0"/>
            </a:spcBef>
            <a:spcAft>
              <a:spcPct val="35000"/>
            </a:spcAft>
            <a:buNone/>
          </a:pPr>
          <a:r>
            <a:rPr lang="en-GB" sz="1200" b="0" kern="1200" dirty="0"/>
            <a:t>Long-term viability,</a:t>
          </a:r>
        </a:p>
        <a:p>
          <a:pPr marL="0" lvl="0" indent="0" algn="r" defTabSz="622300">
            <a:lnSpc>
              <a:spcPct val="90000"/>
            </a:lnSpc>
            <a:spcBef>
              <a:spcPct val="0"/>
            </a:spcBef>
            <a:spcAft>
              <a:spcPct val="35000"/>
            </a:spcAft>
            <a:buNone/>
          </a:pPr>
          <a:r>
            <a:rPr lang="en-GB" sz="1200" b="0" kern="1200" dirty="0"/>
            <a:t>Return of Investment</a:t>
          </a:r>
        </a:p>
      </dsp:txBody>
      <dsp:txXfrm>
        <a:off x="2920341" y="2269371"/>
        <a:ext cx="2584667" cy="25029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E29BE0-BCB3-47D1-A8F8-2CDD3F5FA7A3}">
      <dsp:nvSpPr>
        <dsp:cNvPr id="0" name=""/>
        <dsp:cNvSpPr/>
      </dsp:nvSpPr>
      <dsp:spPr>
        <a:xfrm>
          <a:off x="1112181" y="359161"/>
          <a:ext cx="3084935" cy="1817921"/>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accent1">
                  <a:lumMod val="20000"/>
                  <a:lumOff val="80000"/>
                </a:schemeClr>
              </a:solidFill>
            </a:rPr>
            <a:t>Consumer Oriented Marketing</a:t>
          </a:r>
        </a:p>
      </dsp:txBody>
      <dsp:txXfrm>
        <a:off x="1112181" y="359161"/>
        <a:ext cx="3084935" cy="1817921"/>
      </dsp:txXfrm>
    </dsp:sp>
    <dsp:sp modelId="{582B9506-EBEA-459F-8C41-348E13D18A75}">
      <dsp:nvSpPr>
        <dsp:cNvPr id="0" name=""/>
        <dsp:cNvSpPr/>
      </dsp:nvSpPr>
      <dsp:spPr>
        <a:xfrm>
          <a:off x="4457357" y="343351"/>
          <a:ext cx="3026772" cy="1849540"/>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Customer Value Marketing</a:t>
          </a:r>
        </a:p>
      </dsp:txBody>
      <dsp:txXfrm>
        <a:off x="4457357" y="343351"/>
        <a:ext cx="3026772" cy="1849540"/>
      </dsp:txXfrm>
    </dsp:sp>
    <dsp:sp modelId="{40AC9E64-B8F1-4379-9DEB-1BF17831B457}">
      <dsp:nvSpPr>
        <dsp:cNvPr id="0" name=""/>
        <dsp:cNvSpPr/>
      </dsp:nvSpPr>
      <dsp:spPr>
        <a:xfrm>
          <a:off x="4639" y="2453132"/>
          <a:ext cx="3060889" cy="1909109"/>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Innovative Marketing</a:t>
          </a:r>
        </a:p>
      </dsp:txBody>
      <dsp:txXfrm>
        <a:off x="4639" y="2453132"/>
        <a:ext cx="3060889" cy="1909109"/>
      </dsp:txXfrm>
    </dsp:sp>
    <dsp:sp modelId="{1ABD95B4-52B4-47BC-B68F-A32CBD9E2D20}">
      <dsp:nvSpPr>
        <dsp:cNvPr id="0" name=""/>
        <dsp:cNvSpPr/>
      </dsp:nvSpPr>
      <dsp:spPr>
        <a:xfrm>
          <a:off x="3325769" y="2502489"/>
          <a:ext cx="2412866" cy="1810395"/>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Sense-of-Mission Marketing</a:t>
          </a:r>
        </a:p>
      </dsp:txBody>
      <dsp:txXfrm>
        <a:off x="3325769" y="2502489"/>
        <a:ext cx="2412866" cy="1810395"/>
      </dsp:txXfrm>
    </dsp:sp>
    <dsp:sp modelId="{9EE5BEAF-1282-464A-AE57-E4FE568ACE7E}">
      <dsp:nvSpPr>
        <dsp:cNvPr id="0" name=""/>
        <dsp:cNvSpPr/>
      </dsp:nvSpPr>
      <dsp:spPr>
        <a:xfrm>
          <a:off x="5998875" y="2502489"/>
          <a:ext cx="2592796" cy="1810395"/>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rgbClr val="90C226">
                  <a:lumMod val="20000"/>
                  <a:lumOff val="80000"/>
                </a:srgbClr>
              </a:solidFill>
              <a:latin typeface="Trebuchet MS" panose="020B0603020202020204"/>
              <a:ea typeface="+mn-ea"/>
              <a:cs typeface="+mn-cs"/>
            </a:rPr>
            <a:t>Societal Marketing</a:t>
          </a:r>
        </a:p>
      </dsp:txBody>
      <dsp:txXfrm>
        <a:off x="5998875" y="2502489"/>
        <a:ext cx="2592796" cy="1810395"/>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9EDAF-0E03-4794-BB46-5ECF9922F4A9}" type="datetimeFigureOut">
              <a:rPr lang="en-GB" smtClean="0"/>
              <a:t>07/06/2019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727311-DE3B-4D69-BD9D-4BE89FD4A23C}" type="slidenum">
              <a:rPr lang="en-GB" smtClean="0"/>
              <a:t>‹#›</a:t>
            </a:fld>
            <a:endParaRPr lang="en-GB" dirty="0"/>
          </a:p>
        </p:txBody>
      </p:sp>
    </p:spTree>
    <p:extLst>
      <p:ext uri="{BB962C8B-B14F-4D97-AF65-F5344CB8AC3E}">
        <p14:creationId xmlns:p14="http://schemas.microsoft.com/office/powerpoint/2010/main" val="3060994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6/7/2019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6DD18-9761-4CBC-8A4A-429FEEFBFA87}"/>
              </a:ext>
            </a:extLst>
          </p:cNvPr>
          <p:cNvSpPr>
            <a:spLocks noGrp="1"/>
          </p:cNvSpPr>
          <p:nvPr>
            <p:ph type="ctrTitle"/>
          </p:nvPr>
        </p:nvSpPr>
        <p:spPr>
          <a:xfrm>
            <a:off x="985968" y="357170"/>
            <a:ext cx="8288032" cy="1660316"/>
          </a:xfrm>
        </p:spPr>
        <p:txBody>
          <a:bodyPr>
            <a:normAutofit/>
          </a:bodyPr>
          <a:lstStyle/>
          <a:p>
            <a:pPr algn="ctr"/>
            <a:r>
              <a:rPr lang="en-GB" sz="3600" dirty="0"/>
              <a:t>Marketing Management</a:t>
            </a:r>
            <a:br>
              <a:rPr lang="en-GB" sz="3600" dirty="0"/>
            </a:br>
            <a:r>
              <a:rPr lang="en-GB" sz="3600" dirty="0"/>
              <a:t> </a:t>
            </a:r>
            <a:r>
              <a:rPr lang="en-GB" sz="2600" dirty="0"/>
              <a:t>(BMMB7012D)</a:t>
            </a:r>
          </a:p>
        </p:txBody>
      </p:sp>
      <p:sp>
        <p:nvSpPr>
          <p:cNvPr id="3" name="Subtitle 2">
            <a:extLst>
              <a:ext uri="{FF2B5EF4-FFF2-40B4-BE49-F238E27FC236}">
                <a16:creationId xmlns:a16="http://schemas.microsoft.com/office/drawing/2014/main" id="{672B5716-0287-4F01-9E55-F318B475179D}"/>
              </a:ext>
            </a:extLst>
          </p:cNvPr>
          <p:cNvSpPr>
            <a:spLocks noGrp="1"/>
          </p:cNvSpPr>
          <p:nvPr>
            <p:ph type="subTitle" idx="1"/>
          </p:nvPr>
        </p:nvSpPr>
        <p:spPr>
          <a:xfrm>
            <a:off x="985969" y="6059461"/>
            <a:ext cx="8288032" cy="532408"/>
          </a:xfrm>
        </p:spPr>
        <p:txBody>
          <a:bodyPr>
            <a:normAutofit fontScale="77500" lnSpcReduction="20000"/>
          </a:bodyPr>
          <a:lstStyle/>
          <a:p>
            <a:pPr algn="l"/>
            <a:r>
              <a:rPr lang="en-GB" sz="1500" dirty="0"/>
              <a:t>By	: Dimosthenis Vasilakis, Student ID : 1811590</a:t>
            </a:r>
          </a:p>
          <a:p>
            <a:pPr algn="l"/>
            <a:r>
              <a:rPr lang="en-GB" sz="1500" dirty="0"/>
              <a:t>Date	: 07</a:t>
            </a:r>
            <a:r>
              <a:rPr lang="en-GB" sz="1500" baseline="30000" dirty="0"/>
              <a:t>th</a:t>
            </a:r>
            <a:r>
              <a:rPr lang="en-GB" sz="1500" dirty="0"/>
              <a:t> June 2019</a:t>
            </a:r>
          </a:p>
          <a:p>
            <a:pPr algn="l"/>
            <a:endParaRPr lang="en-GB" dirty="0"/>
          </a:p>
        </p:txBody>
      </p:sp>
      <p:pic>
        <p:nvPicPr>
          <p:cNvPr id="1026" name="Picture 2" descr="Image result for sustainability marketing">
            <a:extLst>
              <a:ext uri="{FF2B5EF4-FFF2-40B4-BE49-F238E27FC236}">
                <a16:creationId xmlns:a16="http://schemas.microsoft.com/office/drawing/2014/main" id="{DA3EF076-B524-4F64-AA2C-107395226F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85968" y="2161664"/>
            <a:ext cx="8288033" cy="20720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DDE82F2F-FDEA-41B8-803B-060634D5FF3A}"/>
              </a:ext>
            </a:extLst>
          </p:cNvPr>
          <p:cNvSpPr txBox="1">
            <a:spLocks/>
          </p:cNvSpPr>
          <p:nvPr/>
        </p:nvSpPr>
        <p:spPr>
          <a:xfrm>
            <a:off x="997692" y="4951394"/>
            <a:ext cx="8288032" cy="532408"/>
          </a:xfrm>
          <a:prstGeom prst="rect">
            <a:avLst/>
          </a:prstGeom>
        </p:spPr>
        <p:txBody>
          <a:bodyPr vert="horz" lIns="91440" tIns="45720" rIns="91440" bIns="45720" rtlCol="0" anchor="b">
            <a:normAutofit fontScale="32500" lnSpcReduction="20000"/>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dirty="0"/>
              <a:t>Prepared for :	Dr Huw Thomas</a:t>
            </a:r>
          </a:p>
          <a:p>
            <a:pPr algn="l"/>
            <a:r>
              <a:rPr lang="en-GB" dirty="0"/>
              <a:t>				Dr Muhammad Tahir Mushtaq</a:t>
            </a:r>
            <a:endParaRPr lang="en-GB" sz="4800" dirty="0"/>
          </a:p>
        </p:txBody>
      </p:sp>
    </p:spTree>
    <p:extLst>
      <p:ext uri="{BB962C8B-B14F-4D97-AF65-F5344CB8AC3E}">
        <p14:creationId xmlns:p14="http://schemas.microsoft.com/office/powerpoint/2010/main" val="845859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E326-3640-42DB-A464-44A050135575}"/>
              </a:ext>
            </a:extLst>
          </p:cNvPr>
          <p:cNvSpPr>
            <a:spLocks noGrp="1"/>
          </p:cNvSpPr>
          <p:nvPr>
            <p:ph type="title"/>
          </p:nvPr>
        </p:nvSpPr>
        <p:spPr>
          <a:xfrm>
            <a:off x="677334" y="609600"/>
            <a:ext cx="8596668" cy="768630"/>
          </a:xfrm>
        </p:spPr>
        <p:txBody>
          <a:bodyPr>
            <a:normAutofit/>
          </a:bodyPr>
          <a:lstStyle/>
          <a:p>
            <a:r>
              <a:rPr lang="en-GB" dirty="0"/>
              <a:t>Sustainable Development</a:t>
            </a:r>
            <a:endParaRPr lang="en-GB" sz="2100" dirty="0"/>
          </a:p>
        </p:txBody>
      </p:sp>
      <p:graphicFrame>
        <p:nvGraphicFramePr>
          <p:cNvPr id="4" name="Content Placeholder 3">
            <a:extLst>
              <a:ext uri="{FF2B5EF4-FFF2-40B4-BE49-F238E27FC236}">
                <a16:creationId xmlns:a16="http://schemas.microsoft.com/office/drawing/2014/main" id="{D7F0317A-CDC3-4579-BFC4-4C28692FA3B2}"/>
              </a:ext>
            </a:extLst>
          </p:cNvPr>
          <p:cNvGraphicFramePr>
            <a:graphicFrameLocks noGrp="1"/>
          </p:cNvGraphicFramePr>
          <p:nvPr>
            <p:ph idx="1"/>
            <p:extLst>
              <p:ext uri="{D42A27DB-BD31-4B8C-83A1-F6EECF244321}">
                <p14:modId xmlns:p14="http://schemas.microsoft.com/office/powerpoint/2010/main" val="3109664010"/>
              </p:ext>
            </p:extLst>
          </p:nvPr>
        </p:nvGraphicFramePr>
        <p:xfrm>
          <a:off x="211020" y="1378230"/>
          <a:ext cx="6093066" cy="53127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C032F0F9-D96D-4582-ABFF-9BDDE030BA19}"/>
              </a:ext>
            </a:extLst>
          </p:cNvPr>
          <p:cNvSpPr txBox="1">
            <a:spLocks/>
          </p:cNvSpPr>
          <p:nvPr/>
        </p:nvSpPr>
        <p:spPr>
          <a:xfrm>
            <a:off x="5055575" y="2060509"/>
            <a:ext cx="4948185" cy="1790523"/>
          </a:xfrm>
          <a:prstGeom prst="rect">
            <a:avLst/>
          </a:prstGeom>
        </p:spPr>
        <p:txBody>
          <a:bodyPr vert="horz" lIns="91440" tIns="45720" rIns="91440" bIns="45720" rtlCol="0" anchor="t">
            <a:normAutofit fontScale="55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GB" sz="3300" dirty="0">
                <a:solidFill>
                  <a:schemeClr val="accent1">
                    <a:lumMod val="50000"/>
                  </a:schemeClr>
                </a:solidFill>
              </a:rPr>
              <a:t>“Sustainable development can be seen as a holistic approach to organizational decision-making, illuminating the interdependent relationship between economic, social and environmental considerations”</a:t>
            </a:r>
          </a:p>
          <a:p>
            <a:pPr algn="r"/>
            <a:r>
              <a:rPr lang="en-GB" sz="2900" dirty="0">
                <a:solidFill>
                  <a:schemeClr val="accent1">
                    <a:lumMod val="50000"/>
                  </a:schemeClr>
                </a:solidFill>
              </a:rPr>
              <a:t>Bansal, P. 2001</a:t>
            </a:r>
          </a:p>
        </p:txBody>
      </p:sp>
      <p:sp>
        <p:nvSpPr>
          <p:cNvPr id="8" name="Title 1">
            <a:extLst>
              <a:ext uri="{FF2B5EF4-FFF2-40B4-BE49-F238E27FC236}">
                <a16:creationId xmlns:a16="http://schemas.microsoft.com/office/drawing/2014/main" id="{0A828B19-47C9-4C39-AEB3-589A9C354351}"/>
              </a:ext>
            </a:extLst>
          </p:cNvPr>
          <p:cNvSpPr txBox="1">
            <a:spLocks/>
          </p:cNvSpPr>
          <p:nvPr/>
        </p:nvSpPr>
        <p:spPr>
          <a:xfrm>
            <a:off x="2635169" y="4223894"/>
            <a:ext cx="1156837" cy="525239"/>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1400" b="1" dirty="0">
                <a:solidFill>
                  <a:prstClr val="black"/>
                </a:solidFill>
                <a:latin typeface="Trebuchet MS" panose="020B0603020202020204"/>
                <a:ea typeface="+mn-ea"/>
                <a:cs typeface="+mn-cs"/>
              </a:rPr>
              <a:t>Sustainable</a:t>
            </a:r>
          </a:p>
          <a:p>
            <a:pPr algn="ctr"/>
            <a:r>
              <a:rPr lang="en-GB" sz="1400" b="1" dirty="0">
                <a:solidFill>
                  <a:prstClr val="black"/>
                </a:solidFill>
                <a:latin typeface="Trebuchet MS" panose="020B0603020202020204"/>
                <a:ea typeface="+mn-ea"/>
                <a:cs typeface="+mn-cs"/>
              </a:rPr>
              <a:t>Value</a:t>
            </a:r>
            <a:endParaRPr lang="en-GB" dirty="0"/>
          </a:p>
        </p:txBody>
      </p:sp>
      <p:sp>
        <p:nvSpPr>
          <p:cNvPr id="6" name="Title 1">
            <a:extLst>
              <a:ext uri="{FF2B5EF4-FFF2-40B4-BE49-F238E27FC236}">
                <a16:creationId xmlns:a16="http://schemas.microsoft.com/office/drawing/2014/main" id="{2C504675-5323-4884-8311-F15E575BFE00}"/>
              </a:ext>
            </a:extLst>
          </p:cNvPr>
          <p:cNvSpPr txBox="1">
            <a:spLocks/>
          </p:cNvSpPr>
          <p:nvPr/>
        </p:nvSpPr>
        <p:spPr>
          <a:xfrm>
            <a:off x="5055574" y="1611925"/>
            <a:ext cx="4948185" cy="63852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100" dirty="0"/>
              <a:t>Triple Bottom Line Theory</a:t>
            </a:r>
          </a:p>
        </p:txBody>
      </p:sp>
      <p:pic>
        <p:nvPicPr>
          <p:cNvPr id="8194" name="Picture 2" descr="Image result for Sustainable Development">
            <a:extLst>
              <a:ext uri="{FF2B5EF4-FFF2-40B4-BE49-F238E27FC236}">
                <a16:creationId xmlns:a16="http://schemas.microsoft.com/office/drawing/2014/main" id="{6E318741-7BC2-4E3D-A572-50E40E346BB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65981" y="3840793"/>
            <a:ext cx="2990850" cy="15335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7673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12E7F-5F09-4729-A0B9-8DAD5DD8C4E2}"/>
              </a:ext>
            </a:extLst>
          </p:cNvPr>
          <p:cNvSpPr>
            <a:spLocks noGrp="1"/>
          </p:cNvSpPr>
          <p:nvPr>
            <p:ph type="title"/>
          </p:nvPr>
        </p:nvSpPr>
        <p:spPr>
          <a:xfrm>
            <a:off x="677334" y="609600"/>
            <a:ext cx="8596668" cy="645994"/>
          </a:xfrm>
        </p:spPr>
        <p:txBody>
          <a:bodyPr/>
          <a:lstStyle/>
          <a:p>
            <a:r>
              <a:rPr lang="en-GB" dirty="0"/>
              <a:t>Sustainability Marketing</a:t>
            </a:r>
          </a:p>
        </p:txBody>
      </p:sp>
      <p:graphicFrame>
        <p:nvGraphicFramePr>
          <p:cNvPr id="5" name="Content Placeholder 4">
            <a:extLst>
              <a:ext uri="{FF2B5EF4-FFF2-40B4-BE49-F238E27FC236}">
                <a16:creationId xmlns:a16="http://schemas.microsoft.com/office/drawing/2014/main" id="{88F9BC8C-9E15-4748-86AE-7B7AF564D5C9}"/>
              </a:ext>
            </a:extLst>
          </p:cNvPr>
          <p:cNvGraphicFramePr>
            <a:graphicFrameLocks noGrp="1"/>
          </p:cNvGraphicFramePr>
          <p:nvPr>
            <p:ph idx="1"/>
            <p:extLst>
              <p:ext uri="{D42A27DB-BD31-4B8C-83A1-F6EECF244321}">
                <p14:modId xmlns:p14="http://schemas.microsoft.com/office/powerpoint/2010/main" val="3954557733"/>
              </p:ext>
            </p:extLst>
          </p:nvPr>
        </p:nvGraphicFramePr>
        <p:xfrm>
          <a:off x="2511185" y="2720155"/>
          <a:ext cx="6612862" cy="2943676"/>
        </p:xfrm>
        <a:graphic>
          <a:graphicData uri="http://schemas.openxmlformats.org/drawingml/2006/table">
            <a:tbl>
              <a:tblPr firstRow="1" bandRow="1">
                <a:tableStyleId>{5940675A-B579-460E-94D1-54222C63F5DA}</a:tableStyleId>
              </a:tblPr>
              <a:tblGrid>
                <a:gridCol w="3306431">
                  <a:extLst>
                    <a:ext uri="{9D8B030D-6E8A-4147-A177-3AD203B41FA5}">
                      <a16:colId xmlns:a16="http://schemas.microsoft.com/office/drawing/2014/main" val="3576820317"/>
                    </a:ext>
                  </a:extLst>
                </a:gridCol>
                <a:gridCol w="3306431">
                  <a:extLst>
                    <a:ext uri="{9D8B030D-6E8A-4147-A177-3AD203B41FA5}">
                      <a16:colId xmlns:a16="http://schemas.microsoft.com/office/drawing/2014/main" val="2644687675"/>
                    </a:ext>
                  </a:extLst>
                </a:gridCol>
              </a:tblGrid>
              <a:tr h="1471838">
                <a:tc>
                  <a:txBody>
                    <a:bodyPr/>
                    <a:lstStyle/>
                    <a:p>
                      <a:pPr algn="ctr"/>
                      <a:r>
                        <a:rPr lang="en-GB" sz="2500" dirty="0"/>
                        <a:t>Marketing Concept</a:t>
                      </a:r>
                    </a:p>
                  </a:txBody>
                  <a:tcPr anchor="ctr"/>
                </a:tc>
                <a:tc>
                  <a:txBody>
                    <a:bodyPr/>
                    <a:lstStyle/>
                    <a:p>
                      <a:pPr algn="ctr"/>
                      <a:r>
                        <a:rPr lang="en-GB" sz="2500" dirty="0"/>
                        <a:t>Strategic Planning</a:t>
                      </a:r>
                    </a:p>
                    <a:p>
                      <a:pPr algn="ctr"/>
                      <a:r>
                        <a:rPr lang="en-GB" sz="2500" dirty="0"/>
                        <a:t>Concept</a:t>
                      </a:r>
                    </a:p>
                  </a:txBody>
                  <a:tcPr anchor="ctr"/>
                </a:tc>
                <a:extLst>
                  <a:ext uri="{0D108BD9-81ED-4DB2-BD59-A6C34878D82A}">
                    <a16:rowId xmlns:a16="http://schemas.microsoft.com/office/drawing/2014/main" val="2574416624"/>
                  </a:ext>
                </a:extLst>
              </a:tr>
              <a:tr h="1471838">
                <a:tc>
                  <a:txBody>
                    <a:bodyPr/>
                    <a:lstStyle/>
                    <a:p>
                      <a:pPr algn="ctr"/>
                      <a:r>
                        <a:rPr lang="en-GB" sz="2500" dirty="0"/>
                        <a:t>Social Marketing</a:t>
                      </a:r>
                    </a:p>
                    <a:p>
                      <a:pPr algn="ctr"/>
                      <a:r>
                        <a:rPr lang="en-GB" sz="2500" dirty="0"/>
                        <a:t>Concept</a:t>
                      </a:r>
                    </a:p>
                  </a:txBody>
                  <a:tcPr anchor="ctr"/>
                </a:tc>
                <a:tc>
                  <a:txBody>
                    <a:bodyPr/>
                    <a:lstStyle/>
                    <a:p>
                      <a:pPr algn="ctr"/>
                      <a:r>
                        <a:rPr lang="en-GB" sz="2500" dirty="0">
                          <a:solidFill>
                            <a:schemeClr val="bg1"/>
                          </a:solidFill>
                        </a:rPr>
                        <a:t>Sustainable Marketing</a:t>
                      </a:r>
                    </a:p>
                    <a:p>
                      <a:pPr algn="ctr"/>
                      <a:r>
                        <a:rPr lang="en-GB" sz="2500" dirty="0">
                          <a:solidFill>
                            <a:schemeClr val="bg1"/>
                          </a:solidFill>
                        </a:rPr>
                        <a:t>Concept</a:t>
                      </a:r>
                    </a:p>
                  </a:txBody>
                  <a:tcPr anchor="ctr">
                    <a:solidFill>
                      <a:schemeClr val="accent1"/>
                    </a:solidFill>
                  </a:tcPr>
                </a:tc>
                <a:extLst>
                  <a:ext uri="{0D108BD9-81ED-4DB2-BD59-A6C34878D82A}">
                    <a16:rowId xmlns:a16="http://schemas.microsoft.com/office/drawing/2014/main" val="3406314250"/>
                  </a:ext>
                </a:extLst>
              </a:tr>
            </a:tbl>
          </a:graphicData>
        </a:graphic>
      </p:graphicFrame>
      <p:grpSp>
        <p:nvGrpSpPr>
          <p:cNvPr id="13" name="Group 12">
            <a:extLst>
              <a:ext uri="{FF2B5EF4-FFF2-40B4-BE49-F238E27FC236}">
                <a16:creationId xmlns:a16="http://schemas.microsoft.com/office/drawing/2014/main" id="{3BC1FB28-B8F7-4C80-AB38-4AB9610B37F7}"/>
              </a:ext>
            </a:extLst>
          </p:cNvPr>
          <p:cNvGrpSpPr/>
          <p:nvPr/>
        </p:nvGrpSpPr>
        <p:grpSpPr>
          <a:xfrm>
            <a:off x="1012514" y="2720155"/>
            <a:ext cx="8104189" cy="3910389"/>
            <a:chOff x="1162642" y="2160587"/>
            <a:chExt cx="8104189" cy="3910389"/>
          </a:xfrm>
        </p:grpSpPr>
        <p:sp>
          <p:nvSpPr>
            <p:cNvPr id="6" name="Title 1">
              <a:extLst>
                <a:ext uri="{FF2B5EF4-FFF2-40B4-BE49-F238E27FC236}">
                  <a16:creationId xmlns:a16="http://schemas.microsoft.com/office/drawing/2014/main" id="{8A71FB79-3803-41EA-AE91-646E307FEC9B}"/>
                </a:ext>
              </a:extLst>
            </p:cNvPr>
            <p:cNvSpPr txBox="1">
              <a:spLocks/>
            </p:cNvSpPr>
            <p:nvPr/>
          </p:nvSpPr>
          <p:spPr>
            <a:xfrm rot="16200000">
              <a:off x="-98943" y="3422172"/>
              <a:ext cx="2943676" cy="420505"/>
            </a:xfrm>
            <a:prstGeom prst="rect">
              <a:avLst/>
            </a:prstGeom>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Consumers’ Needs</a:t>
              </a:r>
            </a:p>
          </p:txBody>
        </p:sp>
        <p:sp>
          <p:nvSpPr>
            <p:cNvPr id="7" name="Title 1">
              <a:extLst>
                <a:ext uri="{FF2B5EF4-FFF2-40B4-BE49-F238E27FC236}">
                  <a16:creationId xmlns:a16="http://schemas.microsoft.com/office/drawing/2014/main" id="{9FDAF04F-B123-499B-8E74-943F3ACF0D40}"/>
                </a:ext>
              </a:extLst>
            </p:cNvPr>
            <p:cNvSpPr txBox="1">
              <a:spLocks/>
            </p:cNvSpPr>
            <p:nvPr/>
          </p:nvSpPr>
          <p:spPr>
            <a:xfrm>
              <a:off x="4495906" y="5650471"/>
              <a:ext cx="2943676" cy="420505"/>
            </a:xfrm>
            <a:prstGeom prst="rect">
              <a:avLst/>
            </a:prstGeom>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Business’ Needs</a:t>
              </a:r>
            </a:p>
          </p:txBody>
        </p:sp>
        <p:sp>
          <p:nvSpPr>
            <p:cNvPr id="8" name="Title 1">
              <a:extLst>
                <a:ext uri="{FF2B5EF4-FFF2-40B4-BE49-F238E27FC236}">
                  <a16:creationId xmlns:a16="http://schemas.microsoft.com/office/drawing/2014/main" id="{D890FBBD-8CC8-4778-890B-40A0D376B470}"/>
                </a:ext>
              </a:extLst>
            </p:cNvPr>
            <p:cNvSpPr txBox="1">
              <a:spLocks/>
            </p:cNvSpPr>
            <p:nvPr/>
          </p:nvSpPr>
          <p:spPr>
            <a:xfrm>
              <a:off x="2661313" y="5119346"/>
              <a:ext cx="3302759" cy="42050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100" dirty="0"/>
                <a:t>Now</a:t>
              </a:r>
            </a:p>
          </p:txBody>
        </p:sp>
        <p:sp>
          <p:nvSpPr>
            <p:cNvPr id="9" name="Title 1">
              <a:extLst>
                <a:ext uri="{FF2B5EF4-FFF2-40B4-BE49-F238E27FC236}">
                  <a16:creationId xmlns:a16="http://schemas.microsoft.com/office/drawing/2014/main" id="{89272507-175A-4561-80B2-798D53AB40AD}"/>
                </a:ext>
              </a:extLst>
            </p:cNvPr>
            <p:cNvSpPr txBox="1">
              <a:spLocks/>
            </p:cNvSpPr>
            <p:nvPr/>
          </p:nvSpPr>
          <p:spPr>
            <a:xfrm>
              <a:off x="5964072" y="5119345"/>
              <a:ext cx="3302759" cy="42050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100" dirty="0"/>
                <a:t>Future</a:t>
              </a:r>
            </a:p>
          </p:txBody>
        </p:sp>
        <p:sp>
          <p:nvSpPr>
            <p:cNvPr id="10" name="Title 1">
              <a:extLst>
                <a:ext uri="{FF2B5EF4-FFF2-40B4-BE49-F238E27FC236}">
                  <a16:creationId xmlns:a16="http://schemas.microsoft.com/office/drawing/2014/main" id="{8D7E26A9-9AF7-47EA-9D59-586D39821E98}"/>
                </a:ext>
              </a:extLst>
            </p:cNvPr>
            <p:cNvSpPr txBox="1">
              <a:spLocks/>
            </p:cNvSpPr>
            <p:nvPr/>
          </p:nvSpPr>
          <p:spPr>
            <a:xfrm>
              <a:off x="1675760" y="2864417"/>
              <a:ext cx="974828" cy="42050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100" dirty="0"/>
                <a:t>Now</a:t>
              </a:r>
            </a:p>
          </p:txBody>
        </p:sp>
        <p:sp>
          <p:nvSpPr>
            <p:cNvPr id="11" name="Title 1">
              <a:extLst>
                <a:ext uri="{FF2B5EF4-FFF2-40B4-BE49-F238E27FC236}">
                  <a16:creationId xmlns:a16="http://schemas.microsoft.com/office/drawing/2014/main" id="{828595B9-B6C7-4A59-8D1A-0DC75525B513}"/>
                </a:ext>
              </a:extLst>
            </p:cNvPr>
            <p:cNvSpPr txBox="1">
              <a:spLocks/>
            </p:cNvSpPr>
            <p:nvPr/>
          </p:nvSpPr>
          <p:spPr>
            <a:xfrm>
              <a:off x="1675760" y="4218939"/>
              <a:ext cx="974828" cy="42050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100" dirty="0"/>
                <a:t>Future</a:t>
              </a:r>
            </a:p>
          </p:txBody>
        </p:sp>
      </p:grpSp>
      <p:sp>
        <p:nvSpPr>
          <p:cNvPr id="14" name="Title 1">
            <a:extLst>
              <a:ext uri="{FF2B5EF4-FFF2-40B4-BE49-F238E27FC236}">
                <a16:creationId xmlns:a16="http://schemas.microsoft.com/office/drawing/2014/main" id="{5D9FB42D-C995-4251-AE2B-9B2C06562B90}"/>
              </a:ext>
            </a:extLst>
          </p:cNvPr>
          <p:cNvSpPr txBox="1">
            <a:spLocks/>
          </p:cNvSpPr>
          <p:nvPr/>
        </p:nvSpPr>
        <p:spPr>
          <a:xfrm>
            <a:off x="677334" y="1378232"/>
            <a:ext cx="8596668" cy="1166328"/>
          </a:xfrm>
          <a:prstGeom prst="rect">
            <a:avLst/>
          </a:prstGeom>
        </p:spPr>
        <p:txBody>
          <a:bodyPr vert="horz" lIns="91440" tIns="45720" rIns="91440" bIns="45720" rtlCol="0" anchor="t">
            <a:normAutofit fontScale="475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GB" sz="3800" dirty="0">
                <a:solidFill>
                  <a:schemeClr val="accent1">
                    <a:lumMod val="50000"/>
                  </a:schemeClr>
                </a:solidFill>
              </a:rPr>
              <a:t>“The concept of sustainable marketing holds that an organisation should meet the needs of its present consumers without compromising the ability of future generation to fulfil their own needs” </a:t>
            </a:r>
          </a:p>
          <a:p>
            <a:pPr algn="just"/>
            <a:endParaRPr lang="en-GB" sz="3800" dirty="0">
              <a:solidFill>
                <a:schemeClr val="accent1">
                  <a:lumMod val="50000"/>
                </a:schemeClr>
              </a:solidFill>
            </a:endParaRPr>
          </a:p>
          <a:p>
            <a:pPr algn="r"/>
            <a:r>
              <a:rPr lang="en-GB" sz="3400" dirty="0">
                <a:solidFill>
                  <a:schemeClr val="accent1">
                    <a:lumMod val="50000"/>
                  </a:schemeClr>
                </a:solidFill>
              </a:rPr>
              <a:t>(P. Kotler and G. Armstrong,2008)</a:t>
            </a:r>
          </a:p>
        </p:txBody>
      </p:sp>
    </p:spTree>
    <p:extLst>
      <p:ext uri="{BB962C8B-B14F-4D97-AF65-F5344CB8AC3E}">
        <p14:creationId xmlns:p14="http://schemas.microsoft.com/office/powerpoint/2010/main" val="505389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12E7F-5F09-4729-A0B9-8DAD5DD8C4E2}"/>
              </a:ext>
            </a:extLst>
          </p:cNvPr>
          <p:cNvSpPr>
            <a:spLocks noGrp="1"/>
          </p:cNvSpPr>
          <p:nvPr>
            <p:ph type="title"/>
          </p:nvPr>
        </p:nvSpPr>
        <p:spPr>
          <a:xfrm>
            <a:off x="677334" y="609600"/>
            <a:ext cx="8596668" cy="645994"/>
          </a:xfrm>
        </p:spPr>
        <p:txBody>
          <a:bodyPr/>
          <a:lstStyle/>
          <a:p>
            <a:r>
              <a:rPr lang="en-GB" dirty="0"/>
              <a:t>Sustainability Marketing</a:t>
            </a:r>
          </a:p>
        </p:txBody>
      </p:sp>
      <p:sp>
        <p:nvSpPr>
          <p:cNvPr id="12" name="Content Placeholder 2">
            <a:extLst>
              <a:ext uri="{FF2B5EF4-FFF2-40B4-BE49-F238E27FC236}">
                <a16:creationId xmlns:a16="http://schemas.microsoft.com/office/drawing/2014/main" id="{A9D5C462-F27C-42BF-AFB2-84AAA2D49743}"/>
              </a:ext>
            </a:extLst>
          </p:cNvPr>
          <p:cNvSpPr txBox="1">
            <a:spLocks/>
          </p:cNvSpPr>
          <p:nvPr/>
        </p:nvSpPr>
        <p:spPr>
          <a:xfrm>
            <a:off x="677334" y="1483599"/>
            <a:ext cx="8596668" cy="525057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GB" dirty="0">
                <a:solidFill>
                  <a:schemeClr val="accent1">
                    <a:lumMod val="50000"/>
                  </a:schemeClr>
                </a:solidFill>
              </a:rPr>
              <a:t>Sustainability marketing refers to planning, organising, implementing and controlling marketing resources and programs to satisfy consumer’s wants and needs, while considering social and environmental criteria and meeting corporate objectives.</a:t>
            </a:r>
          </a:p>
          <a:p>
            <a:pPr algn="just"/>
            <a:r>
              <a:rPr lang="en-GB" dirty="0">
                <a:solidFill>
                  <a:schemeClr val="accent1">
                    <a:lumMod val="50000"/>
                  </a:schemeClr>
                </a:solidFill>
              </a:rPr>
              <a:t>Sustainability marketing may be defined as building and maintaining sustainable relationships with customers, the social environment and the natural environment (P. Kotler &amp; L. Nancy,2005).</a:t>
            </a:r>
          </a:p>
          <a:p>
            <a:pPr algn="just"/>
            <a:r>
              <a:rPr lang="en-GB" dirty="0">
                <a:solidFill>
                  <a:schemeClr val="accent1">
                    <a:lumMod val="50000"/>
                  </a:schemeClr>
                </a:solidFill>
              </a:rPr>
              <a:t>According to Martin and Schouten (2011) marketing has “great potential as a force for creating cultural change,” and that it has two imperatives: to market sustainably and to market sustainability.</a:t>
            </a:r>
          </a:p>
          <a:p>
            <a:pPr marL="0" indent="0" algn="just">
              <a:buNone/>
            </a:pPr>
            <a:endParaRPr lang="en-GB" dirty="0">
              <a:solidFill>
                <a:schemeClr val="accent1">
                  <a:lumMod val="50000"/>
                </a:schemeClr>
              </a:solidFill>
            </a:endParaRPr>
          </a:p>
          <a:p>
            <a:pPr marL="0" indent="0" algn="just">
              <a:buNone/>
            </a:pPr>
            <a:endParaRPr lang="en-GB" dirty="0">
              <a:solidFill>
                <a:schemeClr val="accent1">
                  <a:lumMod val="50000"/>
                </a:schemeClr>
              </a:solidFill>
            </a:endParaRPr>
          </a:p>
          <a:p>
            <a:pPr marL="0" indent="0" algn="just">
              <a:buNone/>
            </a:pP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endParaRPr lang="en-GB" dirty="0"/>
          </a:p>
        </p:txBody>
      </p:sp>
      <p:graphicFrame>
        <p:nvGraphicFramePr>
          <p:cNvPr id="3" name="Table 2">
            <a:extLst>
              <a:ext uri="{FF2B5EF4-FFF2-40B4-BE49-F238E27FC236}">
                <a16:creationId xmlns:a16="http://schemas.microsoft.com/office/drawing/2014/main" id="{A94195F9-ADF0-4875-A1DE-46C381CF44D7}"/>
              </a:ext>
            </a:extLst>
          </p:cNvPr>
          <p:cNvGraphicFramePr>
            <a:graphicFrameLocks noGrp="1"/>
          </p:cNvGraphicFramePr>
          <p:nvPr>
            <p:extLst>
              <p:ext uri="{D42A27DB-BD31-4B8C-83A1-F6EECF244321}">
                <p14:modId xmlns:p14="http://schemas.microsoft.com/office/powerpoint/2010/main" val="1148769913"/>
              </p:ext>
            </p:extLst>
          </p:nvPr>
        </p:nvGraphicFramePr>
        <p:xfrm>
          <a:off x="677334" y="4780979"/>
          <a:ext cx="8596668" cy="1559560"/>
        </p:xfrm>
        <a:graphic>
          <a:graphicData uri="http://schemas.openxmlformats.org/drawingml/2006/table">
            <a:tbl>
              <a:tblPr firstRow="1" bandRow="1">
                <a:tableStyleId>{5C22544A-7EE6-4342-B048-85BDC9FD1C3A}</a:tableStyleId>
              </a:tblPr>
              <a:tblGrid>
                <a:gridCol w="4298334">
                  <a:extLst>
                    <a:ext uri="{9D8B030D-6E8A-4147-A177-3AD203B41FA5}">
                      <a16:colId xmlns:a16="http://schemas.microsoft.com/office/drawing/2014/main" val="2236020527"/>
                    </a:ext>
                  </a:extLst>
                </a:gridCol>
                <a:gridCol w="4298334">
                  <a:extLst>
                    <a:ext uri="{9D8B030D-6E8A-4147-A177-3AD203B41FA5}">
                      <a16:colId xmlns:a16="http://schemas.microsoft.com/office/drawing/2014/main" val="3109663248"/>
                    </a:ext>
                  </a:extLst>
                </a:gridCol>
              </a:tblGrid>
              <a:tr h="370840">
                <a:tc>
                  <a:txBody>
                    <a:bodyPr/>
                    <a:lstStyle/>
                    <a:p>
                      <a:r>
                        <a:rPr lang="en-GB" dirty="0">
                          <a:solidFill>
                            <a:schemeClr val="bg1"/>
                          </a:solidFill>
                        </a:rPr>
                        <a:t>Market sustainably</a:t>
                      </a:r>
                    </a:p>
                  </a:txBody>
                  <a:tcPr/>
                </a:tc>
                <a:tc>
                  <a:txBody>
                    <a:bodyPr/>
                    <a:lstStyle/>
                    <a:p>
                      <a:r>
                        <a:rPr lang="en-GB" dirty="0">
                          <a:solidFill>
                            <a:schemeClr val="bg1"/>
                          </a:solidFill>
                        </a:rPr>
                        <a:t>Market sustainability</a:t>
                      </a:r>
                    </a:p>
                  </a:txBody>
                  <a:tcPr/>
                </a:tc>
                <a:extLst>
                  <a:ext uri="{0D108BD9-81ED-4DB2-BD59-A6C34878D82A}">
                    <a16:rowId xmlns:a16="http://schemas.microsoft.com/office/drawing/2014/main" val="494351230"/>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chemeClr val="accent1">
                              <a:lumMod val="50000"/>
                            </a:schemeClr>
                          </a:solidFill>
                        </a:rPr>
                        <a:t>An inward practice that ensures all marketing processes are environmentally and socially benign.</a:t>
                      </a: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chemeClr val="accent1">
                              <a:lumMod val="50000"/>
                            </a:schemeClr>
                          </a:solidFill>
                        </a:rPr>
                        <a:t>An outward practice that helps bring about a society in which striving for sustainability is the norm.</a:t>
                      </a:r>
                    </a:p>
                    <a:p>
                      <a:endParaRPr lang="en-GB" dirty="0"/>
                    </a:p>
                  </a:txBody>
                  <a:tcPr/>
                </a:tc>
                <a:extLst>
                  <a:ext uri="{0D108BD9-81ED-4DB2-BD59-A6C34878D82A}">
                    <a16:rowId xmlns:a16="http://schemas.microsoft.com/office/drawing/2014/main" val="2820128589"/>
                  </a:ext>
                </a:extLst>
              </a:tr>
            </a:tbl>
          </a:graphicData>
        </a:graphic>
      </p:graphicFrame>
    </p:spTree>
    <p:extLst>
      <p:ext uri="{BB962C8B-B14F-4D97-AF65-F5344CB8AC3E}">
        <p14:creationId xmlns:p14="http://schemas.microsoft.com/office/powerpoint/2010/main" val="2465394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EDC53-6018-4BE7-AAA6-480FDB181D90}"/>
              </a:ext>
            </a:extLst>
          </p:cNvPr>
          <p:cNvSpPr>
            <a:spLocks noGrp="1"/>
          </p:cNvSpPr>
          <p:nvPr>
            <p:ph type="title"/>
          </p:nvPr>
        </p:nvSpPr>
        <p:spPr>
          <a:xfrm>
            <a:off x="677333" y="609600"/>
            <a:ext cx="8829523" cy="899886"/>
          </a:xfrm>
        </p:spPr>
        <p:txBody>
          <a:bodyPr/>
          <a:lstStyle/>
          <a:p>
            <a:r>
              <a:rPr lang="en-GB" dirty="0"/>
              <a:t>Five Principles of Sustainability Marketing</a:t>
            </a:r>
          </a:p>
        </p:txBody>
      </p:sp>
      <p:graphicFrame>
        <p:nvGraphicFramePr>
          <p:cNvPr id="4" name="Content Placeholder 3">
            <a:extLst>
              <a:ext uri="{FF2B5EF4-FFF2-40B4-BE49-F238E27FC236}">
                <a16:creationId xmlns:a16="http://schemas.microsoft.com/office/drawing/2014/main" id="{EF773ED6-58B4-4761-B608-79B90159F87C}"/>
              </a:ext>
            </a:extLst>
          </p:cNvPr>
          <p:cNvGraphicFramePr>
            <a:graphicFrameLocks noGrp="1"/>
          </p:cNvGraphicFramePr>
          <p:nvPr>
            <p:ph idx="1"/>
            <p:extLst>
              <p:ext uri="{D42A27DB-BD31-4B8C-83A1-F6EECF244321}">
                <p14:modId xmlns:p14="http://schemas.microsoft.com/office/powerpoint/2010/main" val="4258344923"/>
              </p:ext>
            </p:extLst>
          </p:nvPr>
        </p:nvGraphicFramePr>
        <p:xfrm>
          <a:off x="677863" y="1336432"/>
          <a:ext cx="8596312" cy="47055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1389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5170-2A4E-4AB7-B974-561EEADAC28B}"/>
              </a:ext>
            </a:extLst>
          </p:cNvPr>
          <p:cNvSpPr>
            <a:spLocks noGrp="1"/>
          </p:cNvSpPr>
          <p:nvPr>
            <p:ph type="title"/>
          </p:nvPr>
        </p:nvSpPr>
        <p:spPr/>
        <p:txBody>
          <a:bodyPr/>
          <a:lstStyle/>
          <a:p>
            <a:r>
              <a:rPr lang="en-GB" dirty="0"/>
              <a:t>Consumer-oriented Marketing</a:t>
            </a:r>
          </a:p>
        </p:txBody>
      </p:sp>
      <p:sp>
        <p:nvSpPr>
          <p:cNvPr id="3" name="Content Placeholder 2">
            <a:extLst>
              <a:ext uri="{FF2B5EF4-FFF2-40B4-BE49-F238E27FC236}">
                <a16:creationId xmlns:a16="http://schemas.microsoft.com/office/drawing/2014/main" id="{DC441F60-5288-4ADC-8F02-6C0021FF2563}"/>
              </a:ext>
            </a:extLst>
          </p:cNvPr>
          <p:cNvSpPr>
            <a:spLocks noGrp="1"/>
          </p:cNvSpPr>
          <p:nvPr>
            <p:ph idx="1"/>
          </p:nvPr>
        </p:nvSpPr>
        <p:spPr>
          <a:xfrm>
            <a:off x="677334" y="1919959"/>
            <a:ext cx="8596668" cy="3880773"/>
          </a:xfrm>
        </p:spPr>
        <p:txBody>
          <a:bodyPr/>
          <a:lstStyle/>
          <a:p>
            <a:pPr marL="0" indent="0" algn="just">
              <a:buNone/>
            </a:pPr>
            <a:r>
              <a:rPr lang="en-GB" dirty="0">
                <a:solidFill>
                  <a:schemeClr val="accent1">
                    <a:lumMod val="50000"/>
                  </a:schemeClr>
                </a:solidFill>
              </a:rPr>
              <a:t>In consumer-oriented marketing the company has the customer in the centre of its marketing strategies. It has to research of its customers’ needs via:</a:t>
            </a:r>
          </a:p>
          <a:p>
            <a:r>
              <a:rPr lang="en-GB" dirty="0">
                <a:solidFill>
                  <a:schemeClr val="accent1">
                    <a:lumMod val="50000"/>
                  </a:schemeClr>
                </a:solidFill>
              </a:rPr>
              <a:t>Focus Group Discussions</a:t>
            </a:r>
          </a:p>
          <a:p>
            <a:r>
              <a:rPr lang="en-GB" dirty="0">
                <a:solidFill>
                  <a:schemeClr val="accent1">
                    <a:lumMod val="50000"/>
                  </a:schemeClr>
                </a:solidFill>
              </a:rPr>
              <a:t>Surveys</a:t>
            </a:r>
          </a:p>
          <a:p>
            <a:r>
              <a:rPr lang="en-GB" dirty="0">
                <a:solidFill>
                  <a:schemeClr val="accent1">
                    <a:lumMod val="50000"/>
                  </a:schemeClr>
                </a:solidFill>
              </a:rPr>
              <a:t>Interviews</a:t>
            </a:r>
          </a:p>
          <a:p>
            <a:r>
              <a:rPr lang="en-GB" dirty="0">
                <a:solidFill>
                  <a:schemeClr val="accent1">
                    <a:lumMod val="50000"/>
                  </a:schemeClr>
                </a:solidFill>
              </a:rPr>
              <a:t>Feedbacks</a:t>
            </a:r>
          </a:p>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p:txBody>
      </p:sp>
      <p:graphicFrame>
        <p:nvGraphicFramePr>
          <p:cNvPr id="4" name="Table 3">
            <a:extLst>
              <a:ext uri="{FF2B5EF4-FFF2-40B4-BE49-F238E27FC236}">
                <a16:creationId xmlns:a16="http://schemas.microsoft.com/office/drawing/2014/main" id="{7D3CC123-4A27-46D2-9DB6-EA7AE92E1178}"/>
              </a:ext>
            </a:extLst>
          </p:cNvPr>
          <p:cNvGraphicFramePr>
            <a:graphicFrameLocks noGrp="1"/>
          </p:cNvGraphicFramePr>
          <p:nvPr>
            <p:extLst>
              <p:ext uri="{D42A27DB-BD31-4B8C-83A1-F6EECF244321}">
                <p14:modId xmlns:p14="http://schemas.microsoft.com/office/powerpoint/2010/main" val="2449529328"/>
              </p:ext>
            </p:extLst>
          </p:nvPr>
        </p:nvGraphicFramePr>
        <p:xfrm>
          <a:off x="677334" y="4649981"/>
          <a:ext cx="8596668" cy="1285240"/>
        </p:xfrm>
        <a:graphic>
          <a:graphicData uri="http://schemas.openxmlformats.org/drawingml/2006/table">
            <a:tbl>
              <a:tblPr firstRow="1" bandRow="1">
                <a:tableStyleId>{5C22544A-7EE6-4342-B048-85BDC9FD1C3A}</a:tableStyleId>
              </a:tblPr>
              <a:tblGrid>
                <a:gridCol w="4298334">
                  <a:extLst>
                    <a:ext uri="{9D8B030D-6E8A-4147-A177-3AD203B41FA5}">
                      <a16:colId xmlns:a16="http://schemas.microsoft.com/office/drawing/2014/main" val="2808984455"/>
                    </a:ext>
                  </a:extLst>
                </a:gridCol>
                <a:gridCol w="4298334">
                  <a:extLst>
                    <a:ext uri="{9D8B030D-6E8A-4147-A177-3AD203B41FA5}">
                      <a16:colId xmlns:a16="http://schemas.microsoft.com/office/drawing/2014/main" val="3396631783"/>
                    </a:ext>
                  </a:extLst>
                </a:gridCol>
              </a:tblGrid>
              <a:tr h="370840">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3361138441"/>
                  </a:ext>
                </a:extLst>
              </a:tr>
              <a:tr h="370840">
                <a:tc>
                  <a:txBody>
                    <a:bodyPr/>
                    <a:lstStyle/>
                    <a:p>
                      <a:pPr algn="just"/>
                      <a:r>
                        <a:rPr lang="en-GB" sz="1800" kern="1200" dirty="0">
                          <a:solidFill>
                            <a:schemeClr val="accent1">
                              <a:lumMod val="50000"/>
                            </a:schemeClr>
                          </a:solidFill>
                          <a:latin typeface="+mn-lt"/>
                          <a:ea typeface="+mn-ea"/>
                          <a:cs typeface="+mn-cs"/>
                        </a:rPr>
                        <a:t>Maintain satisfied customers with more frequent purchases which costs lower than finding new ones.</a:t>
                      </a:r>
                    </a:p>
                  </a:txBody>
                  <a:tcPr/>
                </a:tc>
                <a:tc>
                  <a:txBody>
                    <a:bodyPr/>
                    <a:lstStyle/>
                    <a:p>
                      <a:r>
                        <a:rPr lang="en-GB" sz="1800" kern="1200" dirty="0">
                          <a:solidFill>
                            <a:schemeClr val="accent1">
                              <a:lumMod val="50000"/>
                            </a:schemeClr>
                          </a:solidFill>
                          <a:latin typeface="+mn-lt"/>
                          <a:ea typeface="+mn-ea"/>
                          <a:cs typeface="+mn-cs"/>
                        </a:rPr>
                        <a:t>Deep research into customers’ needs and behaviour will increase the cost of product development.</a:t>
                      </a:r>
                    </a:p>
                  </a:txBody>
                  <a:tcPr/>
                </a:tc>
                <a:extLst>
                  <a:ext uri="{0D108BD9-81ED-4DB2-BD59-A6C34878D82A}">
                    <a16:rowId xmlns:a16="http://schemas.microsoft.com/office/drawing/2014/main" val="3109936909"/>
                  </a:ext>
                </a:extLst>
              </a:tr>
            </a:tbl>
          </a:graphicData>
        </a:graphic>
      </p:graphicFrame>
      <p:pic>
        <p:nvPicPr>
          <p:cNvPr id="4098" name="Picture 2" descr="Image result for focus group">
            <a:extLst>
              <a:ext uri="{FF2B5EF4-FFF2-40B4-BE49-F238E27FC236}">
                <a16:creationId xmlns:a16="http://schemas.microsoft.com/office/drawing/2014/main" id="{A578D5C8-9D4D-43E5-8AEE-0CF42F5B6672}"/>
              </a:ext>
            </a:extLst>
          </p:cNvPr>
          <p:cNvPicPr>
            <a:picLocks noChangeAspect="1" noChangeArrowheads="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7446714" y="2688204"/>
            <a:ext cx="1827288" cy="1827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9688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5170-2A4E-4AB7-B974-561EEADAC28B}"/>
              </a:ext>
            </a:extLst>
          </p:cNvPr>
          <p:cNvSpPr>
            <a:spLocks noGrp="1"/>
          </p:cNvSpPr>
          <p:nvPr>
            <p:ph type="title"/>
          </p:nvPr>
        </p:nvSpPr>
        <p:spPr/>
        <p:txBody>
          <a:bodyPr/>
          <a:lstStyle/>
          <a:p>
            <a:r>
              <a:rPr lang="en-GB" dirty="0"/>
              <a:t>Customer value Marketing</a:t>
            </a:r>
          </a:p>
        </p:txBody>
      </p:sp>
      <p:sp>
        <p:nvSpPr>
          <p:cNvPr id="3" name="Content Placeholder 2">
            <a:extLst>
              <a:ext uri="{FF2B5EF4-FFF2-40B4-BE49-F238E27FC236}">
                <a16:creationId xmlns:a16="http://schemas.microsoft.com/office/drawing/2014/main" id="{DC441F60-5288-4ADC-8F02-6C0021FF2563}"/>
              </a:ext>
            </a:extLst>
          </p:cNvPr>
          <p:cNvSpPr>
            <a:spLocks noGrp="1"/>
          </p:cNvSpPr>
          <p:nvPr>
            <p:ph idx="1"/>
          </p:nvPr>
        </p:nvSpPr>
        <p:spPr>
          <a:xfrm>
            <a:off x="677334" y="1949576"/>
            <a:ext cx="8596668" cy="3880773"/>
          </a:xfrm>
        </p:spPr>
        <p:txBody>
          <a:bodyPr/>
          <a:lstStyle/>
          <a:p>
            <a:pPr marL="0" indent="0">
              <a:buNone/>
            </a:pPr>
            <a:r>
              <a:rPr lang="en-GB" dirty="0">
                <a:solidFill>
                  <a:schemeClr val="accent1">
                    <a:lumMod val="50000"/>
                  </a:schemeClr>
                </a:solidFill>
              </a:rPr>
              <a:t>In customer value marketing company allocates its resources to add value to the offering. In few words this is the ROI that each customer experiences when he interferes with the brand. This could be:</a:t>
            </a:r>
          </a:p>
          <a:p>
            <a:r>
              <a:rPr lang="en-GB" dirty="0">
                <a:solidFill>
                  <a:schemeClr val="accent1">
                    <a:lumMod val="50000"/>
                  </a:schemeClr>
                </a:solidFill>
              </a:rPr>
              <a:t>Give something extra than competition</a:t>
            </a:r>
          </a:p>
          <a:p>
            <a:r>
              <a:rPr lang="en-GB" dirty="0">
                <a:solidFill>
                  <a:schemeClr val="accent1">
                    <a:lumMod val="50000"/>
                  </a:schemeClr>
                </a:solidFill>
              </a:rPr>
              <a:t>Price Justification</a:t>
            </a:r>
          </a:p>
          <a:p>
            <a:r>
              <a:rPr lang="en-GB" dirty="0">
                <a:solidFill>
                  <a:schemeClr val="accent1">
                    <a:lumMod val="50000"/>
                  </a:schemeClr>
                </a:solidFill>
              </a:rPr>
              <a:t>Company’s Image</a:t>
            </a:r>
          </a:p>
          <a:p>
            <a:r>
              <a:rPr lang="en-GB" dirty="0">
                <a:solidFill>
                  <a:schemeClr val="accent1">
                    <a:lumMod val="50000"/>
                  </a:schemeClr>
                </a:solidFill>
              </a:rPr>
              <a:t>Customer Service</a:t>
            </a:r>
          </a:p>
          <a:p>
            <a:endParaRPr lang="en-GB" dirty="0">
              <a:solidFill>
                <a:schemeClr val="accent1">
                  <a:lumMod val="50000"/>
                </a:schemeClr>
              </a:solidFill>
            </a:endParaRPr>
          </a:p>
        </p:txBody>
      </p:sp>
      <p:graphicFrame>
        <p:nvGraphicFramePr>
          <p:cNvPr id="4" name="Table 3">
            <a:extLst>
              <a:ext uri="{FF2B5EF4-FFF2-40B4-BE49-F238E27FC236}">
                <a16:creationId xmlns:a16="http://schemas.microsoft.com/office/drawing/2014/main" id="{97C3B905-4426-4B45-94F9-8B95C5321F0E}"/>
              </a:ext>
            </a:extLst>
          </p:cNvPr>
          <p:cNvGraphicFramePr>
            <a:graphicFrameLocks noGrp="1"/>
          </p:cNvGraphicFramePr>
          <p:nvPr>
            <p:extLst>
              <p:ext uri="{D42A27DB-BD31-4B8C-83A1-F6EECF244321}">
                <p14:modId xmlns:p14="http://schemas.microsoft.com/office/powerpoint/2010/main" val="1150587995"/>
              </p:ext>
            </p:extLst>
          </p:nvPr>
        </p:nvGraphicFramePr>
        <p:xfrm>
          <a:off x="677334" y="4649981"/>
          <a:ext cx="8596668" cy="1285240"/>
        </p:xfrm>
        <a:graphic>
          <a:graphicData uri="http://schemas.openxmlformats.org/drawingml/2006/table">
            <a:tbl>
              <a:tblPr firstRow="1" bandRow="1">
                <a:tableStyleId>{5C22544A-7EE6-4342-B048-85BDC9FD1C3A}</a:tableStyleId>
              </a:tblPr>
              <a:tblGrid>
                <a:gridCol w="8596668">
                  <a:extLst>
                    <a:ext uri="{9D8B030D-6E8A-4147-A177-3AD203B41FA5}">
                      <a16:colId xmlns:a16="http://schemas.microsoft.com/office/drawing/2014/main" val="2808984455"/>
                    </a:ext>
                  </a:extLst>
                </a:gridCol>
              </a:tblGrid>
              <a:tr h="370840">
                <a:tc>
                  <a:txBody>
                    <a:bodyPr/>
                    <a:lstStyle/>
                    <a:p>
                      <a:r>
                        <a:rPr lang="en-GB" dirty="0"/>
                        <a:t>Example:</a:t>
                      </a:r>
                    </a:p>
                  </a:txBody>
                  <a:tcPr/>
                </a:tc>
                <a:extLst>
                  <a:ext uri="{0D108BD9-81ED-4DB2-BD59-A6C34878D82A}">
                    <a16:rowId xmlns:a16="http://schemas.microsoft.com/office/drawing/2014/main" val="3361138441"/>
                  </a:ext>
                </a:extLst>
              </a:tr>
              <a:tr h="370840">
                <a:tc>
                  <a:txBody>
                    <a:bodyPr/>
                    <a:lstStyle/>
                    <a:p>
                      <a:pPr algn="just"/>
                      <a:r>
                        <a:rPr lang="en-GB" sz="1800" b="1" kern="1200" dirty="0">
                          <a:solidFill>
                            <a:schemeClr val="accent1">
                              <a:lumMod val="50000"/>
                            </a:schemeClr>
                          </a:solidFill>
                          <a:latin typeface="+mn-lt"/>
                          <a:ea typeface="+mn-ea"/>
                          <a:cs typeface="+mn-cs"/>
                        </a:rPr>
                        <a:t>Automotive:</a:t>
                      </a:r>
                      <a:r>
                        <a:rPr lang="en-GB" sz="1800" kern="1200" dirty="0">
                          <a:solidFill>
                            <a:schemeClr val="accent1">
                              <a:lumMod val="50000"/>
                            </a:schemeClr>
                          </a:solidFill>
                          <a:latin typeface="+mn-lt"/>
                          <a:ea typeface="+mn-ea"/>
                          <a:cs typeface="+mn-cs"/>
                        </a:rPr>
                        <a:t> Many companies offer no maintenance cost period for their cars.</a:t>
                      </a:r>
                    </a:p>
                    <a:p>
                      <a:pPr algn="just"/>
                      <a:r>
                        <a:rPr lang="en-GB" sz="1800" b="1" kern="1200" dirty="0">
                          <a:solidFill>
                            <a:schemeClr val="accent1">
                              <a:lumMod val="50000"/>
                            </a:schemeClr>
                          </a:solidFill>
                          <a:latin typeface="+mn-lt"/>
                          <a:ea typeface="+mn-ea"/>
                          <a:cs typeface="+mn-cs"/>
                        </a:rPr>
                        <a:t>Mobile Phones:</a:t>
                      </a:r>
                      <a:r>
                        <a:rPr lang="en-GB" sz="1800" kern="1200" dirty="0">
                          <a:solidFill>
                            <a:schemeClr val="accent1">
                              <a:lumMod val="50000"/>
                            </a:schemeClr>
                          </a:solidFill>
                          <a:latin typeface="+mn-lt"/>
                          <a:ea typeface="+mn-ea"/>
                          <a:cs typeface="+mn-cs"/>
                        </a:rPr>
                        <a:t> Accessories free of charge, when you buy a mobile</a:t>
                      </a:r>
                    </a:p>
                    <a:p>
                      <a:pPr algn="just"/>
                      <a:r>
                        <a:rPr lang="en-GB" sz="1800" b="1" kern="1200" dirty="0">
                          <a:solidFill>
                            <a:schemeClr val="accent1">
                              <a:lumMod val="50000"/>
                            </a:schemeClr>
                          </a:solidFill>
                          <a:latin typeface="+mn-lt"/>
                          <a:ea typeface="+mn-ea"/>
                          <a:cs typeface="+mn-cs"/>
                        </a:rPr>
                        <a:t>Real Estate:</a:t>
                      </a:r>
                      <a:r>
                        <a:rPr lang="en-GB" sz="1800" kern="1200" dirty="0">
                          <a:solidFill>
                            <a:schemeClr val="accent1">
                              <a:lumMod val="50000"/>
                            </a:schemeClr>
                          </a:solidFill>
                          <a:latin typeface="+mn-lt"/>
                          <a:ea typeface="+mn-ea"/>
                          <a:cs typeface="+mn-cs"/>
                        </a:rPr>
                        <a:t> Stamp Duty Free for 4 Bed Detached Houses</a:t>
                      </a:r>
                    </a:p>
                  </a:txBody>
                  <a:tcPr/>
                </a:tc>
                <a:extLst>
                  <a:ext uri="{0D108BD9-81ED-4DB2-BD59-A6C34878D82A}">
                    <a16:rowId xmlns:a16="http://schemas.microsoft.com/office/drawing/2014/main" val="3109936909"/>
                  </a:ext>
                </a:extLst>
              </a:tr>
            </a:tbl>
          </a:graphicData>
        </a:graphic>
      </p:graphicFrame>
      <p:pic>
        <p:nvPicPr>
          <p:cNvPr id="6146" name="Picture 2" descr="Image result for customer value proposition">
            <a:extLst>
              <a:ext uri="{FF2B5EF4-FFF2-40B4-BE49-F238E27FC236}">
                <a16:creationId xmlns:a16="http://schemas.microsoft.com/office/drawing/2014/main" id="{B52356D0-FF30-44C3-AD8C-7C863D67C73D}"/>
              </a:ext>
            </a:extLst>
          </p:cNvPr>
          <p:cNvPicPr>
            <a:picLocks noChangeAspect="1" noChangeArrowheads="1"/>
          </p:cNvPicPr>
          <p:nvPr/>
        </p:nvPicPr>
        <p:blipFill>
          <a:blip r:embed="rId2">
            <a:duotone>
              <a:prstClr val="black"/>
              <a:schemeClr val="accent2">
                <a:lumMod val="60000"/>
                <a:lumOff val="40000"/>
                <a:tint val="45000"/>
                <a:satMod val="400000"/>
              </a:schemeClr>
            </a:duotone>
            <a:extLst>
              <a:ext uri="{28A0092B-C50C-407E-A947-70E740481C1C}">
                <a14:useLocalDpi xmlns:a14="http://schemas.microsoft.com/office/drawing/2010/main" val="0"/>
              </a:ext>
            </a:extLst>
          </a:blip>
          <a:srcRect/>
          <a:stretch>
            <a:fillRect/>
          </a:stretch>
        </p:blipFill>
        <p:spPr bwMode="auto">
          <a:xfrm>
            <a:off x="6692727" y="2773459"/>
            <a:ext cx="2581275" cy="17716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2048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5170-2A4E-4AB7-B974-561EEADAC28B}"/>
              </a:ext>
            </a:extLst>
          </p:cNvPr>
          <p:cNvSpPr>
            <a:spLocks noGrp="1"/>
          </p:cNvSpPr>
          <p:nvPr>
            <p:ph type="title"/>
          </p:nvPr>
        </p:nvSpPr>
        <p:spPr/>
        <p:txBody>
          <a:bodyPr/>
          <a:lstStyle/>
          <a:p>
            <a:r>
              <a:rPr lang="en-GB" dirty="0"/>
              <a:t>Innovative Marketing</a:t>
            </a:r>
          </a:p>
        </p:txBody>
      </p:sp>
      <p:sp>
        <p:nvSpPr>
          <p:cNvPr id="3" name="Content Placeholder 2">
            <a:extLst>
              <a:ext uri="{FF2B5EF4-FFF2-40B4-BE49-F238E27FC236}">
                <a16:creationId xmlns:a16="http://schemas.microsoft.com/office/drawing/2014/main" id="{DC441F60-5288-4ADC-8F02-6C0021FF2563}"/>
              </a:ext>
            </a:extLst>
          </p:cNvPr>
          <p:cNvSpPr>
            <a:spLocks noGrp="1"/>
          </p:cNvSpPr>
          <p:nvPr>
            <p:ph idx="1"/>
          </p:nvPr>
        </p:nvSpPr>
        <p:spPr>
          <a:xfrm>
            <a:off x="677334" y="1930400"/>
            <a:ext cx="8596668" cy="3880773"/>
          </a:xfrm>
        </p:spPr>
        <p:txBody>
          <a:bodyPr/>
          <a:lstStyle/>
          <a:p>
            <a:pPr marL="0" indent="0">
              <a:buNone/>
            </a:pPr>
            <a:r>
              <a:rPr lang="en-GB" dirty="0">
                <a:solidFill>
                  <a:schemeClr val="accent1">
                    <a:lumMod val="50000"/>
                  </a:schemeClr>
                </a:solidFill>
              </a:rPr>
              <a:t>In innovative marketing company’s main goal is finding better ways to develop products, services and better ways to market. Marketers have to increase brand awareness with techniques such as:</a:t>
            </a:r>
          </a:p>
          <a:p>
            <a:r>
              <a:rPr lang="en-GB" dirty="0">
                <a:solidFill>
                  <a:schemeClr val="accent1">
                    <a:lumMod val="50000"/>
                  </a:schemeClr>
                </a:solidFill>
              </a:rPr>
              <a:t>Word of Mouth Marketing</a:t>
            </a:r>
          </a:p>
          <a:p>
            <a:r>
              <a:rPr lang="en-GB" dirty="0">
                <a:solidFill>
                  <a:schemeClr val="accent1">
                    <a:lumMod val="50000"/>
                  </a:schemeClr>
                </a:solidFill>
              </a:rPr>
              <a:t>Social Media Marketing</a:t>
            </a:r>
          </a:p>
          <a:p>
            <a:r>
              <a:rPr lang="en-GB" dirty="0">
                <a:solidFill>
                  <a:schemeClr val="accent1">
                    <a:lumMod val="50000"/>
                  </a:schemeClr>
                </a:solidFill>
              </a:rPr>
              <a:t>Retain existing customers</a:t>
            </a:r>
          </a:p>
          <a:p>
            <a:r>
              <a:rPr lang="en-GB" dirty="0">
                <a:solidFill>
                  <a:schemeClr val="accent1">
                    <a:lumMod val="50000"/>
                  </a:schemeClr>
                </a:solidFill>
              </a:rPr>
              <a:t>Brand Repositioning</a:t>
            </a:r>
          </a:p>
          <a:p>
            <a:endParaRPr lang="en-GB" dirty="0">
              <a:solidFill>
                <a:schemeClr val="accent1">
                  <a:lumMod val="50000"/>
                </a:schemeClr>
              </a:solidFill>
            </a:endParaRPr>
          </a:p>
        </p:txBody>
      </p:sp>
      <p:graphicFrame>
        <p:nvGraphicFramePr>
          <p:cNvPr id="4" name="Table 3">
            <a:extLst>
              <a:ext uri="{FF2B5EF4-FFF2-40B4-BE49-F238E27FC236}">
                <a16:creationId xmlns:a16="http://schemas.microsoft.com/office/drawing/2014/main" id="{1B08EE28-8C64-42DC-93CE-B3FD916242C4}"/>
              </a:ext>
            </a:extLst>
          </p:cNvPr>
          <p:cNvGraphicFramePr>
            <a:graphicFrameLocks noGrp="1"/>
          </p:cNvGraphicFramePr>
          <p:nvPr>
            <p:extLst>
              <p:ext uri="{D42A27DB-BD31-4B8C-83A1-F6EECF244321}">
                <p14:modId xmlns:p14="http://schemas.microsoft.com/office/powerpoint/2010/main" val="701439546"/>
              </p:ext>
            </p:extLst>
          </p:nvPr>
        </p:nvGraphicFramePr>
        <p:xfrm>
          <a:off x="677334" y="4649981"/>
          <a:ext cx="8596668" cy="1010920"/>
        </p:xfrm>
        <a:graphic>
          <a:graphicData uri="http://schemas.openxmlformats.org/drawingml/2006/table">
            <a:tbl>
              <a:tblPr firstRow="1" bandRow="1">
                <a:tableStyleId>{5C22544A-7EE6-4342-B048-85BDC9FD1C3A}</a:tableStyleId>
              </a:tblPr>
              <a:tblGrid>
                <a:gridCol w="8596668">
                  <a:extLst>
                    <a:ext uri="{9D8B030D-6E8A-4147-A177-3AD203B41FA5}">
                      <a16:colId xmlns:a16="http://schemas.microsoft.com/office/drawing/2014/main" val="2808984455"/>
                    </a:ext>
                  </a:extLst>
                </a:gridCol>
              </a:tblGrid>
              <a:tr h="370840">
                <a:tc>
                  <a:txBody>
                    <a:bodyPr/>
                    <a:lstStyle/>
                    <a:p>
                      <a:r>
                        <a:rPr lang="en-GB" dirty="0"/>
                        <a:t>Example:</a:t>
                      </a:r>
                    </a:p>
                  </a:txBody>
                  <a:tcPr/>
                </a:tc>
                <a:extLst>
                  <a:ext uri="{0D108BD9-81ED-4DB2-BD59-A6C34878D82A}">
                    <a16:rowId xmlns:a16="http://schemas.microsoft.com/office/drawing/2014/main" val="3361138441"/>
                  </a:ext>
                </a:extLst>
              </a:tr>
              <a:tr h="370840">
                <a:tc>
                  <a:txBody>
                    <a:bodyPr/>
                    <a:lstStyle/>
                    <a:p>
                      <a:pPr algn="just"/>
                      <a:r>
                        <a:rPr lang="en-GB" sz="1800" b="1" kern="1200" dirty="0">
                          <a:solidFill>
                            <a:schemeClr val="accent1">
                              <a:lumMod val="50000"/>
                            </a:schemeClr>
                          </a:solidFill>
                          <a:latin typeface="+mn-lt"/>
                          <a:ea typeface="+mn-ea"/>
                          <a:cs typeface="+mn-cs"/>
                        </a:rPr>
                        <a:t>Netflix:</a:t>
                      </a:r>
                      <a:r>
                        <a:rPr lang="en-GB" sz="1800" kern="1200" dirty="0">
                          <a:solidFill>
                            <a:schemeClr val="accent1">
                              <a:lumMod val="50000"/>
                            </a:schemeClr>
                          </a:solidFill>
                          <a:latin typeface="+mn-lt"/>
                          <a:ea typeface="+mn-ea"/>
                          <a:cs typeface="+mn-cs"/>
                        </a:rPr>
                        <a:t> Collects data in order to use it and convert it into ideas which inform content at a detailed level.</a:t>
                      </a:r>
                    </a:p>
                  </a:txBody>
                  <a:tcPr/>
                </a:tc>
                <a:extLst>
                  <a:ext uri="{0D108BD9-81ED-4DB2-BD59-A6C34878D82A}">
                    <a16:rowId xmlns:a16="http://schemas.microsoft.com/office/drawing/2014/main" val="3109936909"/>
                  </a:ext>
                </a:extLst>
              </a:tr>
            </a:tbl>
          </a:graphicData>
        </a:graphic>
      </p:graphicFrame>
      <p:pic>
        <p:nvPicPr>
          <p:cNvPr id="7170" name="Picture 2" descr="Image result for innovative marketing">
            <a:extLst>
              <a:ext uri="{FF2B5EF4-FFF2-40B4-BE49-F238E27FC236}">
                <a16:creationId xmlns:a16="http://schemas.microsoft.com/office/drawing/2014/main" id="{0E73643C-5C94-4F82-B012-BE3783EE3EE4}"/>
              </a:ext>
            </a:extLst>
          </p:cNvPr>
          <p:cNvPicPr>
            <a:picLocks noChangeAspect="1" noChangeArrowheads="1"/>
          </p:cNvPicPr>
          <p:nvPr/>
        </p:nvPicPr>
        <p:blipFill rotWithShape="1">
          <a:blip r:embed="rId2">
            <a:duotone>
              <a:prstClr val="black"/>
              <a:schemeClr val="accent1">
                <a:tint val="45000"/>
                <a:satMod val="400000"/>
              </a:schemeClr>
            </a:duotone>
            <a:extLst>
              <a:ext uri="{28A0092B-C50C-407E-A947-70E740481C1C}">
                <a14:useLocalDpi xmlns:a14="http://schemas.microsoft.com/office/drawing/2010/main" val="0"/>
              </a:ext>
            </a:extLst>
          </a:blip>
          <a:srcRect l="14278" r="14196"/>
          <a:stretch/>
        </p:blipFill>
        <p:spPr bwMode="auto">
          <a:xfrm>
            <a:off x="6937201" y="2954392"/>
            <a:ext cx="2336801" cy="14001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387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5170-2A4E-4AB7-B974-561EEADAC28B}"/>
              </a:ext>
            </a:extLst>
          </p:cNvPr>
          <p:cNvSpPr>
            <a:spLocks noGrp="1"/>
          </p:cNvSpPr>
          <p:nvPr>
            <p:ph type="title"/>
          </p:nvPr>
        </p:nvSpPr>
        <p:spPr/>
        <p:txBody>
          <a:bodyPr/>
          <a:lstStyle/>
          <a:p>
            <a:r>
              <a:rPr lang="en-GB" dirty="0"/>
              <a:t>Sense-of-mission Marketing</a:t>
            </a:r>
          </a:p>
        </p:txBody>
      </p:sp>
      <p:sp>
        <p:nvSpPr>
          <p:cNvPr id="3" name="Content Placeholder 2">
            <a:extLst>
              <a:ext uri="{FF2B5EF4-FFF2-40B4-BE49-F238E27FC236}">
                <a16:creationId xmlns:a16="http://schemas.microsoft.com/office/drawing/2014/main" id="{DC441F60-5288-4ADC-8F02-6C0021FF2563}"/>
              </a:ext>
            </a:extLst>
          </p:cNvPr>
          <p:cNvSpPr>
            <a:spLocks noGrp="1"/>
          </p:cNvSpPr>
          <p:nvPr>
            <p:ph idx="1"/>
          </p:nvPr>
        </p:nvSpPr>
        <p:spPr>
          <a:xfrm>
            <a:off x="677334" y="1817693"/>
            <a:ext cx="8596668" cy="3880773"/>
          </a:xfrm>
        </p:spPr>
        <p:txBody>
          <a:bodyPr/>
          <a:lstStyle/>
          <a:p>
            <a:pPr marL="0" indent="0">
              <a:buNone/>
            </a:pPr>
            <a:r>
              <a:rPr lang="en-GB" dirty="0">
                <a:solidFill>
                  <a:schemeClr val="accent1">
                    <a:lumMod val="50000"/>
                  </a:schemeClr>
                </a:solidFill>
              </a:rPr>
              <a:t>In sense-of-mission marketing company has to define a broad mission that speaks to society rather than just the product. </a:t>
            </a:r>
          </a:p>
          <a:p>
            <a:endParaRPr lang="en-GB" dirty="0">
              <a:solidFill>
                <a:schemeClr val="accent1">
                  <a:lumMod val="50000"/>
                </a:schemeClr>
              </a:solidFill>
            </a:endParaRPr>
          </a:p>
        </p:txBody>
      </p:sp>
      <p:graphicFrame>
        <p:nvGraphicFramePr>
          <p:cNvPr id="6" name="Table 5">
            <a:extLst>
              <a:ext uri="{FF2B5EF4-FFF2-40B4-BE49-F238E27FC236}">
                <a16:creationId xmlns:a16="http://schemas.microsoft.com/office/drawing/2014/main" id="{3BC0F3E9-68A9-4C4F-B677-D322F0C55123}"/>
              </a:ext>
            </a:extLst>
          </p:cNvPr>
          <p:cNvGraphicFramePr>
            <a:graphicFrameLocks noGrp="1"/>
          </p:cNvGraphicFramePr>
          <p:nvPr>
            <p:extLst>
              <p:ext uri="{D42A27DB-BD31-4B8C-83A1-F6EECF244321}">
                <p14:modId xmlns:p14="http://schemas.microsoft.com/office/powerpoint/2010/main" val="3321636484"/>
              </p:ext>
            </p:extLst>
          </p:nvPr>
        </p:nvGraphicFramePr>
        <p:xfrm>
          <a:off x="677334" y="4688840"/>
          <a:ext cx="8596668" cy="1559560"/>
        </p:xfrm>
        <a:graphic>
          <a:graphicData uri="http://schemas.openxmlformats.org/drawingml/2006/table">
            <a:tbl>
              <a:tblPr firstRow="1" bandRow="1">
                <a:tableStyleId>{5C22544A-7EE6-4342-B048-85BDC9FD1C3A}</a:tableStyleId>
              </a:tblPr>
              <a:tblGrid>
                <a:gridCol w="8596668">
                  <a:extLst>
                    <a:ext uri="{9D8B030D-6E8A-4147-A177-3AD203B41FA5}">
                      <a16:colId xmlns:a16="http://schemas.microsoft.com/office/drawing/2014/main" val="2808984455"/>
                    </a:ext>
                  </a:extLst>
                </a:gridCol>
              </a:tblGrid>
              <a:tr h="370840">
                <a:tc>
                  <a:txBody>
                    <a:bodyPr/>
                    <a:lstStyle/>
                    <a:p>
                      <a:r>
                        <a:rPr lang="en-GB" dirty="0"/>
                        <a:t>Example:</a:t>
                      </a:r>
                    </a:p>
                  </a:txBody>
                  <a:tcPr/>
                </a:tc>
                <a:extLst>
                  <a:ext uri="{0D108BD9-81ED-4DB2-BD59-A6C34878D82A}">
                    <a16:rowId xmlns:a16="http://schemas.microsoft.com/office/drawing/2014/main" val="3361138441"/>
                  </a:ext>
                </a:extLst>
              </a:tr>
              <a:tr h="370840">
                <a:tc>
                  <a:txBody>
                    <a:bodyPr/>
                    <a:lstStyle/>
                    <a:p>
                      <a:pPr algn="just"/>
                      <a:r>
                        <a:rPr lang="en-GB" sz="1800" b="1" kern="1200" dirty="0">
                          <a:solidFill>
                            <a:schemeClr val="accent1">
                              <a:lumMod val="50000"/>
                            </a:schemeClr>
                          </a:solidFill>
                          <a:latin typeface="+mn-lt"/>
                          <a:ea typeface="+mn-ea"/>
                          <a:cs typeface="+mn-cs"/>
                        </a:rPr>
                        <a:t>Dove Campaign: </a:t>
                      </a:r>
                      <a:r>
                        <a:rPr lang="en-GB" sz="1800" kern="1200" dirty="0">
                          <a:solidFill>
                            <a:schemeClr val="accent1">
                              <a:lumMod val="50000"/>
                            </a:schemeClr>
                          </a:solidFill>
                          <a:latin typeface="+mn-lt"/>
                          <a:ea typeface="+mn-ea"/>
                          <a:cs typeface="+mn-cs"/>
                        </a:rPr>
                        <a:t>Unilever decided to redefine the concept of beauty and the underlying mission of this campaign was to discover “Real beauty” and to help women be happy with the way they are. Their message “normal is the new beautiful”.</a:t>
                      </a:r>
                    </a:p>
                  </a:txBody>
                  <a:tcPr/>
                </a:tc>
                <a:extLst>
                  <a:ext uri="{0D108BD9-81ED-4DB2-BD59-A6C34878D82A}">
                    <a16:rowId xmlns:a16="http://schemas.microsoft.com/office/drawing/2014/main" val="3109936909"/>
                  </a:ext>
                </a:extLst>
              </a:tr>
            </a:tbl>
          </a:graphicData>
        </a:graphic>
      </p:graphicFrame>
      <p:pic>
        <p:nvPicPr>
          <p:cNvPr id="1028" name="Picture 4" descr="Image result for dove campaign real beauty">
            <a:extLst>
              <a:ext uri="{FF2B5EF4-FFF2-40B4-BE49-F238E27FC236}">
                <a16:creationId xmlns:a16="http://schemas.microsoft.com/office/drawing/2014/main" id="{3805F82B-B3E8-4825-8C33-ED4DDB34C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3144" y="2384742"/>
            <a:ext cx="3480858" cy="20885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pic>
        <p:nvPicPr>
          <p:cNvPr id="1030" name="Picture 6" descr="Image result for dove campaign real beauty">
            <a:extLst>
              <a:ext uri="{FF2B5EF4-FFF2-40B4-BE49-F238E27FC236}">
                <a16:creationId xmlns:a16="http://schemas.microsoft.com/office/drawing/2014/main" id="{F2E031F0-8545-428B-A087-7BD040CB02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2538706"/>
            <a:ext cx="3480858" cy="19492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2617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5170-2A4E-4AB7-B974-561EEADAC28B}"/>
              </a:ext>
            </a:extLst>
          </p:cNvPr>
          <p:cNvSpPr>
            <a:spLocks noGrp="1"/>
          </p:cNvSpPr>
          <p:nvPr>
            <p:ph type="title"/>
          </p:nvPr>
        </p:nvSpPr>
        <p:spPr/>
        <p:txBody>
          <a:bodyPr/>
          <a:lstStyle/>
          <a:p>
            <a:r>
              <a:rPr lang="en-GB" dirty="0"/>
              <a:t>Societal Marketing</a:t>
            </a:r>
          </a:p>
        </p:txBody>
      </p:sp>
      <p:sp>
        <p:nvSpPr>
          <p:cNvPr id="3" name="Content Placeholder 2">
            <a:extLst>
              <a:ext uri="{FF2B5EF4-FFF2-40B4-BE49-F238E27FC236}">
                <a16:creationId xmlns:a16="http://schemas.microsoft.com/office/drawing/2014/main" id="{DC441F60-5288-4ADC-8F02-6C0021FF2563}"/>
              </a:ext>
            </a:extLst>
          </p:cNvPr>
          <p:cNvSpPr>
            <a:spLocks noGrp="1"/>
          </p:cNvSpPr>
          <p:nvPr>
            <p:ph idx="1"/>
          </p:nvPr>
        </p:nvSpPr>
        <p:spPr>
          <a:xfrm>
            <a:off x="677334" y="1796343"/>
            <a:ext cx="8176722" cy="3880773"/>
          </a:xfrm>
        </p:spPr>
        <p:txBody>
          <a:bodyPr/>
          <a:lstStyle/>
          <a:p>
            <a:pPr marL="0" indent="0" algn="just">
              <a:buNone/>
            </a:pPr>
            <a:r>
              <a:rPr lang="en-GB" dirty="0">
                <a:solidFill>
                  <a:schemeClr val="accent1">
                    <a:lumMod val="50000"/>
                  </a:schemeClr>
                </a:solidFill>
              </a:rPr>
              <a:t>In societal marketing, the company decides based on the customer wants, the company requirements, and the customer and society’s long-term interests. </a:t>
            </a:r>
          </a:p>
        </p:txBody>
      </p:sp>
      <p:grpSp>
        <p:nvGrpSpPr>
          <p:cNvPr id="20" name="Group 19">
            <a:extLst>
              <a:ext uri="{FF2B5EF4-FFF2-40B4-BE49-F238E27FC236}">
                <a16:creationId xmlns:a16="http://schemas.microsoft.com/office/drawing/2014/main" id="{7EAB3649-B13E-4F15-A074-E275755CB193}"/>
              </a:ext>
            </a:extLst>
          </p:cNvPr>
          <p:cNvGrpSpPr/>
          <p:nvPr/>
        </p:nvGrpSpPr>
        <p:grpSpPr>
          <a:xfrm>
            <a:off x="1362732" y="1860062"/>
            <a:ext cx="7491324" cy="4212566"/>
            <a:chOff x="-993606" y="3307489"/>
            <a:chExt cx="7491324" cy="4212566"/>
          </a:xfrm>
        </p:grpSpPr>
        <p:sp>
          <p:nvSpPr>
            <p:cNvPr id="7" name="Isosceles Triangle 6">
              <a:extLst>
                <a:ext uri="{FF2B5EF4-FFF2-40B4-BE49-F238E27FC236}">
                  <a16:creationId xmlns:a16="http://schemas.microsoft.com/office/drawing/2014/main" id="{D1018860-6FCD-4471-B8FB-C30FC1868C21}"/>
                </a:ext>
              </a:extLst>
            </p:cNvPr>
            <p:cNvSpPr/>
            <p:nvPr/>
          </p:nvSpPr>
          <p:spPr>
            <a:xfrm>
              <a:off x="-788064" y="4649728"/>
              <a:ext cx="3775704" cy="2373661"/>
            </a:xfrm>
            <a:prstGeom prst="triangl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grpSp>
          <p:nvGrpSpPr>
            <p:cNvPr id="8" name="Group 7">
              <a:extLst>
                <a:ext uri="{FF2B5EF4-FFF2-40B4-BE49-F238E27FC236}">
                  <a16:creationId xmlns:a16="http://schemas.microsoft.com/office/drawing/2014/main" id="{F9F9BF22-857C-48BA-AB31-BBBF0B350157}"/>
                </a:ext>
              </a:extLst>
            </p:cNvPr>
            <p:cNvGrpSpPr/>
            <p:nvPr/>
          </p:nvGrpSpPr>
          <p:grpSpPr>
            <a:xfrm>
              <a:off x="21440" y="5029865"/>
              <a:ext cx="4206744" cy="1072846"/>
              <a:chOff x="119341" y="1358814"/>
              <a:chExt cx="3273828" cy="762760"/>
            </a:xfrm>
          </p:grpSpPr>
          <p:sp>
            <p:nvSpPr>
              <p:cNvPr id="9" name="Rectangle: Rounded Corners 8">
                <a:extLst>
                  <a:ext uri="{FF2B5EF4-FFF2-40B4-BE49-F238E27FC236}">
                    <a16:creationId xmlns:a16="http://schemas.microsoft.com/office/drawing/2014/main" id="{B7A50F5D-0BC7-4A2E-BD98-7B002383F142}"/>
                  </a:ext>
                </a:extLst>
              </p:cNvPr>
              <p:cNvSpPr/>
              <p:nvPr/>
            </p:nvSpPr>
            <p:spPr>
              <a:xfrm>
                <a:off x="1658761" y="1358814"/>
                <a:ext cx="1734408" cy="573534"/>
              </a:xfrm>
              <a:prstGeom prst="roundRect">
                <a:avLst/>
              </a:prstGeom>
              <a:no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Rectangle: Rounded Corners 5">
                <a:extLst>
                  <a:ext uri="{FF2B5EF4-FFF2-40B4-BE49-F238E27FC236}">
                    <a16:creationId xmlns:a16="http://schemas.microsoft.com/office/drawing/2014/main" id="{D5105FC3-0820-4546-8B03-AC5319FC3415}"/>
                  </a:ext>
                </a:extLst>
              </p:cNvPr>
              <p:cNvSpPr txBox="1"/>
              <p:nvPr/>
            </p:nvSpPr>
            <p:spPr>
              <a:xfrm>
                <a:off x="119341" y="1604036"/>
                <a:ext cx="1678412" cy="51753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Social</a:t>
                </a:r>
              </a:p>
              <a:p>
                <a:pPr marL="0" lvl="0" indent="0" algn="ctr" defTabSz="622300">
                  <a:lnSpc>
                    <a:spcPct val="90000"/>
                  </a:lnSpc>
                  <a:spcBef>
                    <a:spcPct val="0"/>
                  </a:spcBef>
                  <a:spcAft>
                    <a:spcPct val="35000"/>
                  </a:spcAft>
                  <a:buNone/>
                </a:pPr>
                <a:r>
                  <a:rPr lang="en-GB" sz="1400" kern="1200" dirty="0">
                    <a:solidFill>
                      <a:schemeClr val="bg1"/>
                    </a:solidFill>
                  </a:rPr>
                  <a:t>Marketing Concept</a:t>
                </a:r>
              </a:p>
            </p:txBody>
          </p:sp>
        </p:grpSp>
        <p:grpSp>
          <p:nvGrpSpPr>
            <p:cNvPr id="11" name="Group 10">
              <a:extLst>
                <a:ext uri="{FF2B5EF4-FFF2-40B4-BE49-F238E27FC236}">
                  <a16:creationId xmlns:a16="http://schemas.microsoft.com/office/drawing/2014/main" id="{A9418EC0-3D65-41F3-A4FE-D95451F4BDD0}"/>
                </a:ext>
              </a:extLst>
            </p:cNvPr>
            <p:cNvGrpSpPr/>
            <p:nvPr/>
          </p:nvGrpSpPr>
          <p:grpSpPr>
            <a:xfrm>
              <a:off x="263614" y="3307489"/>
              <a:ext cx="5107235" cy="1343438"/>
              <a:chOff x="-1714066" y="128571"/>
              <a:chExt cx="5107235" cy="1343438"/>
            </a:xfrm>
          </p:grpSpPr>
          <p:sp>
            <p:nvSpPr>
              <p:cNvPr id="18" name="Rectangle: Rounded Corners 17">
                <a:extLst>
                  <a:ext uri="{FF2B5EF4-FFF2-40B4-BE49-F238E27FC236}">
                    <a16:creationId xmlns:a16="http://schemas.microsoft.com/office/drawing/2014/main" id="{EB8C380B-21AA-469B-B68C-8A704A989348}"/>
                  </a:ext>
                </a:extLst>
              </p:cNvPr>
              <p:cNvSpPr/>
              <p:nvPr/>
            </p:nvSpPr>
            <p:spPr>
              <a:xfrm>
                <a:off x="1658761" y="128571"/>
                <a:ext cx="1734408" cy="573534"/>
              </a:xfrm>
              <a:prstGeom prst="roundRect">
                <a:avLst/>
              </a:prstGeom>
              <a:no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9" name="Rectangle: Rounded Corners 4">
                <a:extLst>
                  <a:ext uri="{FF2B5EF4-FFF2-40B4-BE49-F238E27FC236}">
                    <a16:creationId xmlns:a16="http://schemas.microsoft.com/office/drawing/2014/main" id="{969F2920-E5B7-4491-A4D9-5BDB764A0FF3}"/>
                  </a:ext>
                </a:extLst>
              </p:cNvPr>
              <p:cNvSpPr txBox="1"/>
              <p:nvPr/>
            </p:nvSpPr>
            <p:spPr>
              <a:xfrm>
                <a:off x="-1714066" y="954471"/>
                <a:ext cx="1678412" cy="51753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Society</a:t>
                </a:r>
              </a:p>
              <a:p>
                <a:pPr marL="0" lvl="0" indent="0" algn="ctr" defTabSz="622300">
                  <a:lnSpc>
                    <a:spcPct val="90000"/>
                  </a:lnSpc>
                  <a:spcBef>
                    <a:spcPct val="0"/>
                  </a:spcBef>
                  <a:spcAft>
                    <a:spcPct val="35000"/>
                  </a:spcAft>
                  <a:buNone/>
                </a:pPr>
                <a:r>
                  <a:rPr lang="en-GB" sz="1400" kern="1200" dirty="0"/>
                  <a:t>(Human Welfare)</a:t>
                </a:r>
              </a:p>
            </p:txBody>
          </p:sp>
        </p:grpSp>
        <p:grpSp>
          <p:nvGrpSpPr>
            <p:cNvPr id="12" name="Group 11">
              <a:extLst>
                <a:ext uri="{FF2B5EF4-FFF2-40B4-BE49-F238E27FC236}">
                  <a16:creationId xmlns:a16="http://schemas.microsoft.com/office/drawing/2014/main" id="{4603645B-3F09-43CD-B997-730CB630F16E}"/>
                </a:ext>
              </a:extLst>
            </p:cNvPr>
            <p:cNvGrpSpPr/>
            <p:nvPr/>
          </p:nvGrpSpPr>
          <p:grpSpPr>
            <a:xfrm>
              <a:off x="-993606" y="6223866"/>
              <a:ext cx="4656882" cy="1203773"/>
              <a:chOff x="-2689931" y="2394317"/>
              <a:chExt cx="4656882" cy="1203773"/>
            </a:xfrm>
          </p:grpSpPr>
          <p:sp>
            <p:nvSpPr>
              <p:cNvPr id="16" name="Rectangle: Rounded Corners 15">
                <a:extLst>
                  <a:ext uri="{FF2B5EF4-FFF2-40B4-BE49-F238E27FC236}">
                    <a16:creationId xmlns:a16="http://schemas.microsoft.com/office/drawing/2014/main" id="{643787D6-487A-4C7D-8B6E-9960A29D4B83}"/>
                  </a:ext>
                </a:extLst>
              </p:cNvPr>
              <p:cNvSpPr/>
              <p:nvPr/>
            </p:nvSpPr>
            <p:spPr>
              <a:xfrm>
                <a:off x="690064" y="2394317"/>
                <a:ext cx="1276887" cy="426701"/>
              </a:xfrm>
              <a:prstGeom prst="roundRect">
                <a:avLst/>
              </a:prstGeom>
              <a:no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7" name="Rectangle: Rounded Corners 6">
                <a:extLst>
                  <a:ext uri="{FF2B5EF4-FFF2-40B4-BE49-F238E27FC236}">
                    <a16:creationId xmlns:a16="http://schemas.microsoft.com/office/drawing/2014/main" id="{C74611A3-2C56-48B0-B3C4-12ACC7699E1B}"/>
                  </a:ext>
                </a:extLst>
              </p:cNvPr>
              <p:cNvSpPr txBox="1"/>
              <p:nvPr/>
            </p:nvSpPr>
            <p:spPr>
              <a:xfrm>
                <a:off x="-2689931" y="3213049"/>
                <a:ext cx="1235227" cy="38504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Consumers</a:t>
                </a:r>
              </a:p>
              <a:p>
                <a:pPr marL="0" lvl="0" indent="0" algn="ctr" defTabSz="622300">
                  <a:lnSpc>
                    <a:spcPct val="90000"/>
                  </a:lnSpc>
                  <a:spcBef>
                    <a:spcPct val="0"/>
                  </a:spcBef>
                  <a:spcAft>
                    <a:spcPct val="35000"/>
                  </a:spcAft>
                  <a:buNone/>
                </a:pPr>
                <a:r>
                  <a:rPr lang="en-GB" sz="1400" kern="1200" dirty="0"/>
                  <a:t>(Satisfaction)</a:t>
                </a:r>
              </a:p>
            </p:txBody>
          </p:sp>
        </p:grpSp>
        <p:grpSp>
          <p:nvGrpSpPr>
            <p:cNvPr id="13" name="Group 12">
              <a:extLst>
                <a:ext uri="{FF2B5EF4-FFF2-40B4-BE49-F238E27FC236}">
                  <a16:creationId xmlns:a16="http://schemas.microsoft.com/office/drawing/2014/main" id="{8AD603B5-4B1D-4F39-86D0-0A9683F9E2F9}"/>
                </a:ext>
              </a:extLst>
            </p:cNvPr>
            <p:cNvGrpSpPr/>
            <p:nvPr/>
          </p:nvGrpSpPr>
          <p:grpSpPr>
            <a:xfrm>
              <a:off x="2068399" y="6120443"/>
              <a:ext cx="4429319" cy="1399612"/>
              <a:chOff x="-252180" y="2282098"/>
              <a:chExt cx="4429319" cy="1399612"/>
            </a:xfrm>
          </p:grpSpPr>
          <p:sp>
            <p:nvSpPr>
              <p:cNvPr id="14" name="Rectangle: Rounded Corners 13">
                <a:extLst>
                  <a:ext uri="{FF2B5EF4-FFF2-40B4-BE49-F238E27FC236}">
                    <a16:creationId xmlns:a16="http://schemas.microsoft.com/office/drawing/2014/main" id="{5726728D-EB1F-40A6-A5B6-0B952F9ED048}"/>
                  </a:ext>
                </a:extLst>
              </p:cNvPr>
              <p:cNvSpPr/>
              <p:nvPr/>
            </p:nvSpPr>
            <p:spPr>
              <a:xfrm>
                <a:off x="3100180" y="2282098"/>
                <a:ext cx="1076959" cy="632591"/>
              </a:xfrm>
              <a:prstGeom prst="roundRect">
                <a:avLst/>
              </a:prstGeom>
              <a:noFill/>
              <a:ln>
                <a:noFill/>
              </a:ln>
            </p:spPr>
            <p:style>
              <a:lnRef idx="2">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5" name="Rectangle: Rounded Corners 8">
                <a:extLst>
                  <a:ext uri="{FF2B5EF4-FFF2-40B4-BE49-F238E27FC236}">
                    <a16:creationId xmlns:a16="http://schemas.microsoft.com/office/drawing/2014/main" id="{61338F38-C0E6-4C61-8360-BFFD867ACE76}"/>
                  </a:ext>
                </a:extLst>
              </p:cNvPr>
              <p:cNvSpPr txBox="1"/>
              <p:nvPr/>
            </p:nvSpPr>
            <p:spPr>
              <a:xfrm>
                <a:off x="-252180" y="3110881"/>
                <a:ext cx="1015197" cy="57082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Companies</a:t>
                </a:r>
              </a:p>
              <a:p>
                <a:pPr marL="0" lvl="0" indent="0" algn="ctr" defTabSz="622300">
                  <a:lnSpc>
                    <a:spcPct val="90000"/>
                  </a:lnSpc>
                  <a:spcBef>
                    <a:spcPct val="0"/>
                  </a:spcBef>
                  <a:spcAft>
                    <a:spcPct val="35000"/>
                  </a:spcAft>
                  <a:buNone/>
                </a:pPr>
                <a:r>
                  <a:rPr lang="en-GB" sz="1400" kern="1200" dirty="0"/>
                  <a:t>(Profit)</a:t>
                </a:r>
              </a:p>
            </p:txBody>
          </p:sp>
        </p:grpSp>
      </p:grpSp>
      <p:pic>
        <p:nvPicPr>
          <p:cNvPr id="2052" name="Picture 4" descr="Image result for societal marketing concept">
            <a:extLst>
              <a:ext uri="{FF2B5EF4-FFF2-40B4-BE49-F238E27FC236}">
                <a16:creationId xmlns:a16="http://schemas.microsoft.com/office/drawing/2014/main" id="{2ADC5509-80A5-44ED-B748-C9B3FBC415A6}"/>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638" b="87264" l="28267" r="71190"/>
                    </a14:imgEffect>
                  </a14:imgLayer>
                </a14:imgProps>
              </a:ext>
              <a:ext uri="{28A0092B-C50C-407E-A947-70E740481C1C}">
                <a14:useLocalDpi xmlns:a14="http://schemas.microsoft.com/office/drawing/2010/main" val="0"/>
              </a:ext>
            </a:extLst>
          </a:blip>
          <a:srcRect l="22901" t="7810" r="23444" b="3908"/>
          <a:stretch/>
        </p:blipFill>
        <p:spPr bwMode="auto">
          <a:xfrm>
            <a:off x="6315148" y="2977537"/>
            <a:ext cx="2851674" cy="262756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0471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12E7F-5F09-4729-A0B9-8DAD5DD8C4E2}"/>
              </a:ext>
            </a:extLst>
          </p:cNvPr>
          <p:cNvSpPr>
            <a:spLocks noGrp="1"/>
          </p:cNvSpPr>
          <p:nvPr>
            <p:ph type="title"/>
          </p:nvPr>
        </p:nvSpPr>
        <p:spPr>
          <a:xfrm>
            <a:off x="677334" y="609600"/>
            <a:ext cx="8596668" cy="645994"/>
          </a:xfrm>
        </p:spPr>
        <p:txBody>
          <a:bodyPr>
            <a:normAutofit/>
          </a:bodyPr>
          <a:lstStyle/>
          <a:p>
            <a:r>
              <a:rPr lang="en-GB" dirty="0"/>
              <a:t>Sustainability Marketing</a:t>
            </a:r>
          </a:p>
        </p:txBody>
      </p:sp>
      <p:sp>
        <p:nvSpPr>
          <p:cNvPr id="4" name="Content Placeholder 2">
            <a:extLst>
              <a:ext uri="{FF2B5EF4-FFF2-40B4-BE49-F238E27FC236}">
                <a16:creationId xmlns:a16="http://schemas.microsoft.com/office/drawing/2014/main" id="{8FA01355-9660-4163-AA4A-F544C93BD9A9}"/>
              </a:ext>
            </a:extLst>
          </p:cNvPr>
          <p:cNvSpPr txBox="1">
            <a:spLocks/>
          </p:cNvSpPr>
          <p:nvPr/>
        </p:nvSpPr>
        <p:spPr>
          <a:xfrm>
            <a:off x="677334" y="1851461"/>
            <a:ext cx="8596668" cy="315507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solidFill>
                  <a:schemeClr val="accent1">
                    <a:lumMod val="50000"/>
                  </a:schemeClr>
                </a:solidFill>
              </a:rPr>
              <a:t>Marketers have to examine the role of sustainability at macro and micro level.</a:t>
            </a:r>
          </a:p>
        </p:txBody>
      </p:sp>
      <p:graphicFrame>
        <p:nvGraphicFramePr>
          <p:cNvPr id="5" name="Table 4">
            <a:extLst>
              <a:ext uri="{FF2B5EF4-FFF2-40B4-BE49-F238E27FC236}">
                <a16:creationId xmlns:a16="http://schemas.microsoft.com/office/drawing/2014/main" id="{51E00772-D251-4B64-A492-8C5D1313ECB4}"/>
              </a:ext>
            </a:extLst>
          </p:cNvPr>
          <p:cNvGraphicFramePr>
            <a:graphicFrameLocks noGrp="1"/>
          </p:cNvGraphicFramePr>
          <p:nvPr>
            <p:extLst>
              <p:ext uri="{D42A27DB-BD31-4B8C-83A1-F6EECF244321}">
                <p14:modId xmlns:p14="http://schemas.microsoft.com/office/powerpoint/2010/main" val="989860804"/>
              </p:ext>
            </p:extLst>
          </p:nvPr>
        </p:nvGraphicFramePr>
        <p:xfrm>
          <a:off x="677334" y="2725692"/>
          <a:ext cx="8596668" cy="2382520"/>
        </p:xfrm>
        <a:graphic>
          <a:graphicData uri="http://schemas.openxmlformats.org/drawingml/2006/table">
            <a:tbl>
              <a:tblPr firstRow="1" bandRow="1">
                <a:tableStyleId>{5C22544A-7EE6-4342-B048-85BDC9FD1C3A}</a:tableStyleId>
              </a:tblPr>
              <a:tblGrid>
                <a:gridCol w="4298334">
                  <a:extLst>
                    <a:ext uri="{9D8B030D-6E8A-4147-A177-3AD203B41FA5}">
                      <a16:colId xmlns:a16="http://schemas.microsoft.com/office/drawing/2014/main" val="2808984455"/>
                    </a:ext>
                  </a:extLst>
                </a:gridCol>
                <a:gridCol w="4298334">
                  <a:extLst>
                    <a:ext uri="{9D8B030D-6E8A-4147-A177-3AD203B41FA5}">
                      <a16:colId xmlns:a16="http://schemas.microsoft.com/office/drawing/2014/main" val="3396631783"/>
                    </a:ext>
                  </a:extLst>
                </a:gridCol>
              </a:tblGrid>
              <a:tr h="370840">
                <a:tc>
                  <a:txBody>
                    <a:bodyPr/>
                    <a:lstStyle/>
                    <a:p>
                      <a:r>
                        <a:rPr lang="en-GB" dirty="0"/>
                        <a:t>Macro Level</a:t>
                      </a:r>
                    </a:p>
                  </a:txBody>
                  <a:tcPr/>
                </a:tc>
                <a:tc>
                  <a:txBody>
                    <a:bodyPr/>
                    <a:lstStyle/>
                    <a:p>
                      <a:r>
                        <a:rPr lang="en-GB" dirty="0"/>
                        <a:t>Micro Level</a:t>
                      </a:r>
                    </a:p>
                  </a:txBody>
                  <a:tcPr/>
                </a:tc>
                <a:extLst>
                  <a:ext uri="{0D108BD9-81ED-4DB2-BD59-A6C34878D82A}">
                    <a16:rowId xmlns:a16="http://schemas.microsoft.com/office/drawing/2014/main" val="3361138441"/>
                  </a:ext>
                </a:extLst>
              </a:tr>
              <a:tr h="370840">
                <a:tc>
                  <a:txBody>
                    <a:bodyPr/>
                    <a:lstStyle/>
                    <a:p>
                      <a:pPr algn="just"/>
                      <a:r>
                        <a:rPr lang="en-GB" sz="1800" kern="1200" dirty="0">
                          <a:solidFill>
                            <a:schemeClr val="accent1">
                              <a:lumMod val="50000"/>
                            </a:schemeClr>
                          </a:solidFill>
                          <a:latin typeface="+mn-lt"/>
                          <a:ea typeface="+mn-ea"/>
                          <a:cs typeface="+mn-cs"/>
                        </a:rPr>
                        <a:t>Examine Swegon’s marketing and social responsibilities, overall consumer behaviour patterns, and market regulation laws, efficiency of marketing systems, socially admirable advertising techniques and social responsibilities.</a:t>
                      </a:r>
                    </a:p>
                  </a:txBody>
                  <a:tcPr/>
                </a:tc>
                <a:tc>
                  <a:txBody>
                    <a:bodyPr/>
                    <a:lstStyle/>
                    <a:p>
                      <a:pPr algn="just"/>
                      <a:r>
                        <a:rPr lang="en-GB" sz="1800" kern="1200" dirty="0">
                          <a:solidFill>
                            <a:schemeClr val="accent1">
                              <a:lumMod val="50000"/>
                            </a:schemeClr>
                          </a:solidFill>
                          <a:latin typeface="+mn-lt"/>
                          <a:ea typeface="+mn-ea"/>
                          <a:cs typeface="+mn-cs"/>
                        </a:rPr>
                        <a:t>How Swegon make decisions on what product to make and market, methods of production, brand management, pricing decisions, channels of distribution, the consumer behaviour of individuals and packing and promotional decisions.</a:t>
                      </a:r>
                    </a:p>
                  </a:txBody>
                  <a:tcPr/>
                </a:tc>
                <a:extLst>
                  <a:ext uri="{0D108BD9-81ED-4DB2-BD59-A6C34878D82A}">
                    <a16:rowId xmlns:a16="http://schemas.microsoft.com/office/drawing/2014/main" val="3109936909"/>
                  </a:ext>
                </a:extLst>
              </a:tr>
            </a:tbl>
          </a:graphicData>
        </a:graphic>
      </p:graphicFrame>
      <p:pic>
        <p:nvPicPr>
          <p:cNvPr id="3074" name="Picture 2" descr="Image result for swegon">
            <a:extLst>
              <a:ext uri="{FF2B5EF4-FFF2-40B4-BE49-F238E27FC236}">
                <a16:creationId xmlns:a16="http://schemas.microsoft.com/office/drawing/2014/main" id="{3966850F-31F4-4347-BBF0-EBFF15785E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32479" y="416306"/>
            <a:ext cx="3393923" cy="1029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296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FA01355-9660-4163-AA4A-F544C93BD9A9}"/>
              </a:ext>
            </a:extLst>
          </p:cNvPr>
          <p:cNvSpPr txBox="1">
            <a:spLocks/>
          </p:cNvSpPr>
          <p:nvPr/>
        </p:nvSpPr>
        <p:spPr>
          <a:xfrm>
            <a:off x="677334" y="1851461"/>
            <a:ext cx="8596668" cy="315507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GB" dirty="0">
                <a:solidFill>
                  <a:schemeClr val="accent1">
                    <a:lumMod val="50000"/>
                  </a:schemeClr>
                </a:solidFill>
              </a:rPr>
              <a:t>Customer Value Marketing is the principle that a B2B business like Swegon has to concentrate in, in order to meet the challenges. Thus we need to :</a:t>
            </a:r>
          </a:p>
          <a:p>
            <a:pPr algn="just"/>
            <a:r>
              <a:rPr lang="en-GB" dirty="0">
                <a:solidFill>
                  <a:schemeClr val="accent1">
                    <a:lumMod val="50000"/>
                  </a:schemeClr>
                </a:solidFill>
              </a:rPr>
              <a:t>Identify what drives Value to our Customers (data collection)</a:t>
            </a:r>
          </a:p>
          <a:p>
            <a:pPr algn="just"/>
            <a:r>
              <a:rPr lang="en-GB" dirty="0">
                <a:solidFill>
                  <a:schemeClr val="accent1">
                    <a:lumMod val="50000"/>
                  </a:schemeClr>
                </a:solidFill>
              </a:rPr>
              <a:t>Understand our Value proposition</a:t>
            </a:r>
          </a:p>
          <a:p>
            <a:pPr algn="just"/>
            <a:r>
              <a:rPr lang="en-GB" dirty="0">
                <a:solidFill>
                  <a:schemeClr val="accent1">
                    <a:lumMod val="50000"/>
                  </a:schemeClr>
                </a:solidFill>
              </a:rPr>
              <a:t>Identify customers and segments that we can create more value than our competition</a:t>
            </a:r>
          </a:p>
          <a:p>
            <a:pPr algn="just"/>
            <a:r>
              <a:rPr lang="en-GB" dirty="0">
                <a:solidFill>
                  <a:schemeClr val="accent1">
                    <a:lumMod val="50000"/>
                  </a:schemeClr>
                </a:solidFill>
              </a:rPr>
              <a:t>Win-Win Pricing</a:t>
            </a:r>
          </a:p>
          <a:p>
            <a:pPr algn="just"/>
            <a:r>
              <a:rPr lang="en-GB" dirty="0">
                <a:solidFill>
                  <a:schemeClr val="accent1">
                    <a:lumMod val="50000"/>
                  </a:schemeClr>
                </a:solidFill>
              </a:rPr>
              <a:t>Focus and allocate most of our resources to our most valuable customers.</a:t>
            </a:r>
          </a:p>
          <a:p>
            <a:pPr algn="just"/>
            <a:endParaRPr lang="en-GB" dirty="0">
              <a:solidFill>
                <a:schemeClr val="accent1">
                  <a:lumMod val="50000"/>
                </a:schemeClr>
              </a:solidFill>
            </a:endParaRPr>
          </a:p>
          <a:p>
            <a:pPr marL="0" indent="0" algn="just">
              <a:buNone/>
            </a:pPr>
            <a:endParaRPr lang="en-GB" dirty="0">
              <a:solidFill>
                <a:schemeClr val="accent1">
                  <a:lumMod val="50000"/>
                </a:schemeClr>
              </a:solidFill>
            </a:endParaRPr>
          </a:p>
        </p:txBody>
      </p:sp>
      <p:sp>
        <p:nvSpPr>
          <p:cNvPr id="7" name="Title 1">
            <a:extLst>
              <a:ext uri="{FF2B5EF4-FFF2-40B4-BE49-F238E27FC236}">
                <a16:creationId xmlns:a16="http://schemas.microsoft.com/office/drawing/2014/main" id="{D2BD2972-98AA-418E-A869-AAE070DCB9DE}"/>
              </a:ext>
            </a:extLst>
          </p:cNvPr>
          <p:cNvSpPr>
            <a:spLocks noGrp="1"/>
          </p:cNvSpPr>
          <p:nvPr>
            <p:ph type="title"/>
          </p:nvPr>
        </p:nvSpPr>
        <p:spPr>
          <a:xfrm>
            <a:off x="677334" y="609600"/>
            <a:ext cx="8596668" cy="645994"/>
          </a:xfrm>
        </p:spPr>
        <p:txBody>
          <a:bodyPr>
            <a:normAutofit/>
          </a:bodyPr>
          <a:lstStyle/>
          <a:p>
            <a:r>
              <a:rPr lang="en-GB" dirty="0"/>
              <a:t>Sustainability Marketing</a:t>
            </a:r>
          </a:p>
        </p:txBody>
      </p:sp>
      <p:pic>
        <p:nvPicPr>
          <p:cNvPr id="8" name="Picture 2" descr="Image result for swegon">
            <a:extLst>
              <a:ext uri="{FF2B5EF4-FFF2-40B4-BE49-F238E27FC236}">
                <a16:creationId xmlns:a16="http://schemas.microsoft.com/office/drawing/2014/main" id="{87A347BE-D0B0-41A4-9808-38533DDF9C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32479" y="416306"/>
            <a:ext cx="3393923" cy="1029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54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ABBB1-F489-4C90-8AF8-A62CEF1046E8}"/>
              </a:ext>
            </a:extLst>
          </p:cNvPr>
          <p:cNvSpPr>
            <a:spLocks noGrp="1"/>
          </p:cNvSpPr>
          <p:nvPr>
            <p:ph type="title"/>
          </p:nvPr>
        </p:nvSpPr>
        <p:spPr>
          <a:xfrm>
            <a:off x="677334" y="609600"/>
            <a:ext cx="8596668" cy="46969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3291CBC-8BEF-40C4-8AA9-B1506A7A27E3}"/>
              </a:ext>
            </a:extLst>
          </p:cNvPr>
          <p:cNvSpPr>
            <a:spLocks noGrp="1"/>
          </p:cNvSpPr>
          <p:nvPr>
            <p:ph idx="1"/>
          </p:nvPr>
        </p:nvSpPr>
        <p:spPr>
          <a:xfrm>
            <a:off x="677334" y="1560980"/>
            <a:ext cx="8596668" cy="3880773"/>
          </a:xfrm>
        </p:spPr>
        <p:txBody>
          <a:bodyPr>
            <a:normAutofit/>
          </a:bodyPr>
          <a:lstStyle/>
          <a:p>
            <a:pPr marL="0" indent="0">
              <a:buNone/>
            </a:pPr>
            <a:r>
              <a:rPr lang="en-GB" dirty="0">
                <a:solidFill>
                  <a:schemeClr val="accent1">
                    <a:lumMod val="50000"/>
                  </a:schemeClr>
                </a:solidFill>
              </a:rPr>
              <a:t>Bansal, P. 2001, Building Competitive Advantage and Managing Risk through Sustainable Development</a:t>
            </a:r>
          </a:p>
          <a:p>
            <a:pPr marL="0" indent="0">
              <a:buNone/>
            </a:pPr>
            <a:r>
              <a:rPr lang="en-GB" dirty="0">
                <a:solidFill>
                  <a:schemeClr val="accent1">
                    <a:lumMod val="50000"/>
                  </a:schemeClr>
                </a:solidFill>
              </a:rPr>
              <a:t>Diane Martin and John Schouten 2011, Sustainable Marketing</a:t>
            </a:r>
          </a:p>
          <a:p>
            <a:pPr marL="0" indent="0">
              <a:buNone/>
            </a:pPr>
            <a:r>
              <a:rPr lang="en-GB" dirty="0">
                <a:solidFill>
                  <a:schemeClr val="accent1">
                    <a:lumMod val="50000"/>
                  </a:schemeClr>
                </a:solidFill>
              </a:rPr>
              <a:t>Emery Barry 2012, Sustainable Marketing</a:t>
            </a:r>
          </a:p>
          <a:p>
            <a:pPr marL="0" indent="0">
              <a:buNone/>
            </a:pPr>
            <a:r>
              <a:rPr lang="en-GB" dirty="0">
                <a:solidFill>
                  <a:schemeClr val="accent1">
                    <a:lumMod val="50000"/>
                  </a:schemeClr>
                </a:solidFill>
              </a:rPr>
              <a:t>Frank-Martin Belz 2009, Sustainability Marketing: A Global Perspective</a:t>
            </a:r>
          </a:p>
          <a:p>
            <a:pPr marL="0" indent="0">
              <a:buNone/>
            </a:pPr>
            <a:r>
              <a:rPr lang="en-GB" dirty="0">
                <a:solidFill>
                  <a:schemeClr val="accent1">
                    <a:lumMod val="50000"/>
                  </a:schemeClr>
                </a:solidFill>
              </a:rPr>
              <a:t>Keller and Kotler 2012, Marketing Management</a:t>
            </a:r>
          </a:p>
          <a:p>
            <a:pPr marL="0" indent="0">
              <a:buNone/>
            </a:pPr>
            <a:r>
              <a:rPr lang="en-GB" dirty="0">
                <a:solidFill>
                  <a:schemeClr val="accent1">
                    <a:lumMod val="50000"/>
                  </a:schemeClr>
                </a:solidFill>
              </a:rPr>
              <a:t>Philip Kotler, Gary Armstrong 2006, Principles of Marketing, 12th Edition </a:t>
            </a:r>
          </a:p>
          <a:p>
            <a:pPr marL="0" indent="0">
              <a:buNone/>
            </a:pPr>
            <a:r>
              <a:rPr lang="en-GB" dirty="0">
                <a:solidFill>
                  <a:schemeClr val="accent1">
                    <a:lumMod val="50000"/>
                  </a:schemeClr>
                </a:solidFill>
              </a:rPr>
              <a:t>Philip Kotler, Lee Nancy 2005, CSR Doing the Most Good for your Company and Your Cause</a:t>
            </a:r>
          </a:p>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endParaRPr lang="en-GB" dirty="0"/>
          </a:p>
        </p:txBody>
      </p:sp>
    </p:spTree>
    <p:extLst>
      <p:ext uri="{BB962C8B-B14F-4D97-AF65-F5344CB8AC3E}">
        <p14:creationId xmlns:p14="http://schemas.microsoft.com/office/powerpoint/2010/main" val="25070114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1546</TotalTime>
  <Words>872</Words>
  <Application>Microsoft Office PowerPoint</Application>
  <PresentationFormat>Widescreen</PresentationFormat>
  <Paragraphs>130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Marketing Management  (BMMB7012D)</vt:lpstr>
      <vt:lpstr>Sustainable Development</vt:lpstr>
      <vt:lpstr>Sustainability Marketing</vt:lpstr>
      <vt:lpstr>Sustainability Marketing</vt:lpstr>
      <vt:lpstr>Five Principles of Sustainability Marketing</vt:lpstr>
      <vt:lpstr>Consumer-oriented Marketing</vt:lpstr>
      <vt:lpstr>Customer value Marketing</vt:lpstr>
      <vt:lpstr>Innovative Marketing</vt:lpstr>
      <vt:lpstr>Sense-of-mission Marketing</vt:lpstr>
      <vt:lpstr>Societal Marketing</vt:lpstr>
      <vt:lpstr>Sustainability Marketing</vt:lpstr>
      <vt:lpstr>Sustainability Marketing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Dimos Vasilakis</dc:creator>
  <cp:lastModifiedBy>Dimos Vasilakis</cp:lastModifiedBy>
  <cp:revision>46</cp:revision>
  <dcterms:created xsi:type="dcterms:W3CDTF">2019-06-06T18:04:55Z</dcterms:created>
  <dcterms:modified xsi:type="dcterms:W3CDTF">2019-06-07T20:01:39Z</dcterms:modified>
</cp:coreProperties>
</file>