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8" r:id="rId3"/>
    <p:sldId id="276" r:id="rId4"/>
    <p:sldId id="274" r:id="rId5"/>
    <p:sldId id="272" r:id="rId6"/>
    <p:sldId id="267" r:id="rId7"/>
    <p:sldId id="273" r:id="rId8"/>
    <p:sldId id="277" r:id="rId9"/>
    <p:sldId id="27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76" autoAdjust="0"/>
    <p:restoredTop sz="69751" autoAdjust="0"/>
  </p:normalViewPr>
  <p:slideViewPr>
    <p:cSldViewPr snapToGrid="0">
      <p:cViewPr varScale="1">
        <p:scale>
          <a:sx n="50" d="100"/>
          <a:sy n="50" d="100"/>
        </p:scale>
        <p:origin x="1758"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56" d="100"/>
          <a:sy n="56" d="100"/>
        </p:scale>
        <p:origin x="-2826"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93897-23DB-4677-8C3F-0A44FC7331CC}" type="datetimeFigureOut">
              <a:rPr lang="en-US" smtClean="0"/>
              <a:t>6/24/2021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1C6E12-CA38-46DC-8D97-B2C4C962359E}" type="slidenum">
              <a:rPr lang="en-US" smtClean="0"/>
              <a:t>‹#›</a:t>
            </a:fld>
            <a:endParaRPr lang="en-US"/>
          </a:p>
        </p:txBody>
      </p:sp>
    </p:spTree>
    <p:extLst>
      <p:ext uri="{BB962C8B-B14F-4D97-AF65-F5344CB8AC3E}">
        <p14:creationId xmlns:p14="http://schemas.microsoft.com/office/powerpoint/2010/main" val="3500330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91C6E12-CA38-46DC-8D97-B2C4C962359E}" type="slidenum">
              <a:rPr lang="en-US" smtClean="0"/>
              <a:t>1</a:t>
            </a:fld>
            <a:endParaRPr lang="en-US"/>
          </a:p>
        </p:txBody>
      </p:sp>
    </p:spTree>
    <p:extLst>
      <p:ext uri="{BB962C8B-B14F-4D97-AF65-F5344CB8AC3E}">
        <p14:creationId xmlns:p14="http://schemas.microsoft.com/office/powerpoint/2010/main" val="1430437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founder and owner of Pet Project Inc.,</a:t>
            </a:r>
            <a:r>
              <a:rPr lang="en-US" baseline="0" dirty="0"/>
              <a:t> </a:t>
            </a:r>
            <a:r>
              <a:rPr lang="en-US" dirty="0"/>
              <a:t>Kelly Brant, is a committed dog owner with over fifteen years of experience in product design.</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Kelly Brant</a:t>
            </a:r>
            <a:r>
              <a:rPr lang="en-US" baseline="0" dirty="0"/>
              <a:t> worked as </a:t>
            </a:r>
            <a:r>
              <a:rPr lang="en-US" dirty="0"/>
              <a:t>a project manager and mechanical engineer. </a:t>
            </a:r>
          </a:p>
          <a:p>
            <a:pPr marL="0" indent="0" defTabSz="914400">
              <a:spcBef>
                <a:spcPts val="0"/>
              </a:spcBef>
              <a:spcAft>
                <a:spcPts val="0"/>
              </a:spcAft>
              <a:buClrTx/>
              <a:buSzTx/>
              <a:buNone/>
              <a:defRPr/>
            </a:pPr>
            <a:r>
              <a:rPr lang="en-US" dirty="0"/>
              <a:t>The main objective of the company include:</a:t>
            </a:r>
          </a:p>
          <a:p>
            <a:pPr marL="228600" indent="-228600" defTabSz="914400">
              <a:spcBef>
                <a:spcPts val="0"/>
              </a:spcBef>
              <a:spcAft>
                <a:spcPts val="0"/>
              </a:spcAft>
              <a:buClrTx/>
              <a:buSzTx/>
              <a:buFontTx/>
              <a:buAutoNum type="arabicPeriod"/>
              <a:defRPr/>
            </a:pPr>
            <a:r>
              <a:rPr lang="en-US" dirty="0"/>
              <a:t>Successfully bringing pet products to market by September Year 1. </a:t>
            </a:r>
          </a:p>
          <a:p>
            <a:pPr marL="228600" indent="-228600" defTabSz="914400">
              <a:spcBef>
                <a:spcPts val="0"/>
              </a:spcBef>
              <a:spcAft>
                <a:spcPts val="0"/>
              </a:spcAft>
              <a:buClrTx/>
              <a:buSzTx/>
              <a:buFontTx/>
              <a:buAutoNum type="arabicPeriod"/>
              <a:defRPr/>
            </a:pPr>
            <a:r>
              <a:rPr lang="en-US" dirty="0"/>
              <a:t>Developing a sustainable product business that designs, develops, and markets original pet products.</a:t>
            </a:r>
          </a:p>
          <a:p>
            <a:pPr marL="228600" indent="-228600" defTabSz="914400">
              <a:spcBef>
                <a:spcPts val="0"/>
              </a:spcBef>
              <a:spcAft>
                <a:spcPts val="0"/>
              </a:spcAft>
              <a:buClrTx/>
              <a:buSzTx/>
              <a:buFontTx/>
              <a:buAutoNum type="arabicPeriod"/>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Pet Project Inc. aims at designing innovative pet products which address the needs of pet owners.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Pet Project Inc. will market a few innovative products.</a:t>
            </a:r>
            <a:r>
              <a:rPr lang="en-US" sz="1200" kern="1200" baseline="0" dirty="0">
                <a:solidFill>
                  <a:schemeClr val="tx1"/>
                </a:solidFill>
                <a:effectLst/>
                <a:latin typeface="+mn-lt"/>
                <a:ea typeface="+mn-ea"/>
                <a:cs typeface="+mn-cs"/>
              </a:rPr>
              <a:t> For instance, </a:t>
            </a:r>
            <a:r>
              <a:rPr lang="en-US" sz="1200" kern="1200" dirty="0" err="1">
                <a:solidFill>
                  <a:schemeClr val="tx1"/>
                </a:solidFill>
                <a:effectLst/>
                <a:latin typeface="+mn-lt"/>
                <a:ea typeface="+mn-ea"/>
                <a:cs typeface="+mn-cs"/>
              </a:rPr>
              <a:t>Petkeeper</a:t>
            </a:r>
            <a:r>
              <a:rPr lang="en-US" sz="1200" kern="1200" dirty="0">
                <a:solidFill>
                  <a:schemeClr val="tx1"/>
                </a:solidFill>
                <a:effectLst/>
                <a:latin typeface="+mn-lt"/>
                <a:ea typeface="+mn-ea"/>
                <a:cs typeface="+mn-cs"/>
              </a:rPr>
              <a:t> is a unique waste clean-up product developed so that pet owners do not undergo the struggle of contacting dog waste. Using a one-handed operation, </a:t>
            </a:r>
            <a:r>
              <a:rPr lang="en-US" sz="1200" kern="1200" dirty="0" err="1">
                <a:solidFill>
                  <a:schemeClr val="tx1"/>
                </a:solidFill>
                <a:effectLst/>
                <a:latin typeface="+mn-lt"/>
                <a:ea typeface="+mn-ea"/>
                <a:cs typeface="+mn-cs"/>
              </a:rPr>
              <a:t>Petkeeper</a:t>
            </a:r>
            <a:r>
              <a:rPr lang="en-US" sz="1200" kern="1200" dirty="0">
                <a:solidFill>
                  <a:schemeClr val="tx1"/>
                </a:solidFill>
                <a:effectLst/>
                <a:latin typeface="+mn-lt"/>
                <a:ea typeface="+mn-ea"/>
                <a:cs typeface="+mn-cs"/>
              </a:rPr>
              <a:t> encloses the waste inside a bag in a sealed plastic casing. After closing, automatic sealing of the pack takes place. When </a:t>
            </a:r>
            <a:r>
              <a:rPr lang="en-US" sz="1200" kern="1200" dirty="0" err="1">
                <a:solidFill>
                  <a:schemeClr val="tx1"/>
                </a:solidFill>
                <a:effectLst/>
                <a:latin typeface="+mn-lt"/>
                <a:ea typeface="+mn-ea"/>
                <a:cs typeface="+mn-cs"/>
              </a:rPr>
              <a:t>Petkeeper</a:t>
            </a:r>
            <a:r>
              <a:rPr lang="en-US" sz="1200" kern="1200" dirty="0">
                <a:solidFill>
                  <a:schemeClr val="tx1"/>
                </a:solidFill>
                <a:effectLst/>
                <a:latin typeface="+mn-lt"/>
                <a:ea typeface="+mn-ea"/>
                <a:cs typeface="+mn-cs"/>
              </a:rPr>
              <a:t> has opened again, an automated discharge of the liner bag together with its contents into a waste receptacle occurs. Furthermore, it is possible to deposit average plastic liner bags into a proper waste receptacle awaiting disposal. Likewise, it is possible to deposit biodegradable liner bags into a toilet pending disposal. The compact size of </a:t>
            </a:r>
            <a:r>
              <a:rPr lang="en-US" sz="1200" kern="1200" dirty="0" err="1">
                <a:solidFill>
                  <a:schemeClr val="tx1"/>
                </a:solidFill>
                <a:effectLst/>
                <a:latin typeface="+mn-lt"/>
                <a:ea typeface="+mn-ea"/>
                <a:cs typeface="+mn-cs"/>
              </a:rPr>
              <a:t>petkeepers</a:t>
            </a:r>
            <a:r>
              <a:rPr lang="en-US" sz="1200" kern="1200" dirty="0">
                <a:solidFill>
                  <a:schemeClr val="tx1"/>
                </a:solidFill>
                <a:effectLst/>
                <a:latin typeface="+mn-lt"/>
                <a:ea typeface="+mn-ea"/>
                <a:cs typeface="+mn-cs"/>
              </a:rPr>
              <a:t> makes them ideal for usage when walking while the liner bags prevent contamination of the device. Pet Project Inc. products will largely depend on help from strategic partners in the manufacture, delivery, and marketing of products. Thus, the development of maintenance of these partners is critical (Nikitenko et al., 2017).</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p:txBody>
      </p:sp>
      <p:sp>
        <p:nvSpPr>
          <p:cNvPr id="4" name="Slide Number Placeholder 3"/>
          <p:cNvSpPr>
            <a:spLocks noGrp="1"/>
          </p:cNvSpPr>
          <p:nvPr>
            <p:ph type="sldNum" sz="quarter" idx="10"/>
          </p:nvPr>
        </p:nvSpPr>
        <p:spPr/>
        <p:txBody>
          <a:bodyPr/>
          <a:lstStyle/>
          <a:p>
            <a:fld id="{191C6E12-CA38-46DC-8D97-B2C4C962359E}" type="slidenum">
              <a:rPr lang="en-US" smtClean="0"/>
              <a:t>2</a:t>
            </a:fld>
            <a:endParaRPr lang="en-US"/>
          </a:p>
        </p:txBody>
      </p:sp>
    </p:spTree>
    <p:extLst>
      <p:ext uri="{BB962C8B-B14F-4D97-AF65-F5344CB8AC3E}">
        <p14:creationId xmlns:p14="http://schemas.microsoft.com/office/powerpoint/2010/main" val="3306115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target market for </a:t>
            </a:r>
            <a:r>
              <a:rPr lang="en-GB" dirty="0" err="1"/>
              <a:t>Petkeeper</a:t>
            </a:r>
            <a:r>
              <a:rPr lang="en-GB" dirty="0"/>
              <a:t> mainly uses the Internet. Advertising and marketing on the Internet have proven to be quite challenging in terms of efficacy. As such, this type of marketing might not be aggressively sought initially. Nonetheless, website awareness and education will be achieved through various traditional forms of product purchases and advertising (Eugenia, 2017). Incrementally, the management will work jointly with the website developers to create a well-designed and simple site that meets the needs of </a:t>
            </a:r>
            <a:r>
              <a:rPr lang="en-GB" dirty="0" err="1"/>
              <a:t>Petkeeper’s</a:t>
            </a:r>
            <a:r>
              <a:rPr lang="en-GB" dirty="0"/>
              <a:t> target market. E-commerce and site hosting transactions will be tackled by the ordering provider.</a:t>
            </a:r>
          </a:p>
        </p:txBody>
      </p:sp>
      <p:sp>
        <p:nvSpPr>
          <p:cNvPr id="4" name="Slide Number Placeholder 3"/>
          <p:cNvSpPr>
            <a:spLocks noGrp="1"/>
          </p:cNvSpPr>
          <p:nvPr>
            <p:ph type="sldNum" sz="quarter" idx="10"/>
          </p:nvPr>
        </p:nvSpPr>
        <p:spPr/>
        <p:txBody>
          <a:bodyPr/>
          <a:lstStyle/>
          <a:p>
            <a:fld id="{191C6E12-CA38-46DC-8D97-B2C4C962359E}" type="slidenum">
              <a:rPr lang="en-US" smtClean="0"/>
              <a:t>3</a:t>
            </a:fld>
            <a:endParaRPr lang="en-US"/>
          </a:p>
        </p:txBody>
      </p:sp>
    </p:spTree>
    <p:extLst>
      <p:ext uri="{BB962C8B-B14F-4D97-AF65-F5344CB8AC3E}">
        <p14:creationId xmlns:p14="http://schemas.microsoft.com/office/powerpoint/2010/main" val="2508208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noProof="0" dirty="0"/>
              <a:t>Blogs- </a:t>
            </a:r>
            <a:r>
              <a:rPr lang="en-GB" noProof="0" dirty="0"/>
              <a:t>Published pet blogs in pet sites with help in building awareness and authority as well content marketing. It will also help to reach out to our customer as well as spread the word about the organisation. </a:t>
            </a:r>
          </a:p>
          <a:p>
            <a:r>
              <a:rPr lang="en-GB" b="1" noProof="0" dirty="0"/>
              <a:t>Social</a:t>
            </a:r>
            <a:r>
              <a:rPr lang="en-GB" b="1" baseline="0" noProof="0" dirty="0"/>
              <a:t> media- </a:t>
            </a:r>
            <a:r>
              <a:rPr lang="en-GB" noProof="0" dirty="0"/>
              <a:t>These platforms can also be used to explore the latest trends in the pet products industry. In the first year, the marketing strategy will focus on design professionals, pet care and professional. This will later transition to Facebook post targeting pet owners and pet agencies. </a:t>
            </a:r>
          </a:p>
          <a:p>
            <a:pPr marL="0" marR="0" indent="0" algn="l" defTabSz="914400" rtl="0" eaLnBrk="1" fontAlgn="auto" latinLnBrk="0" hangingPunct="1">
              <a:lnSpc>
                <a:spcPct val="100000"/>
              </a:lnSpc>
              <a:spcBef>
                <a:spcPts val="0"/>
              </a:spcBef>
              <a:spcAft>
                <a:spcPts val="0"/>
              </a:spcAft>
              <a:buClrTx/>
              <a:buSzTx/>
              <a:buFontTx/>
              <a:buNone/>
              <a:tabLst/>
              <a:defRPr/>
            </a:pPr>
            <a:r>
              <a:rPr lang="en-GB" b="1" noProof="0" dirty="0"/>
              <a:t>Email newsletter-  </a:t>
            </a:r>
            <a:r>
              <a:rPr lang="en-GB" noProof="0" dirty="0"/>
              <a:t>The newsletter will include various sections such as the existing products and services as well as the organised special events and sales. This marketing effort will target individual customers from sponsored pet shows and regional pet events as well as random pet owners from the internet. </a:t>
            </a:r>
          </a:p>
        </p:txBody>
      </p:sp>
      <p:sp>
        <p:nvSpPr>
          <p:cNvPr id="4" name="Slide Number Placeholder 3"/>
          <p:cNvSpPr>
            <a:spLocks noGrp="1"/>
          </p:cNvSpPr>
          <p:nvPr>
            <p:ph type="sldNum" sz="quarter" idx="10"/>
          </p:nvPr>
        </p:nvSpPr>
        <p:spPr/>
        <p:txBody>
          <a:bodyPr/>
          <a:lstStyle/>
          <a:p>
            <a:fld id="{191C6E12-CA38-46DC-8D97-B2C4C962359E}" type="slidenum">
              <a:rPr lang="en-US" smtClean="0"/>
              <a:t>4</a:t>
            </a:fld>
            <a:endParaRPr lang="en-US"/>
          </a:p>
        </p:txBody>
      </p:sp>
    </p:spTree>
    <p:extLst>
      <p:ext uri="{BB962C8B-B14F-4D97-AF65-F5344CB8AC3E}">
        <p14:creationId xmlns:p14="http://schemas.microsoft.com/office/powerpoint/2010/main" val="3989098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Branding</a:t>
            </a:r>
            <a:r>
              <a:rPr lang="en-GB" sz="1200" kern="1200" dirty="0">
                <a:solidFill>
                  <a:schemeClr val="tx1"/>
                </a:solidFill>
                <a:effectLst/>
                <a:latin typeface="+mn-lt"/>
                <a:ea typeface="+mn-ea"/>
                <a:cs typeface="+mn-cs"/>
              </a:rPr>
              <a:t>- Our patented designs and technology will be our competitive advantage. There are so many integrated and elevated pet businesses in the market, and thus it is crucial for our brand to stand out with cutting edge innovative products as well as become patent holder of the technologies.  </a:t>
            </a:r>
          </a:p>
          <a:p>
            <a:r>
              <a:rPr lang="en-GB" sz="1200" b="1" kern="1200" dirty="0">
                <a:solidFill>
                  <a:schemeClr val="tx1"/>
                </a:solidFill>
                <a:effectLst/>
                <a:latin typeface="+mn-lt"/>
                <a:ea typeface="+mn-ea"/>
                <a:cs typeface="+mn-cs"/>
              </a:rPr>
              <a:t>Leaflets</a:t>
            </a:r>
            <a:r>
              <a:rPr lang="en-GB" sz="1200" kern="1200" dirty="0">
                <a:solidFill>
                  <a:schemeClr val="tx1"/>
                </a:solidFill>
                <a:effectLst/>
                <a:latin typeface="+mn-lt"/>
                <a:ea typeface="+mn-ea"/>
                <a:cs typeface="+mn-cs"/>
              </a:rPr>
              <a:t>- The leaflets will be customised into pocket sizes, wallets or bags depending on the target market. They will then be distributed through inserting into influential publications, sponsored events and collaboration with complementary businesses.</a:t>
            </a:r>
          </a:p>
          <a:p>
            <a:r>
              <a:rPr lang="en-GB" sz="1200" kern="1200" dirty="0">
                <a:solidFill>
                  <a:schemeClr val="tx1"/>
                </a:solidFill>
                <a:effectLst/>
                <a:latin typeface="+mn-lt"/>
                <a:ea typeface="+mn-ea"/>
                <a:cs typeface="+mn-cs"/>
              </a:rPr>
              <a:t>Subsequently, visual demonstrations of the product will be possible through the product website. Additionally, presentations on home shopping television channels will be considered. The abovementioned options offer an ideal platform for product demonstrations and an opportunity to reach a large customer base.</a:t>
            </a:r>
          </a:p>
        </p:txBody>
      </p:sp>
      <p:sp>
        <p:nvSpPr>
          <p:cNvPr id="4" name="Slide Number Placeholder 3"/>
          <p:cNvSpPr>
            <a:spLocks noGrp="1"/>
          </p:cNvSpPr>
          <p:nvPr>
            <p:ph type="sldNum" sz="quarter" idx="10"/>
          </p:nvPr>
        </p:nvSpPr>
        <p:spPr/>
        <p:txBody>
          <a:bodyPr/>
          <a:lstStyle/>
          <a:p>
            <a:fld id="{191C6E12-CA38-46DC-8D97-B2C4C962359E}" type="slidenum">
              <a:rPr lang="en-US" smtClean="0"/>
              <a:t>5</a:t>
            </a:fld>
            <a:endParaRPr lang="en-US"/>
          </a:p>
        </p:txBody>
      </p:sp>
    </p:spTree>
    <p:extLst>
      <p:ext uri="{BB962C8B-B14F-4D97-AF65-F5344CB8AC3E}">
        <p14:creationId xmlns:p14="http://schemas.microsoft.com/office/powerpoint/2010/main" val="3304560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research offered insights on how the target market uses the pet products, thus providing us with the idea of the product’s usability for the target market. None of the currently available dog-waste clean-up products can match the efficacy of </a:t>
            </a:r>
            <a:r>
              <a:rPr lang="en-GB" sz="1200" kern="1200" dirty="0" err="1">
                <a:solidFill>
                  <a:schemeClr val="tx1"/>
                </a:solidFill>
                <a:effectLst/>
                <a:latin typeface="+mn-lt"/>
                <a:ea typeface="+mn-ea"/>
                <a:cs typeface="+mn-cs"/>
              </a:rPr>
              <a:t>Petkeeper</a:t>
            </a:r>
            <a:r>
              <a:rPr lang="en-GB" sz="1200" kern="1200" dirty="0">
                <a:solidFill>
                  <a:schemeClr val="tx1"/>
                </a:solidFill>
                <a:effectLst/>
                <a:latin typeface="+mn-lt"/>
                <a:ea typeface="+mn-ea"/>
                <a:cs typeface="+mn-cs"/>
              </a:rPr>
              <a:t>. The reason behind this rapid growth pattern in the pet product and supplies sector is the increasing population of pets and pet owners. Pet Project Inc. is positioned to tackle the above-market need using an inventive, patented product, together with a management group with marketing experience and extensive product design. The company has spent significant time developing and researching </a:t>
            </a:r>
            <a:r>
              <a:rPr lang="en-GB" sz="1200" kern="1200" dirty="0" err="1">
                <a:solidFill>
                  <a:schemeClr val="tx1"/>
                </a:solidFill>
                <a:effectLst/>
                <a:latin typeface="+mn-lt"/>
                <a:ea typeface="+mn-ea"/>
                <a:cs typeface="+mn-cs"/>
              </a:rPr>
              <a:t>Petkeepet</a:t>
            </a:r>
            <a:r>
              <a:rPr lang="en-GB" sz="1200" kern="1200" dirty="0">
                <a:solidFill>
                  <a:schemeClr val="tx1"/>
                </a:solidFill>
                <a:effectLst/>
                <a:latin typeface="+mn-lt"/>
                <a:ea typeface="+mn-ea"/>
                <a:cs typeface="+mn-cs"/>
              </a:rPr>
              <a:t> to ascertain its capability to meet the market needs for a highly effective and easier waste clean-up invention (</a:t>
            </a:r>
            <a:r>
              <a:rPr lang="en-GB" sz="1200" kern="1200" dirty="0" err="1">
                <a:solidFill>
                  <a:schemeClr val="tx1"/>
                </a:solidFill>
                <a:effectLst/>
                <a:latin typeface="+mn-lt"/>
                <a:ea typeface="+mn-ea"/>
                <a:cs typeface="+mn-cs"/>
              </a:rPr>
              <a:t>Razi</a:t>
            </a:r>
            <a:r>
              <a:rPr lang="en-GB" sz="1200" kern="1200" dirty="0">
                <a:solidFill>
                  <a:schemeClr val="tx1"/>
                </a:solidFill>
                <a:effectLst/>
                <a:latin typeface="+mn-lt"/>
                <a:ea typeface="+mn-ea"/>
                <a:cs typeface="+mn-cs"/>
              </a:rPr>
              <a:t>, 2021). Pet Project Inc. will market a few innovative products. Ideally, consumers within a target niche need to be educated on the merits to obtain market acceptance as well as penetration. Accordingly, the marketing strategy needs to reflect the aforesaid reality. Pet Project Inc. is positioned to tackle the above-market need using an inventive, patented product, together with a management group with marketing experience and extensive product design. The company has spent significant time developing and researching </a:t>
            </a:r>
            <a:r>
              <a:rPr lang="en-GB" sz="1200" kern="1200" dirty="0" err="1">
                <a:solidFill>
                  <a:schemeClr val="tx1"/>
                </a:solidFill>
                <a:effectLst/>
                <a:latin typeface="+mn-lt"/>
                <a:ea typeface="+mn-ea"/>
                <a:cs typeface="+mn-cs"/>
              </a:rPr>
              <a:t>Petkeepet</a:t>
            </a:r>
            <a:r>
              <a:rPr lang="en-GB" sz="1200" kern="1200" dirty="0">
                <a:solidFill>
                  <a:schemeClr val="tx1"/>
                </a:solidFill>
                <a:effectLst/>
                <a:latin typeface="+mn-lt"/>
                <a:ea typeface="+mn-ea"/>
                <a:cs typeface="+mn-cs"/>
              </a:rPr>
              <a:t> to ascertain its capability to meet the market needs for a highly effective and easier waste clean-up invention (</a:t>
            </a:r>
            <a:r>
              <a:rPr lang="en-GB" sz="1200" kern="1200" dirty="0" err="1">
                <a:solidFill>
                  <a:schemeClr val="tx1"/>
                </a:solidFill>
                <a:effectLst/>
                <a:latin typeface="+mn-lt"/>
                <a:ea typeface="+mn-ea"/>
                <a:cs typeface="+mn-cs"/>
              </a:rPr>
              <a:t>Razi</a:t>
            </a:r>
            <a:r>
              <a:rPr lang="en-GB" sz="1200" kern="1200" dirty="0">
                <a:solidFill>
                  <a:schemeClr val="tx1"/>
                </a:solidFill>
                <a:effectLst/>
                <a:latin typeface="+mn-lt"/>
                <a:ea typeface="+mn-ea"/>
                <a:cs typeface="+mn-cs"/>
              </a:rPr>
              <a:t>, 2021). Pet Project Inc. will market a few innovative products. </a:t>
            </a:r>
            <a:endParaRPr lang="en-US" baseline="0" dirty="0"/>
          </a:p>
        </p:txBody>
      </p:sp>
      <p:sp>
        <p:nvSpPr>
          <p:cNvPr id="4" name="Slide Number Placeholder 3"/>
          <p:cNvSpPr>
            <a:spLocks noGrp="1"/>
          </p:cNvSpPr>
          <p:nvPr>
            <p:ph type="sldNum" sz="quarter" idx="10"/>
          </p:nvPr>
        </p:nvSpPr>
        <p:spPr/>
        <p:txBody>
          <a:bodyPr/>
          <a:lstStyle/>
          <a:p>
            <a:fld id="{191C6E12-CA38-46DC-8D97-B2C4C962359E}" type="slidenum">
              <a:rPr lang="en-US" smtClean="0"/>
              <a:t>6</a:t>
            </a:fld>
            <a:endParaRPr lang="en-US"/>
          </a:p>
        </p:txBody>
      </p:sp>
    </p:spTree>
    <p:extLst>
      <p:ext uri="{BB962C8B-B14F-4D97-AF65-F5344CB8AC3E}">
        <p14:creationId xmlns:p14="http://schemas.microsoft.com/office/powerpoint/2010/main" val="2291519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market segmentation research allows us to categorise our target market into different groups based on defining characteristics and preferences. This helped in determining the efficient approach of meeting their needs and understanding their expectations. Based on the market segmentation research we arrived at a specific target market of middle-aged female baby boomers. Additionally, older couples often turn to pets for companionship, and thus with the expanding older population, there has been a rise in spending on pets by the baby boomers. This research further helped us to establish the best marketing and advertising techniques. </a:t>
            </a:r>
            <a:endParaRPr lang="en-US" dirty="0"/>
          </a:p>
        </p:txBody>
      </p:sp>
      <p:sp>
        <p:nvSpPr>
          <p:cNvPr id="4" name="Slide Number Placeholder 3"/>
          <p:cNvSpPr>
            <a:spLocks noGrp="1"/>
          </p:cNvSpPr>
          <p:nvPr>
            <p:ph type="sldNum" sz="quarter" idx="10"/>
          </p:nvPr>
        </p:nvSpPr>
        <p:spPr/>
        <p:txBody>
          <a:bodyPr/>
          <a:lstStyle/>
          <a:p>
            <a:fld id="{191C6E12-CA38-46DC-8D97-B2C4C962359E}" type="slidenum">
              <a:rPr lang="en-US" smtClean="0"/>
              <a:t>7</a:t>
            </a:fld>
            <a:endParaRPr lang="en-US"/>
          </a:p>
        </p:txBody>
      </p:sp>
    </p:spTree>
    <p:extLst>
      <p:ext uri="{BB962C8B-B14F-4D97-AF65-F5344CB8AC3E}">
        <p14:creationId xmlns:p14="http://schemas.microsoft.com/office/powerpoint/2010/main" val="3664495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competitive analyses provided a deep understanding of the competition in the pet product industry and helped in knowing what is doing well in the industry. Additionally, the research helped in determining the preference of our target market and which competitors can be used to work with. The direct competitors include </a:t>
            </a:r>
            <a:r>
              <a:rPr lang="en-GB" dirty="0" err="1"/>
              <a:t>OurPet’s</a:t>
            </a:r>
            <a:r>
              <a:rPr lang="en-GB" dirty="0"/>
              <a:t> Company, </a:t>
            </a:r>
            <a:r>
              <a:rPr lang="en-GB" dirty="0" err="1"/>
              <a:t>Doskocil</a:t>
            </a:r>
            <a:r>
              <a:rPr lang="en-GB" dirty="0"/>
              <a:t> Manufacturing Company, Veterinary Ventures, Inc., and A Charmed Life, and the indirect competitors include Nestle Purina </a:t>
            </a:r>
            <a:r>
              <a:rPr lang="en-GB" dirty="0" err="1"/>
              <a:t>PetCare</a:t>
            </a:r>
            <a:r>
              <a:rPr lang="en-GB" dirty="0"/>
              <a:t>, PETsMART and PETCO. However, there is a challenge put forward by new market entrants; thus, Pet Project Inc. might lose market share, especially in niche categories. </a:t>
            </a:r>
          </a:p>
        </p:txBody>
      </p:sp>
      <p:sp>
        <p:nvSpPr>
          <p:cNvPr id="4" name="Slide Number Placeholder 3"/>
          <p:cNvSpPr>
            <a:spLocks noGrp="1"/>
          </p:cNvSpPr>
          <p:nvPr>
            <p:ph type="sldNum" sz="quarter" idx="10"/>
          </p:nvPr>
        </p:nvSpPr>
        <p:spPr/>
        <p:txBody>
          <a:bodyPr/>
          <a:lstStyle/>
          <a:p>
            <a:fld id="{191C6E12-CA38-46DC-8D97-B2C4C962359E}" type="slidenum">
              <a:rPr lang="en-US" smtClean="0"/>
              <a:t>8</a:t>
            </a:fld>
            <a:endParaRPr lang="en-US"/>
          </a:p>
        </p:txBody>
      </p:sp>
    </p:spTree>
    <p:extLst>
      <p:ext uri="{BB962C8B-B14F-4D97-AF65-F5344CB8AC3E}">
        <p14:creationId xmlns:p14="http://schemas.microsoft.com/office/powerpoint/2010/main" val="22797518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5BE9C087-7100-4FFC-9CAD-4E4123C8099D}"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1943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E9C087-7100-4FFC-9CAD-4E4123C8099D}" type="slidenum">
              <a:rPr lang="en-US" smtClean="0"/>
              <a:t>‹#›</a:t>
            </a:fld>
            <a:endParaRPr lang="en-US"/>
          </a:p>
        </p:txBody>
      </p:sp>
    </p:spTree>
    <p:extLst>
      <p:ext uri="{BB962C8B-B14F-4D97-AF65-F5344CB8AC3E}">
        <p14:creationId xmlns:p14="http://schemas.microsoft.com/office/powerpoint/2010/main" val="824922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E9C087-7100-4FFC-9CAD-4E4123C8099D}"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9457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2692FC-AE16-4780-BEF8-664CE82DE9A3}" type="datetimeFigureOut">
              <a:rPr lang="en-US" smtClean="0"/>
              <a:t>6/24/2021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E9C087-7100-4FFC-9CAD-4E4123C8099D}" type="slidenum">
              <a:rPr lang="en-US" smtClean="0"/>
              <a:t>‹#›</a:t>
            </a:fld>
            <a:endParaRPr lang="en-US"/>
          </a:p>
        </p:txBody>
      </p:sp>
    </p:spTree>
    <p:extLst>
      <p:ext uri="{BB962C8B-B14F-4D97-AF65-F5344CB8AC3E}">
        <p14:creationId xmlns:p14="http://schemas.microsoft.com/office/powerpoint/2010/main" val="818943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2692FC-AE16-4780-BEF8-664CE82DE9A3}" type="datetimeFigureOut">
              <a:rPr lang="en-US" smtClean="0"/>
              <a:t>6/24/2021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E9C087-7100-4FFC-9CAD-4E4123C8099D}"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779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2692FC-AE16-4780-BEF8-664CE82DE9A3}" type="datetimeFigureOut">
              <a:rPr lang="en-US" smtClean="0"/>
              <a:t>6/24/2021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E9C087-7100-4FFC-9CAD-4E4123C8099D}"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1036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2692FC-AE16-4780-BEF8-664CE82DE9A3}" type="datetimeFigureOut">
              <a:rPr lang="en-US" smtClean="0"/>
              <a:t>6/24/2021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E9C087-7100-4FFC-9CAD-4E4123C8099D}" type="slidenum">
              <a:rPr lang="en-US" smtClean="0"/>
              <a:t>‹#›</a:t>
            </a:fld>
            <a:endParaRPr lang="en-US"/>
          </a:p>
        </p:txBody>
      </p:sp>
    </p:spTree>
    <p:extLst>
      <p:ext uri="{BB962C8B-B14F-4D97-AF65-F5344CB8AC3E}">
        <p14:creationId xmlns:p14="http://schemas.microsoft.com/office/powerpoint/2010/main" val="3138196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2692FC-AE16-4780-BEF8-664CE82DE9A3}" type="datetimeFigureOut">
              <a:rPr lang="en-US" smtClean="0"/>
              <a:t>6/24/2021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E9C087-7100-4FFC-9CAD-4E4123C8099D}"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56982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2692FC-AE16-4780-BEF8-664CE82DE9A3}" type="datetimeFigureOut">
              <a:rPr lang="en-US" smtClean="0"/>
              <a:t>6/24/2021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E9C087-7100-4FFC-9CAD-4E4123C8099D}" type="slidenum">
              <a:rPr lang="en-US" smtClean="0"/>
              <a:t>‹#›</a:t>
            </a:fld>
            <a:endParaRPr lang="en-US"/>
          </a:p>
        </p:txBody>
      </p:sp>
    </p:spTree>
    <p:extLst>
      <p:ext uri="{BB962C8B-B14F-4D97-AF65-F5344CB8AC3E}">
        <p14:creationId xmlns:p14="http://schemas.microsoft.com/office/powerpoint/2010/main" val="2890452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2692FC-AE16-4780-BEF8-664CE82DE9A3}" type="datetimeFigureOut">
              <a:rPr lang="en-US" smtClean="0"/>
              <a:t>6/24/2021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E9C087-7100-4FFC-9CAD-4E4123C8099D}" type="slidenum">
              <a:rPr lang="en-US" smtClean="0"/>
              <a:t>‹#›</a:t>
            </a:fld>
            <a:endParaRPr lang="en-US"/>
          </a:p>
        </p:txBody>
      </p:sp>
    </p:spTree>
    <p:extLst>
      <p:ext uri="{BB962C8B-B14F-4D97-AF65-F5344CB8AC3E}">
        <p14:creationId xmlns:p14="http://schemas.microsoft.com/office/powerpoint/2010/main" val="4256723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E9C087-7100-4FFC-9CAD-4E4123C8099D}"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82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E9C087-7100-4FFC-9CAD-4E4123C8099D}"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700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E9C087-7100-4FFC-9CAD-4E4123C8099D}" type="slidenum">
              <a:rPr lang="en-US" smtClean="0"/>
              <a:t>‹#›</a:t>
            </a:fld>
            <a:endParaRPr lang="en-US"/>
          </a:p>
        </p:txBody>
      </p:sp>
    </p:spTree>
    <p:extLst>
      <p:ext uri="{BB962C8B-B14F-4D97-AF65-F5344CB8AC3E}">
        <p14:creationId xmlns:p14="http://schemas.microsoft.com/office/powerpoint/2010/main" val="1303270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E9C087-7100-4FFC-9CAD-4E4123C8099D}"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25120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E9C087-7100-4FFC-9CAD-4E4123C8099D}"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3055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E9C087-7100-4FFC-9CAD-4E4123C8099D}"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35255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2692FC-AE16-4780-BEF8-664CE82DE9A3}" type="datetimeFigureOut">
              <a:rPr lang="en-US" smtClean="0"/>
              <a:t>6/24/2021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E9C087-7100-4FFC-9CAD-4E4123C8099D}"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3934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32692FC-AE16-4780-BEF8-664CE82DE9A3}" type="datetimeFigureOut">
              <a:rPr lang="en-US" smtClean="0"/>
              <a:t>6/24/2021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E9C087-7100-4FFC-9CAD-4E4123C8099D}" type="slidenum">
              <a:rPr lang="en-US" smtClean="0"/>
              <a:t>‹#›</a:t>
            </a:fld>
            <a:endParaRPr lang="en-US"/>
          </a:p>
        </p:txBody>
      </p:sp>
    </p:spTree>
    <p:extLst>
      <p:ext uri="{BB962C8B-B14F-4D97-AF65-F5344CB8AC3E}">
        <p14:creationId xmlns:p14="http://schemas.microsoft.com/office/powerpoint/2010/main" val="31934150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forbes.com/sites/richardkestenbaum/2018/11/27/the-biggest-trends-in-the-pet-industry/?sh=38da96d4f09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400" dirty="0">
                <a:solidFill>
                  <a:schemeClr val="tx1"/>
                </a:solidFill>
              </a:rPr>
              <a:t>Business Plan</a:t>
            </a:r>
            <a:br>
              <a:rPr lang="en-US" sz="4400" dirty="0">
                <a:solidFill>
                  <a:schemeClr val="tx1"/>
                </a:solidFill>
              </a:rPr>
            </a:br>
            <a:r>
              <a:rPr lang="en-US" sz="2400" dirty="0"/>
              <a:t>By [Name]</a:t>
            </a:r>
            <a:endParaRPr lang="en-GB" sz="2400" dirty="0">
              <a:solidFill>
                <a:schemeClr val="tx1"/>
              </a:solidFill>
            </a:endParaRPr>
          </a:p>
        </p:txBody>
      </p:sp>
      <p:sp>
        <p:nvSpPr>
          <p:cNvPr id="3" name="Subtitle 2"/>
          <p:cNvSpPr>
            <a:spLocks noGrp="1"/>
          </p:cNvSpPr>
          <p:nvPr>
            <p:ph type="subTitle" idx="1"/>
          </p:nvPr>
        </p:nvSpPr>
        <p:spPr>
          <a:xfrm>
            <a:off x="2692398" y="3657596"/>
            <a:ext cx="6815669" cy="1663703"/>
          </a:xfrm>
        </p:spPr>
        <p:txBody>
          <a:bodyPr>
            <a:normAutofit fontScale="77500" lnSpcReduction="20000"/>
          </a:bodyPr>
          <a:lstStyle/>
          <a:p>
            <a:r>
              <a:rPr lang="en-US" dirty="0"/>
              <a:t>Florin Talos (1908806)</a:t>
            </a:r>
          </a:p>
          <a:p>
            <a:r>
              <a:rPr lang="en-US"/>
              <a:t>Melanie Squire</a:t>
            </a:r>
            <a:endParaRPr lang="en-US" dirty="0"/>
          </a:p>
          <a:p>
            <a:r>
              <a:rPr lang="en-US" dirty="0"/>
              <a:t>BMSW4006</a:t>
            </a:r>
          </a:p>
          <a:p>
            <a:r>
              <a:rPr lang="en-US" dirty="0" err="1"/>
              <a:t>Cardif</a:t>
            </a:r>
            <a:endParaRPr lang="en-US" dirty="0"/>
          </a:p>
          <a:p>
            <a:r>
              <a:rPr lang="en-US" dirty="0"/>
              <a:t>24/06/2021</a:t>
            </a:r>
          </a:p>
        </p:txBody>
      </p:sp>
    </p:spTree>
    <p:extLst>
      <p:ext uri="{BB962C8B-B14F-4D97-AF65-F5344CB8AC3E}">
        <p14:creationId xmlns:p14="http://schemas.microsoft.com/office/powerpoint/2010/main" val="8427377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9050" y="2514600"/>
            <a:ext cx="3810000" cy="3638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1485900" y="990600"/>
            <a:ext cx="8934450" cy="1333499"/>
          </a:xfrm>
        </p:spPr>
        <p:txBody>
          <a:bodyPr>
            <a:normAutofit/>
          </a:bodyPr>
          <a:lstStyle/>
          <a:p>
            <a:r>
              <a:rPr lang="en-US" dirty="0"/>
              <a:t>Overview</a:t>
            </a:r>
            <a:endParaRPr lang="en-US" b="1" dirty="0"/>
          </a:p>
        </p:txBody>
      </p:sp>
      <p:sp>
        <p:nvSpPr>
          <p:cNvPr id="4" name="Content Placeholder 3"/>
          <p:cNvSpPr>
            <a:spLocks noGrp="1"/>
          </p:cNvSpPr>
          <p:nvPr>
            <p:ph idx="1"/>
          </p:nvPr>
        </p:nvSpPr>
        <p:spPr>
          <a:xfrm>
            <a:off x="1589943" y="2611151"/>
            <a:ext cx="5744307" cy="3318936"/>
          </a:xfrm>
        </p:spPr>
        <p:txBody>
          <a:bodyPr>
            <a:normAutofit/>
          </a:bodyPr>
          <a:lstStyle/>
          <a:p>
            <a:pPr lvl="0"/>
            <a:r>
              <a:rPr lang="en-US" dirty="0"/>
              <a:t>Pet Project Inc. is an organization that is set to design and market pioneering pet products</a:t>
            </a:r>
          </a:p>
          <a:p>
            <a:pPr lvl="0"/>
            <a:r>
              <a:rPr lang="en-US" dirty="0"/>
              <a:t>It is founded and owned by Kelly Brant</a:t>
            </a:r>
          </a:p>
          <a:p>
            <a:pPr lvl="0"/>
            <a:r>
              <a:rPr lang="en-US" dirty="0"/>
              <a:t>Pet Project Inc. aims at developing pet products that will make pet owners enjoy their pets. </a:t>
            </a:r>
          </a:p>
          <a:p>
            <a:pPr marL="0" lvl="0" indent="0">
              <a:buNone/>
            </a:pPr>
            <a:endParaRPr lang="en-US" dirty="0"/>
          </a:p>
          <a:p>
            <a:endParaRPr lang="en-US" dirty="0"/>
          </a:p>
        </p:txBody>
      </p:sp>
    </p:spTree>
    <p:extLst>
      <p:ext uri="{BB962C8B-B14F-4D97-AF65-F5344CB8AC3E}">
        <p14:creationId xmlns:p14="http://schemas.microsoft.com/office/powerpoint/2010/main" val="383511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Marketing and PR strategy</a:t>
            </a:r>
            <a:endParaRPr lang="en-GB" dirty="0"/>
          </a:p>
        </p:txBody>
      </p:sp>
      <p:sp>
        <p:nvSpPr>
          <p:cNvPr id="3" name="Content Placeholder 2"/>
          <p:cNvSpPr>
            <a:spLocks noGrp="1"/>
          </p:cNvSpPr>
          <p:nvPr>
            <p:ph idx="1"/>
          </p:nvPr>
        </p:nvSpPr>
        <p:spPr/>
        <p:txBody>
          <a:bodyPr>
            <a:normAutofit/>
          </a:bodyPr>
          <a:lstStyle/>
          <a:p>
            <a:pPr marL="0" lvl="0" indent="0">
              <a:buNone/>
            </a:pPr>
            <a:r>
              <a:rPr lang="en-GB" dirty="0"/>
              <a:t>Website Marketing Strategy </a:t>
            </a:r>
          </a:p>
          <a:p>
            <a:r>
              <a:rPr lang="en-US" dirty="0"/>
              <a:t>The website provides a platform to reach the target market (De </a:t>
            </a:r>
            <a:r>
              <a:rPr lang="en-US" dirty="0" err="1"/>
              <a:t>Mooij</a:t>
            </a:r>
            <a:r>
              <a:rPr lang="en-US" dirty="0"/>
              <a:t>, 2018) </a:t>
            </a:r>
          </a:p>
          <a:p>
            <a:r>
              <a:rPr lang="en-US" dirty="0"/>
              <a:t>It will provide information and service about the product.</a:t>
            </a:r>
          </a:p>
          <a:p>
            <a:r>
              <a:rPr lang="en-US" dirty="0"/>
              <a:t>It will be well-designed, simple, and well advanced in keeping with new developments in the user interface. </a:t>
            </a:r>
          </a:p>
          <a:p>
            <a:r>
              <a:rPr lang="en-US" dirty="0"/>
              <a:t>It will have a graphic design that corresponds with the product or corporate identity design.</a:t>
            </a:r>
            <a:endParaRPr lang="en-GB" dirty="0">
              <a:solidFill>
                <a:schemeClr val="tx1"/>
              </a:solidFill>
            </a:endParaRPr>
          </a:p>
        </p:txBody>
      </p:sp>
    </p:spTree>
    <p:extLst>
      <p:ext uri="{BB962C8B-B14F-4D97-AF65-F5344CB8AC3E}">
        <p14:creationId xmlns:p14="http://schemas.microsoft.com/office/powerpoint/2010/main" val="3428811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Internet Marketing</a:t>
            </a:r>
            <a:endParaRPr lang="en-GB" dirty="0"/>
          </a:p>
        </p:txBody>
      </p:sp>
      <p:sp>
        <p:nvSpPr>
          <p:cNvPr id="3" name="Content Placeholder 2"/>
          <p:cNvSpPr>
            <a:spLocks noGrp="1"/>
          </p:cNvSpPr>
          <p:nvPr>
            <p:ph idx="1"/>
          </p:nvPr>
        </p:nvSpPr>
        <p:spPr/>
        <p:txBody>
          <a:bodyPr>
            <a:normAutofit fontScale="92500"/>
          </a:bodyPr>
          <a:lstStyle/>
          <a:p>
            <a:r>
              <a:rPr lang="en-US" dirty="0"/>
              <a:t>Blogs-	Starting a pet blog to determine the needs of our target market and provide education to them about our products.</a:t>
            </a:r>
            <a:endParaRPr lang="en-GB" dirty="0"/>
          </a:p>
          <a:p>
            <a:r>
              <a:rPr lang="en-US" dirty="0"/>
              <a:t>Social media- 	Social media platforms such as Facebook, Pinterest and Instagram will be the key to brand awareness. </a:t>
            </a:r>
          </a:p>
          <a:p>
            <a:pPr marL="457200" lvl="1" indent="0">
              <a:buNone/>
            </a:pPr>
            <a:r>
              <a:rPr lang="en-US" dirty="0"/>
              <a:t>It will include activities such as Facebook and Instagram post, and creating social media traffics through partnering with pet influencers.  </a:t>
            </a:r>
          </a:p>
          <a:p>
            <a:r>
              <a:rPr lang="en-US" dirty="0"/>
              <a:t>Email newsletter</a:t>
            </a:r>
            <a:r>
              <a:rPr lang="en-GB" dirty="0"/>
              <a:t>- 	</a:t>
            </a:r>
            <a:r>
              <a:rPr lang="en-US" dirty="0"/>
              <a:t>Monthly newsletter will be created and emailed to our customers.</a:t>
            </a:r>
            <a:endParaRPr lang="en-GB" dirty="0"/>
          </a:p>
          <a:p>
            <a:pPr marL="0" indent="0">
              <a:buNone/>
            </a:pPr>
            <a:r>
              <a:rPr lang="en-US" dirty="0"/>
              <a:t> </a:t>
            </a:r>
            <a:endParaRPr lang="en-GB" dirty="0"/>
          </a:p>
        </p:txBody>
      </p:sp>
    </p:spTree>
    <p:extLst>
      <p:ext uri="{BB962C8B-B14F-4D97-AF65-F5344CB8AC3E}">
        <p14:creationId xmlns:p14="http://schemas.microsoft.com/office/powerpoint/2010/main" val="4262809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Branding</a:t>
            </a:r>
            <a:endParaRPr lang="en-GB" dirty="0"/>
          </a:p>
        </p:txBody>
      </p:sp>
      <p:sp>
        <p:nvSpPr>
          <p:cNvPr id="3" name="Content Placeholder 2"/>
          <p:cNvSpPr>
            <a:spLocks noGrp="1"/>
          </p:cNvSpPr>
          <p:nvPr>
            <p:ph idx="1"/>
          </p:nvPr>
        </p:nvSpPr>
        <p:spPr/>
        <p:txBody>
          <a:bodyPr>
            <a:normAutofit/>
          </a:bodyPr>
          <a:lstStyle/>
          <a:p>
            <a:r>
              <a:rPr lang="en-US" dirty="0"/>
              <a:t>Branding-	We will establish a brand with a distinct identity and offer a quality experience in the pet business. </a:t>
            </a:r>
            <a:r>
              <a:rPr lang="en-US" dirty="0" err="1"/>
              <a:t>Petkeeper</a:t>
            </a:r>
            <a:r>
              <a:rPr lang="en-US" dirty="0"/>
              <a:t> is carefully positioned where it is an innovative device that meets a significant share of market needs compared to other competitors.</a:t>
            </a:r>
          </a:p>
          <a:p>
            <a:endParaRPr lang="en-US" dirty="0"/>
          </a:p>
          <a:p>
            <a:r>
              <a:rPr lang="en-US" dirty="0"/>
              <a:t>Leaflets-	The complete explanation of the innovative product will be advertised using visual illustrations and leaflets.</a:t>
            </a:r>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710067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3690" y="854116"/>
            <a:ext cx="9601196" cy="1303867"/>
          </a:xfrm>
        </p:spPr>
        <p:txBody>
          <a:bodyPr/>
          <a:lstStyle/>
          <a:p>
            <a:r>
              <a:rPr lang="en-GB" dirty="0">
                <a:solidFill>
                  <a:schemeClr val="tx1"/>
                </a:solidFill>
              </a:rPr>
              <a:t>Market research</a:t>
            </a:r>
            <a:endParaRPr lang="en-GB" dirty="0"/>
          </a:p>
        </p:txBody>
      </p:sp>
      <p:sp>
        <p:nvSpPr>
          <p:cNvPr id="3" name="Content Placeholder 2"/>
          <p:cNvSpPr>
            <a:spLocks noGrp="1"/>
          </p:cNvSpPr>
          <p:nvPr>
            <p:ph idx="1"/>
          </p:nvPr>
        </p:nvSpPr>
        <p:spPr>
          <a:xfrm>
            <a:off x="804672" y="2374052"/>
            <a:ext cx="10515599" cy="3935308"/>
          </a:xfrm>
        </p:spPr>
        <p:txBody>
          <a:bodyPr>
            <a:noAutofit/>
          </a:bodyPr>
          <a:lstStyle/>
          <a:p>
            <a:pPr marL="0" indent="0">
              <a:buNone/>
            </a:pPr>
            <a:r>
              <a:rPr lang="en-US" sz="2000" dirty="0"/>
              <a:t>Product/Service Use Research</a:t>
            </a:r>
            <a:endParaRPr lang="en-GB" sz="2000" dirty="0"/>
          </a:p>
          <a:p>
            <a:r>
              <a:rPr lang="en-US" sz="2000" dirty="0"/>
              <a:t>The pet products industry is and further increasing. </a:t>
            </a:r>
          </a:p>
          <a:p>
            <a:pPr lvl="0"/>
            <a:r>
              <a:rPr lang="en-US" sz="2000" dirty="0"/>
              <a:t>The pet product and supplies segment is rapidly growing and represents 5.5% of the industry (</a:t>
            </a:r>
            <a:r>
              <a:rPr lang="en-US" sz="2000" dirty="0" err="1"/>
              <a:t>Kestenbaum</a:t>
            </a:r>
            <a:r>
              <a:rPr lang="en-US" sz="2000" dirty="0"/>
              <a:t>, 2018). </a:t>
            </a:r>
          </a:p>
          <a:p>
            <a:pPr lvl="0"/>
            <a:r>
              <a:rPr lang="en-US" sz="2000" dirty="0"/>
              <a:t>The abovementioned segment is expected to increase in the next few years based on the past growth trends further. </a:t>
            </a:r>
          </a:p>
          <a:p>
            <a:r>
              <a:rPr lang="en-US" sz="2000" dirty="0"/>
              <a:t>Pet owners consider cleaning up after their pets as a major challenge</a:t>
            </a:r>
          </a:p>
          <a:p>
            <a:r>
              <a:rPr lang="en-US" sz="2000" dirty="0"/>
              <a:t>The available waste clean-up devices are cumbersome to operate and crudely designed, </a:t>
            </a:r>
          </a:p>
          <a:p>
            <a:pPr marL="0" indent="0">
              <a:buNone/>
            </a:pPr>
            <a:r>
              <a:rPr lang="en-US" sz="2000" dirty="0" err="1"/>
              <a:t>Petkeeper</a:t>
            </a:r>
            <a:r>
              <a:rPr lang="en-US" sz="2000" dirty="0"/>
              <a:t> has come up as a suitable and most effective option to satisfy the needs of pet owners, together with their communities, as it accomplishes effective, simple, and clean work.</a:t>
            </a:r>
            <a:endParaRPr lang="en-GB" sz="2000" dirty="0"/>
          </a:p>
          <a:p>
            <a:endParaRPr lang="en-US" sz="1800" dirty="0"/>
          </a:p>
        </p:txBody>
      </p:sp>
    </p:spTree>
    <p:extLst>
      <p:ext uri="{BB962C8B-B14F-4D97-AF65-F5344CB8AC3E}">
        <p14:creationId xmlns:p14="http://schemas.microsoft.com/office/powerpoint/2010/main" val="3586615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Market Research (</a:t>
            </a:r>
            <a:r>
              <a:rPr lang="en-US" dirty="0"/>
              <a:t>Cont..)</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t>Market Segmentation Research</a:t>
            </a:r>
            <a:endParaRPr lang="en-GB" dirty="0"/>
          </a:p>
          <a:p>
            <a:r>
              <a:rPr lang="en-US" dirty="0"/>
              <a:t>The global pet industry is among the fastest and largest market in the world</a:t>
            </a:r>
            <a:endParaRPr lang="en-GB" dirty="0"/>
          </a:p>
          <a:p>
            <a:r>
              <a:rPr lang="en-US" dirty="0"/>
              <a:t>Every market segmentation is stable, and the growth is exponentially appealing </a:t>
            </a:r>
            <a:endParaRPr lang="en-GB" dirty="0"/>
          </a:p>
          <a:p>
            <a:r>
              <a:rPr lang="en-US" dirty="0">
                <a:solidFill>
                  <a:schemeClr val="tx1"/>
                </a:solidFill>
              </a:rPr>
              <a:t>Demographic trends are positive for the pet industry.</a:t>
            </a:r>
            <a:endParaRPr lang="en-US" dirty="0"/>
          </a:p>
          <a:p>
            <a:r>
              <a:rPr lang="en-US" dirty="0"/>
              <a:t>Females spend average higher than males on pet products</a:t>
            </a:r>
            <a:endParaRPr lang="en-GB" dirty="0"/>
          </a:p>
          <a:p>
            <a:r>
              <a:rPr lang="en-US" dirty="0"/>
              <a:t>The pet product market is further segmented by age as spending varies considerably by age</a:t>
            </a:r>
            <a:endParaRPr lang="en-GB" dirty="0"/>
          </a:p>
          <a:p>
            <a:r>
              <a:rPr lang="en-US" dirty="0"/>
              <a:t>Older household is the leading spenders on pets products</a:t>
            </a:r>
            <a:endParaRPr lang="en-GB" dirty="0"/>
          </a:p>
          <a:p>
            <a:r>
              <a:rPr lang="en-US" dirty="0"/>
              <a:t>Married couple spend 30% more than average households on pet products</a:t>
            </a:r>
            <a:endParaRPr lang="en-GB" dirty="0"/>
          </a:p>
          <a:p>
            <a:endParaRPr lang="en-GB" dirty="0"/>
          </a:p>
        </p:txBody>
      </p:sp>
    </p:spTree>
    <p:extLst>
      <p:ext uri="{BB962C8B-B14F-4D97-AF65-F5344CB8AC3E}">
        <p14:creationId xmlns:p14="http://schemas.microsoft.com/office/powerpoint/2010/main" val="25005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Market Research (</a:t>
            </a:r>
            <a:r>
              <a:rPr lang="en-US" dirty="0"/>
              <a:t>Cont..)</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t>Competitive Analysis</a:t>
            </a:r>
            <a:endParaRPr lang="en-GB" dirty="0"/>
          </a:p>
          <a:p>
            <a:r>
              <a:rPr lang="en-US" dirty="0"/>
              <a:t>The pet products industry is competitive and highly fragmented</a:t>
            </a:r>
            <a:endParaRPr lang="en-GB" dirty="0"/>
          </a:p>
          <a:p>
            <a:r>
              <a:rPr lang="en-US" dirty="0"/>
              <a:t>There is no certain brand leadership</a:t>
            </a:r>
            <a:endParaRPr lang="en-GB" dirty="0"/>
          </a:p>
          <a:p>
            <a:r>
              <a:rPr lang="en-US" dirty="0"/>
              <a:t>There are numerous </a:t>
            </a:r>
            <a:r>
              <a:rPr lang="en-US" dirty="0" err="1"/>
              <a:t>underutilised</a:t>
            </a:r>
            <a:r>
              <a:rPr lang="en-US" dirty="0"/>
              <a:t> marketing opportunities. </a:t>
            </a:r>
            <a:endParaRPr lang="en-GB" dirty="0"/>
          </a:p>
          <a:p>
            <a:r>
              <a:rPr lang="en-US" dirty="0"/>
              <a:t>There are opportunities for successful entry to it that we intend to use to our advantage.</a:t>
            </a:r>
            <a:endParaRPr lang="en-GB" dirty="0"/>
          </a:p>
          <a:p>
            <a:r>
              <a:rPr lang="en-US" dirty="0"/>
              <a:t>Almost all the competitive products are sketchily manufactured and crudely designed.</a:t>
            </a:r>
            <a:endParaRPr lang="en-GB" dirty="0"/>
          </a:p>
          <a:p>
            <a:r>
              <a:rPr lang="en-US" dirty="0"/>
              <a:t>There is an untapped opportunity for growth for store-based retailers as well as e-commerce</a:t>
            </a:r>
            <a:endParaRPr lang="en-GB" dirty="0"/>
          </a:p>
          <a:p>
            <a:r>
              <a:rPr lang="en-US" dirty="0"/>
              <a:t>In 2021 the pet products are set to turn to decline after a positive year in 2020 in the UK</a:t>
            </a:r>
            <a:endParaRPr lang="en-GB" dirty="0"/>
          </a:p>
          <a:p>
            <a:endParaRPr lang="en-GB" dirty="0"/>
          </a:p>
        </p:txBody>
      </p:sp>
    </p:spTree>
    <p:extLst>
      <p:ext uri="{BB962C8B-B14F-4D97-AF65-F5344CB8AC3E}">
        <p14:creationId xmlns:p14="http://schemas.microsoft.com/office/powerpoint/2010/main" val="3071321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GB" dirty="0"/>
          </a:p>
        </p:txBody>
      </p:sp>
      <p:sp>
        <p:nvSpPr>
          <p:cNvPr id="3" name="Content Placeholder 2"/>
          <p:cNvSpPr>
            <a:spLocks noGrp="1"/>
          </p:cNvSpPr>
          <p:nvPr>
            <p:ph idx="1"/>
          </p:nvPr>
        </p:nvSpPr>
        <p:spPr/>
        <p:txBody>
          <a:bodyPr>
            <a:normAutofit fontScale="77500" lnSpcReduction="20000"/>
          </a:bodyPr>
          <a:lstStyle/>
          <a:p>
            <a:r>
              <a:rPr lang="en-US" dirty="0"/>
              <a:t>De </a:t>
            </a:r>
            <a:r>
              <a:rPr lang="en-US" dirty="0" err="1"/>
              <a:t>Mooij</a:t>
            </a:r>
            <a:r>
              <a:rPr lang="en-US" dirty="0"/>
              <a:t>, M., 2018. </a:t>
            </a:r>
            <a:r>
              <a:rPr lang="en-US" i="1" dirty="0"/>
              <a:t>Global marketing and advertising: understanding cultural paradoxes</a:t>
            </a:r>
            <a:r>
              <a:rPr lang="en-US" dirty="0"/>
              <a:t>. London: Sage.</a:t>
            </a:r>
            <a:endParaRPr lang="en-GB" dirty="0"/>
          </a:p>
          <a:p>
            <a:r>
              <a:rPr lang="en-US" dirty="0"/>
              <a:t>Eugenia, I., 2017. Website-</a:t>
            </a:r>
            <a:r>
              <a:rPr lang="uk-UA" dirty="0"/>
              <a:t>t</a:t>
            </a:r>
            <a:r>
              <a:rPr lang="en-US" dirty="0" err="1"/>
              <a:t>ool</a:t>
            </a:r>
            <a:r>
              <a:rPr lang="en-US" dirty="0"/>
              <a:t> of marketing strategy? </a:t>
            </a:r>
            <a:r>
              <a:rPr lang="en-US" i="1" dirty="0"/>
              <a:t>“</a:t>
            </a:r>
            <a:r>
              <a:rPr lang="en-US" i="1" dirty="0" err="1"/>
              <a:t>Ovidius</a:t>
            </a:r>
            <a:r>
              <a:rPr lang="en-US" i="1" dirty="0"/>
              <a:t>” University Annals, Economic Sciences Series</a:t>
            </a:r>
            <a:r>
              <a:rPr lang="en-US" dirty="0"/>
              <a:t>, </a:t>
            </a:r>
            <a:r>
              <a:rPr lang="en-US" b="1" dirty="0"/>
              <a:t>17</a:t>
            </a:r>
            <a:r>
              <a:rPr lang="en-US" dirty="0"/>
              <a:t>(1), pp. 302-306.</a:t>
            </a:r>
            <a:endParaRPr lang="en-GB" dirty="0"/>
          </a:p>
          <a:p>
            <a:r>
              <a:rPr lang="en-US" dirty="0" err="1"/>
              <a:t>Kestenbaum</a:t>
            </a:r>
            <a:r>
              <a:rPr lang="en-US" dirty="0"/>
              <a:t>, R., 2018. </a:t>
            </a:r>
            <a:r>
              <a:rPr lang="en-US" i="1" dirty="0"/>
              <a:t>The biggest trends in the pet industry</a:t>
            </a:r>
            <a:r>
              <a:rPr lang="en-US" dirty="0"/>
              <a:t>. [Online] Available at: </a:t>
            </a:r>
            <a:r>
              <a:rPr lang="en-US" u="sng" dirty="0">
                <a:hlinkClick r:id="rId2"/>
              </a:rPr>
              <a:t>https://www.forbes.com/sites/richardkestenbaum/2018/11/27/the-biggest-trends-in-the-pet-industry/?sh=38da96d4f099</a:t>
            </a:r>
            <a:r>
              <a:rPr lang="en-US" dirty="0"/>
              <a:t> [Accessed 5/6/2021].</a:t>
            </a:r>
            <a:endParaRPr lang="en-GB" dirty="0"/>
          </a:p>
          <a:p>
            <a:r>
              <a:rPr lang="en-US" dirty="0" err="1"/>
              <a:t>Nikitenko</a:t>
            </a:r>
            <a:r>
              <a:rPr lang="en-US" dirty="0"/>
              <a:t>, G.V., </a:t>
            </a:r>
            <a:r>
              <a:rPr lang="en-US" dirty="0" err="1"/>
              <a:t>Zvyagintseva</a:t>
            </a:r>
            <a:r>
              <a:rPr lang="en-US" dirty="0"/>
              <a:t>, O.S., </a:t>
            </a:r>
            <a:r>
              <a:rPr lang="en-US" dirty="0" err="1"/>
              <a:t>Sergienko</a:t>
            </a:r>
            <a:r>
              <a:rPr lang="en-US" dirty="0"/>
              <a:t>, E.G., </a:t>
            </a:r>
            <a:r>
              <a:rPr lang="en-US" dirty="0" err="1"/>
              <a:t>Babkina</a:t>
            </a:r>
            <a:r>
              <a:rPr lang="en-US" dirty="0"/>
              <a:t>, O.N. and </a:t>
            </a:r>
            <a:r>
              <a:rPr lang="en-US" dirty="0" err="1"/>
              <a:t>Chernikova</a:t>
            </a:r>
            <a:r>
              <a:rPr lang="en-US" dirty="0"/>
              <a:t>, L.I., 2017. Development of human resources of the organization with the help of team-building model. </a:t>
            </a:r>
            <a:r>
              <a:rPr lang="en-US" i="1" dirty="0" err="1"/>
              <a:t>Calitatea</a:t>
            </a:r>
            <a:r>
              <a:rPr lang="en-US" dirty="0"/>
              <a:t>, </a:t>
            </a:r>
            <a:r>
              <a:rPr lang="en-US" b="1" dirty="0"/>
              <a:t>18</a:t>
            </a:r>
            <a:r>
              <a:rPr lang="en-US" dirty="0"/>
              <a:t>(157), p. 132-136.</a:t>
            </a:r>
            <a:endParaRPr lang="en-GB" dirty="0"/>
          </a:p>
          <a:p>
            <a:r>
              <a:rPr lang="en-US" dirty="0" err="1"/>
              <a:t>Razi</a:t>
            </a:r>
            <a:r>
              <a:rPr lang="en-US" dirty="0"/>
              <a:t>, S., 2021. Debates on digital advertising strategies: an experiential approach to encourage critical thinking. </a:t>
            </a:r>
            <a:r>
              <a:rPr lang="en-US" i="1" dirty="0"/>
              <a:t>Advertising &amp; Society Quarterly</a:t>
            </a:r>
            <a:r>
              <a:rPr lang="en-US" dirty="0"/>
              <a:t>, </a:t>
            </a:r>
            <a:r>
              <a:rPr lang="en-US" b="1" dirty="0"/>
              <a:t>22</a:t>
            </a:r>
            <a:r>
              <a:rPr lang="en-US" dirty="0"/>
              <a:t>(1).</a:t>
            </a:r>
            <a:endParaRPr lang="en-GB" dirty="0"/>
          </a:p>
        </p:txBody>
      </p:sp>
    </p:spTree>
    <p:extLst>
      <p:ext uri="{BB962C8B-B14F-4D97-AF65-F5344CB8AC3E}">
        <p14:creationId xmlns:p14="http://schemas.microsoft.com/office/powerpoint/2010/main" val="12518334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5869</TotalTime>
  <Words>1886</Words>
  <Application>Microsoft Office PowerPoint</Application>
  <PresentationFormat>Widescreen</PresentationFormat>
  <Paragraphs>86</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Garamond</vt:lpstr>
      <vt:lpstr>Organic</vt:lpstr>
      <vt:lpstr>Business Plan By [Name]</vt:lpstr>
      <vt:lpstr>Overview</vt:lpstr>
      <vt:lpstr>Marketing and PR strategy</vt:lpstr>
      <vt:lpstr>Internet Marketing</vt:lpstr>
      <vt:lpstr>Branding</vt:lpstr>
      <vt:lpstr>Market research</vt:lpstr>
      <vt:lpstr>Market Research (Cont..)</vt:lpstr>
      <vt:lpstr>Market Research (Cont..)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By [Name]</dc:title>
  <cp:lastModifiedBy>Florin Talos (1908806)</cp:lastModifiedBy>
  <cp:revision>2</cp:revision>
  <dcterms:created xsi:type="dcterms:W3CDTF">2018-10-02T14:53:03Z</dcterms:created>
  <dcterms:modified xsi:type="dcterms:W3CDTF">2021-06-24T12:21:49Z</dcterms:modified>
</cp:coreProperties>
</file>