
<file path=[Content_Types].xml><?xml version="1.0" encoding="utf-8"?>
<Types xmlns="http://schemas.openxmlformats.org/package/2006/content-types"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281" r:id="rId5"/>
    <p:sldId id="283" r:id="rId6"/>
    <p:sldId id="284" r:id="rId7"/>
    <p:sldId id="285" r:id="rId8"/>
    <p:sldId id="286" r:id="rId9"/>
    <p:sldId id="289" r:id="rId10"/>
    <p:sldId id="290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050E354-F0CB-4426-BFED-4C1D1892BEF3}">
          <p14:sldIdLst/>
        </p14:section>
        <p14:section name="barbara" id="{6296DB19-6CAE-40D4-9A2A-7F58759D11C5}">
          <p14:sldIdLst/>
        </p14:section>
        <p14:section name="Mathew" id="{5CF8466B-10C1-4FA8-9F6F-5DF3956730D8}">
          <p14:sldIdLst>
            <p14:sldId id="281"/>
            <p14:sldId id="283"/>
            <p14:sldId id="284"/>
            <p14:sldId id="285"/>
            <p14:sldId id="286"/>
            <p14:sldId id="289"/>
            <p14:sldId id="290"/>
            <p14:sldId id="28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61" userDrawn="1">
          <p15:clr>
            <a:srgbClr val="A4A3A4"/>
          </p15:clr>
        </p15:guide>
        <p15:guide id="2" pos="14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F0F0"/>
    <a:srgbClr val="8947AD"/>
    <a:srgbClr val="3E902F"/>
    <a:srgbClr val="3E912F"/>
    <a:srgbClr val="274552"/>
    <a:srgbClr val="333333"/>
    <a:srgbClr val="286FA8"/>
    <a:srgbClr val="54707C"/>
    <a:srgbClr val="F98E10"/>
    <a:srgbClr val="B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061" autoAdjust="0"/>
  </p:normalViewPr>
  <p:slideViewPr>
    <p:cSldViewPr snapToGrid="0" showGuides="1">
      <p:cViewPr>
        <p:scale>
          <a:sx n="30" d="100"/>
          <a:sy n="30" d="100"/>
        </p:scale>
        <p:origin x="1740" y="936"/>
      </p:cViewPr>
      <p:guideLst>
        <p:guide orient="horz" pos="1661"/>
        <p:guide pos="14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notesMaster" Target="notesMasters/notesMaster1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tableStyles" Target="tableStyles.xml" /><Relationship Id="rId2" Type="http://schemas.openxmlformats.org/officeDocument/2006/relationships/customXml" Target="../customXml/item2.xml" /><Relationship Id="rId16" Type="http://schemas.openxmlformats.org/officeDocument/2006/relationships/theme" Target="theme/theme1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viewProps" Target="viewProps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7C13BC-7ED1-46B3-A915-A9905E76D335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C1ABB-7E4C-4029-8EAC-2C29862F3D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493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0D966-B070-A5B2-0770-B55CBA38C0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D2B9CE-BC39-1A0E-E158-21E53CB83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84A2D-751E-B8B7-8A15-587233C6C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84AC5F-200C-FA1F-1446-EFCBB3796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26261-2A24-5ED5-C37B-157F88D33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664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D45BB-9CB2-2130-FF88-94DDC27F8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DE8C1-D410-1CB7-B8E3-AD8732C142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B6104-2444-FDD5-8B43-BE0FCC8EF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D1C90-AC0F-D1C6-BFB8-605E03CEF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4C3DB-C9FB-C604-D88A-E723D2983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311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D2777-6B65-8805-9EF5-299DC0D80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47BF6-2717-2389-ABD3-C6EDC8CEC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F5C773-9582-EB7D-88A5-D487B940C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87DE-C91C-A2D1-F64F-5106EF65A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A48F6-D9A9-A9A3-8AC6-7D807F89B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240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F7CBC-5B40-FA5B-E022-0F72E8A05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D8201-4C33-2C6D-13E4-D0637020A7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F3A559-F856-17F7-C4B6-92B268562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A4ADB-CDDE-A783-063F-490B868F2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17D28-F5BD-FEA5-FACD-0E34EBFB8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9EBA7-7C50-6C2A-2CA2-91BD094C8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629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F9C6-7698-2FAE-DE25-F6A2E7821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C6DBE-2CAA-6F36-0187-25440A0F5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EB6F01-E97F-3E2B-9BED-61DDAAB53D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C00221-9096-8338-46A2-B75D852415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051E62-F425-7596-BAC2-8CFCE1AC2D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A46F74-5B5A-176C-0466-55B31185B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9B7355-B209-DA31-BC28-40E598E39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96FF6F-7C53-2900-5148-5A350C091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018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43C49-FF8F-061E-39CC-E21C8956F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031975-F360-9CBA-B478-CC3836D5E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07D2DD-8677-7B4A-DEC2-7A8F3900B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48E830-EEE6-DD4E-CE2F-9A6A4035D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476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894168-2854-F93F-5E37-D9F0648C8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8093AD-EE91-9383-CBE4-28AD4C6AC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B6D60-5972-7571-308C-123A3AA94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283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71DA2-2C32-344B-48DF-BEA6C19F7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94477-776E-5246-AFF5-4FDF98442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6F0EA7-F8AC-9E6B-DB52-9825E87A99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585E21-B793-7FB2-A8D0-8017791D8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18B96-BC2E-7CFC-350F-1ABB46032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B6AAB-E487-C823-A02F-635796953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193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5FEBA-16B7-41A5-9541-0C678F199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ED376A-61F2-C0F3-E834-C048A04275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6E2364-8C84-FD70-0E55-DF26E26970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957537-32BB-62A4-094F-B3ED691BB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106F6-93EB-3DA8-AEBE-3D259E1F9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C50A6-F693-7720-9234-755467C38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795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B34C3-CB4B-F9E6-A11A-6846B32AF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AE2608-4C2B-1DC4-D302-A62DC185CD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DD9EE-8AE2-8AB6-1794-9EDF8D40F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4CA37-FE9A-3AD8-5BD3-CBA1D99F3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738EC-B028-1760-3006-BD048CB6B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217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D46C44-CE90-19C3-4AA8-33BC2A9DE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B2FEA8-FC3F-BE85-783D-B4881CAF9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588BA-6538-C55D-91A1-1D5FDBCF1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094FC-B5DB-5B1E-A14E-0314022B8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2DB5F-4E46-5630-08CE-1F1BDF2D2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283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1BF06C-F583-34DA-C3F3-112657A5E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BADB06-0A79-03B5-4E1D-B3B3C97132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8B32F-52F1-FC15-0EB1-3C5B41B0BB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272F42-99F3-4729-BE2E-6C48BE6F41EA}" type="datetimeFigureOut">
              <a:rPr lang="en-GB" smtClean="0"/>
              <a:t>30/06/2025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36F05-555B-09A7-DCB9-FDE2963E27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B26B8-6E20-FAD5-55D1-2AD50BE433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46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4" Type="http://schemas.microsoft.com/office/2007/relationships/hdphoto" Target="../media/hdphoto1.wdp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13" Type="http://schemas.openxmlformats.org/officeDocument/2006/relationships/image" Target="../media/image12.svg" /><Relationship Id="rId3" Type="http://schemas.microsoft.com/office/2007/relationships/hdphoto" Target="../media/hdphoto2.wdp" /><Relationship Id="rId7" Type="http://schemas.openxmlformats.org/officeDocument/2006/relationships/image" Target="../media/image6.svg" /><Relationship Id="rId12" Type="http://schemas.openxmlformats.org/officeDocument/2006/relationships/image" Target="../media/image11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5.png" /><Relationship Id="rId11" Type="http://schemas.openxmlformats.org/officeDocument/2006/relationships/image" Target="../media/image10.svg" /><Relationship Id="rId5" Type="http://schemas.microsoft.com/office/2007/relationships/hdphoto" Target="../media/hdphoto3.wdp" /><Relationship Id="rId15" Type="http://schemas.microsoft.com/office/2007/relationships/hdphoto" Target="../media/hdphoto4.wdp" /><Relationship Id="rId10" Type="http://schemas.openxmlformats.org/officeDocument/2006/relationships/image" Target="../media/image9.png" /><Relationship Id="rId4" Type="http://schemas.openxmlformats.org/officeDocument/2006/relationships/image" Target="../media/image4.png" /><Relationship Id="rId9" Type="http://schemas.openxmlformats.org/officeDocument/2006/relationships/image" Target="../media/image8.svg" /><Relationship Id="rId14" Type="http://schemas.openxmlformats.org/officeDocument/2006/relationships/image" Target="../media/image13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3" Type="http://schemas.openxmlformats.org/officeDocument/2006/relationships/image" Target="../media/image15.jpeg" /><Relationship Id="rId7" Type="http://schemas.openxmlformats.org/officeDocument/2006/relationships/image" Target="../media/image8.svg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7.png" /><Relationship Id="rId11" Type="http://schemas.openxmlformats.org/officeDocument/2006/relationships/image" Target="../media/image12.svg" /><Relationship Id="rId5" Type="http://schemas.openxmlformats.org/officeDocument/2006/relationships/image" Target="../media/image6.svg" /><Relationship Id="rId10" Type="http://schemas.openxmlformats.org/officeDocument/2006/relationships/image" Target="../media/image11.png" /><Relationship Id="rId4" Type="http://schemas.openxmlformats.org/officeDocument/2006/relationships/image" Target="../media/image5.png" /><Relationship Id="rId9" Type="http://schemas.openxmlformats.org/officeDocument/2006/relationships/image" Target="../media/image10.sv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 /><Relationship Id="rId13" Type="http://schemas.openxmlformats.org/officeDocument/2006/relationships/image" Target="../media/image25.png" /><Relationship Id="rId18" Type="http://schemas.openxmlformats.org/officeDocument/2006/relationships/image" Target="../media/image30.png" /><Relationship Id="rId3" Type="http://schemas.microsoft.com/office/2007/relationships/hdphoto" Target="../media/hdphoto2.wdp" /><Relationship Id="rId21" Type="http://schemas.openxmlformats.org/officeDocument/2006/relationships/image" Target="../media/image32.png" /><Relationship Id="rId7" Type="http://schemas.openxmlformats.org/officeDocument/2006/relationships/image" Target="../media/image19.png" /><Relationship Id="rId12" Type="http://schemas.openxmlformats.org/officeDocument/2006/relationships/image" Target="../media/image24.svg" /><Relationship Id="rId17" Type="http://schemas.openxmlformats.org/officeDocument/2006/relationships/image" Target="../media/image29.jpg" /><Relationship Id="rId2" Type="http://schemas.openxmlformats.org/officeDocument/2006/relationships/image" Target="../media/image3.png" /><Relationship Id="rId16" Type="http://schemas.openxmlformats.org/officeDocument/2006/relationships/image" Target="../media/image28.svg" /><Relationship Id="rId20" Type="http://schemas.openxmlformats.org/officeDocument/2006/relationships/image" Target="../media/image31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8.svg" /><Relationship Id="rId11" Type="http://schemas.openxmlformats.org/officeDocument/2006/relationships/image" Target="../media/image23.png" /><Relationship Id="rId5" Type="http://schemas.openxmlformats.org/officeDocument/2006/relationships/image" Target="../media/image17.png" /><Relationship Id="rId15" Type="http://schemas.openxmlformats.org/officeDocument/2006/relationships/image" Target="../media/image27.png" /><Relationship Id="rId23" Type="http://schemas.openxmlformats.org/officeDocument/2006/relationships/image" Target="../media/image34.jpeg" /><Relationship Id="rId10" Type="http://schemas.openxmlformats.org/officeDocument/2006/relationships/image" Target="../media/image22.svg" /><Relationship Id="rId19" Type="http://schemas.microsoft.com/office/2007/relationships/hdphoto" Target="../media/hdphoto5.wdp" /><Relationship Id="rId4" Type="http://schemas.openxmlformats.org/officeDocument/2006/relationships/image" Target="../media/image16.png" /><Relationship Id="rId9" Type="http://schemas.openxmlformats.org/officeDocument/2006/relationships/image" Target="../media/image21.png" /><Relationship Id="rId14" Type="http://schemas.openxmlformats.org/officeDocument/2006/relationships/image" Target="../media/image26.svg" /><Relationship Id="rId22" Type="http://schemas.openxmlformats.org/officeDocument/2006/relationships/image" Target="../media/image33.png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 /><Relationship Id="rId3" Type="http://schemas.openxmlformats.org/officeDocument/2006/relationships/image" Target="../media/image15.jpeg" /><Relationship Id="rId7" Type="http://schemas.openxmlformats.org/officeDocument/2006/relationships/image" Target="../media/image37.jpeg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36.jpeg" /><Relationship Id="rId5" Type="http://schemas.microsoft.com/office/2007/relationships/hdphoto" Target="../media/hdphoto6.wdp" /><Relationship Id="rId4" Type="http://schemas.openxmlformats.org/officeDocument/2006/relationships/image" Target="../media/image35.png" /><Relationship Id="rId9" Type="http://schemas.openxmlformats.org/officeDocument/2006/relationships/image" Target="../media/image39.jpe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6" Type="http://schemas.microsoft.com/office/2007/relationships/hdphoto" Target="../media/hdphoto1.wdp" /><Relationship Id="rId5" Type="http://schemas.openxmlformats.org/officeDocument/2006/relationships/image" Target="../media/image2.png" /><Relationship Id="rId4" Type="http://schemas.microsoft.com/office/2007/relationships/hdphoto" Target="../media/hdphoto7.wdp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pulse/conflict-its-causes-karan-chandra-dey-iuyuc" TargetMode="External" /><Relationship Id="rId3" Type="http://schemas.openxmlformats.org/officeDocument/2006/relationships/image" Target="../media/image15.jpeg" /><Relationship Id="rId7" Type="http://schemas.openxmlformats.org/officeDocument/2006/relationships/hyperlink" Target="https://www.revolutionlearning.co.uk/article/tuckmans-team-developmentlifecycle-model/" TargetMode="External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fresho.com/gb/resources/fresh-food-insiders/thebiggest-challenges-in-the-restaurant-industry-in-2024" TargetMode="External" /><Relationship Id="rId5" Type="http://schemas.microsoft.com/office/2007/relationships/hdphoto" Target="../media/hdphoto6.wdp" /><Relationship Id="rId10" Type="http://schemas.openxmlformats.org/officeDocument/2006/relationships/hyperlink" Target="https://www.makingbusinessmatter.co.uk/tuckmans-model/" TargetMode="External" /><Relationship Id="rId4" Type="http://schemas.openxmlformats.org/officeDocument/2006/relationships/image" Target="../media/image35.png" /><Relationship Id="rId9" Type="http://schemas.openxmlformats.org/officeDocument/2006/relationships/hyperlink" Target="https://www.teamleadershipculture.com/blog/performance-vs-trust-2/" TargetMode="Externa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FA84AB-3221-5A93-5A0E-DCA7A2240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B25015DF-40B0-A8B8-88F0-6C9F7079D55E}"/>
              </a:ext>
            </a:extLst>
          </p:cNvPr>
          <p:cNvSpPr/>
          <p:nvPr/>
        </p:nvSpPr>
        <p:spPr>
          <a:xfrm>
            <a:off x="4958003" y="-32493"/>
            <a:ext cx="7215266" cy="6858002"/>
          </a:xfrm>
          <a:custGeom>
            <a:avLst/>
            <a:gdLst>
              <a:gd name="connsiteX0" fmla="*/ 0 w 7168322"/>
              <a:gd name="connsiteY0" fmla="*/ 0 h 6858002"/>
              <a:gd name="connsiteX1" fmla="*/ 7168322 w 7168322"/>
              <a:gd name="connsiteY1" fmla="*/ 0 h 6858002"/>
              <a:gd name="connsiteX2" fmla="*/ 7168322 w 7168322"/>
              <a:gd name="connsiteY2" fmla="*/ 6858002 h 6858002"/>
              <a:gd name="connsiteX3" fmla="*/ 3289476 w 7168322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68322" h="6858002">
                <a:moveTo>
                  <a:pt x="0" y="0"/>
                </a:moveTo>
                <a:lnTo>
                  <a:pt x="7168322" y="0"/>
                </a:lnTo>
                <a:lnTo>
                  <a:pt x="7168322" y="6858002"/>
                </a:lnTo>
                <a:lnTo>
                  <a:pt x="3289476" y="685800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49156DD1-C855-56F0-848F-7353E59ECC0B}"/>
              </a:ext>
            </a:extLst>
          </p:cNvPr>
          <p:cNvSpPr/>
          <p:nvPr/>
        </p:nvSpPr>
        <p:spPr>
          <a:xfrm>
            <a:off x="1817340" y="2720284"/>
            <a:ext cx="10347158" cy="4138863"/>
          </a:xfrm>
          <a:custGeom>
            <a:avLst/>
            <a:gdLst>
              <a:gd name="connsiteX0" fmla="*/ 4461778 w 10347158"/>
              <a:gd name="connsiteY0" fmla="*/ 0 h 4138863"/>
              <a:gd name="connsiteX1" fmla="*/ 10347158 w 10347158"/>
              <a:gd name="connsiteY1" fmla="*/ 0 h 4138863"/>
              <a:gd name="connsiteX2" fmla="*/ 10347158 w 10347158"/>
              <a:gd name="connsiteY2" fmla="*/ 4138863 h 4138863"/>
              <a:gd name="connsiteX3" fmla="*/ 0 w 10347158"/>
              <a:gd name="connsiteY3" fmla="*/ 4138863 h 4138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47158" h="4138863">
                <a:moveTo>
                  <a:pt x="4461778" y="0"/>
                </a:moveTo>
                <a:lnTo>
                  <a:pt x="10347158" y="0"/>
                </a:lnTo>
                <a:lnTo>
                  <a:pt x="10347158" y="4138863"/>
                </a:lnTo>
                <a:lnTo>
                  <a:pt x="0" y="4138863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3ED66E-9F2E-3CD9-34DD-0106A986F802}"/>
              </a:ext>
            </a:extLst>
          </p:cNvPr>
          <p:cNvSpPr txBox="1"/>
          <p:nvPr/>
        </p:nvSpPr>
        <p:spPr>
          <a:xfrm>
            <a:off x="-27501" y="869082"/>
            <a:ext cx="12192000" cy="461665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1270">
                  <a:solidFill>
                    <a:schemeClr val="bg1"/>
                  </a:solidFill>
                </a:ln>
                <a:solidFill>
                  <a:schemeClr val="bg1"/>
                </a:solidFill>
                <a:latin typeface="Aptos" panose="020B0004020202020204" pitchFamily="34" charset="0"/>
              </a:rPr>
              <a:t>                                                </a:t>
            </a:r>
            <a:r>
              <a:rPr lang="en-GB" sz="2400" i="1" dirty="0">
                <a:ln w="1270">
                  <a:noFill/>
                </a:ln>
                <a:solidFill>
                  <a:schemeClr val="bg1">
                    <a:lumMod val="95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Reflection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B5254A3-22A5-31EC-E469-D26417BDEA28}"/>
              </a:ext>
            </a:extLst>
          </p:cNvPr>
          <p:cNvGrpSpPr/>
          <p:nvPr/>
        </p:nvGrpSpPr>
        <p:grpSpPr>
          <a:xfrm>
            <a:off x="2117850" y="3304338"/>
            <a:ext cx="10046647" cy="2411240"/>
            <a:chOff x="3048848" y="2963460"/>
            <a:chExt cx="9115652" cy="2411240"/>
          </a:xfrm>
        </p:grpSpPr>
        <p:sp useBgFill="1">
          <p:nvSpPr>
            <p:cNvPr id="55" name="Freeform: Shape 54">
              <a:extLst>
                <a:ext uri="{FF2B5EF4-FFF2-40B4-BE49-F238E27FC236}">
                  <a16:creationId xmlns:a16="http://schemas.microsoft.com/office/drawing/2014/main" id="{899FA936-C124-092D-FEFB-24718DFFF6C9}"/>
                </a:ext>
              </a:extLst>
            </p:cNvPr>
            <p:cNvSpPr/>
            <p:nvPr/>
          </p:nvSpPr>
          <p:spPr>
            <a:xfrm>
              <a:off x="5264730" y="2963460"/>
              <a:ext cx="6899770" cy="466772"/>
            </a:xfrm>
            <a:custGeom>
              <a:avLst/>
              <a:gdLst>
                <a:gd name="connsiteX0" fmla="*/ 505117 w 6933059"/>
                <a:gd name="connsiteY0" fmla="*/ 0 h 466772"/>
                <a:gd name="connsiteX1" fmla="*/ 6933059 w 6933059"/>
                <a:gd name="connsiteY1" fmla="*/ 0 h 466772"/>
                <a:gd name="connsiteX2" fmla="*/ 6933059 w 6933059"/>
                <a:gd name="connsiteY2" fmla="*/ 466772 h 466772"/>
                <a:gd name="connsiteX3" fmla="*/ 0 w 6933059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33059" h="466772">
                  <a:moveTo>
                    <a:pt x="505117" y="0"/>
                  </a:moveTo>
                  <a:lnTo>
                    <a:pt x="6933059" y="0"/>
                  </a:lnTo>
                  <a:lnTo>
                    <a:pt x="6933059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bg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 useBgFill="1">
          <p:nvSpPr>
            <p:cNvPr id="58" name="Freeform: Shape 57">
              <a:extLst>
                <a:ext uri="{FF2B5EF4-FFF2-40B4-BE49-F238E27FC236}">
                  <a16:creationId xmlns:a16="http://schemas.microsoft.com/office/drawing/2014/main" id="{01040266-AA1F-6A06-4C64-F5C9B2F84AC7}"/>
                </a:ext>
              </a:extLst>
            </p:cNvPr>
            <p:cNvSpPr/>
            <p:nvPr/>
          </p:nvSpPr>
          <p:spPr>
            <a:xfrm>
              <a:off x="4551589" y="3611616"/>
              <a:ext cx="7612910" cy="466772"/>
            </a:xfrm>
            <a:custGeom>
              <a:avLst/>
              <a:gdLst>
                <a:gd name="connsiteX0" fmla="*/ 505117 w 6933059"/>
                <a:gd name="connsiteY0" fmla="*/ 0 h 466772"/>
                <a:gd name="connsiteX1" fmla="*/ 6933059 w 6933059"/>
                <a:gd name="connsiteY1" fmla="*/ 0 h 466772"/>
                <a:gd name="connsiteX2" fmla="*/ 6933059 w 6933059"/>
                <a:gd name="connsiteY2" fmla="*/ 466772 h 466772"/>
                <a:gd name="connsiteX3" fmla="*/ 0 w 6933059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33059" h="466772">
                  <a:moveTo>
                    <a:pt x="505117" y="0"/>
                  </a:moveTo>
                  <a:lnTo>
                    <a:pt x="6933059" y="0"/>
                  </a:lnTo>
                  <a:lnTo>
                    <a:pt x="6933059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bg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 useBgFill="1">
          <p:nvSpPr>
            <p:cNvPr id="56" name="Freeform: Shape 55">
              <a:extLst>
                <a:ext uri="{FF2B5EF4-FFF2-40B4-BE49-F238E27FC236}">
                  <a16:creationId xmlns:a16="http://schemas.microsoft.com/office/drawing/2014/main" id="{6E9D9CB4-2817-E014-8045-EC36E512B735}"/>
                </a:ext>
              </a:extLst>
            </p:cNvPr>
            <p:cNvSpPr/>
            <p:nvPr/>
          </p:nvSpPr>
          <p:spPr>
            <a:xfrm>
              <a:off x="3814620" y="4259772"/>
              <a:ext cx="8349879" cy="466772"/>
            </a:xfrm>
            <a:custGeom>
              <a:avLst/>
              <a:gdLst>
                <a:gd name="connsiteX0" fmla="*/ 505117 w 6933059"/>
                <a:gd name="connsiteY0" fmla="*/ 0 h 466772"/>
                <a:gd name="connsiteX1" fmla="*/ 6933059 w 6933059"/>
                <a:gd name="connsiteY1" fmla="*/ 0 h 466772"/>
                <a:gd name="connsiteX2" fmla="*/ 6933059 w 6933059"/>
                <a:gd name="connsiteY2" fmla="*/ 466772 h 466772"/>
                <a:gd name="connsiteX3" fmla="*/ 0 w 6933059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33059" h="466772">
                  <a:moveTo>
                    <a:pt x="505117" y="0"/>
                  </a:moveTo>
                  <a:lnTo>
                    <a:pt x="6933059" y="0"/>
                  </a:lnTo>
                  <a:lnTo>
                    <a:pt x="6933059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bg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 useBgFill="1">
          <p:nvSpPr>
            <p:cNvPr id="57" name="Freeform: Shape 56">
              <a:extLst>
                <a:ext uri="{FF2B5EF4-FFF2-40B4-BE49-F238E27FC236}">
                  <a16:creationId xmlns:a16="http://schemas.microsoft.com/office/drawing/2014/main" id="{6FDC0640-CBD7-A813-9792-0B558C47A2BF}"/>
                </a:ext>
              </a:extLst>
            </p:cNvPr>
            <p:cNvSpPr/>
            <p:nvPr/>
          </p:nvSpPr>
          <p:spPr>
            <a:xfrm>
              <a:off x="3048848" y="4907928"/>
              <a:ext cx="9115651" cy="466772"/>
            </a:xfrm>
            <a:custGeom>
              <a:avLst/>
              <a:gdLst>
                <a:gd name="connsiteX0" fmla="*/ 505117 w 6933059"/>
                <a:gd name="connsiteY0" fmla="*/ 0 h 466772"/>
                <a:gd name="connsiteX1" fmla="*/ 6933059 w 6933059"/>
                <a:gd name="connsiteY1" fmla="*/ 0 h 466772"/>
                <a:gd name="connsiteX2" fmla="*/ 6933059 w 6933059"/>
                <a:gd name="connsiteY2" fmla="*/ 466772 h 466772"/>
                <a:gd name="connsiteX3" fmla="*/ 0 w 6933059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33059" h="466772">
                  <a:moveTo>
                    <a:pt x="505117" y="0"/>
                  </a:moveTo>
                  <a:lnTo>
                    <a:pt x="6933059" y="0"/>
                  </a:lnTo>
                  <a:lnTo>
                    <a:pt x="6933059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bg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EF54B0F8-2834-D68E-B984-750D35ED9BFA}"/>
              </a:ext>
            </a:extLst>
          </p:cNvPr>
          <p:cNvSpPr txBox="1"/>
          <p:nvPr/>
        </p:nvSpPr>
        <p:spPr>
          <a:xfrm>
            <a:off x="2837143" y="1977939"/>
            <a:ext cx="8477250" cy="461665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latin typeface="Aptos" panose="020B0004020202020204" pitchFamily="34" charset="0"/>
              </a:rPr>
              <a:t>                                                     </a:t>
            </a:r>
            <a:r>
              <a:rPr lang="en-GB" sz="2400" dirty="0">
                <a:ln w="31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Today we will explore :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88CA3D2-4038-6B94-28F6-90B117693BD0}"/>
              </a:ext>
            </a:extLst>
          </p:cNvPr>
          <p:cNvGrpSpPr/>
          <p:nvPr/>
        </p:nvGrpSpPr>
        <p:grpSpPr>
          <a:xfrm>
            <a:off x="6270920" y="1855649"/>
            <a:ext cx="720000" cy="720000"/>
            <a:chOff x="7688988" y="3581598"/>
            <a:chExt cx="1260000" cy="1260000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D1196D77-285D-9CD1-7193-C50555737E4E}"/>
                </a:ext>
              </a:extLst>
            </p:cNvPr>
            <p:cNvSpPr/>
            <p:nvPr/>
          </p:nvSpPr>
          <p:spPr>
            <a:xfrm>
              <a:off x="7688988" y="3581598"/>
              <a:ext cx="1260000" cy="1260000"/>
            </a:xfrm>
            <a:prstGeom prst="ellipse">
              <a:avLst/>
            </a:prstGeom>
            <a:ln w="6350">
              <a:solidFill>
                <a:schemeClr val="bg1"/>
              </a:solidFill>
            </a:ln>
            <a:effectLst>
              <a:innerShdw blurRad="4699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46A635-A891-3647-8A6E-6FB08758D799}"/>
                </a:ext>
              </a:extLst>
            </p:cNvPr>
            <p:cNvSpPr/>
            <p:nvPr/>
          </p:nvSpPr>
          <p:spPr>
            <a:xfrm>
              <a:off x="8020566" y="3937413"/>
              <a:ext cx="596845" cy="548371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2CD4D66-6F32-2487-42AC-1CDD88BFD440}"/>
              </a:ext>
            </a:extLst>
          </p:cNvPr>
          <p:cNvSpPr txBox="1"/>
          <p:nvPr/>
        </p:nvSpPr>
        <p:spPr>
          <a:xfrm>
            <a:off x="3681725" y="3329415"/>
            <a:ext cx="8597223" cy="400110"/>
          </a:xfrm>
          <a:custGeom>
            <a:avLst/>
            <a:gdLst>
              <a:gd name="connsiteX0" fmla="*/ 439264 w 6824256"/>
              <a:gd name="connsiteY0" fmla="*/ 0 h 400110"/>
              <a:gd name="connsiteX1" fmla="*/ 6824256 w 6824256"/>
              <a:gd name="connsiteY1" fmla="*/ 0 h 400110"/>
              <a:gd name="connsiteX2" fmla="*/ 6824256 w 6824256"/>
              <a:gd name="connsiteY2" fmla="*/ 400110 h 400110"/>
              <a:gd name="connsiteX3" fmla="*/ 0 w 6824256"/>
              <a:gd name="connsiteY3" fmla="*/ 400110 h 400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24256" h="400110">
                <a:moveTo>
                  <a:pt x="439264" y="0"/>
                </a:moveTo>
                <a:lnTo>
                  <a:pt x="6824256" y="0"/>
                </a:lnTo>
                <a:lnTo>
                  <a:pt x="6824256" y="400110"/>
                </a:lnTo>
                <a:lnTo>
                  <a:pt x="0" y="400110"/>
                </a:lnTo>
                <a:close/>
              </a:path>
            </a:pathLst>
          </a:custGeom>
          <a:gradFill flip="none" rotWithShape="1">
            <a:gsLst>
              <a:gs pos="68000">
                <a:srgbClr val="264653"/>
              </a:gs>
              <a:gs pos="43000">
                <a:srgbClr val="333333"/>
              </a:gs>
            </a:gsLst>
            <a:path path="circle">
              <a:fillToRect l="100000" t="100000"/>
            </a:path>
            <a:tileRect r="-100000" b="-100000"/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/>
          <a:p>
            <a:r>
              <a:rPr lang="en-GB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                                                  Tools that improve </a:t>
            </a:r>
            <a:r>
              <a:rPr lang="en-GB" sz="2000" b="1" dirty="0">
                <a:ln w="6350">
                  <a:solidFill>
                    <a:srgbClr val="99FF99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Teamwork</a:t>
            </a:r>
            <a:r>
              <a:rPr lang="en-GB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and build </a:t>
            </a:r>
            <a:r>
              <a:rPr lang="en-GB" sz="2000" b="1" dirty="0">
                <a:ln w="6350">
                  <a:solidFill>
                    <a:srgbClr val="99FF99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Trust</a:t>
            </a:r>
            <a:endParaRPr lang="en-GB" b="1" dirty="0">
              <a:ln w="6350">
                <a:solidFill>
                  <a:srgbClr val="99FF99"/>
                </a:solidFill>
              </a:ln>
              <a:solidFill>
                <a:schemeClr val="bg1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6E5432B-8007-04FC-3A48-FB517E21244D}"/>
              </a:ext>
            </a:extLst>
          </p:cNvPr>
          <p:cNvSpPr txBox="1"/>
          <p:nvPr/>
        </p:nvSpPr>
        <p:spPr>
          <a:xfrm>
            <a:off x="1434633" y="3997731"/>
            <a:ext cx="13335705" cy="400110"/>
          </a:xfrm>
          <a:prstGeom prst="rect">
            <a:avLst/>
          </a:prstGeom>
          <a:gradFill>
            <a:gsLst>
              <a:gs pos="1000">
                <a:srgbClr val="264653"/>
              </a:gs>
              <a:gs pos="49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n w="6350">
                  <a:solidFill>
                    <a:srgbClr val="00B0F0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52000"/>
                    </a:prstClr>
                  </a:outerShdw>
                </a:effectLst>
                <a:latin typeface="Aptos" panose="020B0004020202020204" pitchFamily="34" charset="0"/>
              </a:rPr>
              <a:t>Tuckman</a:t>
            </a:r>
            <a:r>
              <a:rPr lang="en-US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’s Stages of Group Development</a:t>
            </a:r>
            <a:endParaRPr lang="en-GB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FE95D88-B168-7389-90AA-7B7050C465E1}"/>
              </a:ext>
            </a:extLst>
          </p:cNvPr>
          <p:cNvSpPr txBox="1"/>
          <p:nvPr/>
        </p:nvSpPr>
        <p:spPr>
          <a:xfrm>
            <a:off x="1916544" y="4634489"/>
            <a:ext cx="10347158" cy="40011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defRPr>
            </a:lvl1pPr>
          </a:lstStyle>
          <a:p>
            <a:pPr algn="ctr"/>
            <a:r>
              <a:rPr lang="en-US" dirty="0"/>
              <a:t>The </a:t>
            </a:r>
            <a:r>
              <a:rPr lang="en-US" sz="2000" b="1" dirty="0">
                <a:ln w="6350">
                  <a:solidFill>
                    <a:srgbClr val="99FF99"/>
                  </a:solidFill>
                </a:ln>
              </a:rPr>
              <a:t>Trust</a:t>
            </a:r>
            <a:r>
              <a:rPr lang="en-US" dirty="0"/>
              <a:t> vs. Performance Matrix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03AE736-DCA0-B1F9-19B2-9E3B058E4A47}"/>
              </a:ext>
            </a:extLst>
          </p:cNvPr>
          <p:cNvSpPr txBox="1"/>
          <p:nvPr/>
        </p:nvSpPr>
        <p:spPr>
          <a:xfrm>
            <a:off x="1734884" y="5271247"/>
            <a:ext cx="10749946" cy="369332"/>
          </a:xfrm>
          <a:prstGeom prst="rect">
            <a:avLst/>
          </a:prstGeom>
          <a:gradFill>
            <a:gsLst>
              <a:gs pos="6000">
                <a:srgbClr val="264653"/>
              </a:gs>
              <a:gs pos="77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Real time experience on hospitality settings  </a:t>
            </a:r>
            <a:endParaRPr lang="en-GB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pic>
        <p:nvPicPr>
          <p:cNvPr id="34" name="Picture 33" descr="A close-up of hands shaking">
            <a:extLst>
              <a:ext uri="{FF2B5EF4-FFF2-40B4-BE49-F238E27FC236}">
                <a16:creationId xmlns:a16="http://schemas.microsoft.com/office/drawing/2014/main" id="{A31F8978-EFE6-4D27-C640-F1B50AE603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156" t="11639" b="7813"/>
          <a:stretch>
            <a:fillRect/>
          </a:stretch>
        </p:blipFill>
        <p:spPr>
          <a:xfrm>
            <a:off x="-482721" y="32491"/>
            <a:ext cx="9416163" cy="6997098"/>
          </a:xfrm>
          <a:custGeom>
            <a:avLst/>
            <a:gdLst>
              <a:gd name="connsiteX0" fmla="*/ 0 w 9416163"/>
              <a:gd name="connsiteY0" fmla="*/ 0 h 7038019"/>
              <a:gd name="connsiteX1" fmla="*/ 5436118 w 9416163"/>
              <a:gd name="connsiteY1" fmla="*/ 0 h 7038019"/>
              <a:gd name="connsiteX2" fmla="*/ 6722671 w 9416163"/>
              <a:gd name="connsiteY2" fmla="*/ 2664792 h 7038019"/>
              <a:gd name="connsiteX3" fmla="*/ 5679581 w 9416163"/>
              <a:gd name="connsiteY3" fmla="*/ 3642818 h 7038019"/>
              <a:gd name="connsiteX4" fmla="*/ 2151877 w 9416163"/>
              <a:gd name="connsiteY4" fmla="*/ 6915209 h 7038019"/>
              <a:gd name="connsiteX5" fmla="*/ 9416163 w 9416163"/>
              <a:gd name="connsiteY5" fmla="*/ 6915209 h 7038019"/>
              <a:gd name="connsiteX6" fmla="*/ 9416163 w 9416163"/>
              <a:gd name="connsiteY6" fmla="*/ 7038019 h 7038019"/>
              <a:gd name="connsiteX7" fmla="*/ 0 w 9416163"/>
              <a:gd name="connsiteY7" fmla="*/ 7038019 h 70380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416163" h="7038019">
                <a:moveTo>
                  <a:pt x="0" y="0"/>
                </a:moveTo>
                <a:lnTo>
                  <a:pt x="5436118" y="0"/>
                </a:lnTo>
                <a:lnTo>
                  <a:pt x="6722671" y="2664792"/>
                </a:lnTo>
                <a:lnTo>
                  <a:pt x="5679581" y="3642818"/>
                </a:lnTo>
                <a:lnTo>
                  <a:pt x="2151877" y="6915209"/>
                </a:lnTo>
                <a:lnTo>
                  <a:pt x="9416163" y="6915209"/>
                </a:lnTo>
                <a:lnTo>
                  <a:pt x="9416163" y="7038019"/>
                </a:lnTo>
                <a:lnTo>
                  <a:pt x="0" y="7038019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DA2A73-2499-A5E4-6806-D0AFF52DBB96}"/>
              </a:ext>
            </a:extLst>
          </p:cNvPr>
          <p:cNvSpPr txBox="1"/>
          <p:nvPr/>
        </p:nvSpPr>
        <p:spPr>
          <a:xfrm>
            <a:off x="-941900" y="222751"/>
            <a:ext cx="13106400" cy="52322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dirty="0"/>
              <a:t>Trust  the Foundation of Team Success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506F188-9EE2-FCED-8C4A-1C99C3736E32}"/>
              </a:ext>
            </a:extLst>
          </p:cNvPr>
          <p:cNvSpPr/>
          <p:nvPr/>
        </p:nvSpPr>
        <p:spPr>
          <a:xfrm>
            <a:off x="12278948" y="-2368433"/>
            <a:ext cx="4243357" cy="12279086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8F1434D-5B14-2D70-35A4-543252624252}"/>
              </a:ext>
            </a:extLst>
          </p:cNvPr>
          <p:cNvSpPr/>
          <p:nvPr/>
        </p:nvSpPr>
        <p:spPr>
          <a:xfrm>
            <a:off x="-4343400" y="-2906486"/>
            <a:ext cx="3826455" cy="11005457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71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 animBg="1"/>
      <p:bldP spid="28" grpId="0" animBg="1"/>
      <p:bldP spid="29" grpId="0" animBg="1"/>
      <p:bldP spid="30" grpId="0" animBg="1"/>
      <p:bldP spid="11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27148E-BD3E-F2E8-C942-271C592A1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0BB0F4F7-521F-EB91-86A0-036283EE6F45}"/>
              </a:ext>
            </a:extLst>
          </p:cNvPr>
          <p:cNvGrpSpPr/>
          <p:nvPr/>
        </p:nvGrpSpPr>
        <p:grpSpPr>
          <a:xfrm>
            <a:off x="-209375" y="218011"/>
            <a:ext cx="14246217" cy="720000"/>
            <a:chOff x="-209375" y="218011"/>
            <a:chExt cx="14246217" cy="72000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D55F156-3508-8C8C-C534-A52AB0D90907}"/>
                </a:ext>
              </a:extLst>
            </p:cNvPr>
            <p:cNvSpPr txBox="1"/>
            <p:nvPr/>
          </p:nvSpPr>
          <p:spPr>
            <a:xfrm>
              <a:off x="-209375" y="321069"/>
              <a:ext cx="14246217" cy="523220"/>
            </a:xfrm>
            <a:prstGeom prst="rect">
              <a:avLst/>
            </a:prstGeom>
            <a:gradFill>
              <a:gsLst>
                <a:gs pos="100000">
                  <a:srgbClr val="264653"/>
                </a:gs>
                <a:gs pos="52000">
                  <a:srgbClr val="333333"/>
                </a:gs>
              </a:gsLst>
              <a:path path="circle">
                <a:fillToRect l="100000" b="100000"/>
              </a:path>
            </a:gradFill>
            <a:ln>
              <a:noFill/>
            </a:ln>
            <a:effectLst>
              <a:outerShdw blurRad="50800" dist="889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2800">
                  <a:ln w="635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50800" dist="2667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defRPr>
              </a:lvl1pPr>
            </a:lstStyle>
            <a:p>
              <a:r>
                <a:rPr lang="en-US" dirty="0">
                  <a:ln w="3175">
                    <a:gradFill>
                      <a:gsLst>
                        <a:gs pos="0">
                          <a:srgbClr val="B00000"/>
                        </a:gs>
                        <a:gs pos="27000">
                          <a:srgbClr val="F27F0C"/>
                        </a:gs>
                        <a:gs pos="52000">
                          <a:srgbClr val="2972AA"/>
                        </a:gs>
                        <a:gs pos="99000">
                          <a:srgbClr val="7E3DA7">
                            <a:alpha val="98000"/>
                          </a:srgbClr>
                        </a:gs>
                        <a:gs pos="75000">
                          <a:srgbClr val="3E902F"/>
                        </a:gs>
                      </a:gsLst>
                      <a:lin ang="5400000" scaled="1"/>
                    </a:gradFill>
                  </a:ln>
                </a:rPr>
                <a:t>Tuckman’s Stages of Group Development (1965)</a:t>
              </a:r>
              <a:endParaRPr lang="en-GB" dirty="0">
                <a:ln w="3175">
                  <a:gradFill>
                    <a:gsLst>
                      <a:gs pos="0">
                        <a:srgbClr val="B00000"/>
                      </a:gs>
                      <a:gs pos="27000">
                        <a:srgbClr val="F27F0C"/>
                      </a:gs>
                      <a:gs pos="52000">
                        <a:srgbClr val="2972AA"/>
                      </a:gs>
                      <a:gs pos="99000">
                        <a:srgbClr val="7E3DA7">
                          <a:alpha val="98000"/>
                        </a:srgbClr>
                      </a:gs>
                      <a:gs pos="75000">
                        <a:srgbClr val="3E902F"/>
                      </a:gs>
                    </a:gsLst>
                    <a:lin ang="5400000" scaled="1"/>
                  </a:gradFill>
                </a:ln>
              </a:endParaRPr>
            </a:p>
          </p:txBody>
        </p:sp>
        <p:pic>
          <p:nvPicPr>
            <p:cNvPr id="20" name="Picture 19" descr="A person in a suit and tie&#10;&#10;AI-generated content may be incorrect.">
              <a:extLst>
                <a:ext uri="{FF2B5EF4-FFF2-40B4-BE49-F238E27FC236}">
                  <a16:creationId xmlns:a16="http://schemas.microsoft.com/office/drawing/2014/main" id="{2E8EEA3C-5D9E-C984-BB1C-072EE656656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21" t="6030" r="16621" b="23969"/>
            <a:stretch>
              <a:fillRect/>
            </a:stretch>
          </p:blipFill>
          <p:spPr>
            <a:xfrm>
              <a:off x="1020594" y="218011"/>
              <a:ext cx="720000" cy="720000"/>
            </a:xfrm>
            <a:custGeom>
              <a:avLst/>
              <a:gdLst>
                <a:gd name="connsiteX0" fmla="*/ 1260000 w 2520000"/>
                <a:gd name="connsiteY0" fmla="*/ 0 h 2520000"/>
                <a:gd name="connsiteX1" fmla="*/ 2520000 w 2520000"/>
                <a:gd name="connsiteY1" fmla="*/ 1260000 h 2520000"/>
                <a:gd name="connsiteX2" fmla="*/ 1260000 w 2520000"/>
                <a:gd name="connsiteY2" fmla="*/ 2520000 h 2520000"/>
                <a:gd name="connsiteX3" fmla="*/ 0 w 2520000"/>
                <a:gd name="connsiteY3" fmla="*/ 1260000 h 2520000"/>
                <a:gd name="connsiteX4" fmla="*/ 1260000 w 2520000"/>
                <a:gd name="connsiteY4" fmla="*/ 0 h 25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0000" h="2520000">
                  <a:moveTo>
                    <a:pt x="1260000" y="0"/>
                  </a:moveTo>
                  <a:cubicBezTo>
                    <a:pt x="1955879" y="0"/>
                    <a:pt x="2520000" y="564121"/>
                    <a:pt x="2520000" y="1260000"/>
                  </a:cubicBezTo>
                  <a:cubicBezTo>
                    <a:pt x="2520000" y="1955879"/>
                    <a:pt x="1955879" y="2520000"/>
                    <a:pt x="1260000" y="2520000"/>
                  </a:cubicBezTo>
                  <a:cubicBezTo>
                    <a:pt x="564121" y="2520000"/>
                    <a:pt x="0" y="1955879"/>
                    <a:pt x="0" y="1260000"/>
                  </a:cubicBezTo>
                  <a:cubicBezTo>
                    <a:pt x="0" y="564121"/>
                    <a:pt x="564121" y="0"/>
                    <a:pt x="1260000" y="0"/>
                  </a:cubicBezTo>
                  <a:close/>
                </a:path>
              </a:pathLst>
            </a:custGeom>
            <a:ln w="12700">
              <a:gradFill>
                <a:gsLst>
                  <a:gs pos="0">
                    <a:srgbClr val="B90000">
                      <a:alpha val="99000"/>
                    </a:srgbClr>
                  </a:gs>
                  <a:gs pos="23000">
                    <a:srgbClr val="F98E10"/>
                  </a:gs>
                  <a:gs pos="50000">
                    <a:srgbClr val="286FA8"/>
                  </a:gs>
                  <a:gs pos="76000">
                    <a:srgbClr val="3E912F"/>
                  </a:gs>
                  <a:gs pos="100000">
                    <a:srgbClr val="8947AD"/>
                  </a:gs>
                </a:gsLst>
                <a:lin ang="5400000" scaled="1"/>
              </a:gradFill>
            </a:ln>
            <a:effectLst>
              <a:outerShdw blurRad="177800" dist="889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24AE942-F942-6021-E798-1ADAEAC98326}"/>
              </a:ext>
            </a:extLst>
          </p:cNvPr>
          <p:cNvGrpSpPr/>
          <p:nvPr/>
        </p:nvGrpSpPr>
        <p:grpSpPr>
          <a:xfrm>
            <a:off x="248589" y="1041069"/>
            <a:ext cx="11670757" cy="5721365"/>
            <a:chOff x="248589" y="1041069"/>
            <a:chExt cx="11670757" cy="5721365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2101F22-20BA-0DB2-A8F3-71ADE01124E7}"/>
                </a:ext>
              </a:extLst>
            </p:cNvPr>
            <p:cNvSpPr/>
            <p:nvPr/>
          </p:nvSpPr>
          <p:spPr>
            <a:xfrm>
              <a:off x="248589" y="1041069"/>
              <a:ext cx="11670757" cy="5721365"/>
            </a:xfrm>
            <a:custGeom>
              <a:avLst/>
              <a:gdLst>
                <a:gd name="connsiteX0" fmla="*/ 452230 w 11670757"/>
                <a:gd name="connsiteY0" fmla="*/ 0 h 5721365"/>
                <a:gd name="connsiteX1" fmla="*/ 904459 w 11670757"/>
                <a:gd name="connsiteY1" fmla="*/ 452230 h 5721365"/>
                <a:gd name="connsiteX2" fmla="*/ 678344 w 11670757"/>
                <a:gd name="connsiteY2" fmla="*/ 452230 h 5721365"/>
                <a:gd name="connsiteX3" fmla="*/ 678344 w 11670757"/>
                <a:gd name="connsiteY3" fmla="*/ 5043021 h 5721365"/>
                <a:gd name="connsiteX4" fmla="*/ 11218527 w 11670757"/>
                <a:gd name="connsiteY4" fmla="*/ 5043021 h 5721365"/>
                <a:gd name="connsiteX5" fmla="*/ 11218527 w 11670757"/>
                <a:gd name="connsiteY5" fmla="*/ 4816906 h 5721365"/>
                <a:gd name="connsiteX6" fmla="*/ 11670757 w 11670757"/>
                <a:gd name="connsiteY6" fmla="*/ 5269136 h 5721365"/>
                <a:gd name="connsiteX7" fmla="*/ 11218527 w 11670757"/>
                <a:gd name="connsiteY7" fmla="*/ 5721365 h 5721365"/>
                <a:gd name="connsiteX8" fmla="*/ 11218527 w 11670757"/>
                <a:gd name="connsiteY8" fmla="*/ 5495250 h 5721365"/>
                <a:gd name="connsiteX9" fmla="*/ 678344 w 11670757"/>
                <a:gd name="connsiteY9" fmla="*/ 5495250 h 5721365"/>
                <a:gd name="connsiteX10" fmla="*/ 678344 w 11670757"/>
                <a:gd name="connsiteY10" fmla="*/ 5495862 h 5721365"/>
                <a:gd name="connsiteX11" fmla="*/ 226115 w 11670757"/>
                <a:gd name="connsiteY11" fmla="*/ 5495862 h 5721365"/>
                <a:gd name="connsiteX12" fmla="*/ 226115 w 11670757"/>
                <a:gd name="connsiteY12" fmla="*/ 452230 h 5721365"/>
                <a:gd name="connsiteX13" fmla="*/ 0 w 11670757"/>
                <a:gd name="connsiteY13" fmla="*/ 452230 h 5721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70757" h="5721365">
                  <a:moveTo>
                    <a:pt x="452230" y="0"/>
                  </a:moveTo>
                  <a:lnTo>
                    <a:pt x="904459" y="452230"/>
                  </a:lnTo>
                  <a:lnTo>
                    <a:pt x="678344" y="452230"/>
                  </a:lnTo>
                  <a:lnTo>
                    <a:pt x="678344" y="5043021"/>
                  </a:lnTo>
                  <a:lnTo>
                    <a:pt x="11218527" y="5043021"/>
                  </a:lnTo>
                  <a:lnTo>
                    <a:pt x="11218527" y="4816906"/>
                  </a:lnTo>
                  <a:lnTo>
                    <a:pt x="11670757" y="5269136"/>
                  </a:lnTo>
                  <a:lnTo>
                    <a:pt x="11218527" y="5721365"/>
                  </a:lnTo>
                  <a:lnTo>
                    <a:pt x="11218527" y="5495250"/>
                  </a:lnTo>
                  <a:lnTo>
                    <a:pt x="678344" y="5495250"/>
                  </a:lnTo>
                  <a:lnTo>
                    <a:pt x="678344" y="5495862"/>
                  </a:lnTo>
                  <a:lnTo>
                    <a:pt x="226115" y="5495862"/>
                  </a:lnTo>
                  <a:lnTo>
                    <a:pt x="226115" y="452230"/>
                  </a:lnTo>
                  <a:lnTo>
                    <a:pt x="0" y="452230"/>
                  </a:lnTo>
                  <a:close/>
                </a:path>
              </a:pathLst>
            </a:custGeom>
            <a:gradFill flip="none" rotWithShape="1">
              <a:gsLst>
                <a:gs pos="100000">
                  <a:srgbClr val="264653"/>
                </a:gs>
                <a:gs pos="52000">
                  <a:srgbClr val="333333"/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bg1">
                  <a:alpha val="98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5864C56-EF67-AE7D-470F-F44F05EA5B61}"/>
                </a:ext>
              </a:extLst>
            </p:cNvPr>
            <p:cNvSpPr txBox="1"/>
            <p:nvPr/>
          </p:nvSpPr>
          <p:spPr>
            <a:xfrm rot="16200000">
              <a:off x="-1672911" y="3391671"/>
              <a:ext cx="47474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spc="600" dirty="0">
                  <a:solidFill>
                    <a:schemeClr val="bg1"/>
                  </a:solidFill>
                  <a:effectLst>
                    <a:outerShdw blurRad="50800" dist="114300" dir="8100000" algn="tr" rotWithShape="0">
                      <a:prstClr val="black">
                        <a:alpha val="58000"/>
                      </a:prstClr>
                    </a:outerShdw>
                  </a:effectLst>
                </a:rPr>
                <a:t>Effectiveness of a Team</a:t>
              </a:r>
              <a:endParaRPr lang="en-GB" b="1" spc="600" dirty="0">
                <a:solidFill>
                  <a:schemeClr val="bg1"/>
                </a:solidFill>
                <a:effectLst>
                  <a:outerShdw blurRad="50800" dist="114300" dir="8100000" algn="tr" rotWithShape="0">
                    <a:prstClr val="black">
                      <a:alpha val="58000"/>
                    </a:prstClr>
                  </a:outerShdw>
                </a:effectLst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C9A5FE48-3D21-8CDE-8CF6-3F7354E2DF87}"/>
                </a:ext>
              </a:extLst>
            </p:cNvPr>
            <p:cNvSpPr txBox="1"/>
            <p:nvPr/>
          </p:nvSpPr>
          <p:spPr>
            <a:xfrm>
              <a:off x="3747120" y="6126536"/>
              <a:ext cx="47474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spc="600" dirty="0">
                  <a:solidFill>
                    <a:schemeClr val="bg1"/>
                  </a:solidFill>
                  <a:effectLst>
                    <a:outerShdw blurRad="50800" dist="114300" dir="8100000" algn="tr" rotWithShape="0">
                      <a:prstClr val="black">
                        <a:alpha val="58000"/>
                      </a:prstClr>
                    </a:outerShdw>
                  </a:effectLst>
                </a:rPr>
                <a:t>Performance of a Team</a:t>
              </a:r>
              <a:endParaRPr lang="en-GB" b="1" spc="600" dirty="0">
                <a:solidFill>
                  <a:schemeClr val="bg1"/>
                </a:solidFill>
                <a:effectLst>
                  <a:outerShdw blurRad="50800" dist="114300" dir="8100000" algn="tr" rotWithShape="0">
                    <a:prstClr val="black">
                      <a:alpha val="58000"/>
                    </a:prstClr>
                  </a:outerShdw>
                </a:effectLst>
              </a:endParaRPr>
            </a:p>
          </p:txBody>
        </p:sp>
      </p:grp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3CAD35BF-E50A-67C8-149A-6700A0E7E967}"/>
              </a:ext>
            </a:extLst>
          </p:cNvPr>
          <p:cNvSpPr/>
          <p:nvPr/>
        </p:nvSpPr>
        <p:spPr>
          <a:xfrm>
            <a:off x="1559545" y="3777892"/>
            <a:ext cx="1508893" cy="1074979"/>
          </a:xfrm>
          <a:custGeom>
            <a:avLst/>
            <a:gdLst>
              <a:gd name="connsiteX0" fmla="*/ 0 w 1508893"/>
              <a:gd name="connsiteY0" fmla="*/ 0 h 935727"/>
              <a:gd name="connsiteX1" fmla="*/ 367893 w 1508893"/>
              <a:gd name="connsiteY1" fmla="*/ 69846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551839 w 1508893"/>
              <a:gd name="connsiteY1" fmla="*/ 64607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695059 w 1508893"/>
              <a:gd name="connsiteY1" fmla="*/ 691652 h 935727"/>
              <a:gd name="connsiteX2" fmla="*/ 1508893 w 1508893"/>
              <a:gd name="connsiteY2" fmla="*/ 935727 h 935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08893" h="935727">
                <a:moveTo>
                  <a:pt x="0" y="0"/>
                </a:moveTo>
                <a:cubicBezTo>
                  <a:pt x="58205" y="271254"/>
                  <a:pt x="443577" y="535698"/>
                  <a:pt x="695059" y="691652"/>
                </a:cubicBezTo>
                <a:cubicBezTo>
                  <a:pt x="946541" y="847606"/>
                  <a:pt x="1303620" y="919287"/>
                  <a:pt x="1508893" y="935727"/>
                </a:cubicBezTo>
              </a:path>
            </a:pathLst>
          </a:custGeom>
          <a:ln w="25400" cap="flat" cmpd="sng" algn="ctr">
            <a:solidFill>
              <a:srgbClr val="FF0000">
                <a:alpha val="70000"/>
              </a:srgbClr>
            </a:solidFill>
            <a:prstDash val="solid"/>
            <a:round/>
            <a:headEnd type="none" w="med" len="med"/>
            <a:tailEnd type="arrow" w="med" len="med"/>
          </a:ln>
          <a:effectLst>
            <a:outerShdw blurRad="76200" dist="76200" dir="8100000" algn="tr" rotWithShape="0">
              <a:schemeClr val="tx1">
                <a:alpha val="38000"/>
              </a:scheme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1" name="Freeform: Shape 110">
            <a:extLst>
              <a:ext uri="{FF2B5EF4-FFF2-40B4-BE49-F238E27FC236}">
                <a16:creationId xmlns:a16="http://schemas.microsoft.com/office/drawing/2014/main" id="{5A85EBA7-CC84-A2D6-8D7A-C6E40A38D9DD}"/>
              </a:ext>
            </a:extLst>
          </p:cNvPr>
          <p:cNvSpPr/>
          <p:nvPr/>
        </p:nvSpPr>
        <p:spPr>
          <a:xfrm rot="17077872">
            <a:off x="4305244" y="3924443"/>
            <a:ext cx="1011211" cy="1439420"/>
          </a:xfrm>
          <a:custGeom>
            <a:avLst/>
            <a:gdLst>
              <a:gd name="connsiteX0" fmla="*/ 0 w 1508893"/>
              <a:gd name="connsiteY0" fmla="*/ 0 h 935727"/>
              <a:gd name="connsiteX1" fmla="*/ 367893 w 1508893"/>
              <a:gd name="connsiteY1" fmla="*/ 69846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551839 w 1508893"/>
              <a:gd name="connsiteY1" fmla="*/ 64607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695059 w 1508893"/>
              <a:gd name="connsiteY1" fmla="*/ 691652 h 935727"/>
              <a:gd name="connsiteX2" fmla="*/ 1508893 w 1508893"/>
              <a:gd name="connsiteY2" fmla="*/ 935727 h 935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08893" h="935727">
                <a:moveTo>
                  <a:pt x="0" y="0"/>
                </a:moveTo>
                <a:cubicBezTo>
                  <a:pt x="58205" y="271254"/>
                  <a:pt x="443577" y="535698"/>
                  <a:pt x="695059" y="691652"/>
                </a:cubicBezTo>
                <a:cubicBezTo>
                  <a:pt x="946541" y="847606"/>
                  <a:pt x="1303620" y="919287"/>
                  <a:pt x="1508893" y="935727"/>
                </a:cubicBezTo>
              </a:path>
            </a:pathLst>
          </a:custGeom>
          <a:ln w="25400" cap="flat" cmpd="sng" algn="ctr">
            <a:solidFill>
              <a:srgbClr val="EE8A0F"/>
            </a:solidFill>
            <a:prstDash val="solid"/>
            <a:round/>
            <a:headEnd type="none" w="med" len="med"/>
            <a:tailEnd type="arrow" w="med" len="med"/>
          </a:ln>
          <a:effectLst>
            <a:outerShdw blurRad="76200" dist="76200" dir="8100000" algn="tr" rotWithShape="0">
              <a:schemeClr val="tx1">
                <a:alpha val="38000"/>
              </a:scheme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" name="Freeform: Shape 111">
            <a:extLst>
              <a:ext uri="{FF2B5EF4-FFF2-40B4-BE49-F238E27FC236}">
                <a16:creationId xmlns:a16="http://schemas.microsoft.com/office/drawing/2014/main" id="{604D70D8-B1FF-1CF9-66AB-CDC3672A3C57}"/>
              </a:ext>
            </a:extLst>
          </p:cNvPr>
          <p:cNvSpPr/>
          <p:nvPr/>
        </p:nvSpPr>
        <p:spPr>
          <a:xfrm rot="17015633">
            <a:off x="6690781" y="2955165"/>
            <a:ext cx="874831" cy="1266828"/>
          </a:xfrm>
          <a:custGeom>
            <a:avLst/>
            <a:gdLst>
              <a:gd name="connsiteX0" fmla="*/ 0 w 1508893"/>
              <a:gd name="connsiteY0" fmla="*/ 0 h 935727"/>
              <a:gd name="connsiteX1" fmla="*/ 367893 w 1508893"/>
              <a:gd name="connsiteY1" fmla="*/ 69846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551839 w 1508893"/>
              <a:gd name="connsiteY1" fmla="*/ 64607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695059 w 1508893"/>
              <a:gd name="connsiteY1" fmla="*/ 691652 h 935727"/>
              <a:gd name="connsiteX2" fmla="*/ 1508893 w 1508893"/>
              <a:gd name="connsiteY2" fmla="*/ 935727 h 935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08893" h="935727">
                <a:moveTo>
                  <a:pt x="0" y="0"/>
                </a:moveTo>
                <a:cubicBezTo>
                  <a:pt x="58205" y="271254"/>
                  <a:pt x="443577" y="535698"/>
                  <a:pt x="695059" y="691652"/>
                </a:cubicBezTo>
                <a:cubicBezTo>
                  <a:pt x="946541" y="847606"/>
                  <a:pt x="1303620" y="919287"/>
                  <a:pt x="1508893" y="935727"/>
                </a:cubicBezTo>
              </a:path>
            </a:pathLst>
          </a:custGeom>
          <a:ln w="25400" cap="flat" cmpd="sng" algn="ctr">
            <a:solidFill>
              <a:srgbClr val="266AA0"/>
            </a:solidFill>
            <a:prstDash val="solid"/>
            <a:round/>
            <a:headEnd type="none" w="med" len="med"/>
            <a:tailEnd type="arrow" w="med" len="med"/>
          </a:ln>
          <a:effectLst>
            <a:outerShdw blurRad="76200" dist="76200" dir="8100000" algn="tr" rotWithShape="0">
              <a:schemeClr val="tx1">
                <a:alpha val="38000"/>
              </a:scheme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3" name="Freeform: Shape 112">
            <a:extLst>
              <a:ext uri="{FF2B5EF4-FFF2-40B4-BE49-F238E27FC236}">
                <a16:creationId xmlns:a16="http://schemas.microsoft.com/office/drawing/2014/main" id="{7975A7E9-06C2-1A6E-D48C-2B5607374AC8}"/>
              </a:ext>
            </a:extLst>
          </p:cNvPr>
          <p:cNvSpPr/>
          <p:nvPr/>
        </p:nvSpPr>
        <p:spPr>
          <a:xfrm rot="16873714">
            <a:off x="9374309" y="2477604"/>
            <a:ext cx="394881" cy="1540083"/>
          </a:xfrm>
          <a:custGeom>
            <a:avLst/>
            <a:gdLst>
              <a:gd name="connsiteX0" fmla="*/ 0 w 1508893"/>
              <a:gd name="connsiteY0" fmla="*/ 0 h 935727"/>
              <a:gd name="connsiteX1" fmla="*/ 367893 w 1508893"/>
              <a:gd name="connsiteY1" fmla="*/ 69846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551839 w 1508893"/>
              <a:gd name="connsiteY1" fmla="*/ 646073 h 935727"/>
              <a:gd name="connsiteX2" fmla="*/ 1508893 w 1508893"/>
              <a:gd name="connsiteY2" fmla="*/ 935727 h 935727"/>
              <a:gd name="connsiteX0" fmla="*/ 0 w 1508893"/>
              <a:gd name="connsiteY0" fmla="*/ 0 h 935727"/>
              <a:gd name="connsiteX1" fmla="*/ 695059 w 1508893"/>
              <a:gd name="connsiteY1" fmla="*/ 691652 h 935727"/>
              <a:gd name="connsiteX2" fmla="*/ 1508893 w 1508893"/>
              <a:gd name="connsiteY2" fmla="*/ 935727 h 935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08893" h="935727">
                <a:moveTo>
                  <a:pt x="0" y="0"/>
                </a:moveTo>
                <a:cubicBezTo>
                  <a:pt x="58205" y="271254"/>
                  <a:pt x="443577" y="535698"/>
                  <a:pt x="695059" y="691652"/>
                </a:cubicBezTo>
                <a:cubicBezTo>
                  <a:pt x="946541" y="847606"/>
                  <a:pt x="1303620" y="919287"/>
                  <a:pt x="1508893" y="935727"/>
                </a:cubicBezTo>
              </a:path>
            </a:pathLst>
          </a:custGeom>
          <a:ln w="25400" cap="flat" cmpd="sng" algn="ctr">
            <a:solidFill>
              <a:srgbClr val="3E9431"/>
            </a:solidFill>
            <a:prstDash val="solid"/>
            <a:round/>
            <a:headEnd type="none" w="med" len="med"/>
            <a:tailEnd type="arrow" w="med" len="med"/>
          </a:ln>
          <a:effectLst>
            <a:outerShdw blurRad="76200" dist="76200" dir="8100000" algn="tr" rotWithShape="0">
              <a:schemeClr val="tx1">
                <a:alpha val="38000"/>
              </a:scheme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44870094-7686-8379-5FD6-ECE8428F352D}"/>
              </a:ext>
            </a:extLst>
          </p:cNvPr>
          <p:cNvGrpSpPr/>
          <p:nvPr/>
        </p:nvGrpSpPr>
        <p:grpSpPr>
          <a:xfrm>
            <a:off x="7616901" y="1600624"/>
            <a:ext cx="1525576" cy="1926406"/>
            <a:chOff x="7616901" y="1600624"/>
            <a:chExt cx="1525576" cy="1926406"/>
          </a:xfrm>
        </p:grpSpPr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40CBAF73-8B64-86C8-121E-29328C07BFCC}"/>
                </a:ext>
              </a:extLst>
            </p:cNvPr>
            <p:cNvSpPr txBox="1"/>
            <p:nvPr/>
          </p:nvSpPr>
          <p:spPr>
            <a:xfrm>
              <a:off x="7630477" y="1600624"/>
              <a:ext cx="1512000" cy="40011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3E9230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Performing</a:t>
              </a:r>
              <a:endParaRPr lang="en-GB" sz="2000" b="1" dirty="0">
                <a:ln>
                  <a:solidFill>
                    <a:srgbClr val="3E9230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91" name="Group 90">
              <a:extLst>
                <a:ext uri="{FF2B5EF4-FFF2-40B4-BE49-F238E27FC236}">
                  <a16:creationId xmlns:a16="http://schemas.microsoft.com/office/drawing/2014/main" id="{53C337BE-B053-ED39-409C-335098439741}"/>
                </a:ext>
              </a:extLst>
            </p:cNvPr>
            <p:cNvGrpSpPr/>
            <p:nvPr/>
          </p:nvGrpSpPr>
          <p:grpSpPr>
            <a:xfrm>
              <a:off x="7616901" y="2015030"/>
              <a:ext cx="1512000" cy="1512000"/>
              <a:chOff x="9564113" y="1783114"/>
              <a:chExt cx="1512000" cy="1512000"/>
            </a:xfrm>
            <a:effectLst>
              <a:outerShdw blurRad="50800" dist="76200" dir="18900000" algn="bl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90" name="Group 89">
                <a:extLst>
                  <a:ext uri="{FF2B5EF4-FFF2-40B4-BE49-F238E27FC236}">
                    <a16:creationId xmlns:a16="http://schemas.microsoft.com/office/drawing/2014/main" id="{07E9F769-CBA7-4E88-CC95-5326CE28369A}"/>
                  </a:ext>
                </a:extLst>
              </p:cNvPr>
              <p:cNvGrpSpPr/>
              <p:nvPr/>
            </p:nvGrpSpPr>
            <p:grpSpPr>
              <a:xfrm>
                <a:off x="9564113" y="1783114"/>
                <a:ext cx="1512000" cy="1512000"/>
                <a:chOff x="9564113" y="1783114"/>
                <a:chExt cx="1512000" cy="1512000"/>
              </a:xfrm>
            </p:grpSpPr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D75EF483-6381-94BF-088B-E017479A88FD}"/>
                    </a:ext>
                  </a:extLst>
                </p:cNvPr>
                <p:cNvSpPr/>
                <p:nvPr/>
              </p:nvSpPr>
              <p:spPr>
                <a:xfrm>
                  <a:off x="9564113" y="1783114"/>
                  <a:ext cx="1512000" cy="1504471"/>
                </a:xfrm>
                <a:prstGeom prst="ellipse">
                  <a:avLst/>
                </a:prstGeom>
                <a:gradFill flip="none" rotWithShape="1">
                  <a:gsLst>
                    <a:gs pos="2000">
                      <a:schemeClr val="accent3">
                        <a:lumMod val="60000"/>
                        <a:lumOff val="40000"/>
                      </a:schemeClr>
                    </a:gs>
                    <a:gs pos="58000">
                      <a:schemeClr val="accent6">
                        <a:lumMod val="75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gradFill>
                    <a:gsLst>
                      <a:gs pos="3000">
                        <a:srgbClr val="FF0000"/>
                      </a:gs>
                      <a:gs pos="100000">
                        <a:srgbClr val="101A26"/>
                      </a:gs>
                    </a:gsLst>
                    <a:lin ang="5400000" scaled="1"/>
                  </a:gradFill>
                </a:ln>
                <a:effectLst>
                  <a:innerShdw blurRad="114300" dist="152400">
                    <a:prstClr val="black"/>
                  </a:innerShdw>
                </a:effectLst>
              </p:spPr>
              <p:style>
                <a:lnRef idx="0">
                  <a:schemeClr val="accent4"/>
                </a:lnRef>
                <a:fillRef idx="3">
                  <a:schemeClr val="accent4"/>
                </a:fillRef>
                <a:effectRef idx="3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Circle: Hollow 45">
                  <a:extLst>
                    <a:ext uri="{FF2B5EF4-FFF2-40B4-BE49-F238E27FC236}">
                      <a16:creationId xmlns:a16="http://schemas.microsoft.com/office/drawing/2014/main" id="{AAFFEE9F-C79D-9AAB-1716-2A18D090340F}"/>
                    </a:ext>
                  </a:extLst>
                </p:cNvPr>
                <p:cNvSpPr/>
                <p:nvPr/>
              </p:nvSpPr>
              <p:spPr>
                <a:xfrm>
                  <a:off x="9564113" y="1790643"/>
                  <a:ext cx="1512000" cy="1504471"/>
                </a:xfrm>
                <a:prstGeom prst="donut">
                  <a:avLst>
                    <a:gd name="adj" fmla="val 6887"/>
                  </a:avLst>
                </a:prstGeom>
                <a:gradFill>
                  <a:gsLst>
                    <a:gs pos="2000">
                      <a:schemeClr val="bg1">
                        <a:lumMod val="85000"/>
                      </a:schemeClr>
                    </a:gs>
                    <a:gs pos="67000">
                      <a:srgbClr val="333333"/>
                    </a:gs>
                  </a:gsLst>
                  <a:path path="circle">
                    <a:fillToRect l="50000" t="50000" r="50000" b="50000"/>
                  </a:path>
                </a:gradFill>
                <a:ln>
                  <a:noFill/>
                </a:ln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61" name="Graphic 60" descr="Blockchain outline">
                <a:extLst>
                  <a:ext uri="{FF2B5EF4-FFF2-40B4-BE49-F238E27FC236}">
                    <a16:creationId xmlns:a16="http://schemas.microsoft.com/office/drawing/2014/main" id="{17C7F362-C933-7EDD-3DEC-778B377E21A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9864828" y="2006960"/>
                <a:ext cx="914400" cy="914400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D462634F-D3E6-8618-EBAB-5F86F5363C74}"/>
              </a:ext>
            </a:extLst>
          </p:cNvPr>
          <p:cNvGrpSpPr/>
          <p:nvPr/>
        </p:nvGrpSpPr>
        <p:grpSpPr>
          <a:xfrm>
            <a:off x="5249305" y="2630415"/>
            <a:ext cx="1372589" cy="1779766"/>
            <a:chOff x="5249305" y="2630415"/>
            <a:chExt cx="1372589" cy="1779766"/>
          </a:xfrm>
        </p:grpSpPr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062E3DE0-99B5-BA57-B5D6-5FEABAFB968C}"/>
                </a:ext>
              </a:extLst>
            </p:cNvPr>
            <p:cNvSpPr txBox="1"/>
            <p:nvPr/>
          </p:nvSpPr>
          <p:spPr>
            <a:xfrm>
              <a:off x="5284501" y="2630415"/>
              <a:ext cx="1337393" cy="40011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2970A9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Norming</a:t>
              </a:r>
              <a:endParaRPr lang="en-GB" sz="2000" b="1" dirty="0">
                <a:ln>
                  <a:solidFill>
                    <a:srgbClr val="2970A9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79C31DE3-8E8C-E357-17BA-6B761100EDEA}"/>
                </a:ext>
              </a:extLst>
            </p:cNvPr>
            <p:cNvGrpSpPr/>
            <p:nvPr/>
          </p:nvGrpSpPr>
          <p:grpSpPr>
            <a:xfrm>
              <a:off x="5249305" y="3078181"/>
              <a:ext cx="1332000" cy="1332000"/>
              <a:chOff x="6264449" y="2536438"/>
              <a:chExt cx="1332000" cy="1332000"/>
            </a:xfrm>
            <a:effectLst>
              <a:outerShdw blurRad="50800" dist="76200" dir="18900000" algn="bl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id="{57E21C2D-5AB7-75C8-7C3A-615230FBFCC8}"/>
                  </a:ext>
                </a:extLst>
              </p:cNvPr>
              <p:cNvGrpSpPr/>
              <p:nvPr/>
            </p:nvGrpSpPr>
            <p:grpSpPr>
              <a:xfrm>
                <a:off x="6264449" y="2536438"/>
                <a:ext cx="1332000" cy="1332000"/>
                <a:chOff x="6264449" y="2536438"/>
                <a:chExt cx="1332000" cy="1332000"/>
              </a:xfrm>
            </p:grpSpPr>
            <p:sp>
              <p:nvSpPr>
                <p:cNvPr id="38" name="Oval 37">
                  <a:extLst>
                    <a:ext uri="{FF2B5EF4-FFF2-40B4-BE49-F238E27FC236}">
                      <a16:creationId xmlns:a16="http://schemas.microsoft.com/office/drawing/2014/main" id="{BE56ECDB-4E99-4C27-551F-F15396C8D4B7}"/>
                    </a:ext>
                  </a:extLst>
                </p:cNvPr>
                <p:cNvSpPr/>
                <p:nvPr/>
              </p:nvSpPr>
              <p:spPr>
                <a:xfrm>
                  <a:off x="6264449" y="2536438"/>
                  <a:ext cx="1332000" cy="1325368"/>
                </a:xfrm>
                <a:prstGeom prst="ellipse">
                  <a:avLst/>
                </a:prstGeom>
                <a:gradFill flip="none" rotWithShape="1">
                  <a:gsLst>
                    <a:gs pos="2000">
                      <a:schemeClr val="accent1">
                        <a:lumMod val="60000"/>
                        <a:lumOff val="40000"/>
                      </a:schemeClr>
                    </a:gs>
                    <a:gs pos="58000">
                      <a:schemeClr val="tx2">
                        <a:lumMod val="75000"/>
                        <a:lumOff val="25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gradFill>
                    <a:gsLst>
                      <a:gs pos="3000">
                        <a:srgbClr val="FF0000"/>
                      </a:gs>
                      <a:gs pos="100000">
                        <a:srgbClr val="101A26"/>
                      </a:gs>
                    </a:gsLst>
                    <a:lin ang="5400000" scaled="1"/>
                  </a:gradFill>
                </a:ln>
                <a:effectLst>
                  <a:innerShdw blurRad="114300" dist="152400">
                    <a:prstClr val="black"/>
                  </a:innerShdw>
                </a:effectLst>
              </p:spPr>
              <p:style>
                <a:lnRef idx="0">
                  <a:schemeClr val="accent4"/>
                </a:lnRef>
                <a:fillRef idx="3">
                  <a:schemeClr val="accent4"/>
                </a:fillRef>
                <a:effectRef idx="3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0" name="Circle: Hollow 39">
                  <a:extLst>
                    <a:ext uri="{FF2B5EF4-FFF2-40B4-BE49-F238E27FC236}">
                      <a16:creationId xmlns:a16="http://schemas.microsoft.com/office/drawing/2014/main" id="{A2060DAA-955B-7A8C-4570-164D74CA082E}"/>
                    </a:ext>
                  </a:extLst>
                </p:cNvPr>
                <p:cNvSpPr/>
                <p:nvPr/>
              </p:nvSpPr>
              <p:spPr>
                <a:xfrm>
                  <a:off x="6264449" y="2543070"/>
                  <a:ext cx="1332000" cy="1325368"/>
                </a:xfrm>
                <a:prstGeom prst="donut">
                  <a:avLst>
                    <a:gd name="adj" fmla="val 6887"/>
                  </a:avLst>
                </a:prstGeom>
                <a:gradFill>
                  <a:gsLst>
                    <a:gs pos="2000">
                      <a:schemeClr val="bg1">
                        <a:lumMod val="85000"/>
                      </a:schemeClr>
                    </a:gs>
                    <a:gs pos="67000">
                      <a:srgbClr val="333333"/>
                    </a:gs>
                  </a:gsLst>
                  <a:path path="circle">
                    <a:fillToRect l="50000" t="50000" r="50000" b="50000"/>
                  </a:path>
                </a:gradFill>
                <a:ln>
                  <a:noFill/>
                </a:ln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57" name="Graphic 56" descr="Blueprint with solid fill">
                <a:extLst>
                  <a:ext uri="{FF2B5EF4-FFF2-40B4-BE49-F238E27FC236}">
                    <a16:creationId xmlns:a16="http://schemas.microsoft.com/office/drawing/2014/main" id="{96DD8434-924B-3F69-1388-89D75ECF69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lum bright="100000"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6558824" y="2810869"/>
                <a:ext cx="743250" cy="743250"/>
              </a:xfrm>
              <a:prstGeom prst="rect">
                <a:avLst/>
              </a:prstGeom>
              <a:effectLst>
                <a:outerShdw blurRad="50800" dist="889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4904F20-1D2E-3983-41C5-1314AF478E78}"/>
              </a:ext>
            </a:extLst>
          </p:cNvPr>
          <p:cNvGrpSpPr/>
          <p:nvPr/>
        </p:nvGrpSpPr>
        <p:grpSpPr>
          <a:xfrm>
            <a:off x="2967129" y="3729731"/>
            <a:ext cx="1337393" cy="1629386"/>
            <a:chOff x="2967129" y="3729731"/>
            <a:chExt cx="1337393" cy="1629386"/>
          </a:xfrm>
        </p:grpSpPr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834AC991-3114-0C54-D8BD-D4F9671DA941}"/>
                </a:ext>
              </a:extLst>
            </p:cNvPr>
            <p:cNvSpPr txBox="1"/>
            <p:nvPr/>
          </p:nvSpPr>
          <p:spPr>
            <a:xfrm>
              <a:off x="2967129" y="3729731"/>
              <a:ext cx="133739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FB8A0D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Storming</a:t>
              </a:r>
              <a:endParaRPr lang="en-GB" sz="2000" b="1" dirty="0">
                <a:ln>
                  <a:solidFill>
                    <a:srgbClr val="FB8A0D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AAC685CA-639C-14AD-4953-EF819C7830D3}"/>
                </a:ext>
              </a:extLst>
            </p:cNvPr>
            <p:cNvGrpSpPr/>
            <p:nvPr/>
          </p:nvGrpSpPr>
          <p:grpSpPr>
            <a:xfrm>
              <a:off x="3061709" y="4212853"/>
              <a:ext cx="1152000" cy="1146264"/>
              <a:chOff x="3676790" y="4026089"/>
              <a:chExt cx="1152000" cy="1146264"/>
            </a:xfrm>
            <a:effectLst>
              <a:outerShdw blurRad="50800" dist="76200" dir="18900000" algn="bl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ECBD2AA0-EC19-218A-B77E-F3411AC54695}"/>
                  </a:ext>
                </a:extLst>
              </p:cNvPr>
              <p:cNvGrpSpPr/>
              <p:nvPr/>
            </p:nvGrpSpPr>
            <p:grpSpPr>
              <a:xfrm>
                <a:off x="3676790" y="4026089"/>
                <a:ext cx="1152000" cy="1146264"/>
                <a:chOff x="3676790" y="4026089"/>
                <a:chExt cx="1152000" cy="1146264"/>
              </a:xfrm>
            </p:grpSpPr>
            <p:sp>
              <p:nvSpPr>
                <p:cNvPr id="32" name="Oval 31">
                  <a:extLst>
                    <a:ext uri="{FF2B5EF4-FFF2-40B4-BE49-F238E27FC236}">
                      <a16:creationId xmlns:a16="http://schemas.microsoft.com/office/drawing/2014/main" id="{BFE6B1CF-721C-0C72-04E2-26896A653989}"/>
                    </a:ext>
                  </a:extLst>
                </p:cNvPr>
                <p:cNvSpPr/>
                <p:nvPr/>
              </p:nvSpPr>
              <p:spPr>
                <a:xfrm>
                  <a:off x="3676790" y="4026089"/>
                  <a:ext cx="1152000" cy="1146264"/>
                </a:xfrm>
                <a:prstGeom prst="ellipse">
                  <a:avLst/>
                </a:prstGeom>
                <a:gradFill flip="none" rotWithShape="1">
                  <a:gsLst>
                    <a:gs pos="48000">
                      <a:srgbClr val="FC840C"/>
                    </a:gs>
                    <a:gs pos="0">
                      <a:srgbClr val="E7F533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gradFill>
                    <a:gsLst>
                      <a:gs pos="3000">
                        <a:srgbClr val="FF0000"/>
                      </a:gs>
                      <a:gs pos="100000">
                        <a:srgbClr val="101A26"/>
                      </a:gs>
                    </a:gsLst>
                    <a:lin ang="5400000" scaled="1"/>
                  </a:gradFill>
                </a:ln>
                <a:effectLst>
                  <a:innerShdw blurRad="114300" dist="152400">
                    <a:prstClr val="black"/>
                  </a:innerShdw>
                </a:effectLst>
              </p:spPr>
              <p:style>
                <a:lnRef idx="0">
                  <a:schemeClr val="accent4"/>
                </a:lnRef>
                <a:fillRef idx="3">
                  <a:schemeClr val="accent4"/>
                </a:fillRef>
                <a:effectRef idx="3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4" name="Circle: Hollow 33">
                  <a:extLst>
                    <a:ext uri="{FF2B5EF4-FFF2-40B4-BE49-F238E27FC236}">
                      <a16:creationId xmlns:a16="http://schemas.microsoft.com/office/drawing/2014/main" id="{9067B10B-EAEA-E941-982E-B6D3820E7EC1}"/>
                    </a:ext>
                  </a:extLst>
                </p:cNvPr>
                <p:cNvSpPr/>
                <p:nvPr/>
              </p:nvSpPr>
              <p:spPr>
                <a:xfrm>
                  <a:off x="3676790" y="4026089"/>
                  <a:ext cx="1152000" cy="1146264"/>
                </a:xfrm>
                <a:prstGeom prst="donut">
                  <a:avLst>
                    <a:gd name="adj" fmla="val 6887"/>
                  </a:avLst>
                </a:prstGeom>
                <a:gradFill>
                  <a:gsLst>
                    <a:gs pos="2000">
                      <a:schemeClr val="bg1">
                        <a:lumMod val="85000"/>
                      </a:schemeClr>
                    </a:gs>
                    <a:gs pos="67000">
                      <a:srgbClr val="333333"/>
                    </a:gs>
                  </a:gsLst>
                  <a:path path="circle">
                    <a:fillToRect l="50000" t="50000" r="50000" b="50000"/>
                  </a:path>
                </a:gradFill>
                <a:ln>
                  <a:noFill/>
                </a:ln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65" name="Graphic 64" descr="Internet Of Things with solid fill">
                <a:extLst>
                  <a:ext uri="{FF2B5EF4-FFF2-40B4-BE49-F238E27FC236}">
                    <a16:creationId xmlns:a16="http://schemas.microsoft.com/office/drawing/2014/main" id="{7DF8203D-8D4D-C107-CE28-E1AF81607F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lum bright="100000"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3902758" y="4241932"/>
                <a:ext cx="655541" cy="655541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FDEFB47-1080-CF24-7FFB-3C3A186B37AA}"/>
              </a:ext>
            </a:extLst>
          </p:cNvPr>
          <p:cNvGrpSpPr/>
          <p:nvPr/>
        </p:nvGrpSpPr>
        <p:grpSpPr>
          <a:xfrm>
            <a:off x="1012635" y="2542762"/>
            <a:ext cx="1215964" cy="1411772"/>
            <a:chOff x="1012635" y="2542762"/>
            <a:chExt cx="1215964" cy="1411772"/>
          </a:xfrm>
        </p:grpSpPr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C870E9C0-5A89-A86E-3479-BA33A505D527}"/>
                </a:ext>
              </a:extLst>
            </p:cNvPr>
            <p:cNvSpPr txBox="1"/>
            <p:nvPr/>
          </p:nvSpPr>
          <p:spPr>
            <a:xfrm>
              <a:off x="1012635" y="2542762"/>
              <a:ext cx="1215964" cy="400110"/>
            </a:xfrm>
            <a:prstGeom prst="rect">
              <a:avLst/>
            </a:prstGeom>
            <a:noFill/>
            <a:effectLst>
              <a:outerShdw blurRad="76200" dist="63500" dir="8100000" algn="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FF0000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Forming</a:t>
              </a:r>
              <a:endParaRPr lang="en-GB" sz="2000" b="1" dirty="0">
                <a:ln>
                  <a:solidFill>
                    <a:srgbClr val="FF0000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BE1910E-0F8B-7FBB-C0F3-6F49FA2C7BE6}"/>
                </a:ext>
              </a:extLst>
            </p:cNvPr>
            <p:cNvGrpSpPr/>
            <p:nvPr/>
          </p:nvGrpSpPr>
          <p:grpSpPr>
            <a:xfrm>
              <a:off x="1054113" y="2982534"/>
              <a:ext cx="972000" cy="972000"/>
              <a:chOff x="1054113" y="2982534"/>
              <a:chExt cx="972000" cy="972000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92FADB28-8032-4023-1483-681EA51175CE}"/>
                  </a:ext>
                </a:extLst>
              </p:cNvPr>
              <p:cNvGrpSpPr/>
              <p:nvPr/>
            </p:nvGrpSpPr>
            <p:grpSpPr>
              <a:xfrm>
                <a:off x="1054113" y="2982534"/>
                <a:ext cx="972000" cy="972000"/>
                <a:chOff x="1232487" y="3199068"/>
                <a:chExt cx="972000" cy="976864"/>
              </a:xfrm>
            </p:grpSpPr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270CBB7-7F7D-BDE3-ABEA-D7AD53156A39}"/>
                    </a:ext>
                  </a:extLst>
                </p:cNvPr>
                <p:cNvSpPr/>
                <p:nvPr/>
              </p:nvSpPr>
              <p:spPr>
                <a:xfrm>
                  <a:off x="1232487" y="3199068"/>
                  <a:ext cx="972000" cy="972000"/>
                </a:xfrm>
                <a:prstGeom prst="ellipse">
                  <a:avLst/>
                </a:prstGeom>
                <a:gradFill flip="none" rotWithShape="1">
                  <a:gsLst>
                    <a:gs pos="2000">
                      <a:srgbClr val="FF0000"/>
                    </a:gs>
                    <a:gs pos="58000">
                      <a:srgbClr val="8B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gradFill>
                    <a:gsLst>
                      <a:gs pos="3000">
                        <a:srgbClr val="FF0000"/>
                      </a:gs>
                      <a:gs pos="100000">
                        <a:srgbClr val="101A26"/>
                      </a:gs>
                    </a:gsLst>
                    <a:lin ang="5400000" scaled="1"/>
                  </a:gradFill>
                </a:ln>
                <a:effectLst>
                  <a:innerShdw blurRad="114300" dist="152400">
                    <a:prstClr val="black"/>
                  </a:innerShdw>
                </a:effectLst>
              </p:spPr>
              <p:style>
                <a:lnRef idx="0">
                  <a:schemeClr val="accent4"/>
                </a:lnRef>
                <a:fillRef idx="3">
                  <a:schemeClr val="accent4"/>
                </a:fillRef>
                <a:effectRef idx="3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9" name="Circle: Hollow 28">
                  <a:extLst>
                    <a:ext uri="{FF2B5EF4-FFF2-40B4-BE49-F238E27FC236}">
                      <a16:creationId xmlns:a16="http://schemas.microsoft.com/office/drawing/2014/main" id="{1EBBF2C3-5B2D-3589-AF3F-E1B8929EE226}"/>
                    </a:ext>
                  </a:extLst>
                </p:cNvPr>
                <p:cNvSpPr/>
                <p:nvPr/>
              </p:nvSpPr>
              <p:spPr>
                <a:xfrm>
                  <a:off x="1232487" y="3203932"/>
                  <a:ext cx="972000" cy="972000"/>
                </a:xfrm>
                <a:prstGeom prst="donut">
                  <a:avLst>
                    <a:gd name="adj" fmla="val 6887"/>
                  </a:avLst>
                </a:prstGeom>
                <a:gradFill>
                  <a:gsLst>
                    <a:gs pos="2000">
                      <a:schemeClr val="bg1">
                        <a:lumMod val="85000"/>
                      </a:schemeClr>
                    </a:gs>
                    <a:gs pos="67000">
                      <a:srgbClr val="333333"/>
                    </a:gs>
                  </a:gsLst>
                  <a:path path="circle">
                    <a:fillToRect l="50000" t="50000" r="50000" b="50000"/>
                  </a:path>
                </a:gradFill>
                <a:ln>
                  <a:noFill/>
                </a:ln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59" name="Graphic 58" descr="Handshake with solid fill">
                <a:extLst>
                  <a:ext uri="{FF2B5EF4-FFF2-40B4-BE49-F238E27FC236}">
                    <a16:creationId xmlns:a16="http://schemas.microsoft.com/office/drawing/2014/main" id="{FB85023B-4695-2C35-3134-F145CB5C146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p:blipFill>
            <p:spPr>
              <a:xfrm>
                <a:off x="1226093" y="3177778"/>
                <a:ext cx="614187" cy="614187"/>
              </a:xfrm>
              <a:prstGeom prst="rect">
                <a:avLst/>
              </a:prstGeom>
              <a:effectLst>
                <a:outerShdw blurRad="50800" dist="889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sp>
        <p:nvSpPr>
          <p:cNvPr id="119" name="TextBox 118">
            <a:extLst>
              <a:ext uri="{FF2B5EF4-FFF2-40B4-BE49-F238E27FC236}">
                <a16:creationId xmlns:a16="http://schemas.microsoft.com/office/drawing/2014/main" id="{8F6CADCA-1683-E554-9F95-80A3393A7A8B}"/>
              </a:ext>
            </a:extLst>
          </p:cNvPr>
          <p:cNvSpPr txBox="1"/>
          <p:nvPr/>
        </p:nvSpPr>
        <p:spPr>
          <a:xfrm>
            <a:off x="10726316" y="5492867"/>
            <a:ext cx="601408" cy="92333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>
                    <a:alpha val="25000"/>
                  </a:schemeClr>
                </a:solidFill>
                <a:effectLst>
                  <a:outerShdw blurRad="50800" dist="139700" algn="l" rotWithShape="0">
                    <a:prstClr val="black"/>
                  </a:outerShdw>
                </a:effectLst>
                <a:latin typeface="Arial Black" panose="020B0A04020102020204" pitchFamily="34" charset="0"/>
              </a:rPr>
              <a:t>5</a:t>
            </a:r>
            <a:endParaRPr lang="en-GB" sz="5400" b="1" dirty="0">
              <a:solidFill>
                <a:schemeClr val="bg1">
                  <a:alpha val="25000"/>
                </a:schemeClr>
              </a:solidFill>
              <a:effectLst>
                <a:outerShdw blurRad="50800" dist="139700" algn="l" rotWithShape="0">
                  <a:prstClr val="black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F538F06C-1479-8D98-5221-5039B7CFD35D}"/>
              </a:ext>
            </a:extLst>
          </p:cNvPr>
          <p:cNvSpPr txBox="1"/>
          <p:nvPr/>
        </p:nvSpPr>
        <p:spPr>
          <a:xfrm>
            <a:off x="8309145" y="5492867"/>
            <a:ext cx="673267" cy="92333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>
                    <a:alpha val="25000"/>
                  </a:schemeClr>
                </a:solidFill>
                <a:effectLst>
                  <a:outerShdw blurRad="50800" dist="139700" algn="l" rotWithShape="0">
                    <a:prstClr val="black"/>
                  </a:outerShdw>
                </a:effectLst>
                <a:latin typeface="Arial Black" panose="020B0A04020102020204" pitchFamily="34" charset="0"/>
              </a:rPr>
              <a:t>4</a:t>
            </a:r>
            <a:endParaRPr lang="en-GB" sz="5400" b="1" dirty="0">
              <a:solidFill>
                <a:schemeClr val="bg1">
                  <a:alpha val="25000"/>
                </a:schemeClr>
              </a:solidFill>
              <a:effectLst>
                <a:outerShdw blurRad="50800" dist="139700" algn="l" rotWithShape="0">
                  <a:prstClr val="black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D32716DA-744E-D1C9-5D05-CDCCD3C71E2A}"/>
              </a:ext>
            </a:extLst>
          </p:cNvPr>
          <p:cNvSpPr txBox="1"/>
          <p:nvPr/>
        </p:nvSpPr>
        <p:spPr>
          <a:xfrm>
            <a:off x="5935724" y="5492867"/>
            <a:ext cx="629515" cy="92333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bg1">
                    <a:alpha val="25000"/>
                  </a:schemeClr>
                </a:solidFill>
                <a:effectLst>
                  <a:outerShdw blurRad="50800" dist="139700" algn="l" rotWithShape="0">
                    <a:prstClr val="black"/>
                  </a:outerShdw>
                </a:effectLst>
                <a:latin typeface="Arial Black" panose="020B0A04020102020204" pitchFamily="34" charset="0"/>
              </a:rPr>
              <a:t>3</a:t>
            </a:r>
            <a:endParaRPr lang="en-GB" sz="5400" dirty="0">
              <a:solidFill>
                <a:schemeClr val="bg1">
                  <a:alpha val="25000"/>
                </a:schemeClr>
              </a:solidFill>
              <a:effectLst>
                <a:outerShdw blurRad="50800" dist="139700" algn="l" rotWithShape="0">
                  <a:prstClr val="black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4AFF4A07-3A12-5FB6-064F-22D4E3B63F4D}"/>
              </a:ext>
            </a:extLst>
          </p:cNvPr>
          <p:cNvSpPr txBox="1"/>
          <p:nvPr/>
        </p:nvSpPr>
        <p:spPr>
          <a:xfrm>
            <a:off x="3529881" y="5492867"/>
            <a:ext cx="661937" cy="92333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>
                    <a:alpha val="25000"/>
                  </a:schemeClr>
                </a:solidFill>
                <a:effectLst>
                  <a:outerShdw blurRad="50800" dist="139700" algn="l" rotWithShape="0">
                    <a:prstClr val="black"/>
                  </a:outerShdw>
                </a:effectLst>
                <a:latin typeface="Arial Black" panose="020B0A04020102020204" pitchFamily="34" charset="0"/>
              </a:rPr>
              <a:t>2</a:t>
            </a:r>
            <a:endParaRPr lang="en-GB" sz="5400" b="1" dirty="0">
              <a:solidFill>
                <a:schemeClr val="bg1">
                  <a:alpha val="25000"/>
                </a:schemeClr>
              </a:solidFill>
              <a:effectLst>
                <a:outerShdw blurRad="50800" dist="139700" algn="l" rotWithShape="0">
                  <a:prstClr val="black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73CD1913-E7BC-8D95-BDB2-3324F0974C04}"/>
              </a:ext>
            </a:extLst>
          </p:cNvPr>
          <p:cNvSpPr txBox="1"/>
          <p:nvPr/>
        </p:nvSpPr>
        <p:spPr>
          <a:xfrm>
            <a:off x="1167584" y="5492867"/>
            <a:ext cx="618391" cy="92333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>
                    <a:alpha val="25000"/>
                  </a:schemeClr>
                </a:solidFill>
                <a:effectLst>
                  <a:outerShdw blurRad="50800" dist="139700" algn="l" rotWithShape="0">
                    <a:prstClr val="black"/>
                  </a:outerShdw>
                </a:effectLst>
                <a:latin typeface="Arial Black" panose="020B0A04020102020204" pitchFamily="34" charset="0"/>
              </a:rPr>
              <a:t>1</a:t>
            </a:r>
            <a:endParaRPr lang="en-GB" sz="5400" b="1" dirty="0">
              <a:solidFill>
                <a:schemeClr val="bg1">
                  <a:alpha val="25000"/>
                </a:schemeClr>
              </a:solidFill>
              <a:effectLst>
                <a:outerShdw blurRad="50800" dist="139700" algn="l" rotWithShape="0">
                  <a:prstClr val="black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4C05A9-67E9-0549-7D2E-E07B9499E3E7}"/>
              </a:ext>
            </a:extLst>
          </p:cNvPr>
          <p:cNvSpPr/>
          <p:nvPr/>
        </p:nvSpPr>
        <p:spPr>
          <a:xfrm>
            <a:off x="12213721" y="-1236120"/>
            <a:ext cx="5329195" cy="11985171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D4A03D4F-09A4-95BB-C3AE-869B69E96917}"/>
              </a:ext>
            </a:extLst>
          </p:cNvPr>
          <p:cNvGrpSpPr/>
          <p:nvPr/>
        </p:nvGrpSpPr>
        <p:grpSpPr>
          <a:xfrm>
            <a:off x="10174909" y="1400569"/>
            <a:ext cx="1692000" cy="2111913"/>
            <a:chOff x="10174909" y="1400569"/>
            <a:chExt cx="1692000" cy="2111913"/>
          </a:xfrm>
        </p:grpSpPr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394CE719-F461-7678-C072-C8D8E874431D}"/>
                </a:ext>
              </a:extLst>
            </p:cNvPr>
            <p:cNvSpPr txBox="1"/>
            <p:nvPr/>
          </p:nvSpPr>
          <p:spPr>
            <a:xfrm>
              <a:off x="10271020" y="1400569"/>
              <a:ext cx="1512000" cy="40011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8947AD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Adjourning</a:t>
              </a:r>
              <a:endParaRPr lang="en-GB" sz="2000" b="1" dirty="0">
                <a:ln>
                  <a:solidFill>
                    <a:srgbClr val="8947AD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C856DCD2-625E-377C-99E4-E83ADB452BD7}"/>
                </a:ext>
              </a:extLst>
            </p:cNvPr>
            <p:cNvGrpSpPr/>
            <p:nvPr/>
          </p:nvGrpSpPr>
          <p:grpSpPr>
            <a:xfrm>
              <a:off x="10174909" y="1820482"/>
              <a:ext cx="1692000" cy="1692000"/>
              <a:chOff x="9899144" y="3527030"/>
              <a:chExt cx="1692000" cy="1692000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97D31498-85AC-FCC2-1660-F8CC58A24FE4}"/>
                  </a:ext>
                </a:extLst>
              </p:cNvPr>
              <p:cNvGrpSpPr/>
              <p:nvPr/>
            </p:nvGrpSpPr>
            <p:grpSpPr>
              <a:xfrm>
                <a:off x="9899144" y="3527030"/>
                <a:ext cx="1692000" cy="1692000"/>
                <a:chOff x="9564113" y="1783114"/>
                <a:chExt cx="1512000" cy="1512000"/>
              </a:xfrm>
            </p:grpSpPr>
            <p:sp>
              <p:nvSpPr>
                <p:cNvPr id="66" name="Oval 65">
                  <a:extLst>
                    <a:ext uri="{FF2B5EF4-FFF2-40B4-BE49-F238E27FC236}">
                      <a16:creationId xmlns:a16="http://schemas.microsoft.com/office/drawing/2014/main" id="{EC71B884-C1C0-9D87-EC64-87DAFCFC22E1}"/>
                    </a:ext>
                  </a:extLst>
                </p:cNvPr>
                <p:cNvSpPr/>
                <p:nvPr/>
              </p:nvSpPr>
              <p:spPr>
                <a:xfrm>
                  <a:off x="9564113" y="1783114"/>
                  <a:ext cx="1512000" cy="1504471"/>
                </a:xfrm>
                <a:prstGeom prst="ellipse">
                  <a:avLst/>
                </a:prstGeom>
                <a:gradFill flip="none" rotWithShape="1">
                  <a:gsLst>
                    <a:gs pos="2000">
                      <a:schemeClr val="accent5">
                        <a:lumMod val="20000"/>
                        <a:lumOff val="80000"/>
                      </a:schemeClr>
                    </a:gs>
                    <a:gs pos="58000">
                      <a:schemeClr val="accent5">
                        <a:lumMod val="75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gradFill>
                    <a:gsLst>
                      <a:gs pos="3000">
                        <a:srgbClr val="FF0000"/>
                      </a:gs>
                      <a:gs pos="100000">
                        <a:srgbClr val="101A26"/>
                      </a:gs>
                    </a:gsLst>
                    <a:lin ang="5400000" scaled="1"/>
                  </a:gradFill>
                </a:ln>
                <a:effectLst>
                  <a:innerShdw blurRad="114300" dist="152400">
                    <a:prstClr val="black"/>
                  </a:innerShdw>
                </a:effectLst>
              </p:spPr>
              <p:style>
                <a:lnRef idx="0">
                  <a:schemeClr val="accent4"/>
                </a:lnRef>
                <a:fillRef idx="3">
                  <a:schemeClr val="accent4"/>
                </a:fillRef>
                <a:effectRef idx="3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67" name="Circle: Hollow 66">
                  <a:extLst>
                    <a:ext uri="{FF2B5EF4-FFF2-40B4-BE49-F238E27FC236}">
                      <a16:creationId xmlns:a16="http://schemas.microsoft.com/office/drawing/2014/main" id="{BAAD183E-AF02-2580-83AB-733051D3A1BE}"/>
                    </a:ext>
                  </a:extLst>
                </p:cNvPr>
                <p:cNvSpPr/>
                <p:nvPr/>
              </p:nvSpPr>
              <p:spPr>
                <a:xfrm>
                  <a:off x="9564113" y="1790643"/>
                  <a:ext cx="1512000" cy="1504471"/>
                </a:xfrm>
                <a:prstGeom prst="donut">
                  <a:avLst>
                    <a:gd name="adj" fmla="val 6887"/>
                  </a:avLst>
                </a:prstGeom>
                <a:gradFill>
                  <a:gsLst>
                    <a:gs pos="2000">
                      <a:schemeClr val="bg1">
                        <a:lumMod val="85000"/>
                      </a:schemeClr>
                    </a:gs>
                    <a:gs pos="67000">
                      <a:srgbClr val="333333"/>
                    </a:gs>
                  </a:gsLst>
                  <a:path path="circle">
                    <a:fillToRect l="50000" t="50000" r="50000" b="50000"/>
                  </a:path>
                </a:gradFill>
                <a:ln>
                  <a:noFill/>
                </a:ln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70" name="Picture 69" descr="A black and white icon of people connected to a sun">
                <a:extLst>
                  <a:ext uri="{FF2B5EF4-FFF2-40B4-BE49-F238E27FC236}">
                    <a16:creationId xmlns:a16="http://schemas.microsoft.com/office/drawing/2014/main" id="{5B213C50-0C8F-B0C7-A383-55887E568B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10000" b="90000" l="10000" r="90000">
                            <a14:foregroundMark x1="55365" y1="31563" x2="55365" y2="31563"/>
                            <a14:foregroundMark x1="31042" y1="83958" x2="31042" y2="83958"/>
                            <a14:foregroundMark x1="79219" y1="87969" x2="79219" y2="87969"/>
                          </a14:backgroundRemoval>
                        </a14:imgEffect>
                        <a14:imgEffect>
                          <a14:brightnessContrast bright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99371" y="3795642"/>
                <a:ext cx="923629" cy="923629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70000"/>
                  </a:prstClr>
                </a:outerShdw>
              </a:effectLst>
            </p:spPr>
          </p:pic>
        </p:grpSp>
      </p:grpSp>
    </p:spTree>
    <p:extLst>
      <p:ext uri="{BB962C8B-B14F-4D97-AF65-F5344CB8AC3E}">
        <p14:creationId xmlns:p14="http://schemas.microsoft.com/office/powerpoint/2010/main" val="192824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 animBg="1"/>
      <p:bldP spid="111" grpId="0" animBg="1"/>
      <p:bldP spid="112" grpId="0" animBg="1"/>
      <p:bldP spid="113" grpId="0" animBg="1"/>
      <p:bldP spid="119" grpId="0"/>
      <p:bldP spid="120" grpId="0"/>
      <p:bldP spid="122" grpId="0"/>
      <p:bldP spid="123" grpId="0"/>
      <p:bldP spid="1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9522AB-48F8-FFA9-AF65-CF2AE1976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lose-up of a restaurant sign&#10;&#10;AI-generated content may be incorrect.">
            <a:extLst>
              <a:ext uri="{FF2B5EF4-FFF2-40B4-BE49-F238E27FC236}">
                <a16:creationId xmlns:a16="http://schemas.microsoft.com/office/drawing/2014/main" id="{4560BA0C-E2BF-D1BC-8895-2FC407B86B6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30" b="13730"/>
          <a:stretch>
            <a:fillRect/>
          </a:stretch>
        </p:blipFill>
        <p:spPr>
          <a:xfrm>
            <a:off x="-1" y="23233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D10606-0154-1206-0ABF-F51D2CC92CA1}"/>
              </a:ext>
            </a:extLst>
          </p:cNvPr>
          <p:cNvSpPr>
            <a:spLocks/>
          </p:cNvSpPr>
          <p:nvPr/>
        </p:nvSpPr>
        <p:spPr>
          <a:xfrm>
            <a:off x="-1" y="-23233"/>
            <a:ext cx="12192001" cy="6858000"/>
          </a:xfrm>
          <a:prstGeom prst="rect">
            <a:avLst/>
          </a:prstGeom>
          <a:solidFill>
            <a:srgbClr val="333333">
              <a:alpha val="90000"/>
            </a:srgbClr>
          </a:solidFill>
          <a:ln>
            <a:noFill/>
          </a:ln>
          <a:effectLst>
            <a:outerShdw blurRad="50800" dist="38100" dir="8100000" algn="tr" rotWithShape="0">
              <a:schemeClr val="tx1">
                <a:lumMod val="95000"/>
                <a:lumOff val="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51E75-C637-4A13-9BD2-C4EC31801791}"/>
              </a:ext>
            </a:extLst>
          </p:cNvPr>
          <p:cNvSpPr txBox="1"/>
          <p:nvPr/>
        </p:nvSpPr>
        <p:spPr>
          <a:xfrm>
            <a:off x="0" y="225532"/>
            <a:ext cx="12191998" cy="52322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GB" dirty="0"/>
              <a:t>Navigating Team Changes in Restaurant setup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0FA65D-FBF9-BAF7-466A-CC6E75D20DDD}"/>
              </a:ext>
            </a:extLst>
          </p:cNvPr>
          <p:cNvSpPr txBox="1"/>
          <p:nvPr/>
        </p:nvSpPr>
        <p:spPr>
          <a:xfrm>
            <a:off x="653145" y="1224091"/>
            <a:ext cx="4718956" cy="338554"/>
          </a:xfrm>
          <a:prstGeom prst="rect">
            <a:avLst/>
          </a:prstGeom>
          <a:noFill/>
          <a:ln>
            <a:noFill/>
          </a:ln>
          <a:effectLst>
            <a:outerShdw blurRad="50800" dist="88900" dir="8100000" algn="tr" rotWithShape="0">
              <a:schemeClr val="bg1">
                <a:lumMod val="50000"/>
                <a:alpha val="40000"/>
              </a:scheme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en-GB" sz="1600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+mj-lt"/>
            </a:endParaRP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FD46C8D1-EF1F-8E32-7C91-1F854267F1B9}"/>
              </a:ext>
            </a:extLst>
          </p:cNvPr>
          <p:cNvSpPr/>
          <p:nvPr/>
        </p:nvSpPr>
        <p:spPr>
          <a:xfrm>
            <a:off x="446828" y="2259682"/>
            <a:ext cx="2346729" cy="3280877"/>
          </a:xfrm>
          <a:prstGeom prst="roundRect">
            <a:avLst>
              <a:gd name="adj" fmla="val 10515"/>
            </a:avLst>
          </a:prstGeom>
          <a:gradFill flip="none" rotWithShape="1">
            <a:gsLst>
              <a:gs pos="0">
                <a:srgbClr val="2D3C43"/>
              </a:gs>
              <a:gs pos="96000">
                <a:srgbClr val="333333"/>
              </a:gs>
              <a:gs pos="47000">
                <a:srgbClr val="274552"/>
              </a:gs>
            </a:gsLst>
            <a:path path="circle">
              <a:fillToRect r="100000" b="100000"/>
            </a:path>
            <a:tileRect l="-100000" t="-100000"/>
          </a:gradFill>
          <a:ln w="6350">
            <a:solidFill>
              <a:schemeClr val="bg1"/>
            </a:solidFill>
          </a:ln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Staff Discovery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Uncertainty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Orientation 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Introductions</a:t>
            </a:r>
          </a:p>
          <a:p>
            <a:endParaRPr lang="en-US" dirty="0"/>
          </a:p>
          <a:p>
            <a:pPr algn="ctr"/>
            <a:endParaRPr lang="en-GB" dirty="0"/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240EAC33-9DA1-7EDA-3637-944684832C4E}"/>
              </a:ext>
            </a:extLst>
          </p:cNvPr>
          <p:cNvSpPr/>
          <p:nvPr/>
        </p:nvSpPr>
        <p:spPr>
          <a:xfrm>
            <a:off x="9398443" y="2259682"/>
            <a:ext cx="2346729" cy="3280877"/>
          </a:xfrm>
          <a:prstGeom prst="roundRect">
            <a:avLst>
              <a:gd name="adj" fmla="val 10515"/>
            </a:avLst>
          </a:prstGeom>
          <a:gradFill flip="none" rotWithShape="1">
            <a:gsLst>
              <a:gs pos="0">
                <a:srgbClr val="2D3C43"/>
              </a:gs>
              <a:gs pos="96000">
                <a:srgbClr val="333333"/>
              </a:gs>
              <a:gs pos="47000">
                <a:srgbClr val="274552"/>
              </a:gs>
            </a:gsLst>
            <a:path path="circle">
              <a:fillToRect r="100000" b="100000"/>
            </a:path>
            <a:tileRect l="-100000" t="-100000"/>
          </a:gradFill>
          <a:ln w="6350">
            <a:solidFill>
              <a:schemeClr val="bg1"/>
            </a:solidFill>
          </a:ln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Increased performance 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 Trust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Motivation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Productive Environmental</a:t>
            </a:r>
          </a:p>
        </p:txBody>
      </p: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07944230-11E4-A4AB-B60A-91360E65F31C}"/>
              </a:ext>
            </a:extLst>
          </p:cNvPr>
          <p:cNvSpPr/>
          <p:nvPr/>
        </p:nvSpPr>
        <p:spPr>
          <a:xfrm>
            <a:off x="3430700" y="2259682"/>
            <a:ext cx="2346729" cy="3280877"/>
          </a:xfrm>
          <a:prstGeom prst="roundRect">
            <a:avLst>
              <a:gd name="adj" fmla="val 10515"/>
            </a:avLst>
          </a:prstGeom>
          <a:gradFill flip="none" rotWithShape="1">
            <a:gsLst>
              <a:gs pos="0">
                <a:srgbClr val="2D3C43"/>
              </a:gs>
              <a:gs pos="96000">
                <a:srgbClr val="333333"/>
              </a:gs>
              <a:gs pos="47000">
                <a:srgbClr val="274552"/>
              </a:gs>
            </a:gsLst>
            <a:path path="circle">
              <a:fillToRect r="100000" b="100000"/>
            </a:path>
            <a:tileRect l="-100000" t="-100000"/>
          </a:gradFill>
          <a:ln w="6350">
            <a:solidFill>
              <a:schemeClr val="bg1"/>
            </a:solidFill>
          </a:ln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Challenging</a:t>
            </a:r>
          </a:p>
          <a:p>
            <a:endParaRPr lang="en-US" dirty="0"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Conflict Increasing</a:t>
            </a:r>
          </a:p>
          <a:p>
            <a:endParaRPr lang="en-US" dirty="0"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Need to adapt </a:t>
            </a:r>
          </a:p>
          <a:p>
            <a:endParaRPr lang="en-US" dirty="0"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Frustration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 </a:t>
            </a:r>
            <a:endParaRPr lang="en-GB" dirty="0"/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6F3E527D-AB66-A291-6760-03C91F1B61E0}"/>
              </a:ext>
            </a:extLst>
          </p:cNvPr>
          <p:cNvSpPr/>
          <p:nvPr/>
        </p:nvSpPr>
        <p:spPr>
          <a:xfrm>
            <a:off x="6414572" y="2259682"/>
            <a:ext cx="2346729" cy="3280877"/>
          </a:xfrm>
          <a:prstGeom prst="roundRect">
            <a:avLst>
              <a:gd name="adj" fmla="val 10515"/>
            </a:avLst>
          </a:prstGeom>
          <a:gradFill flip="none" rotWithShape="1">
            <a:gsLst>
              <a:gs pos="0">
                <a:srgbClr val="2D3C43"/>
              </a:gs>
              <a:gs pos="96000">
                <a:srgbClr val="333333"/>
              </a:gs>
              <a:gs pos="47000">
                <a:srgbClr val="274552"/>
              </a:gs>
            </a:gsLst>
            <a:path path="circle">
              <a:fillToRect r="100000" b="100000"/>
            </a:path>
            <a:tileRect l="-100000" t="-100000"/>
          </a:gradFill>
          <a:ln w="6350">
            <a:solidFill>
              <a:schemeClr val="bg1"/>
            </a:solidFill>
          </a:ln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Guidance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Increased Collaboration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Understanding and accepting roles </a:t>
            </a:r>
          </a:p>
          <a:p>
            <a:endParaRPr lang="en-US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Comfort</a:t>
            </a:r>
            <a:endParaRPr lang="en-GB" dirty="0"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AEC0300D-FBEE-B510-673A-5065AB60183D}"/>
              </a:ext>
            </a:extLst>
          </p:cNvPr>
          <p:cNvGrpSpPr/>
          <p:nvPr/>
        </p:nvGrpSpPr>
        <p:grpSpPr>
          <a:xfrm>
            <a:off x="9311383" y="1144724"/>
            <a:ext cx="2690437" cy="730610"/>
            <a:chOff x="9311383" y="1144724"/>
            <a:chExt cx="2690437" cy="730610"/>
          </a:xfrm>
        </p:grpSpPr>
        <p:sp>
          <p:nvSpPr>
            <p:cNvPr id="47" name="Arrow: Right 46">
              <a:extLst>
                <a:ext uri="{FF2B5EF4-FFF2-40B4-BE49-F238E27FC236}">
                  <a16:creationId xmlns:a16="http://schemas.microsoft.com/office/drawing/2014/main" id="{AD6E0C98-ED60-A9DC-3DA8-FD7566951C07}"/>
                </a:ext>
              </a:extLst>
            </p:cNvPr>
            <p:cNvSpPr/>
            <p:nvPr/>
          </p:nvSpPr>
          <p:spPr>
            <a:xfrm>
              <a:off x="9311383" y="1144724"/>
              <a:ext cx="2690437" cy="730610"/>
            </a:xfrm>
            <a:prstGeom prst="rightArrow">
              <a:avLst/>
            </a:prstGeom>
            <a:gradFill flip="none" rotWithShape="1">
              <a:gsLst>
                <a:gs pos="60000">
                  <a:srgbClr val="54707C"/>
                </a:gs>
                <a:gs pos="0">
                  <a:srgbClr val="333333"/>
                </a:gs>
                <a:gs pos="100000">
                  <a:srgbClr val="274552"/>
                </a:gs>
              </a:gsLst>
              <a:path path="circle">
                <a:fillToRect l="100000" b="100000"/>
              </a:path>
              <a:tileRect t="-100000" r="-100000"/>
            </a:gradFill>
            <a:ln w="3175">
              <a:solidFill>
                <a:schemeClr val="bg1">
                  <a:alpha val="96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B47D9E74-CCD0-8491-E6B1-F84A5A74B70E}"/>
                </a:ext>
              </a:extLst>
            </p:cNvPr>
            <p:cNvSpPr txBox="1"/>
            <p:nvPr/>
          </p:nvSpPr>
          <p:spPr>
            <a:xfrm>
              <a:off x="10032419" y="1297032"/>
              <a:ext cx="1512000" cy="40011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3E9230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Performing</a:t>
              </a:r>
              <a:endParaRPr lang="en-GB" sz="2000" b="1" dirty="0">
                <a:ln>
                  <a:solidFill>
                    <a:srgbClr val="3E9230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8E2D5AD-EB66-F6BF-7527-FA34FED2F995}"/>
              </a:ext>
            </a:extLst>
          </p:cNvPr>
          <p:cNvGrpSpPr/>
          <p:nvPr/>
        </p:nvGrpSpPr>
        <p:grpSpPr>
          <a:xfrm>
            <a:off x="8904728" y="1202645"/>
            <a:ext cx="720000" cy="720000"/>
            <a:chOff x="9564113" y="1783114"/>
            <a:chExt cx="1512000" cy="1512000"/>
          </a:xfrm>
          <a:effectLst>
            <a:outerShdw blurRad="50800" dist="76200" dir="18900000" algn="bl" rotWithShape="0">
              <a:prstClr val="black">
                <a:alpha val="40000"/>
              </a:prstClr>
            </a:outerShdw>
          </a:effectLst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C9DF9ECB-8E4F-3900-AFCE-06A812CCB0FE}"/>
                </a:ext>
              </a:extLst>
            </p:cNvPr>
            <p:cNvGrpSpPr/>
            <p:nvPr/>
          </p:nvGrpSpPr>
          <p:grpSpPr>
            <a:xfrm>
              <a:off x="9564113" y="1783114"/>
              <a:ext cx="1512000" cy="1512000"/>
              <a:chOff x="9564113" y="1783114"/>
              <a:chExt cx="1512000" cy="1512000"/>
            </a:xfrm>
          </p:grpSpPr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49947FDD-BD9C-9555-0501-9D4F8D040D5E}"/>
                  </a:ext>
                </a:extLst>
              </p:cNvPr>
              <p:cNvSpPr/>
              <p:nvPr/>
            </p:nvSpPr>
            <p:spPr>
              <a:xfrm>
                <a:off x="9564113" y="1783114"/>
                <a:ext cx="1512000" cy="1504471"/>
              </a:xfrm>
              <a:prstGeom prst="ellipse">
                <a:avLst/>
              </a:prstGeom>
              <a:gradFill flip="none" rotWithShape="1">
                <a:gsLst>
                  <a:gs pos="2000">
                    <a:schemeClr val="accent3">
                      <a:lumMod val="60000"/>
                      <a:lumOff val="40000"/>
                    </a:schemeClr>
                  </a:gs>
                  <a:gs pos="58000">
                    <a:schemeClr val="accent6">
                      <a:lumMod val="7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gradFill>
                  <a:gsLst>
                    <a:gs pos="3000">
                      <a:srgbClr val="FF0000"/>
                    </a:gs>
                    <a:gs pos="100000">
                      <a:srgbClr val="101A26"/>
                    </a:gs>
                  </a:gsLst>
                  <a:lin ang="5400000" scaled="1"/>
                </a:gradFill>
              </a:ln>
              <a:effectLst>
                <a:innerShdw blurRad="114300" dist="152400">
                  <a:prstClr val="black"/>
                </a:innerShdw>
              </a:effectLst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Circle: Hollow 17">
                <a:extLst>
                  <a:ext uri="{FF2B5EF4-FFF2-40B4-BE49-F238E27FC236}">
                    <a16:creationId xmlns:a16="http://schemas.microsoft.com/office/drawing/2014/main" id="{E89F1F39-AEB4-47A0-44FD-92E085F8C39A}"/>
                  </a:ext>
                </a:extLst>
              </p:cNvPr>
              <p:cNvSpPr/>
              <p:nvPr/>
            </p:nvSpPr>
            <p:spPr>
              <a:xfrm>
                <a:off x="9564113" y="1790643"/>
                <a:ext cx="1512000" cy="1504471"/>
              </a:xfrm>
              <a:prstGeom prst="donut">
                <a:avLst>
                  <a:gd name="adj" fmla="val 6887"/>
                </a:avLst>
              </a:prstGeom>
              <a:gradFill>
                <a:gsLst>
                  <a:gs pos="2000">
                    <a:schemeClr val="bg1">
                      <a:lumMod val="85000"/>
                    </a:schemeClr>
                  </a:gs>
                  <a:gs pos="67000">
                    <a:srgbClr val="333333"/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6" name="Graphic 15" descr="Blockchain outline">
              <a:extLst>
                <a:ext uri="{FF2B5EF4-FFF2-40B4-BE49-F238E27FC236}">
                  <a16:creationId xmlns:a16="http://schemas.microsoft.com/office/drawing/2014/main" id="{E1076673-A3D8-4A26-0098-F98B5604C4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864828" y="2006960"/>
              <a:ext cx="914400" cy="914400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E0E1F2EC-7BBF-1E4D-34D7-9D4D95B05A13}"/>
              </a:ext>
            </a:extLst>
          </p:cNvPr>
          <p:cNvGrpSpPr/>
          <p:nvPr/>
        </p:nvGrpSpPr>
        <p:grpSpPr>
          <a:xfrm>
            <a:off x="6402306" y="1144724"/>
            <a:ext cx="2434524" cy="730610"/>
            <a:chOff x="6402306" y="1144724"/>
            <a:chExt cx="2434524" cy="730610"/>
          </a:xfrm>
        </p:grpSpPr>
        <p:sp>
          <p:nvSpPr>
            <p:cNvPr id="49" name="Arrow: Right 48">
              <a:extLst>
                <a:ext uri="{FF2B5EF4-FFF2-40B4-BE49-F238E27FC236}">
                  <a16:creationId xmlns:a16="http://schemas.microsoft.com/office/drawing/2014/main" id="{9AE22FEE-5F4E-B4CD-1175-502AF5F39C49}"/>
                </a:ext>
              </a:extLst>
            </p:cNvPr>
            <p:cNvSpPr/>
            <p:nvPr/>
          </p:nvSpPr>
          <p:spPr>
            <a:xfrm>
              <a:off x="6402306" y="1144724"/>
              <a:ext cx="2434524" cy="730610"/>
            </a:xfrm>
            <a:prstGeom prst="rightArrow">
              <a:avLst/>
            </a:prstGeom>
            <a:gradFill flip="none" rotWithShape="1">
              <a:gsLst>
                <a:gs pos="60000">
                  <a:srgbClr val="54707C"/>
                </a:gs>
                <a:gs pos="0">
                  <a:srgbClr val="333333"/>
                </a:gs>
                <a:gs pos="100000">
                  <a:srgbClr val="274552"/>
                </a:gs>
              </a:gsLst>
              <a:path path="circle">
                <a:fillToRect l="100000" b="100000"/>
              </a:path>
              <a:tileRect t="-100000" r="-100000"/>
            </a:gradFill>
            <a:ln w="3175">
              <a:solidFill>
                <a:schemeClr val="bg1">
                  <a:alpha val="96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8FCEE377-8980-2C01-9ECD-11864890ED25}"/>
                </a:ext>
              </a:extLst>
            </p:cNvPr>
            <p:cNvSpPr txBox="1"/>
            <p:nvPr/>
          </p:nvSpPr>
          <p:spPr>
            <a:xfrm>
              <a:off x="7102960" y="1297032"/>
              <a:ext cx="1337393" cy="40011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2970A9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Norming</a:t>
              </a:r>
              <a:endParaRPr lang="en-GB" sz="2000" b="1" dirty="0">
                <a:ln>
                  <a:solidFill>
                    <a:srgbClr val="2970A9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956B3F2-FEC2-4ADB-2E9D-B4E3ABF48CD4}"/>
              </a:ext>
            </a:extLst>
          </p:cNvPr>
          <p:cNvGrpSpPr/>
          <p:nvPr/>
        </p:nvGrpSpPr>
        <p:grpSpPr>
          <a:xfrm>
            <a:off x="6098603" y="1202645"/>
            <a:ext cx="720000" cy="720000"/>
            <a:chOff x="6264449" y="2536438"/>
            <a:chExt cx="1332000" cy="1332000"/>
          </a:xfrm>
          <a:effectLst>
            <a:outerShdw blurRad="50800" dist="76200" dir="18900000" algn="bl" rotWithShape="0">
              <a:prstClr val="black">
                <a:alpha val="40000"/>
              </a:prstClr>
            </a:outerShdw>
          </a:effectLst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7560DF0-38C4-A502-F3E2-B7C3050EB05C}"/>
                </a:ext>
              </a:extLst>
            </p:cNvPr>
            <p:cNvGrpSpPr/>
            <p:nvPr/>
          </p:nvGrpSpPr>
          <p:grpSpPr>
            <a:xfrm>
              <a:off x="6264449" y="2536438"/>
              <a:ext cx="1332000" cy="1332000"/>
              <a:chOff x="6264449" y="2536438"/>
              <a:chExt cx="1332000" cy="1332000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1222C8DF-B18B-723E-C1F9-7A6C7D1B5551}"/>
                  </a:ext>
                </a:extLst>
              </p:cNvPr>
              <p:cNvSpPr/>
              <p:nvPr/>
            </p:nvSpPr>
            <p:spPr>
              <a:xfrm>
                <a:off x="6264449" y="2536438"/>
                <a:ext cx="1332000" cy="1325368"/>
              </a:xfrm>
              <a:prstGeom prst="ellipse">
                <a:avLst/>
              </a:prstGeom>
              <a:gradFill flip="none" rotWithShape="1">
                <a:gsLst>
                  <a:gs pos="2000">
                    <a:schemeClr val="accent1">
                      <a:lumMod val="60000"/>
                      <a:lumOff val="40000"/>
                    </a:schemeClr>
                  </a:gs>
                  <a:gs pos="58000">
                    <a:schemeClr val="tx2">
                      <a:lumMod val="75000"/>
                      <a:lumOff val="2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gradFill>
                  <a:gsLst>
                    <a:gs pos="3000">
                      <a:srgbClr val="FF0000"/>
                    </a:gs>
                    <a:gs pos="100000">
                      <a:srgbClr val="101A26"/>
                    </a:gs>
                  </a:gsLst>
                  <a:lin ang="5400000" scaled="1"/>
                </a:gradFill>
              </a:ln>
              <a:effectLst>
                <a:innerShdw blurRad="114300" dist="152400">
                  <a:prstClr val="black"/>
                </a:innerShdw>
              </a:effectLst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Circle: Hollow 31">
                <a:extLst>
                  <a:ext uri="{FF2B5EF4-FFF2-40B4-BE49-F238E27FC236}">
                    <a16:creationId xmlns:a16="http://schemas.microsoft.com/office/drawing/2014/main" id="{7EFBE8E6-10CA-307B-EF69-9669EE04AC8B}"/>
                  </a:ext>
                </a:extLst>
              </p:cNvPr>
              <p:cNvSpPr/>
              <p:nvPr/>
            </p:nvSpPr>
            <p:spPr>
              <a:xfrm>
                <a:off x="6264449" y="2543070"/>
                <a:ext cx="1332000" cy="1325368"/>
              </a:xfrm>
              <a:prstGeom prst="donut">
                <a:avLst>
                  <a:gd name="adj" fmla="val 6887"/>
                </a:avLst>
              </a:prstGeom>
              <a:gradFill>
                <a:gsLst>
                  <a:gs pos="2000">
                    <a:schemeClr val="bg1">
                      <a:lumMod val="85000"/>
                    </a:schemeClr>
                  </a:gs>
                  <a:gs pos="67000">
                    <a:srgbClr val="333333"/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23" name="Graphic 22" descr="Blueprint with solid fill">
              <a:extLst>
                <a:ext uri="{FF2B5EF4-FFF2-40B4-BE49-F238E27FC236}">
                  <a16:creationId xmlns:a16="http://schemas.microsoft.com/office/drawing/2014/main" id="{E5756244-6482-D468-D084-57C18FB7C5A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lum bright="100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558824" y="2810869"/>
              <a:ext cx="743250" cy="743250"/>
            </a:xfrm>
            <a:prstGeom prst="rect">
              <a:avLst/>
            </a:prstGeom>
            <a:effectLst>
              <a:outerShdw blurRad="50800" dist="889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4E4BB0C5-F02F-17AC-4AC8-0FAE5E4B289A}"/>
              </a:ext>
            </a:extLst>
          </p:cNvPr>
          <p:cNvGrpSpPr/>
          <p:nvPr/>
        </p:nvGrpSpPr>
        <p:grpSpPr>
          <a:xfrm>
            <a:off x="3541353" y="1144724"/>
            <a:ext cx="2464003" cy="730610"/>
            <a:chOff x="3541353" y="1144724"/>
            <a:chExt cx="2464003" cy="730610"/>
          </a:xfrm>
        </p:grpSpPr>
        <p:sp>
          <p:nvSpPr>
            <p:cNvPr id="45" name="Arrow: Right 44">
              <a:extLst>
                <a:ext uri="{FF2B5EF4-FFF2-40B4-BE49-F238E27FC236}">
                  <a16:creationId xmlns:a16="http://schemas.microsoft.com/office/drawing/2014/main" id="{A418CC37-A31D-64D2-7C3E-93A9527A79EF}"/>
                </a:ext>
              </a:extLst>
            </p:cNvPr>
            <p:cNvSpPr/>
            <p:nvPr/>
          </p:nvSpPr>
          <p:spPr>
            <a:xfrm>
              <a:off x="3541353" y="1144724"/>
              <a:ext cx="2464003" cy="730610"/>
            </a:xfrm>
            <a:prstGeom prst="rightArrow">
              <a:avLst/>
            </a:prstGeom>
            <a:gradFill flip="none" rotWithShape="1">
              <a:gsLst>
                <a:gs pos="60000">
                  <a:srgbClr val="54707C"/>
                </a:gs>
                <a:gs pos="0">
                  <a:srgbClr val="333333"/>
                </a:gs>
                <a:gs pos="100000">
                  <a:srgbClr val="274552"/>
                </a:gs>
              </a:gsLst>
              <a:path path="circle">
                <a:fillToRect l="100000" b="100000"/>
              </a:path>
              <a:tileRect t="-100000" r="-100000"/>
            </a:gradFill>
            <a:ln w="3175">
              <a:solidFill>
                <a:schemeClr val="bg1">
                  <a:alpha val="96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5766FB54-1870-2F62-87D2-D62E9A949FE7}"/>
                </a:ext>
              </a:extLst>
            </p:cNvPr>
            <p:cNvSpPr txBox="1"/>
            <p:nvPr/>
          </p:nvSpPr>
          <p:spPr>
            <a:xfrm>
              <a:off x="4173502" y="1297032"/>
              <a:ext cx="133739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FB8A0D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Storming</a:t>
              </a:r>
              <a:endParaRPr lang="en-GB" sz="2000" b="1" dirty="0">
                <a:ln>
                  <a:solidFill>
                    <a:srgbClr val="FB8A0D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913BD3-F21D-4A98-1811-5583BAE6824A}"/>
              </a:ext>
            </a:extLst>
          </p:cNvPr>
          <p:cNvGrpSpPr/>
          <p:nvPr/>
        </p:nvGrpSpPr>
        <p:grpSpPr>
          <a:xfrm>
            <a:off x="3292477" y="1202645"/>
            <a:ext cx="720000" cy="720000"/>
            <a:chOff x="3676790" y="4026089"/>
            <a:chExt cx="1152000" cy="1146264"/>
          </a:xfrm>
          <a:effectLst>
            <a:outerShdw blurRad="50800" dist="76200" dir="18900000" algn="bl" rotWithShape="0">
              <a:prstClr val="black">
                <a:alpha val="40000"/>
              </a:prstClr>
            </a:outerShdw>
          </a:effectLst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3FFF2842-456D-6C64-6EB6-7B1FAC6EC51A}"/>
                </a:ext>
              </a:extLst>
            </p:cNvPr>
            <p:cNvGrpSpPr/>
            <p:nvPr/>
          </p:nvGrpSpPr>
          <p:grpSpPr>
            <a:xfrm>
              <a:off x="3676790" y="4026089"/>
              <a:ext cx="1152000" cy="1146264"/>
              <a:chOff x="3676790" y="4026089"/>
              <a:chExt cx="1152000" cy="1146264"/>
            </a:xfrm>
          </p:grpSpPr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F2ACD993-762B-0082-DF82-0C299AA29C8F}"/>
                  </a:ext>
                </a:extLst>
              </p:cNvPr>
              <p:cNvSpPr/>
              <p:nvPr/>
            </p:nvSpPr>
            <p:spPr>
              <a:xfrm>
                <a:off x="3676790" y="4026089"/>
                <a:ext cx="1152000" cy="1146264"/>
              </a:xfrm>
              <a:prstGeom prst="ellipse">
                <a:avLst/>
              </a:prstGeom>
              <a:gradFill flip="none" rotWithShape="1">
                <a:gsLst>
                  <a:gs pos="48000">
                    <a:srgbClr val="FC840C"/>
                  </a:gs>
                  <a:gs pos="0">
                    <a:srgbClr val="E7F533"/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gradFill>
                  <a:gsLst>
                    <a:gs pos="3000">
                      <a:srgbClr val="FF0000"/>
                    </a:gs>
                    <a:gs pos="100000">
                      <a:srgbClr val="101A26"/>
                    </a:gs>
                  </a:gsLst>
                  <a:lin ang="5400000" scaled="1"/>
                </a:gradFill>
              </a:ln>
              <a:effectLst>
                <a:innerShdw blurRad="114300" dist="152400">
                  <a:prstClr val="black"/>
                </a:innerShdw>
              </a:effectLst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Circle: Hollow 36">
                <a:extLst>
                  <a:ext uri="{FF2B5EF4-FFF2-40B4-BE49-F238E27FC236}">
                    <a16:creationId xmlns:a16="http://schemas.microsoft.com/office/drawing/2014/main" id="{795A73EA-908D-DA88-1167-BD2479D5041C}"/>
                  </a:ext>
                </a:extLst>
              </p:cNvPr>
              <p:cNvSpPr/>
              <p:nvPr/>
            </p:nvSpPr>
            <p:spPr>
              <a:xfrm>
                <a:off x="3676790" y="4026089"/>
                <a:ext cx="1152000" cy="1146264"/>
              </a:xfrm>
              <a:prstGeom prst="donut">
                <a:avLst>
                  <a:gd name="adj" fmla="val 6887"/>
                </a:avLst>
              </a:prstGeom>
              <a:gradFill>
                <a:gsLst>
                  <a:gs pos="2000">
                    <a:schemeClr val="bg1">
                      <a:lumMod val="85000"/>
                    </a:schemeClr>
                  </a:gs>
                  <a:gs pos="67000">
                    <a:srgbClr val="333333"/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35" name="Graphic 34" descr="Internet Of Things with solid fill">
              <a:extLst>
                <a:ext uri="{FF2B5EF4-FFF2-40B4-BE49-F238E27FC236}">
                  <a16:creationId xmlns:a16="http://schemas.microsoft.com/office/drawing/2014/main" id="{BD014491-2861-83A1-4B7A-962F540A32B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lum bright="100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3902758" y="4241932"/>
              <a:ext cx="655541" cy="655541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65F3CC8-824C-8487-F106-3F0C471195BC}"/>
              </a:ext>
            </a:extLst>
          </p:cNvPr>
          <p:cNvGrpSpPr/>
          <p:nvPr/>
        </p:nvGrpSpPr>
        <p:grpSpPr>
          <a:xfrm>
            <a:off x="-224589" y="1144724"/>
            <a:ext cx="3499175" cy="730610"/>
            <a:chOff x="0" y="1144724"/>
            <a:chExt cx="3274586" cy="730610"/>
          </a:xfrm>
        </p:grpSpPr>
        <p:sp>
          <p:nvSpPr>
            <p:cNvPr id="44" name="Arrow: Right 43">
              <a:extLst>
                <a:ext uri="{FF2B5EF4-FFF2-40B4-BE49-F238E27FC236}">
                  <a16:creationId xmlns:a16="http://schemas.microsoft.com/office/drawing/2014/main" id="{B26C644C-CDD0-8BD8-E965-00DAC6466D7F}"/>
                </a:ext>
              </a:extLst>
            </p:cNvPr>
            <p:cNvSpPr/>
            <p:nvPr/>
          </p:nvSpPr>
          <p:spPr>
            <a:xfrm>
              <a:off x="0" y="1144724"/>
              <a:ext cx="3274586" cy="730610"/>
            </a:xfrm>
            <a:prstGeom prst="rightArrow">
              <a:avLst/>
            </a:prstGeom>
            <a:gradFill flip="none" rotWithShape="1">
              <a:gsLst>
                <a:gs pos="60000">
                  <a:srgbClr val="54707C"/>
                </a:gs>
                <a:gs pos="0">
                  <a:srgbClr val="333333"/>
                </a:gs>
                <a:gs pos="100000">
                  <a:srgbClr val="274552"/>
                </a:gs>
              </a:gsLst>
              <a:path path="circle">
                <a:fillToRect l="100000" b="100000"/>
              </a:path>
              <a:tileRect t="-100000" r="-100000"/>
            </a:gradFill>
            <a:ln w="3175">
              <a:solidFill>
                <a:schemeClr val="bg1">
                  <a:alpha val="96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BCA25D0D-B243-1740-FA61-F7AFCA58A5A5}"/>
                </a:ext>
              </a:extLst>
            </p:cNvPr>
            <p:cNvSpPr txBox="1"/>
            <p:nvPr/>
          </p:nvSpPr>
          <p:spPr>
            <a:xfrm>
              <a:off x="1365473" y="1297032"/>
              <a:ext cx="1215964" cy="400110"/>
            </a:xfrm>
            <a:prstGeom prst="rect">
              <a:avLst/>
            </a:prstGeom>
            <a:noFill/>
            <a:effectLst>
              <a:outerShdw blurRad="76200" dist="63500" dir="8100000" algn="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ln>
                    <a:solidFill>
                      <a:srgbClr val="FF0000"/>
                    </a:solidFill>
                  </a:ln>
                  <a:solidFill>
                    <a:schemeClr val="bg1"/>
                  </a:solidFill>
                  <a:effectLst>
                    <a:outerShdw blurRad="50800" dist="762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Forming</a:t>
              </a:r>
              <a:endParaRPr lang="en-GB" sz="2000" b="1" dirty="0">
                <a:ln>
                  <a:solidFill>
                    <a:srgbClr val="FF0000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3E7350C3-B784-F3C0-1BBA-F6251B1A1CA1}"/>
              </a:ext>
            </a:extLst>
          </p:cNvPr>
          <p:cNvGrpSpPr/>
          <p:nvPr/>
        </p:nvGrpSpPr>
        <p:grpSpPr>
          <a:xfrm>
            <a:off x="486351" y="1202645"/>
            <a:ext cx="720000" cy="720000"/>
            <a:chOff x="1232487" y="3199068"/>
            <a:chExt cx="972000" cy="972000"/>
          </a:xfrm>
          <a:effectLst>
            <a:outerShdw blurRad="50800" dist="76200" dir="18900000" algn="bl" rotWithShape="0">
              <a:prstClr val="black">
                <a:alpha val="40000"/>
              </a:prstClr>
            </a:outerShdw>
          </a:effectLst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DC155D7-F5E3-FB97-FF51-AA4F554B257B}"/>
                </a:ext>
              </a:extLst>
            </p:cNvPr>
            <p:cNvGrpSpPr/>
            <p:nvPr/>
          </p:nvGrpSpPr>
          <p:grpSpPr>
            <a:xfrm>
              <a:off x="1232487" y="3199068"/>
              <a:ext cx="972000" cy="972000"/>
              <a:chOff x="1232487" y="3199068"/>
              <a:chExt cx="972000" cy="976864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4E4C4F70-2125-D015-63D1-C454954B3DE1}"/>
                  </a:ext>
                </a:extLst>
              </p:cNvPr>
              <p:cNvSpPr/>
              <p:nvPr/>
            </p:nvSpPr>
            <p:spPr>
              <a:xfrm>
                <a:off x="1232487" y="3199068"/>
                <a:ext cx="972000" cy="972000"/>
              </a:xfrm>
              <a:prstGeom prst="ellipse">
                <a:avLst/>
              </a:prstGeom>
              <a:gradFill flip="none" rotWithShape="1">
                <a:gsLst>
                  <a:gs pos="2000">
                    <a:srgbClr val="FF0000"/>
                  </a:gs>
                  <a:gs pos="58000">
                    <a:srgbClr val="8B0000"/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gradFill>
                  <a:gsLst>
                    <a:gs pos="3000">
                      <a:srgbClr val="FF0000"/>
                    </a:gs>
                    <a:gs pos="100000">
                      <a:srgbClr val="101A26"/>
                    </a:gs>
                  </a:gsLst>
                  <a:lin ang="5400000" scaled="1"/>
                </a:gradFill>
              </a:ln>
              <a:effectLst>
                <a:innerShdw blurRad="114300" dist="152400">
                  <a:prstClr val="black"/>
                </a:innerShdw>
              </a:effectLst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" name="Circle: Hollow 12">
                <a:extLst>
                  <a:ext uri="{FF2B5EF4-FFF2-40B4-BE49-F238E27FC236}">
                    <a16:creationId xmlns:a16="http://schemas.microsoft.com/office/drawing/2014/main" id="{9C5B91C5-6A00-3950-4F06-42E833CAC1B2}"/>
                  </a:ext>
                </a:extLst>
              </p:cNvPr>
              <p:cNvSpPr/>
              <p:nvPr/>
            </p:nvSpPr>
            <p:spPr>
              <a:xfrm>
                <a:off x="1232487" y="3203932"/>
                <a:ext cx="972000" cy="972000"/>
              </a:xfrm>
              <a:prstGeom prst="donut">
                <a:avLst>
                  <a:gd name="adj" fmla="val 6887"/>
                </a:avLst>
              </a:prstGeom>
              <a:gradFill>
                <a:gsLst>
                  <a:gs pos="2000">
                    <a:schemeClr val="bg1">
                      <a:lumMod val="85000"/>
                    </a:schemeClr>
                  </a:gs>
                  <a:gs pos="67000">
                    <a:srgbClr val="333333"/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1" name="Graphic 10" descr="Handshake with solid fill">
              <a:extLst>
                <a:ext uri="{FF2B5EF4-FFF2-40B4-BE49-F238E27FC236}">
                  <a16:creationId xmlns:a16="http://schemas.microsoft.com/office/drawing/2014/main" id="{D3768193-3302-7A1D-6BFA-7417AAFE8C2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404467" y="3394312"/>
              <a:ext cx="614187" cy="614187"/>
            </a:xfrm>
            <a:prstGeom prst="rect">
              <a:avLst/>
            </a:prstGeom>
            <a:effectLst>
              <a:outerShdw blurRad="50800" dist="88900" dir="8100000" algn="tr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78251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6EDB64-5686-29D1-0FFB-B0A6D166A1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Arc 274">
            <a:extLst>
              <a:ext uri="{FF2B5EF4-FFF2-40B4-BE49-F238E27FC236}">
                <a16:creationId xmlns:a16="http://schemas.microsoft.com/office/drawing/2014/main" id="{99693D38-9744-3C99-FB6C-53FB0344DE99}"/>
              </a:ext>
            </a:extLst>
          </p:cNvPr>
          <p:cNvSpPr/>
          <p:nvPr/>
        </p:nvSpPr>
        <p:spPr>
          <a:xfrm rot="4994142">
            <a:off x="4329664" y="12217751"/>
            <a:ext cx="3480564" cy="3480564"/>
          </a:xfrm>
          <a:prstGeom prst="arc">
            <a:avLst>
              <a:gd name="adj1" fmla="val 14459571"/>
              <a:gd name="adj2" fmla="val 14284092"/>
            </a:avLst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ACD64BD-6107-6907-A06C-1EE7C43962AC}"/>
              </a:ext>
            </a:extLst>
          </p:cNvPr>
          <p:cNvGrpSpPr/>
          <p:nvPr/>
        </p:nvGrpSpPr>
        <p:grpSpPr>
          <a:xfrm>
            <a:off x="7400461" y="13703659"/>
            <a:ext cx="4128160" cy="819619"/>
            <a:chOff x="7451365" y="3148775"/>
            <a:chExt cx="4128160" cy="819619"/>
          </a:xfrm>
        </p:grpSpPr>
        <p:grpSp>
          <p:nvGrpSpPr>
            <p:cNvPr id="295" name="Group 294">
              <a:extLst>
                <a:ext uri="{FF2B5EF4-FFF2-40B4-BE49-F238E27FC236}">
                  <a16:creationId xmlns:a16="http://schemas.microsoft.com/office/drawing/2014/main" id="{B1E25543-B8CF-58E0-EE84-B10A21260231}"/>
                </a:ext>
              </a:extLst>
            </p:cNvPr>
            <p:cNvGrpSpPr/>
            <p:nvPr/>
          </p:nvGrpSpPr>
          <p:grpSpPr>
            <a:xfrm>
              <a:off x="7451365" y="3148775"/>
              <a:ext cx="819619" cy="819619"/>
              <a:chOff x="7451365" y="3148775"/>
              <a:chExt cx="819619" cy="819619"/>
            </a:xfrm>
          </p:grpSpPr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F4CA1F7-01E5-9440-3CD4-2905CF02B460}"/>
                  </a:ext>
                </a:extLst>
              </p:cNvPr>
              <p:cNvSpPr/>
              <p:nvPr/>
            </p:nvSpPr>
            <p:spPr>
              <a:xfrm rot="900000">
                <a:off x="7451365" y="3148775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99FF99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80034" tIns="180034" rIns="180034" bIns="180034" numCol="1" spcCol="1270" anchor="ctr" anchorCtr="0">
                <a:noAutofit/>
              </a:bodyPr>
              <a:lstStyle/>
              <a:p>
                <a:pPr marL="0" lvl="0" indent="0" algn="ctr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2400" kern="1200" dirty="0"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pic>
            <p:nvPicPr>
              <p:cNvPr id="139" name="Picture 138">
                <a:extLst>
                  <a:ext uri="{FF2B5EF4-FFF2-40B4-BE49-F238E27FC236}">
                    <a16:creationId xmlns:a16="http://schemas.microsoft.com/office/drawing/2014/main" id="{C4115D16-608E-5BB3-1C82-BACC59881E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63174" y="3360584"/>
                <a:ext cx="396000" cy="396000"/>
              </a:xfrm>
              <a:prstGeom prst="rect">
                <a:avLst/>
              </a:prstGeom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257" name="Group 256">
              <a:extLst>
                <a:ext uri="{FF2B5EF4-FFF2-40B4-BE49-F238E27FC236}">
                  <a16:creationId xmlns:a16="http://schemas.microsoft.com/office/drawing/2014/main" id="{91ED7158-DBD0-9F40-F746-BD12D11D25B4}"/>
                </a:ext>
              </a:extLst>
            </p:cNvPr>
            <p:cNvGrpSpPr/>
            <p:nvPr/>
          </p:nvGrpSpPr>
          <p:grpSpPr>
            <a:xfrm>
              <a:off x="8247991" y="3285539"/>
              <a:ext cx="3331534" cy="303736"/>
              <a:chOff x="8247991" y="3285539"/>
              <a:chExt cx="3331534" cy="303736"/>
            </a:xfrm>
          </p:grpSpPr>
          <p:grpSp>
            <p:nvGrpSpPr>
              <p:cNvPr id="230" name="Group 229">
                <a:extLst>
                  <a:ext uri="{FF2B5EF4-FFF2-40B4-BE49-F238E27FC236}">
                    <a16:creationId xmlns:a16="http://schemas.microsoft.com/office/drawing/2014/main" id="{84A5DB70-C36C-7E39-2399-2C7DBB2A263E}"/>
                  </a:ext>
                </a:extLst>
              </p:cNvPr>
              <p:cNvGrpSpPr/>
              <p:nvPr/>
            </p:nvGrpSpPr>
            <p:grpSpPr>
              <a:xfrm>
                <a:off x="8247991" y="3414548"/>
                <a:ext cx="464727" cy="45719"/>
                <a:chOff x="8247991" y="3414548"/>
                <a:chExt cx="464727" cy="45719"/>
              </a:xfrm>
            </p:grpSpPr>
            <p:sp>
              <p:nvSpPr>
                <p:cNvPr id="193" name="Oval 192">
                  <a:extLst>
                    <a:ext uri="{FF2B5EF4-FFF2-40B4-BE49-F238E27FC236}">
                      <a16:creationId xmlns:a16="http://schemas.microsoft.com/office/drawing/2014/main" id="{48DA2450-16DC-F7C1-071F-9CB116CC8387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endParaRPr>
                </a:p>
              </p:txBody>
            </p:sp>
            <p:cxnSp>
              <p:nvCxnSpPr>
                <p:cNvPr id="194" name="Straight Connector 193">
                  <a:extLst>
                    <a:ext uri="{FF2B5EF4-FFF2-40B4-BE49-F238E27FC236}">
                      <a16:creationId xmlns:a16="http://schemas.microsoft.com/office/drawing/2014/main" id="{F1A46F35-53BE-DFF5-A150-3D487E31385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25" name="Rectangle: Rounded Corners 224">
                <a:extLst>
                  <a:ext uri="{FF2B5EF4-FFF2-40B4-BE49-F238E27FC236}">
                    <a16:creationId xmlns:a16="http://schemas.microsoft.com/office/drawing/2014/main" id="{91F10B7E-338F-0E35-DAFD-D43CADFB3C15}"/>
                  </a:ext>
                </a:extLst>
              </p:cNvPr>
              <p:cNvSpPr/>
              <p:nvPr/>
            </p:nvSpPr>
            <p:spPr>
              <a:xfrm>
                <a:off x="8727466" y="3285539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US" sz="24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Specialist</a:t>
                </a:r>
                <a:endParaRPr lang="en-GB" sz="2400" b="1" dirty="0"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</p:grp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9DF70FF-2443-CBF4-D1CE-98DA95051D5D}"/>
              </a:ext>
            </a:extLst>
          </p:cNvPr>
          <p:cNvGrpSpPr/>
          <p:nvPr/>
        </p:nvGrpSpPr>
        <p:grpSpPr>
          <a:xfrm>
            <a:off x="5764871" y="15339248"/>
            <a:ext cx="3933988" cy="941925"/>
            <a:chOff x="5815775" y="4784364"/>
            <a:chExt cx="3933988" cy="941925"/>
          </a:xfrm>
        </p:grpSpPr>
        <p:grpSp>
          <p:nvGrpSpPr>
            <p:cNvPr id="297" name="Group 296">
              <a:extLst>
                <a:ext uri="{FF2B5EF4-FFF2-40B4-BE49-F238E27FC236}">
                  <a16:creationId xmlns:a16="http://schemas.microsoft.com/office/drawing/2014/main" id="{3E24D98A-A31D-DE3B-BFB3-5281C4A40053}"/>
                </a:ext>
              </a:extLst>
            </p:cNvPr>
            <p:cNvGrpSpPr/>
            <p:nvPr/>
          </p:nvGrpSpPr>
          <p:grpSpPr>
            <a:xfrm>
              <a:off x="5815775" y="4784364"/>
              <a:ext cx="819619" cy="819619"/>
              <a:chOff x="5815775" y="4784364"/>
              <a:chExt cx="819619" cy="819619"/>
            </a:xfrm>
          </p:grpSpPr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E8895E22-BF1B-45BF-CD3B-FAC5D3CED760}"/>
                  </a:ext>
                </a:extLst>
              </p:cNvPr>
              <p:cNvSpPr/>
              <p:nvPr/>
            </p:nvSpPr>
            <p:spPr>
              <a:xfrm rot="900000">
                <a:off x="5815775" y="4784364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FF9999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80034" tIns="180034" rIns="180034" bIns="180034" numCol="1" spcCol="1270" anchor="ctr" anchorCtr="0">
                <a:noAutofit/>
              </a:bodyPr>
              <a:lstStyle/>
              <a:p>
                <a:pPr marL="0" lvl="0" indent="0" algn="ctr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2400" kern="1200" dirty="0"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pic>
            <p:nvPicPr>
              <p:cNvPr id="127" name="Graphic 126" descr="Gears with solid fill">
                <a:extLst>
                  <a:ext uri="{FF2B5EF4-FFF2-40B4-BE49-F238E27FC236}">
                    <a16:creationId xmlns:a16="http://schemas.microsoft.com/office/drawing/2014/main" id="{17A67139-8484-0BDB-8BCB-A119B4EEE88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5955584" y="4924173"/>
                <a:ext cx="540000" cy="540000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259" name="Group 258">
              <a:extLst>
                <a:ext uri="{FF2B5EF4-FFF2-40B4-BE49-F238E27FC236}">
                  <a16:creationId xmlns:a16="http://schemas.microsoft.com/office/drawing/2014/main" id="{822932ED-544B-5AFC-D5B2-2584887AE661}"/>
                </a:ext>
              </a:extLst>
            </p:cNvPr>
            <p:cNvGrpSpPr/>
            <p:nvPr/>
          </p:nvGrpSpPr>
          <p:grpSpPr>
            <a:xfrm>
              <a:off x="6419670" y="5422553"/>
              <a:ext cx="3330093" cy="303736"/>
              <a:chOff x="6419670" y="5422553"/>
              <a:chExt cx="3330093" cy="303736"/>
            </a:xfrm>
          </p:grpSpPr>
          <p:sp>
            <p:nvSpPr>
              <p:cNvPr id="219" name="Rectangle: Rounded Corners 218">
                <a:extLst>
                  <a:ext uri="{FF2B5EF4-FFF2-40B4-BE49-F238E27FC236}">
                    <a16:creationId xmlns:a16="http://schemas.microsoft.com/office/drawing/2014/main" id="{D5BC38D6-E9E9-F307-08B7-637BE7191E6C}"/>
                  </a:ext>
                </a:extLst>
              </p:cNvPr>
              <p:cNvSpPr/>
              <p:nvPr/>
            </p:nvSpPr>
            <p:spPr>
              <a:xfrm>
                <a:off x="6897704" y="5422553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US" sz="20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Implementer</a:t>
                </a:r>
                <a:endParaRPr lang="en-GB" sz="2000" b="1" dirty="0"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grpSp>
            <p:nvGrpSpPr>
              <p:cNvPr id="231" name="Group 230">
                <a:extLst>
                  <a:ext uri="{FF2B5EF4-FFF2-40B4-BE49-F238E27FC236}">
                    <a16:creationId xmlns:a16="http://schemas.microsoft.com/office/drawing/2014/main" id="{E3E58DFC-24B1-D1C4-C19A-54B7D431464A}"/>
                  </a:ext>
                </a:extLst>
              </p:cNvPr>
              <p:cNvGrpSpPr/>
              <p:nvPr/>
            </p:nvGrpSpPr>
            <p:grpSpPr>
              <a:xfrm>
                <a:off x="6419670" y="5539393"/>
                <a:ext cx="464727" cy="45719"/>
                <a:chOff x="8247991" y="3414548"/>
                <a:chExt cx="464727" cy="45719"/>
              </a:xfrm>
            </p:grpSpPr>
            <p:sp>
              <p:nvSpPr>
                <p:cNvPr id="232" name="Oval 231">
                  <a:extLst>
                    <a:ext uri="{FF2B5EF4-FFF2-40B4-BE49-F238E27FC236}">
                      <a16:creationId xmlns:a16="http://schemas.microsoft.com/office/drawing/2014/main" id="{D5B5D65D-CBEE-7097-6B7D-B3A9BB7AD0A2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endParaRPr>
                </a:p>
              </p:txBody>
            </p:sp>
            <p:cxnSp>
              <p:nvCxnSpPr>
                <p:cNvPr id="233" name="Straight Connector 232">
                  <a:extLst>
                    <a:ext uri="{FF2B5EF4-FFF2-40B4-BE49-F238E27FC236}">
                      <a16:creationId xmlns:a16="http://schemas.microsoft.com/office/drawing/2014/main" id="{D6697AF4-279B-68DE-7F21-8F5806B3CDE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E423E728-89F4-F8F0-72B4-E460598141D1}"/>
              </a:ext>
            </a:extLst>
          </p:cNvPr>
          <p:cNvGrpSpPr/>
          <p:nvPr/>
        </p:nvGrpSpPr>
        <p:grpSpPr>
          <a:xfrm>
            <a:off x="6880318" y="14819106"/>
            <a:ext cx="4144891" cy="819619"/>
            <a:chOff x="6931222" y="4264222"/>
            <a:chExt cx="4144891" cy="819619"/>
          </a:xfrm>
        </p:grpSpPr>
        <p:grpSp>
          <p:nvGrpSpPr>
            <p:cNvPr id="296" name="Group 295">
              <a:extLst>
                <a:ext uri="{FF2B5EF4-FFF2-40B4-BE49-F238E27FC236}">
                  <a16:creationId xmlns:a16="http://schemas.microsoft.com/office/drawing/2014/main" id="{63C0348D-AC12-F323-336E-EEEB4A683B84}"/>
                </a:ext>
              </a:extLst>
            </p:cNvPr>
            <p:cNvGrpSpPr/>
            <p:nvPr/>
          </p:nvGrpSpPr>
          <p:grpSpPr>
            <a:xfrm>
              <a:off x="6931222" y="4264222"/>
              <a:ext cx="819619" cy="819619"/>
              <a:chOff x="6931222" y="4264222"/>
              <a:chExt cx="819619" cy="819619"/>
            </a:xfrm>
          </p:grpSpPr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8B272DD1-79D2-A8A3-4609-16D34B620916}"/>
                  </a:ext>
                </a:extLst>
              </p:cNvPr>
              <p:cNvSpPr/>
              <p:nvPr/>
            </p:nvSpPr>
            <p:spPr>
              <a:xfrm rot="900000">
                <a:off x="6931222" y="4264222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FF9999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80034" tIns="180034" rIns="180034" bIns="180034" numCol="1" spcCol="1270" anchor="ctr" anchorCtr="0">
                <a:noAutofit/>
              </a:bodyPr>
              <a:lstStyle/>
              <a:p>
                <a:pPr marL="0" lvl="0" indent="0" algn="ctr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2400" kern="1200" dirty="0"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pic>
            <p:nvPicPr>
              <p:cNvPr id="133" name="Graphic 132" descr="Compass with solid fill">
                <a:extLst>
                  <a:ext uri="{FF2B5EF4-FFF2-40B4-BE49-F238E27FC236}">
                    <a16:creationId xmlns:a16="http://schemas.microsoft.com/office/drawing/2014/main" id="{BEA3B642-2A51-0E19-C464-30ED437D799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7071031" y="4404031"/>
                <a:ext cx="540000" cy="540000"/>
              </a:xfrm>
              <a:prstGeom prst="rect">
                <a:avLst/>
              </a:prstGeom>
            </p:spPr>
          </p:pic>
        </p:grpSp>
        <p:grpSp>
          <p:nvGrpSpPr>
            <p:cNvPr id="258" name="Group 257">
              <a:extLst>
                <a:ext uri="{FF2B5EF4-FFF2-40B4-BE49-F238E27FC236}">
                  <a16:creationId xmlns:a16="http://schemas.microsoft.com/office/drawing/2014/main" id="{6B536DC8-6A17-5ADB-57B8-F124998ADCB9}"/>
                </a:ext>
              </a:extLst>
            </p:cNvPr>
            <p:cNvGrpSpPr/>
            <p:nvPr/>
          </p:nvGrpSpPr>
          <p:grpSpPr>
            <a:xfrm>
              <a:off x="7744579" y="4404256"/>
              <a:ext cx="3331534" cy="303736"/>
              <a:chOff x="7744579" y="4404256"/>
              <a:chExt cx="3331534" cy="303736"/>
            </a:xfrm>
          </p:grpSpPr>
          <p:sp>
            <p:nvSpPr>
              <p:cNvPr id="224" name="Rectangle: Rounded Corners 223">
                <a:extLst>
                  <a:ext uri="{FF2B5EF4-FFF2-40B4-BE49-F238E27FC236}">
                    <a16:creationId xmlns:a16="http://schemas.microsoft.com/office/drawing/2014/main" id="{A2A24504-0E91-47D6-FB88-1145371F242D}"/>
                  </a:ext>
                </a:extLst>
              </p:cNvPr>
              <p:cNvSpPr/>
              <p:nvPr/>
            </p:nvSpPr>
            <p:spPr>
              <a:xfrm>
                <a:off x="8224054" y="4404256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US" sz="20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Shaper</a:t>
                </a:r>
                <a:endParaRPr lang="en-GB" sz="2000" b="1" dirty="0"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grpSp>
            <p:nvGrpSpPr>
              <p:cNvPr id="234" name="Group 233">
                <a:extLst>
                  <a:ext uri="{FF2B5EF4-FFF2-40B4-BE49-F238E27FC236}">
                    <a16:creationId xmlns:a16="http://schemas.microsoft.com/office/drawing/2014/main" id="{56B33BC5-2EEC-B110-3A77-502B3C842259}"/>
                  </a:ext>
                </a:extLst>
              </p:cNvPr>
              <p:cNvGrpSpPr/>
              <p:nvPr/>
            </p:nvGrpSpPr>
            <p:grpSpPr>
              <a:xfrm>
                <a:off x="7744579" y="4536747"/>
                <a:ext cx="464727" cy="45719"/>
                <a:chOff x="8247991" y="3414548"/>
                <a:chExt cx="464727" cy="45719"/>
              </a:xfrm>
            </p:grpSpPr>
            <p:sp>
              <p:nvSpPr>
                <p:cNvPr id="235" name="Oval 234">
                  <a:extLst>
                    <a:ext uri="{FF2B5EF4-FFF2-40B4-BE49-F238E27FC236}">
                      <a16:creationId xmlns:a16="http://schemas.microsoft.com/office/drawing/2014/main" id="{10789DA2-E53D-AD17-2469-E089FE9D3B3E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endParaRPr>
                </a:p>
              </p:txBody>
            </p:sp>
            <p:cxnSp>
              <p:nvCxnSpPr>
                <p:cNvPr id="236" name="Straight Connector 235">
                  <a:extLst>
                    <a:ext uri="{FF2B5EF4-FFF2-40B4-BE49-F238E27FC236}">
                      <a16:creationId xmlns:a16="http://schemas.microsoft.com/office/drawing/2014/main" id="{8208F374-8531-F556-BA36-83A14E934AF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C0641E74-208B-7D6A-0C88-C19514579032}"/>
              </a:ext>
            </a:extLst>
          </p:cNvPr>
          <p:cNvGrpSpPr/>
          <p:nvPr/>
        </p:nvGrpSpPr>
        <p:grpSpPr>
          <a:xfrm>
            <a:off x="7081916" y="12514836"/>
            <a:ext cx="4158038" cy="819619"/>
            <a:chOff x="7132820" y="1959952"/>
            <a:chExt cx="4158038" cy="819619"/>
          </a:xfrm>
        </p:grpSpPr>
        <p:grpSp>
          <p:nvGrpSpPr>
            <p:cNvPr id="294" name="Group 293">
              <a:extLst>
                <a:ext uri="{FF2B5EF4-FFF2-40B4-BE49-F238E27FC236}">
                  <a16:creationId xmlns:a16="http://schemas.microsoft.com/office/drawing/2014/main" id="{060FF382-92EC-F226-7E0A-96EE2B2B7211}"/>
                </a:ext>
              </a:extLst>
            </p:cNvPr>
            <p:cNvGrpSpPr/>
            <p:nvPr/>
          </p:nvGrpSpPr>
          <p:grpSpPr>
            <a:xfrm>
              <a:off x="7132820" y="1959952"/>
              <a:ext cx="819619" cy="819619"/>
              <a:chOff x="7132820" y="1959952"/>
              <a:chExt cx="819619" cy="819619"/>
            </a:xfrm>
          </p:grpSpPr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3D7CE250-6AB8-A268-0C35-249C77ABFF22}"/>
                  </a:ext>
                </a:extLst>
              </p:cNvPr>
              <p:cNvSpPr/>
              <p:nvPr/>
            </p:nvSpPr>
            <p:spPr>
              <a:xfrm rot="900000">
                <a:off x="7132820" y="1959952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99FF99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80034" tIns="180034" rIns="180034" bIns="180034" numCol="1" spcCol="1270" anchor="ctr" anchorCtr="0">
                <a:noAutofit/>
              </a:bodyPr>
              <a:lstStyle/>
              <a:p>
                <a:pPr marL="0" lvl="0" indent="0" algn="ctr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2400" kern="1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pic>
            <p:nvPicPr>
              <p:cNvPr id="135" name="Graphic 134" descr="Eye with solid fill">
                <a:extLst>
                  <a:ext uri="{FF2B5EF4-FFF2-40B4-BE49-F238E27FC236}">
                    <a16:creationId xmlns:a16="http://schemas.microsoft.com/office/drawing/2014/main" id="{8E75E4CA-F332-31F6-AD03-9770AF40ADC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7272629" y="2099761"/>
                <a:ext cx="540000" cy="540000"/>
              </a:xfrm>
              <a:prstGeom prst="rect">
                <a:avLst/>
              </a:prstGeom>
            </p:spPr>
          </p:pic>
        </p:grpSp>
        <p:grpSp>
          <p:nvGrpSpPr>
            <p:cNvPr id="256" name="Group 255">
              <a:extLst>
                <a:ext uri="{FF2B5EF4-FFF2-40B4-BE49-F238E27FC236}">
                  <a16:creationId xmlns:a16="http://schemas.microsoft.com/office/drawing/2014/main" id="{99643FAA-7592-BD06-FFF5-4AD65F4560E5}"/>
                </a:ext>
              </a:extLst>
            </p:cNvPr>
            <p:cNvGrpSpPr/>
            <p:nvPr/>
          </p:nvGrpSpPr>
          <p:grpSpPr>
            <a:xfrm>
              <a:off x="7954082" y="2208448"/>
              <a:ext cx="3336776" cy="303736"/>
              <a:chOff x="7954082" y="2208448"/>
              <a:chExt cx="3336776" cy="303736"/>
            </a:xfrm>
          </p:grpSpPr>
          <p:sp>
            <p:nvSpPr>
              <p:cNvPr id="226" name="Rectangle: Rounded Corners 225">
                <a:extLst>
                  <a:ext uri="{FF2B5EF4-FFF2-40B4-BE49-F238E27FC236}">
                    <a16:creationId xmlns:a16="http://schemas.microsoft.com/office/drawing/2014/main" id="{1BA876D9-3788-03CC-AFDE-CB9C5B867608}"/>
                  </a:ext>
                </a:extLst>
              </p:cNvPr>
              <p:cNvSpPr/>
              <p:nvPr/>
            </p:nvSpPr>
            <p:spPr>
              <a:xfrm>
                <a:off x="8438799" y="2208448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US" sz="2000" b="1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Monitor Evaluator </a:t>
                </a:r>
                <a:endParaRPr lang="en-GB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grpSp>
            <p:nvGrpSpPr>
              <p:cNvPr id="237" name="Group 236">
                <a:extLst>
                  <a:ext uri="{FF2B5EF4-FFF2-40B4-BE49-F238E27FC236}">
                    <a16:creationId xmlns:a16="http://schemas.microsoft.com/office/drawing/2014/main" id="{76381EF3-7E68-EC20-9D6A-8C13D1A298C9}"/>
                  </a:ext>
                </a:extLst>
              </p:cNvPr>
              <p:cNvGrpSpPr/>
              <p:nvPr/>
            </p:nvGrpSpPr>
            <p:grpSpPr>
              <a:xfrm>
                <a:off x="7954082" y="2337457"/>
                <a:ext cx="464727" cy="45719"/>
                <a:chOff x="8247991" y="3414548"/>
                <a:chExt cx="464727" cy="45719"/>
              </a:xfrm>
            </p:grpSpPr>
            <p:sp>
              <p:nvSpPr>
                <p:cNvPr id="238" name="Oval 237">
                  <a:extLst>
                    <a:ext uri="{FF2B5EF4-FFF2-40B4-BE49-F238E27FC236}">
                      <a16:creationId xmlns:a16="http://schemas.microsoft.com/office/drawing/2014/main" id="{AAB373C3-D108-39C8-DAED-514FA66F236F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endParaRPr>
                </a:p>
              </p:txBody>
            </p:sp>
            <p:cxnSp>
              <p:nvCxnSpPr>
                <p:cNvPr id="239" name="Straight Connector 238">
                  <a:extLst>
                    <a:ext uri="{FF2B5EF4-FFF2-40B4-BE49-F238E27FC236}">
                      <a16:creationId xmlns:a16="http://schemas.microsoft.com/office/drawing/2014/main" id="{EF54BBA3-ED1A-3525-A990-01B1376AF9A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35FD78BD-0207-AB0C-0D5A-915F356A6390}"/>
              </a:ext>
            </a:extLst>
          </p:cNvPr>
          <p:cNvGrpSpPr/>
          <p:nvPr/>
        </p:nvGrpSpPr>
        <p:grpSpPr>
          <a:xfrm>
            <a:off x="6073736" y="11808901"/>
            <a:ext cx="4104116" cy="819619"/>
            <a:chOff x="6124640" y="1254017"/>
            <a:chExt cx="4104116" cy="819619"/>
          </a:xfrm>
        </p:grpSpPr>
        <p:grpSp>
          <p:nvGrpSpPr>
            <p:cNvPr id="293" name="Group 292">
              <a:extLst>
                <a:ext uri="{FF2B5EF4-FFF2-40B4-BE49-F238E27FC236}">
                  <a16:creationId xmlns:a16="http://schemas.microsoft.com/office/drawing/2014/main" id="{FD4FBB83-4498-B8D6-B04C-3384D5798948}"/>
                </a:ext>
              </a:extLst>
            </p:cNvPr>
            <p:cNvGrpSpPr/>
            <p:nvPr/>
          </p:nvGrpSpPr>
          <p:grpSpPr>
            <a:xfrm>
              <a:off x="6124640" y="1254017"/>
              <a:ext cx="819619" cy="819619"/>
              <a:chOff x="6124640" y="1254017"/>
              <a:chExt cx="819619" cy="819619"/>
            </a:xfrm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35A1368-6399-BD93-4ACD-83A5D992E263}"/>
                  </a:ext>
                </a:extLst>
              </p:cNvPr>
              <p:cNvSpPr/>
              <p:nvPr/>
            </p:nvSpPr>
            <p:spPr>
              <a:xfrm rot="900000">
                <a:off x="6124640" y="1254017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99FF99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80034" tIns="180034" rIns="180034" bIns="180034" numCol="1" spcCol="1270" anchor="ctr" anchorCtr="0">
                <a:noAutofit/>
              </a:bodyPr>
              <a:lstStyle/>
              <a:p>
                <a:pPr marL="0" lvl="0" indent="0" algn="ctr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2400" kern="1200" dirty="0"/>
              </a:p>
            </p:txBody>
          </p:sp>
          <p:pic>
            <p:nvPicPr>
              <p:cNvPr id="137" name="Graphic 136" descr="Lightbulb with solid fill">
                <a:extLst>
                  <a:ext uri="{FF2B5EF4-FFF2-40B4-BE49-F238E27FC236}">
                    <a16:creationId xmlns:a16="http://schemas.microsoft.com/office/drawing/2014/main" id="{2927078D-372F-6D4F-ED73-B55294E656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6264449" y="1393826"/>
                <a:ext cx="540000" cy="540000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255" name="Group 254">
              <a:extLst>
                <a:ext uri="{FF2B5EF4-FFF2-40B4-BE49-F238E27FC236}">
                  <a16:creationId xmlns:a16="http://schemas.microsoft.com/office/drawing/2014/main" id="{32516AA7-141C-EFF4-4F52-64C9EC88C887}"/>
                </a:ext>
              </a:extLst>
            </p:cNvPr>
            <p:cNvGrpSpPr/>
            <p:nvPr/>
          </p:nvGrpSpPr>
          <p:grpSpPr>
            <a:xfrm>
              <a:off x="6883429" y="1296043"/>
              <a:ext cx="3345327" cy="303736"/>
              <a:chOff x="6883429" y="1296043"/>
              <a:chExt cx="3345327" cy="303736"/>
            </a:xfrm>
          </p:grpSpPr>
          <p:sp>
            <p:nvSpPr>
              <p:cNvPr id="227" name="Rectangle: Rounded Corners 226">
                <a:extLst>
                  <a:ext uri="{FF2B5EF4-FFF2-40B4-BE49-F238E27FC236}">
                    <a16:creationId xmlns:a16="http://schemas.microsoft.com/office/drawing/2014/main" id="{92779E0B-BFAF-5452-6AD5-CF840D5B6906}"/>
                  </a:ext>
                </a:extLst>
              </p:cNvPr>
              <p:cNvSpPr/>
              <p:nvPr/>
            </p:nvSpPr>
            <p:spPr>
              <a:xfrm>
                <a:off x="7376697" y="1296043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US" sz="24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Plant</a:t>
                </a:r>
              </a:p>
            </p:txBody>
          </p:sp>
          <p:grpSp>
            <p:nvGrpSpPr>
              <p:cNvPr id="240" name="Group 239">
                <a:extLst>
                  <a:ext uri="{FF2B5EF4-FFF2-40B4-BE49-F238E27FC236}">
                    <a16:creationId xmlns:a16="http://schemas.microsoft.com/office/drawing/2014/main" id="{76950CE8-F082-8D32-FEEF-27F4C9C65ACA}"/>
                  </a:ext>
                </a:extLst>
              </p:cNvPr>
              <p:cNvGrpSpPr/>
              <p:nvPr/>
            </p:nvGrpSpPr>
            <p:grpSpPr>
              <a:xfrm>
                <a:off x="6883429" y="1428408"/>
                <a:ext cx="464727" cy="45719"/>
                <a:chOff x="8247991" y="3414548"/>
                <a:chExt cx="464727" cy="45719"/>
              </a:xfrm>
            </p:grpSpPr>
            <p:sp>
              <p:nvSpPr>
                <p:cNvPr id="241" name="Oval 240">
                  <a:extLst>
                    <a:ext uri="{FF2B5EF4-FFF2-40B4-BE49-F238E27FC236}">
                      <a16:creationId xmlns:a16="http://schemas.microsoft.com/office/drawing/2014/main" id="{5A9AE3AE-174C-A60B-78E9-256EA9C47FE8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/>
                </a:p>
              </p:txBody>
            </p:sp>
            <p:cxnSp>
              <p:nvCxnSpPr>
                <p:cNvPr id="242" name="Straight Connector 241">
                  <a:extLst>
                    <a:ext uri="{FF2B5EF4-FFF2-40B4-BE49-F238E27FC236}">
                      <a16:creationId xmlns:a16="http://schemas.microsoft.com/office/drawing/2014/main" id="{CFF05988-9735-D033-2829-AF0149EB8AD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7287871-4D5C-81BF-DCB0-C63D1ED7CCB1}"/>
              </a:ext>
            </a:extLst>
          </p:cNvPr>
          <p:cNvGrpSpPr/>
          <p:nvPr/>
        </p:nvGrpSpPr>
        <p:grpSpPr>
          <a:xfrm>
            <a:off x="1581492" y="11916168"/>
            <a:ext cx="4085786" cy="819619"/>
            <a:chOff x="1632396" y="1361284"/>
            <a:chExt cx="4085786" cy="819619"/>
          </a:xfrm>
        </p:grpSpPr>
        <p:grpSp>
          <p:nvGrpSpPr>
            <p:cNvPr id="292" name="Group 291">
              <a:extLst>
                <a:ext uri="{FF2B5EF4-FFF2-40B4-BE49-F238E27FC236}">
                  <a16:creationId xmlns:a16="http://schemas.microsoft.com/office/drawing/2014/main" id="{E02C962B-C66E-050E-7362-091D7EA01C4E}"/>
                </a:ext>
              </a:extLst>
            </p:cNvPr>
            <p:cNvGrpSpPr/>
            <p:nvPr/>
          </p:nvGrpSpPr>
          <p:grpSpPr>
            <a:xfrm>
              <a:off x="4898563" y="1361284"/>
              <a:ext cx="819619" cy="819619"/>
              <a:chOff x="4898563" y="1361284"/>
              <a:chExt cx="819619" cy="819619"/>
            </a:xfrm>
          </p:grpSpPr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D8B50730-6701-C772-58A0-A224347A1CC1}"/>
                  </a:ext>
                </a:extLst>
              </p:cNvPr>
              <p:cNvSpPr/>
              <p:nvPr/>
            </p:nvSpPr>
            <p:spPr>
              <a:xfrm rot="900000">
                <a:off x="4898563" y="1361284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99CCFF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205434" tIns="205434" rIns="205434" bIns="205434" numCol="1" spcCol="1270" anchor="ctr" anchorCtr="0">
                <a:noAutofit/>
              </a:bodyPr>
              <a:lstStyle/>
              <a:p>
                <a:pPr marL="0" lvl="0" indent="0" algn="ctr" defTabSz="1911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4400" kern="1200" dirty="0"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pic>
            <p:nvPicPr>
              <p:cNvPr id="117" name="Graphic 116" descr="Social network with solid fill">
                <a:extLst>
                  <a:ext uri="{FF2B5EF4-FFF2-40B4-BE49-F238E27FC236}">
                    <a16:creationId xmlns:a16="http://schemas.microsoft.com/office/drawing/2014/main" id="{CE75B9EC-112D-CC7F-95BA-4C2585D500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p:blipFill>
            <p:spPr>
              <a:xfrm>
                <a:off x="5038372" y="1501093"/>
                <a:ext cx="540000" cy="540000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DA06B31A-42B0-D555-42E3-EB59DD8D9693}"/>
                </a:ext>
              </a:extLst>
            </p:cNvPr>
            <p:cNvGrpSpPr/>
            <p:nvPr/>
          </p:nvGrpSpPr>
          <p:grpSpPr>
            <a:xfrm>
              <a:off x="1632396" y="1400763"/>
              <a:ext cx="3327748" cy="303736"/>
              <a:chOff x="1632396" y="1400763"/>
              <a:chExt cx="3327748" cy="303736"/>
            </a:xfrm>
          </p:grpSpPr>
          <p:sp>
            <p:nvSpPr>
              <p:cNvPr id="223" name="Rectangle: Rounded Corners 222">
                <a:extLst>
                  <a:ext uri="{FF2B5EF4-FFF2-40B4-BE49-F238E27FC236}">
                    <a16:creationId xmlns:a16="http://schemas.microsoft.com/office/drawing/2014/main" id="{2951F141-5B46-1661-2E02-BB4CCE609754}"/>
                  </a:ext>
                </a:extLst>
              </p:cNvPr>
              <p:cNvSpPr/>
              <p:nvPr/>
            </p:nvSpPr>
            <p:spPr>
              <a:xfrm>
                <a:off x="1632396" y="1400763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r>
                  <a:rPr lang="en-US" sz="20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Coordinator</a:t>
                </a:r>
                <a:endParaRPr lang="en-GB" sz="2000" b="1" dirty="0"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grpSp>
            <p:nvGrpSpPr>
              <p:cNvPr id="243" name="Group 242">
                <a:extLst>
                  <a:ext uri="{FF2B5EF4-FFF2-40B4-BE49-F238E27FC236}">
                    <a16:creationId xmlns:a16="http://schemas.microsoft.com/office/drawing/2014/main" id="{1D86F8C6-283A-1FC9-B94B-ACC6957240B4}"/>
                  </a:ext>
                </a:extLst>
              </p:cNvPr>
              <p:cNvGrpSpPr/>
              <p:nvPr/>
            </p:nvGrpSpPr>
            <p:grpSpPr>
              <a:xfrm flipH="1">
                <a:off x="4495417" y="1527554"/>
                <a:ext cx="464727" cy="45719"/>
                <a:chOff x="8247991" y="3414548"/>
                <a:chExt cx="464727" cy="45719"/>
              </a:xfrm>
            </p:grpSpPr>
            <p:sp>
              <p:nvSpPr>
                <p:cNvPr id="244" name="Oval 243">
                  <a:extLst>
                    <a:ext uri="{FF2B5EF4-FFF2-40B4-BE49-F238E27FC236}">
                      <a16:creationId xmlns:a16="http://schemas.microsoft.com/office/drawing/2014/main" id="{B8E25C7B-B54D-56C0-AA3A-EDD37AE11F8A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endParaRPr>
                </a:p>
              </p:txBody>
            </p:sp>
            <p:cxnSp>
              <p:nvCxnSpPr>
                <p:cNvPr id="245" name="Straight Connector 244">
                  <a:extLst>
                    <a:ext uri="{FF2B5EF4-FFF2-40B4-BE49-F238E27FC236}">
                      <a16:creationId xmlns:a16="http://schemas.microsoft.com/office/drawing/2014/main" id="{994C9BE0-6D8A-97C1-8CEC-4EF9824B4F5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B26F35E-9739-C989-C688-78A409F2C4DA}"/>
              </a:ext>
            </a:extLst>
          </p:cNvPr>
          <p:cNvGrpSpPr/>
          <p:nvPr/>
        </p:nvGrpSpPr>
        <p:grpSpPr>
          <a:xfrm>
            <a:off x="649915" y="12786447"/>
            <a:ext cx="4147085" cy="819619"/>
            <a:chOff x="700819" y="2231563"/>
            <a:chExt cx="4147085" cy="819619"/>
          </a:xfrm>
        </p:grpSpPr>
        <p:grpSp>
          <p:nvGrpSpPr>
            <p:cNvPr id="291" name="Group 290">
              <a:extLst>
                <a:ext uri="{FF2B5EF4-FFF2-40B4-BE49-F238E27FC236}">
                  <a16:creationId xmlns:a16="http://schemas.microsoft.com/office/drawing/2014/main" id="{223FEB9E-216D-F68E-4676-F3E13D4CB8DA}"/>
                </a:ext>
              </a:extLst>
            </p:cNvPr>
            <p:cNvGrpSpPr/>
            <p:nvPr/>
          </p:nvGrpSpPr>
          <p:grpSpPr>
            <a:xfrm>
              <a:off x="4028285" y="2231563"/>
              <a:ext cx="819619" cy="819619"/>
              <a:chOff x="4028285" y="2231563"/>
              <a:chExt cx="819619" cy="819619"/>
            </a:xfrm>
          </p:grpSpPr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E236AF22-B11D-2273-183C-630495A712F5}"/>
                  </a:ext>
                </a:extLst>
              </p:cNvPr>
              <p:cNvSpPr/>
              <p:nvPr/>
            </p:nvSpPr>
            <p:spPr>
              <a:xfrm rot="900000">
                <a:off x="4028285" y="2231563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99CCFF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205434" tIns="205434" rIns="205434" bIns="205434" numCol="1" spcCol="1270" anchor="ctr" anchorCtr="0">
                <a:noAutofit/>
              </a:bodyPr>
              <a:lstStyle/>
              <a:p>
                <a:pPr marL="0" lvl="0" indent="0" algn="ctr" defTabSz="1911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4400" kern="1200" dirty="0"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pic>
            <p:nvPicPr>
              <p:cNvPr id="121" name="Graphic 120" descr="Group of men with solid fill">
                <a:extLst>
                  <a:ext uri="{FF2B5EF4-FFF2-40B4-BE49-F238E27FC236}">
                    <a16:creationId xmlns:a16="http://schemas.microsoft.com/office/drawing/2014/main" id="{3362ED1A-AA3D-8AE9-DAA9-2DAF684A3A8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4168094" y="2371372"/>
                <a:ext cx="540000" cy="540000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262" name="Group 261">
              <a:extLst>
                <a:ext uri="{FF2B5EF4-FFF2-40B4-BE49-F238E27FC236}">
                  <a16:creationId xmlns:a16="http://schemas.microsoft.com/office/drawing/2014/main" id="{C1B2809B-FB8C-F99F-8AC8-D0E871588735}"/>
                </a:ext>
              </a:extLst>
            </p:cNvPr>
            <p:cNvGrpSpPr/>
            <p:nvPr/>
          </p:nvGrpSpPr>
          <p:grpSpPr>
            <a:xfrm>
              <a:off x="700819" y="2478966"/>
              <a:ext cx="3333816" cy="303736"/>
              <a:chOff x="700819" y="2478966"/>
              <a:chExt cx="3333816" cy="303736"/>
            </a:xfrm>
          </p:grpSpPr>
          <p:sp>
            <p:nvSpPr>
              <p:cNvPr id="222" name="Rectangle: Rounded Corners 221">
                <a:extLst>
                  <a:ext uri="{FF2B5EF4-FFF2-40B4-BE49-F238E27FC236}">
                    <a16:creationId xmlns:a16="http://schemas.microsoft.com/office/drawing/2014/main" id="{9C118080-ABCE-DFCC-F504-A4210B82433D}"/>
                  </a:ext>
                </a:extLst>
              </p:cNvPr>
              <p:cNvSpPr/>
              <p:nvPr/>
            </p:nvSpPr>
            <p:spPr>
              <a:xfrm>
                <a:off x="700819" y="2478966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r>
                  <a:rPr lang="en-US" sz="20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Team Worker</a:t>
                </a:r>
                <a:endParaRPr lang="en-GB" sz="2000" b="1" dirty="0"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grpSp>
            <p:nvGrpSpPr>
              <p:cNvPr id="246" name="Group 245">
                <a:extLst>
                  <a:ext uri="{FF2B5EF4-FFF2-40B4-BE49-F238E27FC236}">
                    <a16:creationId xmlns:a16="http://schemas.microsoft.com/office/drawing/2014/main" id="{D872704D-F51B-9DAA-8CF7-BEEA72A054B6}"/>
                  </a:ext>
                </a:extLst>
              </p:cNvPr>
              <p:cNvGrpSpPr/>
              <p:nvPr/>
            </p:nvGrpSpPr>
            <p:grpSpPr>
              <a:xfrm flipH="1">
                <a:off x="3569908" y="2608731"/>
                <a:ext cx="464727" cy="45719"/>
                <a:chOff x="8247991" y="3414548"/>
                <a:chExt cx="464727" cy="45719"/>
              </a:xfrm>
            </p:grpSpPr>
            <p:sp>
              <p:nvSpPr>
                <p:cNvPr id="247" name="Oval 246">
                  <a:extLst>
                    <a:ext uri="{FF2B5EF4-FFF2-40B4-BE49-F238E27FC236}">
                      <a16:creationId xmlns:a16="http://schemas.microsoft.com/office/drawing/2014/main" id="{3EE46BD8-21A4-4026-E5E4-6A7BE7B9ACD6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endParaRPr>
                </a:p>
              </p:txBody>
            </p:sp>
            <p:cxnSp>
              <p:nvCxnSpPr>
                <p:cNvPr id="248" name="Straight Connector 247">
                  <a:extLst>
                    <a:ext uri="{FF2B5EF4-FFF2-40B4-BE49-F238E27FC236}">
                      <a16:creationId xmlns:a16="http://schemas.microsoft.com/office/drawing/2014/main" id="{90E34E56-DF54-C30C-A2E4-59095CAF79E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8D98CF93-CC24-0300-EE4A-9D2664D0068E}"/>
              </a:ext>
            </a:extLst>
          </p:cNvPr>
          <p:cNvGrpSpPr/>
          <p:nvPr/>
        </p:nvGrpSpPr>
        <p:grpSpPr>
          <a:xfrm>
            <a:off x="541721" y="14012524"/>
            <a:ext cx="4148011" cy="819619"/>
            <a:chOff x="592625" y="3457640"/>
            <a:chExt cx="4148011" cy="819619"/>
          </a:xfrm>
        </p:grpSpPr>
        <p:grpSp>
          <p:nvGrpSpPr>
            <p:cNvPr id="290" name="Group 289">
              <a:extLst>
                <a:ext uri="{FF2B5EF4-FFF2-40B4-BE49-F238E27FC236}">
                  <a16:creationId xmlns:a16="http://schemas.microsoft.com/office/drawing/2014/main" id="{090AA977-3B24-A0E4-BA6C-497347FB3C14}"/>
                </a:ext>
              </a:extLst>
            </p:cNvPr>
            <p:cNvGrpSpPr/>
            <p:nvPr/>
          </p:nvGrpSpPr>
          <p:grpSpPr>
            <a:xfrm>
              <a:off x="3921017" y="3457640"/>
              <a:ext cx="819619" cy="819619"/>
              <a:chOff x="3921017" y="3457640"/>
              <a:chExt cx="819619" cy="819619"/>
            </a:xfrm>
          </p:grpSpPr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76CBF453-1CD8-F2CC-37E5-B75296B285AF}"/>
                  </a:ext>
                </a:extLst>
              </p:cNvPr>
              <p:cNvSpPr/>
              <p:nvPr/>
            </p:nvSpPr>
            <p:spPr>
              <a:xfrm rot="900000">
                <a:off x="3921017" y="3457640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99CCFF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205434" tIns="205434" rIns="205434" bIns="205434" numCol="1" spcCol="1270" anchor="ctr" anchorCtr="0">
                <a:noAutofit/>
              </a:bodyPr>
              <a:lstStyle/>
              <a:p>
                <a:pPr marL="0" lvl="0" indent="0" algn="ctr" defTabSz="1911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4400" kern="1200" dirty="0"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pic>
            <p:nvPicPr>
              <p:cNvPr id="145" name="Picture 144" descr="A black rectangle with white lines&#10;&#10;AI-generated content may be incorrect.">
                <a:extLst>
                  <a:ext uri="{FF2B5EF4-FFF2-40B4-BE49-F238E27FC236}">
                    <a16:creationId xmlns:a16="http://schemas.microsoft.com/office/drawing/2014/main" id="{67F70ADD-C0AB-3A94-C1AA-FB699AADDF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096826" y="3633449"/>
                <a:ext cx="468000" cy="468000"/>
              </a:xfrm>
              <a:prstGeom prst="rect">
                <a:avLst/>
              </a:prstGeom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261" name="Group 260">
              <a:extLst>
                <a:ext uri="{FF2B5EF4-FFF2-40B4-BE49-F238E27FC236}">
                  <a16:creationId xmlns:a16="http://schemas.microsoft.com/office/drawing/2014/main" id="{440CE13D-6AE7-AC22-AFB9-5095CB36B994}"/>
                </a:ext>
              </a:extLst>
            </p:cNvPr>
            <p:cNvGrpSpPr/>
            <p:nvPr/>
          </p:nvGrpSpPr>
          <p:grpSpPr>
            <a:xfrm>
              <a:off x="592625" y="3708207"/>
              <a:ext cx="3329263" cy="303736"/>
              <a:chOff x="592625" y="3708207"/>
              <a:chExt cx="3329263" cy="303736"/>
            </a:xfrm>
          </p:grpSpPr>
          <p:sp>
            <p:nvSpPr>
              <p:cNvPr id="221" name="Rectangle: Rounded Corners 220">
                <a:extLst>
                  <a:ext uri="{FF2B5EF4-FFF2-40B4-BE49-F238E27FC236}">
                    <a16:creationId xmlns:a16="http://schemas.microsoft.com/office/drawing/2014/main" id="{46A4F56D-0BC1-F6E9-4039-997D3E8F2513}"/>
                  </a:ext>
                </a:extLst>
              </p:cNvPr>
              <p:cNvSpPr/>
              <p:nvPr/>
            </p:nvSpPr>
            <p:spPr>
              <a:xfrm>
                <a:off x="592625" y="3708207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r>
                  <a:rPr lang="en-US" sz="20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Resource Investigator</a:t>
                </a:r>
                <a:endParaRPr lang="en-GB" sz="2000" b="1" dirty="0"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grpSp>
            <p:nvGrpSpPr>
              <p:cNvPr id="249" name="Group 248">
                <a:extLst>
                  <a:ext uri="{FF2B5EF4-FFF2-40B4-BE49-F238E27FC236}">
                    <a16:creationId xmlns:a16="http://schemas.microsoft.com/office/drawing/2014/main" id="{041C132B-A978-695A-D3D8-C8B86D4D6041}"/>
                  </a:ext>
                </a:extLst>
              </p:cNvPr>
              <p:cNvGrpSpPr/>
              <p:nvPr/>
            </p:nvGrpSpPr>
            <p:grpSpPr>
              <a:xfrm flipH="1">
                <a:off x="3457161" y="3828177"/>
                <a:ext cx="464727" cy="45719"/>
                <a:chOff x="8247991" y="3414548"/>
                <a:chExt cx="464727" cy="45719"/>
              </a:xfrm>
            </p:grpSpPr>
            <p:sp>
              <p:nvSpPr>
                <p:cNvPr id="250" name="Oval 249">
                  <a:extLst>
                    <a:ext uri="{FF2B5EF4-FFF2-40B4-BE49-F238E27FC236}">
                      <a16:creationId xmlns:a16="http://schemas.microsoft.com/office/drawing/2014/main" id="{A00DAFA4-FABD-472B-F199-A4AD602FA1C0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endParaRPr>
                </a:p>
              </p:txBody>
            </p:sp>
            <p:cxnSp>
              <p:nvCxnSpPr>
                <p:cNvPr id="251" name="Straight Connector 250">
                  <a:extLst>
                    <a:ext uri="{FF2B5EF4-FFF2-40B4-BE49-F238E27FC236}">
                      <a16:creationId xmlns:a16="http://schemas.microsoft.com/office/drawing/2014/main" id="{D8DAD29E-AA4A-9435-F266-CCC0E1A5205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773DAC3F-92F3-FA20-6AE6-A08C6CB37919}"/>
              </a:ext>
            </a:extLst>
          </p:cNvPr>
          <p:cNvGrpSpPr/>
          <p:nvPr/>
        </p:nvGrpSpPr>
        <p:grpSpPr>
          <a:xfrm>
            <a:off x="1228090" y="15020703"/>
            <a:ext cx="4167577" cy="819619"/>
            <a:chOff x="1278994" y="4465819"/>
            <a:chExt cx="4167577" cy="819619"/>
          </a:xfrm>
        </p:grpSpPr>
        <p:grpSp>
          <p:nvGrpSpPr>
            <p:cNvPr id="298" name="Group 297">
              <a:extLst>
                <a:ext uri="{FF2B5EF4-FFF2-40B4-BE49-F238E27FC236}">
                  <a16:creationId xmlns:a16="http://schemas.microsoft.com/office/drawing/2014/main" id="{C58BD5F4-AC69-7BE0-ADE7-E980A11D2ACA}"/>
                </a:ext>
              </a:extLst>
            </p:cNvPr>
            <p:cNvGrpSpPr/>
            <p:nvPr/>
          </p:nvGrpSpPr>
          <p:grpSpPr>
            <a:xfrm>
              <a:off x="4626952" y="4465819"/>
              <a:ext cx="819619" cy="819619"/>
              <a:chOff x="4626952" y="4465819"/>
              <a:chExt cx="819619" cy="819619"/>
            </a:xfrm>
          </p:grpSpPr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3AA5E4BA-EC59-B889-7C8B-0C63741159F1}"/>
                  </a:ext>
                </a:extLst>
              </p:cNvPr>
              <p:cNvSpPr/>
              <p:nvPr/>
            </p:nvSpPr>
            <p:spPr>
              <a:xfrm rot="900000">
                <a:off x="4626952" y="4465819"/>
                <a:ext cx="819619" cy="819619"/>
              </a:xfrm>
              <a:custGeom>
                <a:avLst/>
                <a:gdLst>
                  <a:gd name="connsiteX0" fmla="*/ 0 w 1029890"/>
                  <a:gd name="connsiteY0" fmla="*/ 514945 h 1029890"/>
                  <a:gd name="connsiteX1" fmla="*/ 514945 w 1029890"/>
                  <a:gd name="connsiteY1" fmla="*/ 0 h 1029890"/>
                  <a:gd name="connsiteX2" fmla="*/ 1029890 w 1029890"/>
                  <a:gd name="connsiteY2" fmla="*/ 514945 h 1029890"/>
                  <a:gd name="connsiteX3" fmla="*/ 514945 w 1029890"/>
                  <a:gd name="connsiteY3" fmla="*/ 1029890 h 1029890"/>
                  <a:gd name="connsiteX4" fmla="*/ 0 w 1029890"/>
                  <a:gd name="connsiteY4" fmla="*/ 514945 h 10298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9890" h="1029890">
                    <a:moveTo>
                      <a:pt x="0" y="514945"/>
                    </a:moveTo>
                    <a:cubicBezTo>
                      <a:pt x="0" y="230549"/>
                      <a:pt x="230549" y="0"/>
                      <a:pt x="514945" y="0"/>
                    </a:cubicBezTo>
                    <a:cubicBezTo>
                      <a:pt x="799341" y="0"/>
                      <a:pt x="1029890" y="230549"/>
                      <a:pt x="1029890" y="514945"/>
                    </a:cubicBezTo>
                    <a:cubicBezTo>
                      <a:pt x="1029890" y="799341"/>
                      <a:pt x="799341" y="1029890"/>
                      <a:pt x="514945" y="1029890"/>
                    </a:cubicBezTo>
                    <a:cubicBezTo>
                      <a:pt x="230549" y="1029890"/>
                      <a:pt x="0" y="799341"/>
                      <a:pt x="0" y="514945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68000">
                    <a:schemeClr val="bg1">
                      <a:lumMod val="50000"/>
                    </a:schemeClr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25400">
                <a:solidFill>
                  <a:srgbClr val="FF9999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205434" tIns="205434" rIns="205434" bIns="205434" numCol="1" spcCol="1270" anchor="ctr" anchorCtr="0">
                <a:noAutofit/>
              </a:bodyPr>
              <a:lstStyle/>
              <a:p>
                <a:pPr marL="0" lvl="0" indent="0" algn="ctr" defTabSz="1911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4400" kern="1200" dirty="0"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pic>
            <p:nvPicPr>
              <p:cNvPr id="147" name="Picture 146" descr="A black and white icon with a check mark&#10;&#10;AI-generated content may be incorrect.">
                <a:extLst>
                  <a:ext uri="{FF2B5EF4-FFF2-40B4-BE49-F238E27FC236}">
                    <a16:creationId xmlns:a16="http://schemas.microsoft.com/office/drawing/2014/main" id="{C48E777F-37E7-96FB-C3C5-7FE4562A3BD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10000" b="90000" l="10000" r="90000">
                            <a14:foregroundMark x1="42813" y1="26927" x2="42813" y2="26927"/>
                            <a14:foregroundMark x1="63229" y1="63854" x2="63229" y2="63854"/>
                            <a14:foregroundMark x1="69219" y1="57865" x2="69219" y2="57865"/>
                            <a14:foregroundMark x1="39427" y1="46823" x2="39427" y2="46823"/>
                            <a14:foregroundMark x1="44792" y1="44271" x2="44792" y2="4427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676761" y="4515628"/>
                <a:ext cx="720000" cy="720000"/>
              </a:xfrm>
              <a:prstGeom prst="rect">
                <a:avLst/>
              </a:prstGeom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260" name="Group 259">
              <a:extLst>
                <a:ext uri="{FF2B5EF4-FFF2-40B4-BE49-F238E27FC236}">
                  <a16:creationId xmlns:a16="http://schemas.microsoft.com/office/drawing/2014/main" id="{23DC05A9-77D2-AEFE-352B-B12D17322AD4}"/>
                </a:ext>
              </a:extLst>
            </p:cNvPr>
            <p:cNvGrpSpPr/>
            <p:nvPr/>
          </p:nvGrpSpPr>
          <p:grpSpPr>
            <a:xfrm>
              <a:off x="1278994" y="4742640"/>
              <a:ext cx="3339472" cy="303736"/>
              <a:chOff x="1278994" y="4742640"/>
              <a:chExt cx="3339472" cy="303736"/>
            </a:xfrm>
          </p:grpSpPr>
          <p:sp>
            <p:nvSpPr>
              <p:cNvPr id="220" name="Rectangle: Rounded Corners 219">
                <a:extLst>
                  <a:ext uri="{FF2B5EF4-FFF2-40B4-BE49-F238E27FC236}">
                    <a16:creationId xmlns:a16="http://schemas.microsoft.com/office/drawing/2014/main" id="{983C3887-8535-4CFF-F341-BF960BA5C95B}"/>
                  </a:ext>
                </a:extLst>
              </p:cNvPr>
              <p:cNvSpPr/>
              <p:nvPr/>
            </p:nvSpPr>
            <p:spPr>
              <a:xfrm>
                <a:off x="1278994" y="4742640"/>
                <a:ext cx="2852059" cy="303736"/>
              </a:xfrm>
              <a:prstGeom prst="roundRect">
                <a:avLst/>
              </a:prstGeom>
              <a:gradFill>
                <a:gsLst>
                  <a:gs pos="0">
                    <a:schemeClr val="bg1"/>
                  </a:gs>
                  <a:gs pos="0">
                    <a:schemeClr val="bg1"/>
                  </a:gs>
                  <a:gs pos="100000">
                    <a:schemeClr val="bg1">
                      <a:lumMod val="50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63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r>
                  <a:rPr lang="en-US" sz="2000" b="1" dirty="0"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Completer Finisher</a:t>
                </a:r>
                <a:endParaRPr lang="en-GB" sz="2000" b="1" dirty="0"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grpSp>
            <p:nvGrpSpPr>
              <p:cNvPr id="252" name="Group 251">
                <a:extLst>
                  <a:ext uri="{FF2B5EF4-FFF2-40B4-BE49-F238E27FC236}">
                    <a16:creationId xmlns:a16="http://schemas.microsoft.com/office/drawing/2014/main" id="{6DB2EB9D-EFC1-4CEF-42F3-0CA83A98F691}"/>
                  </a:ext>
                </a:extLst>
              </p:cNvPr>
              <p:cNvGrpSpPr/>
              <p:nvPr/>
            </p:nvGrpSpPr>
            <p:grpSpPr>
              <a:xfrm flipH="1">
                <a:off x="4153739" y="4842019"/>
                <a:ext cx="464727" cy="45719"/>
                <a:chOff x="8247991" y="3414548"/>
                <a:chExt cx="464727" cy="45719"/>
              </a:xfrm>
            </p:grpSpPr>
            <p:sp>
              <p:nvSpPr>
                <p:cNvPr id="253" name="Oval 252">
                  <a:extLst>
                    <a:ext uri="{FF2B5EF4-FFF2-40B4-BE49-F238E27FC236}">
                      <a16:creationId xmlns:a16="http://schemas.microsoft.com/office/drawing/2014/main" id="{310BF7D3-9067-1260-E952-7F568D26493E}"/>
                    </a:ext>
                  </a:extLst>
                </p:cNvPr>
                <p:cNvSpPr/>
                <p:nvPr/>
              </p:nvSpPr>
              <p:spPr>
                <a:xfrm>
                  <a:off x="8666999" y="3414548"/>
                  <a:ext cx="45719" cy="4571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endParaRPr>
                </a:p>
              </p:txBody>
            </p:sp>
            <p:cxnSp>
              <p:nvCxnSpPr>
                <p:cNvPr id="254" name="Straight Connector 253">
                  <a:extLst>
                    <a:ext uri="{FF2B5EF4-FFF2-40B4-BE49-F238E27FC236}">
                      <a16:creationId xmlns:a16="http://schemas.microsoft.com/office/drawing/2014/main" id="{22A0FC8F-6052-1343-BCFE-89D7D76E421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8247991" y="3429398"/>
                  <a:ext cx="442407" cy="3965"/>
                </a:xfrm>
                <a:prstGeom prst="line">
                  <a:avLst/>
                </a:prstGeom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7" name="Group 306">
            <a:extLst>
              <a:ext uri="{FF2B5EF4-FFF2-40B4-BE49-F238E27FC236}">
                <a16:creationId xmlns:a16="http://schemas.microsoft.com/office/drawing/2014/main" id="{BD7F85A7-415B-D0D0-1FAF-3DA0B6EDC01E}"/>
              </a:ext>
            </a:extLst>
          </p:cNvPr>
          <p:cNvGrpSpPr/>
          <p:nvPr/>
        </p:nvGrpSpPr>
        <p:grpSpPr>
          <a:xfrm>
            <a:off x="4981874" y="12816819"/>
            <a:ext cx="2243858" cy="2243860"/>
            <a:chOff x="5032778" y="2261935"/>
            <a:chExt cx="2243858" cy="2243860"/>
          </a:xfrm>
        </p:grpSpPr>
        <p:grpSp>
          <p:nvGrpSpPr>
            <p:cNvPr id="305" name="Group 304">
              <a:extLst>
                <a:ext uri="{FF2B5EF4-FFF2-40B4-BE49-F238E27FC236}">
                  <a16:creationId xmlns:a16="http://schemas.microsoft.com/office/drawing/2014/main" id="{13B3F301-B6AC-B4D6-3F22-7E3AF5AE49CC}"/>
                </a:ext>
              </a:extLst>
            </p:cNvPr>
            <p:cNvGrpSpPr/>
            <p:nvPr/>
          </p:nvGrpSpPr>
          <p:grpSpPr>
            <a:xfrm>
              <a:off x="5032778" y="2261935"/>
              <a:ext cx="2243858" cy="2243860"/>
              <a:chOff x="5032778" y="2261935"/>
              <a:chExt cx="2243858" cy="2243860"/>
            </a:xfrm>
          </p:grpSpPr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453119F1-644C-A2AE-02D1-FC2CFCD3D156}"/>
                  </a:ext>
                </a:extLst>
              </p:cNvPr>
              <p:cNvSpPr/>
              <p:nvPr/>
            </p:nvSpPr>
            <p:spPr>
              <a:xfrm rot="7200000">
                <a:off x="5032777" y="2261936"/>
                <a:ext cx="2243860" cy="2243858"/>
              </a:xfrm>
              <a:custGeom>
                <a:avLst/>
                <a:gdLst>
                  <a:gd name="connsiteX0" fmla="*/ 201620 w 3009824"/>
                  <a:gd name="connsiteY0" fmla="*/ 2257368 h 3009824"/>
                  <a:gd name="connsiteX1" fmla="*/ 201620 w 3009824"/>
                  <a:gd name="connsiteY1" fmla="*/ 752456 h 3009824"/>
                  <a:gd name="connsiteX2" fmla="*/ 1504912 w 3009824"/>
                  <a:gd name="connsiteY2" fmla="*/ 0 h 3009824"/>
                  <a:gd name="connsiteX3" fmla="*/ 1504912 w 3009824"/>
                  <a:gd name="connsiteY3" fmla="*/ 1504912 h 3009824"/>
                  <a:gd name="connsiteX4" fmla="*/ 201620 w 3009824"/>
                  <a:gd name="connsiteY4" fmla="*/ 2257368 h 3009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9824" h="3009824">
                    <a:moveTo>
                      <a:pt x="201620" y="2257368"/>
                    </a:moveTo>
                    <a:cubicBezTo>
                      <a:pt x="-67207" y="1791747"/>
                      <a:pt x="-67207" y="1218077"/>
                      <a:pt x="201620" y="752456"/>
                    </a:cubicBezTo>
                    <a:cubicBezTo>
                      <a:pt x="470447" y="286835"/>
                      <a:pt x="967259" y="0"/>
                      <a:pt x="1504912" y="0"/>
                    </a:cubicBezTo>
                    <a:lnTo>
                      <a:pt x="1504912" y="1504912"/>
                    </a:lnTo>
                    <a:lnTo>
                      <a:pt x="201620" y="2257368"/>
                    </a:lnTo>
                    <a:close/>
                  </a:path>
                </a:pathLst>
              </a:custGeom>
              <a:gradFill flip="none" rotWithShape="1">
                <a:gsLst>
                  <a:gs pos="100000">
                    <a:schemeClr val="bg1"/>
                  </a:gs>
                  <a:gs pos="21000">
                    <a:schemeClr val="tx1"/>
                  </a:gs>
                </a:gsLst>
                <a:path path="circle">
                  <a:fillToRect t="100000" r="100000"/>
                </a:path>
                <a:tileRect l="-100000" b="-100000"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391818" tIns="680976" rIns="1629429" bIns="1519427" numCol="1" spcCol="1270" anchor="ctr" anchorCtr="0">
                <a:noAutofit/>
              </a:bodyPr>
              <a:lstStyle/>
              <a:p>
                <a:pPr marL="0" lvl="0" indent="0" algn="ctr" defTabSz="15113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3400" kern="1200" dirty="0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27880B4B-E9AB-7DF9-FC46-24519D296FAE}"/>
                  </a:ext>
                </a:extLst>
              </p:cNvPr>
              <p:cNvSpPr/>
              <p:nvPr/>
            </p:nvSpPr>
            <p:spPr>
              <a:xfrm>
                <a:off x="5156409" y="2385568"/>
                <a:ext cx="1996596" cy="1996594"/>
              </a:xfrm>
              <a:custGeom>
                <a:avLst/>
                <a:gdLst>
                  <a:gd name="connsiteX0" fmla="*/ 1504912 w 3009824"/>
                  <a:gd name="connsiteY0" fmla="*/ 0 h 3009824"/>
                  <a:gd name="connsiteX1" fmla="*/ 2808204 w 3009824"/>
                  <a:gd name="connsiteY1" fmla="*/ 752456 h 3009824"/>
                  <a:gd name="connsiteX2" fmla="*/ 2808204 w 3009824"/>
                  <a:gd name="connsiteY2" fmla="*/ 2257368 h 3009824"/>
                  <a:gd name="connsiteX3" fmla="*/ 1504912 w 3009824"/>
                  <a:gd name="connsiteY3" fmla="*/ 1504912 h 3009824"/>
                  <a:gd name="connsiteX4" fmla="*/ 1504912 w 3009824"/>
                  <a:gd name="connsiteY4" fmla="*/ 0 h 3009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9824" h="3009824">
                    <a:moveTo>
                      <a:pt x="1504912" y="0"/>
                    </a:moveTo>
                    <a:cubicBezTo>
                      <a:pt x="2042565" y="0"/>
                      <a:pt x="2539377" y="286835"/>
                      <a:pt x="2808204" y="752456"/>
                    </a:cubicBezTo>
                    <a:cubicBezTo>
                      <a:pt x="3077031" y="1218077"/>
                      <a:pt x="3077031" y="1791747"/>
                      <a:pt x="2808204" y="2257368"/>
                    </a:cubicBezTo>
                    <a:lnTo>
                      <a:pt x="1504912" y="1504912"/>
                    </a:lnTo>
                    <a:lnTo>
                      <a:pt x="1504912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/>
                  </a:gs>
                  <a:gs pos="0">
                    <a:schemeClr val="bg1"/>
                  </a:gs>
                  <a:gs pos="81000">
                    <a:schemeClr val="accent3">
                      <a:lumMod val="50000"/>
                    </a:schemeClr>
                  </a:gs>
                  <a:gs pos="50000">
                    <a:srgbClr val="92D050"/>
                  </a:gs>
                  <a:gs pos="28000">
                    <a:srgbClr val="99FF99"/>
                  </a:gs>
                </a:gsLst>
                <a:path path="circle">
                  <a:fillToRect l="100000" b="100000"/>
                </a:path>
                <a:tileRect t="-100000" r="-100000"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629429" tIns="680976" rIns="391818" bIns="1519427" numCol="1" spcCol="1270" anchor="ctr" anchorCtr="0">
                <a:noAutofit/>
              </a:bodyPr>
              <a:lstStyle/>
              <a:p>
                <a:pPr marL="0" lvl="0" indent="0" algn="ctr" defTabSz="15113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3400" kern="1200" dirty="0"/>
              </a:p>
            </p:txBody>
          </p:sp>
        </p:grpSp>
        <p:grpSp>
          <p:nvGrpSpPr>
            <p:cNvPr id="306" name="Group 305">
              <a:extLst>
                <a:ext uri="{FF2B5EF4-FFF2-40B4-BE49-F238E27FC236}">
                  <a16:creationId xmlns:a16="http://schemas.microsoft.com/office/drawing/2014/main" id="{5BE11E23-8B17-1647-97FC-AA0D33560321}"/>
                </a:ext>
              </a:extLst>
            </p:cNvPr>
            <p:cNvGrpSpPr/>
            <p:nvPr/>
          </p:nvGrpSpPr>
          <p:grpSpPr>
            <a:xfrm>
              <a:off x="6273398" y="2716258"/>
              <a:ext cx="876487" cy="1009115"/>
              <a:chOff x="6273398" y="2716258"/>
              <a:chExt cx="876487" cy="1009115"/>
            </a:xfrm>
          </p:grpSpPr>
          <p:pic>
            <p:nvPicPr>
              <p:cNvPr id="142" name="Picture 141">
                <a:extLst>
                  <a:ext uri="{FF2B5EF4-FFF2-40B4-BE49-F238E27FC236}">
                    <a16:creationId xmlns:a16="http://schemas.microsoft.com/office/drawing/2014/main" id="{900CF78D-844F-7795-1FD8-3D49F43EB83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320892" y="2716258"/>
                <a:ext cx="662324" cy="618168"/>
              </a:xfrm>
              <a:prstGeom prst="rect">
                <a:avLst/>
              </a:prstGeom>
            </p:spPr>
          </p:pic>
          <p:sp>
            <p:nvSpPr>
              <p:cNvPr id="300" name="TextBox 299">
                <a:extLst>
                  <a:ext uri="{FF2B5EF4-FFF2-40B4-BE49-F238E27FC236}">
                    <a16:creationId xmlns:a16="http://schemas.microsoft.com/office/drawing/2014/main" id="{6D363F70-9BBE-1809-CC0A-307469A4C722}"/>
                  </a:ext>
                </a:extLst>
              </p:cNvPr>
              <p:cNvSpPr txBox="1"/>
              <p:nvPr/>
            </p:nvSpPr>
            <p:spPr>
              <a:xfrm rot="1810947">
                <a:off x="6273398" y="3479152"/>
                <a:ext cx="876487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b="1" dirty="0"/>
                  <a:t>Thinking</a:t>
                </a:r>
                <a:endParaRPr lang="en-GB" sz="1000" b="1" dirty="0"/>
              </a:p>
            </p:txBody>
          </p:sp>
        </p:grpSp>
      </p:grpSp>
      <p:grpSp>
        <p:nvGrpSpPr>
          <p:cNvPr id="310" name="Group 309">
            <a:extLst>
              <a:ext uri="{FF2B5EF4-FFF2-40B4-BE49-F238E27FC236}">
                <a16:creationId xmlns:a16="http://schemas.microsoft.com/office/drawing/2014/main" id="{D928CB4E-CC06-734D-B081-DB4925CC6F9A}"/>
              </a:ext>
            </a:extLst>
          </p:cNvPr>
          <p:cNvGrpSpPr/>
          <p:nvPr/>
        </p:nvGrpSpPr>
        <p:grpSpPr>
          <a:xfrm>
            <a:off x="4941208" y="12887254"/>
            <a:ext cx="2243858" cy="2243860"/>
            <a:chOff x="4992112" y="2332370"/>
            <a:chExt cx="2243858" cy="2243860"/>
          </a:xfrm>
        </p:grpSpPr>
        <p:grpSp>
          <p:nvGrpSpPr>
            <p:cNvPr id="308" name="Group 307">
              <a:extLst>
                <a:ext uri="{FF2B5EF4-FFF2-40B4-BE49-F238E27FC236}">
                  <a16:creationId xmlns:a16="http://schemas.microsoft.com/office/drawing/2014/main" id="{FB9C7A7B-6B4D-C9F9-4008-3C98639B8117}"/>
                </a:ext>
              </a:extLst>
            </p:cNvPr>
            <p:cNvGrpSpPr/>
            <p:nvPr/>
          </p:nvGrpSpPr>
          <p:grpSpPr>
            <a:xfrm>
              <a:off x="4992112" y="2332370"/>
              <a:ext cx="2243858" cy="2243860"/>
              <a:chOff x="4992112" y="2332370"/>
              <a:chExt cx="2243858" cy="2243860"/>
            </a:xfrm>
          </p:grpSpPr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6F0D39A2-0225-F4FC-F23B-179DF5109511}"/>
                  </a:ext>
                </a:extLst>
              </p:cNvPr>
              <p:cNvSpPr/>
              <p:nvPr/>
            </p:nvSpPr>
            <p:spPr>
              <a:xfrm rot="7200000">
                <a:off x="4992111" y="2332371"/>
                <a:ext cx="2243860" cy="2243858"/>
              </a:xfrm>
              <a:custGeom>
                <a:avLst/>
                <a:gdLst>
                  <a:gd name="connsiteX0" fmla="*/ 1504912 w 3009824"/>
                  <a:gd name="connsiteY0" fmla="*/ 0 h 3009824"/>
                  <a:gd name="connsiteX1" fmla="*/ 2808204 w 3009824"/>
                  <a:gd name="connsiteY1" fmla="*/ 752456 h 3009824"/>
                  <a:gd name="connsiteX2" fmla="*/ 2808204 w 3009824"/>
                  <a:gd name="connsiteY2" fmla="*/ 2257368 h 3009824"/>
                  <a:gd name="connsiteX3" fmla="*/ 1504912 w 3009824"/>
                  <a:gd name="connsiteY3" fmla="*/ 1504912 h 3009824"/>
                  <a:gd name="connsiteX4" fmla="*/ 1504912 w 3009824"/>
                  <a:gd name="connsiteY4" fmla="*/ 0 h 3009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9824" h="3009824">
                    <a:moveTo>
                      <a:pt x="1504912" y="0"/>
                    </a:moveTo>
                    <a:cubicBezTo>
                      <a:pt x="2042565" y="0"/>
                      <a:pt x="2539377" y="286835"/>
                      <a:pt x="2808204" y="752456"/>
                    </a:cubicBezTo>
                    <a:cubicBezTo>
                      <a:pt x="3077031" y="1218077"/>
                      <a:pt x="3077031" y="1791747"/>
                      <a:pt x="2808204" y="2257368"/>
                    </a:cubicBezTo>
                    <a:lnTo>
                      <a:pt x="1504912" y="1504912"/>
                    </a:lnTo>
                    <a:lnTo>
                      <a:pt x="1504912" y="0"/>
                    </a:lnTo>
                    <a:close/>
                  </a:path>
                </a:pathLst>
              </a:custGeom>
              <a:gradFill>
                <a:gsLst>
                  <a:gs pos="57000">
                    <a:schemeClr val="bg1"/>
                  </a:gs>
                  <a:gs pos="100000">
                    <a:schemeClr val="tx1"/>
                  </a:gs>
                </a:gsLst>
                <a:path path="circle">
                  <a:fillToRect l="100000" t="100000"/>
                </a:path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629429" tIns="680976" rIns="391818" bIns="1519427" numCol="1" spcCol="1270" anchor="ctr" anchorCtr="0">
                <a:noAutofit/>
              </a:bodyPr>
              <a:lstStyle/>
              <a:p>
                <a:pPr marL="0" lvl="0" indent="0" algn="ctr" defTabSz="15113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3400" kern="1200" dirty="0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50F9D3E0-2A08-9A53-C855-0B289C41D2C6}"/>
                  </a:ext>
                </a:extLst>
              </p:cNvPr>
              <p:cNvSpPr/>
              <p:nvPr/>
            </p:nvSpPr>
            <p:spPr>
              <a:xfrm rot="7200000">
                <a:off x="5115743" y="2456003"/>
                <a:ext cx="1996596" cy="1996594"/>
              </a:xfrm>
              <a:custGeom>
                <a:avLst/>
                <a:gdLst>
                  <a:gd name="connsiteX0" fmla="*/ 1504912 w 3009824"/>
                  <a:gd name="connsiteY0" fmla="*/ 0 h 3009824"/>
                  <a:gd name="connsiteX1" fmla="*/ 2808204 w 3009824"/>
                  <a:gd name="connsiteY1" fmla="*/ 752456 h 3009824"/>
                  <a:gd name="connsiteX2" fmla="*/ 2808204 w 3009824"/>
                  <a:gd name="connsiteY2" fmla="*/ 2257368 h 3009824"/>
                  <a:gd name="connsiteX3" fmla="*/ 1504912 w 3009824"/>
                  <a:gd name="connsiteY3" fmla="*/ 1504912 h 3009824"/>
                  <a:gd name="connsiteX4" fmla="*/ 1504912 w 3009824"/>
                  <a:gd name="connsiteY4" fmla="*/ 0 h 3009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9824" h="3009824">
                    <a:moveTo>
                      <a:pt x="1504912" y="0"/>
                    </a:moveTo>
                    <a:cubicBezTo>
                      <a:pt x="2042565" y="0"/>
                      <a:pt x="2539377" y="286835"/>
                      <a:pt x="2808204" y="752456"/>
                    </a:cubicBezTo>
                    <a:cubicBezTo>
                      <a:pt x="3077031" y="1218077"/>
                      <a:pt x="3077031" y="1791747"/>
                      <a:pt x="2808204" y="2257368"/>
                    </a:cubicBezTo>
                    <a:lnTo>
                      <a:pt x="1504912" y="1504912"/>
                    </a:lnTo>
                    <a:lnTo>
                      <a:pt x="1504912" y="0"/>
                    </a:lnTo>
                    <a:close/>
                  </a:path>
                </a:pathLst>
              </a:custGeom>
              <a:gradFill>
                <a:gsLst>
                  <a:gs pos="3000">
                    <a:schemeClr val="bg1"/>
                  </a:gs>
                  <a:gs pos="91000">
                    <a:srgbClr val="CC0066"/>
                  </a:gs>
                  <a:gs pos="65000">
                    <a:srgbClr val="FF33CC"/>
                  </a:gs>
                  <a:gs pos="40000">
                    <a:srgbClr val="FF9999"/>
                  </a:gs>
                </a:gsLst>
                <a:path path="circle">
                  <a:fillToRect l="100000" b="100000"/>
                </a:path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629429" tIns="680976" rIns="391818" bIns="1519427" numCol="1" spcCol="1270" anchor="ctr" anchorCtr="0">
                <a:noAutofit/>
              </a:bodyPr>
              <a:lstStyle/>
              <a:p>
                <a:pPr marL="0" lvl="0" indent="0" algn="ctr" defTabSz="15113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3400" kern="1200" dirty="0"/>
              </a:p>
            </p:txBody>
          </p:sp>
        </p:grpSp>
        <p:grpSp>
          <p:nvGrpSpPr>
            <p:cNvPr id="309" name="Group 308">
              <a:extLst>
                <a:ext uri="{FF2B5EF4-FFF2-40B4-BE49-F238E27FC236}">
                  <a16:creationId xmlns:a16="http://schemas.microsoft.com/office/drawing/2014/main" id="{ADC51ECD-A31D-3631-56CC-4600AEB39194}"/>
                </a:ext>
              </a:extLst>
            </p:cNvPr>
            <p:cNvGrpSpPr/>
            <p:nvPr/>
          </p:nvGrpSpPr>
          <p:grpSpPr>
            <a:xfrm>
              <a:off x="5309083" y="3696392"/>
              <a:ext cx="1296558" cy="730805"/>
              <a:chOff x="5309083" y="3696392"/>
              <a:chExt cx="1296558" cy="730805"/>
            </a:xfrm>
          </p:grpSpPr>
          <p:pic>
            <p:nvPicPr>
              <p:cNvPr id="141" name="Picture 140">
                <a:extLst>
                  <a:ext uri="{FF2B5EF4-FFF2-40B4-BE49-F238E27FC236}">
                    <a16:creationId xmlns:a16="http://schemas.microsoft.com/office/drawing/2014/main" id="{F50D127F-E206-EE85-BFFF-50CAF316409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5758263" y="3754469"/>
                <a:ext cx="847378" cy="672728"/>
              </a:xfrm>
              <a:prstGeom prst="rect">
                <a:avLst/>
              </a:prstGeom>
            </p:spPr>
          </p:pic>
          <p:sp>
            <p:nvSpPr>
              <p:cNvPr id="302" name="TextBox 301">
                <a:extLst>
                  <a:ext uri="{FF2B5EF4-FFF2-40B4-BE49-F238E27FC236}">
                    <a16:creationId xmlns:a16="http://schemas.microsoft.com/office/drawing/2014/main" id="{CC7C9C5F-53B4-5CDD-D592-B53EBD713916}"/>
                  </a:ext>
                </a:extLst>
              </p:cNvPr>
              <p:cNvSpPr txBox="1"/>
              <p:nvPr/>
            </p:nvSpPr>
            <p:spPr>
              <a:xfrm rot="8993346">
                <a:off x="5309083" y="3696392"/>
                <a:ext cx="728003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b="1" dirty="0"/>
                  <a:t>Action</a:t>
                </a:r>
                <a:endParaRPr lang="en-GB" sz="1000" b="1" dirty="0"/>
              </a:p>
            </p:txBody>
          </p:sp>
        </p:grpSp>
      </p:grpSp>
      <p:grpSp>
        <p:nvGrpSpPr>
          <p:cNvPr id="313" name="Group 312">
            <a:extLst>
              <a:ext uri="{FF2B5EF4-FFF2-40B4-BE49-F238E27FC236}">
                <a16:creationId xmlns:a16="http://schemas.microsoft.com/office/drawing/2014/main" id="{C60CBF98-A8E7-9F3D-F692-A68C6FBF90C2}"/>
              </a:ext>
            </a:extLst>
          </p:cNvPr>
          <p:cNvGrpSpPr/>
          <p:nvPr/>
        </p:nvGrpSpPr>
        <p:grpSpPr>
          <a:xfrm>
            <a:off x="4899680" y="12816321"/>
            <a:ext cx="2243856" cy="2243858"/>
            <a:chOff x="4950584" y="2261437"/>
            <a:chExt cx="2243856" cy="2243858"/>
          </a:xfrm>
        </p:grpSpPr>
        <p:grpSp>
          <p:nvGrpSpPr>
            <p:cNvPr id="311" name="Group 310">
              <a:extLst>
                <a:ext uri="{FF2B5EF4-FFF2-40B4-BE49-F238E27FC236}">
                  <a16:creationId xmlns:a16="http://schemas.microsoft.com/office/drawing/2014/main" id="{B885EAE3-C881-00D3-9D3B-777619487AA0}"/>
                </a:ext>
              </a:extLst>
            </p:cNvPr>
            <p:cNvGrpSpPr/>
            <p:nvPr/>
          </p:nvGrpSpPr>
          <p:grpSpPr>
            <a:xfrm>
              <a:off x="4950584" y="2261437"/>
              <a:ext cx="2243856" cy="2243858"/>
              <a:chOff x="4950584" y="2261437"/>
              <a:chExt cx="2243856" cy="2243858"/>
            </a:xfrm>
          </p:grpSpPr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6B8D6960-FA42-477F-840A-F9121D39FF1F}"/>
                  </a:ext>
                </a:extLst>
              </p:cNvPr>
              <p:cNvSpPr/>
              <p:nvPr/>
            </p:nvSpPr>
            <p:spPr>
              <a:xfrm rot="7200000">
                <a:off x="4950583" y="2261438"/>
                <a:ext cx="2243858" cy="2243856"/>
              </a:xfrm>
              <a:custGeom>
                <a:avLst/>
                <a:gdLst>
                  <a:gd name="connsiteX0" fmla="*/ 2808204 w 3009824"/>
                  <a:gd name="connsiteY0" fmla="*/ 2257368 h 3009824"/>
                  <a:gd name="connsiteX1" fmla="*/ 1504912 w 3009824"/>
                  <a:gd name="connsiteY1" fmla="*/ 3009824 h 3009824"/>
                  <a:gd name="connsiteX2" fmla="*/ 201620 w 3009824"/>
                  <a:gd name="connsiteY2" fmla="*/ 2257368 h 3009824"/>
                  <a:gd name="connsiteX3" fmla="*/ 1504912 w 3009824"/>
                  <a:gd name="connsiteY3" fmla="*/ 1504912 h 3009824"/>
                  <a:gd name="connsiteX4" fmla="*/ 2808204 w 3009824"/>
                  <a:gd name="connsiteY4" fmla="*/ 2257368 h 3009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9824" h="3009824">
                    <a:moveTo>
                      <a:pt x="2808204" y="2257368"/>
                    </a:moveTo>
                    <a:cubicBezTo>
                      <a:pt x="2539377" y="2722989"/>
                      <a:pt x="2042565" y="3009824"/>
                      <a:pt x="1504912" y="3009824"/>
                    </a:cubicBezTo>
                    <a:cubicBezTo>
                      <a:pt x="967259" y="3009824"/>
                      <a:pt x="470447" y="2722989"/>
                      <a:pt x="201620" y="2257368"/>
                    </a:cubicBezTo>
                    <a:lnTo>
                      <a:pt x="1504912" y="1504912"/>
                    </a:lnTo>
                    <a:lnTo>
                      <a:pt x="2808204" y="2257368"/>
                    </a:lnTo>
                    <a:close/>
                  </a:path>
                </a:pathLst>
              </a:custGeom>
              <a:gradFill flip="none" rotWithShape="1">
                <a:gsLst>
                  <a:gs pos="70000">
                    <a:schemeClr val="bg1"/>
                  </a:gs>
                  <a:gs pos="11000">
                    <a:schemeClr val="tx1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776315" tIns="2012493" rIns="740484" bIns="328424" numCol="1" spcCol="1270" anchor="ctr" anchorCtr="0">
                <a:noAutofit/>
              </a:bodyPr>
              <a:lstStyle/>
              <a:p>
                <a:pPr marL="0" lvl="0" indent="0" algn="ctr" defTabSz="20891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4700" kern="1200" dirty="0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B53DCB4B-4824-C677-4ED4-AB2703B92ABA}"/>
                  </a:ext>
                </a:extLst>
              </p:cNvPr>
              <p:cNvSpPr/>
              <p:nvPr/>
            </p:nvSpPr>
            <p:spPr>
              <a:xfrm rot="14400000">
                <a:off x="5074215" y="2385070"/>
                <a:ext cx="1996594" cy="1996592"/>
              </a:xfrm>
              <a:custGeom>
                <a:avLst/>
                <a:gdLst>
                  <a:gd name="connsiteX0" fmla="*/ 1504912 w 3009824"/>
                  <a:gd name="connsiteY0" fmla="*/ 0 h 3009824"/>
                  <a:gd name="connsiteX1" fmla="*/ 2808204 w 3009824"/>
                  <a:gd name="connsiteY1" fmla="*/ 752456 h 3009824"/>
                  <a:gd name="connsiteX2" fmla="*/ 2808204 w 3009824"/>
                  <a:gd name="connsiteY2" fmla="*/ 2257368 h 3009824"/>
                  <a:gd name="connsiteX3" fmla="*/ 1504912 w 3009824"/>
                  <a:gd name="connsiteY3" fmla="*/ 1504912 h 3009824"/>
                  <a:gd name="connsiteX4" fmla="*/ 1504912 w 3009824"/>
                  <a:gd name="connsiteY4" fmla="*/ 0 h 30098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9824" h="3009824">
                    <a:moveTo>
                      <a:pt x="1504912" y="0"/>
                    </a:moveTo>
                    <a:cubicBezTo>
                      <a:pt x="2042565" y="0"/>
                      <a:pt x="2539377" y="286835"/>
                      <a:pt x="2808204" y="752456"/>
                    </a:cubicBezTo>
                    <a:cubicBezTo>
                      <a:pt x="3077031" y="1218077"/>
                      <a:pt x="3077031" y="1791747"/>
                      <a:pt x="2808204" y="2257368"/>
                    </a:cubicBezTo>
                    <a:lnTo>
                      <a:pt x="1504912" y="1504912"/>
                    </a:lnTo>
                    <a:lnTo>
                      <a:pt x="1504912" y="0"/>
                    </a:lnTo>
                    <a:close/>
                  </a:path>
                </a:pathLst>
              </a:custGeom>
              <a:gradFill flip="none" rotWithShape="1">
                <a:gsLst>
                  <a:gs pos="3000">
                    <a:schemeClr val="bg1"/>
                  </a:gs>
                  <a:gs pos="79000">
                    <a:schemeClr val="tx2">
                      <a:lumMod val="90000"/>
                      <a:lumOff val="10000"/>
                    </a:schemeClr>
                  </a:gs>
                  <a:gs pos="56000">
                    <a:schemeClr val="tx2">
                      <a:lumMod val="50000"/>
                      <a:lumOff val="50000"/>
                    </a:schemeClr>
                  </a:gs>
                  <a:gs pos="27000">
                    <a:schemeClr val="accent1">
                      <a:lumMod val="40000"/>
                      <a:lumOff val="60000"/>
                    </a:schemeClr>
                  </a:gs>
                </a:gsLst>
                <a:path path="circle">
                  <a:fillToRect l="100000" b="100000"/>
                </a:path>
                <a:tileRect t="-100000" r="-100000"/>
              </a:gradFill>
              <a:ln w="6350">
                <a:solidFill>
                  <a:schemeClr val="tx1"/>
                </a:solidFill>
              </a:ln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629429" tIns="680976" rIns="391818" bIns="1519427" numCol="1" spcCol="1270" anchor="ctr" anchorCtr="0">
                <a:noAutofit/>
              </a:bodyPr>
              <a:lstStyle/>
              <a:p>
                <a:pPr marL="0" lvl="0" indent="0" algn="ctr" defTabSz="15113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en-GB" sz="3400" kern="1200" dirty="0"/>
              </a:p>
            </p:txBody>
          </p:sp>
        </p:grpSp>
        <p:grpSp>
          <p:nvGrpSpPr>
            <p:cNvPr id="312" name="Group 311">
              <a:extLst>
                <a:ext uri="{FF2B5EF4-FFF2-40B4-BE49-F238E27FC236}">
                  <a16:creationId xmlns:a16="http://schemas.microsoft.com/office/drawing/2014/main" id="{EB1C69B5-C4F5-26F3-597F-E2D5F4F66E0B}"/>
                </a:ext>
              </a:extLst>
            </p:cNvPr>
            <p:cNvGrpSpPr/>
            <p:nvPr/>
          </p:nvGrpSpPr>
          <p:grpSpPr>
            <a:xfrm>
              <a:off x="5262239" y="2352708"/>
              <a:ext cx="825136" cy="1189743"/>
              <a:chOff x="5262239" y="2352708"/>
              <a:chExt cx="825136" cy="1189743"/>
            </a:xfrm>
          </p:grpSpPr>
          <p:pic>
            <p:nvPicPr>
              <p:cNvPr id="140" name="Picture 139">
                <a:extLst>
                  <a:ext uri="{FF2B5EF4-FFF2-40B4-BE49-F238E27FC236}">
                    <a16:creationId xmlns:a16="http://schemas.microsoft.com/office/drawing/2014/main" id="{E8DDFC43-D127-0215-2774-0659AECAF80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262239" y="2798675"/>
                <a:ext cx="627942" cy="743776"/>
              </a:xfrm>
              <a:prstGeom prst="rect">
                <a:avLst/>
              </a:prstGeom>
            </p:spPr>
          </p:pic>
          <p:sp>
            <p:nvSpPr>
              <p:cNvPr id="303" name="TextBox 302">
                <a:extLst>
                  <a:ext uri="{FF2B5EF4-FFF2-40B4-BE49-F238E27FC236}">
                    <a16:creationId xmlns:a16="http://schemas.microsoft.com/office/drawing/2014/main" id="{1B0C5460-4E99-FFE5-3332-7BCFAF47A7C6}"/>
                  </a:ext>
                </a:extLst>
              </p:cNvPr>
              <p:cNvSpPr txBox="1"/>
              <p:nvPr/>
            </p:nvSpPr>
            <p:spPr>
              <a:xfrm rot="16200000">
                <a:off x="5526021" y="2667841"/>
                <a:ext cx="876487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b="1" dirty="0"/>
                  <a:t>Social</a:t>
                </a:r>
                <a:endParaRPr lang="en-GB" sz="1000" b="1" dirty="0"/>
              </a:p>
            </p:txBody>
          </p:sp>
        </p:grpSp>
      </p:grpSp>
      <p:sp>
        <p:nvSpPr>
          <p:cNvPr id="102" name="TextBox 101">
            <a:extLst>
              <a:ext uri="{FF2B5EF4-FFF2-40B4-BE49-F238E27FC236}">
                <a16:creationId xmlns:a16="http://schemas.microsoft.com/office/drawing/2014/main" id="{EABA0E95-5BC1-44A2-E7E3-1179F292180B}"/>
              </a:ext>
            </a:extLst>
          </p:cNvPr>
          <p:cNvSpPr txBox="1"/>
          <p:nvPr/>
        </p:nvSpPr>
        <p:spPr>
          <a:xfrm>
            <a:off x="7405616" y="-8398977"/>
            <a:ext cx="1512000" cy="40011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 dirty="0">
                <a:ln>
                  <a:solidFill>
                    <a:srgbClr val="3E9230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Performing</a:t>
            </a:r>
            <a:endParaRPr lang="en-GB" sz="2000" b="1" dirty="0">
              <a:ln>
                <a:solidFill>
                  <a:srgbClr val="3E9230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213" name="Group 212">
            <a:extLst>
              <a:ext uri="{FF2B5EF4-FFF2-40B4-BE49-F238E27FC236}">
                <a16:creationId xmlns:a16="http://schemas.microsoft.com/office/drawing/2014/main" id="{2F689BF7-D7AC-E577-6E51-29B6522BF6C0}"/>
              </a:ext>
            </a:extLst>
          </p:cNvPr>
          <p:cNvGrpSpPr/>
          <p:nvPr/>
        </p:nvGrpSpPr>
        <p:grpSpPr>
          <a:xfrm>
            <a:off x="-209375" y="212525"/>
            <a:ext cx="14246217" cy="740308"/>
            <a:chOff x="-209375" y="212525"/>
            <a:chExt cx="14246217" cy="740308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BF2EAD0-80FF-A140-3137-DCBA496C5045}"/>
                </a:ext>
              </a:extLst>
            </p:cNvPr>
            <p:cNvSpPr txBox="1"/>
            <p:nvPr/>
          </p:nvSpPr>
          <p:spPr>
            <a:xfrm>
              <a:off x="-209375" y="321069"/>
              <a:ext cx="14246217" cy="523220"/>
            </a:xfrm>
            <a:prstGeom prst="rect">
              <a:avLst/>
            </a:prstGeom>
            <a:gradFill>
              <a:gsLst>
                <a:gs pos="100000">
                  <a:srgbClr val="264653"/>
                </a:gs>
                <a:gs pos="52000">
                  <a:srgbClr val="333333"/>
                </a:gs>
              </a:gsLst>
              <a:path path="circle">
                <a:fillToRect l="100000" b="100000"/>
              </a:path>
            </a:gradFill>
            <a:ln>
              <a:noFill/>
            </a:ln>
            <a:effectLst>
              <a:outerShdw blurRad="50800" dist="889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2800">
                  <a:ln w="635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50800" dist="2667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defRPr>
              </a:lvl1pPr>
            </a:lstStyle>
            <a:p>
              <a:r>
                <a:rPr lang="en-US" dirty="0">
                  <a:ln w="3175">
                    <a:gradFill>
                      <a:gsLst>
                        <a:gs pos="0">
                          <a:srgbClr val="B00000"/>
                        </a:gs>
                        <a:gs pos="27000">
                          <a:srgbClr val="F27F0C"/>
                        </a:gs>
                        <a:gs pos="52000">
                          <a:srgbClr val="2972AA"/>
                        </a:gs>
                        <a:gs pos="99000">
                          <a:srgbClr val="7E3DA7">
                            <a:alpha val="98000"/>
                          </a:srgbClr>
                        </a:gs>
                        <a:gs pos="75000">
                          <a:srgbClr val="3E902F"/>
                        </a:gs>
                      </a:gsLst>
                      <a:lin ang="5400000" scaled="1"/>
                    </a:gradFill>
                  </a:ln>
                </a:rPr>
                <a:t>Trust vs. Performance Matrix</a:t>
              </a:r>
              <a:endParaRPr lang="en-GB" dirty="0">
                <a:ln w="3175">
                  <a:gradFill>
                    <a:gsLst>
                      <a:gs pos="0">
                        <a:srgbClr val="B00000"/>
                      </a:gs>
                      <a:gs pos="27000">
                        <a:srgbClr val="F27F0C"/>
                      </a:gs>
                      <a:gs pos="52000">
                        <a:srgbClr val="2972AA"/>
                      </a:gs>
                      <a:gs pos="99000">
                        <a:srgbClr val="7E3DA7">
                          <a:alpha val="98000"/>
                        </a:srgbClr>
                      </a:gs>
                      <a:gs pos="75000">
                        <a:srgbClr val="3E902F"/>
                      </a:gs>
                    </a:gsLst>
                    <a:lin ang="5400000" scaled="1"/>
                  </a:gradFill>
                </a:ln>
              </a:endParaRPr>
            </a:p>
          </p:txBody>
        </p:sp>
        <p:pic>
          <p:nvPicPr>
            <p:cNvPr id="16" name="Picture 15" descr="A person wearing glasses and smiling&#10;&#10;AI-generated content may be incorrect.">
              <a:extLst>
                <a:ext uri="{FF2B5EF4-FFF2-40B4-BE49-F238E27FC236}">
                  <a16:creationId xmlns:a16="http://schemas.microsoft.com/office/drawing/2014/main" id="{053AA62D-44B8-285A-C0BF-3740BDE84DE1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58" t="1815" b="333"/>
            <a:stretch>
              <a:fillRect/>
            </a:stretch>
          </p:blipFill>
          <p:spPr>
            <a:xfrm>
              <a:off x="2927677" y="212525"/>
              <a:ext cx="720000" cy="740308"/>
            </a:xfrm>
            <a:custGeom>
              <a:avLst/>
              <a:gdLst>
                <a:gd name="connsiteX0" fmla="*/ 1124032 w 2248063"/>
                <a:gd name="connsiteY0" fmla="*/ 0 h 2311472"/>
                <a:gd name="connsiteX1" fmla="*/ 2242261 w 2248063"/>
                <a:gd name="connsiteY1" fmla="*/ 1037569 h 2311472"/>
                <a:gd name="connsiteX2" fmla="*/ 2248063 w 2248063"/>
                <a:gd name="connsiteY2" fmla="*/ 1155716 h 2311472"/>
                <a:gd name="connsiteX3" fmla="*/ 2248063 w 2248063"/>
                <a:gd name="connsiteY3" fmla="*/ 1155757 h 2311472"/>
                <a:gd name="connsiteX4" fmla="*/ 2242261 w 2248063"/>
                <a:gd name="connsiteY4" fmla="*/ 1273903 h 2311472"/>
                <a:gd name="connsiteX5" fmla="*/ 1124032 w 2248063"/>
                <a:gd name="connsiteY5" fmla="*/ 2311472 h 2311472"/>
                <a:gd name="connsiteX6" fmla="*/ 0 w 2248063"/>
                <a:gd name="connsiteY6" fmla="*/ 1155736 h 2311472"/>
                <a:gd name="connsiteX7" fmla="*/ 1124032 w 2248063"/>
                <a:gd name="connsiteY7" fmla="*/ 0 h 2311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48063" h="2311472">
                  <a:moveTo>
                    <a:pt x="1124032" y="0"/>
                  </a:moveTo>
                  <a:cubicBezTo>
                    <a:pt x="1706019" y="0"/>
                    <a:pt x="2184699" y="454782"/>
                    <a:pt x="2242261" y="1037569"/>
                  </a:cubicBezTo>
                  <a:lnTo>
                    <a:pt x="2248063" y="1155716"/>
                  </a:lnTo>
                  <a:lnTo>
                    <a:pt x="2248063" y="1155757"/>
                  </a:lnTo>
                  <a:lnTo>
                    <a:pt x="2242261" y="1273903"/>
                  </a:lnTo>
                  <a:cubicBezTo>
                    <a:pt x="2184699" y="1856690"/>
                    <a:pt x="1706019" y="2311472"/>
                    <a:pt x="1124032" y="2311472"/>
                  </a:cubicBezTo>
                  <a:cubicBezTo>
                    <a:pt x="503246" y="2311472"/>
                    <a:pt x="0" y="1794031"/>
                    <a:pt x="0" y="1155736"/>
                  </a:cubicBezTo>
                  <a:cubicBezTo>
                    <a:pt x="0" y="517441"/>
                    <a:pt x="503246" y="0"/>
                    <a:pt x="1124032" y="0"/>
                  </a:cubicBezTo>
                  <a:close/>
                </a:path>
              </a:pathLst>
            </a:custGeom>
            <a:ln w="22225">
              <a:gradFill>
                <a:gsLst>
                  <a:gs pos="45000">
                    <a:srgbClr val="286FA8"/>
                  </a:gs>
                  <a:gs pos="0">
                    <a:srgbClr val="274552"/>
                  </a:gs>
                  <a:gs pos="73000">
                    <a:srgbClr val="3E912F"/>
                  </a:gs>
                  <a:gs pos="100000">
                    <a:srgbClr val="274552"/>
                  </a:gs>
                </a:gsLst>
                <a:lin ang="5400000" scaled="1"/>
              </a:gradFill>
            </a:ln>
          </p:spPr>
        </p:pic>
      </p:grp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428F5C79-1BC8-487E-F6FA-493298A9A8BC}"/>
              </a:ext>
            </a:extLst>
          </p:cNvPr>
          <p:cNvCxnSpPr>
            <a:cxnSpLocks/>
            <a:endCxn id="126" idx="4"/>
          </p:cNvCxnSpPr>
          <p:nvPr/>
        </p:nvCxnSpPr>
        <p:spPr>
          <a:xfrm flipV="1">
            <a:off x="11337614" y="2464984"/>
            <a:ext cx="8499" cy="3720618"/>
          </a:xfrm>
          <a:prstGeom prst="straightConnector1">
            <a:avLst/>
          </a:prstGeom>
          <a:ln w="6350" cap="flat" cmpd="sng" algn="ctr">
            <a:solidFill>
              <a:srgbClr val="C00000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614610BC-3407-A27E-48E2-72CC3B4F658C}"/>
              </a:ext>
            </a:extLst>
          </p:cNvPr>
          <p:cNvCxnSpPr>
            <a:cxnSpLocks/>
          </p:cNvCxnSpPr>
          <p:nvPr/>
        </p:nvCxnSpPr>
        <p:spPr>
          <a:xfrm>
            <a:off x="1012635" y="1681848"/>
            <a:ext cx="10014385" cy="0"/>
          </a:xfrm>
          <a:prstGeom prst="straightConnector1">
            <a:avLst/>
          </a:prstGeom>
          <a:ln w="6350" cap="flat" cmpd="sng" algn="ctr">
            <a:solidFill>
              <a:srgbClr val="C00000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14" name="Straight Arrow Connector 113">
            <a:extLst>
              <a:ext uri="{FF2B5EF4-FFF2-40B4-BE49-F238E27FC236}">
                <a16:creationId xmlns:a16="http://schemas.microsoft.com/office/drawing/2014/main" id="{63418B8F-DE4A-F552-CBC2-4F48380A2B38}"/>
              </a:ext>
            </a:extLst>
          </p:cNvPr>
          <p:cNvCxnSpPr>
            <a:cxnSpLocks/>
          </p:cNvCxnSpPr>
          <p:nvPr/>
        </p:nvCxnSpPr>
        <p:spPr>
          <a:xfrm>
            <a:off x="1153049" y="3212568"/>
            <a:ext cx="8376406" cy="0"/>
          </a:xfrm>
          <a:prstGeom prst="straightConnector1">
            <a:avLst/>
          </a:prstGeom>
          <a:ln w="6350" cap="flat" cmpd="sng" algn="ctr">
            <a:solidFill>
              <a:srgbClr val="FFC000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id="{BC1F3930-D53A-E0FD-3644-3922FF291E25}"/>
              </a:ext>
            </a:extLst>
          </p:cNvPr>
          <p:cNvCxnSpPr>
            <a:cxnSpLocks/>
            <a:endCxn id="160" idx="2"/>
          </p:cNvCxnSpPr>
          <p:nvPr/>
        </p:nvCxnSpPr>
        <p:spPr>
          <a:xfrm>
            <a:off x="1153049" y="4654787"/>
            <a:ext cx="1047542" cy="1338"/>
          </a:xfrm>
          <a:prstGeom prst="straightConnector1">
            <a:avLst/>
          </a:prstGeom>
          <a:ln w="6350" cap="flat" cmpd="sng" algn="ctr">
            <a:solidFill>
              <a:srgbClr val="3E902F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43" name="Straight Arrow Connector 142">
            <a:extLst>
              <a:ext uri="{FF2B5EF4-FFF2-40B4-BE49-F238E27FC236}">
                <a16:creationId xmlns:a16="http://schemas.microsoft.com/office/drawing/2014/main" id="{11D18608-8087-009D-5F53-5F347E0C48D4}"/>
              </a:ext>
            </a:extLst>
          </p:cNvPr>
          <p:cNvCxnSpPr>
            <a:cxnSpLocks/>
            <a:endCxn id="138" idx="4"/>
          </p:cNvCxnSpPr>
          <p:nvPr/>
        </p:nvCxnSpPr>
        <p:spPr>
          <a:xfrm flipV="1">
            <a:off x="2967129" y="2762392"/>
            <a:ext cx="0" cy="3418937"/>
          </a:xfrm>
          <a:prstGeom prst="straightConnector1">
            <a:avLst/>
          </a:prstGeom>
          <a:ln w="6350" cap="flat" cmpd="sng" algn="ctr">
            <a:solidFill>
              <a:srgbClr val="3E902F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44" name="Straight Arrow Connector 143">
            <a:extLst>
              <a:ext uri="{FF2B5EF4-FFF2-40B4-BE49-F238E27FC236}">
                <a16:creationId xmlns:a16="http://schemas.microsoft.com/office/drawing/2014/main" id="{0966FBBD-B1D1-A573-F56E-5E3C4D7A7D17}"/>
              </a:ext>
            </a:extLst>
          </p:cNvPr>
          <p:cNvCxnSpPr>
            <a:cxnSpLocks/>
            <a:endCxn id="138" idx="2"/>
          </p:cNvCxnSpPr>
          <p:nvPr/>
        </p:nvCxnSpPr>
        <p:spPr>
          <a:xfrm>
            <a:off x="1153049" y="2278812"/>
            <a:ext cx="1328080" cy="0"/>
          </a:xfrm>
          <a:prstGeom prst="straightConnector1">
            <a:avLst/>
          </a:prstGeom>
          <a:ln w="6350" cap="flat" cmpd="sng" algn="ctr">
            <a:solidFill>
              <a:srgbClr val="C00000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63" name="Straight Arrow Connector 162">
            <a:extLst>
              <a:ext uri="{FF2B5EF4-FFF2-40B4-BE49-F238E27FC236}">
                <a16:creationId xmlns:a16="http://schemas.microsoft.com/office/drawing/2014/main" id="{8106E9D5-A09E-EBB7-39D4-AF8522647138}"/>
              </a:ext>
            </a:extLst>
          </p:cNvPr>
          <p:cNvCxnSpPr>
            <a:cxnSpLocks/>
            <a:endCxn id="161" idx="4"/>
          </p:cNvCxnSpPr>
          <p:nvPr/>
        </p:nvCxnSpPr>
        <p:spPr>
          <a:xfrm flipV="1">
            <a:off x="2686591" y="5144545"/>
            <a:ext cx="0" cy="1036784"/>
          </a:xfrm>
          <a:prstGeom prst="straightConnector1">
            <a:avLst/>
          </a:prstGeom>
          <a:ln w="6350" cap="flat" cmpd="sng" algn="ctr">
            <a:solidFill>
              <a:srgbClr val="3E912F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1" name="Straight Arrow Connector 180">
            <a:extLst>
              <a:ext uri="{FF2B5EF4-FFF2-40B4-BE49-F238E27FC236}">
                <a16:creationId xmlns:a16="http://schemas.microsoft.com/office/drawing/2014/main" id="{C7C87336-EF56-B30B-E6A3-47051455D212}"/>
              </a:ext>
            </a:extLst>
          </p:cNvPr>
          <p:cNvCxnSpPr>
            <a:cxnSpLocks/>
          </p:cNvCxnSpPr>
          <p:nvPr/>
        </p:nvCxnSpPr>
        <p:spPr>
          <a:xfrm flipV="1">
            <a:off x="10015455" y="3724712"/>
            <a:ext cx="0" cy="2485019"/>
          </a:xfrm>
          <a:prstGeom prst="straightConnector1">
            <a:avLst/>
          </a:prstGeom>
          <a:ln w="6350" cap="flat" cmpd="sng" algn="ctr">
            <a:solidFill>
              <a:srgbClr val="C00000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7" name="Straight Arrow Connector 186">
            <a:extLst>
              <a:ext uri="{FF2B5EF4-FFF2-40B4-BE49-F238E27FC236}">
                <a16:creationId xmlns:a16="http://schemas.microsoft.com/office/drawing/2014/main" id="{0D57AA64-8558-B1E0-6AB8-6CD993AE7CDE}"/>
              </a:ext>
            </a:extLst>
          </p:cNvPr>
          <p:cNvCxnSpPr>
            <a:cxnSpLocks/>
            <a:endCxn id="186" idx="4"/>
          </p:cNvCxnSpPr>
          <p:nvPr/>
        </p:nvCxnSpPr>
        <p:spPr>
          <a:xfrm flipV="1">
            <a:off x="8644749" y="5426245"/>
            <a:ext cx="0" cy="917766"/>
          </a:xfrm>
          <a:prstGeom prst="straightConnector1">
            <a:avLst/>
          </a:prstGeom>
          <a:ln w="6350" cap="flat" cmpd="sng" algn="ctr">
            <a:solidFill>
              <a:srgbClr val="C00000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91" name="Straight Arrow Connector 190">
            <a:extLst>
              <a:ext uri="{FF2B5EF4-FFF2-40B4-BE49-F238E27FC236}">
                <a16:creationId xmlns:a16="http://schemas.microsoft.com/office/drawing/2014/main" id="{3F80F3C1-566B-03DF-5C23-705BDB464DA4}"/>
              </a:ext>
            </a:extLst>
          </p:cNvPr>
          <p:cNvCxnSpPr>
            <a:cxnSpLocks/>
            <a:endCxn id="186" idx="2"/>
          </p:cNvCxnSpPr>
          <p:nvPr/>
        </p:nvCxnSpPr>
        <p:spPr>
          <a:xfrm>
            <a:off x="1153049" y="4940245"/>
            <a:ext cx="7005700" cy="2420"/>
          </a:xfrm>
          <a:prstGeom prst="straightConnector1">
            <a:avLst/>
          </a:prstGeom>
          <a:ln w="6350" cap="flat" cmpd="sng" algn="ctr">
            <a:solidFill>
              <a:srgbClr val="3E902F">
                <a:alpha val="98000"/>
              </a:srgbClr>
            </a:solidFill>
            <a:prstDash val="solid"/>
            <a:round/>
            <a:headEnd type="none" w="med" len="med"/>
            <a:tailEnd type="triangle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61666098-FF02-6107-CFCA-A9F4598E268D}"/>
              </a:ext>
            </a:extLst>
          </p:cNvPr>
          <p:cNvGrpSpPr/>
          <p:nvPr/>
        </p:nvGrpSpPr>
        <p:grpSpPr>
          <a:xfrm>
            <a:off x="485909" y="1037523"/>
            <a:ext cx="883618" cy="5492255"/>
            <a:chOff x="485909" y="1037523"/>
            <a:chExt cx="883618" cy="5492255"/>
          </a:xfrm>
        </p:grpSpPr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E4666463-9D1D-A287-09E7-CE81693CE34D}"/>
                </a:ext>
              </a:extLst>
            </p:cNvPr>
            <p:cNvGrpSpPr/>
            <p:nvPr/>
          </p:nvGrpSpPr>
          <p:grpSpPr>
            <a:xfrm>
              <a:off x="485909" y="1037523"/>
              <a:ext cx="883618" cy="5492255"/>
              <a:chOff x="485909" y="1037523"/>
              <a:chExt cx="883618" cy="5492255"/>
            </a:xfrm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AABE96E-A3D9-1713-97EF-F18996889B59}"/>
                  </a:ext>
                </a:extLst>
              </p:cNvPr>
              <p:cNvSpPr/>
              <p:nvPr/>
            </p:nvSpPr>
            <p:spPr>
              <a:xfrm>
                <a:off x="485909" y="1170162"/>
                <a:ext cx="883618" cy="5359616"/>
              </a:xfrm>
              <a:custGeom>
                <a:avLst/>
                <a:gdLst>
                  <a:gd name="connsiteX0" fmla="*/ 441809 w 883618"/>
                  <a:gd name="connsiteY0" fmla="*/ 0 h 5359616"/>
                  <a:gd name="connsiteX1" fmla="*/ 883618 w 883618"/>
                  <a:gd name="connsiteY1" fmla="*/ 441809 h 5359616"/>
                  <a:gd name="connsiteX2" fmla="*/ 662714 w 883618"/>
                  <a:gd name="connsiteY2" fmla="*/ 441809 h 5359616"/>
                  <a:gd name="connsiteX3" fmla="*/ 662714 w 883618"/>
                  <a:gd name="connsiteY3" fmla="*/ 4900200 h 5359616"/>
                  <a:gd name="connsiteX4" fmla="*/ 220905 w 883618"/>
                  <a:gd name="connsiteY4" fmla="*/ 5359616 h 5359616"/>
                  <a:gd name="connsiteX5" fmla="*/ 220905 w 883618"/>
                  <a:gd name="connsiteY5" fmla="*/ 441809 h 5359616"/>
                  <a:gd name="connsiteX6" fmla="*/ 0 w 883618"/>
                  <a:gd name="connsiteY6" fmla="*/ 441809 h 5359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83618" h="5359616">
                    <a:moveTo>
                      <a:pt x="441809" y="0"/>
                    </a:moveTo>
                    <a:lnTo>
                      <a:pt x="883618" y="441809"/>
                    </a:lnTo>
                    <a:lnTo>
                      <a:pt x="662714" y="441809"/>
                    </a:lnTo>
                    <a:lnTo>
                      <a:pt x="662714" y="4900200"/>
                    </a:lnTo>
                    <a:lnTo>
                      <a:pt x="220905" y="5359616"/>
                    </a:lnTo>
                    <a:lnTo>
                      <a:pt x="220905" y="441809"/>
                    </a:lnTo>
                    <a:lnTo>
                      <a:pt x="0" y="441809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3E912F"/>
                  </a:gs>
                  <a:gs pos="100000">
                    <a:srgbClr val="333333"/>
                  </a:gs>
                  <a:gs pos="45000">
                    <a:srgbClr val="274552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6350">
                <a:solidFill>
                  <a:schemeClr val="bg1">
                    <a:alpha val="98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5A5D50E2-2F16-22BE-B6AA-B0AC54F1152F}"/>
                  </a:ext>
                </a:extLst>
              </p:cNvPr>
              <p:cNvSpPr txBox="1"/>
              <p:nvPr/>
            </p:nvSpPr>
            <p:spPr>
              <a:xfrm rot="16200000">
                <a:off x="-1190566" y="2915947"/>
                <a:ext cx="421851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spc="600" dirty="0">
                    <a:ln w="3175">
                      <a:solidFill>
                        <a:schemeClr val="bg1"/>
                      </a:solidFill>
                    </a:ln>
                    <a:gradFill flip="none" rotWithShape="1">
                      <a:gsLst>
                        <a:gs pos="9000">
                          <a:srgbClr val="286FA8"/>
                        </a:gs>
                        <a:gs pos="97000">
                          <a:srgbClr val="3E912F"/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  <a:effectLst>
                      <a:outerShdw blurRad="50800" dist="635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PERFORMANCE</a:t>
                </a:r>
                <a:endParaRPr lang="en-GB" sz="2400" b="1" spc="600" dirty="0">
                  <a:ln w="3175">
                    <a:solidFill>
                      <a:schemeClr val="bg1"/>
                    </a:solidFill>
                  </a:ln>
                  <a:gradFill flip="none" rotWithShape="1">
                    <a:gsLst>
                      <a:gs pos="9000">
                        <a:srgbClr val="286FA8"/>
                      </a:gs>
                      <a:gs pos="97000">
                        <a:srgbClr val="3E912F"/>
                      </a:gs>
                    </a:gsLst>
                    <a:path path="circle">
                      <a:fillToRect l="50000" t="50000" r="50000" b="50000"/>
                    </a:path>
                    <a:tileRect/>
                  </a:gra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</p:grpSp>
        <p:grpSp>
          <p:nvGrpSpPr>
            <p:cNvPr id="105" name="Group 104">
              <a:extLst>
                <a:ext uri="{FF2B5EF4-FFF2-40B4-BE49-F238E27FC236}">
                  <a16:creationId xmlns:a16="http://schemas.microsoft.com/office/drawing/2014/main" id="{6D500B6C-99CE-AA8E-AE4B-1E06A47392EA}"/>
                </a:ext>
              </a:extLst>
            </p:cNvPr>
            <p:cNvGrpSpPr/>
            <p:nvPr/>
          </p:nvGrpSpPr>
          <p:grpSpPr>
            <a:xfrm>
              <a:off x="1169198" y="1682343"/>
              <a:ext cx="72000" cy="4450348"/>
              <a:chOff x="1169198" y="1682343"/>
              <a:chExt cx="72000" cy="4450348"/>
            </a:xfrm>
          </p:grpSpPr>
          <p:sp>
            <p:nvSpPr>
              <p:cNvPr id="78" name="Rectangle 77">
                <a:extLst>
                  <a:ext uri="{FF2B5EF4-FFF2-40B4-BE49-F238E27FC236}">
                    <a16:creationId xmlns:a16="http://schemas.microsoft.com/office/drawing/2014/main" id="{7926F316-1B78-49BF-BD30-5043372ECEA5}"/>
                  </a:ext>
                </a:extLst>
              </p:cNvPr>
              <p:cNvSpPr/>
              <p:nvPr/>
            </p:nvSpPr>
            <p:spPr>
              <a:xfrm rot="10800000" flipH="1">
                <a:off x="1169198" y="1682343"/>
                <a:ext cx="72000" cy="1459000"/>
              </a:xfrm>
              <a:prstGeom prst="rect">
                <a:avLst/>
              </a:prstGeom>
              <a:gradFill>
                <a:gsLst>
                  <a:gs pos="71000">
                    <a:srgbClr val="C00000"/>
                  </a:gs>
                  <a:gs pos="0">
                    <a:srgbClr val="FF0000"/>
                  </a:gs>
                </a:gsLst>
                <a:path path="circle">
                  <a:fillToRect r="100000" b="100000"/>
                </a:path>
              </a:gra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936DCF9A-3B2C-E5DC-8D23-AA01714275CD}"/>
                  </a:ext>
                </a:extLst>
              </p:cNvPr>
              <p:cNvSpPr/>
              <p:nvPr/>
            </p:nvSpPr>
            <p:spPr>
              <a:xfrm rot="10800000" flipH="1">
                <a:off x="1169198" y="3171193"/>
                <a:ext cx="72000" cy="1459000"/>
              </a:xfrm>
              <a:prstGeom prst="rect">
                <a:avLst/>
              </a:prstGeom>
              <a:gradFill>
                <a:gsLst>
                  <a:gs pos="56000">
                    <a:srgbClr val="FFC000"/>
                  </a:gs>
                  <a:gs pos="30000">
                    <a:srgbClr val="FFFF00"/>
                  </a:gs>
                </a:gsLst>
                <a:path path="circle">
                  <a:fillToRect r="100000" b="100000"/>
                </a:path>
              </a:gra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id="{A742BA1B-9BB8-EEB1-BFAE-83F020C34048}"/>
                  </a:ext>
                </a:extLst>
              </p:cNvPr>
              <p:cNvSpPr/>
              <p:nvPr/>
            </p:nvSpPr>
            <p:spPr>
              <a:xfrm rot="10800000" flipH="1">
                <a:off x="1169198" y="4673691"/>
                <a:ext cx="72000" cy="1459000"/>
              </a:xfrm>
              <a:prstGeom prst="rect">
                <a:avLst/>
              </a:prstGeom>
              <a:gradFill>
                <a:gsLst>
                  <a:gs pos="56000">
                    <a:srgbClr val="3E912F"/>
                  </a:gs>
                  <a:gs pos="0">
                    <a:schemeClr val="accent3">
                      <a:lumMod val="40000"/>
                      <a:lumOff val="60000"/>
                    </a:schemeClr>
                  </a:gs>
                </a:gsLst>
                <a:path path="circle">
                  <a:fillToRect r="100000" b="100000"/>
                </a:path>
              </a:gra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98" name="Group 197">
            <a:extLst>
              <a:ext uri="{FF2B5EF4-FFF2-40B4-BE49-F238E27FC236}">
                <a16:creationId xmlns:a16="http://schemas.microsoft.com/office/drawing/2014/main" id="{020F6C20-215E-B0FC-84D8-74B44EC60F1C}"/>
              </a:ext>
            </a:extLst>
          </p:cNvPr>
          <p:cNvGrpSpPr/>
          <p:nvPr/>
        </p:nvGrpSpPr>
        <p:grpSpPr>
          <a:xfrm>
            <a:off x="729432" y="5885105"/>
            <a:ext cx="11360569" cy="882980"/>
            <a:chOff x="729432" y="5885105"/>
            <a:chExt cx="11360569" cy="882980"/>
          </a:xfrm>
        </p:grpSpPr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85C1E926-4D45-8DF0-F39F-9A25E9986C4D}"/>
                </a:ext>
              </a:extLst>
            </p:cNvPr>
            <p:cNvGrpSpPr/>
            <p:nvPr/>
          </p:nvGrpSpPr>
          <p:grpSpPr>
            <a:xfrm>
              <a:off x="729432" y="5885105"/>
              <a:ext cx="11360569" cy="882980"/>
              <a:chOff x="729432" y="5885105"/>
              <a:chExt cx="11360569" cy="882980"/>
            </a:xfrm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93D74E69-F401-EE39-D127-92CF9F1242B8}"/>
                  </a:ext>
                </a:extLst>
              </p:cNvPr>
              <p:cNvSpPr/>
              <p:nvPr/>
            </p:nvSpPr>
            <p:spPr>
              <a:xfrm>
                <a:off x="729432" y="5885105"/>
                <a:ext cx="11360569" cy="882980"/>
              </a:xfrm>
              <a:custGeom>
                <a:avLst/>
                <a:gdLst>
                  <a:gd name="connsiteX0" fmla="*/ 10919079 w 11360569"/>
                  <a:gd name="connsiteY0" fmla="*/ 0 h 882980"/>
                  <a:gd name="connsiteX1" fmla="*/ 11360569 w 11360569"/>
                  <a:gd name="connsiteY1" fmla="*/ 441490 h 882980"/>
                  <a:gd name="connsiteX2" fmla="*/ 10919079 w 11360569"/>
                  <a:gd name="connsiteY2" fmla="*/ 882980 h 882980"/>
                  <a:gd name="connsiteX3" fmla="*/ 10919079 w 11360569"/>
                  <a:gd name="connsiteY3" fmla="*/ 662235 h 882980"/>
                  <a:gd name="connsiteX4" fmla="*/ 0 w 11360569"/>
                  <a:gd name="connsiteY4" fmla="*/ 662235 h 882980"/>
                  <a:gd name="connsiteX5" fmla="*/ 424570 w 11360569"/>
                  <a:gd name="connsiteY5" fmla="*/ 220745 h 882980"/>
                  <a:gd name="connsiteX6" fmla="*/ 10919079 w 11360569"/>
                  <a:gd name="connsiteY6" fmla="*/ 220745 h 8829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360569" h="882980">
                    <a:moveTo>
                      <a:pt x="10919079" y="0"/>
                    </a:moveTo>
                    <a:lnTo>
                      <a:pt x="11360569" y="441490"/>
                    </a:lnTo>
                    <a:lnTo>
                      <a:pt x="10919079" y="882980"/>
                    </a:lnTo>
                    <a:lnTo>
                      <a:pt x="10919079" y="662235"/>
                    </a:lnTo>
                    <a:lnTo>
                      <a:pt x="0" y="662235"/>
                    </a:lnTo>
                    <a:lnTo>
                      <a:pt x="424570" y="220745"/>
                    </a:lnTo>
                    <a:lnTo>
                      <a:pt x="10919079" y="220745"/>
                    </a:lnTo>
                    <a:close/>
                  </a:path>
                </a:pathLst>
              </a:custGeom>
              <a:gradFill>
                <a:gsLst>
                  <a:gs pos="74000">
                    <a:srgbClr val="274552"/>
                  </a:gs>
                  <a:gs pos="0">
                    <a:srgbClr val="333333"/>
                  </a:gs>
                  <a:gs pos="97000">
                    <a:srgbClr val="3E912F"/>
                  </a:gs>
                </a:gsLst>
                <a:path path="circle">
                  <a:fillToRect r="100000" b="100000"/>
                </a:path>
              </a:gradFill>
              <a:ln w="6350">
                <a:solidFill>
                  <a:schemeClr val="bg1">
                    <a:alpha val="98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F2C3B28F-BF44-0051-2B71-8C5D2946B5AF}"/>
                  </a:ext>
                </a:extLst>
              </p:cNvPr>
              <p:cNvSpPr txBox="1"/>
              <p:nvPr/>
            </p:nvSpPr>
            <p:spPr>
              <a:xfrm>
                <a:off x="9081379" y="6103842"/>
                <a:ext cx="19352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spc="600" dirty="0">
                    <a:ln w="3175">
                      <a:solidFill>
                        <a:schemeClr val="bg1"/>
                      </a:solidFill>
                    </a:ln>
                    <a:gradFill flip="none" rotWithShape="1">
                      <a:gsLst>
                        <a:gs pos="100000">
                          <a:srgbClr val="286FA8"/>
                        </a:gs>
                        <a:gs pos="0">
                          <a:srgbClr val="3E912F"/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  <a:effectLst>
                      <a:outerShdw blurRad="50800" dist="635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TRUST</a:t>
                </a:r>
                <a:endParaRPr lang="en-GB" sz="2400" b="1" spc="600" dirty="0">
                  <a:ln w="3175">
                    <a:solidFill>
                      <a:schemeClr val="bg1"/>
                    </a:solidFill>
                  </a:ln>
                  <a:gradFill flip="none" rotWithShape="1">
                    <a:gsLst>
                      <a:gs pos="100000">
                        <a:srgbClr val="286FA8"/>
                      </a:gs>
                      <a:gs pos="0">
                        <a:srgbClr val="3E912F"/>
                      </a:gs>
                    </a:gsLst>
                    <a:path path="circle">
                      <a:fillToRect r="100000" b="100000"/>
                    </a:path>
                    <a:tileRect l="-100000" t="-100000"/>
                  </a:gra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</p:grpSp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9CE5D0CB-F2AA-0FF9-4A14-C3EC210BEAB8}"/>
                </a:ext>
              </a:extLst>
            </p:cNvPr>
            <p:cNvGrpSpPr/>
            <p:nvPr/>
          </p:nvGrpSpPr>
          <p:grpSpPr>
            <a:xfrm>
              <a:off x="1257213" y="6041613"/>
              <a:ext cx="10387486" cy="72000"/>
              <a:chOff x="1243358" y="6055468"/>
              <a:chExt cx="10387486" cy="72000"/>
            </a:xfrm>
          </p:grpSpPr>
          <p:sp>
            <p:nvSpPr>
              <p:cNvPr id="84" name="Rectangle 83">
                <a:extLst>
                  <a:ext uri="{FF2B5EF4-FFF2-40B4-BE49-F238E27FC236}">
                    <a16:creationId xmlns:a16="http://schemas.microsoft.com/office/drawing/2014/main" id="{1CA01A25-53D6-7FFF-8A11-45144D9537C0}"/>
                  </a:ext>
                </a:extLst>
              </p:cNvPr>
              <p:cNvSpPr/>
              <p:nvPr/>
            </p:nvSpPr>
            <p:spPr>
              <a:xfrm rot="16200000">
                <a:off x="9893844" y="4390468"/>
                <a:ext cx="72000" cy="3402000"/>
              </a:xfrm>
              <a:prstGeom prst="rect">
                <a:avLst/>
              </a:prstGeom>
              <a:gradFill>
                <a:gsLst>
                  <a:gs pos="71000">
                    <a:srgbClr val="C00000"/>
                  </a:gs>
                  <a:gs pos="0">
                    <a:srgbClr val="FF0000"/>
                  </a:gs>
                </a:gsLst>
                <a:path path="circle">
                  <a:fillToRect r="100000" b="100000"/>
                </a:path>
              </a:gra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C7C21178-6FD5-758F-E269-D21DFDFB2848}"/>
                  </a:ext>
                </a:extLst>
              </p:cNvPr>
              <p:cNvSpPr/>
              <p:nvPr/>
            </p:nvSpPr>
            <p:spPr>
              <a:xfrm rot="16200000">
                <a:off x="6401101" y="4390468"/>
                <a:ext cx="72000" cy="3402000"/>
              </a:xfrm>
              <a:prstGeom prst="rect">
                <a:avLst/>
              </a:prstGeom>
              <a:gradFill>
                <a:gsLst>
                  <a:gs pos="56000">
                    <a:srgbClr val="FFC000"/>
                  </a:gs>
                  <a:gs pos="30000">
                    <a:srgbClr val="FFFF00"/>
                  </a:gs>
                </a:gsLst>
                <a:path path="circle">
                  <a:fillToRect r="100000" b="100000"/>
                </a:path>
              </a:gra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0F798551-2756-6BBF-8372-07B85488352B}"/>
                  </a:ext>
                </a:extLst>
              </p:cNvPr>
              <p:cNvSpPr/>
              <p:nvPr/>
            </p:nvSpPr>
            <p:spPr>
              <a:xfrm rot="16200000">
                <a:off x="2908358" y="4390468"/>
                <a:ext cx="72000" cy="3402000"/>
              </a:xfrm>
              <a:prstGeom prst="rect">
                <a:avLst/>
              </a:prstGeom>
              <a:gradFill>
                <a:gsLst>
                  <a:gs pos="56000">
                    <a:srgbClr val="3E912F"/>
                  </a:gs>
                  <a:gs pos="0">
                    <a:schemeClr val="accent3">
                      <a:lumMod val="40000"/>
                      <a:lumOff val="60000"/>
                    </a:schemeClr>
                  </a:gs>
                </a:gsLst>
                <a:path path="circle">
                  <a:fillToRect r="100000" b="100000"/>
                </a:path>
              </a:gra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5ED52CD3-46D3-64C1-F9EE-55DB4D2BC49B}"/>
              </a:ext>
            </a:extLst>
          </p:cNvPr>
          <p:cNvGrpSpPr/>
          <p:nvPr/>
        </p:nvGrpSpPr>
        <p:grpSpPr>
          <a:xfrm>
            <a:off x="10860113" y="1497824"/>
            <a:ext cx="972000" cy="972000"/>
            <a:chOff x="1232487" y="3199068"/>
            <a:chExt cx="972000" cy="976864"/>
          </a:xfrm>
        </p:grpSpPr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A382851A-B840-655A-E7AA-66F49B557BBE}"/>
                </a:ext>
              </a:extLst>
            </p:cNvPr>
            <p:cNvSpPr/>
            <p:nvPr/>
          </p:nvSpPr>
          <p:spPr>
            <a:xfrm>
              <a:off x="1232487" y="3199068"/>
              <a:ext cx="972000" cy="972000"/>
            </a:xfrm>
            <a:prstGeom prst="ellipse">
              <a:avLst/>
            </a:prstGeom>
            <a:gradFill flip="none" rotWithShape="1">
              <a:gsLst>
                <a:gs pos="2000">
                  <a:srgbClr val="FF0000"/>
                </a:gs>
                <a:gs pos="58000">
                  <a:srgbClr val="8B0000"/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gradFill>
                <a:gsLst>
                  <a:gs pos="3000">
                    <a:srgbClr val="FF0000"/>
                  </a:gs>
                  <a:gs pos="100000">
                    <a:srgbClr val="101A26"/>
                  </a:gs>
                </a:gsLst>
                <a:lin ang="5400000" scaled="1"/>
              </a:gradFill>
            </a:ln>
            <a:effectLst>
              <a:innerShdw blurRad="114300" dist="152400">
                <a:prstClr val="black"/>
              </a:innerShdw>
            </a:effectLst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>
                  <a:ln w="3175">
                    <a:solidFill>
                      <a:schemeClr val="tx1">
                        <a:alpha val="36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1143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HP &amp; HT</a:t>
              </a:r>
              <a:endParaRPr lang="en-GB" sz="1050" b="1" dirty="0">
                <a:ln w="3175">
                  <a:solidFill>
                    <a:schemeClr val="tx1">
                      <a:alpha val="36000"/>
                    </a:schemeClr>
                  </a:solidFill>
                </a:ln>
                <a:solidFill>
                  <a:schemeClr val="bg1"/>
                </a:solidFill>
                <a:effectLst>
                  <a:outerShdw blurRad="50800" dist="1143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128" name="Circle: Hollow 127">
              <a:extLst>
                <a:ext uri="{FF2B5EF4-FFF2-40B4-BE49-F238E27FC236}">
                  <a16:creationId xmlns:a16="http://schemas.microsoft.com/office/drawing/2014/main" id="{160DB81C-3D44-2DA5-2EE1-D72EE12063BA}"/>
                </a:ext>
              </a:extLst>
            </p:cNvPr>
            <p:cNvSpPr/>
            <p:nvPr/>
          </p:nvSpPr>
          <p:spPr>
            <a:xfrm>
              <a:off x="1232487" y="3203932"/>
              <a:ext cx="972000" cy="972000"/>
            </a:xfrm>
            <a:prstGeom prst="donut">
              <a:avLst>
                <a:gd name="adj" fmla="val 6887"/>
              </a:avLst>
            </a:prstGeom>
            <a:gradFill>
              <a:gsLst>
                <a:gs pos="2000">
                  <a:schemeClr val="bg1">
                    <a:lumMod val="85000"/>
                  </a:schemeClr>
                </a:gs>
                <a:gs pos="67000">
                  <a:srgbClr val="333333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8CA9B82B-D246-1A75-75A5-2FF173C9C00A}"/>
              </a:ext>
            </a:extLst>
          </p:cNvPr>
          <p:cNvSpPr/>
          <p:nvPr/>
        </p:nvSpPr>
        <p:spPr>
          <a:xfrm>
            <a:off x="9312442" y="1828558"/>
            <a:ext cx="1406026" cy="305691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Ideal Situation</a:t>
            </a:r>
            <a:endParaRPr lang="en-GB" sz="1400" b="1" dirty="0"/>
          </a:p>
        </p:txBody>
      </p:sp>
      <p:grpSp>
        <p:nvGrpSpPr>
          <p:cNvPr id="156" name="Group 155">
            <a:extLst>
              <a:ext uri="{FF2B5EF4-FFF2-40B4-BE49-F238E27FC236}">
                <a16:creationId xmlns:a16="http://schemas.microsoft.com/office/drawing/2014/main" id="{E00E9284-6EFC-C42D-CC5C-8BA4F6A306EF}"/>
              </a:ext>
            </a:extLst>
          </p:cNvPr>
          <p:cNvGrpSpPr/>
          <p:nvPr/>
        </p:nvGrpSpPr>
        <p:grpSpPr>
          <a:xfrm>
            <a:off x="2481129" y="1790392"/>
            <a:ext cx="972000" cy="972000"/>
            <a:chOff x="2481129" y="1790392"/>
            <a:chExt cx="972000" cy="972000"/>
          </a:xfrm>
        </p:grpSpPr>
        <p:sp>
          <p:nvSpPr>
            <p:cNvPr id="136" name="Oval 135">
              <a:extLst>
                <a:ext uri="{FF2B5EF4-FFF2-40B4-BE49-F238E27FC236}">
                  <a16:creationId xmlns:a16="http://schemas.microsoft.com/office/drawing/2014/main" id="{71199F64-B388-3AE7-7E7B-954427CA475B}"/>
                </a:ext>
              </a:extLst>
            </p:cNvPr>
            <p:cNvSpPr/>
            <p:nvPr/>
          </p:nvSpPr>
          <p:spPr>
            <a:xfrm>
              <a:off x="2481129" y="1790392"/>
              <a:ext cx="972000" cy="967160"/>
            </a:xfrm>
            <a:prstGeom prst="ellipse">
              <a:avLst/>
            </a:prstGeom>
            <a:gradFill flip="none" rotWithShape="1">
              <a:gsLst>
                <a:gs pos="22000">
                  <a:srgbClr val="FF0000"/>
                </a:gs>
                <a:gs pos="88000">
                  <a:srgbClr val="00B050"/>
                </a:gs>
              </a:gsLst>
              <a:lin ang="0" scaled="1"/>
              <a:tileRect/>
            </a:gradFill>
            <a:ln w="6350">
              <a:gradFill>
                <a:gsLst>
                  <a:gs pos="3000">
                    <a:srgbClr val="FF0000"/>
                  </a:gs>
                  <a:gs pos="100000">
                    <a:srgbClr val="101A26"/>
                  </a:gs>
                </a:gsLst>
                <a:lin ang="5400000" scaled="1"/>
              </a:gradFill>
            </a:ln>
            <a:effectLst>
              <a:innerShdw blurRad="114300" dist="152400">
                <a:prstClr val="black"/>
              </a:innerShdw>
            </a:effectLst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>
                  <a:ln w="3175">
                    <a:solidFill>
                      <a:schemeClr val="tx1">
                        <a:alpha val="36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1143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HP &amp; LT</a:t>
              </a:r>
              <a:endParaRPr lang="en-GB" sz="1050" b="1" dirty="0">
                <a:ln w="3175">
                  <a:solidFill>
                    <a:schemeClr val="tx1">
                      <a:alpha val="36000"/>
                    </a:schemeClr>
                  </a:solidFill>
                </a:ln>
                <a:solidFill>
                  <a:schemeClr val="bg1"/>
                </a:solidFill>
                <a:effectLst>
                  <a:outerShdw blurRad="50800" dist="1143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138" name="Circle: Hollow 137">
              <a:extLst>
                <a:ext uri="{FF2B5EF4-FFF2-40B4-BE49-F238E27FC236}">
                  <a16:creationId xmlns:a16="http://schemas.microsoft.com/office/drawing/2014/main" id="{67F96174-1F82-ECC7-BF5E-070EF601BE7B}"/>
                </a:ext>
              </a:extLst>
            </p:cNvPr>
            <p:cNvSpPr/>
            <p:nvPr/>
          </p:nvSpPr>
          <p:spPr>
            <a:xfrm>
              <a:off x="2481129" y="1795232"/>
              <a:ext cx="972000" cy="967160"/>
            </a:xfrm>
            <a:prstGeom prst="donut">
              <a:avLst>
                <a:gd name="adj" fmla="val 6887"/>
              </a:avLst>
            </a:prstGeom>
            <a:gradFill>
              <a:gsLst>
                <a:gs pos="2000">
                  <a:schemeClr val="bg1">
                    <a:lumMod val="85000"/>
                  </a:schemeClr>
                </a:gs>
                <a:gs pos="67000">
                  <a:srgbClr val="333333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54" name="Rectangle: Rounded Corners 153">
            <a:extLst>
              <a:ext uri="{FF2B5EF4-FFF2-40B4-BE49-F238E27FC236}">
                <a16:creationId xmlns:a16="http://schemas.microsoft.com/office/drawing/2014/main" id="{43BC04AF-2B24-6F60-ED89-61EA385DD7FF}"/>
              </a:ext>
            </a:extLst>
          </p:cNvPr>
          <p:cNvSpPr/>
          <p:nvPr/>
        </p:nvSpPr>
        <p:spPr>
          <a:xfrm>
            <a:off x="3522472" y="2123375"/>
            <a:ext cx="1361300" cy="305691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Toxic</a:t>
            </a:r>
            <a:endParaRPr lang="en-GB" sz="1400" b="1" dirty="0"/>
          </a:p>
        </p:txBody>
      </p:sp>
      <p:grpSp>
        <p:nvGrpSpPr>
          <p:cNvPr id="159" name="Group 158">
            <a:extLst>
              <a:ext uri="{FF2B5EF4-FFF2-40B4-BE49-F238E27FC236}">
                <a16:creationId xmlns:a16="http://schemas.microsoft.com/office/drawing/2014/main" id="{B7EA1566-9B2E-9EF7-7599-76E7DD6EBCC7}"/>
              </a:ext>
            </a:extLst>
          </p:cNvPr>
          <p:cNvGrpSpPr/>
          <p:nvPr/>
        </p:nvGrpSpPr>
        <p:grpSpPr>
          <a:xfrm>
            <a:off x="2200591" y="4172545"/>
            <a:ext cx="972000" cy="972000"/>
            <a:chOff x="2481129" y="1790392"/>
            <a:chExt cx="972000" cy="972000"/>
          </a:xfrm>
        </p:grpSpPr>
        <p:sp>
          <p:nvSpPr>
            <p:cNvPr id="160" name="Oval 159">
              <a:extLst>
                <a:ext uri="{FF2B5EF4-FFF2-40B4-BE49-F238E27FC236}">
                  <a16:creationId xmlns:a16="http://schemas.microsoft.com/office/drawing/2014/main" id="{4F023B48-DABF-0EC5-0F23-FAF546349728}"/>
                </a:ext>
              </a:extLst>
            </p:cNvPr>
            <p:cNvSpPr/>
            <p:nvPr/>
          </p:nvSpPr>
          <p:spPr>
            <a:xfrm>
              <a:off x="2481129" y="1790392"/>
              <a:ext cx="972000" cy="967160"/>
            </a:xfrm>
            <a:prstGeom prst="ellipse">
              <a:avLst/>
            </a:prstGeom>
            <a:gradFill flip="none" rotWithShape="1">
              <a:gsLst>
                <a:gs pos="22000">
                  <a:schemeClr val="accent3">
                    <a:lumMod val="75000"/>
                  </a:schemeClr>
                </a:gs>
                <a:gs pos="88000">
                  <a:srgbClr val="00B050"/>
                </a:gs>
              </a:gsLst>
              <a:lin ang="0" scaled="1"/>
              <a:tileRect/>
            </a:gradFill>
            <a:ln w="6350">
              <a:gradFill>
                <a:gsLst>
                  <a:gs pos="3000">
                    <a:srgbClr val="FF0000"/>
                  </a:gs>
                  <a:gs pos="100000">
                    <a:srgbClr val="101A26"/>
                  </a:gs>
                </a:gsLst>
                <a:lin ang="5400000" scaled="1"/>
              </a:gradFill>
            </a:ln>
            <a:effectLst>
              <a:innerShdw blurRad="114300" dist="152400">
                <a:prstClr val="black"/>
              </a:innerShdw>
            </a:effectLst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>
                  <a:ln w="3175">
                    <a:solidFill>
                      <a:schemeClr val="tx1">
                        <a:alpha val="36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1143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LP &amp; LT</a:t>
              </a:r>
              <a:endParaRPr lang="en-GB" sz="1050" b="1" dirty="0">
                <a:ln w="3175">
                  <a:solidFill>
                    <a:schemeClr val="tx1">
                      <a:alpha val="36000"/>
                    </a:schemeClr>
                  </a:solidFill>
                </a:ln>
                <a:solidFill>
                  <a:schemeClr val="bg1"/>
                </a:solidFill>
                <a:effectLst>
                  <a:outerShdw blurRad="50800" dist="1143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161" name="Circle: Hollow 160">
              <a:extLst>
                <a:ext uri="{FF2B5EF4-FFF2-40B4-BE49-F238E27FC236}">
                  <a16:creationId xmlns:a16="http://schemas.microsoft.com/office/drawing/2014/main" id="{1950211A-9B53-F3A9-581C-F250461B49E2}"/>
                </a:ext>
              </a:extLst>
            </p:cNvPr>
            <p:cNvSpPr/>
            <p:nvPr/>
          </p:nvSpPr>
          <p:spPr>
            <a:xfrm>
              <a:off x="2481129" y="1795232"/>
              <a:ext cx="972000" cy="967160"/>
            </a:xfrm>
            <a:prstGeom prst="donut">
              <a:avLst>
                <a:gd name="adj" fmla="val 6887"/>
              </a:avLst>
            </a:prstGeom>
            <a:gradFill>
              <a:gsLst>
                <a:gs pos="2000">
                  <a:schemeClr val="bg1">
                    <a:lumMod val="85000"/>
                  </a:schemeClr>
                </a:gs>
                <a:gs pos="67000">
                  <a:srgbClr val="333333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0" name="Rectangle: Rounded Corners 169">
            <a:extLst>
              <a:ext uri="{FF2B5EF4-FFF2-40B4-BE49-F238E27FC236}">
                <a16:creationId xmlns:a16="http://schemas.microsoft.com/office/drawing/2014/main" id="{FD083809-86C6-F88F-925C-6C539AEAF6A4}"/>
              </a:ext>
            </a:extLst>
          </p:cNvPr>
          <p:cNvSpPr/>
          <p:nvPr/>
        </p:nvSpPr>
        <p:spPr>
          <a:xfrm>
            <a:off x="3306114" y="4501941"/>
            <a:ext cx="1361300" cy="305691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Unwanted</a:t>
            </a:r>
            <a:endParaRPr lang="en-GB" sz="1400" b="1" dirty="0"/>
          </a:p>
        </p:txBody>
      </p:sp>
      <p:grpSp>
        <p:nvGrpSpPr>
          <p:cNvPr id="201" name="Group 200">
            <a:extLst>
              <a:ext uri="{FF2B5EF4-FFF2-40B4-BE49-F238E27FC236}">
                <a16:creationId xmlns:a16="http://schemas.microsoft.com/office/drawing/2014/main" id="{615B2FC1-EF08-EA27-C47A-A686C771A2A6}"/>
              </a:ext>
            </a:extLst>
          </p:cNvPr>
          <p:cNvGrpSpPr/>
          <p:nvPr/>
        </p:nvGrpSpPr>
        <p:grpSpPr>
          <a:xfrm>
            <a:off x="9529455" y="2757552"/>
            <a:ext cx="972000" cy="972000"/>
            <a:chOff x="9529455" y="2757552"/>
            <a:chExt cx="972000" cy="972000"/>
          </a:xfrm>
        </p:grpSpPr>
        <p:sp>
          <p:nvSpPr>
            <p:cNvPr id="176" name="Oval 175">
              <a:extLst>
                <a:ext uri="{FF2B5EF4-FFF2-40B4-BE49-F238E27FC236}">
                  <a16:creationId xmlns:a16="http://schemas.microsoft.com/office/drawing/2014/main" id="{8D74A8C6-1D57-AD0C-FCAC-820AAAB77BB4}"/>
                </a:ext>
              </a:extLst>
            </p:cNvPr>
            <p:cNvSpPr/>
            <p:nvPr/>
          </p:nvSpPr>
          <p:spPr>
            <a:xfrm>
              <a:off x="9529455" y="2757552"/>
              <a:ext cx="972000" cy="967160"/>
            </a:xfrm>
            <a:prstGeom prst="ellipse">
              <a:avLst/>
            </a:prstGeom>
            <a:gradFill flip="none" rotWithShape="1">
              <a:gsLst>
                <a:gs pos="25000">
                  <a:srgbClr val="FFC000"/>
                </a:gs>
                <a:gs pos="87000">
                  <a:srgbClr val="C00000"/>
                </a:gs>
              </a:gsLst>
              <a:lin ang="0" scaled="1"/>
              <a:tileRect/>
            </a:gradFill>
            <a:ln w="6350">
              <a:gradFill>
                <a:gsLst>
                  <a:gs pos="3000">
                    <a:srgbClr val="FF0000"/>
                  </a:gs>
                  <a:gs pos="100000">
                    <a:srgbClr val="101A26"/>
                  </a:gs>
                </a:gsLst>
                <a:lin ang="5400000" scaled="1"/>
              </a:gradFill>
            </a:ln>
            <a:effectLst>
              <a:innerShdw blurRad="114300" dist="152400">
                <a:prstClr val="black"/>
              </a:innerShdw>
            </a:effectLst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>
                  <a:ln w="3175">
                    <a:solidFill>
                      <a:schemeClr val="tx1">
                        <a:alpha val="36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1143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MP &amp; HT</a:t>
              </a:r>
              <a:endParaRPr lang="en-GB" sz="1050" b="1" dirty="0">
                <a:ln w="3175">
                  <a:solidFill>
                    <a:schemeClr val="tx1">
                      <a:alpha val="36000"/>
                    </a:schemeClr>
                  </a:solidFill>
                </a:ln>
                <a:solidFill>
                  <a:schemeClr val="bg1"/>
                </a:solidFill>
                <a:effectLst>
                  <a:outerShdw blurRad="50800" dist="1143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177" name="Circle: Hollow 176">
              <a:extLst>
                <a:ext uri="{FF2B5EF4-FFF2-40B4-BE49-F238E27FC236}">
                  <a16:creationId xmlns:a16="http://schemas.microsoft.com/office/drawing/2014/main" id="{51ADBED7-9ADA-B95D-AC2E-850148820186}"/>
                </a:ext>
              </a:extLst>
            </p:cNvPr>
            <p:cNvSpPr/>
            <p:nvPr/>
          </p:nvSpPr>
          <p:spPr>
            <a:xfrm>
              <a:off x="9529455" y="2762392"/>
              <a:ext cx="972000" cy="967160"/>
            </a:xfrm>
            <a:prstGeom prst="donut">
              <a:avLst>
                <a:gd name="adj" fmla="val 6887"/>
              </a:avLst>
            </a:prstGeom>
            <a:gradFill>
              <a:gsLst>
                <a:gs pos="2000">
                  <a:schemeClr val="bg1">
                    <a:lumMod val="85000"/>
                  </a:schemeClr>
                </a:gs>
                <a:gs pos="67000">
                  <a:srgbClr val="333333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208" name="Group 207">
            <a:extLst>
              <a:ext uri="{FF2B5EF4-FFF2-40B4-BE49-F238E27FC236}">
                <a16:creationId xmlns:a16="http://schemas.microsoft.com/office/drawing/2014/main" id="{DFED5C74-D23D-8CB2-C563-D33C9022EB06}"/>
              </a:ext>
            </a:extLst>
          </p:cNvPr>
          <p:cNvGrpSpPr/>
          <p:nvPr/>
        </p:nvGrpSpPr>
        <p:grpSpPr>
          <a:xfrm>
            <a:off x="8158749" y="4454245"/>
            <a:ext cx="972000" cy="972000"/>
            <a:chOff x="8158749" y="4454245"/>
            <a:chExt cx="972000" cy="972000"/>
          </a:xfrm>
        </p:grpSpPr>
        <p:sp>
          <p:nvSpPr>
            <p:cNvPr id="185" name="Oval 184">
              <a:extLst>
                <a:ext uri="{FF2B5EF4-FFF2-40B4-BE49-F238E27FC236}">
                  <a16:creationId xmlns:a16="http://schemas.microsoft.com/office/drawing/2014/main" id="{38CE059B-F12A-41D3-23E0-B4A6F6477C35}"/>
                </a:ext>
              </a:extLst>
            </p:cNvPr>
            <p:cNvSpPr/>
            <p:nvPr/>
          </p:nvSpPr>
          <p:spPr>
            <a:xfrm>
              <a:off x="8158749" y="4454245"/>
              <a:ext cx="972000" cy="967160"/>
            </a:xfrm>
            <a:prstGeom prst="ellipse">
              <a:avLst/>
            </a:prstGeom>
            <a:gradFill flip="none" rotWithShape="1">
              <a:gsLst>
                <a:gs pos="22000">
                  <a:schemeClr val="accent3">
                    <a:lumMod val="75000"/>
                  </a:schemeClr>
                </a:gs>
                <a:gs pos="88000">
                  <a:srgbClr val="FF0000"/>
                </a:gs>
              </a:gsLst>
              <a:lin ang="0" scaled="1"/>
              <a:tileRect/>
            </a:gradFill>
            <a:ln w="6350">
              <a:gradFill>
                <a:gsLst>
                  <a:gs pos="3000">
                    <a:srgbClr val="FF0000"/>
                  </a:gs>
                  <a:gs pos="100000">
                    <a:srgbClr val="101A26"/>
                  </a:gs>
                </a:gsLst>
                <a:lin ang="5400000" scaled="1"/>
              </a:gradFill>
            </a:ln>
            <a:effectLst>
              <a:innerShdw blurRad="114300" dist="152400">
                <a:prstClr val="black"/>
              </a:innerShdw>
            </a:effectLst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b="1" dirty="0">
                  <a:ln w="3175">
                    <a:solidFill>
                      <a:schemeClr val="tx1">
                        <a:alpha val="36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1143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LP &amp; HT</a:t>
              </a:r>
              <a:endParaRPr lang="en-GB" sz="1050" b="1" dirty="0">
                <a:ln w="3175">
                  <a:solidFill>
                    <a:schemeClr val="tx1">
                      <a:alpha val="36000"/>
                    </a:schemeClr>
                  </a:solidFill>
                </a:ln>
                <a:solidFill>
                  <a:schemeClr val="bg1"/>
                </a:solidFill>
                <a:effectLst>
                  <a:outerShdw blurRad="50800" dist="1143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186" name="Circle: Hollow 185">
              <a:extLst>
                <a:ext uri="{FF2B5EF4-FFF2-40B4-BE49-F238E27FC236}">
                  <a16:creationId xmlns:a16="http://schemas.microsoft.com/office/drawing/2014/main" id="{EEEBA1FC-CC13-AC85-1CA7-B6D65F3F250E}"/>
                </a:ext>
              </a:extLst>
            </p:cNvPr>
            <p:cNvSpPr/>
            <p:nvPr/>
          </p:nvSpPr>
          <p:spPr>
            <a:xfrm>
              <a:off x="8158749" y="4459085"/>
              <a:ext cx="972000" cy="967160"/>
            </a:xfrm>
            <a:prstGeom prst="donut">
              <a:avLst>
                <a:gd name="adj" fmla="val 6887"/>
              </a:avLst>
            </a:prstGeom>
            <a:gradFill>
              <a:gsLst>
                <a:gs pos="2000">
                  <a:schemeClr val="bg1">
                    <a:lumMod val="85000"/>
                  </a:schemeClr>
                </a:gs>
                <a:gs pos="67000">
                  <a:srgbClr val="333333"/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204" name="Rectangle: Rounded Corners 203">
            <a:extLst>
              <a:ext uri="{FF2B5EF4-FFF2-40B4-BE49-F238E27FC236}">
                <a16:creationId xmlns:a16="http://schemas.microsoft.com/office/drawing/2014/main" id="{90535759-F5C7-D293-59AD-2C8996DA9DDB}"/>
              </a:ext>
            </a:extLst>
          </p:cNvPr>
          <p:cNvSpPr/>
          <p:nvPr/>
        </p:nvSpPr>
        <p:spPr>
          <a:xfrm>
            <a:off x="7917616" y="3324380"/>
            <a:ext cx="1406026" cy="305691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Potential</a:t>
            </a:r>
            <a:endParaRPr lang="en-GB" sz="1400" b="1" dirty="0"/>
          </a:p>
        </p:txBody>
      </p:sp>
      <p:sp>
        <p:nvSpPr>
          <p:cNvPr id="205" name="Rectangle: Rounded Corners 204">
            <a:extLst>
              <a:ext uri="{FF2B5EF4-FFF2-40B4-BE49-F238E27FC236}">
                <a16:creationId xmlns:a16="http://schemas.microsoft.com/office/drawing/2014/main" id="{60571AA0-AD05-F4D0-7852-830FD36ED68E}"/>
              </a:ext>
            </a:extLst>
          </p:cNvPr>
          <p:cNvSpPr/>
          <p:nvPr/>
        </p:nvSpPr>
        <p:spPr>
          <a:xfrm>
            <a:off x="6370404" y="4568247"/>
            <a:ext cx="1632689" cy="305691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Acceptable</a:t>
            </a:r>
            <a:endParaRPr lang="en-GB" sz="1400" b="1" dirty="0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FCEE1AD5-DEAE-F772-A36D-7AC3B4D0848D}"/>
              </a:ext>
            </a:extLst>
          </p:cNvPr>
          <p:cNvSpPr/>
          <p:nvPr/>
        </p:nvSpPr>
        <p:spPr>
          <a:xfrm>
            <a:off x="12237970" y="-1684421"/>
            <a:ext cx="4502809" cy="12897853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 useBgFill="1">
        <p:nvSpPr>
          <p:cNvPr id="229" name="Freeform: Shape 228">
            <a:extLst>
              <a:ext uri="{FF2B5EF4-FFF2-40B4-BE49-F238E27FC236}">
                <a16:creationId xmlns:a16="http://schemas.microsoft.com/office/drawing/2014/main" id="{B1A3D31A-3997-DCE8-9CCA-F6BD53F93E00}"/>
              </a:ext>
            </a:extLst>
          </p:cNvPr>
          <p:cNvSpPr/>
          <p:nvPr/>
        </p:nvSpPr>
        <p:spPr>
          <a:xfrm rot="5400000">
            <a:off x="2617042" y="-1345429"/>
            <a:ext cx="5988161" cy="11992265"/>
          </a:xfrm>
          <a:custGeom>
            <a:avLst/>
            <a:gdLst>
              <a:gd name="connsiteX0" fmla="*/ 0 w 5988161"/>
              <a:gd name="connsiteY0" fmla="*/ 11992265 h 11992265"/>
              <a:gd name="connsiteX1" fmla="*/ 0 w 5988161"/>
              <a:gd name="connsiteY1" fmla="*/ 10924163 h 11992265"/>
              <a:gd name="connsiteX2" fmla="*/ 4920059 w 5988161"/>
              <a:gd name="connsiteY2" fmla="*/ 10924163 h 11992265"/>
              <a:gd name="connsiteX3" fmla="*/ 4920059 w 5988161"/>
              <a:gd name="connsiteY3" fmla="*/ 0 h 11992265"/>
              <a:gd name="connsiteX4" fmla="*/ 5988161 w 5988161"/>
              <a:gd name="connsiteY4" fmla="*/ 0 h 11992265"/>
              <a:gd name="connsiteX5" fmla="*/ 5988161 w 5988161"/>
              <a:gd name="connsiteY5" fmla="*/ 11371742 h 11992265"/>
              <a:gd name="connsiteX6" fmla="*/ 5201376 w 5988161"/>
              <a:gd name="connsiteY6" fmla="*/ 11371742 h 11992265"/>
              <a:gd name="connsiteX7" fmla="*/ 5201376 w 5988161"/>
              <a:gd name="connsiteY7" fmla="*/ 11992265 h 11992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88161" h="11992265">
                <a:moveTo>
                  <a:pt x="0" y="11992265"/>
                </a:moveTo>
                <a:lnTo>
                  <a:pt x="0" y="10924163"/>
                </a:lnTo>
                <a:lnTo>
                  <a:pt x="4920059" y="10924163"/>
                </a:lnTo>
                <a:lnTo>
                  <a:pt x="4920059" y="0"/>
                </a:lnTo>
                <a:lnTo>
                  <a:pt x="5988161" y="0"/>
                </a:lnTo>
                <a:lnTo>
                  <a:pt x="5988161" y="11371742"/>
                </a:lnTo>
                <a:lnTo>
                  <a:pt x="5201376" y="11371742"/>
                </a:lnTo>
                <a:lnTo>
                  <a:pt x="5201376" y="1199226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6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1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" grpId="0" animBg="1"/>
      <p:bldP spid="154" grpId="0" animBg="1"/>
      <p:bldP spid="170" grpId="0" animBg="1"/>
      <p:bldP spid="204" grpId="0" animBg="1"/>
      <p:bldP spid="20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A96CFB-F1E3-BC62-43FB-5571ABCE71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lose-up of a restaurant sign&#10;&#10;AI-generated content may be incorrect.">
            <a:extLst>
              <a:ext uri="{FF2B5EF4-FFF2-40B4-BE49-F238E27FC236}">
                <a16:creationId xmlns:a16="http://schemas.microsoft.com/office/drawing/2014/main" id="{A0CE47D8-EC97-5EEC-F86E-C318AF2421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30" b="13730"/>
          <a:stretch>
            <a:fillRect/>
          </a:stretch>
        </p:blipFill>
        <p:spPr>
          <a:xfrm>
            <a:off x="-1" y="23233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D04DF1F-BA06-11DA-AB21-AEC2C26AB110}"/>
              </a:ext>
            </a:extLst>
          </p:cNvPr>
          <p:cNvSpPr>
            <a:spLocks/>
          </p:cNvSpPr>
          <p:nvPr/>
        </p:nvSpPr>
        <p:spPr>
          <a:xfrm>
            <a:off x="-1" y="8851"/>
            <a:ext cx="12192001" cy="6858000"/>
          </a:xfrm>
          <a:prstGeom prst="rect">
            <a:avLst/>
          </a:prstGeom>
          <a:solidFill>
            <a:srgbClr val="333333">
              <a:alpha val="90000"/>
            </a:srgbClr>
          </a:solidFill>
          <a:ln>
            <a:noFill/>
          </a:ln>
          <a:effectLst>
            <a:outerShdw blurRad="50800" dist="38100" dir="8100000" algn="tr" rotWithShape="0">
              <a:schemeClr val="tx1">
                <a:lumMod val="95000"/>
                <a:lumOff val="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CF1AFA-04B2-ADDF-CC68-FC9B0A2191E0}"/>
              </a:ext>
            </a:extLst>
          </p:cNvPr>
          <p:cNvSpPr txBox="1"/>
          <p:nvPr/>
        </p:nvSpPr>
        <p:spPr>
          <a:xfrm>
            <a:off x="0" y="225532"/>
            <a:ext cx="12191998" cy="52322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dirty="0"/>
              <a:t>Trust and Challenges in Our Team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876DAE-AB28-6F03-FECD-4659A47F637F}"/>
              </a:ext>
            </a:extLst>
          </p:cNvPr>
          <p:cNvSpPr txBox="1"/>
          <p:nvPr/>
        </p:nvSpPr>
        <p:spPr>
          <a:xfrm>
            <a:off x="653145" y="1224091"/>
            <a:ext cx="4718956" cy="338554"/>
          </a:xfrm>
          <a:prstGeom prst="rect">
            <a:avLst/>
          </a:prstGeom>
          <a:noFill/>
          <a:ln>
            <a:noFill/>
          </a:ln>
          <a:effectLst>
            <a:outerShdw blurRad="50800" dist="88900" dir="8100000" algn="tr" rotWithShape="0">
              <a:schemeClr val="bg1">
                <a:lumMod val="50000"/>
                <a:alpha val="40000"/>
              </a:scheme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en-GB" sz="1600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+mj-lt"/>
            </a:endParaRPr>
          </a:p>
        </p:txBody>
      </p:sp>
      <p:pic>
        <p:nvPicPr>
          <p:cNvPr id="136" name="Picture 135" descr="A group of people with a star&#10;&#10;AI-generated content may be incorrect.">
            <a:extLst>
              <a:ext uri="{FF2B5EF4-FFF2-40B4-BE49-F238E27FC236}">
                <a16:creationId xmlns:a16="http://schemas.microsoft.com/office/drawing/2014/main" id="{F3D4043A-9990-823C-F2C5-DED8FF1083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20047" y1="21975" x2="20047" y2="21975"/>
                        <a14:foregroundMark x1="52830" y1="60741" x2="52830" y2="60741"/>
                        <a14:foregroundMark x1="69811" y1="9877" x2="69811" y2="9877"/>
                        <a14:foregroundMark x1="26415" y1="10864" x2="26415" y2="108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08" r="132"/>
          <a:stretch>
            <a:fillRect/>
          </a:stretch>
        </p:blipFill>
        <p:spPr>
          <a:xfrm>
            <a:off x="-6021039" y="2500204"/>
            <a:ext cx="3798315" cy="3776918"/>
          </a:xfrm>
          <a:custGeom>
            <a:avLst/>
            <a:gdLst>
              <a:gd name="connsiteX0" fmla="*/ 3016202 w 3798315"/>
              <a:gd name="connsiteY0" fmla="*/ 3766296 h 3776918"/>
              <a:gd name="connsiteX1" fmla="*/ 2998717 w 3798315"/>
              <a:gd name="connsiteY1" fmla="*/ 3776918 h 3776918"/>
              <a:gd name="connsiteX2" fmla="*/ 2998717 w 3798315"/>
              <a:gd name="connsiteY2" fmla="*/ 3776918 h 3776918"/>
              <a:gd name="connsiteX3" fmla="*/ 636797 w 3798315"/>
              <a:gd name="connsiteY3" fmla="*/ 3766296 h 3776918"/>
              <a:gd name="connsiteX4" fmla="*/ 654281 w 3798315"/>
              <a:gd name="connsiteY4" fmla="*/ 3776918 h 3776918"/>
              <a:gd name="connsiteX5" fmla="*/ 654281 w 3798315"/>
              <a:gd name="connsiteY5" fmla="*/ 3776918 h 3776918"/>
              <a:gd name="connsiteX6" fmla="*/ 332273 w 3798315"/>
              <a:gd name="connsiteY6" fmla="*/ 3533459 h 3776918"/>
              <a:gd name="connsiteX7" fmla="*/ 388646 w 3798315"/>
              <a:gd name="connsiteY7" fmla="*/ 3584694 h 3776918"/>
              <a:gd name="connsiteX8" fmla="*/ 370496 w 3798315"/>
              <a:gd name="connsiteY8" fmla="*/ 3570780 h 3776918"/>
              <a:gd name="connsiteX9" fmla="*/ 3320725 w 3798315"/>
              <a:gd name="connsiteY9" fmla="*/ 3533459 h 3776918"/>
              <a:gd name="connsiteX10" fmla="*/ 3282503 w 3798315"/>
              <a:gd name="connsiteY10" fmla="*/ 3570780 h 3776918"/>
              <a:gd name="connsiteX11" fmla="*/ 3264352 w 3798315"/>
              <a:gd name="connsiteY11" fmla="*/ 3584694 h 3776918"/>
              <a:gd name="connsiteX12" fmla="*/ 152853 w 3798315"/>
              <a:gd name="connsiteY12" fmla="*/ 3351166 h 3776918"/>
              <a:gd name="connsiteX13" fmla="*/ 210199 w 3798315"/>
              <a:gd name="connsiteY13" fmla="*/ 3414263 h 3776918"/>
              <a:gd name="connsiteX14" fmla="*/ 179619 w 3798315"/>
              <a:gd name="connsiteY14" fmla="*/ 3384404 h 3776918"/>
              <a:gd name="connsiteX15" fmla="*/ 3500147 w 3798315"/>
              <a:gd name="connsiteY15" fmla="*/ 3351164 h 3776918"/>
              <a:gd name="connsiteX16" fmla="*/ 3473379 w 3798315"/>
              <a:gd name="connsiteY16" fmla="*/ 3384404 h 3776918"/>
              <a:gd name="connsiteX17" fmla="*/ 3442798 w 3798315"/>
              <a:gd name="connsiteY17" fmla="*/ 3414264 h 3776918"/>
              <a:gd name="connsiteX18" fmla="*/ 0 w 3798315"/>
              <a:gd name="connsiteY18" fmla="*/ 3156988 h 3776918"/>
              <a:gd name="connsiteX19" fmla="*/ 45741 w 3798315"/>
              <a:gd name="connsiteY19" fmla="*/ 3218156 h 3776918"/>
              <a:gd name="connsiteX20" fmla="*/ 12116 w 3798315"/>
              <a:gd name="connsiteY20" fmla="*/ 3176402 h 3776918"/>
              <a:gd name="connsiteX21" fmla="*/ 3653001 w 3798315"/>
              <a:gd name="connsiteY21" fmla="*/ 3156984 h 3776918"/>
              <a:gd name="connsiteX22" fmla="*/ 3640883 w 3798315"/>
              <a:gd name="connsiteY22" fmla="*/ 3176402 h 3776918"/>
              <a:gd name="connsiteX23" fmla="*/ 3607253 w 3798315"/>
              <a:gd name="connsiteY23" fmla="*/ 3218163 h 3776918"/>
              <a:gd name="connsiteX24" fmla="*/ 3798315 w 3798315"/>
              <a:gd name="connsiteY24" fmla="*/ 2916810 h 3776918"/>
              <a:gd name="connsiteX25" fmla="*/ 3782829 w 3798315"/>
              <a:gd name="connsiteY25" fmla="*/ 2948959 h 3776918"/>
              <a:gd name="connsiteX26" fmla="*/ 3782803 w 3798315"/>
              <a:gd name="connsiteY26" fmla="*/ 2949001 h 3776918"/>
              <a:gd name="connsiteX27" fmla="*/ 3782829 w 3798315"/>
              <a:gd name="connsiteY27" fmla="*/ 2948959 h 3776918"/>
              <a:gd name="connsiteX28" fmla="*/ 3782826 w 3798315"/>
              <a:gd name="connsiteY28" fmla="*/ 827955 h 3776918"/>
              <a:gd name="connsiteX29" fmla="*/ 3782829 w 3798315"/>
              <a:gd name="connsiteY29" fmla="*/ 827960 h 3776918"/>
              <a:gd name="connsiteX30" fmla="*/ 3791767 w 3798315"/>
              <a:gd name="connsiteY30" fmla="*/ 846515 h 3776918"/>
              <a:gd name="connsiteX31" fmla="*/ 3782829 w 3798315"/>
              <a:gd name="connsiteY31" fmla="*/ 827960 h 3776918"/>
              <a:gd name="connsiteX32" fmla="*/ 45735 w 3798315"/>
              <a:gd name="connsiteY32" fmla="*/ 558770 h 3776918"/>
              <a:gd name="connsiteX33" fmla="*/ 2 w 3798315"/>
              <a:gd name="connsiteY33" fmla="*/ 619927 h 3776918"/>
              <a:gd name="connsiteX34" fmla="*/ 12116 w 3798315"/>
              <a:gd name="connsiteY34" fmla="*/ 600517 h 3776918"/>
              <a:gd name="connsiteX35" fmla="*/ 3607258 w 3798315"/>
              <a:gd name="connsiteY35" fmla="*/ 558763 h 3776918"/>
              <a:gd name="connsiteX36" fmla="*/ 3640883 w 3798315"/>
              <a:gd name="connsiteY36" fmla="*/ 600517 h 3776918"/>
              <a:gd name="connsiteX37" fmla="*/ 3652999 w 3798315"/>
              <a:gd name="connsiteY37" fmla="*/ 619931 h 3776918"/>
              <a:gd name="connsiteX38" fmla="*/ 210195 w 3798315"/>
              <a:gd name="connsiteY38" fmla="*/ 362660 h 3776918"/>
              <a:gd name="connsiteX39" fmla="*/ 152857 w 3798315"/>
              <a:gd name="connsiteY39" fmla="*/ 425748 h 3776918"/>
              <a:gd name="connsiteX40" fmla="*/ 179619 w 3798315"/>
              <a:gd name="connsiteY40" fmla="*/ 392515 h 3776918"/>
              <a:gd name="connsiteX41" fmla="*/ 3442802 w 3798315"/>
              <a:gd name="connsiteY41" fmla="*/ 362659 h 3776918"/>
              <a:gd name="connsiteX42" fmla="*/ 3473379 w 3798315"/>
              <a:gd name="connsiteY42" fmla="*/ 392515 h 3776918"/>
              <a:gd name="connsiteX43" fmla="*/ 3500143 w 3798315"/>
              <a:gd name="connsiteY43" fmla="*/ 425750 h 3776918"/>
              <a:gd name="connsiteX44" fmla="*/ 3264355 w 3798315"/>
              <a:gd name="connsiteY44" fmla="*/ 192227 h 3776918"/>
              <a:gd name="connsiteX45" fmla="*/ 3282503 w 3798315"/>
              <a:gd name="connsiteY45" fmla="*/ 206139 h 3776918"/>
              <a:gd name="connsiteX46" fmla="*/ 3320718 w 3798315"/>
              <a:gd name="connsiteY46" fmla="*/ 243453 h 3776918"/>
              <a:gd name="connsiteX47" fmla="*/ 388644 w 3798315"/>
              <a:gd name="connsiteY47" fmla="*/ 192227 h 3776918"/>
              <a:gd name="connsiteX48" fmla="*/ 332281 w 3798315"/>
              <a:gd name="connsiteY48" fmla="*/ 243453 h 3776918"/>
              <a:gd name="connsiteX49" fmla="*/ 370496 w 3798315"/>
              <a:gd name="connsiteY49" fmla="*/ 206139 h 3776918"/>
              <a:gd name="connsiteX50" fmla="*/ 2998717 w 3798315"/>
              <a:gd name="connsiteY50" fmla="*/ 0 h 3776918"/>
              <a:gd name="connsiteX51" fmla="*/ 2998717 w 3798315"/>
              <a:gd name="connsiteY51" fmla="*/ 0 h 3776918"/>
              <a:gd name="connsiteX52" fmla="*/ 3016779 w 3798315"/>
              <a:gd name="connsiteY52" fmla="*/ 10973 h 3776918"/>
              <a:gd name="connsiteX53" fmla="*/ 654281 w 3798315"/>
              <a:gd name="connsiteY53" fmla="*/ 0 h 3776918"/>
              <a:gd name="connsiteX54" fmla="*/ 654282 w 3798315"/>
              <a:gd name="connsiteY54" fmla="*/ 0 h 3776918"/>
              <a:gd name="connsiteX55" fmla="*/ 636220 w 3798315"/>
              <a:gd name="connsiteY55" fmla="*/ 10973 h 3776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3798315" h="3776918">
                <a:moveTo>
                  <a:pt x="3016202" y="3766296"/>
                </a:moveTo>
                <a:lnTo>
                  <a:pt x="2998717" y="3776918"/>
                </a:lnTo>
                <a:lnTo>
                  <a:pt x="2998717" y="3776918"/>
                </a:lnTo>
                <a:close/>
                <a:moveTo>
                  <a:pt x="636797" y="3766296"/>
                </a:moveTo>
                <a:lnTo>
                  <a:pt x="654281" y="3776918"/>
                </a:lnTo>
                <a:lnTo>
                  <a:pt x="654281" y="3776918"/>
                </a:lnTo>
                <a:close/>
                <a:moveTo>
                  <a:pt x="332273" y="3533459"/>
                </a:moveTo>
                <a:lnTo>
                  <a:pt x="388646" y="3584694"/>
                </a:lnTo>
                <a:lnTo>
                  <a:pt x="370496" y="3570780"/>
                </a:lnTo>
                <a:close/>
                <a:moveTo>
                  <a:pt x="3320725" y="3533459"/>
                </a:moveTo>
                <a:lnTo>
                  <a:pt x="3282503" y="3570780"/>
                </a:lnTo>
                <a:lnTo>
                  <a:pt x="3264352" y="3584694"/>
                </a:lnTo>
                <a:close/>
                <a:moveTo>
                  <a:pt x="152853" y="3351166"/>
                </a:moveTo>
                <a:lnTo>
                  <a:pt x="210199" y="3414263"/>
                </a:lnTo>
                <a:lnTo>
                  <a:pt x="179619" y="3384404"/>
                </a:lnTo>
                <a:close/>
                <a:moveTo>
                  <a:pt x="3500147" y="3351164"/>
                </a:moveTo>
                <a:lnTo>
                  <a:pt x="3473379" y="3384404"/>
                </a:lnTo>
                <a:lnTo>
                  <a:pt x="3442798" y="3414264"/>
                </a:lnTo>
                <a:close/>
                <a:moveTo>
                  <a:pt x="0" y="3156988"/>
                </a:moveTo>
                <a:lnTo>
                  <a:pt x="45741" y="3218156"/>
                </a:lnTo>
                <a:lnTo>
                  <a:pt x="12116" y="3176402"/>
                </a:lnTo>
                <a:close/>
                <a:moveTo>
                  <a:pt x="3653001" y="3156984"/>
                </a:moveTo>
                <a:lnTo>
                  <a:pt x="3640883" y="3176402"/>
                </a:lnTo>
                <a:lnTo>
                  <a:pt x="3607253" y="3218163"/>
                </a:lnTo>
                <a:close/>
                <a:moveTo>
                  <a:pt x="3798315" y="2916810"/>
                </a:moveTo>
                <a:lnTo>
                  <a:pt x="3782829" y="2948959"/>
                </a:lnTo>
                <a:lnTo>
                  <a:pt x="3782803" y="2949001"/>
                </a:lnTo>
                <a:lnTo>
                  <a:pt x="3782829" y="2948959"/>
                </a:lnTo>
                <a:close/>
                <a:moveTo>
                  <a:pt x="3782826" y="827955"/>
                </a:moveTo>
                <a:lnTo>
                  <a:pt x="3782829" y="827960"/>
                </a:lnTo>
                <a:lnTo>
                  <a:pt x="3791767" y="846515"/>
                </a:lnTo>
                <a:lnTo>
                  <a:pt x="3782829" y="827960"/>
                </a:lnTo>
                <a:close/>
                <a:moveTo>
                  <a:pt x="45735" y="558770"/>
                </a:moveTo>
                <a:lnTo>
                  <a:pt x="2" y="619927"/>
                </a:lnTo>
                <a:lnTo>
                  <a:pt x="12116" y="600517"/>
                </a:lnTo>
                <a:close/>
                <a:moveTo>
                  <a:pt x="3607258" y="558763"/>
                </a:moveTo>
                <a:lnTo>
                  <a:pt x="3640883" y="600517"/>
                </a:lnTo>
                <a:lnTo>
                  <a:pt x="3652999" y="619931"/>
                </a:lnTo>
                <a:close/>
                <a:moveTo>
                  <a:pt x="210195" y="362660"/>
                </a:moveTo>
                <a:lnTo>
                  <a:pt x="152857" y="425748"/>
                </a:lnTo>
                <a:lnTo>
                  <a:pt x="179619" y="392515"/>
                </a:lnTo>
                <a:close/>
                <a:moveTo>
                  <a:pt x="3442802" y="362659"/>
                </a:moveTo>
                <a:lnTo>
                  <a:pt x="3473379" y="392515"/>
                </a:lnTo>
                <a:lnTo>
                  <a:pt x="3500143" y="425750"/>
                </a:lnTo>
                <a:close/>
                <a:moveTo>
                  <a:pt x="3264355" y="192227"/>
                </a:moveTo>
                <a:lnTo>
                  <a:pt x="3282503" y="206139"/>
                </a:lnTo>
                <a:lnTo>
                  <a:pt x="3320718" y="243453"/>
                </a:lnTo>
                <a:close/>
                <a:moveTo>
                  <a:pt x="388644" y="192227"/>
                </a:moveTo>
                <a:lnTo>
                  <a:pt x="332281" y="243453"/>
                </a:lnTo>
                <a:lnTo>
                  <a:pt x="370496" y="206139"/>
                </a:lnTo>
                <a:close/>
                <a:moveTo>
                  <a:pt x="2998717" y="0"/>
                </a:moveTo>
                <a:lnTo>
                  <a:pt x="2998717" y="0"/>
                </a:lnTo>
                <a:lnTo>
                  <a:pt x="3016779" y="10973"/>
                </a:lnTo>
                <a:close/>
                <a:moveTo>
                  <a:pt x="654281" y="0"/>
                </a:moveTo>
                <a:lnTo>
                  <a:pt x="654282" y="0"/>
                </a:lnTo>
                <a:lnTo>
                  <a:pt x="636220" y="10973"/>
                </a:lnTo>
                <a:close/>
              </a:path>
            </a:pathLst>
          </a:custGeom>
        </p:spPr>
      </p:pic>
      <p:grpSp>
        <p:nvGrpSpPr>
          <p:cNvPr id="151" name="Group 150">
            <a:extLst>
              <a:ext uri="{FF2B5EF4-FFF2-40B4-BE49-F238E27FC236}">
                <a16:creationId xmlns:a16="http://schemas.microsoft.com/office/drawing/2014/main" id="{A6C6A867-9110-1D37-ACFD-65A1B4D57E8C}"/>
              </a:ext>
            </a:extLst>
          </p:cNvPr>
          <p:cNvGrpSpPr/>
          <p:nvPr/>
        </p:nvGrpSpPr>
        <p:grpSpPr>
          <a:xfrm>
            <a:off x="446829" y="1218080"/>
            <a:ext cx="2657318" cy="5059042"/>
            <a:chOff x="446829" y="1322924"/>
            <a:chExt cx="2657318" cy="5059042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F17E365C-0821-15DC-7B15-C9F03CF28C04}"/>
                </a:ext>
              </a:extLst>
            </p:cNvPr>
            <p:cNvSpPr/>
            <p:nvPr/>
          </p:nvSpPr>
          <p:spPr>
            <a:xfrm>
              <a:off x="446829" y="1322924"/>
              <a:ext cx="2657318" cy="5059042"/>
            </a:xfrm>
            <a:prstGeom prst="roundRect">
              <a:avLst/>
            </a:prstGeom>
            <a:gradFill flip="none" rotWithShape="1">
              <a:gsLst>
                <a:gs pos="100000">
                  <a:srgbClr val="264653"/>
                </a:gs>
                <a:gs pos="20000">
                  <a:srgbClr val="333333"/>
                </a:gs>
              </a:gsLst>
              <a:path path="circle">
                <a:fillToRect l="100000" b="100000"/>
              </a:path>
              <a:tileRect t="-100000" r="-100000"/>
            </a:gradFill>
            <a:ln w="6350">
              <a:solidFill>
                <a:schemeClr val="bg1">
                  <a:alpha val="98000"/>
                </a:schemeClr>
              </a:solidFill>
            </a:ln>
            <a:effectLst>
              <a:outerShdw blurRad="50800" dist="1016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6" name="TextBox 145">
              <a:extLst>
                <a:ext uri="{FF2B5EF4-FFF2-40B4-BE49-F238E27FC236}">
                  <a16:creationId xmlns:a16="http://schemas.microsoft.com/office/drawing/2014/main" id="{065A3E79-58B5-8C80-1248-24D00FB17FD6}"/>
                </a:ext>
              </a:extLst>
            </p:cNvPr>
            <p:cNvSpPr txBox="1"/>
            <p:nvPr/>
          </p:nvSpPr>
          <p:spPr>
            <a:xfrm>
              <a:off x="470113" y="3221724"/>
              <a:ext cx="2634034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First, we should help people trust each other.</a:t>
              </a:r>
            </a:p>
            <a:p>
              <a:endParaRPr lang="en-US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  <a:p>
              <a:endParaRPr lang="en-US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  <a:p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This means good Communication, Honesty and Teamwork. </a:t>
              </a:r>
              <a:endParaRPr lang="en-GB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grpSp>
        <p:nvGrpSpPr>
          <p:cNvPr id="152" name="Group 151">
            <a:extLst>
              <a:ext uri="{FF2B5EF4-FFF2-40B4-BE49-F238E27FC236}">
                <a16:creationId xmlns:a16="http://schemas.microsoft.com/office/drawing/2014/main" id="{C8AD75D3-9189-86F3-5FFB-FC8309D43B41}"/>
              </a:ext>
            </a:extLst>
          </p:cNvPr>
          <p:cNvGrpSpPr/>
          <p:nvPr/>
        </p:nvGrpSpPr>
        <p:grpSpPr>
          <a:xfrm>
            <a:off x="3319409" y="1218080"/>
            <a:ext cx="2657319" cy="5059042"/>
            <a:chOff x="3319409" y="1322924"/>
            <a:chExt cx="2657319" cy="5059042"/>
          </a:xfrm>
        </p:grpSpPr>
        <p:sp>
          <p:nvSpPr>
            <p:cNvPr id="87" name="Rectangle: Rounded Corners 86">
              <a:extLst>
                <a:ext uri="{FF2B5EF4-FFF2-40B4-BE49-F238E27FC236}">
                  <a16:creationId xmlns:a16="http://schemas.microsoft.com/office/drawing/2014/main" id="{34DA9799-D7DD-14F7-36ED-0E8690A87E7B}"/>
                </a:ext>
              </a:extLst>
            </p:cNvPr>
            <p:cNvSpPr/>
            <p:nvPr/>
          </p:nvSpPr>
          <p:spPr>
            <a:xfrm>
              <a:off x="3319409" y="1322924"/>
              <a:ext cx="2657318" cy="5059042"/>
            </a:xfrm>
            <a:prstGeom prst="roundRect">
              <a:avLst/>
            </a:prstGeom>
            <a:gradFill flip="none" rotWithShape="1">
              <a:gsLst>
                <a:gs pos="100000">
                  <a:srgbClr val="264653"/>
                </a:gs>
                <a:gs pos="20000">
                  <a:srgbClr val="333333"/>
                </a:gs>
              </a:gsLst>
              <a:path path="circle">
                <a:fillToRect l="100000" b="100000"/>
              </a:path>
              <a:tileRect t="-100000" r="-100000"/>
            </a:gradFill>
            <a:ln w="6350">
              <a:solidFill>
                <a:schemeClr val="bg1">
                  <a:alpha val="98000"/>
                </a:schemeClr>
              </a:solidFill>
            </a:ln>
            <a:effectLst>
              <a:outerShdw blurRad="50800" dist="1016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7" name="TextBox 146">
              <a:extLst>
                <a:ext uri="{FF2B5EF4-FFF2-40B4-BE49-F238E27FC236}">
                  <a16:creationId xmlns:a16="http://schemas.microsoft.com/office/drawing/2014/main" id="{3E1E46D9-36CC-562E-DFAF-B97AB7426CB4}"/>
                </a:ext>
              </a:extLst>
            </p:cNvPr>
            <p:cNvSpPr txBox="1"/>
            <p:nvPr/>
          </p:nvSpPr>
          <p:spPr>
            <a:xfrm>
              <a:off x="3342694" y="3221724"/>
              <a:ext cx="2634034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If someone not doing well, we should ask 	Why.</a:t>
              </a:r>
            </a:p>
            <a:p>
              <a:endParaRPr lang="en-US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  <a:p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Maybe they are new on the team, or they may need more Training.</a:t>
              </a:r>
            </a:p>
          </p:txBody>
        </p:sp>
      </p:grp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C160D8AB-5248-8BEA-2846-50AF916E4119}"/>
              </a:ext>
            </a:extLst>
          </p:cNvPr>
          <p:cNvGrpSpPr/>
          <p:nvPr/>
        </p:nvGrpSpPr>
        <p:grpSpPr>
          <a:xfrm>
            <a:off x="6191989" y="1218080"/>
            <a:ext cx="2657320" cy="5059042"/>
            <a:chOff x="6191989" y="1322924"/>
            <a:chExt cx="2657320" cy="5059042"/>
          </a:xfrm>
        </p:grpSpPr>
        <p:sp>
          <p:nvSpPr>
            <p:cNvPr id="88" name="Rectangle: Rounded Corners 87">
              <a:extLst>
                <a:ext uri="{FF2B5EF4-FFF2-40B4-BE49-F238E27FC236}">
                  <a16:creationId xmlns:a16="http://schemas.microsoft.com/office/drawing/2014/main" id="{CCA9F7F6-99DE-9E2F-B5FC-1CDA1468509B}"/>
                </a:ext>
              </a:extLst>
            </p:cNvPr>
            <p:cNvSpPr/>
            <p:nvPr/>
          </p:nvSpPr>
          <p:spPr>
            <a:xfrm>
              <a:off x="6191989" y="1322924"/>
              <a:ext cx="2657318" cy="5059042"/>
            </a:xfrm>
            <a:prstGeom prst="roundRect">
              <a:avLst/>
            </a:prstGeom>
            <a:gradFill flip="none" rotWithShape="1">
              <a:gsLst>
                <a:gs pos="100000">
                  <a:srgbClr val="264653"/>
                </a:gs>
                <a:gs pos="20000">
                  <a:srgbClr val="333333"/>
                </a:gs>
              </a:gsLst>
              <a:path path="circle">
                <a:fillToRect l="100000" b="100000"/>
              </a:path>
              <a:tileRect t="-100000" r="-100000"/>
            </a:gradFill>
            <a:ln w="6350">
              <a:solidFill>
                <a:schemeClr val="bg1">
                  <a:alpha val="98000"/>
                </a:schemeClr>
              </a:solidFill>
            </a:ln>
            <a:effectLst>
              <a:outerShdw blurRad="50800" dist="1016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8" name="TextBox 147">
              <a:extLst>
                <a:ext uri="{FF2B5EF4-FFF2-40B4-BE49-F238E27FC236}">
                  <a16:creationId xmlns:a16="http://schemas.microsoft.com/office/drawing/2014/main" id="{26B10986-B49F-8598-1CDA-7582D25884FC}"/>
                </a:ext>
              </a:extLst>
            </p:cNvPr>
            <p:cNvSpPr txBox="1"/>
            <p:nvPr/>
          </p:nvSpPr>
          <p:spPr>
            <a:xfrm>
              <a:off x="6215275" y="3221724"/>
              <a:ext cx="2634034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If someone does a great work but doesn’t treat others well, we must talk to them,</a:t>
              </a:r>
            </a:p>
            <a:p>
              <a:pPr algn="ctr"/>
              <a:endParaRPr lang="en-US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  <a:p>
              <a:pPr algn="ctr"/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Bad Behavior can hurt the whole team.</a:t>
              </a:r>
              <a:endParaRPr lang="en-GB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3D1A8FEF-11A5-63DA-8931-C432A6D0FBCF}"/>
              </a:ext>
            </a:extLst>
          </p:cNvPr>
          <p:cNvGrpSpPr/>
          <p:nvPr/>
        </p:nvGrpSpPr>
        <p:grpSpPr>
          <a:xfrm>
            <a:off x="9064570" y="1218080"/>
            <a:ext cx="2657319" cy="5059042"/>
            <a:chOff x="9064570" y="1322924"/>
            <a:chExt cx="2657319" cy="5059042"/>
          </a:xfrm>
        </p:grpSpPr>
        <p:sp>
          <p:nvSpPr>
            <p:cNvPr id="89" name="Rectangle: Rounded Corners 88">
              <a:extLst>
                <a:ext uri="{FF2B5EF4-FFF2-40B4-BE49-F238E27FC236}">
                  <a16:creationId xmlns:a16="http://schemas.microsoft.com/office/drawing/2014/main" id="{DC1BF8F3-EE95-58D7-ACFB-277BAADB2AC6}"/>
                </a:ext>
              </a:extLst>
            </p:cNvPr>
            <p:cNvSpPr/>
            <p:nvPr/>
          </p:nvSpPr>
          <p:spPr>
            <a:xfrm>
              <a:off x="9064570" y="1322924"/>
              <a:ext cx="2657318" cy="5059042"/>
            </a:xfrm>
            <a:prstGeom prst="roundRect">
              <a:avLst/>
            </a:prstGeom>
            <a:gradFill flip="none" rotWithShape="1">
              <a:gsLst>
                <a:gs pos="100000">
                  <a:srgbClr val="264653"/>
                </a:gs>
                <a:gs pos="20000">
                  <a:srgbClr val="333333"/>
                </a:gs>
              </a:gsLst>
              <a:path path="circle">
                <a:fillToRect l="100000" b="100000"/>
              </a:path>
              <a:tileRect t="-100000" r="-100000"/>
            </a:gradFill>
            <a:ln w="6350">
              <a:solidFill>
                <a:schemeClr val="bg1">
                  <a:alpha val="98000"/>
                </a:schemeClr>
              </a:solidFill>
            </a:ln>
            <a:effectLst>
              <a:outerShdw blurRad="50800" dist="1016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9" name="TextBox 148">
              <a:extLst>
                <a:ext uri="{FF2B5EF4-FFF2-40B4-BE49-F238E27FC236}">
                  <a16:creationId xmlns:a16="http://schemas.microsoft.com/office/drawing/2014/main" id="{15A033FA-22D5-A7ED-6E9A-4B0C105FDE74}"/>
                </a:ext>
              </a:extLst>
            </p:cNvPr>
            <p:cNvSpPr txBox="1"/>
            <p:nvPr/>
          </p:nvSpPr>
          <p:spPr>
            <a:xfrm>
              <a:off x="9087855" y="3221724"/>
              <a:ext cx="2634034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We should reward and keep our best people.</a:t>
              </a:r>
            </a:p>
            <a:p>
              <a:pPr algn="ctr"/>
              <a:endParaRPr lang="en-US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  <a:p>
              <a:pPr algn="ctr"/>
              <a:endParaRPr lang="en-US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  <a:p>
              <a:pPr algn="ctr"/>
              <a:r>
                <a:rPr lang="en-US" dirty="0">
                  <a:solidFill>
                    <a:schemeClr val="bg1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Those who do the job well and care about the Team</a:t>
              </a:r>
              <a:endParaRPr lang="en-GB" dirty="0"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150" name="TextBox 149">
            <a:extLst>
              <a:ext uri="{FF2B5EF4-FFF2-40B4-BE49-F238E27FC236}">
                <a16:creationId xmlns:a16="http://schemas.microsoft.com/office/drawing/2014/main" id="{0E2A80FD-0109-4F14-AC56-D17A65E9852A}"/>
              </a:ext>
            </a:extLst>
          </p:cNvPr>
          <p:cNvSpPr txBox="1"/>
          <p:nvPr/>
        </p:nvSpPr>
        <p:spPr>
          <a:xfrm>
            <a:off x="95990" y="6137472"/>
            <a:ext cx="12191998" cy="40011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z="2000" dirty="0">
                <a:latin typeface="+mn-lt"/>
                <a:cs typeface="Arial" panose="020B0604020202020204" pitchFamily="34" charset="0"/>
              </a:rPr>
              <a:t>“High-trust teams recover faster, support each other, and grow together”</a:t>
            </a:r>
            <a:endParaRPr lang="en-GB" sz="2000" dirty="0">
              <a:latin typeface="+mn-lt"/>
              <a:cs typeface="Arial" panose="020B0604020202020204" pitchFamily="34" charset="0"/>
            </a:endParaRPr>
          </a:p>
        </p:txBody>
      </p:sp>
      <p:pic>
        <p:nvPicPr>
          <p:cNvPr id="100" name="Picture 99" descr="A collection of icons on a white background&#10;&#10;AI-generated content may be incorrect.">
            <a:extLst>
              <a:ext uri="{FF2B5EF4-FFF2-40B4-BE49-F238E27FC236}">
                <a16:creationId xmlns:a16="http://schemas.microsoft.com/office/drawing/2014/main" id="{F51B071A-5F70-1AEE-C372-E70023F6D33B}"/>
              </a:ext>
            </a:extLst>
          </p:cNvPr>
          <p:cNvPicPr>
            <a:picLocks noChangeAspect="1"/>
          </p:cNvPicPr>
          <p:nvPr/>
        </p:nvPicPr>
        <p:blipFill>
          <a:blip r:embed="rId6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59" t="47796" r="29808" b="28343"/>
          <a:stretch>
            <a:fillRect/>
          </a:stretch>
        </p:blipFill>
        <p:spPr>
          <a:xfrm>
            <a:off x="1325488" y="1424669"/>
            <a:ext cx="900000" cy="900000"/>
          </a:xfrm>
          <a:prstGeom prst="roundRect">
            <a:avLst>
              <a:gd name="adj" fmla="val 16667"/>
            </a:avLst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3" name="Picture 102" descr="A black and white pictogram of a person with lightnings on their head&#10;&#10;AI-generated content may be incorrect.">
            <a:extLst>
              <a:ext uri="{FF2B5EF4-FFF2-40B4-BE49-F238E27FC236}">
                <a16:creationId xmlns:a16="http://schemas.microsoft.com/office/drawing/2014/main" id="{1FB27FA8-EDEA-2392-E8E1-09F0AA8E76C6}"/>
              </a:ext>
            </a:extLst>
          </p:cNvPr>
          <p:cNvPicPr>
            <a:picLocks noChangeAspect="1"/>
          </p:cNvPicPr>
          <p:nvPr/>
        </p:nvPicPr>
        <p:blipFill>
          <a:blip r:embed="rId7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t="3524" r="4929" b="2902"/>
          <a:stretch>
            <a:fillRect/>
          </a:stretch>
        </p:blipFill>
        <p:spPr>
          <a:xfrm>
            <a:off x="7189700" y="1424669"/>
            <a:ext cx="900000" cy="900000"/>
          </a:xfrm>
          <a:prstGeom prst="roundRect">
            <a:avLst>
              <a:gd name="adj" fmla="val 16667"/>
            </a:avLst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31" name="Picture 130" descr="A collection of icons of communication&#10;&#10;AI-generated content may be incorrect.">
            <a:extLst>
              <a:ext uri="{FF2B5EF4-FFF2-40B4-BE49-F238E27FC236}">
                <a16:creationId xmlns:a16="http://schemas.microsoft.com/office/drawing/2014/main" id="{25D19F31-94C1-E557-4B3E-43FAAD7F4FF5}"/>
              </a:ext>
            </a:extLst>
          </p:cNvPr>
          <p:cNvPicPr>
            <a:picLocks noChangeAspect="1"/>
          </p:cNvPicPr>
          <p:nvPr/>
        </p:nvPicPr>
        <p:blipFill>
          <a:blip r:embed="rId8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3" t="22170" r="61965" b="58026"/>
          <a:stretch>
            <a:fillRect/>
          </a:stretch>
        </p:blipFill>
        <p:spPr>
          <a:xfrm>
            <a:off x="4257594" y="1424669"/>
            <a:ext cx="900000" cy="900000"/>
          </a:xfrm>
          <a:prstGeom prst="roundRect">
            <a:avLst>
              <a:gd name="adj" fmla="val 16667"/>
            </a:avLst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41" name="Picture 140" descr="A collection of black icons&#10;&#10;AI-generated content may be incorrect.">
            <a:extLst>
              <a:ext uri="{FF2B5EF4-FFF2-40B4-BE49-F238E27FC236}">
                <a16:creationId xmlns:a16="http://schemas.microsoft.com/office/drawing/2014/main" id="{69BA6329-FD39-8EEF-F172-9478F239DF2A}"/>
              </a:ext>
            </a:extLst>
          </p:cNvPr>
          <p:cNvPicPr>
            <a:picLocks noChangeAspect="1"/>
          </p:cNvPicPr>
          <p:nvPr/>
        </p:nvPicPr>
        <p:blipFill>
          <a:blip r:embed="rId9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11" t="74606" r="4189" b="2633"/>
          <a:stretch>
            <a:fillRect/>
          </a:stretch>
        </p:blipFill>
        <p:spPr>
          <a:xfrm>
            <a:off x="10121807" y="1424669"/>
            <a:ext cx="900000" cy="900000"/>
          </a:xfrm>
          <a:prstGeom prst="roundRect">
            <a:avLst>
              <a:gd name="adj" fmla="val 16667"/>
            </a:avLst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42" name="Arrow: Left-Right 141">
            <a:extLst>
              <a:ext uri="{FF2B5EF4-FFF2-40B4-BE49-F238E27FC236}">
                <a16:creationId xmlns:a16="http://schemas.microsoft.com/office/drawing/2014/main" id="{3C235FA0-85C8-8405-DED9-145BEB3E1109}"/>
              </a:ext>
            </a:extLst>
          </p:cNvPr>
          <p:cNvSpPr/>
          <p:nvPr/>
        </p:nvSpPr>
        <p:spPr>
          <a:xfrm>
            <a:off x="486352" y="2068488"/>
            <a:ext cx="2617794" cy="695318"/>
          </a:xfrm>
          <a:prstGeom prst="leftRightArrow">
            <a:avLst/>
          </a:prstGeom>
          <a:gradFill>
            <a:gsLst>
              <a:gs pos="100000">
                <a:srgbClr val="264653"/>
              </a:gs>
              <a:gs pos="20000">
                <a:srgbClr val="333333"/>
              </a:gs>
            </a:gsLst>
            <a:path path="circle">
              <a:fillToRect l="100000" b="100000"/>
            </a:path>
          </a:gradFill>
          <a:ln w="6350">
            <a:solidFill>
              <a:schemeClr val="bg1">
                <a:alpha val="98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rPr>
              <a:t>TRUST</a:t>
            </a:r>
            <a:endParaRPr lang="en-GB" b="1" dirty="0"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43" name="Arrow: Left-Right 142">
            <a:extLst>
              <a:ext uri="{FF2B5EF4-FFF2-40B4-BE49-F238E27FC236}">
                <a16:creationId xmlns:a16="http://schemas.microsoft.com/office/drawing/2014/main" id="{8DC2F517-45BA-292B-2E2A-91AA5CFD860E}"/>
              </a:ext>
            </a:extLst>
          </p:cNvPr>
          <p:cNvSpPr/>
          <p:nvPr/>
        </p:nvSpPr>
        <p:spPr>
          <a:xfrm>
            <a:off x="3366694" y="2068488"/>
            <a:ext cx="2617794" cy="695318"/>
          </a:xfrm>
          <a:prstGeom prst="leftRightArrow">
            <a:avLst/>
          </a:prstGeom>
          <a:gradFill>
            <a:gsLst>
              <a:gs pos="100000">
                <a:srgbClr val="264653"/>
              </a:gs>
              <a:gs pos="20000">
                <a:srgbClr val="333333"/>
              </a:gs>
            </a:gsLst>
            <a:path path="circle">
              <a:fillToRect l="100000" b="100000"/>
            </a:path>
          </a:gradFill>
          <a:ln w="6350">
            <a:solidFill>
              <a:schemeClr val="bg1">
                <a:alpha val="98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rPr>
              <a:t>TRAINING</a:t>
            </a:r>
            <a:endParaRPr lang="en-GB" b="1" dirty="0"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44" name="Arrow: Left-Right 143">
            <a:extLst>
              <a:ext uri="{FF2B5EF4-FFF2-40B4-BE49-F238E27FC236}">
                <a16:creationId xmlns:a16="http://schemas.microsoft.com/office/drawing/2014/main" id="{346CF6D2-168B-FC20-3502-B5EA3603FD0D}"/>
              </a:ext>
            </a:extLst>
          </p:cNvPr>
          <p:cNvSpPr/>
          <p:nvPr/>
        </p:nvSpPr>
        <p:spPr>
          <a:xfrm>
            <a:off x="6247036" y="2068488"/>
            <a:ext cx="2617794" cy="695318"/>
          </a:xfrm>
          <a:prstGeom prst="leftRightArrow">
            <a:avLst/>
          </a:prstGeom>
          <a:gradFill>
            <a:gsLst>
              <a:gs pos="100000">
                <a:srgbClr val="264653"/>
              </a:gs>
              <a:gs pos="20000">
                <a:srgbClr val="333333"/>
              </a:gs>
            </a:gsLst>
            <a:path path="circle">
              <a:fillToRect l="100000" b="100000"/>
            </a:path>
          </a:gradFill>
          <a:ln w="6350">
            <a:solidFill>
              <a:schemeClr val="bg1">
                <a:alpha val="98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rPr>
              <a:t>BEHAVIOR</a:t>
            </a:r>
            <a:endParaRPr lang="en-GB" b="1" dirty="0"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45" name="Arrow: Left-Right 144">
            <a:extLst>
              <a:ext uri="{FF2B5EF4-FFF2-40B4-BE49-F238E27FC236}">
                <a16:creationId xmlns:a16="http://schemas.microsoft.com/office/drawing/2014/main" id="{76DB617D-CDC3-0271-9779-EF83C591E62B}"/>
              </a:ext>
            </a:extLst>
          </p:cNvPr>
          <p:cNvSpPr/>
          <p:nvPr/>
        </p:nvSpPr>
        <p:spPr>
          <a:xfrm>
            <a:off x="9127377" y="2068488"/>
            <a:ext cx="2617794" cy="695318"/>
          </a:xfrm>
          <a:prstGeom prst="leftRightArrow">
            <a:avLst/>
          </a:prstGeom>
          <a:gradFill>
            <a:gsLst>
              <a:gs pos="100000">
                <a:srgbClr val="264653"/>
              </a:gs>
              <a:gs pos="20000">
                <a:srgbClr val="333333"/>
              </a:gs>
            </a:gsLst>
            <a:path path="circle">
              <a:fillToRect l="100000" b="100000"/>
            </a:path>
          </a:gradFill>
          <a:ln w="6350">
            <a:solidFill>
              <a:schemeClr val="bg1">
                <a:alpha val="98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rPr>
              <a:t>REWARD</a:t>
            </a:r>
            <a:endParaRPr lang="en-GB" b="1" dirty="0"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817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0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0" grpId="0" animBg="1"/>
      <p:bldP spid="142" grpId="0" animBg="1"/>
      <p:bldP spid="143" grpId="0" animBg="1"/>
      <p:bldP spid="144" grpId="0" animBg="1"/>
      <p:bldP spid="1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742201-C5F9-172C-2F06-F84D3C38C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BE2C5DB8-0847-B65A-6057-9166A6830B75}"/>
              </a:ext>
            </a:extLst>
          </p:cNvPr>
          <p:cNvSpPr/>
          <p:nvPr/>
        </p:nvSpPr>
        <p:spPr>
          <a:xfrm flipH="1">
            <a:off x="-372548" y="0"/>
            <a:ext cx="7215266" cy="6858002"/>
          </a:xfrm>
          <a:custGeom>
            <a:avLst/>
            <a:gdLst>
              <a:gd name="connsiteX0" fmla="*/ 0 w 7168322"/>
              <a:gd name="connsiteY0" fmla="*/ 0 h 6858002"/>
              <a:gd name="connsiteX1" fmla="*/ 7168322 w 7168322"/>
              <a:gd name="connsiteY1" fmla="*/ 0 h 6858002"/>
              <a:gd name="connsiteX2" fmla="*/ 7168322 w 7168322"/>
              <a:gd name="connsiteY2" fmla="*/ 6858002 h 6858002"/>
              <a:gd name="connsiteX3" fmla="*/ 3289476 w 7168322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68322" h="6858002">
                <a:moveTo>
                  <a:pt x="0" y="0"/>
                </a:moveTo>
                <a:lnTo>
                  <a:pt x="7168322" y="0"/>
                </a:lnTo>
                <a:lnTo>
                  <a:pt x="7168322" y="6858002"/>
                </a:lnTo>
                <a:lnTo>
                  <a:pt x="3289476" y="685800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7977FCD-91E4-D3CB-5AB0-E56750D7BDEB}"/>
              </a:ext>
            </a:extLst>
          </p:cNvPr>
          <p:cNvSpPr/>
          <p:nvPr/>
        </p:nvSpPr>
        <p:spPr>
          <a:xfrm flipH="1">
            <a:off x="-326570" y="2720284"/>
            <a:ext cx="10347158" cy="4138863"/>
          </a:xfrm>
          <a:custGeom>
            <a:avLst/>
            <a:gdLst>
              <a:gd name="connsiteX0" fmla="*/ 4461778 w 10347158"/>
              <a:gd name="connsiteY0" fmla="*/ 0 h 4138863"/>
              <a:gd name="connsiteX1" fmla="*/ 10347158 w 10347158"/>
              <a:gd name="connsiteY1" fmla="*/ 0 h 4138863"/>
              <a:gd name="connsiteX2" fmla="*/ 10347158 w 10347158"/>
              <a:gd name="connsiteY2" fmla="*/ 4138863 h 4138863"/>
              <a:gd name="connsiteX3" fmla="*/ 0 w 10347158"/>
              <a:gd name="connsiteY3" fmla="*/ 4138863 h 4138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47158" h="4138863">
                <a:moveTo>
                  <a:pt x="4461778" y="0"/>
                </a:moveTo>
                <a:lnTo>
                  <a:pt x="10347158" y="0"/>
                </a:lnTo>
                <a:lnTo>
                  <a:pt x="10347158" y="4138863"/>
                </a:lnTo>
                <a:lnTo>
                  <a:pt x="0" y="4138863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DBD18B8-99AC-F77A-2C00-2AB125B958E0}"/>
              </a:ext>
            </a:extLst>
          </p:cNvPr>
          <p:cNvSpPr/>
          <p:nvPr/>
        </p:nvSpPr>
        <p:spPr>
          <a:xfrm flipH="1">
            <a:off x="-365009" y="2998504"/>
            <a:ext cx="7290952" cy="772606"/>
          </a:xfrm>
          <a:custGeom>
            <a:avLst/>
            <a:gdLst>
              <a:gd name="connsiteX0" fmla="*/ 7290952 w 7290952"/>
              <a:gd name="connsiteY0" fmla="*/ 0 h 772606"/>
              <a:gd name="connsiteX1" fmla="*/ 799239 w 7290952"/>
              <a:gd name="connsiteY1" fmla="*/ 0 h 772606"/>
              <a:gd name="connsiteX2" fmla="*/ 0 w 7290952"/>
              <a:gd name="connsiteY2" fmla="*/ 772606 h 772606"/>
              <a:gd name="connsiteX3" fmla="*/ 7290952 w 7290952"/>
              <a:gd name="connsiteY3" fmla="*/ 772606 h 772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952" h="772606">
                <a:moveTo>
                  <a:pt x="7290952" y="0"/>
                </a:moveTo>
                <a:lnTo>
                  <a:pt x="799239" y="0"/>
                </a:lnTo>
                <a:lnTo>
                  <a:pt x="0" y="772606"/>
                </a:lnTo>
                <a:lnTo>
                  <a:pt x="7290952" y="772606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sz="20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65DEE1CE-4F45-B884-F2E3-DE07A2E28B53}"/>
              </a:ext>
            </a:extLst>
          </p:cNvPr>
          <p:cNvSpPr/>
          <p:nvPr/>
        </p:nvSpPr>
        <p:spPr>
          <a:xfrm flipH="1">
            <a:off x="-365007" y="3952494"/>
            <a:ext cx="7946861" cy="466772"/>
          </a:xfrm>
          <a:custGeom>
            <a:avLst/>
            <a:gdLst>
              <a:gd name="connsiteX0" fmla="*/ 7946861 w 7946861"/>
              <a:gd name="connsiteY0" fmla="*/ 0 h 466772"/>
              <a:gd name="connsiteX1" fmla="*/ 482862 w 7946861"/>
              <a:gd name="connsiteY1" fmla="*/ 0 h 466772"/>
              <a:gd name="connsiteX2" fmla="*/ 0 w 7946861"/>
              <a:gd name="connsiteY2" fmla="*/ 466772 h 466772"/>
              <a:gd name="connsiteX3" fmla="*/ 7946861 w 7946861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46861" h="466772">
                <a:moveTo>
                  <a:pt x="7946861" y="0"/>
                </a:moveTo>
                <a:lnTo>
                  <a:pt x="482862" y="0"/>
                </a:lnTo>
                <a:lnTo>
                  <a:pt x="0" y="466772"/>
                </a:lnTo>
                <a:lnTo>
                  <a:pt x="7946861" y="46677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0B3ED260-B226-6990-1935-C95E2C52D883}"/>
              </a:ext>
            </a:extLst>
          </p:cNvPr>
          <p:cNvSpPr/>
          <p:nvPr/>
        </p:nvSpPr>
        <p:spPr>
          <a:xfrm flipH="1">
            <a:off x="-365007" y="4600650"/>
            <a:ext cx="8835649" cy="726252"/>
          </a:xfrm>
          <a:custGeom>
            <a:avLst/>
            <a:gdLst>
              <a:gd name="connsiteX0" fmla="*/ 8835649 w 8835649"/>
              <a:gd name="connsiteY0" fmla="*/ 0 h 726252"/>
              <a:gd name="connsiteX1" fmla="*/ 751287 w 8835649"/>
              <a:gd name="connsiteY1" fmla="*/ 0 h 726252"/>
              <a:gd name="connsiteX2" fmla="*/ 0 w 8835649"/>
              <a:gd name="connsiteY2" fmla="*/ 726252 h 726252"/>
              <a:gd name="connsiteX3" fmla="*/ 8835649 w 8835649"/>
              <a:gd name="connsiteY3" fmla="*/ 726252 h 726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835649" h="726252">
                <a:moveTo>
                  <a:pt x="8835649" y="0"/>
                </a:moveTo>
                <a:lnTo>
                  <a:pt x="751287" y="0"/>
                </a:lnTo>
                <a:lnTo>
                  <a:pt x="0" y="726252"/>
                </a:lnTo>
                <a:lnTo>
                  <a:pt x="8835649" y="72625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57" name="Freeform: Shape 56">
            <a:extLst>
              <a:ext uri="{FF2B5EF4-FFF2-40B4-BE49-F238E27FC236}">
                <a16:creationId xmlns:a16="http://schemas.microsoft.com/office/drawing/2014/main" id="{6A77BBF7-F500-DCF2-7BC3-DA13C7A5B626}"/>
              </a:ext>
            </a:extLst>
          </p:cNvPr>
          <p:cNvSpPr/>
          <p:nvPr/>
        </p:nvSpPr>
        <p:spPr>
          <a:xfrm flipH="1">
            <a:off x="-365008" y="7075508"/>
            <a:ext cx="10046646" cy="466772"/>
          </a:xfrm>
          <a:custGeom>
            <a:avLst/>
            <a:gdLst>
              <a:gd name="connsiteX0" fmla="*/ 505117 w 6933059"/>
              <a:gd name="connsiteY0" fmla="*/ 0 h 466772"/>
              <a:gd name="connsiteX1" fmla="*/ 6933059 w 6933059"/>
              <a:gd name="connsiteY1" fmla="*/ 0 h 466772"/>
              <a:gd name="connsiteX2" fmla="*/ 6933059 w 6933059"/>
              <a:gd name="connsiteY2" fmla="*/ 466772 h 466772"/>
              <a:gd name="connsiteX3" fmla="*/ 0 w 6933059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33059" h="466772">
                <a:moveTo>
                  <a:pt x="505117" y="0"/>
                </a:moveTo>
                <a:lnTo>
                  <a:pt x="6933059" y="0"/>
                </a:lnTo>
                <a:lnTo>
                  <a:pt x="6933059" y="466772"/>
                </a:lnTo>
                <a:lnTo>
                  <a:pt x="0" y="46677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2313EB-691E-AD68-0A0F-9F5137EAED39}"/>
              </a:ext>
            </a:extLst>
          </p:cNvPr>
          <p:cNvSpPr txBox="1"/>
          <p:nvPr/>
        </p:nvSpPr>
        <p:spPr>
          <a:xfrm>
            <a:off x="-2510362" y="869082"/>
            <a:ext cx="12192000" cy="461665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1270">
                  <a:solidFill>
                    <a:schemeClr val="bg1"/>
                  </a:solidFill>
                </a:ln>
                <a:solidFill>
                  <a:schemeClr val="bg1"/>
                </a:solidFill>
                <a:latin typeface="Aptos" panose="020B0004020202020204" pitchFamily="34" charset="0"/>
              </a:rPr>
              <a:t>                                                </a:t>
            </a:r>
            <a:r>
              <a:rPr lang="en-GB" sz="2400" i="1" dirty="0">
                <a:ln w="1270">
                  <a:noFill/>
                </a:ln>
                <a:solidFill>
                  <a:schemeClr val="bg1">
                    <a:lumMod val="95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Conclusion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3E62779-360A-D1B1-C8AF-055D5C70EC6E}"/>
              </a:ext>
            </a:extLst>
          </p:cNvPr>
          <p:cNvSpPr txBox="1"/>
          <p:nvPr/>
        </p:nvSpPr>
        <p:spPr>
          <a:xfrm>
            <a:off x="-2763571" y="1977939"/>
            <a:ext cx="8477250" cy="461665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latin typeface="Aptos" panose="020B0004020202020204" pitchFamily="34" charset="0"/>
              </a:rPr>
              <a:t>                                                     </a:t>
            </a:r>
            <a:r>
              <a:rPr lang="en-GB" sz="2400" dirty="0">
                <a:ln w="31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Summary: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F0AE32-A32A-CACD-0CA5-65081421F79D}"/>
              </a:ext>
            </a:extLst>
          </p:cNvPr>
          <p:cNvSpPr txBox="1"/>
          <p:nvPr/>
        </p:nvSpPr>
        <p:spPr>
          <a:xfrm>
            <a:off x="-1870209" y="3071795"/>
            <a:ext cx="9522612" cy="648233"/>
          </a:xfrm>
          <a:custGeom>
            <a:avLst/>
            <a:gdLst>
              <a:gd name="connsiteX0" fmla="*/ 439264 w 6824256"/>
              <a:gd name="connsiteY0" fmla="*/ 0 h 400110"/>
              <a:gd name="connsiteX1" fmla="*/ 6824256 w 6824256"/>
              <a:gd name="connsiteY1" fmla="*/ 0 h 400110"/>
              <a:gd name="connsiteX2" fmla="*/ 6824256 w 6824256"/>
              <a:gd name="connsiteY2" fmla="*/ 400110 h 400110"/>
              <a:gd name="connsiteX3" fmla="*/ 0 w 6824256"/>
              <a:gd name="connsiteY3" fmla="*/ 400110 h 400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24256" h="400110">
                <a:moveTo>
                  <a:pt x="439264" y="0"/>
                </a:moveTo>
                <a:lnTo>
                  <a:pt x="6824256" y="0"/>
                </a:lnTo>
                <a:lnTo>
                  <a:pt x="6824256" y="400110"/>
                </a:lnTo>
                <a:lnTo>
                  <a:pt x="0" y="400110"/>
                </a:lnTo>
                <a:close/>
              </a:path>
            </a:pathLst>
          </a:custGeom>
          <a:gradFill flip="none" rotWithShape="1">
            <a:gsLst>
              <a:gs pos="68000">
                <a:srgbClr val="264653"/>
              </a:gs>
              <a:gs pos="43000">
                <a:srgbClr val="333333"/>
              </a:gs>
            </a:gsLst>
            <a:path path="circle">
              <a:fillToRect l="100000" t="100000"/>
            </a:path>
            <a:tileRect r="-100000" b="-100000"/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/>
          <a:p>
            <a:pPr algn="ctr"/>
            <a:r>
              <a:rPr lang="en-US" b="1" dirty="0">
                <a:ln w="6350">
                  <a:solidFill>
                    <a:srgbClr val="00B0F0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52000"/>
                    </a:prstClr>
                  </a:outerShdw>
                </a:effectLst>
                <a:latin typeface="Aptos" panose="020B0004020202020204" pitchFamily="34" charset="0"/>
              </a:rPr>
              <a:t>Tuckman</a:t>
            </a:r>
            <a:r>
              <a:rPr lang="en-GB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’s Model shows how teams grow in stages: </a:t>
            </a:r>
          </a:p>
          <a:p>
            <a:pPr algn="ctr"/>
            <a:r>
              <a:rPr lang="en-GB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From learning ,to fighting and to working well together.</a:t>
            </a:r>
            <a:endParaRPr lang="en-GB" b="1" dirty="0">
              <a:ln w="6350">
                <a:solidFill>
                  <a:srgbClr val="99FF99"/>
                </a:solidFill>
              </a:ln>
              <a:solidFill>
                <a:schemeClr val="bg1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9618C3D-F3C9-D60E-C751-2184B7CF1F3D}"/>
              </a:ext>
            </a:extLst>
          </p:cNvPr>
          <p:cNvSpPr txBox="1"/>
          <p:nvPr/>
        </p:nvSpPr>
        <p:spPr>
          <a:xfrm>
            <a:off x="-2602031" y="3991371"/>
            <a:ext cx="12245442" cy="400110"/>
          </a:xfrm>
          <a:prstGeom prst="rect">
            <a:avLst/>
          </a:prstGeom>
          <a:gradFill>
            <a:gsLst>
              <a:gs pos="1000">
                <a:srgbClr val="264653"/>
              </a:gs>
              <a:gs pos="49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The </a:t>
            </a:r>
            <a:r>
              <a:rPr lang="en-US" sz="2000" b="1" dirty="0">
                <a:ln w="3175">
                  <a:solidFill>
                    <a:schemeClr val="bg1"/>
                  </a:solidFill>
                </a:ln>
                <a:solidFill>
                  <a:srgbClr val="00B05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Trust</a:t>
            </a:r>
            <a:r>
              <a:rPr lang="en-US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Matrix helps us understand each team member better.</a:t>
            </a:r>
            <a:endParaRPr lang="en-GB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B446596-0513-351D-9807-8FD76477F6F2}"/>
              </a:ext>
            </a:extLst>
          </p:cNvPr>
          <p:cNvSpPr txBox="1"/>
          <p:nvPr/>
        </p:nvSpPr>
        <p:spPr>
          <a:xfrm>
            <a:off x="-4088739" y="4652747"/>
            <a:ext cx="13812360" cy="646331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defRPr>
            </a:lvl1pPr>
          </a:lstStyle>
          <a:p>
            <a:pPr algn="ctr"/>
            <a:r>
              <a:rPr lang="en-US" dirty="0"/>
              <a:t>When we use both, we can build a great team that </a:t>
            </a:r>
          </a:p>
          <a:p>
            <a:pPr algn="ctr"/>
            <a:r>
              <a:rPr lang="en-US" dirty="0"/>
              <a:t>                                supports each other works fast and makes our customers happy.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8603A76-CD80-EF0B-D151-36359C1A35A5}"/>
              </a:ext>
            </a:extLst>
          </p:cNvPr>
          <p:cNvGrpSpPr/>
          <p:nvPr/>
        </p:nvGrpSpPr>
        <p:grpSpPr>
          <a:xfrm>
            <a:off x="4836417" y="1866181"/>
            <a:ext cx="720000" cy="720000"/>
            <a:chOff x="10844763" y="2606776"/>
            <a:chExt cx="720000" cy="720000"/>
          </a:xfrm>
        </p:grpSpPr>
        <p:sp useBgFill="1">
          <p:nvSpPr>
            <p:cNvPr id="13" name="Oval 12">
              <a:extLst>
                <a:ext uri="{FF2B5EF4-FFF2-40B4-BE49-F238E27FC236}">
                  <a16:creationId xmlns:a16="http://schemas.microsoft.com/office/drawing/2014/main" id="{A445FDC3-3820-26F5-2C86-8E940E7D244F}"/>
                </a:ext>
              </a:extLst>
            </p:cNvPr>
            <p:cNvSpPr/>
            <p:nvPr/>
          </p:nvSpPr>
          <p:spPr>
            <a:xfrm>
              <a:off x="10844763" y="2606776"/>
              <a:ext cx="720000" cy="720000"/>
            </a:xfrm>
            <a:prstGeom prst="ellipse">
              <a:avLst/>
            </a:prstGeom>
            <a:ln w="6350">
              <a:solidFill>
                <a:schemeClr val="bg1"/>
              </a:solidFill>
            </a:ln>
            <a:effectLst>
              <a:innerShdw blurRad="4699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4" name="Picture 13" descr="A black and white circle with a notepad and a note&#10;&#10;AI-generated content may be incorrect.">
              <a:extLst>
                <a:ext uri="{FF2B5EF4-FFF2-40B4-BE49-F238E27FC236}">
                  <a16:creationId xmlns:a16="http://schemas.microsoft.com/office/drawing/2014/main" id="{C86ADBF8-7C48-142F-DA02-369C0DEDD5A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000" b="93000" l="3721" r="94419">
                          <a14:foregroundMark x1="61744" y1="36444" x2="61744" y2="36444"/>
                          <a14:foregroundMark x1="61744" y1="36667" x2="69302" y2="37889"/>
                          <a14:foregroundMark x1="70581" y1="35667" x2="75000" y2="43111"/>
                          <a14:foregroundMark x1="75000" y1="43111" x2="75233" y2="61111"/>
                          <a14:foregroundMark x1="75233" y1="61111" x2="55233" y2="62778"/>
                          <a14:foregroundMark x1="55233" y1="62778" x2="47791" y2="59667"/>
                          <a14:foregroundMark x1="47791" y1="59667" x2="48953" y2="32667"/>
                          <a14:foregroundMark x1="48953" y1="32667" x2="53372" y2="38667"/>
                          <a14:foregroundMark x1="53372" y1="38667" x2="71512" y2="36111"/>
                          <a14:foregroundMark x1="71512" y1="36111" x2="71628" y2="36111"/>
                          <a14:foregroundMark x1="70000" y1="27778" x2="70000" y2="30222"/>
                          <a14:foregroundMark x1="61395" y1="27444" x2="61512" y2="31333"/>
                          <a14:foregroundMark x1="53488" y1="27333" x2="53837" y2="32333"/>
                          <a14:foregroundMark x1="30116" y1="47667" x2="31744" y2="62889"/>
                          <a14:foregroundMark x1="31744" y1="62889" x2="38488" y2="65889"/>
                          <a14:foregroundMark x1="62674" y1="70000" x2="30930" y2="66556"/>
                          <a14:foregroundMark x1="30930" y1="66556" x2="27326" y2="51000"/>
                          <a14:foregroundMark x1="27326" y1="51000" x2="37791" y2="53889"/>
                          <a14:foregroundMark x1="37791" y1="53889" x2="39419" y2="63333"/>
                          <a14:foregroundMark x1="39419" y1="63333" x2="37674" y2="68889"/>
                          <a14:foregroundMark x1="51977" y1="7444" x2="37093" y2="8444"/>
                          <a14:foregroundMark x1="37093" y1="8444" x2="26047" y2="14000"/>
                          <a14:foregroundMark x1="44535" y1="5667" x2="64070" y2="9222"/>
                          <a14:foregroundMark x1="64070" y1="9222" x2="79302" y2="17333"/>
                          <a14:foregroundMark x1="79302" y1="17333" x2="92093" y2="34444"/>
                          <a14:foregroundMark x1="92093" y1="34444" x2="94419" y2="50667"/>
                          <a14:foregroundMark x1="94419" y1="50667" x2="92326" y2="60778"/>
                          <a14:foregroundMark x1="51628" y1="5000" x2="51628" y2="5000"/>
                          <a14:foregroundMark x1="7558" y1="39556" x2="6628" y2="42111"/>
                          <a14:foregroundMark x1="3721" y1="46222" x2="3721" y2="46222"/>
                          <a14:foregroundMark x1="55349" y1="93000" x2="55349" y2="93000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7526" y="2678950"/>
              <a:ext cx="550068" cy="575652"/>
            </a:xfrm>
            <a:prstGeom prst="rect">
              <a:avLst/>
            </a:prstGeom>
            <a:noFill/>
            <a:ln>
              <a:noFill/>
            </a:ln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8901DF89-1A29-305D-52AD-89D43E43587B}"/>
              </a:ext>
            </a:extLst>
          </p:cNvPr>
          <p:cNvSpPr/>
          <p:nvPr/>
        </p:nvSpPr>
        <p:spPr>
          <a:xfrm flipH="1">
            <a:off x="-848252" y="5521125"/>
            <a:ext cx="10325303" cy="772606"/>
          </a:xfrm>
          <a:custGeom>
            <a:avLst/>
            <a:gdLst>
              <a:gd name="connsiteX0" fmla="*/ 10325303 w 10325303"/>
              <a:gd name="connsiteY0" fmla="*/ 0 h 772606"/>
              <a:gd name="connsiteX1" fmla="*/ 811418 w 10325303"/>
              <a:gd name="connsiteY1" fmla="*/ 0 h 772606"/>
              <a:gd name="connsiteX2" fmla="*/ 0 w 10325303"/>
              <a:gd name="connsiteY2" fmla="*/ 772606 h 772606"/>
              <a:gd name="connsiteX3" fmla="*/ 10325303 w 10325303"/>
              <a:gd name="connsiteY3" fmla="*/ 772606 h 772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303" h="772606">
                <a:moveTo>
                  <a:pt x="10325303" y="0"/>
                </a:moveTo>
                <a:lnTo>
                  <a:pt x="811418" y="0"/>
                </a:lnTo>
                <a:lnTo>
                  <a:pt x="0" y="772606"/>
                </a:lnTo>
                <a:lnTo>
                  <a:pt x="10325303" y="772606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sz="20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274C0AC-DD17-BB05-10F7-8AEE576033D9}"/>
              </a:ext>
            </a:extLst>
          </p:cNvPr>
          <p:cNvSpPr txBox="1"/>
          <p:nvPr/>
        </p:nvSpPr>
        <p:spPr>
          <a:xfrm>
            <a:off x="-3651317" y="5581599"/>
            <a:ext cx="13812360" cy="646331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defRPr>
            </a:lvl1pPr>
          </a:lstStyle>
          <a:p>
            <a:pPr algn="ctr"/>
            <a:r>
              <a:rPr lang="en-US" dirty="0"/>
              <a:t>                                In Restaurant Set Up, we succeed not by having the most talented people, </a:t>
            </a:r>
          </a:p>
          <a:p>
            <a:pPr algn="ctr"/>
            <a:r>
              <a:rPr lang="en-US" dirty="0"/>
              <a:t>but by building teams who trust each other under pressure</a:t>
            </a:r>
            <a:endParaRPr lang="en-GB" dirty="0"/>
          </a:p>
        </p:txBody>
      </p:sp>
      <p:pic>
        <p:nvPicPr>
          <p:cNvPr id="6" name="Picture 5" descr="A close-up of hands shaking">
            <a:extLst>
              <a:ext uri="{FF2B5EF4-FFF2-40B4-BE49-F238E27FC236}">
                <a16:creationId xmlns:a16="http://schemas.microsoft.com/office/drawing/2014/main" id="{07AF2168-2E8A-49A2-CD84-53D5939E658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156" t="11639" r="20551" b="7813"/>
          <a:stretch>
            <a:fillRect/>
          </a:stretch>
        </p:blipFill>
        <p:spPr>
          <a:xfrm flipH="1">
            <a:off x="5572644" y="97971"/>
            <a:ext cx="6722671" cy="6997098"/>
          </a:xfrm>
          <a:custGeom>
            <a:avLst/>
            <a:gdLst>
              <a:gd name="connsiteX0" fmla="*/ 5436118 w 6722671"/>
              <a:gd name="connsiteY0" fmla="*/ 0 h 6997098"/>
              <a:gd name="connsiteX1" fmla="*/ 0 w 6722671"/>
              <a:gd name="connsiteY1" fmla="*/ 0 h 6997098"/>
              <a:gd name="connsiteX2" fmla="*/ 0 w 6722671"/>
              <a:gd name="connsiteY2" fmla="*/ 6997098 h 6997098"/>
              <a:gd name="connsiteX3" fmla="*/ 2058968 w 6722671"/>
              <a:gd name="connsiteY3" fmla="*/ 6997098 h 6997098"/>
              <a:gd name="connsiteX4" fmla="*/ 2181064 w 6722671"/>
              <a:gd name="connsiteY4" fmla="*/ 6875002 h 6997098"/>
              <a:gd name="connsiteX5" fmla="*/ 2151877 w 6722671"/>
              <a:gd name="connsiteY5" fmla="*/ 6875002 h 6997098"/>
              <a:gd name="connsiteX6" fmla="*/ 5679581 w 6722671"/>
              <a:gd name="connsiteY6" fmla="*/ 3621638 h 6997098"/>
              <a:gd name="connsiteX7" fmla="*/ 6722671 w 6722671"/>
              <a:gd name="connsiteY7" fmla="*/ 2649299 h 6997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722671" h="6997098">
                <a:moveTo>
                  <a:pt x="5436118" y="0"/>
                </a:moveTo>
                <a:lnTo>
                  <a:pt x="0" y="0"/>
                </a:lnTo>
                <a:lnTo>
                  <a:pt x="0" y="6997098"/>
                </a:lnTo>
                <a:lnTo>
                  <a:pt x="2058968" y="6997098"/>
                </a:lnTo>
                <a:lnTo>
                  <a:pt x="2181064" y="6875002"/>
                </a:lnTo>
                <a:lnTo>
                  <a:pt x="2151877" y="6875002"/>
                </a:lnTo>
                <a:lnTo>
                  <a:pt x="5679581" y="3621638"/>
                </a:lnTo>
                <a:lnTo>
                  <a:pt x="6722671" y="2649299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2BDEAA7-33BC-527C-FBA3-F8031F0CF771}"/>
              </a:ext>
            </a:extLst>
          </p:cNvPr>
          <p:cNvSpPr txBox="1"/>
          <p:nvPr/>
        </p:nvSpPr>
        <p:spPr>
          <a:xfrm>
            <a:off x="-372548" y="222751"/>
            <a:ext cx="13106400" cy="52322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dirty="0"/>
              <a:t>Trust  the Foundation of Team Success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E65E3AC-4297-0278-79CD-7B002BDEFB64}"/>
              </a:ext>
            </a:extLst>
          </p:cNvPr>
          <p:cNvSpPr/>
          <p:nvPr/>
        </p:nvSpPr>
        <p:spPr>
          <a:xfrm>
            <a:off x="-4499811" y="-2286000"/>
            <a:ext cx="4499811" cy="11261558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FD5EDD4-6730-8A56-2F1B-D0C84C6CCA47}"/>
              </a:ext>
            </a:extLst>
          </p:cNvPr>
          <p:cNvSpPr/>
          <p:nvPr/>
        </p:nvSpPr>
        <p:spPr>
          <a:xfrm>
            <a:off x="12223510" y="-2752772"/>
            <a:ext cx="3530041" cy="11261558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E68350B-ADE6-7137-624C-FB5B12EC8A34}"/>
              </a:ext>
            </a:extLst>
          </p:cNvPr>
          <p:cNvSpPr/>
          <p:nvPr/>
        </p:nvSpPr>
        <p:spPr>
          <a:xfrm>
            <a:off x="-1508194" y="6894413"/>
            <a:ext cx="16868274" cy="2620250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40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2" grpId="0" animBg="1"/>
      <p:bldP spid="19" grpId="0" animBg="1"/>
      <p:bldP spid="12" grpId="0"/>
      <p:bldP spid="3" grpId="0" animBg="1"/>
      <p:bldP spid="28" grpId="0" animBg="1"/>
      <p:bldP spid="29" grpId="0" animBg="1"/>
      <p:bldP spid="35" grpId="0" animBg="1"/>
      <p:bldP spid="36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1D8924-8C88-CAC1-0B5E-A23C9C82C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lose-up of a restaurant sign&#10;&#10;AI-generated content may be incorrect.">
            <a:extLst>
              <a:ext uri="{FF2B5EF4-FFF2-40B4-BE49-F238E27FC236}">
                <a16:creationId xmlns:a16="http://schemas.microsoft.com/office/drawing/2014/main" id="{7A469914-A439-F4AF-FF41-FBBFA21AC0E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30" b="13730"/>
          <a:stretch>
            <a:fillRect/>
          </a:stretch>
        </p:blipFill>
        <p:spPr>
          <a:xfrm>
            <a:off x="-1" y="23233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7076754-DD49-8B76-76DE-0F5886518676}"/>
              </a:ext>
            </a:extLst>
          </p:cNvPr>
          <p:cNvSpPr>
            <a:spLocks/>
          </p:cNvSpPr>
          <p:nvPr/>
        </p:nvSpPr>
        <p:spPr>
          <a:xfrm>
            <a:off x="-1" y="8851"/>
            <a:ext cx="12192001" cy="6858000"/>
          </a:xfrm>
          <a:prstGeom prst="rect">
            <a:avLst/>
          </a:prstGeom>
          <a:solidFill>
            <a:srgbClr val="333333">
              <a:alpha val="90000"/>
            </a:srgbClr>
          </a:solidFill>
          <a:ln>
            <a:noFill/>
          </a:ln>
          <a:effectLst>
            <a:outerShdw blurRad="50800" dist="38100" dir="8100000" algn="tr" rotWithShape="0">
              <a:schemeClr val="tx1">
                <a:lumMod val="95000"/>
                <a:lumOff val="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FA3409-A9F1-3D51-7C92-4D692C985DD5}"/>
              </a:ext>
            </a:extLst>
          </p:cNvPr>
          <p:cNvSpPr txBox="1"/>
          <p:nvPr/>
        </p:nvSpPr>
        <p:spPr>
          <a:xfrm>
            <a:off x="0" y="225532"/>
            <a:ext cx="12191998" cy="40011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pPr algn="l"/>
            <a:r>
              <a:rPr lang="en-US" sz="2000" dirty="0"/>
              <a:t>          References</a:t>
            </a:r>
            <a:endParaRPr lang="en-GB" sz="2000" dirty="0"/>
          </a:p>
        </p:txBody>
      </p:sp>
      <p:pic>
        <p:nvPicPr>
          <p:cNvPr id="136" name="Picture 135" descr="A group of people with a star&#10;&#10;AI-generated content may be incorrect.">
            <a:extLst>
              <a:ext uri="{FF2B5EF4-FFF2-40B4-BE49-F238E27FC236}">
                <a16:creationId xmlns:a16="http://schemas.microsoft.com/office/drawing/2014/main" id="{F4A07077-D259-0853-E1E8-4B9C67F429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20047" y1="21975" x2="20047" y2="21975"/>
                        <a14:foregroundMark x1="52830" y1="60741" x2="52830" y2="60741"/>
                        <a14:foregroundMark x1="69811" y1="9877" x2="69811" y2="9877"/>
                        <a14:foregroundMark x1="26415" y1="10864" x2="26415" y2="108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08" r="132"/>
          <a:stretch>
            <a:fillRect/>
          </a:stretch>
        </p:blipFill>
        <p:spPr>
          <a:xfrm>
            <a:off x="-6021039" y="2500204"/>
            <a:ext cx="3798315" cy="3776918"/>
          </a:xfrm>
          <a:custGeom>
            <a:avLst/>
            <a:gdLst>
              <a:gd name="connsiteX0" fmla="*/ 3016202 w 3798315"/>
              <a:gd name="connsiteY0" fmla="*/ 3766296 h 3776918"/>
              <a:gd name="connsiteX1" fmla="*/ 2998717 w 3798315"/>
              <a:gd name="connsiteY1" fmla="*/ 3776918 h 3776918"/>
              <a:gd name="connsiteX2" fmla="*/ 2998717 w 3798315"/>
              <a:gd name="connsiteY2" fmla="*/ 3776918 h 3776918"/>
              <a:gd name="connsiteX3" fmla="*/ 636797 w 3798315"/>
              <a:gd name="connsiteY3" fmla="*/ 3766296 h 3776918"/>
              <a:gd name="connsiteX4" fmla="*/ 654281 w 3798315"/>
              <a:gd name="connsiteY4" fmla="*/ 3776918 h 3776918"/>
              <a:gd name="connsiteX5" fmla="*/ 654281 w 3798315"/>
              <a:gd name="connsiteY5" fmla="*/ 3776918 h 3776918"/>
              <a:gd name="connsiteX6" fmla="*/ 332273 w 3798315"/>
              <a:gd name="connsiteY6" fmla="*/ 3533459 h 3776918"/>
              <a:gd name="connsiteX7" fmla="*/ 388646 w 3798315"/>
              <a:gd name="connsiteY7" fmla="*/ 3584694 h 3776918"/>
              <a:gd name="connsiteX8" fmla="*/ 370496 w 3798315"/>
              <a:gd name="connsiteY8" fmla="*/ 3570780 h 3776918"/>
              <a:gd name="connsiteX9" fmla="*/ 3320725 w 3798315"/>
              <a:gd name="connsiteY9" fmla="*/ 3533459 h 3776918"/>
              <a:gd name="connsiteX10" fmla="*/ 3282503 w 3798315"/>
              <a:gd name="connsiteY10" fmla="*/ 3570780 h 3776918"/>
              <a:gd name="connsiteX11" fmla="*/ 3264352 w 3798315"/>
              <a:gd name="connsiteY11" fmla="*/ 3584694 h 3776918"/>
              <a:gd name="connsiteX12" fmla="*/ 152853 w 3798315"/>
              <a:gd name="connsiteY12" fmla="*/ 3351166 h 3776918"/>
              <a:gd name="connsiteX13" fmla="*/ 210199 w 3798315"/>
              <a:gd name="connsiteY13" fmla="*/ 3414263 h 3776918"/>
              <a:gd name="connsiteX14" fmla="*/ 179619 w 3798315"/>
              <a:gd name="connsiteY14" fmla="*/ 3384404 h 3776918"/>
              <a:gd name="connsiteX15" fmla="*/ 3500147 w 3798315"/>
              <a:gd name="connsiteY15" fmla="*/ 3351164 h 3776918"/>
              <a:gd name="connsiteX16" fmla="*/ 3473379 w 3798315"/>
              <a:gd name="connsiteY16" fmla="*/ 3384404 h 3776918"/>
              <a:gd name="connsiteX17" fmla="*/ 3442798 w 3798315"/>
              <a:gd name="connsiteY17" fmla="*/ 3414264 h 3776918"/>
              <a:gd name="connsiteX18" fmla="*/ 0 w 3798315"/>
              <a:gd name="connsiteY18" fmla="*/ 3156988 h 3776918"/>
              <a:gd name="connsiteX19" fmla="*/ 45741 w 3798315"/>
              <a:gd name="connsiteY19" fmla="*/ 3218156 h 3776918"/>
              <a:gd name="connsiteX20" fmla="*/ 12116 w 3798315"/>
              <a:gd name="connsiteY20" fmla="*/ 3176402 h 3776918"/>
              <a:gd name="connsiteX21" fmla="*/ 3653001 w 3798315"/>
              <a:gd name="connsiteY21" fmla="*/ 3156984 h 3776918"/>
              <a:gd name="connsiteX22" fmla="*/ 3640883 w 3798315"/>
              <a:gd name="connsiteY22" fmla="*/ 3176402 h 3776918"/>
              <a:gd name="connsiteX23" fmla="*/ 3607253 w 3798315"/>
              <a:gd name="connsiteY23" fmla="*/ 3218163 h 3776918"/>
              <a:gd name="connsiteX24" fmla="*/ 3798315 w 3798315"/>
              <a:gd name="connsiteY24" fmla="*/ 2916810 h 3776918"/>
              <a:gd name="connsiteX25" fmla="*/ 3782829 w 3798315"/>
              <a:gd name="connsiteY25" fmla="*/ 2948959 h 3776918"/>
              <a:gd name="connsiteX26" fmla="*/ 3782803 w 3798315"/>
              <a:gd name="connsiteY26" fmla="*/ 2949001 h 3776918"/>
              <a:gd name="connsiteX27" fmla="*/ 3782829 w 3798315"/>
              <a:gd name="connsiteY27" fmla="*/ 2948959 h 3776918"/>
              <a:gd name="connsiteX28" fmla="*/ 3782826 w 3798315"/>
              <a:gd name="connsiteY28" fmla="*/ 827955 h 3776918"/>
              <a:gd name="connsiteX29" fmla="*/ 3782829 w 3798315"/>
              <a:gd name="connsiteY29" fmla="*/ 827960 h 3776918"/>
              <a:gd name="connsiteX30" fmla="*/ 3791767 w 3798315"/>
              <a:gd name="connsiteY30" fmla="*/ 846515 h 3776918"/>
              <a:gd name="connsiteX31" fmla="*/ 3782829 w 3798315"/>
              <a:gd name="connsiteY31" fmla="*/ 827960 h 3776918"/>
              <a:gd name="connsiteX32" fmla="*/ 45735 w 3798315"/>
              <a:gd name="connsiteY32" fmla="*/ 558770 h 3776918"/>
              <a:gd name="connsiteX33" fmla="*/ 2 w 3798315"/>
              <a:gd name="connsiteY33" fmla="*/ 619927 h 3776918"/>
              <a:gd name="connsiteX34" fmla="*/ 12116 w 3798315"/>
              <a:gd name="connsiteY34" fmla="*/ 600517 h 3776918"/>
              <a:gd name="connsiteX35" fmla="*/ 3607258 w 3798315"/>
              <a:gd name="connsiteY35" fmla="*/ 558763 h 3776918"/>
              <a:gd name="connsiteX36" fmla="*/ 3640883 w 3798315"/>
              <a:gd name="connsiteY36" fmla="*/ 600517 h 3776918"/>
              <a:gd name="connsiteX37" fmla="*/ 3652999 w 3798315"/>
              <a:gd name="connsiteY37" fmla="*/ 619931 h 3776918"/>
              <a:gd name="connsiteX38" fmla="*/ 210195 w 3798315"/>
              <a:gd name="connsiteY38" fmla="*/ 362660 h 3776918"/>
              <a:gd name="connsiteX39" fmla="*/ 152857 w 3798315"/>
              <a:gd name="connsiteY39" fmla="*/ 425748 h 3776918"/>
              <a:gd name="connsiteX40" fmla="*/ 179619 w 3798315"/>
              <a:gd name="connsiteY40" fmla="*/ 392515 h 3776918"/>
              <a:gd name="connsiteX41" fmla="*/ 3442802 w 3798315"/>
              <a:gd name="connsiteY41" fmla="*/ 362659 h 3776918"/>
              <a:gd name="connsiteX42" fmla="*/ 3473379 w 3798315"/>
              <a:gd name="connsiteY42" fmla="*/ 392515 h 3776918"/>
              <a:gd name="connsiteX43" fmla="*/ 3500143 w 3798315"/>
              <a:gd name="connsiteY43" fmla="*/ 425750 h 3776918"/>
              <a:gd name="connsiteX44" fmla="*/ 3264355 w 3798315"/>
              <a:gd name="connsiteY44" fmla="*/ 192227 h 3776918"/>
              <a:gd name="connsiteX45" fmla="*/ 3282503 w 3798315"/>
              <a:gd name="connsiteY45" fmla="*/ 206139 h 3776918"/>
              <a:gd name="connsiteX46" fmla="*/ 3320718 w 3798315"/>
              <a:gd name="connsiteY46" fmla="*/ 243453 h 3776918"/>
              <a:gd name="connsiteX47" fmla="*/ 388644 w 3798315"/>
              <a:gd name="connsiteY47" fmla="*/ 192227 h 3776918"/>
              <a:gd name="connsiteX48" fmla="*/ 332281 w 3798315"/>
              <a:gd name="connsiteY48" fmla="*/ 243453 h 3776918"/>
              <a:gd name="connsiteX49" fmla="*/ 370496 w 3798315"/>
              <a:gd name="connsiteY49" fmla="*/ 206139 h 3776918"/>
              <a:gd name="connsiteX50" fmla="*/ 2998717 w 3798315"/>
              <a:gd name="connsiteY50" fmla="*/ 0 h 3776918"/>
              <a:gd name="connsiteX51" fmla="*/ 2998717 w 3798315"/>
              <a:gd name="connsiteY51" fmla="*/ 0 h 3776918"/>
              <a:gd name="connsiteX52" fmla="*/ 3016779 w 3798315"/>
              <a:gd name="connsiteY52" fmla="*/ 10973 h 3776918"/>
              <a:gd name="connsiteX53" fmla="*/ 654281 w 3798315"/>
              <a:gd name="connsiteY53" fmla="*/ 0 h 3776918"/>
              <a:gd name="connsiteX54" fmla="*/ 654282 w 3798315"/>
              <a:gd name="connsiteY54" fmla="*/ 0 h 3776918"/>
              <a:gd name="connsiteX55" fmla="*/ 636220 w 3798315"/>
              <a:gd name="connsiteY55" fmla="*/ 10973 h 3776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3798315" h="3776918">
                <a:moveTo>
                  <a:pt x="3016202" y="3766296"/>
                </a:moveTo>
                <a:lnTo>
                  <a:pt x="2998717" y="3776918"/>
                </a:lnTo>
                <a:lnTo>
                  <a:pt x="2998717" y="3776918"/>
                </a:lnTo>
                <a:close/>
                <a:moveTo>
                  <a:pt x="636797" y="3766296"/>
                </a:moveTo>
                <a:lnTo>
                  <a:pt x="654281" y="3776918"/>
                </a:lnTo>
                <a:lnTo>
                  <a:pt x="654281" y="3776918"/>
                </a:lnTo>
                <a:close/>
                <a:moveTo>
                  <a:pt x="332273" y="3533459"/>
                </a:moveTo>
                <a:lnTo>
                  <a:pt x="388646" y="3584694"/>
                </a:lnTo>
                <a:lnTo>
                  <a:pt x="370496" y="3570780"/>
                </a:lnTo>
                <a:close/>
                <a:moveTo>
                  <a:pt x="3320725" y="3533459"/>
                </a:moveTo>
                <a:lnTo>
                  <a:pt x="3282503" y="3570780"/>
                </a:lnTo>
                <a:lnTo>
                  <a:pt x="3264352" y="3584694"/>
                </a:lnTo>
                <a:close/>
                <a:moveTo>
                  <a:pt x="152853" y="3351166"/>
                </a:moveTo>
                <a:lnTo>
                  <a:pt x="210199" y="3414263"/>
                </a:lnTo>
                <a:lnTo>
                  <a:pt x="179619" y="3384404"/>
                </a:lnTo>
                <a:close/>
                <a:moveTo>
                  <a:pt x="3500147" y="3351164"/>
                </a:moveTo>
                <a:lnTo>
                  <a:pt x="3473379" y="3384404"/>
                </a:lnTo>
                <a:lnTo>
                  <a:pt x="3442798" y="3414264"/>
                </a:lnTo>
                <a:close/>
                <a:moveTo>
                  <a:pt x="0" y="3156988"/>
                </a:moveTo>
                <a:lnTo>
                  <a:pt x="45741" y="3218156"/>
                </a:lnTo>
                <a:lnTo>
                  <a:pt x="12116" y="3176402"/>
                </a:lnTo>
                <a:close/>
                <a:moveTo>
                  <a:pt x="3653001" y="3156984"/>
                </a:moveTo>
                <a:lnTo>
                  <a:pt x="3640883" y="3176402"/>
                </a:lnTo>
                <a:lnTo>
                  <a:pt x="3607253" y="3218163"/>
                </a:lnTo>
                <a:close/>
                <a:moveTo>
                  <a:pt x="3798315" y="2916810"/>
                </a:moveTo>
                <a:lnTo>
                  <a:pt x="3782829" y="2948959"/>
                </a:lnTo>
                <a:lnTo>
                  <a:pt x="3782803" y="2949001"/>
                </a:lnTo>
                <a:lnTo>
                  <a:pt x="3782829" y="2948959"/>
                </a:lnTo>
                <a:close/>
                <a:moveTo>
                  <a:pt x="3782826" y="827955"/>
                </a:moveTo>
                <a:lnTo>
                  <a:pt x="3782829" y="827960"/>
                </a:lnTo>
                <a:lnTo>
                  <a:pt x="3791767" y="846515"/>
                </a:lnTo>
                <a:lnTo>
                  <a:pt x="3782829" y="827960"/>
                </a:lnTo>
                <a:close/>
                <a:moveTo>
                  <a:pt x="45735" y="558770"/>
                </a:moveTo>
                <a:lnTo>
                  <a:pt x="2" y="619927"/>
                </a:lnTo>
                <a:lnTo>
                  <a:pt x="12116" y="600517"/>
                </a:lnTo>
                <a:close/>
                <a:moveTo>
                  <a:pt x="3607258" y="558763"/>
                </a:moveTo>
                <a:lnTo>
                  <a:pt x="3640883" y="600517"/>
                </a:lnTo>
                <a:lnTo>
                  <a:pt x="3652999" y="619931"/>
                </a:lnTo>
                <a:close/>
                <a:moveTo>
                  <a:pt x="210195" y="362660"/>
                </a:moveTo>
                <a:lnTo>
                  <a:pt x="152857" y="425748"/>
                </a:lnTo>
                <a:lnTo>
                  <a:pt x="179619" y="392515"/>
                </a:lnTo>
                <a:close/>
                <a:moveTo>
                  <a:pt x="3442802" y="362659"/>
                </a:moveTo>
                <a:lnTo>
                  <a:pt x="3473379" y="392515"/>
                </a:lnTo>
                <a:lnTo>
                  <a:pt x="3500143" y="425750"/>
                </a:lnTo>
                <a:close/>
                <a:moveTo>
                  <a:pt x="3264355" y="192227"/>
                </a:moveTo>
                <a:lnTo>
                  <a:pt x="3282503" y="206139"/>
                </a:lnTo>
                <a:lnTo>
                  <a:pt x="3320718" y="243453"/>
                </a:lnTo>
                <a:close/>
                <a:moveTo>
                  <a:pt x="388644" y="192227"/>
                </a:moveTo>
                <a:lnTo>
                  <a:pt x="332281" y="243453"/>
                </a:lnTo>
                <a:lnTo>
                  <a:pt x="370496" y="206139"/>
                </a:lnTo>
                <a:close/>
                <a:moveTo>
                  <a:pt x="2998717" y="0"/>
                </a:moveTo>
                <a:lnTo>
                  <a:pt x="2998717" y="0"/>
                </a:lnTo>
                <a:lnTo>
                  <a:pt x="3016779" y="10973"/>
                </a:lnTo>
                <a:close/>
                <a:moveTo>
                  <a:pt x="654281" y="0"/>
                </a:moveTo>
                <a:lnTo>
                  <a:pt x="654282" y="0"/>
                </a:lnTo>
                <a:lnTo>
                  <a:pt x="636220" y="10973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5C73D1-85FE-80A3-CF5D-E4288183C194}"/>
              </a:ext>
            </a:extLst>
          </p:cNvPr>
          <p:cNvSpPr txBox="1"/>
          <p:nvPr/>
        </p:nvSpPr>
        <p:spPr>
          <a:xfrm>
            <a:off x="177419" y="846161"/>
            <a:ext cx="120145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Carron F. (2024) The Biggest Challenges in the Restaurant Industry in 2024.</a:t>
            </a:r>
          </a:p>
          <a:p>
            <a:r>
              <a:rPr lang="en-US" sz="1600" dirty="0">
                <a:solidFill>
                  <a:schemeClr val="bg1"/>
                </a:solidFill>
              </a:rPr>
              <a:t>Available at: </a:t>
            </a:r>
            <a:r>
              <a:rPr lang="en-US" sz="1600" dirty="0">
                <a:solidFill>
                  <a:schemeClr val="bg1"/>
                </a:solidFill>
                <a:hlinkClick r:id="rId6"/>
              </a:rPr>
              <a:t>https://www.fresho.com/gb/resources/fresh-food-insiders/thebiggest-challenges-in-the-restaurant-industry-in-2024</a:t>
            </a:r>
            <a:r>
              <a:rPr lang="en-US" sz="1600" dirty="0">
                <a:solidFill>
                  <a:schemeClr val="bg1"/>
                </a:solidFill>
              </a:rPr>
              <a:t>  (Accessed July 4, 2024). 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802441-5C15-3C81-C8B4-6E5C0A155A73}"/>
              </a:ext>
            </a:extLst>
          </p:cNvPr>
          <p:cNvSpPr txBox="1"/>
          <p:nvPr/>
        </p:nvSpPr>
        <p:spPr>
          <a:xfrm>
            <a:off x="177420" y="1839481"/>
            <a:ext cx="1201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David (2021) Tuckman’s Team Development Lifecycle Model. </a:t>
            </a:r>
          </a:p>
          <a:p>
            <a:r>
              <a:rPr lang="en-US" sz="1600" dirty="0">
                <a:solidFill>
                  <a:schemeClr val="bg1"/>
                </a:solidFill>
              </a:rPr>
              <a:t>Available at: </a:t>
            </a:r>
            <a:r>
              <a:rPr lang="en-US" sz="1600" dirty="0">
                <a:solidFill>
                  <a:schemeClr val="bg1"/>
                </a:solidFill>
                <a:hlinkClick r:id="rId7"/>
              </a:rPr>
              <a:t>https://www.revolutionlearning.co.uk/article/tuckmans-team-developmentlifecycle-model/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</a:p>
          <a:p>
            <a:r>
              <a:rPr lang="en-US" sz="1600" dirty="0">
                <a:solidFill>
                  <a:schemeClr val="bg1"/>
                </a:solidFill>
              </a:rPr>
              <a:t> (Accessed June 27, 2021).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6FD8E1-0ADE-591D-1F38-697A043A7747}"/>
              </a:ext>
            </a:extLst>
          </p:cNvPr>
          <p:cNvSpPr txBox="1"/>
          <p:nvPr/>
        </p:nvSpPr>
        <p:spPr>
          <a:xfrm>
            <a:off x="177419" y="2832801"/>
            <a:ext cx="120145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Dey K. (2024) Conflict and its causes. Available at:</a:t>
            </a:r>
          </a:p>
          <a:p>
            <a:r>
              <a:rPr lang="en-US" sz="1600" dirty="0">
                <a:solidFill>
                  <a:schemeClr val="bg1"/>
                </a:solidFill>
                <a:hlinkClick r:id="rId8"/>
              </a:rPr>
              <a:t>https://www.linkedin.com/pulse/conflict-its-causes-karan-chandra-dey-iuyuc</a:t>
            </a: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 (Accessed March 12, 2024). 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44AD5EA-08E4-BCA3-627F-6A35FE8EA363}"/>
              </a:ext>
            </a:extLst>
          </p:cNvPr>
          <p:cNvSpPr txBox="1"/>
          <p:nvPr/>
        </p:nvSpPr>
        <p:spPr>
          <a:xfrm>
            <a:off x="177420" y="3826121"/>
            <a:ext cx="1201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Potter R. (2020) Performance vs Trust. Available at: </a:t>
            </a:r>
          </a:p>
          <a:p>
            <a:r>
              <a:rPr lang="en-US" sz="1600" dirty="0">
                <a:solidFill>
                  <a:schemeClr val="bg1"/>
                </a:solidFill>
                <a:hlinkClick r:id="rId9"/>
              </a:rPr>
              <a:t>https://www.teamleadershipculture.com/blog/performance-vs-trust-2/</a:t>
            </a: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(Accessed May 7, 2020). 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7D421EF-DB5F-5997-3271-0CC6C50B7C59}"/>
              </a:ext>
            </a:extLst>
          </p:cNvPr>
          <p:cNvSpPr txBox="1"/>
          <p:nvPr/>
        </p:nvSpPr>
        <p:spPr>
          <a:xfrm>
            <a:off x="177419" y="4819439"/>
            <a:ext cx="120145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Smith C. (2022) Tuckman’s Model – How Teams Develop &amp; Come Together. Available at: </a:t>
            </a:r>
            <a:r>
              <a:rPr lang="en-US" sz="1600" dirty="0">
                <a:solidFill>
                  <a:schemeClr val="bg1"/>
                </a:solidFill>
                <a:hlinkClick r:id="rId10"/>
              </a:rPr>
              <a:t>https://www.makingbusinessmatter.co.uk/tuckmans-model/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</a:p>
          <a:p>
            <a:r>
              <a:rPr lang="en-US" sz="1600" dirty="0">
                <a:solidFill>
                  <a:schemeClr val="bg1"/>
                </a:solidFill>
              </a:rPr>
              <a:t>(Accessed October 11, 2022).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70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  <p:bldP spid="5" grpId="0"/>
      <p:bldP spid="8" grpId="0"/>
      <p:bldP spid="43" grpId="0"/>
      <p:bldP spid="6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483948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c4fab4291c37ffaf74a25bdf3b5339f1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fe3604888bfa91b1d5ea773a94ae0fce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0FF10DBB-662E-4693-95E0-174A86B6D28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ccfc14db-0f45-423b-b2f5-752f8f8a0ada"/>
  </ds:schemaRefs>
</ds:datastoreItem>
</file>

<file path=customXml/itemProps2.xml><?xml version="1.0" encoding="utf-8"?>
<ds:datastoreItem xmlns:ds="http://schemas.openxmlformats.org/officeDocument/2006/customXml" ds:itemID="{0AD261C1-FA7F-4D9C-9295-6C86EAE46C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833277-5A72-4837-9D9B-EC995A067BC4}">
  <ds:schemaRefs>
    <ds:schemaRef ds:uri="http://schemas.microsoft.com/office/2006/metadata/properties"/>
    <ds:schemaRef ds:uri="http://www.w3.org/2000/xmlns/"/>
    <ds:schemaRef ds:uri="ccfc14db-0f45-423b-b2f5-752f8f8a0ada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3020</TotalTime>
  <Words>540</Words>
  <Application>Microsoft Office PowerPoint</Application>
  <PresentationFormat>Widescreen</PresentationFormat>
  <Paragraphs>125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Mircea Laurentiu Coroian (2421526)</dc:creator>
  <cp:lastModifiedBy>matthew byre</cp:lastModifiedBy>
  <cp:revision>162</cp:revision>
  <dcterms:created xsi:type="dcterms:W3CDTF">2025-06-26T18:01:07Z</dcterms:created>
  <dcterms:modified xsi:type="dcterms:W3CDTF">2025-06-29T23:28:34Z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