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6" r:id="rId5"/>
    <p:sldId id="564" r:id="rId6"/>
    <p:sldId id="542" r:id="rId7"/>
    <p:sldId id="537" r:id="rId8"/>
    <p:sldId id="526" r:id="rId9"/>
    <p:sldId id="527" r:id="rId10"/>
    <p:sldId id="541" r:id="rId11"/>
    <p:sldId id="529" r:id="rId12"/>
    <p:sldId id="563" r:id="rId13"/>
    <p:sldId id="544" r:id="rId14"/>
    <p:sldId id="530" r:id="rId15"/>
    <p:sldId id="538" r:id="rId16"/>
    <p:sldId id="539" r:id="rId17"/>
    <p:sldId id="540" r:id="rId18"/>
    <p:sldId id="546" r:id="rId19"/>
    <p:sldId id="545" r:id="rId20"/>
    <p:sldId id="547" r:id="rId21"/>
    <p:sldId id="548" r:id="rId22"/>
    <p:sldId id="549" r:id="rId23"/>
    <p:sldId id="550" r:id="rId24"/>
    <p:sldId id="551" r:id="rId25"/>
    <p:sldId id="552" r:id="rId26"/>
    <p:sldId id="553" r:id="rId27"/>
    <p:sldId id="554" r:id="rId28"/>
    <p:sldId id="555" r:id="rId29"/>
    <p:sldId id="557" r:id="rId30"/>
    <p:sldId id="556" r:id="rId31"/>
    <p:sldId id="558" r:id="rId3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DDC35F-7ABC-4A34-B2AC-22C6396D3DC6}" v="7" dt="2025-01-28T10:22:10.9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65" autoAdjust="0"/>
    <p:restoredTop sz="59399" autoAdjust="0"/>
  </p:normalViewPr>
  <p:slideViewPr>
    <p:cSldViewPr snapToGrid="0">
      <p:cViewPr varScale="1">
        <p:scale>
          <a:sx n="62" d="100"/>
          <a:sy n="62" d="100"/>
        </p:scale>
        <p:origin x="1638" y="33"/>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B7DDC35F-7ABC-4A34-B2AC-22C6396D3DC6}"/>
    <pc:docChg chg="custSel addSld delSld modSld sldOrd">
      <pc:chgData name="Rhiannon Akers" userId="fb3c9d12-5c8c-42d7-8dc7-d872d7a3d202" providerId="ADAL" clId="{B7DDC35F-7ABC-4A34-B2AC-22C6396D3DC6}" dt="2025-01-28T10:27:00.492" v="443" actId="20577"/>
      <pc:docMkLst>
        <pc:docMk/>
      </pc:docMkLst>
      <pc:sldChg chg="modNotesTx">
        <pc:chgData name="Rhiannon Akers" userId="fb3c9d12-5c8c-42d7-8dc7-d872d7a3d202" providerId="ADAL" clId="{B7DDC35F-7ABC-4A34-B2AC-22C6396D3DC6}" dt="2025-01-28T10:22:34.821" v="38" actId="6549"/>
        <pc:sldMkLst>
          <pc:docMk/>
          <pc:sldMk cId="3408955283" sldId="256"/>
        </pc:sldMkLst>
      </pc:sldChg>
      <pc:sldChg chg="modSp del mod">
        <pc:chgData name="Rhiannon Akers" userId="fb3c9d12-5c8c-42d7-8dc7-d872d7a3d202" providerId="ADAL" clId="{B7DDC35F-7ABC-4A34-B2AC-22C6396D3DC6}" dt="2025-01-28T10:22:07.591" v="17" actId="47"/>
        <pc:sldMkLst>
          <pc:docMk/>
          <pc:sldMk cId="2760077591" sldId="419"/>
        </pc:sldMkLst>
      </pc:sldChg>
      <pc:sldChg chg="del">
        <pc:chgData name="Rhiannon Akers" userId="fb3c9d12-5c8c-42d7-8dc7-d872d7a3d202" providerId="ADAL" clId="{B7DDC35F-7ABC-4A34-B2AC-22C6396D3DC6}" dt="2025-01-18T13:18:43.896" v="1" actId="47"/>
        <pc:sldMkLst>
          <pc:docMk/>
          <pc:sldMk cId="3408466183" sldId="524"/>
        </pc:sldMkLst>
      </pc:sldChg>
      <pc:sldChg chg="del">
        <pc:chgData name="Rhiannon Akers" userId="fb3c9d12-5c8c-42d7-8dc7-d872d7a3d202" providerId="ADAL" clId="{B7DDC35F-7ABC-4A34-B2AC-22C6396D3DC6}" dt="2025-01-18T13:18:54.913" v="2" actId="47"/>
        <pc:sldMkLst>
          <pc:docMk/>
          <pc:sldMk cId="1582594486" sldId="525"/>
        </pc:sldMkLst>
      </pc:sldChg>
      <pc:sldChg chg="del">
        <pc:chgData name="Rhiannon Akers" userId="fb3c9d12-5c8c-42d7-8dc7-d872d7a3d202" providerId="ADAL" clId="{B7DDC35F-7ABC-4A34-B2AC-22C6396D3DC6}" dt="2025-01-18T13:19:41.942" v="6" actId="47"/>
        <pc:sldMkLst>
          <pc:docMk/>
          <pc:sldMk cId="312829429" sldId="526"/>
        </pc:sldMkLst>
      </pc:sldChg>
      <pc:sldChg chg="del">
        <pc:chgData name="Rhiannon Akers" userId="fb3c9d12-5c8c-42d7-8dc7-d872d7a3d202" providerId="ADAL" clId="{B7DDC35F-7ABC-4A34-B2AC-22C6396D3DC6}" dt="2025-01-18T13:19:26.005" v="4" actId="47"/>
        <pc:sldMkLst>
          <pc:docMk/>
          <pc:sldMk cId="3753144127" sldId="528"/>
        </pc:sldMkLst>
      </pc:sldChg>
      <pc:sldChg chg="del">
        <pc:chgData name="Rhiannon Akers" userId="fb3c9d12-5c8c-42d7-8dc7-d872d7a3d202" providerId="ADAL" clId="{B7DDC35F-7ABC-4A34-B2AC-22C6396D3DC6}" dt="2025-01-18T13:19:54.727" v="8" actId="47"/>
        <pc:sldMkLst>
          <pc:docMk/>
          <pc:sldMk cId="1705398463" sldId="529"/>
        </pc:sldMkLst>
      </pc:sldChg>
      <pc:sldChg chg="add">
        <pc:chgData name="Rhiannon Akers" userId="fb3c9d12-5c8c-42d7-8dc7-d872d7a3d202" providerId="ADAL" clId="{B7DDC35F-7ABC-4A34-B2AC-22C6396D3DC6}" dt="2025-01-27T14:19:43.252" v="13"/>
        <pc:sldMkLst>
          <pc:docMk/>
          <pc:sldMk cId="1260582398" sldId="530"/>
        </pc:sldMkLst>
      </pc:sldChg>
      <pc:sldChg chg="del">
        <pc:chgData name="Rhiannon Akers" userId="fb3c9d12-5c8c-42d7-8dc7-d872d7a3d202" providerId="ADAL" clId="{B7DDC35F-7ABC-4A34-B2AC-22C6396D3DC6}" dt="2025-01-18T13:19:40.474" v="5" actId="47"/>
        <pc:sldMkLst>
          <pc:docMk/>
          <pc:sldMk cId="2040236374" sldId="537"/>
        </pc:sldMkLst>
      </pc:sldChg>
      <pc:sldChg chg="add">
        <pc:chgData name="Rhiannon Akers" userId="fb3c9d12-5c8c-42d7-8dc7-d872d7a3d202" providerId="ADAL" clId="{B7DDC35F-7ABC-4A34-B2AC-22C6396D3DC6}" dt="2025-01-27T14:19:54.662" v="14"/>
        <pc:sldMkLst>
          <pc:docMk/>
          <pc:sldMk cId="3762597819" sldId="538"/>
        </pc:sldMkLst>
      </pc:sldChg>
      <pc:sldChg chg="add">
        <pc:chgData name="Rhiannon Akers" userId="fb3c9d12-5c8c-42d7-8dc7-d872d7a3d202" providerId="ADAL" clId="{B7DDC35F-7ABC-4A34-B2AC-22C6396D3DC6}" dt="2025-01-27T14:19:58.536" v="15"/>
        <pc:sldMkLst>
          <pc:docMk/>
          <pc:sldMk cId="3516608740" sldId="539"/>
        </pc:sldMkLst>
      </pc:sldChg>
      <pc:sldChg chg="add">
        <pc:chgData name="Rhiannon Akers" userId="fb3c9d12-5c8c-42d7-8dc7-d872d7a3d202" providerId="ADAL" clId="{B7DDC35F-7ABC-4A34-B2AC-22C6396D3DC6}" dt="2025-01-27T14:20:02.358" v="16"/>
        <pc:sldMkLst>
          <pc:docMk/>
          <pc:sldMk cId="3929396884" sldId="540"/>
        </pc:sldMkLst>
      </pc:sldChg>
      <pc:sldChg chg="del">
        <pc:chgData name="Rhiannon Akers" userId="fb3c9d12-5c8c-42d7-8dc7-d872d7a3d202" providerId="ADAL" clId="{B7DDC35F-7ABC-4A34-B2AC-22C6396D3DC6}" dt="2025-01-18T13:19:51.897" v="7" actId="47"/>
        <pc:sldMkLst>
          <pc:docMk/>
          <pc:sldMk cId="4232416865" sldId="541"/>
        </pc:sldMkLst>
      </pc:sldChg>
      <pc:sldChg chg="del">
        <pc:chgData name="Rhiannon Akers" userId="fb3c9d12-5c8c-42d7-8dc7-d872d7a3d202" providerId="ADAL" clId="{B7DDC35F-7ABC-4A34-B2AC-22C6396D3DC6}" dt="2025-01-27T14:19:27.120" v="12" actId="47"/>
        <pc:sldMkLst>
          <pc:docMk/>
          <pc:sldMk cId="1304600601" sldId="559"/>
        </pc:sldMkLst>
      </pc:sldChg>
      <pc:sldChg chg="del">
        <pc:chgData name="Rhiannon Akers" userId="fb3c9d12-5c8c-42d7-8dc7-d872d7a3d202" providerId="ADAL" clId="{B7DDC35F-7ABC-4A34-B2AC-22C6396D3DC6}" dt="2025-01-18T13:19:23.487" v="3" actId="47"/>
        <pc:sldMkLst>
          <pc:docMk/>
          <pc:sldMk cId="2807769468" sldId="560"/>
        </pc:sldMkLst>
      </pc:sldChg>
      <pc:sldChg chg="add ord">
        <pc:chgData name="Rhiannon Akers" userId="fb3c9d12-5c8c-42d7-8dc7-d872d7a3d202" providerId="ADAL" clId="{B7DDC35F-7ABC-4A34-B2AC-22C6396D3DC6}" dt="2025-01-27T14:19:25.251" v="11"/>
        <pc:sldMkLst>
          <pc:docMk/>
          <pc:sldMk cId="2215422822" sldId="563"/>
        </pc:sldMkLst>
      </pc:sldChg>
      <pc:sldChg chg="modSp new mod">
        <pc:chgData name="Rhiannon Akers" userId="fb3c9d12-5c8c-42d7-8dc7-d872d7a3d202" providerId="ADAL" clId="{B7DDC35F-7ABC-4A34-B2AC-22C6396D3DC6}" dt="2025-01-28T10:27:00.492" v="443" actId="20577"/>
        <pc:sldMkLst>
          <pc:docMk/>
          <pc:sldMk cId="1703001392" sldId="564"/>
        </pc:sldMkLst>
        <pc:spChg chg="mod">
          <ac:chgData name="Rhiannon Akers" userId="fb3c9d12-5c8c-42d7-8dc7-d872d7a3d202" providerId="ADAL" clId="{B7DDC35F-7ABC-4A34-B2AC-22C6396D3DC6}" dt="2025-01-28T10:26:46.140" v="442" actId="113"/>
          <ac:spMkLst>
            <pc:docMk/>
            <pc:sldMk cId="1703001392" sldId="564"/>
            <ac:spMk id="2" creationId="{969D34AB-89C9-E54B-329F-F371F081EB9E}"/>
          </ac:spMkLst>
        </pc:spChg>
        <pc:spChg chg="mod">
          <ac:chgData name="Rhiannon Akers" userId="fb3c9d12-5c8c-42d7-8dc7-d872d7a3d202" providerId="ADAL" clId="{B7DDC35F-7ABC-4A34-B2AC-22C6396D3DC6}" dt="2025-01-28T10:27:00.492" v="443" actId="20577"/>
          <ac:spMkLst>
            <pc:docMk/>
            <pc:sldMk cId="1703001392" sldId="564"/>
            <ac:spMk id="3" creationId="{B1985FB9-F52F-8C81-474C-C5EF9946934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28/01/2025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28/01/2025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allup.com/workplace/350057/gallup-finds-silver-bullet-coach-once-per-week.aspx"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allup.com/workplace/285674/improve-employee-engagement-workplace.aspx#ite-357458"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www.gallup.com/people/item.aspx?a=100027" TargetMode="External"/><Relationship Id="rId3" Type="http://schemas.openxmlformats.org/officeDocument/2006/relationships/hyperlink" Target="https://development-academy.co.uk/news-tips/employee-happiness-statistics-2021/" TargetMode="External"/><Relationship Id="rId7" Type="http://schemas.openxmlformats.org/officeDocument/2006/relationships/hyperlink" Target="https://www.forbes.com/sites/victorlipman/2017/04/15/66-of-employees-would-quit-if-they-feel-unappreciated/#23f821dd6897"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talentlyft.com/en/blog/article/416/increasing-diversity-and-inclusion-with-ai-what-makes-the-fairest-recruitment-process" TargetMode="External"/><Relationship Id="rId5" Type="http://schemas.openxmlformats.org/officeDocument/2006/relationships/hyperlink" Target="https://www.hrcloud.com/blog/90-fun-employee-engagement-activities-and-ideas-for-2022" TargetMode="External"/><Relationship Id="rId10" Type="http://schemas.openxmlformats.org/officeDocument/2006/relationships/hyperlink" Target="https://blog.accessperks.com/millennial-employee-engagement-loyalty-statistics-the-ultimate-collection" TargetMode="External"/><Relationship Id="rId4" Type="http://schemas.openxmlformats.org/officeDocument/2006/relationships/hyperlink" Target="https://support.hrcloud.com/help-center/how-to-cancel-a-task-partof-chainedtask?__hstc=163136357.a57c33dbf04cc3f0ef9f56136d55fae0.1705936078897.1705936078897.1705936078897.1&amp;__hssc=163136357.1.1705936078897&amp;__hsfp=2081213973" TargetMode="External"/><Relationship Id="rId9" Type="http://schemas.openxmlformats.org/officeDocument/2006/relationships/hyperlink" Target="https://www.talentlyft.com/en/blog/article/279/recruiting-millennials-7-strategies-to-attract-and-engage-millennial-talent"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a:t>
            </a:fld>
            <a:endParaRPr lang="en-GB"/>
          </a:p>
        </p:txBody>
      </p:sp>
    </p:spTree>
    <p:extLst>
      <p:ext uri="{BB962C8B-B14F-4D97-AF65-F5344CB8AC3E}">
        <p14:creationId xmlns:p14="http://schemas.microsoft.com/office/powerpoint/2010/main" val="2210539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110640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35054418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1" dirty="0">
                <a:solidFill>
                  <a:srgbClr val="000000"/>
                </a:solidFill>
                <a:effectLst/>
                <a:latin typeface="aktiv-grotesk"/>
              </a:rPr>
              <a:t>One of Gallup's biggest discoveries: </a:t>
            </a:r>
            <a:r>
              <a:rPr lang="en-GB" b="0" i="1" u="none" strike="noStrike" dirty="0">
                <a:solidFill>
                  <a:srgbClr val="000000"/>
                </a:solidFill>
                <a:effectLst/>
                <a:latin typeface="aktiv-grotesk"/>
                <a:hlinkClick r:id="rId3"/>
              </a:rPr>
              <a:t>the manager or team leader alone accounts for 70% of the variance in team engagement.</a:t>
            </a:r>
            <a:endParaRPr lang="en-GB" b="0" i="0" dirty="0">
              <a:solidFill>
                <a:srgbClr val="000000"/>
              </a:solidFill>
              <a:effectLst/>
              <a:latin typeface="aktiv-grotesk"/>
            </a:endParaRPr>
          </a:p>
          <a:p>
            <a:br>
              <a:rPr lang="en-GB" b="0" i="0" dirty="0">
                <a:solidFill>
                  <a:srgbClr val="000000"/>
                </a:solidFill>
                <a:effectLst/>
                <a:latin typeface="aktiv-grotesk"/>
              </a:rPr>
            </a:b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470581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to Improve Employee Engagement in the Workplace - Gallup</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6765402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434F57"/>
                </a:solidFill>
                <a:effectLst/>
                <a:latin typeface="Lato" panose="020F0502020204030203" pitchFamily="34" charset="0"/>
              </a:rPr>
              <a:t>Employee Engagement Strategy #1 – Adopt a Bottom-Up Approach</a:t>
            </a:r>
            <a:endParaRPr lang="en-GB" b="0" i="0" dirty="0">
              <a:solidFill>
                <a:srgbClr val="434F57"/>
              </a:solidFill>
              <a:effectLst/>
              <a:latin typeface="Lato" panose="020F0502020204030203" pitchFamily="34" charset="0"/>
            </a:endParaRPr>
          </a:p>
          <a:p>
            <a:pPr algn="l"/>
            <a:r>
              <a:rPr lang="en-GB" b="0" i="0" dirty="0">
                <a:solidFill>
                  <a:srgbClr val="434F57"/>
                </a:solidFill>
                <a:effectLst/>
                <a:latin typeface="Lato" panose="020F0502020204030203" pitchFamily="34" charset="0"/>
              </a:rPr>
              <a:t>The construction of a house starts by building the right foundation at the bottom—not the roof! With any major decision in the organization, it is warranted that it starts at the lowest tiers—your employees. Conduct questionnaires and surveys that permit your employees to express their opinions and concerns. This research shows that</a:t>
            </a:r>
            <a:r>
              <a:rPr lang="en-GB" b="0" i="0" u="none" strike="noStrike" dirty="0">
                <a:solidFill>
                  <a:srgbClr val="41B3C2"/>
                </a:solidFill>
                <a:effectLst/>
                <a:latin typeface="Lato" panose="020F0502020204030203" pitchFamily="34" charset="0"/>
                <a:hlinkClick r:id="rId3"/>
              </a:rPr>
              <a:t> 1 in 6 employees are so unhappy they are looking for a new job</a:t>
            </a:r>
            <a:r>
              <a:rPr lang="en-GB" b="0" i="0" dirty="0">
                <a:solidFill>
                  <a:srgbClr val="434F57"/>
                </a:solidFill>
                <a:effectLst/>
                <a:latin typeface="Lato" panose="020F0502020204030203" pitchFamily="34" charset="0"/>
              </a:rPr>
              <a:t>. A survey might be the best way to spur your employee engagement strategy. The more you ask for their opinions, the more they feel esteemed, entitled, respected, and like they belong to the organization.</a:t>
            </a:r>
          </a:p>
          <a:p>
            <a:pPr algn="l"/>
            <a:r>
              <a:rPr lang="en-GB" b="0" i="0" dirty="0">
                <a:solidFill>
                  <a:srgbClr val="434F57"/>
                </a:solidFill>
                <a:effectLst/>
                <a:latin typeface="Lato" panose="020F0502020204030203" pitchFamily="34" charset="0"/>
              </a:rPr>
              <a:t> </a:t>
            </a:r>
          </a:p>
          <a:p>
            <a:pPr algn="l"/>
            <a:r>
              <a:rPr lang="en-GB" b="1" i="0" dirty="0">
                <a:solidFill>
                  <a:srgbClr val="434F57"/>
                </a:solidFill>
                <a:effectLst/>
                <a:latin typeface="Lato" panose="020F0502020204030203" pitchFamily="34" charset="0"/>
              </a:rPr>
              <a:t>Employee Engagement Strategy #2 – Promote Two-Way Communication</a:t>
            </a:r>
            <a:endParaRPr lang="en-GB" b="0" i="0" dirty="0">
              <a:solidFill>
                <a:srgbClr val="434F57"/>
              </a:solidFill>
              <a:effectLst/>
              <a:latin typeface="Lato" panose="020F0502020204030203" pitchFamily="34" charset="0"/>
            </a:endParaRPr>
          </a:p>
          <a:p>
            <a:pPr algn="l"/>
            <a:r>
              <a:rPr lang="en-GB" b="0" i="0" dirty="0">
                <a:solidFill>
                  <a:srgbClr val="434F57"/>
                </a:solidFill>
                <a:effectLst/>
                <a:latin typeface="Lato" panose="020F0502020204030203" pitchFamily="34" charset="0"/>
              </a:rPr>
              <a:t>To promote employee engagement, the first requirement is to keep the employees out of the dark. If organizations act secretive and only divulge information on a “need-to-know” basis, it will likely cause lower engagement rates among their employees. Transparency begets trust when employees get to understand how corporate decisions will affect the workplace or how they should deal with situations.</a:t>
            </a:r>
          </a:p>
          <a:p>
            <a:pPr algn="l"/>
            <a:r>
              <a:rPr lang="en-GB" b="0" i="0" dirty="0">
                <a:solidFill>
                  <a:srgbClr val="434F57"/>
                </a:solidFill>
                <a:effectLst/>
                <a:latin typeface="Lato" panose="020F0502020204030203" pitchFamily="34" charset="0"/>
              </a:rPr>
              <a:t>But is disseminating information enough? No, communication should go two ways—the employees should be encouraged to share their concerns so they don’t feel ignored or unvalued. Top business leaders generally believe in the open door policy and do not use “top-secret” information to their advantage.</a:t>
            </a:r>
          </a:p>
          <a:p>
            <a:pPr algn="l"/>
            <a:r>
              <a:rPr lang="en-GB" b="0" i="0" dirty="0">
                <a:solidFill>
                  <a:srgbClr val="434F57"/>
                </a:solidFill>
                <a:effectLst/>
                <a:latin typeface="Lato" panose="020F0502020204030203" pitchFamily="34" charset="0"/>
              </a:rPr>
              <a:t> </a:t>
            </a:r>
          </a:p>
          <a:p>
            <a:pPr algn="l"/>
            <a:r>
              <a:rPr lang="en-GB" b="1" i="0" dirty="0">
                <a:solidFill>
                  <a:srgbClr val="434F57"/>
                </a:solidFill>
                <a:effectLst/>
                <a:latin typeface="Lato" panose="020F0502020204030203" pitchFamily="34" charset="0"/>
              </a:rPr>
              <a:t>Employee Engagement Strategy #3 – Encourage Community Participation</a:t>
            </a:r>
            <a:endParaRPr lang="en-GB" b="0" i="0" dirty="0">
              <a:solidFill>
                <a:srgbClr val="434F57"/>
              </a:solidFill>
              <a:effectLst/>
              <a:latin typeface="Lato" panose="020F0502020204030203" pitchFamily="34" charset="0"/>
            </a:endParaRPr>
          </a:p>
          <a:p>
            <a:pPr algn="l"/>
            <a:r>
              <a:rPr lang="en-GB" b="0" i="0" dirty="0">
                <a:solidFill>
                  <a:srgbClr val="434F57"/>
                </a:solidFill>
                <a:effectLst/>
                <a:latin typeface="Lato" panose="020F0502020204030203" pitchFamily="34" charset="0"/>
              </a:rPr>
              <a:t>An organization is essentially a community; each member </a:t>
            </a:r>
            <a:r>
              <a:rPr lang="en-GB" b="0" i="0" dirty="0" err="1">
                <a:solidFill>
                  <a:srgbClr val="434F57"/>
                </a:solidFill>
                <a:effectLst/>
                <a:latin typeface="Lato" panose="020F0502020204030203" pitchFamily="34" charset="0"/>
              </a:rPr>
              <a:t>fulfills</a:t>
            </a:r>
            <a:r>
              <a:rPr lang="en-GB" b="0" i="0" dirty="0">
                <a:solidFill>
                  <a:srgbClr val="434F57"/>
                </a:solidFill>
                <a:effectLst/>
                <a:latin typeface="Lato" panose="020F0502020204030203" pitchFamily="34" charset="0"/>
              </a:rPr>
              <a:t> a </a:t>
            </a:r>
            <a:r>
              <a:rPr lang="en-GB" b="0" i="0" u="none" strike="noStrike" dirty="0">
                <a:solidFill>
                  <a:srgbClr val="41B3C2"/>
                </a:solidFill>
                <a:effectLst/>
                <a:latin typeface="Lato" panose="020F0502020204030203" pitchFamily="34" charset="0"/>
                <a:hlinkClick r:id="rId4"/>
              </a:rPr>
              <a:t>specific task</a:t>
            </a:r>
            <a:r>
              <a:rPr lang="en-GB" b="0" i="0" dirty="0">
                <a:solidFill>
                  <a:srgbClr val="434F57"/>
                </a:solidFill>
                <a:effectLst/>
                <a:latin typeface="Lato" panose="020F0502020204030203" pitchFamily="34" charset="0"/>
              </a:rPr>
              <a:t> and serves the community as a whole. To encourage this community spirit among your employees, any </a:t>
            </a:r>
            <a:r>
              <a:rPr lang="en-GB" b="0" i="0" u="none" strike="noStrike" dirty="0">
                <a:solidFill>
                  <a:srgbClr val="41B3C2"/>
                </a:solidFill>
                <a:effectLst/>
                <a:latin typeface="Lato" panose="020F0502020204030203" pitchFamily="34" charset="0"/>
                <a:hlinkClick r:id="rId5"/>
              </a:rPr>
              <a:t>engagement activity</a:t>
            </a:r>
            <a:r>
              <a:rPr lang="en-GB" b="0" i="0" dirty="0">
                <a:solidFill>
                  <a:srgbClr val="434F57"/>
                </a:solidFill>
                <a:effectLst/>
                <a:latin typeface="Lato" panose="020F0502020204030203" pitchFamily="34" charset="0"/>
              </a:rPr>
              <a:t> can help, from organizing a big annual event to simply taking a team out to lunch. </a:t>
            </a:r>
          </a:p>
          <a:p>
            <a:pPr algn="l"/>
            <a:r>
              <a:rPr lang="en-GB" b="0" i="0" dirty="0">
                <a:solidFill>
                  <a:srgbClr val="434F57"/>
                </a:solidFill>
                <a:effectLst/>
                <a:latin typeface="Lato" panose="020F0502020204030203" pitchFamily="34" charset="0"/>
              </a:rPr>
              <a:t>Not withstanding the hierarchy present in the organization, it is better to maintain a certain level of </a:t>
            </a:r>
            <a:r>
              <a:rPr lang="en-GB" b="0" i="0" u="none" strike="noStrike" dirty="0">
                <a:solidFill>
                  <a:srgbClr val="41B3C2"/>
                </a:solidFill>
                <a:effectLst/>
                <a:latin typeface="Lato" panose="020F0502020204030203" pitchFamily="34" charset="0"/>
                <a:hlinkClick r:id="rId6"/>
              </a:rPr>
              <a:t>equality and unbiasedness</a:t>
            </a:r>
            <a:r>
              <a:rPr lang="en-GB" b="0" i="0" dirty="0">
                <a:solidFill>
                  <a:srgbClr val="434F57"/>
                </a:solidFill>
                <a:effectLst/>
                <a:latin typeface="Lato" panose="020F0502020204030203" pitchFamily="34" charset="0"/>
              </a:rPr>
              <a:t> where everyone feels they are important to the community.</a:t>
            </a:r>
          </a:p>
          <a:p>
            <a:pPr algn="l"/>
            <a:r>
              <a:rPr lang="en-GB" b="0" i="0" dirty="0">
                <a:solidFill>
                  <a:srgbClr val="434F57"/>
                </a:solidFill>
                <a:effectLst/>
                <a:latin typeface="Lato" panose="020F0502020204030203" pitchFamily="34" charset="0"/>
              </a:rPr>
              <a:t>This philosophy is typical in the new-age technology startups where they adopt a more casual, no-walls organizational policy. Though sustaining this new business approach might be tricky, it can lead to highly engaged staff.</a:t>
            </a:r>
          </a:p>
          <a:p>
            <a:pPr algn="l"/>
            <a:r>
              <a:rPr lang="en-GB" b="0" i="0" dirty="0">
                <a:solidFill>
                  <a:srgbClr val="434F57"/>
                </a:solidFill>
                <a:effectLst/>
                <a:latin typeface="Lato" panose="020F0502020204030203" pitchFamily="34" charset="0"/>
              </a:rPr>
              <a:t> </a:t>
            </a:r>
          </a:p>
          <a:p>
            <a:pPr algn="l"/>
            <a:r>
              <a:rPr lang="en-GB" b="1" i="0" dirty="0">
                <a:solidFill>
                  <a:srgbClr val="434F57"/>
                </a:solidFill>
                <a:effectLst/>
                <a:latin typeface="Lato" panose="020F0502020204030203" pitchFamily="34" charset="0"/>
              </a:rPr>
              <a:t>Employee Engagement Strategy #4 – Recognize Good Work</a:t>
            </a:r>
            <a:endParaRPr lang="en-GB" b="0" i="0" dirty="0">
              <a:solidFill>
                <a:srgbClr val="434F57"/>
              </a:solidFill>
              <a:effectLst/>
              <a:latin typeface="Lato" panose="020F0502020204030203" pitchFamily="34" charset="0"/>
            </a:endParaRPr>
          </a:p>
          <a:p>
            <a:pPr algn="l"/>
            <a:r>
              <a:rPr lang="en-GB" b="0" i="0" u="none" strike="noStrike" dirty="0">
                <a:solidFill>
                  <a:srgbClr val="41B3C2"/>
                </a:solidFill>
                <a:effectLst/>
                <a:latin typeface="Lato" panose="020F0502020204030203" pitchFamily="34" charset="0"/>
                <a:hlinkClick r:id="rId7"/>
              </a:rPr>
              <a:t>Two out of three employees</a:t>
            </a:r>
            <a:r>
              <a:rPr lang="en-GB" b="0" i="0" dirty="0">
                <a:solidFill>
                  <a:srgbClr val="434F57"/>
                </a:solidFill>
                <a:effectLst/>
                <a:latin typeface="Lato" panose="020F0502020204030203" pitchFamily="34" charset="0"/>
              </a:rPr>
              <a:t> feel they do not get enough recognition for their work. As a result, most employees will not deliver their maximum potential and may engage in unwanted </a:t>
            </a:r>
            <a:r>
              <a:rPr lang="en-GB" b="0" i="0" dirty="0" err="1">
                <a:solidFill>
                  <a:srgbClr val="434F57"/>
                </a:solidFill>
                <a:effectLst/>
                <a:latin typeface="Lato" panose="020F0502020204030203" pitchFamily="34" charset="0"/>
              </a:rPr>
              <a:t>behavior</a:t>
            </a:r>
            <a:r>
              <a:rPr lang="en-GB" b="0" i="0" dirty="0">
                <a:solidFill>
                  <a:srgbClr val="434F57"/>
                </a:solidFill>
                <a:effectLst/>
                <a:latin typeface="Lato" panose="020F0502020204030203" pitchFamily="34" charset="0"/>
              </a:rPr>
              <a:t>. Also, highly-trained and qualified talent is always looking for better options out there.</a:t>
            </a:r>
          </a:p>
          <a:p>
            <a:pPr algn="l"/>
            <a:r>
              <a:rPr lang="en-GB" b="0" i="0" dirty="0">
                <a:solidFill>
                  <a:srgbClr val="434F57"/>
                </a:solidFill>
                <a:effectLst/>
                <a:latin typeface="Lato" panose="020F0502020204030203" pitchFamily="34" charset="0"/>
              </a:rPr>
              <a:t>For this reason, it is wise to create a recognition-rich environment where good work is rewarded with perks and incentives. At the very least, a few good words and a certificate of appreciation can go a long way in letting others feel valued for their work. </a:t>
            </a:r>
          </a:p>
          <a:p>
            <a:pPr algn="l"/>
            <a:r>
              <a:rPr lang="en-GB" b="0" i="0" dirty="0">
                <a:solidFill>
                  <a:srgbClr val="434F57"/>
                </a:solidFill>
                <a:effectLst/>
                <a:latin typeface="Lato" panose="020F0502020204030203" pitchFamily="34" charset="0"/>
              </a:rPr>
              <a:t>It’s worth noting here that every form of recognition should conform to the organization’s mission, goals, and philosophy. It is about steering the human capital in the right direction, after all.</a:t>
            </a:r>
          </a:p>
          <a:p>
            <a:pPr algn="l"/>
            <a:r>
              <a:rPr lang="en-GB" b="0" i="0" dirty="0">
                <a:solidFill>
                  <a:srgbClr val="434F57"/>
                </a:solidFill>
                <a:effectLst/>
                <a:latin typeface="Lato" panose="020F0502020204030203" pitchFamily="34" charset="0"/>
              </a:rPr>
              <a:t> </a:t>
            </a:r>
          </a:p>
          <a:p>
            <a:pPr algn="l"/>
            <a:r>
              <a:rPr lang="en-GB" b="1" i="0" dirty="0">
                <a:solidFill>
                  <a:srgbClr val="434F57"/>
                </a:solidFill>
                <a:effectLst/>
                <a:latin typeface="Lato" panose="020F0502020204030203" pitchFamily="34" charset="0"/>
              </a:rPr>
              <a:t>Employee Engagement Strategy #5 – Invest in Personal Growth</a:t>
            </a:r>
            <a:endParaRPr lang="en-GB" b="0" i="0" dirty="0">
              <a:solidFill>
                <a:srgbClr val="434F57"/>
              </a:solidFill>
              <a:effectLst/>
              <a:latin typeface="Lato" panose="020F0502020204030203" pitchFamily="34" charset="0"/>
            </a:endParaRPr>
          </a:p>
          <a:p>
            <a:pPr algn="l"/>
            <a:r>
              <a:rPr lang="en-GB" b="0" i="0" dirty="0">
                <a:solidFill>
                  <a:srgbClr val="434F57"/>
                </a:solidFill>
                <a:effectLst/>
                <a:latin typeface="Lato" panose="020F0502020204030203" pitchFamily="34" charset="0"/>
              </a:rPr>
              <a:t>This is part of the nurturing phase of human capital management. Every human asset that you acquire should be fostered and polished to assist in the long-term growth of the organization. Whether it is by running a proprietary training program or sponsoring higher education for your employees, you are not only investing in the future of your company but also creating a sense of loyalty among your employees.</a:t>
            </a:r>
          </a:p>
          <a:p>
            <a:pPr algn="l"/>
            <a:r>
              <a:rPr lang="en-GB" b="0" i="0" dirty="0">
                <a:solidFill>
                  <a:srgbClr val="434F57"/>
                </a:solidFill>
                <a:effectLst/>
                <a:latin typeface="Lato" panose="020F0502020204030203" pitchFamily="34" charset="0"/>
              </a:rPr>
              <a:t>Remember, every employee loves a company that supports them in their professional career and adds value to their personal lives. Want to retain top-notch talent in your organization? Do not act selfish or dismissive. Ensure their personal growth and you will reap the benefits.</a:t>
            </a:r>
          </a:p>
          <a:p>
            <a:pPr algn="l"/>
            <a:r>
              <a:rPr lang="en-GB" b="0" i="0" dirty="0">
                <a:solidFill>
                  <a:srgbClr val="434F57"/>
                </a:solidFill>
                <a:effectLst/>
                <a:latin typeface="Lato" panose="020F0502020204030203" pitchFamily="34" charset="0"/>
              </a:rPr>
              <a:t> </a:t>
            </a:r>
          </a:p>
          <a:p>
            <a:pPr algn="l"/>
            <a:r>
              <a:rPr lang="en-GB" b="1" i="0" dirty="0">
                <a:solidFill>
                  <a:srgbClr val="434F57"/>
                </a:solidFill>
                <a:effectLst/>
                <a:latin typeface="Lato" panose="020F0502020204030203" pitchFamily="34" charset="0"/>
              </a:rPr>
              <a:t>Employee Engagement Strategy #6 – Hire Competent Managers</a:t>
            </a:r>
            <a:endParaRPr lang="en-GB" b="0" i="0" dirty="0">
              <a:solidFill>
                <a:srgbClr val="434F57"/>
              </a:solidFill>
              <a:effectLst/>
              <a:latin typeface="Lato" panose="020F0502020204030203" pitchFamily="34" charset="0"/>
            </a:endParaRPr>
          </a:p>
          <a:p>
            <a:pPr algn="l"/>
            <a:r>
              <a:rPr lang="en-GB" b="0" i="0" dirty="0">
                <a:solidFill>
                  <a:srgbClr val="434F57"/>
                </a:solidFill>
                <a:effectLst/>
                <a:latin typeface="Lato" panose="020F0502020204030203" pitchFamily="34" charset="0"/>
              </a:rPr>
              <a:t>Your secret weapon to spur employee engagement is the managers—they are the middlemen between boardroom members and the employees. In most cases, the employees interact with the top-level executives rarely, if ever, but have daily interactions with their immediate bosses. Whether they are feeling secure, angry, or ignored depends on the tact of the respective manager. </a:t>
            </a:r>
          </a:p>
          <a:p>
            <a:pPr algn="l"/>
            <a:r>
              <a:rPr lang="en-GB" b="0" i="0" dirty="0">
                <a:solidFill>
                  <a:srgbClr val="434F57"/>
                </a:solidFill>
                <a:effectLst/>
                <a:latin typeface="Lato" panose="020F0502020204030203" pitchFamily="34" charset="0"/>
              </a:rPr>
              <a:t>Are they capable of handling the employees? If not, what can they do better? </a:t>
            </a:r>
          </a:p>
          <a:p>
            <a:pPr algn="l"/>
            <a:r>
              <a:rPr lang="en-GB" b="0" i="0" dirty="0">
                <a:solidFill>
                  <a:srgbClr val="434F57"/>
                </a:solidFill>
                <a:effectLst/>
                <a:latin typeface="Lato" panose="020F0502020204030203" pitchFamily="34" charset="0"/>
              </a:rPr>
              <a:t>Gallup’s chairman, </a:t>
            </a:r>
            <a:r>
              <a:rPr lang="en-GB" b="0" i="0" u="none" strike="noStrike" dirty="0">
                <a:solidFill>
                  <a:srgbClr val="41B3C2"/>
                </a:solidFill>
                <a:effectLst/>
                <a:latin typeface="Lato" panose="020F0502020204030203" pitchFamily="34" charset="0"/>
                <a:hlinkClick r:id="rId8"/>
              </a:rPr>
              <a:t>Jim Clifton</a:t>
            </a:r>
            <a:r>
              <a:rPr lang="en-GB" b="0" i="0" dirty="0">
                <a:solidFill>
                  <a:srgbClr val="434F57"/>
                </a:solidFill>
                <a:effectLst/>
                <a:latin typeface="Lato" panose="020F0502020204030203" pitchFamily="34" charset="0"/>
              </a:rPr>
              <a:t>, once said:</a:t>
            </a:r>
          </a:p>
          <a:p>
            <a:pPr algn="l"/>
            <a:r>
              <a:rPr lang="en-GB" b="0" i="0" dirty="0">
                <a:solidFill>
                  <a:srgbClr val="434F57"/>
                </a:solidFill>
                <a:effectLst/>
                <a:latin typeface="Lato" panose="020F0502020204030203" pitchFamily="34" charset="0"/>
              </a:rPr>
              <a:t>“</a:t>
            </a:r>
            <a:r>
              <a:rPr lang="en-GB" b="0" i="1" dirty="0">
                <a:solidFill>
                  <a:srgbClr val="434F57"/>
                </a:solidFill>
                <a:effectLst/>
                <a:latin typeface="Lato" panose="020F0502020204030203" pitchFamily="34" charset="0"/>
              </a:rPr>
              <a:t>Employees—especially the stars—join a company and then quit their manager. It may not be the manager's fault so much as these managers have not been prepared to coach the new workforce</a:t>
            </a:r>
            <a:r>
              <a:rPr lang="en-GB" b="0" i="0" dirty="0">
                <a:solidFill>
                  <a:srgbClr val="434F57"/>
                </a:solidFill>
                <a:effectLst/>
                <a:latin typeface="Lato" panose="020F0502020204030203" pitchFamily="34" charset="0"/>
              </a:rPr>
              <a:t>.”</a:t>
            </a:r>
          </a:p>
          <a:p>
            <a:pPr algn="l"/>
            <a:r>
              <a:rPr lang="en-GB" b="0" i="0" dirty="0">
                <a:solidFill>
                  <a:srgbClr val="434F57"/>
                </a:solidFill>
                <a:effectLst/>
                <a:latin typeface="Lato" panose="020F0502020204030203" pitchFamily="34" charset="0"/>
              </a:rPr>
              <a:t>While organizations can choose to educate their managers on how to better engage their employees, it is always better to hire a capable manager first. Check their professional background and try to see if they are suited for the tricky job waiting for them. </a:t>
            </a:r>
          </a:p>
          <a:p>
            <a:pPr algn="l"/>
            <a:r>
              <a:rPr lang="en-GB" b="1" i="0" dirty="0">
                <a:solidFill>
                  <a:srgbClr val="434F57"/>
                </a:solidFill>
                <a:effectLst/>
                <a:latin typeface="Lato" panose="020F0502020204030203" pitchFamily="34" charset="0"/>
              </a:rPr>
              <a:t>Employee Engagement Strategy #7 – Create a Sense of Purpose</a:t>
            </a:r>
            <a:endParaRPr lang="en-GB" b="0" i="0" dirty="0">
              <a:solidFill>
                <a:srgbClr val="434F57"/>
              </a:solidFill>
              <a:effectLst/>
              <a:latin typeface="Lato" panose="020F0502020204030203" pitchFamily="34" charset="0"/>
            </a:endParaRPr>
          </a:p>
          <a:p>
            <a:pPr algn="l"/>
            <a:r>
              <a:rPr lang="en-GB" b="0" i="0" dirty="0">
                <a:solidFill>
                  <a:srgbClr val="434F57"/>
                </a:solidFill>
                <a:effectLst/>
                <a:latin typeface="Lato" panose="020F0502020204030203" pitchFamily="34" charset="0"/>
              </a:rPr>
              <a:t>Employees are not robots; they are human. Organizations that tend to see employees as a commodity that can be bought at a certain price have not woken up to the true essence of human capital, unfortunately. Your employees are not another factor of production, but prospective champions of your organization’s values and principles.</a:t>
            </a:r>
          </a:p>
          <a:p>
            <a:pPr algn="l"/>
            <a:r>
              <a:rPr lang="en-GB" b="0" i="0" dirty="0">
                <a:solidFill>
                  <a:srgbClr val="434F57"/>
                </a:solidFill>
                <a:effectLst/>
                <a:latin typeface="Lato" panose="020F0502020204030203" pitchFamily="34" charset="0"/>
              </a:rPr>
              <a:t>Although a hefty </a:t>
            </a:r>
            <a:r>
              <a:rPr lang="en-GB" b="0" i="0" dirty="0" err="1">
                <a:solidFill>
                  <a:srgbClr val="434F57"/>
                </a:solidFill>
                <a:effectLst/>
                <a:latin typeface="Lato" panose="020F0502020204030203" pitchFamily="34" charset="0"/>
              </a:rPr>
              <a:t>paycheck</a:t>
            </a:r>
            <a:r>
              <a:rPr lang="en-GB" b="0" i="0" dirty="0">
                <a:solidFill>
                  <a:srgbClr val="434F57"/>
                </a:solidFill>
                <a:effectLst/>
                <a:latin typeface="Lato" panose="020F0502020204030203" pitchFamily="34" charset="0"/>
              </a:rPr>
              <a:t> definitely helps, when an employee feels an emotional connection to your brand they will be able to provide higher personal investment and contribute in far greater measure. </a:t>
            </a:r>
          </a:p>
          <a:p>
            <a:pPr algn="l"/>
            <a:r>
              <a:rPr lang="en-GB" b="0" i="0" dirty="0">
                <a:solidFill>
                  <a:srgbClr val="434F57"/>
                </a:solidFill>
                <a:effectLst/>
                <a:latin typeface="Lato" panose="020F0502020204030203" pitchFamily="34" charset="0"/>
              </a:rPr>
              <a:t>One of the ways to ensure this is to let your employees know how significant their contribution is. Tell them how it is helping in achieving the organization’s business objectives. Simply speaking, organizations need to start making their employees feel that they matter.</a:t>
            </a:r>
          </a:p>
          <a:p>
            <a:pPr algn="l"/>
            <a:r>
              <a:rPr lang="en-GB" b="0" i="0" dirty="0">
                <a:solidFill>
                  <a:srgbClr val="434F57"/>
                </a:solidFill>
                <a:effectLst/>
                <a:latin typeface="Lato" panose="020F0502020204030203" pitchFamily="34" charset="0"/>
              </a:rPr>
              <a:t> </a:t>
            </a:r>
          </a:p>
          <a:p>
            <a:pPr algn="l"/>
            <a:r>
              <a:rPr lang="en-GB" b="1" i="0" dirty="0">
                <a:solidFill>
                  <a:srgbClr val="434F57"/>
                </a:solidFill>
                <a:effectLst/>
                <a:latin typeface="Lato" panose="020F0502020204030203" pitchFamily="34" charset="0"/>
              </a:rPr>
              <a:t>Employee Engagement Strategy #8 – Sketch a Success Roadmap</a:t>
            </a:r>
            <a:endParaRPr lang="en-GB" b="0" i="0" dirty="0">
              <a:solidFill>
                <a:srgbClr val="434F57"/>
              </a:solidFill>
              <a:effectLst/>
              <a:latin typeface="Lato" panose="020F0502020204030203" pitchFamily="34" charset="0"/>
            </a:endParaRPr>
          </a:p>
          <a:p>
            <a:pPr algn="l"/>
            <a:r>
              <a:rPr lang="en-GB" b="0" i="0" dirty="0">
                <a:solidFill>
                  <a:srgbClr val="434F57"/>
                </a:solidFill>
                <a:effectLst/>
                <a:latin typeface="Lato" panose="020F0502020204030203" pitchFamily="34" charset="0"/>
              </a:rPr>
              <a:t>This applies most if you </a:t>
            </a:r>
            <a:r>
              <a:rPr lang="en-GB" b="0" i="0" u="none" strike="noStrike" dirty="0">
                <a:solidFill>
                  <a:srgbClr val="41B3C2"/>
                </a:solidFill>
                <a:effectLst/>
                <a:latin typeface="Lato" panose="020F0502020204030203" pitchFamily="34" charset="0"/>
                <a:hlinkClick r:id="rId9"/>
              </a:rPr>
              <a:t>hire millennials</a:t>
            </a:r>
            <a:r>
              <a:rPr lang="en-GB" b="0" i="0" dirty="0">
                <a:solidFill>
                  <a:srgbClr val="434F57"/>
                </a:solidFill>
                <a:effectLst/>
                <a:latin typeface="Lato" panose="020F0502020204030203" pitchFamily="34" charset="0"/>
              </a:rPr>
              <a:t> in your organization. For many millennials, just coming to the office, doing the work assigned, and taking the </a:t>
            </a:r>
            <a:r>
              <a:rPr lang="en-GB" b="0" i="0" dirty="0" err="1">
                <a:solidFill>
                  <a:srgbClr val="434F57"/>
                </a:solidFill>
                <a:effectLst/>
                <a:latin typeface="Lato" panose="020F0502020204030203" pitchFamily="34" charset="0"/>
              </a:rPr>
              <a:t>paycheck</a:t>
            </a:r>
            <a:r>
              <a:rPr lang="en-GB" b="0" i="0" dirty="0">
                <a:solidFill>
                  <a:srgbClr val="434F57"/>
                </a:solidFill>
                <a:effectLst/>
                <a:latin typeface="Lato" panose="020F0502020204030203" pitchFamily="34" charset="0"/>
              </a:rPr>
              <a:t> back home is not enough. They are more conscious about where they will stand in the next five or ten years. They need to know there are sufficient growth prospects for the role they are fulfilling.</a:t>
            </a:r>
          </a:p>
          <a:p>
            <a:pPr algn="l"/>
            <a:r>
              <a:rPr lang="en-GB" b="0" i="0" dirty="0">
                <a:solidFill>
                  <a:srgbClr val="434F57"/>
                </a:solidFill>
                <a:effectLst/>
                <a:latin typeface="Lato" panose="020F0502020204030203" pitchFamily="34" charset="0"/>
              </a:rPr>
              <a:t>Sketching a proper roadmap of success is yet another pillar to a successful employee engagement strategy. Holding regular career </a:t>
            </a:r>
            <a:r>
              <a:rPr lang="en-GB" b="0" i="0" dirty="0" err="1">
                <a:solidFill>
                  <a:srgbClr val="434F57"/>
                </a:solidFill>
                <a:effectLst/>
                <a:latin typeface="Lato" panose="020F0502020204030203" pitchFamily="34" charset="0"/>
              </a:rPr>
              <a:t>counseling</a:t>
            </a:r>
            <a:r>
              <a:rPr lang="en-GB" b="0" i="0" dirty="0">
                <a:solidFill>
                  <a:srgbClr val="434F57"/>
                </a:solidFill>
                <a:effectLst/>
                <a:latin typeface="Lato" panose="020F0502020204030203" pitchFamily="34" charset="0"/>
              </a:rPr>
              <a:t> sessions or chalking out a clear career advancement path might help a lot when it comes to </a:t>
            </a:r>
            <a:r>
              <a:rPr lang="en-GB" b="0" i="0" u="none" strike="noStrike" dirty="0">
                <a:solidFill>
                  <a:srgbClr val="41B3C2"/>
                </a:solidFill>
                <a:effectLst/>
                <a:latin typeface="Lato" panose="020F0502020204030203" pitchFamily="34" charset="0"/>
                <a:hlinkClick r:id="rId10"/>
              </a:rPr>
              <a:t>millennial employee engagement</a:t>
            </a:r>
            <a:r>
              <a:rPr lang="en-GB" b="0" i="0" dirty="0">
                <a:solidFill>
                  <a:srgbClr val="434F57"/>
                </a:solidFill>
                <a:effectLst/>
                <a:latin typeface="Lato" panose="020F0502020204030203" pitchFamily="34" charset="0"/>
              </a:rPr>
              <a:t>. </a:t>
            </a:r>
          </a:p>
          <a:p>
            <a:pPr algn="l"/>
            <a:r>
              <a:rPr lang="en-GB" b="0" i="0" dirty="0">
                <a:solidFill>
                  <a:srgbClr val="434F57"/>
                </a:solidFill>
                <a:effectLst/>
                <a:latin typeface="Lato" panose="020F0502020204030203" pitchFamily="34" charset="0"/>
              </a:rPr>
              <a:t> </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37259306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3821511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353D33-183B-FC59-AC60-89AE246DCA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2E8CBF-2F20-D4C7-41BE-8735FB6625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53D735-6966-0CFB-32C5-AC510EBD2D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244DAA0-726B-B492-A5EE-A32C64CF88C9}"/>
              </a:ext>
            </a:extLst>
          </p:cNvPr>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246743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Extrinsic and Intrinsic factors</a:t>
            </a:r>
          </a:p>
          <a:p>
            <a:pPr algn="l"/>
            <a:endParaRPr lang="en-GB" dirty="0"/>
          </a:p>
          <a:p>
            <a:pPr algn="l"/>
            <a:r>
              <a:rPr lang="en-GB" b="0" i="0" dirty="0">
                <a:solidFill>
                  <a:srgbClr val="040C28"/>
                </a:solidFill>
                <a:effectLst/>
                <a:latin typeface="Google Sans"/>
              </a:rPr>
              <a:t>Intrinsic motivation comes from within, while extrinsic motivation arises from external factors</a:t>
            </a:r>
            <a:r>
              <a:rPr lang="en-GB" b="0" i="0" dirty="0">
                <a:solidFill>
                  <a:srgbClr val="202124"/>
                </a:solidFill>
                <a:effectLst/>
                <a:latin typeface="Google Sans"/>
              </a:rPr>
              <a:t>. When you are intrinsically motivated, you engage in an activity because you enjoy it and get personal satisfaction from doing it. When you are extrinsically motivated, you do something in order to gain an external reward.</a:t>
            </a:r>
            <a:endParaRPr lang="en-GB" dirty="0"/>
          </a:p>
          <a:p>
            <a:pPr algn="l"/>
            <a:endParaRPr lang="en-GB" dirty="0"/>
          </a:p>
          <a:p>
            <a:pPr algn="l"/>
            <a:r>
              <a:rPr lang="en-GB" b="1" i="0" dirty="0">
                <a:solidFill>
                  <a:srgbClr val="2C2C2C"/>
                </a:solidFill>
                <a:effectLst/>
                <a:latin typeface="Helvetica Neue"/>
              </a:rPr>
              <a:t>Intrinsic Motivation:</a:t>
            </a:r>
            <a:r>
              <a:rPr lang="en-GB" b="0" i="0" dirty="0">
                <a:solidFill>
                  <a:srgbClr val="2C2C2C"/>
                </a:solidFill>
                <a:effectLst/>
                <a:latin typeface="Helvetica Neue"/>
              </a:rPr>
              <a:t> </a:t>
            </a:r>
          </a:p>
          <a:p>
            <a:pPr algn="l">
              <a:buFont typeface="Arial" panose="020B0604020202020204" pitchFamily="34" charset="0"/>
              <a:buChar char="•"/>
            </a:pPr>
            <a:r>
              <a:rPr lang="en-GB" b="0" i="0" dirty="0">
                <a:solidFill>
                  <a:srgbClr val="2C2C2C"/>
                </a:solidFill>
                <a:effectLst/>
                <a:latin typeface="Helvetica Neue"/>
              </a:rPr>
              <a:t>You are motivated to do the activity because it is internally rewarding. You choose to do it because it’s fun, enjoyable, and satisfying. </a:t>
            </a:r>
          </a:p>
          <a:p>
            <a:pPr algn="l">
              <a:buFont typeface="Arial" panose="020B0604020202020204" pitchFamily="34" charset="0"/>
              <a:buChar char="•"/>
            </a:pPr>
            <a:r>
              <a:rPr lang="en-GB" b="0" i="0" dirty="0">
                <a:solidFill>
                  <a:srgbClr val="2C2C2C"/>
                </a:solidFill>
                <a:effectLst/>
                <a:latin typeface="Helvetica Neue"/>
              </a:rPr>
              <a:t>Your goal comes from within, and the outcomes of your goal satisfy your basic psychological needs for autonomy, competence and relatedness. </a:t>
            </a:r>
          </a:p>
          <a:p>
            <a:pPr algn="l"/>
            <a:r>
              <a:rPr lang="en-GB" b="1" i="0" dirty="0">
                <a:solidFill>
                  <a:srgbClr val="2C2C2C"/>
                </a:solidFill>
                <a:effectLst/>
                <a:latin typeface="Helvetica Neue"/>
              </a:rPr>
              <a:t>Extrinsic Motivation:</a:t>
            </a:r>
            <a:r>
              <a:rPr lang="en-GB" b="0" i="0" dirty="0">
                <a:solidFill>
                  <a:srgbClr val="2C2C2C"/>
                </a:solidFill>
                <a:effectLst/>
                <a:latin typeface="Helvetica Neue"/>
              </a:rPr>
              <a:t> </a:t>
            </a:r>
          </a:p>
          <a:p>
            <a:pPr algn="l">
              <a:buFont typeface="Arial" panose="020B0604020202020204" pitchFamily="34" charset="0"/>
              <a:buChar char="•"/>
            </a:pPr>
            <a:r>
              <a:rPr lang="en-GB" b="0" i="0" dirty="0">
                <a:solidFill>
                  <a:srgbClr val="2C2C2C"/>
                </a:solidFill>
                <a:effectLst/>
                <a:latin typeface="Helvetica Neue"/>
              </a:rPr>
              <a:t>You are motivated to do the activity in order to gain an external reward in return. </a:t>
            </a:r>
          </a:p>
          <a:p>
            <a:pPr algn="l">
              <a:buFont typeface="Arial" panose="020B0604020202020204" pitchFamily="34" charset="0"/>
              <a:buChar char="•"/>
            </a:pPr>
            <a:r>
              <a:rPr lang="en-GB" b="0" i="0" dirty="0">
                <a:solidFill>
                  <a:srgbClr val="2C2C2C"/>
                </a:solidFill>
                <a:effectLst/>
                <a:latin typeface="Helvetica Neue"/>
              </a:rPr>
              <a:t>Your goal is focused on an outcome, and does not satisfy your basic psychological needs. Rather, it involves external gains, such as money, fame, power, and avoiding consequences. </a:t>
            </a:r>
          </a:p>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10</a:t>
            </a:fld>
            <a:endParaRPr lang="en-GB"/>
          </a:p>
        </p:txBody>
      </p:sp>
    </p:spTree>
    <p:extLst>
      <p:ext uri="{BB962C8B-B14F-4D97-AF65-F5344CB8AC3E}">
        <p14:creationId xmlns:p14="http://schemas.microsoft.com/office/powerpoint/2010/main" val="2588863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23925505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13900500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201638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37991399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15</a:t>
            </a:fld>
            <a:endParaRPr lang="en-GB"/>
          </a:p>
        </p:txBody>
      </p:sp>
    </p:spTree>
    <p:extLst>
      <p:ext uri="{BB962C8B-B14F-4D97-AF65-F5344CB8AC3E}">
        <p14:creationId xmlns:p14="http://schemas.microsoft.com/office/powerpoint/2010/main" val="1698775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124"/>
                </a:solidFill>
                <a:effectLst/>
                <a:latin typeface="Google Sans"/>
              </a:rPr>
              <a:t>Maslow - Once basic needs are met, people are motivated by safety needs, then social needs, then esteem needs, and finally, self-actualization needs. Maslow's hierarchy of needs suggests that </a:t>
            </a:r>
            <a:r>
              <a:rPr lang="en-GB" b="0" i="0" dirty="0">
                <a:solidFill>
                  <a:srgbClr val="040C28"/>
                </a:solidFill>
                <a:effectLst/>
                <a:latin typeface="Google Sans"/>
              </a:rPr>
              <a:t>organizations can motivate employees by creating a work environment that satisfies these needs</a:t>
            </a:r>
            <a:r>
              <a:rPr lang="en-GB" b="0" i="0" dirty="0">
                <a:solidFill>
                  <a:srgbClr val="202124"/>
                </a:solidFill>
                <a:effectLst/>
                <a:latin typeface="Google Sans"/>
              </a:rPr>
              <a:t>.</a:t>
            </a:r>
          </a:p>
          <a:p>
            <a:pPr algn="l"/>
            <a:r>
              <a:rPr lang="en-GB" b="0" i="0" dirty="0">
                <a:solidFill>
                  <a:srgbClr val="202124"/>
                </a:solidFill>
                <a:effectLst/>
                <a:latin typeface="Google Sans"/>
              </a:rPr>
              <a:t>Herzberg - </a:t>
            </a:r>
            <a:r>
              <a:rPr lang="en-GB" b="0" i="0" dirty="0">
                <a:solidFill>
                  <a:srgbClr val="040C28"/>
                </a:solidFill>
                <a:effectLst/>
                <a:latin typeface="Google Sans"/>
              </a:rPr>
              <a:t>Motivational factors are based on an individual's need for personal growth, such as achievement, recognition, responsibility, advancement or the nature of the work itself</a:t>
            </a:r>
            <a:r>
              <a:rPr lang="en-GB" b="0" i="0" dirty="0">
                <a:solidFill>
                  <a:srgbClr val="202124"/>
                </a:solidFill>
                <a:effectLst/>
                <a:latin typeface="Google Sans"/>
              </a:rPr>
              <a:t>. Hygiene factors and motivators - </a:t>
            </a:r>
            <a:r>
              <a:rPr lang="en-GB" b="0" i="0" dirty="0">
                <a:solidFill>
                  <a:srgbClr val="4D5156"/>
                </a:solidFill>
                <a:effectLst/>
                <a:latin typeface="Google Sans"/>
              </a:rPr>
              <a:t>Hygiene factors are basic job necessities, such as working conditions and salary, that, if not met, can cause dissatisfaction.</a:t>
            </a:r>
          </a:p>
          <a:p>
            <a:pPr algn="l"/>
            <a:r>
              <a:rPr lang="en-GB" b="0" i="0" dirty="0">
                <a:solidFill>
                  <a:srgbClr val="4D5156"/>
                </a:solidFill>
                <a:effectLst/>
                <a:latin typeface="Google Sans"/>
              </a:rPr>
              <a:t>McClelland - </a:t>
            </a:r>
            <a:r>
              <a:rPr lang="en-GB" b="0" i="0" dirty="0">
                <a:solidFill>
                  <a:srgbClr val="202124"/>
                </a:solidFill>
                <a:effectLst/>
                <a:latin typeface="Google Sans"/>
              </a:rPr>
              <a:t>staff who are motivated by achievement tend to seek moderately hard tasks that require the efforts of one person so they are not overshadowed, but nothing too risky in case they fail or low-risk as there won't be much reward for it.</a:t>
            </a:r>
          </a:p>
          <a:p>
            <a:pPr algn="l"/>
            <a:endParaRPr lang="en-GB" b="0" i="0" dirty="0">
              <a:solidFill>
                <a:srgbClr val="202124"/>
              </a:solidFill>
              <a:effectLst/>
              <a:latin typeface="Google Sans"/>
            </a:endParaRPr>
          </a:p>
          <a:p>
            <a:pPr algn="l"/>
            <a:r>
              <a:rPr lang="en-GB" b="0" i="0" dirty="0">
                <a:solidFill>
                  <a:srgbClr val="202124"/>
                </a:solidFill>
                <a:effectLst/>
                <a:latin typeface="Google Sans"/>
              </a:rPr>
              <a:t>Porter and Lawler - proposes that </a:t>
            </a:r>
            <a:r>
              <a:rPr lang="en-GB" b="0" i="0" dirty="0">
                <a:solidFill>
                  <a:srgbClr val="040C28"/>
                </a:solidFill>
                <a:effectLst/>
                <a:latin typeface="Google Sans"/>
              </a:rPr>
              <a:t>an individual's motivation relies on how much they value a reward and if they believe their efforts will lead to that reward</a:t>
            </a:r>
            <a:r>
              <a:rPr lang="en-GB" b="0" i="0" dirty="0">
                <a:solidFill>
                  <a:srgbClr val="202124"/>
                </a:solidFill>
                <a:effectLst/>
                <a:latin typeface="Google Sans"/>
              </a:rPr>
              <a:t>. Porter and Lawler stress that motivation relies on aligning rewards to people's needs.</a:t>
            </a:r>
          </a:p>
          <a:p>
            <a:pPr algn="l"/>
            <a:r>
              <a:rPr lang="en-GB" b="0" i="0" dirty="0">
                <a:solidFill>
                  <a:srgbClr val="202124"/>
                </a:solidFill>
                <a:effectLst/>
                <a:latin typeface="Google Sans"/>
              </a:rPr>
              <a:t>Adam - </a:t>
            </a:r>
            <a:r>
              <a:rPr lang="en-GB" b="0" i="0" dirty="0">
                <a:solidFill>
                  <a:srgbClr val="040C28"/>
                </a:solidFill>
                <a:effectLst/>
                <a:latin typeface="Google Sans"/>
              </a:rPr>
              <a:t>perceived fairness of rewards and contributions across peer groups affects motivation</a:t>
            </a:r>
            <a:r>
              <a:rPr lang="en-GB" b="0" i="0" dirty="0">
                <a:solidFill>
                  <a:srgbClr val="202124"/>
                </a:solidFill>
                <a:effectLst/>
                <a:latin typeface="Google Sans"/>
              </a:rPr>
              <a:t>. What this means from a leadership and management perspective is that a sense of fairness should be created within a team to ensure the best levels of motivation, engagement and performance.</a:t>
            </a:r>
          </a:p>
          <a:p>
            <a:pPr algn="l"/>
            <a:r>
              <a:rPr lang="en-GB" b="0" i="0" dirty="0">
                <a:solidFill>
                  <a:srgbClr val="202124"/>
                </a:solidFill>
                <a:effectLst/>
                <a:latin typeface="Google Sans"/>
              </a:rPr>
              <a:t>Locke - individuals who set specific, difficult goals performed better than those who set general, easy goals. Locke proposed five basic principles of goal-setting: </a:t>
            </a:r>
            <a:r>
              <a:rPr lang="en-GB" b="0" i="0" dirty="0">
                <a:solidFill>
                  <a:srgbClr val="040C28"/>
                </a:solidFill>
                <a:effectLst/>
                <a:latin typeface="Google Sans"/>
              </a:rPr>
              <a:t>clarity, challenge, commitment, feedback, and task complexity</a:t>
            </a:r>
            <a:r>
              <a:rPr lang="en-GB" b="0" i="0" dirty="0">
                <a:solidFill>
                  <a:srgbClr val="202124"/>
                </a:solidFill>
                <a:effectLst/>
                <a:latin typeface="Google Sans"/>
              </a:rPr>
              <a:t>.</a:t>
            </a:r>
          </a:p>
          <a:p>
            <a:pPr algn="l"/>
            <a:endParaRPr lang="en-GB" b="0" i="0" dirty="0">
              <a:solidFill>
                <a:srgbClr val="202124"/>
              </a:solidFill>
              <a:effectLst/>
              <a:latin typeface="Google Sans"/>
            </a:endParaRPr>
          </a:p>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30855653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The relevance of job satisfaction</a:t>
            </a:r>
          </a:p>
        </p:txBody>
      </p:sp>
      <p:sp>
        <p:nvSpPr>
          <p:cNvPr id="4" name="Slide Number Placeholder 3"/>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6264222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5302960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Scientific management – Task fragmentation or breaking down jobs into their most simple component elements – Deciding on the best way to perform a job including the work layout – Training employees to carry out the job in the prescribed manner – Closely supervising and controlling the process – Rewarding employees financially for meeting output targets </a:t>
            </a:r>
          </a:p>
          <a:p>
            <a:pPr algn="l"/>
            <a:endParaRPr lang="en-GB" dirty="0"/>
          </a:p>
          <a:p>
            <a:pPr algn="l"/>
            <a:r>
              <a:rPr lang="en-GB" dirty="0"/>
              <a:t>Human relations approach – Importance of social relations at work and group work – Listening to employees, involving them </a:t>
            </a:r>
          </a:p>
          <a:p>
            <a:pPr algn="l"/>
            <a:endParaRPr lang="en-GB" dirty="0"/>
          </a:p>
          <a:p>
            <a:pPr algn="l"/>
            <a:r>
              <a:rPr lang="en-GB" dirty="0"/>
              <a:t>Skill variety - extent to which job allows for use of different skills</a:t>
            </a:r>
          </a:p>
          <a:p>
            <a:pPr algn="l"/>
            <a:r>
              <a:rPr lang="en-GB" dirty="0"/>
              <a:t>Task identity - extent to which job involves ‘whole’ meaningful piece of work </a:t>
            </a:r>
          </a:p>
          <a:p>
            <a:pPr algn="l"/>
            <a:r>
              <a:rPr lang="en-GB" dirty="0"/>
              <a:t>Task significance - impact of job on others both inside the organisation and outside (These factors give meaning to work) </a:t>
            </a:r>
          </a:p>
          <a:p>
            <a:pPr algn="l"/>
            <a:r>
              <a:rPr lang="en-GB" dirty="0"/>
              <a:t>Autonomy - extent to which job gives opportunity for freedom, independence, discretion (This gives responsibility to the jobholder) </a:t>
            </a:r>
          </a:p>
          <a:p>
            <a:pPr algn="l"/>
            <a:r>
              <a:rPr lang="en-GB" dirty="0"/>
              <a:t>Feedback - extent to which job allows for clear and direct feedback on effectiveness (This gives knowledge of results)</a:t>
            </a:r>
          </a:p>
        </p:txBody>
      </p:sp>
      <p:sp>
        <p:nvSpPr>
          <p:cNvPr id="4" name="Slide Number Placeholder 3"/>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15740767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12296603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32475423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22</a:t>
            </a:fld>
            <a:endParaRPr lang="en-GB"/>
          </a:p>
        </p:txBody>
      </p:sp>
    </p:spTree>
    <p:extLst>
      <p:ext uri="{BB962C8B-B14F-4D97-AF65-F5344CB8AC3E}">
        <p14:creationId xmlns:p14="http://schemas.microsoft.com/office/powerpoint/2010/main" val="2933017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23</a:t>
            </a:fld>
            <a:endParaRPr lang="en-GB"/>
          </a:p>
        </p:txBody>
      </p:sp>
    </p:spTree>
    <p:extLst>
      <p:ext uri="{BB962C8B-B14F-4D97-AF65-F5344CB8AC3E}">
        <p14:creationId xmlns:p14="http://schemas.microsoft.com/office/powerpoint/2010/main" val="9946556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r>
              <a:rPr lang="en-GB" dirty="0"/>
              <a:t>Sources of workplace motivation:  Achievement • Advancement • Belonging • Challenge • Contribution to society • Involvement • Financial reward • Growth and development • Intellectual interest • Job security • Pride in the organisation • Recognition and respect • Responsibility • Work environment Reynolds 200</a:t>
            </a:r>
          </a:p>
        </p:txBody>
      </p:sp>
      <p:sp>
        <p:nvSpPr>
          <p:cNvPr id="4" name="Slide Number Placeholder 3"/>
          <p:cNvSpPr>
            <a:spLocks noGrp="1"/>
          </p:cNvSpPr>
          <p:nvPr>
            <p:ph type="sldNum" sz="quarter" idx="5"/>
          </p:nvPr>
        </p:nvSpPr>
        <p:spPr/>
        <p:txBody>
          <a:bodyPr/>
          <a:lstStyle/>
          <a:p>
            <a:fld id="{15E43DBC-073C-4AB9-9B7E-763DDAD352F9}" type="slidenum">
              <a:rPr lang="en-GB" smtClean="0"/>
              <a:t>24</a:t>
            </a:fld>
            <a:endParaRPr lang="en-GB"/>
          </a:p>
        </p:txBody>
      </p:sp>
    </p:spTree>
    <p:extLst>
      <p:ext uri="{BB962C8B-B14F-4D97-AF65-F5344CB8AC3E}">
        <p14:creationId xmlns:p14="http://schemas.microsoft.com/office/powerpoint/2010/main" val="11611152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Feelings – what is going on inside us that helps us understand how we are experiencing things. </a:t>
            </a:r>
          </a:p>
          <a:p>
            <a:r>
              <a:rPr lang="en-GB" dirty="0"/>
              <a:t>Emotions – external presentation of our feelings</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25</a:t>
            </a:fld>
            <a:endParaRPr lang="en-GB"/>
          </a:p>
        </p:txBody>
      </p:sp>
    </p:spTree>
    <p:extLst>
      <p:ext uri="{BB962C8B-B14F-4D97-AF65-F5344CB8AC3E}">
        <p14:creationId xmlns:p14="http://schemas.microsoft.com/office/powerpoint/2010/main" val="4218421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emotional intelligence</a:t>
            </a:r>
          </a:p>
          <a:p>
            <a:r>
              <a:rPr lang="en-GB" dirty="0"/>
              <a:t>Managing better? • Perceptions and emotions are socially constructed, allowing us to make sense of others and ourselves. • Sense-making processes involve stereotypes – which can also be dangerous and deceptive. • Emotions can also be stereotyped to role performances, and failure to conform to these leads us to be judged in certain ways. • Emotion management allows us to be perceived as normal members of society whilst upholding stereotypes at the same time! • If emotions were not so powerful and important then there would be no need for us to manage them by managing our emotions and those of others (</a:t>
            </a:r>
            <a:r>
              <a:rPr lang="en-GB" dirty="0" err="1"/>
              <a:t>Craib</a:t>
            </a:r>
            <a:r>
              <a:rPr lang="en-GB" dirty="0"/>
              <a:t>, 1995)</a:t>
            </a:r>
          </a:p>
        </p:txBody>
      </p:sp>
      <p:sp>
        <p:nvSpPr>
          <p:cNvPr id="4" name="Slide Number Placeholder 3"/>
          <p:cNvSpPr>
            <a:spLocks noGrp="1"/>
          </p:cNvSpPr>
          <p:nvPr>
            <p:ph type="sldNum" sz="quarter" idx="5"/>
          </p:nvPr>
        </p:nvSpPr>
        <p:spPr/>
        <p:txBody>
          <a:bodyPr/>
          <a:lstStyle/>
          <a:p>
            <a:fld id="{15E43DBC-073C-4AB9-9B7E-763DDAD352F9}" type="slidenum">
              <a:rPr lang="en-GB" smtClean="0"/>
              <a:t>26</a:t>
            </a:fld>
            <a:endParaRPr lang="en-GB"/>
          </a:p>
        </p:txBody>
      </p:sp>
    </p:spTree>
    <p:extLst>
      <p:ext uri="{BB962C8B-B14F-4D97-AF65-F5344CB8AC3E}">
        <p14:creationId xmlns:p14="http://schemas.microsoft.com/office/powerpoint/2010/main" val="27685095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strategies available to organisations: </a:t>
            </a:r>
          </a:p>
          <a:p>
            <a:r>
              <a:rPr lang="en-GB" dirty="0"/>
              <a:t>Cost leadership strategy – reduce costs to increase profit and market share </a:t>
            </a:r>
          </a:p>
          <a:p>
            <a:r>
              <a:rPr lang="en-GB" dirty="0"/>
              <a:t>Differentiation strategy – make products and services more attractive and different from competitor offerings </a:t>
            </a:r>
          </a:p>
          <a:p>
            <a:r>
              <a:rPr lang="en-GB" dirty="0"/>
              <a:t>Focus strategy – identify niche markets and exploit them</a:t>
            </a:r>
          </a:p>
          <a:p>
            <a:endParaRPr lang="en-GB" dirty="0"/>
          </a:p>
          <a:p>
            <a:r>
              <a:rPr lang="en-GB" dirty="0"/>
              <a:t>Example of Admiral’s business and people strategy</a:t>
            </a:r>
          </a:p>
          <a:p>
            <a:r>
              <a:rPr lang="en-GB" dirty="0"/>
              <a:t>Group – working towards Admiral 2.0 (customer centric, more agile and autonomous, analytics, data </a:t>
            </a:r>
            <a:r>
              <a:rPr lang="en-GB"/>
              <a:t>and digital first, </a:t>
            </a:r>
            <a:r>
              <a:rPr lang="en-GB" dirty="0"/>
              <a:t>modern and attractive for talent, smart working)</a:t>
            </a:r>
          </a:p>
          <a:p>
            <a:r>
              <a:rPr lang="en-GB" dirty="0"/>
              <a:t>- Product diversification</a:t>
            </a:r>
          </a:p>
          <a:p>
            <a:r>
              <a:rPr lang="en-GB" dirty="0"/>
              <a:t>- Motor evaluation</a:t>
            </a:r>
          </a:p>
          <a:p>
            <a:r>
              <a:rPr lang="en-GB" dirty="0"/>
              <a:t>People – Attract and recruit</a:t>
            </a:r>
          </a:p>
          <a:p>
            <a:r>
              <a:rPr lang="en-GB" dirty="0"/>
              <a:t>- Develop and grow</a:t>
            </a:r>
          </a:p>
          <a:p>
            <a:r>
              <a:rPr lang="en-GB" dirty="0"/>
              <a:t>- Engage and inspire</a:t>
            </a:r>
          </a:p>
          <a:p>
            <a:r>
              <a:rPr lang="en-GB" dirty="0"/>
              <a:t>- Reward, recognise and retain</a:t>
            </a:r>
          </a:p>
        </p:txBody>
      </p:sp>
      <p:sp>
        <p:nvSpPr>
          <p:cNvPr id="4" name="Slide Number Placeholder 3"/>
          <p:cNvSpPr>
            <a:spLocks noGrp="1"/>
          </p:cNvSpPr>
          <p:nvPr>
            <p:ph type="sldNum" sz="quarter" idx="5"/>
          </p:nvPr>
        </p:nvSpPr>
        <p:spPr/>
        <p:txBody>
          <a:bodyPr/>
          <a:lstStyle/>
          <a:p>
            <a:fld id="{15E43DBC-073C-4AB9-9B7E-763DDAD352F9}" type="slidenum">
              <a:rPr lang="en-GB" smtClean="0"/>
              <a:t>27</a:t>
            </a:fld>
            <a:endParaRPr lang="en-GB"/>
          </a:p>
        </p:txBody>
      </p:sp>
    </p:spTree>
    <p:extLst>
      <p:ext uri="{BB962C8B-B14F-4D97-AF65-F5344CB8AC3E}">
        <p14:creationId xmlns:p14="http://schemas.microsoft.com/office/powerpoint/2010/main" val="24583605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28</a:t>
            </a:fld>
            <a:endParaRPr lang="en-GB"/>
          </a:p>
        </p:txBody>
      </p:sp>
    </p:spTree>
    <p:extLst>
      <p:ext uri="{BB962C8B-B14F-4D97-AF65-F5344CB8AC3E}">
        <p14:creationId xmlns:p14="http://schemas.microsoft.com/office/powerpoint/2010/main" val="5185773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28/01/2025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Shaping Cultures</a:t>
            </a:r>
            <a:br>
              <a:rPr lang="en-GB" i="1" dirty="0">
                <a:solidFill>
                  <a:schemeClr val="bg1"/>
                </a:solidFill>
              </a:rPr>
            </a:br>
            <a:br>
              <a:rPr lang="en-GB" i="1" dirty="0">
                <a:solidFill>
                  <a:schemeClr val="bg1"/>
                </a:solidFill>
              </a:rPr>
            </a:br>
            <a:r>
              <a:rPr lang="en-GB" sz="3100" i="1" dirty="0">
                <a:solidFill>
                  <a:schemeClr val="bg1"/>
                </a:solidFill>
              </a:rPr>
              <a:t>Rhiannon Akers, January 2024</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D34AB-89C9-E54B-329F-F371F081EB9E}"/>
              </a:ext>
            </a:extLst>
          </p:cNvPr>
          <p:cNvSpPr>
            <a:spLocks noGrp="1"/>
          </p:cNvSpPr>
          <p:nvPr>
            <p:ph type="title"/>
          </p:nvPr>
        </p:nvSpPr>
        <p:spPr/>
        <p:txBody>
          <a:bodyPr/>
          <a:lstStyle/>
          <a:p>
            <a:r>
              <a:rPr lang="en-GB" b="1" dirty="0"/>
              <a:t>QUIZ - Recap</a:t>
            </a:r>
          </a:p>
        </p:txBody>
      </p:sp>
      <p:sp>
        <p:nvSpPr>
          <p:cNvPr id="3" name="Content Placeholder 2">
            <a:extLst>
              <a:ext uri="{FF2B5EF4-FFF2-40B4-BE49-F238E27FC236}">
                <a16:creationId xmlns:a16="http://schemas.microsoft.com/office/drawing/2014/main" id="{B1985FB9-F52F-8C81-474C-C5EF99469349}"/>
              </a:ext>
            </a:extLst>
          </p:cNvPr>
          <p:cNvSpPr>
            <a:spLocks noGrp="1"/>
          </p:cNvSpPr>
          <p:nvPr>
            <p:ph idx="1"/>
          </p:nvPr>
        </p:nvSpPr>
        <p:spPr/>
        <p:txBody>
          <a:bodyPr/>
          <a:lstStyle/>
          <a:p>
            <a:r>
              <a:rPr lang="en-GB" dirty="0"/>
              <a:t>Name Kahn’s 3 dimensions of engagement (1 point for each)</a:t>
            </a:r>
          </a:p>
          <a:p>
            <a:r>
              <a:rPr lang="en-GB" dirty="0"/>
              <a:t>According to CIPD (2021), which 4 key areas are commonly associated with employee engagement? (1 point for each)</a:t>
            </a:r>
          </a:p>
          <a:p>
            <a:r>
              <a:rPr lang="en-GB" dirty="0"/>
              <a:t>How can organisations measure employee engagement? (1 point for each example)</a:t>
            </a:r>
          </a:p>
          <a:p>
            <a:endParaRPr lang="en-GB" dirty="0"/>
          </a:p>
        </p:txBody>
      </p:sp>
    </p:spTree>
    <p:extLst>
      <p:ext uri="{BB962C8B-B14F-4D97-AF65-F5344CB8AC3E}">
        <p14:creationId xmlns:p14="http://schemas.microsoft.com/office/powerpoint/2010/main" val="1703001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outcomes</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4031873"/>
          </a:xfrm>
          <a:prstGeom prst="rect">
            <a:avLst/>
          </a:prstGeom>
          <a:noFill/>
        </p:spPr>
        <p:txBody>
          <a:bodyPr wrap="square">
            <a:spAutoFit/>
          </a:bodyPr>
          <a:lstStyle/>
          <a:p>
            <a:r>
              <a:rPr lang="en-GB" sz="3200" dirty="0"/>
              <a:t>How to motivate and engage employees continued:</a:t>
            </a:r>
          </a:p>
          <a:p>
            <a:endParaRPr lang="en-GB" sz="3200" dirty="0"/>
          </a:p>
          <a:p>
            <a:pPr marL="914400" lvl="1" indent="-457200">
              <a:buFont typeface="Arial" panose="020B0604020202020204" pitchFamily="34" charset="0"/>
              <a:buChar char="•"/>
            </a:pPr>
            <a:r>
              <a:rPr lang="en-GB" sz="3200" dirty="0"/>
              <a:t>Benefits of employee engagement</a:t>
            </a:r>
          </a:p>
          <a:p>
            <a:pPr marL="914400" lvl="1" indent="-457200">
              <a:buFont typeface="Arial" panose="020B0604020202020204" pitchFamily="34" charset="0"/>
              <a:buChar char="•"/>
            </a:pPr>
            <a:r>
              <a:rPr lang="en-GB" sz="3200" dirty="0"/>
              <a:t>How to build an engaged and motivated workforce</a:t>
            </a:r>
          </a:p>
          <a:p>
            <a:pPr marL="914400" lvl="1" indent="-457200">
              <a:buFont typeface="Arial" panose="020B0604020202020204" pitchFamily="34" charset="0"/>
              <a:buChar char="•"/>
            </a:pPr>
            <a:r>
              <a:rPr lang="en-GB" sz="3200" dirty="0"/>
              <a:t>Importance of aligned strategies</a:t>
            </a:r>
          </a:p>
          <a:p>
            <a:pPr marL="914400" lvl="1"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1932637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How to build an engaged workforce</a:t>
            </a:r>
          </a:p>
        </p:txBody>
      </p:sp>
      <p:sp>
        <p:nvSpPr>
          <p:cNvPr id="5" name="TextBox 4">
            <a:extLst>
              <a:ext uri="{FF2B5EF4-FFF2-40B4-BE49-F238E27FC236}">
                <a16:creationId xmlns:a16="http://schemas.microsoft.com/office/drawing/2014/main" id="{1A9F6A5F-5165-B49E-1729-43B912B1E5B6}"/>
              </a:ext>
            </a:extLst>
          </p:cNvPr>
          <p:cNvSpPr txBox="1"/>
          <p:nvPr/>
        </p:nvSpPr>
        <p:spPr>
          <a:xfrm>
            <a:off x="470263" y="1979669"/>
            <a:ext cx="8203474" cy="4154984"/>
          </a:xfrm>
          <a:prstGeom prst="rect">
            <a:avLst/>
          </a:prstGeom>
          <a:noFill/>
        </p:spPr>
        <p:txBody>
          <a:bodyPr wrap="square">
            <a:spAutoFit/>
          </a:bodyPr>
          <a:lstStyle/>
          <a:p>
            <a:pPr algn="l"/>
            <a:r>
              <a:rPr lang="en-GB" sz="2400" b="0" i="0" dirty="0">
                <a:solidFill>
                  <a:srgbClr val="202020"/>
                </a:solidFill>
                <a:effectLst/>
                <a:latin typeface="Museo"/>
              </a:rPr>
              <a:t>The MacLeod Review (2009) summarised four key ‘enablers’ of employee engagement:</a:t>
            </a:r>
          </a:p>
          <a:p>
            <a:pPr algn="l">
              <a:buFont typeface="Arial" panose="020B0604020202020204" pitchFamily="34" charset="0"/>
              <a:buChar char="•"/>
            </a:pPr>
            <a:r>
              <a:rPr lang="en-GB" sz="2400" b="1" i="0" dirty="0">
                <a:solidFill>
                  <a:srgbClr val="202020"/>
                </a:solidFill>
                <a:effectLst/>
                <a:latin typeface="Museo"/>
              </a:rPr>
              <a:t> Leadership </a:t>
            </a:r>
            <a:r>
              <a:rPr lang="en-GB" sz="2400" b="0" i="0" dirty="0">
                <a:solidFill>
                  <a:srgbClr val="202020"/>
                </a:solidFill>
                <a:effectLst/>
                <a:latin typeface="Museo"/>
              </a:rPr>
              <a:t>that gives a ‘strong strategic narrative about the organisation’.</a:t>
            </a:r>
          </a:p>
          <a:p>
            <a:pPr algn="l">
              <a:buFont typeface="Arial" panose="020B0604020202020204" pitchFamily="34" charset="0"/>
              <a:buChar char="•"/>
            </a:pPr>
            <a:r>
              <a:rPr lang="en-GB" sz="2400" b="1" i="0" dirty="0">
                <a:solidFill>
                  <a:srgbClr val="202020"/>
                </a:solidFill>
                <a:effectLst/>
                <a:latin typeface="Museo"/>
              </a:rPr>
              <a:t> Line Managers </a:t>
            </a:r>
            <a:r>
              <a:rPr lang="en-GB" sz="2400" b="0" i="0" dirty="0">
                <a:solidFill>
                  <a:srgbClr val="202020"/>
                </a:solidFill>
                <a:effectLst/>
                <a:latin typeface="Museo"/>
              </a:rPr>
              <a:t>who motivate, empower and support their employees.</a:t>
            </a:r>
          </a:p>
          <a:p>
            <a:pPr algn="l">
              <a:buFont typeface="Arial" panose="020B0604020202020204" pitchFamily="34" charset="0"/>
              <a:buChar char="•"/>
            </a:pPr>
            <a:r>
              <a:rPr lang="en-GB" sz="2400" b="1" i="0" dirty="0">
                <a:solidFill>
                  <a:srgbClr val="202020"/>
                </a:solidFill>
                <a:effectLst/>
                <a:latin typeface="Museo"/>
              </a:rPr>
              <a:t> Employee voice </a:t>
            </a:r>
            <a:r>
              <a:rPr lang="en-GB" sz="2400" b="0" i="0" dirty="0">
                <a:solidFill>
                  <a:srgbClr val="202020"/>
                </a:solidFill>
                <a:effectLst/>
                <a:latin typeface="Museo"/>
              </a:rPr>
              <a:t>throughout the organisation, to involve employees in decision making.</a:t>
            </a:r>
          </a:p>
          <a:p>
            <a:pPr algn="l">
              <a:buFont typeface="Arial" panose="020B0604020202020204" pitchFamily="34" charset="0"/>
              <a:buChar char="•"/>
            </a:pPr>
            <a:r>
              <a:rPr lang="en-GB" sz="2400" b="1" i="0" dirty="0">
                <a:solidFill>
                  <a:srgbClr val="202020"/>
                </a:solidFill>
                <a:effectLst/>
                <a:latin typeface="Museo"/>
              </a:rPr>
              <a:t> Organisational integrity</a:t>
            </a:r>
            <a:r>
              <a:rPr lang="en-GB" sz="2400" b="0" i="0" dirty="0">
                <a:solidFill>
                  <a:srgbClr val="202020"/>
                </a:solidFill>
                <a:effectLst/>
                <a:latin typeface="Museo"/>
              </a:rPr>
              <a:t> that stated values are reflected in the actual organisational culture; what we say is what we do.</a:t>
            </a:r>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2040236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653143" y="619220"/>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Key drivers</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544240"/>
            <a:ext cx="8612777" cy="1077218"/>
          </a:xfrm>
          <a:prstGeom prst="rect">
            <a:avLst/>
          </a:prstGeom>
          <a:noFill/>
        </p:spPr>
        <p:txBody>
          <a:bodyPr wrap="square">
            <a:spAutoFit/>
          </a:bodyPr>
          <a:lstStyle/>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endParaRPr lang="en-GB" sz="3200" dirty="0"/>
          </a:p>
        </p:txBody>
      </p:sp>
      <p:pic>
        <p:nvPicPr>
          <p:cNvPr id="4" name="Picture 3">
            <a:extLst>
              <a:ext uri="{FF2B5EF4-FFF2-40B4-BE49-F238E27FC236}">
                <a16:creationId xmlns:a16="http://schemas.microsoft.com/office/drawing/2014/main" id="{57C657E4-1752-1D0F-4FD1-42178A28070D}"/>
              </a:ext>
            </a:extLst>
          </p:cNvPr>
          <p:cNvPicPr>
            <a:picLocks noChangeAspect="1"/>
          </p:cNvPicPr>
          <p:nvPr/>
        </p:nvPicPr>
        <p:blipFill>
          <a:blip r:embed="rId3"/>
          <a:stretch>
            <a:fillRect/>
          </a:stretch>
        </p:blipFill>
        <p:spPr>
          <a:xfrm>
            <a:off x="653143" y="1406290"/>
            <a:ext cx="7907383" cy="3724251"/>
          </a:xfrm>
          <a:prstGeom prst="rect">
            <a:avLst/>
          </a:prstGeom>
        </p:spPr>
      </p:pic>
    </p:spTree>
    <p:extLst>
      <p:ext uri="{BB962C8B-B14F-4D97-AF65-F5344CB8AC3E}">
        <p14:creationId xmlns:p14="http://schemas.microsoft.com/office/powerpoint/2010/main" val="312829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Common mistakes</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584775"/>
          </a:xfrm>
          <a:prstGeom prst="rect">
            <a:avLst/>
          </a:prstGeom>
          <a:noFill/>
        </p:spPr>
        <p:txBody>
          <a:bodyPr wrap="square">
            <a:spAutoFit/>
          </a:bodyPr>
          <a:lstStyle/>
          <a:p>
            <a:pPr lvl="8"/>
            <a:r>
              <a:rPr lang="en-GB" sz="3200" dirty="0"/>
              <a:t>		</a:t>
            </a:r>
            <a:endParaRPr lang="en-GB" sz="2800" dirty="0"/>
          </a:p>
        </p:txBody>
      </p:sp>
      <p:pic>
        <p:nvPicPr>
          <p:cNvPr id="4" name="Picture 3">
            <a:extLst>
              <a:ext uri="{FF2B5EF4-FFF2-40B4-BE49-F238E27FC236}">
                <a16:creationId xmlns:a16="http://schemas.microsoft.com/office/drawing/2014/main" id="{BA35F73F-1FB8-9103-86AA-CE859D6CEB2C}"/>
              </a:ext>
            </a:extLst>
          </p:cNvPr>
          <p:cNvPicPr>
            <a:picLocks noChangeAspect="1"/>
          </p:cNvPicPr>
          <p:nvPr/>
        </p:nvPicPr>
        <p:blipFill>
          <a:blip r:embed="rId3"/>
          <a:stretch>
            <a:fillRect/>
          </a:stretch>
        </p:blipFill>
        <p:spPr>
          <a:xfrm>
            <a:off x="385350" y="1629208"/>
            <a:ext cx="8538013" cy="3361035"/>
          </a:xfrm>
          <a:prstGeom prst="rect">
            <a:avLst/>
          </a:prstGeom>
        </p:spPr>
      </p:pic>
    </p:spTree>
    <p:extLst>
      <p:ext uri="{BB962C8B-B14F-4D97-AF65-F5344CB8AC3E}">
        <p14:creationId xmlns:p14="http://schemas.microsoft.com/office/powerpoint/2010/main" val="1752469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Employee Engagement strategies</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462760"/>
          </a:xfrm>
          <a:prstGeom prst="rect">
            <a:avLst/>
          </a:prstGeom>
          <a:noFill/>
        </p:spPr>
        <p:txBody>
          <a:bodyPr wrap="square">
            <a:spAutoFit/>
          </a:bodyPr>
          <a:lstStyle/>
          <a:p>
            <a:pPr marL="457200" indent="-457200">
              <a:buFont typeface="Arial" panose="020B0604020202020204" pitchFamily="34" charset="0"/>
              <a:buChar char="•"/>
            </a:pPr>
            <a:r>
              <a:rPr lang="en-GB" sz="3200" dirty="0"/>
              <a:t>Adopt a bottom-up approach</a:t>
            </a:r>
          </a:p>
          <a:p>
            <a:pPr marL="457200" indent="-457200">
              <a:buFont typeface="Arial" panose="020B0604020202020204" pitchFamily="34" charset="0"/>
              <a:buChar char="•"/>
            </a:pPr>
            <a:r>
              <a:rPr lang="en-GB" sz="3200" dirty="0"/>
              <a:t>Promote two-way communication</a:t>
            </a:r>
          </a:p>
          <a:p>
            <a:pPr marL="457200" indent="-457200">
              <a:buFont typeface="Arial" panose="020B0604020202020204" pitchFamily="34" charset="0"/>
              <a:buChar char="•"/>
            </a:pPr>
            <a:r>
              <a:rPr lang="en-GB" sz="3200" dirty="0"/>
              <a:t>Encourage community participation</a:t>
            </a:r>
          </a:p>
          <a:p>
            <a:pPr marL="457200" indent="-457200">
              <a:buFont typeface="Arial" panose="020B0604020202020204" pitchFamily="34" charset="0"/>
              <a:buChar char="•"/>
            </a:pPr>
            <a:r>
              <a:rPr lang="en-GB" sz="3200" dirty="0"/>
              <a:t>Recognise good work</a:t>
            </a:r>
          </a:p>
          <a:p>
            <a:pPr marL="457200" indent="-457200">
              <a:buFont typeface="Arial" panose="020B0604020202020204" pitchFamily="34" charset="0"/>
              <a:buChar char="•"/>
            </a:pPr>
            <a:r>
              <a:rPr lang="en-GB" sz="3200" dirty="0"/>
              <a:t>Invest in personal growth</a:t>
            </a:r>
          </a:p>
          <a:p>
            <a:pPr marL="457200" indent="-457200">
              <a:buFont typeface="Arial" panose="020B0604020202020204" pitchFamily="34" charset="0"/>
              <a:buChar char="•"/>
            </a:pPr>
            <a:r>
              <a:rPr lang="en-GB" sz="3200" dirty="0"/>
              <a:t>Hire competent managers</a:t>
            </a:r>
          </a:p>
          <a:p>
            <a:pPr marL="457200" indent="-457200">
              <a:buFont typeface="Arial" panose="020B0604020202020204" pitchFamily="34" charset="0"/>
              <a:buChar char="•"/>
            </a:pPr>
            <a:r>
              <a:rPr lang="en-GB" sz="3200" dirty="0"/>
              <a:t>Create a sense of purpose</a:t>
            </a:r>
          </a:p>
          <a:p>
            <a:pPr marL="457200" indent="-457200">
              <a:buFont typeface="Arial" panose="020B0604020202020204" pitchFamily="34" charset="0"/>
              <a:buChar char="•"/>
            </a:pPr>
            <a:r>
              <a:rPr lang="en-GB" sz="3200" dirty="0"/>
              <a:t>Transparent succession planning</a:t>
            </a:r>
          </a:p>
          <a:p>
            <a:endParaRPr lang="en-GB" sz="2800" dirty="0"/>
          </a:p>
        </p:txBody>
      </p:sp>
    </p:spTree>
    <p:extLst>
      <p:ext uri="{BB962C8B-B14F-4D97-AF65-F5344CB8AC3E}">
        <p14:creationId xmlns:p14="http://schemas.microsoft.com/office/powerpoint/2010/main" val="4232416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The role of HR </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585871"/>
          </a:xfrm>
          <a:prstGeom prst="rect">
            <a:avLst/>
          </a:prstGeom>
          <a:noFill/>
        </p:spPr>
        <p:txBody>
          <a:bodyPr wrap="square">
            <a:spAutoFit/>
          </a:bodyPr>
          <a:lstStyle/>
          <a:p>
            <a:pPr marL="457200" indent="-457200">
              <a:buFont typeface="Arial" panose="020B0604020202020204" pitchFamily="34" charset="0"/>
              <a:buChar char="•"/>
            </a:pPr>
            <a:r>
              <a:rPr lang="en-GB" sz="2400" dirty="0"/>
              <a:t>Develop holistic strategies focussing on employee motivation and wellbeing.</a:t>
            </a:r>
          </a:p>
          <a:p>
            <a:pPr marL="457200" indent="-457200">
              <a:buFont typeface="Arial" panose="020B0604020202020204" pitchFamily="34" charset="0"/>
              <a:buChar char="•"/>
            </a:pPr>
            <a:r>
              <a:rPr lang="en-GB" sz="2400" dirty="0"/>
              <a:t>Help employees understand their contribution to the purpose, objectives and culture of the organisation.</a:t>
            </a:r>
          </a:p>
          <a:p>
            <a:pPr marL="457200" indent="-457200">
              <a:buFont typeface="Arial" panose="020B0604020202020204" pitchFamily="34" charset="0"/>
              <a:buChar char="•"/>
            </a:pPr>
            <a:r>
              <a:rPr lang="en-GB" sz="2400" dirty="0"/>
              <a:t>Align communications, HR policies and systems, learning and development and cross-organisational events. </a:t>
            </a:r>
          </a:p>
          <a:p>
            <a:pPr marL="457200" indent="-457200">
              <a:buFont typeface="Arial" panose="020B0604020202020204" pitchFamily="34" charset="0"/>
              <a:buChar char="•"/>
            </a:pPr>
            <a:r>
              <a:rPr lang="en-GB" sz="2400" dirty="0"/>
              <a:t>Gain active buy in and support senior leaders and line managers. </a:t>
            </a:r>
          </a:p>
          <a:p>
            <a:pPr marL="457200" indent="-457200">
              <a:buFont typeface="Arial" panose="020B0604020202020204" pitchFamily="34" charset="0"/>
              <a:buChar char="•"/>
            </a:pPr>
            <a:r>
              <a:rPr lang="en-GB" sz="2400" dirty="0"/>
              <a:t>Recruitment practices and performance management also important to ensure person-job fit. </a:t>
            </a:r>
          </a:p>
          <a:p>
            <a:pPr marL="457200" indent="-457200">
              <a:buFont typeface="Arial" panose="020B0604020202020204" pitchFamily="34" charset="0"/>
              <a:buChar char="•"/>
            </a:pPr>
            <a:r>
              <a:rPr lang="en-GB" sz="2400" dirty="0"/>
              <a:t>Harrods case study.</a:t>
            </a:r>
          </a:p>
          <a:p>
            <a:endParaRPr lang="en-GB" sz="2800" dirty="0"/>
          </a:p>
        </p:txBody>
      </p:sp>
    </p:spTree>
    <p:extLst>
      <p:ext uri="{BB962C8B-B14F-4D97-AF65-F5344CB8AC3E}">
        <p14:creationId xmlns:p14="http://schemas.microsoft.com/office/powerpoint/2010/main" val="1705398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25495-70D7-105B-3C62-394A8D5FDF7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F51F947-AA52-40AA-B16F-FD470DE16809}"/>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Group activity</a:t>
            </a:r>
          </a:p>
        </p:txBody>
      </p:sp>
      <p:sp>
        <p:nvSpPr>
          <p:cNvPr id="5" name="TextBox 4">
            <a:extLst>
              <a:ext uri="{FF2B5EF4-FFF2-40B4-BE49-F238E27FC236}">
                <a16:creationId xmlns:a16="http://schemas.microsoft.com/office/drawing/2014/main" id="{E20B4AFE-52A7-5E5D-8326-1AAA32B292FA}"/>
              </a:ext>
            </a:extLst>
          </p:cNvPr>
          <p:cNvSpPr txBox="1"/>
          <p:nvPr/>
        </p:nvSpPr>
        <p:spPr>
          <a:xfrm>
            <a:off x="863364" y="1684297"/>
            <a:ext cx="7417272" cy="5509200"/>
          </a:xfrm>
          <a:prstGeom prst="rect">
            <a:avLst/>
          </a:prstGeom>
          <a:noFill/>
        </p:spPr>
        <p:txBody>
          <a:bodyPr wrap="square">
            <a:spAutoFit/>
          </a:bodyPr>
          <a:lstStyle/>
          <a:p>
            <a:r>
              <a:rPr lang="en-GB" sz="2400" dirty="0"/>
              <a:t>Read the People Management article and answer the following questions:</a:t>
            </a:r>
          </a:p>
          <a:p>
            <a:endParaRPr lang="en-GB" sz="2400" dirty="0"/>
          </a:p>
          <a:p>
            <a:pPr marL="457200" indent="-457200">
              <a:buFont typeface="Arial" panose="020B0604020202020204" pitchFamily="34" charset="0"/>
              <a:buChar char="•"/>
            </a:pPr>
            <a:r>
              <a:rPr lang="en-GB" sz="2400" dirty="0"/>
              <a:t>How does employee engagement </a:t>
            </a:r>
            <a:r>
              <a:rPr lang="en-GB" sz="2400"/>
              <a:t>impact an </a:t>
            </a:r>
            <a:r>
              <a:rPr lang="en-GB" sz="2400" dirty="0"/>
              <a:t>organisation’s overall performance and success?</a:t>
            </a:r>
          </a:p>
          <a:p>
            <a:pPr marL="457200" indent="-457200">
              <a:buFont typeface="Arial" panose="020B0604020202020204" pitchFamily="34" charset="0"/>
              <a:buChar char="•"/>
            </a:pPr>
            <a:r>
              <a:rPr lang="en-GB" sz="2400" dirty="0"/>
              <a:t>What are the key characteristics of engaged employees?</a:t>
            </a:r>
          </a:p>
          <a:p>
            <a:pPr marL="457200" indent="-457200">
              <a:buFont typeface="Arial" panose="020B0604020202020204" pitchFamily="34" charset="0"/>
              <a:buChar char="•"/>
            </a:pPr>
            <a:r>
              <a:rPr lang="en-GB" sz="2400" dirty="0"/>
              <a:t>What are the four main characteristics of trustworthy leaders? How doe these traits foster employee engagement? </a:t>
            </a:r>
          </a:p>
          <a:p>
            <a:endParaRPr lang="en-GB" sz="2400" dirty="0"/>
          </a:p>
          <a:p>
            <a:endParaRPr lang="en-GB" sz="2400" dirty="0"/>
          </a:p>
          <a:p>
            <a:endParaRPr lang="en-GB" sz="3200" dirty="0"/>
          </a:p>
          <a:p>
            <a:endParaRPr lang="en-GB" sz="3200" dirty="0"/>
          </a:p>
        </p:txBody>
      </p:sp>
    </p:spTree>
    <p:extLst>
      <p:ext uri="{BB962C8B-B14F-4D97-AF65-F5344CB8AC3E}">
        <p14:creationId xmlns:p14="http://schemas.microsoft.com/office/powerpoint/2010/main" val="2215422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The meaning of motivation </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2677656"/>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Motivation is concerned with the strength and direction of behaviour and the factors that influence people to behave in certain ways.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Can be broken down into extrinsic and intrinsic motivation.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Any examples?</a:t>
            </a:r>
          </a:p>
        </p:txBody>
      </p:sp>
    </p:spTree>
    <p:extLst>
      <p:ext uri="{BB962C8B-B14F-4D97-AF65-F5344CB8AC3E}">
        <p14:creationId xmlns:p14="http://schemas.microsoft.com/office/powerpoint/2010/main" val="1309164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Work Motivation (CIPD report, 2021)</a:t>
            </a:r>
          </a:p>
        </p:txBody>
      </p:sp>
      <p:sp>
        <p:nvSpPr>
          <p:cNvPr id="5" name="TextBox 4">
            <a:extLst>
              <a:ext uri="{FF2B5EF4-FFF2-40B4-BE49-F238E27FC236}">
                <a16:creationId xmlns:a16="http://schemas.microsoft.com/office/drawing/2014/main" id="{1A9F6A5F-5165-B49E-1729-43B912B1E5B6}"/>
              </a:ext>
            </a:extLst>
          </p:cNvPr>
          <p:cNvSpPr txBox="1"/>
          <p:nvPr/>
        </p:nvSpPr>
        <p:spPr>
          <a:xfrm>
            <a:off x="879565" y="2307049"/>
            <a:ext cx="8612777" cy="2862322"/>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lang="en-GB" sz="3600" dirty="0"/>
              <a:t>3 key theories of work motivation: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600" dirty="0"/>
              <a:t>Social exchange theory (</a:t>
            </a:r>
            <a:r>
              <a:rPr lang="en-GB" sz="3600" dirty="0" err="1"/>
              <a:t>Blau</a:t>
            </a:r>
            <a:r>
              <a:rPr lang="en-GB" sz="3600" dirty="0"/>
              <a:t>, 1964)</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600" dirty="0"/>
              <a:t>Social identity theory (</a:t>
            </a:r>
            <a:r>
              <a:rPr lang="en-GB" sz="3600" dirty="0" err="1"/>
              <a:t>Tafjel</a:t>
            </a:r>
            <a:r>
              <a:rPr lang="en-GB" sz="3600" dirty="0"/>
              <a:t>, 1978)</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600" dirty="0"/>
              <a:t>Self-determination theory (Deci and Ryan, 1985)</a:t>
            </a:r>
          </a:p>
        </p:txBody>
      </p:sp>
    </p:spTree>
    <p:extLst>
      <p:ext uri="{BB962C8B-B14F-4D97-AF65-F5344CB8AC3E}">
        <p14:creationId xmlns:p14="http://schemas.microsoft.com/office/powerpoint/2010/main" val="1260582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a:latin typeface="+mj-lt"/>
                <a:ea typeface="+mj-ea"/>
                <a:cs typeface="+mj-cs"/>
              </a:rPr>
              <a:t>Social exchange theory (Blau, 1964)</a:t>
            </a:r>
          </a:p>
        </p:txBody>
      </p:sp>
      <p:pic>
        <p:nvPicPr>
          <p:cNvPr id="3" name="Picture 2" descr="A diagram of a relationship&#10;&#10;Description automatically generated">
            <a:extLst>
              <a:ext uri="{FF2B5EF4-FFF2-40B4-BE49-F238E27FC236}">
                <a16:creationId xmlns:a16="http://schemas.microsoft.com/office/drawing/2014/main" id="{69E9DB6F-A44F-6195-61EE-2C86A2940BE1}"/>
              </a:ext>
            </a:extLst>
          </p:cNvPr>
          <p:cNvPicPr>
            <a:picLocks noChangeAspect="1"/>
          </p:cNvPicPr>
          <p:nvPr/>
        </p:nvPicPr>
        <p:blipFill>
          <a:blip r:embed="rId3"/>
          <a:stretch>
            <a:fillRect/>
          </a:stretch>
        </p:blipFill>
        <p:spPr>
          <a:xfrm>
            <a:off x="911223" y="1600201"/>
            <a:ext cx="7321553" cy="3917032"/>
          </a:xfrm>
          <a:prstGeom prst="rect">
            <a:avLst/>
          </a:prstGeom>
          <a:noFill/>
        </p:spPr>
      </p:pic>
    </p:spTree>
    <p:extLst>
      <p:ext uri="{BB962C8B-B14F-4D97-AF65-F5344CB8AC3E}">
        <p14:creationId xmlns:p14="http://schemas.microsoft.com/office/powerpoint/2010/main" val="3762597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a:latin typeface="+mj-lt"/>
                <a:ea typeface="+mj-ea"/>
                <a:cs typeface="+mj-cs"/>
              </a:rPr>
              <a:t>Social identity theory (Tafjel, 1978)</a:t>
            </a:r>
          </a:p>
        </p:txBody>
      </p:sp>
      <p:pic>
        <p:nvPicPr>
          <p:cNvPr id="3" name="Picture 2" descr="A diagram of a social identity theory&#10;&#10;Description automatically generated">
            <a:extLst>
              <a:ext uri="{FF2B5EF4-FFF2-40B4-BE49-F238E27FC236}">
                <a16:creationId xmlns:a16="http://schemas.microsoft.com/office/drawing/2014/main" id="{F08F780E-959D-89F2-6CD0-EE54D4FE5221}"/>
              </a:ext>
            </a:extLst>
          </p:cNvPr>
          <p:cNvPicPr>
            <a:picLocks noChangeAspect="1"/>
          </p:cNvPicPr>
          <p:nvPr/>
        </p:nvPicPr>
        <p:blipFill>
          <a:blip r:embed="rId3"/>
          <a:stretch>
            <a:fillRect/>
          </a:stretch>
        </p:blipFill>
        <p:spPr>
          <a:xfrm>
            <a:off x="1823206" y="1600201"/>
            <a:ext cx="5497588" cy="3917032"/>
          </a:xfrm>
          <a:prstGeom prst="rect">
            <a:avLst/>
          </a:prstGeom>
          <a:noFill/>
        </p:spPr>
      </p:pic>
    </p:spTree>
    <p:extLst>
      <p:ext uri="{BB962C8B-B14F-4D97-AF65-F5344CB8AC3E}">
        <p14:creationId xmlns:p14="http://schemas.microsoft.com/office/powerpoint/2010/main" val="35166087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Self-determination theory (Deci and Ryan, 1985)</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2069378"/>
            <a:ext cx="8612777" cy="356648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b="1" kern="100" dirty="0">
                <a:solidFill>
                  <a:srgbClr val="000000"/>
                </a:solidFill>
                <a:effectLst/>
                <a:latin typeface="+mj-lt"/>
                <a:ea typeface="DengXian" panose="02010600030101010101" pitchFamily="2" charset="-122"/>
                <a:cs typeface="Arial" panose="020B0604020202020204" pitchFamily="34" charset="0"/>
              </a:rPr>
              <a:t>Autonomy: </a:t>
            </a:r>
            <a:r>
              <a:rPr lang="en-GB" sz="2000" kern="100" dirty="0">
                <a:solidFill>
                  <a:srgbClr val="000000"/>
                </a:solidFill>
                <a:effectLst/>
                <a:latin typeface="+mj-lt"/>
                <a:ea typeface="DengXian" panose="02010600030101010101" pitchFamily="2" charset="-122"/>
                <a:cs typeface="Arial" panose="020B0604020202020204" pitchFamily="34" charset="0"/>
              </a:rPr>
              <a:t>People need to be (or feel that they are) the master of their own destiny and have control over their own lives. In addition, people want to feel that they are in control of their own behaviour. Note that this does not mean that people have a need to be independent of others. </a:t>
            </a:r>
            <a:endParaRPr lang="en-GB" sz="2000" kern="100" dirty="0">
              <a:effectLst/>
              <a:latin typeface="+mj-lt"/>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2000" b="1" kern="100" dirty="0">
                <a:solidFill>
                  <a:srgbClr val="000000"/>
                </a:solidFill>
                <a:effectLst/>
                <a:latin typeface="+mj-lt"/>
                <a:ea typeface="DengXian" panose="02010600030101010101" pitchFamily="2" charset="-122"/>
                <a:cs typeface="Arial" panose="020B0604020202020204" pitchFamily="34" charset="0"/>
              </a:rPr>
              <a:t>Competence: </a:t>
            </a:r>
            <a:r>
              <a:rPr lang="en-GB" sz="2000" kern="100" dirty="0">
                <a:solidFill>
                  <a:srgbClr val="000000"/>
                </a:solidFill>
                <a:effectLst/>
                <a:latin typeface="+mj-lt"/>
                <a:ea typeface="DengXian" panose="02010600030101010101" pitchFamily="2" charset="-122"/>
                <a:cs typeface="Arial" panose="020B0604020202020204" pitchFamily="34" charset="0"/>
              </a:rPr>
              <a:t>People have a need to build their competence and develop mastery over tasks and activities important to them. </a:t>
            </a:r>
            <a:endParaRPr lang="en-GB" sz="2000" kern="100" dirty="0">
              <a:effectLst/>
              <a:latin typeface="+mj-lt"/>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2000" b="1" kern="100" dirty="0">
                <a:solidFill>
                  <a:srgbClr val="000000"/>
                </a:solidFill>
                <a:effectLst/>
                <a:latin typeface="+mj-lt"/>
                <a:ea typeface="DengXian" panose="02010600030101010101" pitchFamily="2" charset="-122"/>
                <a:cs typeface="Arial" panose="020B0604020202020204" pitchFamily="34" charset="0"/>
              </a:rPr>
              <a:t>Relatedness: </a:t>
            </a:r>
            <a:r>
              <a:rPr lang="en-GB" sz="2000" kern="100" dirty="0">
                <a:solidFill>
                  <a:srgbClr val="000000"/>
                </a:solidFill>
                <a:effectLst/>
                <a:latin typeface="+mj-lt"/>
                <a:ea typeface="DengXian" panose="02010600030101010101" pitchFamily="2" charset="-122"/>
                <a:cs typeface="Arial" panose="020B0604020202020204" pitchFamily="34" charset="0"/>
              </a:rPr>
              <a:t>People need to feel a sense of belonging and connectedness with others – they need to interact with, be connected to, and share meaningful experiences with others.</a:t>
            </a:r>
            <a:endParaRPr lang="en-GB" sz="2000" kern="100" dirty="0">
              <a:effectLst/>
              <a:latin typeface="+mj-l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9293968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20000"/>
          </a:bodyPr>
          <a:lstStyle/>
          <a:p>
            <a:pPr algn="ctr">
              <a:spcBef>
                <a:spcPct val="0"/>
              </a:spcBef>
              <a:spcAft>
                <a:spcPts val="600"/>
              </a:spcAft>
            </a:pPr>
            <a:r>
              <a:rPr lang="en-US" sz="4400" b="1" dirty="0">
                <a:latin typeface="+mj-lt"/>
                <a:ea typeface="+mj-ea"/>
                <a:cs typeface="+mj-cs"/>
              </a:rPr>
              <a:t>The process of motivation: Expectancy motivation model</a:t>
            </a:r>
          </a:p>
        </p:txBody>
      </p:sp>
      <p:pic>
        <p:nvPicPr>
          <p:cNvPr id="4" name="Picture 3">
            <a:extLst>
              <a:ext uri="{FF2B5EF4-FFF2-40B4-BE49-F238E27FC236}">
                <a16:creationId xmlns:a16="http://schemas.microsoft.com/office/drawing/2014/main" id="{75E2C788-8CC8-6F99-A061-26FB2683460A}"/>
              </a:ext>
            </a:extLst>
          </p:cNvPr>
          <p:cNvPicPr>
            <a:picLocks noChangeAspect="1"/>
          </p:cNvPicPr>
          <p:nvPr/>
        </p:nvPicPr>
        <p:blipFill>
          <a:blip r:embed="rId3"/>
          <a:stretch>
            <a:fillRect/>
          </a:stretch>
        </p:blipFill>
        <p:spPr>
          <a:xfrm>
            <a:off x="457200" y="1707057"/>
            <a:ext cx="8229600" cy="3703319"/>
          </a:xfrm>
          <a:prstGeom prst="rect">
            <a:avLst/>
          </a:prstGeom>
          <a:noFill/>
        </p:spPr>
      </p:pic>
      <p:sp>
        <p:nvSpPr>
          <p:cNvPr id="7" name="TextBox 6">
            <a:extLst>
              <a:ext uri="{FF2B5EF4-FFF2-40B4-BE49-F238E27FC236}">
                <a16:creationId xmlns:a16="http://schemas.microsoft.com/office/drawing/2014/main" id="{8BC938BA-FD36-5CA3-A68A-AADAC6C52057}"/>
              </a:ext>
            </a:extLst>
          </p:cNvPr>
          <p:cNvSpPr txBox="1"/>
          <p:nvPr/>
        </p:nvSpPr>
        <p:spPr>
          <a:xfrm>
            <a:off x="3000375" y="5225710"/>
            <a:ext cx="4572000" cy="369332"/>
          </a:xfrm>
          <a:prstGeom prst="rect">
            <a:avLst/>
          </a:prstGeom>
          <a:noFill/>
        </p:spPr>
        <p:txBody>
          <a:bodyPr wrap="square">
            <a:spAutoFit/>
          </a:bodyPr>
          <a:lstStyle/>
          <a:p>
            <a:r>
              <a:rPr lang="en-GB" dirty="0"/>
              <a:t>Source: Porter and Lawler (1968) </a:t>
            </a:r>
          </a:p>
        </p:txBody>
      </p:sp>
    </p:spTree>
    <p:extLst>
      <p:ext uri="{BB962C8B-B14F-4D97-AF65-F5344CB8AC3E}">
        <p14:creationId xmlns:p14="http://schemas.microsoft.com/office/powerpoint/2010/main" val="2071093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Content and process theories of motivation</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3108543"/>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Content theories (Maslow’s hierarchy of needs, Herzberg’s two-factor theory, McClelland’s need to achieve)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Process theories (Porter and Lawler’s expectancy theory, Adam’s equity theory, Locke’s goal theory)</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p:txBody>
      </p:sp>
    </p:spTree>
    <p:extLst>
      <p:ext uri="{BB962C8B-B14F-4D97-AF65-F5344CB8AC3E}">
        <p14:creationId xmlns:p14="http://schemas.microsoft.com/office/powerpoint/2010/main" val="3622539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400" b="1">
                <a:latin typeface="+mj-lt"/>
                <a:ea typeface="+mj-ea"/>
                <a:cs typeface="+mj-cs"/>
              </a:rPr>
              <a:t>Job satisfaction </a:t>
            </a:r>
          </a:p>
        </p:txBody>
      </p:sp>
      <p:sp>
        <p:nvSpPr>
          <p:cNvPr id="5" name="TextBox 4">
            <a:extLst>
              <a:ext uri="{FF2B5EF4-FFF2-40B4-BE49-F238E27FC236}">
                <a16:creationId xmlns:a16="http://schemas.microsoft.com/office/drawing/2014/main" id="{1A9F6A5F-5165-B49E-1729-43B912B1E5B6}"/>
              </a:ext>
            </a:extLst>
          </p:cNvPr>
          <p:cNvSpPr txBox="1"/>
          <p:nvPr/>
        </p:nvSpPr>
        <p:spPr>
          <a:xfrm>
            <a:off x="457200" y="1285875"/>
            <a:ext cx="8229600" cy="4303366"/>
          </a:xfrm>
          <a:prstGeom prst="rect">
            <a:avLst/>
          </a:prstGeom>
        </p:spPr>
        <p:txBody>
          <a:bodyPr vert="horz" lIns="91440" tIns="45720" rIns="91440" bIns="45720" rtlCol="0">
            <a:normAutofit/>
          </a:bodyPr>
          <a:lstStyle/>
          <a:p>
            <a:pPr marL="342900" marR="0" lvl="0" indent="-342900" fontAlgn="auto">
              <a:spcBef>
                <a:spcPct val="20000"/>
              </a:spcBef>
              <a:spcAft>
                <a:spcPts val="0"/>
              </a:spcAft>
              <a:buClrTx/>
              <a:buSzTx/>
              <a:buFont typeface="Arial" pitchFamily="34" charset="0"/>
              <a:buChar char="•"/>
              <a:tabLst/>
              <a:defRPr/>
            </a:pPr>
            <a:r>
              <a:rPr lang="en-US" sz="2800" dirty="0"/>
              <a:t>‘A pleasurable, positive emotional state resulting from the appraisal of one’s job or job experiences’	</a:t>
            </a:r>
          </a:p>
          <a:p>
            <a:pPr marR="0" lvl="0" fontAlgn="auto">
              <a:spcBef>
                <a:spcPct val="20000"/>
              </a:spcBef>
              <a:spcAft>
                <a:spcPts val="0"/>
              </a:spcAft>
              <a:buClrTx/>
              <a:buSzTx/>
              <a:tabLst/>
              <a:defRPr/>
            </a:pPr>
            <a:r>
              <a:rPr lang="en-US" sz="1600" dirty="0"/>
              <a:t>							Locke 1976</a:t>
            </a:r>
          </a:p>
          <a:p>
            <a:pPr marL="342900" marR="0" lvl="0" indent="-342900" fontAlgn="auto">
              <a:spcBef>
                <a:spcPct val="20000"/>
              </a:spcBef>
              <a:spcAft>
                <a:spcPts val="0"/>
              </a:spcAft>
              <a:buClrTx/>
              <a:buSzTx/>
              <a:buFont typeface="Arial" pitchFamily="34" charset="0"/>
              <a:buChar char="•"/>
              <a:tabLst/>
              <a:defRPr/>
            </a:pPr>
            <a:endParaRPr lang="en-US" sz="2800" dirty="0"/>
          </a:p>
          <a:p>
            <a:pPr marL="342900" marR="0" lvl="0" indent="-342900" fontAlgn="auto">
              <a:spcBef>
                <a:spcPct val="20000"/>
              </a:spcBef>
              <a:spcAft>
                <a:spcPts val="0"/>
              </a:spcAft>
              <a:buClrTx/>
              <a:buSzTx/>
              <a:buFont typeface="Arial" pitchFamily="34" charset="0"/>
              <a:buChar char="•"/>
              <a:tabLst/>
              <a:defRPr/>
            </a:pPr>
            <a:endParaRPr lang="en-US" sz="2800" dirty="0"/>
          </a:p>
        </p:txBody>
      </p:sp>
      <p:pic>
        <p:nvPicPr>
          <p:cNvPr id="4" name="Picture 3">
            <a:extLst>
              <a:ext uri="{FF2B5EF4-FFF2-40B4-BE49-F238E27FC236}">
                <a16:creationId xmlns:a16="http://schemas.microsoft.com/office/drawing/2014/main" id="{EEAAF4DE-B2AB-DBF1-48A1-C3BA490FE71C}"/>
              </a:ext>
            </a:extLst>
          </p:cNvPr>
          <p:cNvPicPr>
            <a:picLocks noChangeAspect="1"/>
          </p:cNvPicPr>
          <p:nvPr/>
        </p:nvPicPr>
        <p:blipFill>
          <a:blip r:embed="rId3"/>
          <a:stretch>
            <a:fillRect/>
          </a:stretch>
        </p:blipFill>
        <p:spPr>
          <a:xfrm>
            <a:off x="1028701" y="2600325"/>
            <a:ext cx="5562600" cy="3188487"/>
          </a:xfrm>
          <a:prstGeom prst="rect">
            <a:avLst/>
          </a:prstGeom>
          <a:noFill/>
        </p:spPr>
      </p:pic>
    </p:spTree>
    <p:extLst>
      <p:ext uri="{BB962C8B-B14F-4D97-AF65-F5344CB8AC3E}">
        <p14:creationId xmlns:p14="http://schemas.microsoft.com/office/powerpoint/2010/main" val="35278853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Motivation and job design</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3970318"/>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Job design – concerned with the relationship between employees and the nature and content of their work. Effective job design aims to meet the personal , psychological, emotional and social needs of people at the workplace.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Techniques of job design – Job rotation, job enlargement and job enrichment.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p:txBody>
      </p:sp>
    </p:spTree>
    <p:extLst>
      <p:ext uri="{BB962C8B-B14F-4D97-AF65-F5344CB8AC3E}">
        <p14:creationId xmlns:p14="http://schemas.microsoft.com/office/powerpoint/2010/main" val="2651169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Motivation and job design</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4401205"/>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Scientific management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Human relations approach</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Job enrichment model (Herzberg) – Skill variety, task identity, task significance (these factors give meaning to work), autonomy (this gives responsibility) and feedback (gives knowledge of results)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p:txBody>
      </p:sp>
    </p:spTree>
    <p:extLst>
      <p:ext uri="{BB962C8B-B14F-4D97-AF65-F5344CB8AC3E}">
        <p14:creationId xmlns:p14="http://schemas.microsoft.com/office/powerpoint/2010/main" val="15714789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Empowerment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282983"/>
            <a:ext cx="8612777" cy="2246769"/>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Giving employees more scope, responsibility and autonomy in their work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Allowing employees the opportunity and freedom to take decisions in dealing with customers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Allowing employees to use their initiative</a:t>
            </a:r>
          </a:p>
        </p:txBody>
      </p:sp>
      <p:sp>
        <p:nvSpPr>
          <p:cNvPr id="3" name="TextBox 2">
            <a:extLst>
              <a:ext uri="{FF2B5EF4-FFF2-40B4-BE49-F238E27FC236}">
                <a16:creationId xmlns:a16="http://schemas.microsoft.com/office/drawing/2014/main" id="{0C03207B-4501-178E-2F84-68CFA11CB9E4}"/>
              </a:ext>
            </a:extLst>
          </p:cNvPr>
          <p:cNvSpPr txBox="1"/>
          <p:nvPr/>
        </p:nvSpPr>
        <p:spPr>
          <a:xfrm>
            <a:off x="653142" y="3960877"/>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What are the benefits? </a:t>
            </a:r>
          </a:p>
        </p:txBody>
      </p:sp>
    </p:spTree>
    <p:extLst>
      <p:ext uri="{BB962C8B-B14F-4D97-AF65-F5344CB8AC3E}">
        <p14:creationId xmlns:p14="http://schemas.microsoft.com/office/powerpoint/2010/main" val="31342590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Benefits of empowerment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649823"/>
            <a:ext cx="8612777" cy="2677656"/>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Speeds up decision making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Releases creativity and innovation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Provides job satisfaction, motivation, commitment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Gives people more responsibility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Allows for achievement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Reduces operational cost</a:t>
            </a:r>
          </a:p>
        </p:txBody>
      </p:sp>
      <p:sp>
        <p:nvSpPr>
          <p:cNvPr id="4" name="TextBox 3">
            <a:extLst>
              <a:ext uri="{FF2B5EF4-FFF2-40B4-BE49-F238E27FC236}">
                <a16:creationId xmlns:a16="http://schemas.microsoft.com/office/drawing/2014/main" id="{09F18FDA-B7F8-BA12-A426-542E23CF4C14}"/>
              </a:ext>
            </a:extLst>
          </p:cNvPr>
          <p:cNvSpPr txBox="1"/>
          <p:nvPr/>
        </p:nvSpPr>
        <p:spPr>
          <a:xfrm>
            <a:off x="1285876" y="4451431"/>
            <a:ext cx="6843712" cy="1077218"/>
          </a:xfrm>
          <a:prstGeom prst="rect">
            <a:avLst/>
          </a:prstGeom>
          <a:noFill/>
        </p:spPr>
        <p:txBody>
          <a:bodyPr wrap="square">
            <a:spAutoFit/>
          </a:bodyPr>
          <a:lstStyle/>
          <a:p>
            <a:pPr algn="ctr"/>
            <a:r>
              <a:rPr lang="en-GB" sz="3200" b="1" dirty="0"/>
              <a:t>How can empowerment be achieved?</a:t>
            </a:r>
          </a:p>
        </p:txBody>
      </p:sp>
    </p:spTree>
    <p:extLst>
      <p:ext uri="{BB962C8B-B14F-4D97-AF65-F5344CB8AC3E}">
        <p14:creationId xmlns:p14="http://schemas.microsoft.com/office/powerpoint/2010/main" val="6012382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Achieving empowerment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2246769"/>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Structural change: work organised around basic operations to form ‘whole tasks’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Teamworking: each team planning and organising own work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Supportive management style</a:t>
            </a:r>
          </a:p>
        </p:txBody>
      </p:sp>
    </p:spTree>
    <p:extLst>
      <p:ext uri="{BB962C8B-B14F-4D97-AF65-F5344CB8AC3E}">
        <p14:creationId xmlns:p14="http://schemas.microsoft.com/office/powerpoint/2010/main" val="3801006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Activity</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2246769"/>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Describe one example of genuine empowerment in action, which you have either read about or observed?</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What are the possible disadvantages of empowerment? </a:t>
            </a:r>
          </a:p>
        </p:txBody>
      </p:sp>
    </p:spTree>
    <p:extLst>
      <p:ext uri="{BB962C8B-B14F-4D97-AF65-F5344CB8AC3E}">
        <p14:creationId xmlns:p14="http://schemas.microsoft.com/office/powerpoint/2010/main" val="17631397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Motivational practices</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282983"/>
            <a:ext cx="8612777" cy="4524315"/>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Give people responsibility for the outcomes of their work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Set clear and realistic goals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Ensure that people have the resources to do their job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Give credit where credit is due and make sure it is known within the team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Provide honest and unambiguous feedback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Provide learning and development opportunities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Implement reward packages that reflect the job and the external market rate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Create an environment governed by fairness and respect  Create a happy workplace </a:t>
            </a:r>
          </a:p>
          <a:p>
            <a:pPr lvl="8">
              <a:defRPr/>
            </a:pPr>
            <a:r>
              <a:rPr lang="en-GB" sz="2400" dirty="0"/>
              <a:t>	</a:t>
            </a:r>
            <a:r>
              <a:rPr lang="en-GB" dirty="0" err="1"/>
              <a:t>Hollyforde</a:t>
            </a:r>
            <a:r>
              <a:rPr lang="en-GB" dirty="0"/>
              <a:t> and </a:t>
            </a:r>
            <a:r>
              <a:rPr lang="en-GB" dirty="0" err="1"/>
              <a:t>Whiddett</a:t>
            </a:r>
            <a:r>
              <a:rPr lang="en-GB" dirty="0"/>
              <a:t> 2002</a:t>
            </a:r>
          </a:p>
        </p:txBody>
      </p:sp>
    </p:spTree>
    <p:extLst>
      <p:ext uri="{BB962C8B-B14F-4D97-AF65-F5344CB8AC3E}">
        <p14:creationId xmlns:p14="http://schemas.microsoft.com/office/powerpoint/2010/main" val="13992104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The role of HR </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3477875"/>
          </a:xfrm>
          <a:prstGeom prst="rect">
            <a:avLst/>
          </a:prstGeom>
          <a:noFill/>
        </p:spPr>
        <p:txBody>
          <a:bodyPr wrap="square">
            <a:spAutoFit/>
          </a:bodyPr>
          <a:lstStyle/>
          <a:p>
            <a:pPr marL="457200" indent="-457200">
              <a:buFont typeface="Arial" panose="020B0604020202020204" pitchFamily="34" charset="0"/>
              <a:buChar char="•"/>
            </a:pPr>
            <a:r>
              <a:rPr lang="en-GB" sz="2400" dirty="0"/>
              <a:t>Emotions and feelings are key in helping to make sense of both ourselves and others.</a:t>
            </a:r>
          </a:p>
          <a:p>
            <a:pPr marL="457200" indent="-457200">
              <a:buFont typeface="Arial" panose="020B0604020202020204" pitchFamily="34" charset="0"/>
              <a:buChar char="•"/>
            </a:pPr>
            <a:r>
              <a:rPr lang="en-GB" sz="2400" dirty="0"/>
              <a:t>Are emotions an important part of organisations?</a:t>
            </a:r>
          </a:p>
          <a:p>
            <a:pPr marL="457200" indent="-457200">
              <a:buFont typeface="Arial" panose="020B0604020202020204" pitchFamily="34" charset="0"/>
              <a:buChar char="•"/>
            </a:pPr>
            <a:r>
              <a:rPr lang="en-GB" sz="2400" dirty="0"/>
              <a:t>‘The central ideology surrounding emotions in organizations is that they are irrational, idiosyncratic disturbances that are best controlled and kept undercover (Stearns &amp; Stearns, 1986).’ (Gibson, 200, p478)</a:t>
            </a:r>
          </a:p>
          <a:p>
            <a:pPr marL="457200" indent="-457200">
              <a:buFont typeface="Arial" panose="020B0604020202020204" pitchFamily="34" charset="0"/>
              <a:buChar char="•"/>
            </a:pPr>
            <a:endParaRPr lang="en-GB" sz="2400" dirty="0"/>
          </a:p>
          <a:p>
            <a:endParaRPr lang="en-GB" sz="2800" dirty="0"/>
          </a:p>
        </p:txBody>
      </p:sp>
    </p:spTree>
    <p:extLst>
      <p:ext uri="{BB962C8B-B14F-4D97-AF65-F5344CB8AC3E}">
        <p14:creationId xmlns:p14="http://schemas.microsoft.com/office/powerpoint/2010/main" val="20383750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Perceiving and managing emotions</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892552"/>
          </a:xfrm>
          <a:prstGeom prst="rect">
            <a:avLst/>
          </a:prstGeom>
          <a:noFill/>
        </p:spPr>
        <p:txBody>
          <a:bodyPr wrap="square">
            <a:spAutoFit/>
          </a:bodyPr>
          <a:lstStyle/>
          <a:p>
            <a:pPr marL="457200" indent="-457200">
              <a:buFont typeface="Arial" panose="020B0604020202020204" pitchFamily="34" charset="0"/>
              <a:buChar char="•"/>
            </a:pPr>
            <a:endParaRPr lang="en-GB" sz="2400" dirty="0"/>
          </a:p>
          <a:p>
            <a:endParaRPr lang="en-GB" sz="2800" dirty="0"/>
          </a:p>
        </p:txBody>
      </p:sp>
      <p:sp>
        <p:nvSpPr>
          <p:cNvPr id="4" name="TextBox 3">
            <a:extLst>
              <a:ext uri="{FF2B5EF4-FFF2-40B4-BE49-F238E27FC236}">
                <a16:creationId xmlns:a16="http://schemas.microsoft.com/office/drawing/2014/main" id="{A1A02B9D-F1B5-431C-D24C-4183AE43730E}"/>
              </a:ext>
            </a:extLst>
          </p:cNvPr>
          <p:cNvSpPr txBox="1"/>
          <p:nvPr/>
        </p:nvSpPr>
        <p:spPr>
          <a:xfrm>
            <a:off x="785813" y="1536174"/>
            <a:ext cx="6858000" cy="3785652"/>
          </a:xfrm>
          <a:prstGeom prst="rect">
            <a:avLst/>
          </a:prstGeom>
          <a:noFill/>
        </p:spPr>
        <p:txBody>
          <a:bodyPr wrap="square">
            <a:spAutoFit/>
          </a:bodyPr>
          <a:lstStyle/>
          <a:p>
            <a:pPr marL="342900" indent="-342900">
              <a:buFont typeface="Arial" panose="020B0604020202020204" pitchFamily="34" charset="0"/>
              <a:buChar char="•"/>
            </a:pPr>
            <a:r>
              <a:rPr lang="en-GB" sz="2400" dirty="0"/>
              <a:t>Our ability to manage our emotions is closely intertwined with our identity, social role and the way we perceive ourselves and others perceive us. </a:t>
            </a:r>
          </a:p>
          <a:p>
            <a:pPr marL="342900" indent="-342900">
              <a:buFont typeface="Arial" panose="020B0604020202020204" pitchFamily="34" charset="0"/>
              <a:buChar char="•"/>
            </a:pPr>
            <a:r>
              <a:rPr lang="en-GB" sz="2400" dirty="0"/>
              <a:t>What would happen if we did not manage our emotions? </a:t>
            </a:r>
          </a:p>
          <a:p>
            <a:pPr marL="342900" indent="-342900">
              <a:buFont typeface="Arial" panose="020B0604020202020204" pitchFamily="34" charset="0"/>
              <a:buChar char="•"/>
            </a:pPr>
            <a:r>
              <a:rPr lang="en-GB" sz="2400" dirty="0"/>
              <a:t>Have perceptions of particular work roles become deeply embedded into our understanding of people, organisations and society?</a:t>
            </a:r>
          </a:p>
        </p:txBody>
      </p:sp>
    </p:spTree>
    <p:extLst>
      <p:ext uri="{BB962C8B-B14F-4D97-AF65-F5344CB8AC3E}">
        <p14:creationId xmlns:p14="http://schemas.microsoft.com/office/powerpoint/2010/main" val="21610755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Strategy defined</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955203"/>
          </a:xfrm>
          <a:prstGeom prst="rect">
            <a:avLst/>
          </a:prstGeom>
          <a:noFill/>
        </p:spPr>
        <p:txBody>
          <a:bodyPr wrap="square">
            <a:spAutoFit/>
          </a:bodyPr>
          <a:lstStyle/>
          <a:p>
            <a:pPr marL="457200" indent="-457200">
              <a:buFont typeface="Arial" panose="020B0604020202020204" pitchFamily="34" charset="0"/>
              <a:buChar char="•"/>
            </a:pPr>
            <a:r>
              <a:rPr lang="en-GB" sz="2400" dirty="0"/>
              <a:t>‘Strategy is a rational decision-making process in which the organisations' resources are matched with opportunities arising from the competitive environment’ (</a:t>
            </a:r>
            <a:r>
              <a:rPr lang="en-GB" sz="2400" dirty="0" err="1"/>
              <a:t>Hseih</a:t>
            </a:r>
            <a:r>
              <a:rPr lang="en-GB" sz="2400" dirty="0"/>
              <a:t> and Chen, 2011, p17)</a:t>
            </a:r>
          </a:p>
          <a:p>
            <a:pPr marL="457200" indent="-457200">
              <a:buFont typeface="Arial" panose="020B0604020202020204" pitchFamily="34" charset="0"/>
              <a:buChar char="•"/>
            </a:pPr>
            <a:r>
              <a:rPr lang="en-GB" sz="2400" dirty="0"/>
              <a:t>Porter’s generic analysis – cost leadership strategy, differentiation strategy, focus strategy</a:t>
            </a:r>
          </a:p>
          <a:p>
            <a:pPr marL="457200" indent="-457200">
              <a:buFont typeface="Arial" panose="020B0604020202020204" pitchFamily="34" charset="0"/>
              <a:buChar char="•"/>
            </a:pPr>
            <a:r>
              <a:rPr lang="en-GB" sz="2400" dirty="0"/>
              <a:t>Porter argues that whichever strategy is adopted, it has to be clear and well defined. </a:t>
            </a:r>
          </a:p>
          <a:p>
            <a:pPr marL="457200" indent="-457200">
              <a:buFont typeface="Arial" panose="020B0604020202020204" pitchFamily="34" charset="0"/>
              <a:buChar char="•"/>
            </a:pPr>
            <a:r>
              <a:rPr lang="en-GB" sz="2400" dirty="0"/>
              <a:t>What do you know about the strategies within your own organisation? Are the business and people strategy aligned? Discuss in groups. </a:t>
            </a:r>
          </a:p>
          <a:p>
            <a:pPr marL="457200" indent="-457200">
              <a:buFont typeface="Arial" panose="020B0604020202020204" pitchFamily="34" charset="0"/>
              <a:buChar char="•"/>
            </a:pPr>
            <a:endParaRPr lang="en-GB" sz="2400" dirty="0"/>
          </a:p>
          <a:p>
            <a:endParaRPr lang="en-GB" sz="2800" dirty="0"/>
          </a:p>
        </p:txBody>
      </p:sp>
    </p:spTree>
    <p:extLst>
      <p:ext uri="{BB962C8B-B14F-4D97-AF65-F5344CB8AC3E}">
        <p14:creationId xmlns:p14="http://schemas.microsoft.com/office/powerpoint/2010/main" val="2589730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outcomes</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4524315"/>
          </a:xfrm>
          <a:prstGeom prst="rect">
            <a:avLst/>
          </a:prstGeom>
          <a:noFill/>
        </p:spPr>
        <p:txBody>
          <a:bodyPr wrap="square">
            <a:spAutoFit/>
          </a:bodyPr>
          <a:lstStyle/>
          <a:p>
            <a:r>
              <a:rPr lang="en-GB" sz="3200" dirty="0"/>
              <a:t>How to motivate and engage employees continued:</a:t>
            </a:r>
          </a:p>
          <a:p>
            <a:endParaRPr lang="en-GB" sz="3200" dirty="0"/>
          </a:p>
          <a:p>
            <a:pPr marL="914400" lvl="1" indent="-457200">
              <a:buFont typeface="Arial" panose="020B0604020202020204" pitchFamily="34" charset="0"/>
              <a:buChar char="•"/>
            </a:pPr>
            <a:r>
              <a:rPr lang="en-GB" sz="3200" dirty="0"/>
              <a:t>Benefits of employee engagement</a:t>
            </a:r>
          </a:p>
          <a:p>
            <a:pPr marL="914400" lvl="1" indent="-457200">
              <a:buFont typeface="Arial" panose="020B0604020202020204" pitchFamily="34" charset="0"/>
              <a:buChar char="•"/>
            </a:pPr>
            <a:r>
              <a:rPr lang="en-GB" sz="3200" dirty="0"/>
              <a:t>How to build an engaged and motivated workforce</a:t>
            </a:r>
          </a:p>
          <a:p>
            <a:pPr marL="914400" lvl="1" indent="-457200">
              <a:buFont typeface="Arial" panose="020B0604020202020204" pitchFamily="34" charset="0"/>
              <a:buChar char="•"/>
            </a:pPr>
            <a:r>
              <a:rPr lang="en-GB" sz="3200" dirty="0"/>
              <a:t>The importance of aligning people strategy</a:t>
            </a:r>
          </a:p>
          <a:p>
            <a:pPr marL="914400" lvl="1"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35230043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3292</Words>
  <Application>Microsoft Office PowerPoint</Application>
  <PresentationFormat>On-screen Show (4:3)</PresentationFormat>
  <Paragraphs>239</Paragraphs>
  <Slides>28</Slides>
  <Notes>28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aktiv-grotesk</vt:lpstr>
      <vt:lpstr>Google Sans</vt:lpstr>
      <vt:lpstr>Helvetica Neue</vt:lpstr>
      <vt:lpstr>Museo</vt:lpstr>
      <vt:lpstr>Myriad Pro</vt:lpstr>
      <vt:lpstr>Arial</vt:lpstr>
      <vt:lpstr>Calibri</vt:lpstr>
      <vt:lpstr>Lato</vt:lpstr>
      <vt:lpstr>20140311PresentationUWTSDTemplate</vt:lpstr>
      <vt:lpstr>Shaping Cultures  Rhiannon Akers, January 2024</vt:lpstr>
      <vt:lpstr>QUIZ - Recap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8</cp:revision>
  <cp:lastPrinted>2017-10-10T10:16:57Z</cp:lastPrinted>
  <dcterms:created xsi:type="dcterms:W3CDTF">2015-04-14T15:21:28Z</dcterms:created>
  <dcterms:modified xsi:type="dcterms:W3CDTF">2025-01-28T10:27:02Z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