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FE5B73-E57A-42DB-941B-7A3D784AE0F6}" v="786" dt="2018-12-03T20:39:01.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se Hill" userId="fac21572e06357d9" providerId="LiveId" clId="{FFFE5B73-E57A-42DB-941B-7A3D784AE0F6}"/>
    <pc:docChg chg="undo custSel addSld modSld">
      <pc:chgData name="Louise Hill" userId="fac21572e06357d9" providerId="LiveId" clId="{FFFE5B73-E57A-42DB-941B-7A3D784AE0F6}" dt="2018-12-03T20:39:01.284" v="786" actId="255"/>
      <pc:docMkLst>
        <pc:docMk/>
      </pc:docMkLst>
      <pc:sldChg chg="addSp modSp add">
        <pc:chgData name="Louise Hill" userId="fac21572e06357d9" providerId="LiveId" clId="{FFFE5B73-E57A-42DB-941B-7A3D784AE0F6}" dt="2018-12-03T19:59:04.484" v="354" actId="14100"/>
        <pc:sldMkLst>
          <pc:docMk/>
          <pc:sldMk cId="2505780554" sldId="261"/>
        </pc:sldMkLst>
        <pc:spChg chg="add mod">
          <ac:chgData name="Louise Hill" userId="fac21572e06357d9" providerId="LiveId" clId="{FFFE5B73-E57A-42DB-941B-7A3D784AE0F6}" dt="2018-12-03T19:58:52.185" v="352" actId="1076"/>
          <ac:spMkLst>
            <pc:docMk/>
            <pc:sldMk cId="2505780554" sldId="261"/>
            <ac:spMk id="2" creationId="{095CCB8C-8F40-4C45-B29D-73322478C528}"/>
          </ac:spMkLst>
        </pc:spChg>
        <pc:picChg chg="add mod">
          <ac:chgData name="Louise Hill" userId="fac21572e06357d9" providerId="LiveId" clId="{FFFE5B73-E57A-42DB-941B-7A3D784AE0F6}" dt="2018-12-03T19:59:04.484" v="354" actId="14100"/>
          <ac:picMkLst>
            <pc:docMk/>
            <pc:sldMk cId="2505780554" sldId="261"/>
            <ac:picMk id="4" creationId="{60778FE6-E29C-4C38-960F-FE925769449F}"/>
          </ac:picMkLst>
        </pc:picChg>
      </pc:sldChg>
      <pc:sldChg chg="addSp modSp add">
        <pc:chgData name="Louise Hill" userId="fac21572e06357d9" providerId="LiveId" clId="{FFFE5B73-E57A-42DB-941B-7A3D784AE0F6}" dt="2018-12-03T20:11:41.942" v="596" actId="20577"/>
        <pc:sldMkLst>
          <pc:docMk/>
          <pc:sldMk cId="886911589" sldId="262"/>
        </pc:sldMkLst>
        <pc:spChg chg="add mod">
          <ac:chgData name="Louise Hill" userId="fac21572e06357d9" providerId="LiveId" clId="{FFFE5B73-E57A-42DB-941B-7A3D784AE0F6}" dt="2018-12-03T20:11:41.942" v="596" actId="20577"/>
          <ac:spMkLst>
            <pc:docMk/>
            <pc:sldMk cId="886911589" sldId="262"/>
            <ac:spMk id="2" creationId="{486BD4C3-7258-4CC0-AC47-278EBC0C6258}"/>
          </ac:spMkLst>
        </pc:spChg>
      </pc:sldChg>
      <pc:sldChg chg="addSp delSp modSp add">
        <pc:chgData name="Louise Hill" userId="fac21572e06357d9" providerId="LiveId" clId="{FFFE5B73-E57A-42DB-941B-7A3D784AE0F6}" dt="2018-12-03T20:39:01.284" v="786" actId="255"/>
        <pc:sldMkLst>
          <pc:docMk/>
          <pc:sldMk cId="3052498429" sldId="263"/>
        </pc:sldMkLst>
        <pc:spChg chg="add del mod">
          <ac:chgData name="Louise Hill" userId="fac21572e06357d9" providerId="LiveId" clId="{FFFE5B73-E57A-42DB-941B-7A3D784AE0F6}" dt="2018-12-03T20:14:28.713" v="602"/>
          <ac:spMkLst>
            <pc:docMk/>
            <pc:sldMk cId="3052498429" sldId="263"/>
            <ac:spMk id="2" creationId="{399DA9EE-F7EB-4DFC-B712-5EA946010614}"/>
          </ac:spMkLst>
        </pc:spChg>
        <pc:spChg chg="add mod">
          <ac:chgData name="Louise Hill" userId="fac21572e06357d9" providerId="LiveId" clId="{FFFE5B73-E57A-42DB-941B-7A3D784AE0F6}" dt="2018-12-03T20:39:01.284" v="786" actId="255"/>
          <ac:spMkLst>
            <pc:docMk/>
            <pc:sldMk cId="3052498429" sldId="263"/>
            <ac:spMk id="3" creationId="{7124FAA2-54E7-42A0-AFE5-7ACFAEDA04B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12/3/2018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35908-220B-4C03-898B-FB2E41D571E9}"/>
              </a:ext>
            </a:extLst>
          </p:cNvPr>
          <p:cNvSpPr>
            <a:spLocks noGrp="1"/>
          </p:cNvSpPr>
          <p:nvPr>
            <p:ph type="ctrTitle"/>
          </p:nvPr>
        </p:nvSpPr>
        <p:spPr/>
        <p:txBody>
          <a:bodyPr/>
          <a:lstStyle/>
          <a:p>
            <a:r>
              <a:rPr lang="en-GB" dirty="0">
                <a:solidFill>
                  <a:srgbClr val="0070C0"/>
                </a:solidFill>
              </a:rPr>
              <a:t>Changing the world</a:t>
            </a:r>
          </a:p>
        </p:txBody>
      </p:sp>
      <p:sp>
        <p:nvSpPr>
          <p:cNvPr id="3" name="Subtitle 2">
            <a:extLst>
              <a:ext uri="{FF2B5EF4-FFF2-40B4-BE49-F238E27FC236}">
                <a16:creationId xmlns:a16="http://schemas.microsoft.com/office/drawing/2014/main" id="{5B69D25D-6DB8-4012-B86E-B9706E5E8290}"/>
              </a:ext>
            </a:extLst>
          </p:cNvPr>
          <p:cNvSpPr>
            <a:spLocks noGrp="1"/>
          </p:cNvSpPr>
          <p:nvPr>
            <p:ph type="subTitle" idx="1"/>
          </p:nvPr>
        </p:nvSpPr>
        <p:spPr/>
        <p:txBody>
          <a:bodyPr/>
          <a:lstStyle/>
          <a:p>
            <a:r>
              <a:rPr lang="en-GB" dirty="0">
                <a:solidFill>
                  <a:srgbClr val="0070C0"/>
                </a:solidFill>
              </a:rPr>
              <a:t>A pound at a time </a:t>
            </a:r>
          </a:p>
        </p:txBody>
      </p:sp>
    </p:spTree>
    <p:extLst>
      <p:ext uri="{BB962C8B-B14F-4D97-AF65-F5344CB8AC3E}">
        <p14:creationId xmlns:p14="http://schemas.microsoft.com/office/powerpoint/2010/main" val="2323547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467BF8-A0DB-4A0D-8729-41C9315391F6}"/>
              </a:ext>
            </a:extLst>
          </p:cNvPr>
          <p:cNvSpPr txBox="1"/>
          <p:nvPr/>
        </p:nvSpPr>
        <p:spPr>
          <a:xfrm>
            <a:off x="767644" y="1659467"/>
            <a:ext cx="10250311" cy="7263527"/>
          </a:xfrm>
          <a:prstGeom prst="rect">
            <a:avLst/>
          </a:prstGeom>
          <a:noFill/>
        </p:spPr>
        <p:txBody>
          <a:bodyPr wrap="square" rtlCol="0">
            <a:spAutoFit/>
          </a:bodyPr>
          <a:lstStyle/>
          <a:p>
            <a:endParaRPr lang="en-GB" dirty="0">
              <a:solidFill>
                <a:srgbClr val="0070C0"/>
              </a:solidFill>
            </a:endParaRPr>
          </a:p>
          <a:p>
            <a:endParaRPr lang="en-GB" dirty="0">
              <a:solidFill>
                <a:srgbClr val="0070C0"/>
              </a:solidFill>
            </a:endParaRPr>
          </a:p>
          <a:p>
            <a:r>
              <a:rPr lang="en-GB" sz="3200" dirty="0">
                <a:solidFill>
                  <a:srgbClr val="0070C0"/>
                </a:solidFill>
              </a:rPr>
              <a:t>This presentation is based on the below quote </a:t>
            </a:r>
          </a:p>
          <a:p>
            <a:endParaRPr lang="en-GB" sz="3200" dirty="0">
              <a:solidFill>
                <a:srgbClr val="0070C0"/>
              </a:solidFill>
            </a:endParaRPr>
          </a:p>
          <a:p>
            <a:r>
              <a:rPr lang="en-GB" sz="3200" dirty="0">
                <a:solidFill>
                  <a:srgbClr val="0070C0"/>
                </a:solidFill>
              </a:rPr>
              <a:t>“Never doubt that a small group of thoughtful, committed citizens can change the world; indeed, it’s the only thing that ever has” American cultural anthropologist </a:t>
            </a:r>
            <a:r>
              <a:rPr lang="en-GB" sz="3200" i="1" dirty="0">
                <a:solidFill>
                  <a:srgbClr val="0070C0"/>
                </a:solidFill>
              </a:rPr>
              <a:t>Margaret Mead </a:t>
            </a:r>
          </a:p>
          <a:p>
            <a:endParaRPr lang="en-GB" i="1"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1476347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48E114-46FA-4ED6-9559-9082B1207735}"/>
              </a:ext>
            </a:extLst>
          </p:cNvPr>
          <p:cNvSpPr txBox="1"/>
          <p:nvPr/>
        </p:nvSpPr>
        <p:spPr>
          <a:xfrm>
            <a:off x="7224888" y="2119103"/>
            <a:ext cx="4662311" cy="3539430"/>
          </a:xfrm>
          <a:prstGeom prst="rect">
            <a:avLst/>
          </a:prstGeom>
          <a:noFill/>
        </p:spPr>
        <p:txBody>
          <a:bodyPr wrap="square" rtlCol="0">
            <a:spAutoFit/>
          </a:bodyPr>
          <a:lstStyle/>
          <a:p>
            <a:r>
              <a:rPr lang="en-GB" sz="3200" i="1" dirty="0">
                <a:solidFill>
                  <a:srgbClr val="0070C0"/>
                </a:solidFill>
              </a:rPr>
              <a:t>4 Ocean is the brain child of two men called Alex and Andrew.  They set the company up to try and help clear our oceans of plastic, after a surfing trip to Bali Indonesia.    </a:t>
            </a:r>
          </a:p>
        </p:txBody>
      </p:sp>
      <p:pic>
        <p:nvPicPr>
          <p:cNvPr id="7" name="Picture 6">
            <a:extLst>
              <a:ext uri="{FF2B5EF4-FFF2-40B4-BE49-F238E27FC236}">
                <a16:creationId xmlns:a16="http://schemas.microsoft.com/office/drawing/2014/main" id="{33B09578-1F53-4452-8106-C4CD37E8718E}"/>
              </a:ext>
            </a:extLst>
          </p:cNvPr>
          <p:cNvPicPr>
            <a:picLocks noChangeAspect="1"/>
          </p:cNvPicPr>
          <p:nvPr/>
        </p:nvPicPr>
        <p:blipFill>
          <a:blip r:embed="rId2"/>
          <a:stretch>
            <a:fillRect/>
          </a:stretch>
        </p:blipFill>
        <p:spPr>
          <a:xfrm>
            <a:off x="561954" y="2119103"/>
            <a:ext cx="6553309" cy="3711608"/>
          </a:xfrm>
          <a:prstGeom prst="rect">
            <a:avLst/>
          </a:prstGeom>
        </p:spPr>
      </p:pic>
      <p:sp>
        <p:nvSpPr>
          <p:cNvPr id="8" name="TextBox 7">
            <a:extLst>
              <a:ext uri="{FF2B5EF4-FFF2-40B4-BE49-F238E27FC236}">
                <a16:creationId xmlns:a16="http://schemas.microsoft.com/office/drawing/2014/main" id="{AA2EFAE5-481D-48D7-8381-C6BB29C0175D}"/>
              </a:ext>
            </a:extLst>
          </p:cNvPr>
          <p:cNvSpPr txBox="1"/>
          <p:nvPr/>
        </p:nvSpPr>
        <p:spPr>
          <a:xfrm>
            <a:off x="561954" y="1027289"/>
            <a:ext cx="11325245" cy="707886"/>
          </a:xfrm>
          <a:prstGeom prst="rect">
            <a:avLst/>
          </a:prstGeom>
          <a:noFill/>
        </p:spPr>
        <p:txBody>
          <a:bodyPr wrap="square" rtlCol="0">
            <a:spAutoFit/>
          </a:bodyPr>
          <a:lstStyle/>
          <a:p>
            <a:pPr algn="ctr"/>
            <a:r>
              <a:rPr lang="en-GB" sz="4000" dirty="0">
                <a:solidFill>
                  <a:srgbClr val="0070C0"/>
                </a:solidFill>
              </a:rPr>
              <a:t>Two Surfers changing the world a pound at a time </a:t>
            </a:r>
          </a:p>
        </p:txBody>
      </p:sp>
    </p:spTree>
    <p:extLst>
      <p:ext uri="{BB962C8B-B14F-4D97-AF65-F5344CB8AC3E}">
        <p14:creationId xmlns:p14="http://schemas.microsoft.com/office/powerpoint/2010/main" val="2480089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2DBFF7-B132-464D-9C33-EFBCD8B1D8BF}"/>
              </a:ext>
            </a:extLst>
          </p:cNvPr>
          <p:cNvSpPr txBox="1"/>
          <p:nvPr/>
        </p:nvSpPr>
        <p:spPr>
          <a:xfrm>
            <a:off x="1309511" y="1761067"/>
            <a:ext cx="8252178" cy="3539430"/>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0070C0"/>
                </a:solidFill>
              </a:rPr>
              <a:t>Plastic on shoreline</a:t>
            </a: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r>
              <a:rPr lang="en-GB" sz="3200" dirty="0">
                <a:solidFill>
                  <a:srgbClr val="0070C0"/>
                </a:solidFill>
              </a:rPr>
              <a:t>Plastic in the Ocean</a:t>
            </a: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r>
              <a:rPr lang="en-GB" sz="3200" dirty="0">
                <a:solidFill>
                  <a:srgbClr val="0070C0"/>
                </a:solidFill>
              </a:rPr>
              <a:t>Local fishermen catching more plastic than fish </a:t>
            </a:r>
          </a:p>
        </p:txBody>
      </p:sp>
    </p:spTree>
    <p:extLst>
      <p:ext uri="{BB962C8B-B14F-4D97-AF65-F5344CB8AC3E}">
        <p14:creationId xmlns:p14="http://schemas.microsoft.com/office/powerpoint/2010/main" val="3884869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8831EA-1AF9-4537-94C3-7B34C77C03EF}"/>
              </a:ext>
            </a:extLst>
          </p:cNvPr>
          <p:cNvSpPr txBox="1"/>
          <p:nvPr/>
        </p:nvSpPr>
        <p:spPr>
          <a:xfrm>
            <a:off x="1162757" y="1512711"/>
            <a:ext cx="8771466" cy="5509200"/>
          </a:xfrm>
          <a:prstGeom prst="rect">
            <a:avLst/>
          </a:prstGeom>
          <a:noFill/>
        </p:spPr>
        <p:txBody>
          <a:bodyPr wrap="square" rtlCol="0">
            <a:spAutoFit/>
          </a:bodyPr>
          <a:lstStyle/>
          <a:p>
            <a:r>
              <a:rPr lang="en-GB" sz="3200" dirty="0">
                <a:solidFill>
                  <a:srgbClr val="0070C0"/>
                </a:solidFill>
              </a:rPr>
              <a:t>The Birth of 4 Ocean a sustainable business model</a:t>
            </a:r>
          </a:p>
          <a:p>
            <a:endParaRPr lang="en-GB" sz="3200" dirty="0">
              <a:solidFill>
                <a:srgbClr val="0070C0"/>
              </a:solidFill>
            </a:endParaRPr>
          </a:p>
          <a:p>
            <a:pPr marL="457200" indent="-457200">
              <a:buFont typeface="Arial" panose="020B0604020202020204" pitchFamily="34" charset="0"/>
              <a:buChar char="•"/>
            </a:pPr>
            <a:r>
              <a:rPr lang="en-GB" sz="3200" dirty="0">
                <a:solidFill>
                  <a:srgbClr val="0070C0"/>
                </a:solidFill>
              </a:rPr>
              <a:t>How to remove the plastic from the oceans</a:t>
            </a:r>
          </a:p>
          <a:p>
            <a:r>
              <a:rPr lang="en-GB" sz="3200" dirty="0">
                <a:solidFill>
                  <a:srgbClr val="0070C0"/>
                </a:solidFill>
              </a:rPr>
              <a:t> </a:t>
            </a:r>
          </a:p>
          <a:p>
            <a:pPr marL="457200" indent="-457200">
              <a:buFont typeface="Arial" panose="020B0604020202020204" pitchFamily="34" charset="0"/>
              <a:buChar char="•"/>
            </a:pPr>
            <a:r>
              <a:rPr lang="en-GB" sz="3200" dirty="0">
                <a:solidFill>
                  <a:srgbClr val="0070C0"/>
                </a:solidFill>
              </a:rPr>
              <a:t>How to encourage local people to assist with the clean up</a:t>
            </a:r>
          </a:p>
          <a:p>
            <a:r>
              <a:rPr lang="en-GB" sz="3200" dirty="0">
                <a:solidFill>
                  <a:srgbClr val="0070C0"/>
                </a:solidFill>
              </a:rPr>
              <a:t> </a:t>
            </a:r>
          </a:p>
          <a:p>
            <a:pPr marL="457200" indent="-457200">
              <a:buFont typeface="Arial" panose="020B0604020202020204" pitchFamily="34" charset="0"/>
              <a:buChar char="•"/>
            </a:pPr>
            <a:r>
              <a:rPr lang="en-GB" sz="3200" dirty="0">
                <a:solidFill>
                  <a:srgbClr val="0070C0"/>
                </a:solidFill>
              </a:rPr>
              <a:t>What to do with the collected waste</a:t>
            </a:r>
          </a:p>
          <a:p>
            <a:pPr marL="457200" indent="-457200">
              <a:buFont typeface="Arial" panose="020B0604020202020204" pitchFamily="34" charset="0"/>
              <a:buChar char="•"/>
            </a:pPr>
            <a:endParaRPr lang="en-GB" sz="3200" dirty="0">
              <a:solidFill>
                <a:srgbClr val="0070C0"/>
              </a:solidFill>
            </a:endParaRPr>
          </a:p>
          <a:p>
            <a:endParaRPr lang="en-GB" sz="3200" dirty="0">
              <a:solidFill>
                <a:srgbClr val="0070C0"/>
              </a:solidFill>
            </a:endParaRPr>
          </a:p>
          <a:p>
            <a:endParaRPr lang="en-GB" sz="3200" dirty="0">
              <a:solidFill>
                <a:srgbClr val="0070C0"/>
              </a:solidFill>
            </a:endParaRPr>
          </a:p>
        </p:txBody>
      </p:sp>
    </p:spTree>
    <p:extLst>
      <p:ext uri="{BB962C8B-B14F-4D97-AF65-F5344CB8AC3E}">
        <p14:creationId xmlns:p14="http://schemas.microsoft.com/office/powerpoint/2010/main" val="1038711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5CCB8C-8F40-4C45-B29D-73322478C528}"/>
              </a:ext>
            </a:extLst>
          </p:cNvPr>
          <p:cNvSpPr txBox="1"/>
          <p:nvPr/>
        </p:nvSpPr>
        <p:spPr>
          <a:xfrm>
            <a:off x="5949244" y="767645"/>
            <a:ext cx="5215467" cy="5509200"/>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70C0"/>
                </a:solidFill>
              </a:rPr>
              <a:t>Local fishermen are now paid by the pound to collect ocean debris</a:t>
            </a:r>
          </a:p>
          <a:p>
            <a:pPr marL="285750" indent="-285750">
              <a:buFont typeface="Arial" panose="020B0604020202020204" pitchFamily="34" charset="0"/>
              <a:buChar char="•"/>
            </a:pPr>
            <a:endParaRPr lang="en-GB" sz="3200" dirty="0">
              <a:solidFill>
                <a:srgbClr val="0070C0"/>
              </a:solidFill>
            </a:endParaRPr>
          </a:p>
          <a:p>
            <a:pPr marL="285750" indent="-285750">
              <a:buFont typeface="Arial" panose="020B0604020202020204" pitchFamily="34" charset="0"/>
              <a:buChar char="•"/>
            </a:pPr>
            <a:r>
              <a:rPr lang="en-GB" sz="3200" dirty="0">
                <a:solidFill>
                  <a:srgbClr val="0070C0"/>
                </a:solidFill>
              </a:rPr>
              <a:t>From the collected trash that is recycled bracelets are manufactured and sold, for every bracelet sold that funds the removal of one pound of debris from the ocean or coast line</a:t>
            </a:r>
          </a:p>
        </p:txBody>
      </p:sp>
      <p:pic>
        <p:nvPicPr>
          <p:cNvPr id="4" name="Picture 3">
            <a:extLst>
              <a:ext uri="{FF2B5EF4-FFF2-40B4-BE49-F238E27FC236}">
                <a16:creationId xmlns:a16="http://schemas.microsoft.com/office/drawing/2014/main" id="{60778FE6-E29C-4C38-960F-FE925769449F}"/>
              </a:ext>
            </a:extLst>
          </p:cNvPr>
          <p:cNvPicPr>
            <a:picLocks noChangeAspect="1"/>
          </p:cNvPicPr>
          <p:nvPr/>
        </p:nvPicPr>
        <p:blipFill>
          <a:blip r:embed="rId2"/>
          <a:stretch>
            <a:fillRect/>
          </a:stretch>
        </p:blipFill>
        <p:spPr>
          <a:xfrm>
            <a:off x="1188649" y="982133"/>
            <a:ext cx="4670283" cy="5189203"/>
          </a:xfrm>
          <a:prstGeom prst="rect">
            <a:avLst/>
          </a:prstGeom>
        </p:spPr>
      </p:pic>
    </p:spTree>
    <p:extLst>
      <p:ext uri="{BB962C8B-B14F-4D97-AF65-F5344CB8AC3E}">
        <p14:creationId xmlns:p14="http://schemas.microsoft.com/office/powerpoint/2010/main" val="2505780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6BD4C3-7258-4CC0-AC47-278EBC0C6258}"/>
              </a:ext>
            </a:extLst>
          </p:cNvPr>
          <p:cNvSpPr txBox="1"/>
          <p:nvPr/>
        </p:nvSpPr>
        <p:spPr>
          <a:xfrm>
            <a:off x="835378" y="1219200"/>
            <a:ext cx="10272889" cy="3539430"/>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0070C0"/>
                </a:solidFill>
              </a:rPr>
              <a:t>To Date the company has cleared approximately 2.3 million pounds of trash from oceans and coastlines.</a:t>
            </a: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r>
              <a:rPr lang="en-GB" sz="3200" dirty="0">
                <a:solidFill>
                  <a:srgbClr val="0070C0"/>
                </a:solidFill>
              </a:rPr>
              <a:t>They operate out of multiple countries</a:t>
            </a:r>
          </a:p>
          <a:p>
            <a:pPr marL="457200" indent="-457200">
              <a:buFont typeface="Arial" panose="020B0604020202020204" pitchFamily="34" charset="0"/>
              <a:buChar char="•"/>
            </a:pPr>
            <a:endParaRPr lang="en-GB" sz="3200" dirty="0">
              <a:solidFill>
                <a:srgbClr val="0070C0"/>
              </a:solidFill>
            </a:endParaRPr>
          </a:p>
          <a:p>
            <a:pPr marL="457200" indent="-457200">
              <a:buFont typeface="Arial" panose="020B0604020202020204" pitchFamily="34" charset="0"/>
              <a:buChar char="•"/>
            </a:pPr>
            <a:r>
              <a:rPr lang="en-GB" sz="3200" dirty="0">
                <a:solidFill>
                  <a:srgbClr val="0070C0"/>
                </a:solidFill>
              </a:rPr>
              <a:t>Employ over 150 people worldwide</a:t>
            </a:r>
          </a:p>
          <a:p>
            <a:pPr marL="457200" indent="-457200">
              <a:buFont typeface="Arial" panose="020B0604020202020204" pitchFamily="34" charset="0"/>
              <a:buChar char="•"/>
            </a:pPr>
            <a:endParaRPr lang="en-GB" sz="3200" dirty="0">
              <a:solidFill>
                <a:srgbClr val="0070C0"/>
              </a:solidFill>
            </a:endParaRPr>
          </a:p>
        </p:txBody>
      </p:sp>
    </p:spTree>
    <p:extLst>
      <p:ext uri="{BB962C8B-B14F-4D97-AF65-F5344CB8AC3E}">
        <p14:creationId xmlns:p14="http://schemas.microsoft.com/office/powerpoint/2010/main" val="886911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4FAA2-54E7-42A0-AFE5-7ACFAEDA04B2}"/>
              </a:ext>
            </a:extLst>
          </p:cNvPr>
          <p:cNvSpPr/>
          <p:nvPr/>
        </p:nvSpPr>
        <p:spPr>
          <a:xfrm>
            <a:off x="1162756" y="1095023"/>
            <a:ext cx="7981244" cy="3847207"/>
          </a:xfrm>
          <a:prstGeom prst="rect">
            <a:avLst/>
          </a:prstGeom>
        </p:spPr>
        <p:txBody>
          <a:bodyPr wrap="square">
            <a:spAutoFit/>
          </a:bodyPr>
          <a:lstStyle/>
          <a:p>
            <a:pPr algn="ctr"/>
            <a:r>
              <a:rPr lang="en-GB" sz="4400" dirty="0">
                <a:solidFill>
                  <a:srgbClr val="0070C0"/>
                </a:solidFill>
                <a:latin typeface="Times New Roman" panose="02020603050405020304" pitchFamily="18" charset="0"/>
                <a:ea typeface="Calibri" panose="020F0502020204030204" pitchFamily="34" charset="0"/>
              </a:rPr>
              <a:t>The 4 O.C.E.A.N pillars</a:t>
            </a:r>
          </a:p>
          <a:p>
            <a:pPr algn="ctr"/>
            <a:endParaRPr lang="en-GB" sz="4000" dirty="0">
              <a:solidFill>
                <a:srgbClr val="0070C0"/>
              </a:solidFill>
              <a:latin typeface="Times New Roman" panose="02020603050405020304" pitchFamily="18" charset="0"/>
            </a:endParaRPr>
          </a:p>
          <a:p>
            <a:pPr marL="457200" indent="-457200">
              <a:buFont typeface="Arial" panose="020B0604020202020204" pitchFamily="34" charset="0"/>
              <a:buChar char="•"/>
            </a:pPr>
            <a:r>
              <a:rPr lang="en-GB" sz="4000" b="1" u="sng" dirty="0">
                <a:solidFill>
                  <a:srgbClr val="0070C0"/>
                </a:solidFill>
                <a:latin typeface="Times New Roman" panose="02020603050405020304" pitchFamily="18" charset="0"/>
              </a:rPr>
              <a:t>O</a:t>
            </a:r>
            <a:r>
              <a:rPr lang="en-GB" sz="4000" dirty="0">
                <a:solidFill>
                  <a:srgbClr val="0070C0"/>
                </a:solidFill>
                <a:latin typeface="Times New Roman" panose="02020603050405020304" pitchFamily="18" charset="0"/>
              </a:rPr>
              <a:t>ptimizing technology</a:t>
            </a:r>
          </a:p>
          <a:p>
            <a:pPr marL="457200" indent="-457200">
              <a:buFont typeface="Arial" panose="020B0604020202020204" pitchFamily="34" charset="0"/>
              <a:buChar char="•"/>
            </a:pPr>
            <a:r>
              <a:rPr lang="en-GB" sz="4000" b="1" u="sng" dirty="0">
                <a:solidFill>
                  <a:srgbClr val="0070C0"/>
                </a:solidFill>
                <a:latin typeface="Times New Roman" panose="02020603050405020304" pitchFamily="18" charset="0"/>
              </a:rPr>
              <a:t>C</a:t>
            </a:r>
            <a:r>
              <a:rPr lang="en-GB" sz="4000" dirty="0">
                <a:solidFill>
                  <a:srgbClr val="0070C0"/>
                </a:solidFill>
                <a:latin typeface="Times New Roman" panose="02020603050405020304" pitchFamily="18" charset="0"/>
              </a:rPr>
              <a:t>reating jobs</a:t>
            </a:r>
          </a:p>
          <a:p>
            <a:pPr marL="457200" indent="-457200">
              <a:buFont typeface="Arial" panose="020B0604020202020204" pitchFamily="34" charset="0"/>
              <a:buChar char="•"/>
            </a:pPr>
            <a:r>
              <a:rPr lang="en-GB" sz="4000" b="1" u="sng" dirty="0">
                <a:solidFill>
                  <a:srgbClr val="0070C0"/>
                </a:solidFill>
                <a:latin typeface="Times New Roman" panose="02020603050405020304" pitchFamily="18" charset="0"/>
              </a:rPr>
              <a:t>E</a:t>
            </a:r>
            <a:r>
              <a:rPr lang="en-GB" sz="4000" dirty="0">
                <a:solidFill>
                  <a:srgbClr val="0070C0"/>
                </a:solidFill>
                <a:latin typeface="Times New Roman" panose="02020603050405020304" pitchFamily="18" charset="0"/>
              </a:rPr>
              <a:t>ducation and </a:t>
            </a:r>
            <a:r>
              <a:rPr lang="en-GB" sz="4000" b="1" u="sng" dirty="0">
                <a:solidFill>
                  <a:srgbClr val="0070C0"/>
                </a:solidFill>
                <a:latin typeface="Times New Roman" panose="02020603050405020304" pitchFamily="18" charset="0"/>
              </a:rPr>
              <a:t>A</a:t>
            </a:r>
            <a:r>
              <a:rPr lang="en-GB" sz="4000" dirty="0">
                <a:solidFill>
                  <a:srgbClr val="0070C0"/>
                </a:solidFill>
                <a:latin typeface="Times New Roman" panose="02020603050405020304" pitchFamily="18" charset="0"/>
              </a:rPr>
              <a:t>wareness</a:t>
            </a:r>
          </a:p>
          <a:p>
            <a:pPr marL="457200" indent="-457200">
              <a:buFont typeface="Arial" panose="020B0604020202020204" pitchFamily="34" charset="0"/>
              <a:buChar char="•"/>
            </a:pPr>
            <a:r>
              <a:rPr lang="en-GB" sz="4000" b="1" u="sng" dirty="0">
                <a:solidFill>
                  <a:srgbClr val="0070C0"/>
                </a:solidFill>
                <a:latin typeface="Times New Roman" panose="02020603050405020304" pitchFamily="18" charset="0"/>
              </a:rPr>
              <a:t>N</a:t>
            </a:r>
            <a:r>
              <a:rPr lang="en-GB" sz="4000" dirty="0">
                <a:solidFill>
                  <a:srgbClr val="0070C0"/>
                </a:solidFill>
                <a:latin typeface="Times New Roman" panose="02020603050405020304" pitchFamily="18" charset="0"/>
              </a:rPr>
              <a:t>ew global economies</a:t>
            </a:r>
            <a:endParaRPr lang="en-GB" sz="4000" dirty="0">
              <a:solidFill>
                <a:srgbClr val="0070C0"/>
              </a:solidFill>
            </a:endParaRPr>
          </a:p>
        </p:txBody>
      </p:sp>
    </p:spTree>
    <p:extLst>
      <p:ext uri="{BB962C8B-B14F-4D97-AF65-F5344CB8AC3E}">
        <p14:creationId xmlns:p14="http://schemas.microsoft.com/office/powerpoint/2010/main" val="305249842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Droplet</Template>
  <TotalTime>461</TotalTime>
  <Words>240</Words>
  <Application>Microsoft Office PowerPoint</Application>
  <PresentationFormat>Widescreen</PresentationFormat>
  <Paragraphs>51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Tw Cen MT</vt:lpstr>
      <vt:lpstr>Droplet</vt:lpstr>
      <vt:lpstr>Changing the world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Changing the world</dc:title>
  <dc:creator>Louise Hill</dc:creator>
  <cp:lastModifiedBy>Louise Hill</cp:lastModifiedBy>
  <cp:revision>7</cp:revision>
  <dcterms:created xsi:type="dcterms:W3CDTF">2018-12-03T12:57:50Z</dcterms:created>
  <dcterms:modified xsi:type="dcterms:W3CDTF">2018-12-03T20:39:10Z</dcterms:modified>
</cp:coreProperties>
</file>