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340" r:id="rId2"/>
    <p:sldId id="341" r:id="rId3"/>
    <p:sldId id="344" r:id="rId4"/>
    <p:sldId id="346" r:id="rId5"/>
    <p:sldId id="347" r:id="rId6"/>
    <p:sldId id="348" r:id="rId7"/>
    <p:sldId id="349" r:id="rId8"/>
    <p:sldId id="356" r:id="rId9"/>
    <p:sldId id="351" r:id="rId10"/>
    <p:sldId id="352" r:id="rId11"/>
    <p:sldId id="353" r:id="rId12"/>
    <p:sldId id="355" r:id="rId13"/>
    <p:sldId id="35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3" autoAdjust="0"/>
    <p:restoredTop sz="94660"/>
  </p:normalViewPr>
  <p:slideViewPr>
    <p:cSldViewPr snapToGrid="0">
      <p:cViewPr varScale="1">
        <p:scale>
          <a:sx n="98" d="100"/>
          <a:sy n="98" d="100"/>
        </p:scale>
        <p:origin x="72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1940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F83D71A-7FAF-4701-AE9E-07B6F410B9C3}" type="slidenum">
              <a:rPr lang="cy-GB" altLang="en-US" sz="1200" smtClean="0">
                <a:latin typeface="Arial" panose="020B0604020202020204" pitchFamily="34" charset="0"/>
              </a:rPr>
              <a:pPr/>
              <a:t>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8099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866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32052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5338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E719F7C-8ABE-43E2-A799-46F6C3218B02}" type="slidenum">
              <a:rPr lang="cy-GB" altLang="en-US" sz="1200" smtClean="0">
                <a:latin typeface="Arial" panose="020B0604020202020204" pitchFamily="34" charset="0"/>
              </a:rPr>
              <a:pPr/>
              <a:t>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6248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9C0A04E-C109-4DF9-9D0A-9A86166EB3A1}" type="slidenum">
              <a:rPr lang="cy-GB" altLang="en-US" sz="1200" smtClean="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40360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7222584-2B56-4046-90E7-7EB7FD839E4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5707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CF3A9C1-4A33-4428-995C-9ADFB30BDB04}" type="slidenum">
              <a:rPr lang="cy-GB" altLang="en-US" sz="1200" smtClean="0">
                <a:latin typeface="Arial" panose="020B0604020202020204" pitchFamily="34" charset="0"/>
              </a:rPr>
              <a:pPr/>
              <a:t>10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9439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A2A60B0-CBFA-42FC-88BB-AB03C8F35012}" type="slidenum">
              <a:rPr lang="cy-GB" altLang="en-US" sz="1200" smtClean="0">
                <a:latin typeface="Arial" panose="020B0604020202020204" pitchFamily="34" charset="0"/>
              </a:rPr>
              <a:pPr/>
              <a:t>12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44245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11D9B4F2-BDC0-4579-BD76-EAD4711A8E5B}" type="slidenum">
              <a:rPr lang="cy-GB" altLang="en-US" smtClean="0"/>
              <a:pPr>
                <a:defRPr/>
              </a:pPr>
              <a:t>13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301028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</a:t>
            </a:r>
            <a:r>
              <a:rPr lang="en-US" dirty="0" err="1"/>
              <a:t>levelflkfdl</a:t>
            </a:r>
            <a:r>
              <a:rPr lang="en-US" dirty="0"/>
              <a:t>;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early-education.org.uk/babies-learning-starts-first-da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IZ8PkLMMU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Txuq1sO8fk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pdf/10.1111/cdev.1277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fehack.org/articles/lifestyle/7-reasons-why-beach-vacation-good-for-your-health.ht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twitter.com/UNICEF/status/766156466264891392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 txBox="1">
            <a:spLocks/>
          </p:cNvSpPr>
          <p:nvPr/>
        </p:nvSpPr>
        <p:spPr>
          <a:xfrm>
            <a:off x="381000" y="137415"/>
            <a:ext cx="9829802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 dirty="0">
                <a:solidFill>
                  <a:srgbClr val="0000FF"/>
                </a:solidFill>
                <a:latin typeface="Arial" panose="020B0604020202020204" pitchFamily="34" charset="0"/>
              </a:rPr>
              <a:t>ECEY4008</a:t>
            </a:r>
          </a:p>
          <a:p>
            <a:pPr marL="0" indent="0">
              <a:buNone/>
              <a:defRPr/>
            </a:pP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Referencing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 </a:t>
            </a:r>
            <a:r>
              <a:rPr lang="cy-GB" sz="4800" dirty="0" err="1">
                <a:solidFill>
                  <a:srgbClr val="0000FF"/>
                </a:solidFill>
                <a:latin typeface="Arial" panose="020B0604020202020204" pitchFamily="34" charset="0"/>
              </a:rPr>
              <a:t>part</a:t>
            </a: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 3 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Websites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Articles</a:t>
            </a:r>
          </a:p>
          <a:p>
            <a:pPr>
              <a:buFontTx/>
              <a:buChar char="-"/>
              <a:defRPr/>
            </a:pPr>
            <a:r>
              <a:rPr lang="cy-GB" sz="4800" dirty="0">
                <a:solidFill>
                  <a:srgbClr val="0000FF"/>
                </a:solidFill>
                <a:latin typeface="Arial" panose="020B0604020202020204" pitchFamily="34" charset="0"/>
              </a:rPr>
              <a:t>Other sources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374BF71-C695-C89B-E0BB-FDB68BFC4D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5947" y="603115"/>
            <a:ext cx="4086639" cy="3243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562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684" y="0"/>
            <a:ext cx="105156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Content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270159" y="1288916"/>
            <a:ext cx="9857014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Referencing:</a:t>
            </a:r>
          </a:p>
          <a:p>
            <a:pPr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articles</a:t>
            </a:r>
          </a:p>
          <a:p>
            <a:pPr>
              <a:buFontTx/>
              <a:buChar char="•"/>
              <a:defRPr/>
            </a:pPr>
            <a:r>
              <a:rPr lang="en-GB" altLang="en-US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Other sources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613036-08BD-BB0A-34DC-9A6448145EB1}"/>
              </a:ext>
            </a:extLst>
          </p:cNvPr>
          <p:cNvSpPr txBox="1"/>
          <p:nvPr/>
        </p:nvSpPr>
        <p:spPr>
          <a:xfrm>
            <a:off x="4844374" y="3176081"/>
            <a:ext cx="712794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Resources;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PP Presentation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websites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Useful journal articles</a:t>
            </a:r>
          </a:p>
          <a:p>
            <a:pPr marL="457200" indent="-457200">
              <a:buFont typeface="Arial" panose="020B0604020202020204" pitchFamily="34" charset="0"/>
              <a:buChar char="•"/>
              <a:defRPr/>
            </a:pPr>
            <a:r>
              <a:rPr lang="en-GB" altLang="en-US" sz="2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Referencing handbook / Cite them Right</a:t>
            </a:r>
            <a:endParaRPr lang="en-GB" sz="2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4F5069-C7A1-4050-EBE7-C229D3A0F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827" y="522736"/>
            <a:ext cx="3690285" cy="2463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6230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223157" y="116632"/>
            <a:ext cx="9987643" cy="79208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Websites…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23157" y="908720"/>
            <a:ext cx="10265331" cy="500141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US" sz="2400" dirty="0">
                <a:solidFill>
                  <a:srgbClr val="0000FF"/>
                </a:solidFill>
                <a:latin typeface="Arial" panose="020B0604020202020204" pitchFamily="34" charset="0"/>
              </a:rPr>
              <a:t>• </a:t>
            </a: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Author’s surname and first initial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• Website title in italics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• Enclose medium [in square brackets] (if relevant)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• Available at: URL</a:t>
            </a:r>
          </a:p>
          <a:p>
            <a:pPr marL="0" indent="0">
              <a:buNone/>
              <a:defRPr/>
            </a:pPr>
            <a:r>
              <a:rPr lang="en-US" dirty="0">
                <a:solidFill>
                  <a:srgbClr val="0000FF"/>
                </a:solidFill>
                <a:latin typeface="Arial" panose="020B0604020202020204" pitchFamily="34" charset="0"/>
              </a:rPr>
              <a:t>• (Accessed: date)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BEFCB1-AAC4-1049-CBD0-26E18B3732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1144" y="116632"/>
            <a:ext cx="3239311" cy="2272579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41B874-32C1-14A6-B2CA-B2B41A38F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42" y="4262486"/>
            <a:ext cx="11125200" cy="4957763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</a:rPr>
              <a:t>Lindon, J. (2011) </a:t>
            </a:r>
            <a:r>
              <a:rPr lang="en-GB" sz="3200" i="1" dirty="0">
                <a:latin typeface="Arial" panose="020B0604020202020204" pitchFamily="34" charset="0"/>
              </a:rPr>
              <a:t>Babies – learning starts from the first day.</a:t>
            </a:r>
            <a:r>
              <a:rPr lang="en-GB" sz="3200" dirty="0">
                <a:latin typeface="Arial" panose="020B0604020202020204" pitchFamily="34" charset="0"/>
              </a:rPr>
              <a:t> Available at: </a:t>
            </a:r>
            <a:r>
              <a:rPr lang="en-GB" sz="3200" dirty="0">
                <a:latin typeface="Arial" panose="020B0604020202020204" pitchFamily="34" charset="0"/>
                <a:hlinkClick r:id="rId4"/>
              </a:rPr>
              <a:t>https://www.early-education.org.uk/babies-learning-starts-first-day</a:t>
            </a:r>
            <a:r>
              <a:rPr lang="en-GB" sz="3200" dirty="0">
                <a:latin typeface="Arial" panose="020B0604020202020204" pitchFamily="34" charset="0"/>
              </a:rPr>
              <a:t> (Accessed: 15</a:t>
            </a:r>
            <a:r>
              <a:rPr lang="en-GB" sz="3200" baseline="30000" dirty="0">
                <a:latin typeface="Arial" panose="020B0604020202020204" pitchFamily="34" charset="0"/>
              </a:rPr>
              <a:t>th</a:t>
            </a:r>
            <a:r>
              <a:rPr lang="en-GB" sz="3200" dirty="0">
                <a:latin typeface="Arial" panose="020B0604020202020204" pitchFamily="34" charset="0"/>
              </a:rPr>
              <a:t> August 2020).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398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70757" y="0"/>
            <a:ext cx="10451859" cy="663573"/>
          </a:xfrm>
        </p:spPr>
        <p:txBody>
          <a:bodyPr>
            <a:noAutofit/>
          </a:bodyPr>
          <a:lstStyle/>
          <a:p>
            <a:pPr>
              <a:defRPr/>
            </a:pPr>
            <a:br>
              <a:rPr lang="en-US" sz="4800" dirty="0"/>
            </a:b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clip from the Internet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17714" y="1164772"/>
            <a:ext cx="9993086" cy="43524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+mj-lt"/>
              </a:rPr>
              <a:t>Weisner</a:t>
            </a:r>
            <a:r>
              <a:rPr lang="en-GB" dirty="0">
                <a:latin typeface="+mj-lt"/>
              </a:rPr>
              <a:t>, T. (2016) </a:t>
            </a:r>
            <a:r>
              <a:rPr lang="en-GB" i="1" dirty="0">
                <a:latin typeface="+mj-lt"/>
              </a:rPr>
              <a:t>What is the most important influence on child development. </a:t>
            </a:r>
            <a:r>
              <a:rPr lang="en-GB" dirty="0">
                <a:latin typeface="+mj-lt"/>
              </a:rPr>
              <a:t>12 September</a:t>
            </a:r>
            <a:r>
              <a:rPr lang="en-GB" i="1" dirty="0">
                <a:latin typeface="+mj-lt"/>
              </a:rPr>
              <a:t>. </a:t>
            </a:r>
            <a:r>
              <a:rPr lang="en-GB" dirty="0">
                <a:latin typeface="+mj-lt"/>
              </a:rPr>
              <a:t>Available at: </a:t>
            </a:r>
            <a:r>
              <a:rPr lang="en-GB" dirty="0">
                <a:latin typeface="+mj-lt"/>
                <a:hlinkClick r:id="rId3"/>
              </a:rPr>
              <a:t>https://www.youtube.com/watch?v=gIZ8PkLMMUo</a:t>
            </a:r>
            <a:r>
              <a:rPr lang="en-GB" dirty="0">
                <a:latin typeface="+mj-lt"/>
              </a:rPr>
              <a:t> (Accessed: 15 August 2020). </a:t>
            </a:r>
          </a:p>
          <a:p>
            <a:pPr marL="0" indent="0">
              <a:buNone/>
            </a:pP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Cambridge Cosmology (2021) </a:t>
            </a:r>
            <a:r>
              <a:rPr lang="en-GB" b="0" i="1" dirty="0">
                <a:solidFill>
                  <a:srgbClr val="333333"/>
                </a:solidFill>
                <a:effectLst/>
                <a:latin typeface="+mj-lt"/>
              </a:rPr>
              <a:t>Professor Gabriella González: Black holes and gravitational waves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. 12 January. Available at: 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  <a:hlinkClick r:id="rId4"/>
              </a:rPr>
              <a:t>https://www.youtube.com/watch?v=Txuq1sO8fkY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 (Accessed: 5 May 2021).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28376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59871" y="116632"/>
            <a:ext cx="11647715" cy="12961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</a:t>
            </a: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Article - Print</a:t>
            </a:r>
            <a:endParaRPr lang="cy-GB" sz="4800" dirty="0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9871" y="1343261"/>
            <a:ext cx="11992699" cy="47133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  <a:defRPr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</a:rPr>
              <a:t>• </a:t>
            </a: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Author’s surname and first initial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• Article title enclosed in single quotation marks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• Journal title in italics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• Volume, issue/part</a:t>
            </a:r>
          </a:p>
          <a:p>
            <a:pPr marL="0" indent="0">
              <a:buNone/>
              <a:defRPr/>
            </a:pPr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• Page number range of whole article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2600" dirty="0">
                <a:solidFill>
                  <a:srgbClr val="7030A0"/>
                </a:solidFill>
                <a:latin typeface="Arial" panose="020B0604020202020204" pitchFamily="34" charset="0"/>
              </a:rPr>
              <a:t>When reading journals, they tend to be more recent; have lots of good references linked to your chosen article, and have within the whole journal, other articles that link to a set theme/topic. So don’t just look at the one article – contents page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3ED63F-B690-7DB5-8191-500D713BF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1311" y="324357"/>
            <a:ext cx="2778767" cy="277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47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0" y="-263226"/>
            <a:ext cx="11914415" cy="146753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(print)</a:t>
            </a:r>
            <a:endParaRPr lang="cy-GB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874679"/>
            <a:ext cx="10042071" cy="36486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Ribot, K., Hoff, E. and Burridge, A. (2018) ‘Language use contributes to expressive language growth: evidence from bilingual children’, </a:t>
            </a:r>
            <a:r>
              <a:rPr lang="en-US" sz="2400" i="1" dirty="0"/>
              <a:t>Child Development</a:t>
            </a:r>
            <a:r>
              <a:rPr lang="en-US" sz="2400" dirty="0"/>
              <a:t>, 89(3), pp.929-940.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GB" sz="2400" b="0" i="0" dirty="0">
                <a:solidFill>
                  <a:srgbClr val="333333"/>
                </a:solidFill>
                <a:effectLst/>
              </a:rPr>
              <a:t>Norrie, C. </a:t>
            </a:r>
            <a:r>
              <a:rPr lang="en-GB" sz="2400" b="0" i="1" dirty="0">
                <a:solidFill>
                  <a:srgbClr val="333333"/>
                </a:solidFill>
                <a:effectLst/>
                <a:highlight>
                  <a:srgbClr val="FFFF00"/>
                </a:highlight>
              </a:rPr>
              <a:t>et al</a:t>
            </a:r>
            <a:r>
              <a:rPr lang="en-GB" sz="2400" b="0" i="0" dirty="0">
                <a:solidFill>
                  <a:srgbClr val="333333"/>
                </a:solidFill>
                <a:effectLst/>
                <a:highlight>
                  <a:srgbClr val="FFFF00"/>
                </a:highlight>
              </a:rPr>
              <a:t>. 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(2012) 'Doing it differently? A review of literature on teaching reflective practice across health and social care professions', </a:t>
            </a:r>
            <a:r>
              <a:rPr lang="en-GB" sz="2400" b="0" i="1" dirty="0">
                <a:solidFill>
                  <a:srgbClr val="333333"/>
                </a:solidFill>
                <a:effectLst/>
              </a:rPr>
              <a:t>Reflective Practice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13(4), pp. 565–578.</a:t>
            </a:r>
            <a:endParaRPr lang="en-US" sz="2400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F1994721-C12E-F2EB-E2CF-37C9BFD8DD9D}"/>
              </a:ext>
            </a:extLst>
          </p:cNvPr>
          <p:cNvSpPr txBox="1">
            <a:spLocks/>
          </p:cNvSpPr>
          <p:nvPr/>
        </p:nvSpPr>
        <p:spPr>
          <a:xfrm>
            <a:off x="7764179" y="3540289"/>
            <a:ext cx="11992699" cy="244303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000" dirty="0">
                <a:solidFill>
                  <a:srgbClr val="0000FF"/>
                </a:solidFill>
                <a:latin typeface="Arial" panose="020B0604020202020204" pitchFamily="34" charset="0"/>
              </a:rPr>
              <a:t>• </a:t>
            </a: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Author’s surname and first initial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• Publication year in round brackets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• Article title enclosed in single quotation marks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• Journal title </a:t>
            </a:r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</a:rPr>
              <a:t>in italics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• Volume, issue/part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1600" dirty="0">
                <a:solidFill>
                  <a:srgbClr val="0000FF"/>
                </a:solidFill>
                <a:latin typeface="Arial" panose="020B0604020202020204" pitchFamily="34" charset="0"/>
              </a:rPr>
              <a:t>• Page number range of whole article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320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6968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46957" y="116632"/>
            <a:ext cx="11331681" cy="11521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fr-FR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Journal Article – </a:t>
            </a:r>
            <a:r>
              <a:rPr lang="fr-FR" altLang="en-US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Electronic</a:t>
            </a:r>
            <a:r>
              <a:rPr lang="fr-FR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 (</a:t>
            </a:r>
            <a:r>
              <a:rPr lang="fr-FR" altLang="en-US" sz="4800" kern="0" dirty="0" err="1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ejournal</a:t>
            </a:r>
            <a:r>
              <a:rPr lang="fr-FR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)</a:t>
            </a:r>
            <a:endParaRPr lang="cy-GB" sz="4800" dirty="0">
              <a:solidFill>
                <a:srgbClr val="0000FF"/>
              </a:solidFill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217714" y="1164771"/>
            <a:ext cx="10450286" cy="496139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Same as previous slide plus: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Accessed date</a:t>
            </a:r>
          </a:p>
          <a:p>
            <a:pPr marL="0" indent="0">
              <a:buNone/>
              <a:defRPr/>
            </a:pPr>
            <a:r>
              <a:rPr lang="en-GB" sz="2400" dirty="0">
                <a:solidFill>
                  <a:srgbClr val="0000FF"/>
                </a:solidFill>
                <a:latin typeface="Arial" panose="020B0604020202020204" pitchFamily="34" charset="0"/>
              </a:rPr>
              <a:t>• DOI (Digital Object Identifier) or URL if no DOI is available.</a:t>
            </a:r>
          </a:p>
          <a:p>
            <a:pPr marL="0" indent="0">
              <a:buNone/>
              <a:defRPr/>
            </a:pPr>
            <a:endParaRPr lang="cy-GB" sz="20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4">
            <a:extLst>
              <a:ext uri="{FF2B5EF4-FFF2-40B4-BE49-F238E27FC236}">
                <a16:creationId xmlns:a16="http://schemas.microsoft.com/office/drawing/2014/main" id="{A9E29CC1-EB6D-DE95-6765-7F53D0FA0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4" y="3397269"/>
            <a:ext cx="11772900" cy="5484203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</a:rPr>
              <a:t>Ribot, K., Hoff, E. and Burridge, A. (2018) ‘Language use contributes to expressive language growth: Evidence from bilingual children’, </a:t>
            </a:r>
            <a:r>
              <a:rPr lang="en-US" i="1" dirty="0">
                <a:latin typeface="Arial" panose="020B0604020202020204" pitchFamily="34" charset="0"/>
              </a:rPr>
              <a:t>Child Development,</a:t>
            </a:r>
            <a:r>
              <a:rPr lang="en-US" dirty="0">
                <a:latin typeface="Arial" panose="020B0604020202020204" pitchFamily="34" charset="0"/>
              </a:rPr>
              <a:t> 89(3), pp.929-940. Available at: </a:t>
            </a:r>
            <a:r>
              <a:rPr lang="en-US" dirty="0">
                <a:latin typeface="Arial" panose="020B0604020202020204" pitchFamily="34" charset="0"/>
                <a:hlinkClick r:id="rId3"/>
              </a:rPr>
              <a:t>https://onlinelibrary.wiley.com/doi/pdf/10.1111/cdev.12770</a:t>
            </a:r>
            <a:r>
              <a:rPr lang="en-US" dirty="0">
                <a:latin typeface="Arial" panose="020B0604020202020204" pitchFamily="34" charset="0"/>
              </a:rPr>
              <a:t> (Accessed: 15</a:t>
            </a:r>
            <a:r>
              <a:rPr lang="en-US" baseline="30000" dirty="0">
                <a:latin typeface="Arial" panose="020B0604020202020204" pitchFamily="34" charset="0"/>
              </a:rPr>
              <a:t>th</a:t>
            </a:r>
            <a:r>
              <a:rPr lang="en-US" dirty="0">
                <a:latin typeface="Arial" panose="020B0604020202020204" pitchFamily="34" charset="0"/>
              </a:rPr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4161485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616DD-36B4-8BA1-903F-89C71E55C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4400" dirty="0" err="1">
                <a:latin typeface="Arial" panose="020B0604020202020204" pitchFamily="34" charset="0"/>
              </a:rPr>
              <a:t>Esiampl</a:t>
            </a:r>
            <a:r>
              <a:rPr lang="fr-FR" sz="4400" dirty="0">
                <a:latin typeface="Arial" panose="020B0604020202020204" pitchFamily="34" charset="0"/>
              </a:rPr>
              <a:t> – </a:t>
            </a:r>
            <a:r>
              <a:rPr lang="fr-FR" sz="4400" dirty="0" err="1">
                <a:latin typeface="Arial" panose="020B0604020202020204" pitchFamily="34" charset="0"/>
              </a:rPr>
              <a:t>erthygl</a:t>
            </a:r>
            <a:r>
              <a:rPr lang="fr-FR" sz="4400" dirty="0">
                <a:latin typeface="Arial" panose="020B0604020202020204" pitchFamily="34" charset="0"/>
              </a:rPr>
              <a:t> o </a:t>
            </a:r>
            <a:r>
              <a:rPr lang="fr-FR" sz="4400" dirty="0" err="1">
                <a:latin typeface="Arial" panose="020B0604020202020204" pitchFamily="34" charset="0"/>
              </a:rPr>
              <a:t>siwrnal</a:t>
            </a:r>
            <a:r>
              <a:rPr lang="fr-FR" sz="4400" dirty="0">
                <a:latin typeface="Arial" panose="020B0604020202020204" pitchFamily="34" charset="0"/>
              </a:rPr>
              <a:t> (</a:t>
            </a:r>
            <a:r>
              <a:rPr lang="fr-FR" sz="4400" dirty="0" err="1">
                <a:latin typeface="Arial" panose="020B0604020202020204" pitchFamily="34" charset="0"/>
              </a:rPr>
              <a:t>gyda</a:t>
            </a:r>
            <a:r>
              <a:rPr lang="fr-FR" sz="4400" dirty="0">
                <a:latin typeface="Arial" panose="020B0604020202020204" pitchFamily="34" charset="0"/>
              </a:rPr>
              <a:t> url)</a:t>
            </a:r>
            <a:br>
              <a:rPr lang="fr-FR" sz="4400" dirty="0">
                <a:latin typeface="Arial" panose="020B0604020202020204" pitchFamily="34" charset="0"/>
              </a:rPr>
            </a:br>
            <a:r>
              <a:rPr lang="fr-FR" sz="4400" dirty="0">
                <a:solidFill>
                  <a:srgbClr val="0000FF"/>
                </a:solidFill>
                <a:latin typeface="Arial" panose="020B0604020202020204" pitchFamily="34" charset="0"/>
              </a:rPr>
              <a:t>Example – journal article (</a:t>
            </a:r>
            <a:r>
              <a:rPr lang="fr-FR" sz="4400" dirty="0" err="1">
                <a:solidFill>
                  <a:srgbClr val="0000FF"/>
                </a:solidFill>
                <a:latin typeface="Arial" panose="020B0604020202020204" pitchFamily="34" charset="0"/>
              </a:rPr>
              <a:t>with</a:t>
            </a:r>
            <a:r>
              <a:rPr lang="fr-FR" sz="4400" dirty="0">
                <a:solidFill>
                  <a:srgbClr val="0000FF"/>
                </a:solidFill>
                <a:latin typeface="Arial" panose="020B0604020202020204" pitchFamily="34" charset="0"/>
              </a:rPr>
              <a:t> url)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8D110-9C8A-E0C3-5429-AC6A92839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 err="1">
                <a:effectLst/>
              </a:rPr>
              <a:t>Barke</a:t>
            </a:r>
            <a:r>
              <a:rPr lang="en-GB" b="0" i="0" dirty="0">
                <a:effectLst/>
              </a:rPr>
              <a:t>, M. and </a:t>
            </a:r>
            <a:r>
              <a:rPr lang="en-GB" b="0" i="0" dirty="0" err="1">
                <a:effectLst/>
              </a:rPr>
              <a:t>Mowl</a:t>
            </a:r>
            <a:r>
              <a:rPr lang="en-GB" b="0" i="0" dirty="0">
                <a:effectLst/>
              </a:rPr>
              <a:t>, G. (2016) ‘Málaga – a failed resort of the early twentieth century?’, </a:t>
            </a:r>
            <a:r>
              <a:rPr lang="en-GB" b="0" i="1" dirty="0">
                <a:effectLst/>
              </a:rPr>
              <a:t>Journal of Tourism History</a:t>
            </a:r>
            <a:r>
              <a:rPr lang="en-GB" b="0" i="0" dirty="0">
                <a:effectLst/>
              </a:rPr>
              <a:t>, 2(3), pp. 187–212. Available at: https://doi.org/10.1080/1755182X.2010.523145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684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79614" y="1"/>
            <a:ext cx="11174186" cy="128451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altLang="en-US" sz="4800" kern="0" dirty="0">
                <a:solidFill>
                  <a:srgbClr val="0000FF"/>
                </a:solidFill>
                <a:latin typeface="Arial" panose="020B0604020202020204" pitchFamily="34" charset="0"/>
                <a:ea typeface="ＭＳ Ｐゴシック" pitchFamily="34" charset="-128"/>
              </a:rPr>
              <a:t>In your work…</a:t>
            </a:r>
            <a:endParaRPr lang="cy-GB" sz="48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72143" y="1491343"/>
            <a:ext cx="10198331" cy="4486537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 state…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According to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</a:rPr>
              <a:t>Ribot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, Hoff and Burridge (2018)….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 err="1">
                <a:solidFill>
                  <a:srgbClr val="0000FF"/>
                </a:solidFill>
                <a:effectLst/>
              </a:rPr>
              <a:t>Barke</a:t>
            </a:r>
            <a:r>
              <a:rPr lang="en-GB" b="0" i="0" dirty="0">
                <a:solidFill>
                  <a:srgbClr val="0000FF"/>
                </a:solidFill>
                <a:effectLst/>
              </a:rPr>
              <a:t> and </a:t>
            </a:r>
            <a:r>
              <a:rPr lang="en-GB" b="0" i="0" dirty="0" err="1">
                <a:solidFill>
                  <a:srgbClr val="0000FF"/>
                </a:solidFill>
                <a:effectLst/>
              </a:rPr>
              <a:t>Mowl</a:t>
            </a:r>
            <a:r>
              <a:rPr lang="en-GB" b="0" i="0" dirty="0">
                <a:solidFill>
                  <a:srgbClr val="0000FF"/>
                </a:solidFill>
                <a:effectLst/>
              </a:rPr>
              <a:t> (2016) state….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</a:rPr>
              <a:t>Identical to previous ppt; in how you cite the author/s ideas within the main body of your work/assignments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79557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4"/>
          <p:cNvSpPr>
            <a:spLocks noGrp="1"/>
          </p:cNvSpPr>
          <p:nvPr>
            <p:ph type="title"/>
          </p:nvPr>
        </p:nvSpPr>
        <p:spPr>
          <a:xfrm>
            <a:off x="152400" y="108858"/>
            <a:ext cx="9886950" cy="1208314"/>
          </a:xfrm>
        </p:spPr>
        <p:txBody>
          <a:bodyPr>
            <a:noAutofit/>
          </a:bodyPr>
          <a:lstStyle/>
          <a:p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3555" name="Picture 12" descr="Example of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214" y="1571625"/>
            <a:ext cx="2403475" cy="240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13" descr="Example of image to reference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951" y="1571626"/>
            <a:ext cx="2747963" cy="2060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14" descr="Example of image to reference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238" y="3632200"/>
            <a:ext cx="2652712" cy="198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8" name="TextBox 15"/>
          <p:cNvSpPr txBox="1">
            <a:spLocks noChangeArrowheads="1"/>
          </p:cNvSpPr>
          <p:nvPr/>
        </p:nvSpPr>
        <p:spPr bwMode="auto">
          <a:xfrm>
            <a:off x="1573214" y="4016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2015)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sp>
        <p:nvSpPr>
          <p:cNvPr id="23559" name="TextBox 16"/>
          <p:cNvSpPr txBox="1">
            <a:spLocks noChangeArrowheads="1"/>
          </p:cNvSpPr>
          <p:nvPr/>
        </p:nvSpPr>
        <p:spPr bwMode="auto">
          <a:xfrm>
            <a:off x="7007226" y="5159376"/>
            <a:ext cx="29114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Burns, 2016)</a:t>
            </a:r>
            <a:endParaRPr lang="cy-GB" altLang="en-US" sz="2400">
              <a:latin typeface="Times" panose="02020603050405020304" pitchFamily="18" charset="0"/>
            </a:endParaRPr>
          </a:p>
        </p:txBody>
      </p:sp>
      <p:sp>
        <p:nvSpPr>
          <p:cNvPr id="23560" name="TextBox 17"/>
          <p:cNvSpPr txBox="1">
            <a:spLocks noChangeArrowheads="1"/>
          </p:cNvSpPr>
          <p:nvPr/>
        </p:nvSpPr>
        <p:spPr bwMode="auto">
          <a:xfrm>
            <a:off x="7608889" y="3786188"/>
            <a:ext cx="289877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Burns, 2011)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3700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>
          <a:xfrm>
            <a:off x="228600" y="365128"/>
            <a:ext cx="9810750" cy="304344"/>
          </a:xfrm>
        </p:spPr>
        <p:txBody>
          <a:bodyPr>
            <a:noAutofit/>
          </a:bodyPr>
          <a:lstStyle/>
          <a:p>
            <a:br>
              <a:rPr lang="en-GB" altLang="en-US" sz="4800" dirty="0">
                <a:latin typeface="Arial" panose="020B0604020202020204" pitchFamily="34" charset="0"/>
              </a:rPr>
            </a:br>
            <a:r>
              <a:rPr lang="en-GB" altLang="en-US" sz="4800" dirty="0">
                <a:solidFill>
                  <a:srgbClr val="0000FF"/>
                </a:solidFill>
                <a:latin typeface="Arial" panose="020B0604020202020204" pitchFamily="34" charset="0"/>
              </a:rPr>
              <a:t>Referencing images</a:t>
            </a:r>
            <a:endParaRPr lang="cy-GB" altLang="en-US" sz="4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pic>
        <p:nvPicPr>
          <p:cNvPr id="25603" name="Picture 9" descr="Example of image to referenc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6364" y="1703389"/>
            <a:ext cx="2797175" cy="234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TextBox 12"/>
          <p:cNvSpPr txBox="1">
            <a:spLocks noChangeArrowheads="1"/>
          </p:cNvSpPr>
          <p:nvPr/>
        </p:nvSpPr>
        <p:spPr bwMode="auto">
          <a:xfrm>
            <a:off x="6448425" y="4122738"/>
            <a:ext cx="3011488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imes" panose="02020603050405020304" pitchFamily="18" charset="0"/>
              </a:rPr>
              <a:t>(Source: </a:t>
            </a:r>
            <a:r>
              <a:rPr lang="en-GB" altLang="en-US" sz="2400" dirty="0" err="1">
                <a:latin typeface="Times" panose="02020603050405020304" pitchFamily="18" charset="0"/>
              </a:rPr>
              <a:t>Unicef</a:t>
            </a:r>
            <a:r>
              <a:rPr lang="en-GB" altLang="en-US" sz="2400" dirty="0">
                <a:latin typeface="Times" panose="02020603050405020304" pitchFamily="18" charset="0"/>
              </a:rPr>
              <a:t>, 2016)</a:t>
            </a:r>
            <a:endParaRPr lang="cy-GB" altLang="en-US" sz="2400" dirty="0">
              <a:latin typeface="Times" panose="02020603050405020304" pitchFamily="18" charset="0"/>
            </a:endParaRPr>
          </a:p>
        </p:txBody>
      </p:sp>
      <p:pic>
        <p:nvPicPr>
          <p:cNvPr id="25605" name="Picture 8" descr="Example of image to referen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628776"/>
            <a:ext cx="3744913" cy="249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6" name="TextBox 12"/>
          <p:cNvSpPr txBox="1">
            <a:spLocks noChangeArrowheads="1"/>
          </p:cNvSpPr>
          <p:nvPr/>
        </p:nvSpPr>
        <p:spPr bwMode="auto">
          <a:xfrm>
            <a:off x="1874838" y="4217988"/>
            <a:ext cx="39560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cy-GB" altLang="en-US" sz="2400">
                <a:latin typeface="Times" panose="02020603050405020304" pitchFamily="18" charset="0"/>
              </a:rPr>
              <a:t>(Source: Dimitrijevic, no date)</a:t>
            </a:r>
          </a:p>
        </p:txBody>
      </p:sp>
    </p:spTree>
    <p:extLst>
      <p:ext uri="{BB962C8B-B14F-4D97-AF65-F5344CB8AC3E}">
        <p14:creationId xmlns:p14="http://schemas.microsoft.com/office/powerpoint/2010/main" val="4142707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206828" y="71213"/>
            <a:ext cx="9783536" cy="462187"/>
          </a:xfrm>
        </p:spPr>
        <p:txBody>
          <a:bodyPr>
            <a:normAutofit fontScale="90000"/>
          </a:bodyPr>
          <a:lstStyle/>
          <a:p>
            <a:br>
              <a:rPr lang="en-GB" altLang="en-US" sz="3600" dirty="0"/>
            </a:br>
            <a:br>
              <a:rPr lang="en-GB" altLang="en-US" sz="5300" dirty="0">
                <a:latin typeface="Arial" panose="020B0604020202020204" pitchFamily="34" charset="0"/>
              </a:rPr>
            </a:br>
            <a:r>
              <a:rPr lang="en-GB" altLang="en-US" sz="5300" dirty="0">
                <a:latin typeface="Arial" panose="020B0604020202020204" pitchFamily="34" charset="0"/>
              </a:rPr>
              <a:t>References for a photo/image</a:t>
            </a: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06828" y="914401"/>
            <a:ext cx="11043557" cy="4140226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Burns, A. (2011) Personal Image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Burns, A. (2015) Personal Image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Burns, A. (2016) Personal Image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[Photograph]. </a:t>
            </a:r>
            <a:endParaRPr lang="cy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dirty="0">
                <a:latin typeface="Arial" panose="020B0604020202020204" pitchFamily="34" charset="0"/>
                <a:cs typeface="Arial" panose="020B0604020202020204" pitchFamily="34" charset="0"/>
              </a:rPr>
              <a:t>Dimitrijevic, I. (no date)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Even though you’re not a beach person, you’ll want a beach vacation right after reading this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Available at: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3"/>
              </a:rPr>
              <a:t>http://www.lifehack.org/articles/lifestyle/7-reasons-why-beach-vacation-good-for-your-health.html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(Accessed: 18 August 2016). 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Unicef (2016) </a:t>
            </a:r>
            <a:r>
              <a:rPr lang="cy-GB" altLang="en-US" i="1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Investing in girls’ education benefits everyone.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Available at:  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  <a:hlinkClick r:id="rId4"/>
              </a:rPr>
              <a:t>https://twitter.com/UNICEF/status/766156466264891392</a:t>
            </a:r>
            <a:r>
              <a:rPr lang="cy-GB" altLang="en-US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 (Accessed: 18 August 2016). </a:t>
            </a:r>
          </a:p>
        </p:txBody>
      </p:sp>
    </p:spTree>
    <p:extLst>
      <p:ext uri="{BB962C8B-B14F-4D97-AF65-F5344CB8AC3E}">
        <p14:creationId xmlns:p14="http://schemas.microsoft.com/office/powerpoint/2010/main" val="486650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971" y="500743"/>
            <a:ext cx="10189029" cy="5088499"/>
          </a:xfrm>
        </p:spPr>
        <p:txBody>
          <a:bodyPr/>
          <a:lstStyle/>
          <a:p>
            <a:r>
              <a:rPr lang="en-GB" sz="3200" dirty="0">
                <a:solidFill>
                  <a:srgbClr val="0000FF"/>
                </a:solidFill>
                <a:latin typeface="Arial" panose="020B0604020202020204" pitchFamily="34" charset="0"/>
              </a:rPr>
              <a:t>Remember to refer to Cite them Right</a:t>
            </a:r>
            <a:endParaRPr lang="en-US" sz="32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8569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821</Words>
  <Application>Microsoft Office PowerPoint</Application>
  <PresentationFormat>Widescreen</PresentationFormat>
  <Paragraphs>86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Times</vt:lpstr>
      <vt:lpstr>Office Theme</vt:lpstr>
      <vt:lpstr>PowerPoint Presentation</vt:lpstr>
      <vt:lpstr>Content</vt:lpstr>
      <vt:lpstr>Websites…</vt:lpstr>
      <vt:lpstr> Example – clip from the Internet</vt:lpstr>
      <vt:lpstr>Journal Article - Print</vt:lpstr>
      <vt:lpstr>Example – journal article (print)</vt:lpstr>
      <vt:lpstr>Journal Article – Electronic (ejournal)</vt:lpstr>
      <vt:lpstr>Esiampl – erthygl o siwrnal (gyda url) Example – journal article (with url)</vt:lpstr>
      <vt:lpstr>In your work…</vt:lpstr>
      <vt:lpstr>Referencing images</vt:lpstr>
      <vt:lpstr> Referencing images</vt:lpstr>
      <vt:lpstr>  References for a photo/image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lastModifiedBy>Colin Barr</cp:lastModifiedBy>
  <cp:revision>7</cp:revision>
  <dcterms:created xsi:type="dcterms:W3CDTF">2022-07-11T13:19:46Z</dcterms:created>
  <dcterms:modified xsi:type="dcterms:W3CDTF">2023-09-06T12:03:25Z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