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70"/>
  </p:notesMasterIdLst>
  <p:sldIdLst>
    <p:sldId id="256" r:id="rId4"/>
    <p:sldId id="257" r:id="rId5"/>
    <p:sldId id="261" r:id="rId6"/>
    <p:sldId id="262" r:id="rId7"/>
    <p:sldId id="260" r:id="rId8"/>
    <p:sldId id="263" r:id="rId9"/>
    <p:sldId id="264" r:id="rId10"/>
    <p:sldId id="265" r:id="rId11"/>
    <p:sldId id="266" r:id="rId12"/>
    <p:sldId id="274" r:id="rId13"/>
    <p:sldId id="275" r:id="rId14"/>
    <p:sldId id="276" r:id="rId15"/>
    <p:sldId id="277" r:id="rId16"/>
    <p:sldId id="278" r:id="rId17"/>
    <p:sldId id="279" r:id="rId18"/>
    <p:sldId id="280" r:id="rId19"/>
    <p:sldId id="281" r:id="rId20"/>
    <p:sldId id="282" r:id="rId21"/>
    <p:sldId id="283" r:id="rId22"/>
    <p:sldId id="284" r:id="rId23"/>
    <p:sldId id="285" r:id="rId24"/>
    <p:sldId id="286" r:id="rId25"/>
    <p:sldId id="287" r:id="rId26"/>
    <p:sldId id="288" r:id="rId27"/>
    <p:sldId id="289" r:id="rId28"/>
    <p:sldId id="290" r:id="rId29"/>
    <p:sldId id="291" r:id="rId30"/>
    <p:sldId id="292" r:id="rId31"/>
    <p:sldId id="293" r:id="rId32"/>
    <p:sldId id="294" r:id="rId33"/>
    <p:sldId id="295" r:id="rId34"/>
    <p:sldId id="296" r:id="rId35"/>
    <p:sldId id="297" r:id="rId36"/>
    <p:sldId id="298" r:id="rId37"/>
    <p:sldId id="299" r:id="rId38"/>
    <p:sldId id="300" r:id="rId39"/>
    <p:sldId id="301" r:id="rId40"/>
    <p:sldId id="302" r:id="rId41"/>
    <p:sldId id="303" r:id="rId42"/>
    <p:sldId id="304" r:id="rId43"/>
    <p:sldId id="305" r:id="rId44"/>
    <p:sldId id="306" r:id="rId45"/>
    <p:sldId id="307" r:id="rId46"/>
    <p:sldId id="309" r:id="rId47"/>
    <p:sldId id="310" r:id="rId48"/>
    <p:sldId id="311" r:id="rId49"/>
    <p:sldId id="312" r:id="rId50"/>
    <p:sldId id="313" r:id="rId51"/>
    <p:sldId id="314" r:id="rId52"/>
    <p:sldId id="315" r:id="rId53"/>
    <p:sldId id="316" r:id="rId54"/>
    <p:sldId id="317" r:id="rId55"/>
    <p:sldId id="318" r:id="rId56"/>
    <p:sldId id="319" r:id="rId57"/>
    <p:sldId id="320" r:id="rId58"/>
    <p:sldId id="321" r:id="rId59"/>
    <p:sldId id="322" r:id="rId60"/>
    <p:sldId id="323" r:id="rId61"/>
    <p:sldId id="324" r:id="rId62"/>
    <p:sldId id="325" r:id="rId63"/>
    <p:sldId id="326" r:id="rId64"/>
    <p:sldId id="327" r:id="rId65"/>
    <p:sldId id="328" r:id="rId66"/>
    <p:sldId id="329" r:id="rId67"/>
    <p:sldId id="331" r:id="rId68"/>
    <p:sldId id="330" r:id="rId6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 Type="http://schemas.openxmlformats.org/officeDocument/2006/relationships/slide" Target="slides/slide4.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s>
</file>

<file path=ppt/charts/_rels/chart1.xml.rels><?xml version="1.0" encoding="UTF-8" standalone="yes"?>
<Relationships xmlns="http://schemas.openxmlformats.org/package/2006/relationships"><Relationship Id="rId3" Type="http://schemas.openxmlformats.org/officeDocument/2006/relationships/oleObject" Target="file:///C:\Users\lewis\Downloads\Marketing%20Sales.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a:t>Total sales since app launch</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Sheet1!$D$2</c:f>
              <c:strCache>
                <c:ptCount val="1"/>
                <c:pt idx="0">
                  <c:v>Total sales</c:v>
                </c:pt>
              </c:strCache>
            </c:strRef>
          </c:tx>
          <c:spPr>
            <a:ln w="28575" cap="rnd">
              <a:solidFill>
                <a:schemeClr val="accent1"/>
              </a:solidFill>
              <a:round/>
            </a:ln>
            <a:effectLst/>
          </c:spPr>
          <c:marker>
            <c:symbol val="none"/>
          </c:marker>
          <c:cat>
            <c:strRef>
              <c:f>Sheet1!$B$3:$B$6</c:f>
              <c:strCache>
                <c:ptCount val="4"/>
                <c:pt idx="0">
                  <c:v>2016 (Pre App Launch)</c:v>
                </c:pt>
                <c:pt idx="1">
                  <c:v>2017 (Post App Launch)</c:v>
                </c:pt>
                <c:pt idx="2">
                  <c:v>2018 (Post App Launch)</c:v>
                </c:pt>
                <c:pt idx="3">
                  <c:v>2019 (Post App Launch)</c:v>
                </c:pt>
              </c:strCache>
            </c:strRef>
          </c:cat>
          <c:val>
            <c:numRef>
              <c:f>Sheet1!$D$3:$D$6</c:f>
              <c:numCache>
                <c:formatCode>"£"#,##0</c:formatCode>
                <c:ptCount val="4"/>
                <c:pt idx="0" formatCode="&quot;£&quot;#,##0_);[Red]\(&quot;£&quot;#,##0\)">
                  <c:v>1595197</c:v>
                </c:pt>
                <c:pt idx="1">
                  <c:v>1660750</c:v>
                </c:pt>
                <c:pt idx="2" formatCode="&quot;£&quot;#,##0_);[Red]\(&quot;£&quot;#,##0\)">
                  <c:v>1693818</c:v>
                </c:pt>
                <c:pt idx="3" formatCode="&quot;£&quot;#,##0_);[Red]\(&quot;£&quot;#,##0\)">
                  <c:v>1818793</c:v>
                </c:pt>
              </c:numCache>
            </c:numRef>
          </c:val>
          <c:smooth val="0"/>
          <c:extLst>
            <c:ext xmlns:c16="http://schemas.microsoft.com/office/drawing/2014/chart" uri="{C3380CC4-5D6E-409C-BE32-E72D297353CC}">
              <c16:uniqueId val="{00000000-BFAA-4F84-B7A6-B45FFA5E8B5F}"/>
            </c:ext>
          </c:extLst>
        </c:ser>
        <c:dLbls>
          <c:showLegendKey val="0"/>
          <c:showVal val="0"/>
          <c:showCatName val="0"/>
          <c:showSerName val="0"/>
          <c:showPercent val="0"/>
          <c:showBubbleSize val="0"/>
        </c:dLbls>
        <c:smooth val="0"/>
        <c:axId val="498248687"/>
        <c:axId val="498248271"/>
      </c:lineChart>
      <c:catAx>
        <c:axId val="49824868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98248271"/>
        <c:crosses val="autoZero"/>
        <c:auto val="1"/>
        <c:lblAlgn val="ctr"/>
        <c:lblOffset val="100"/>
        <c:noMultiLvlLbl val="0"/>
      </c:catAx>
      <c:valAx>
        <c:axId val="498248271"/>
        <c:scaling>
          <c:orientation val="minMax"/>
        </c:scaling>
        <c:delete val="0"/>
        <c:axPos val="l"/>
        <c:majorGridlines>
          <c:spPr>
            <a:ln w="9525" cap="flat" cmpd="sng" algn="ctr">
              <a:solidFill>
                <a:schemeClr val="tx1">
                  <a:lumMod val="15000"/>
                  <a:lumOff val="85000"/>
                </a:schemeClr>
              </a:solidFill>
              <a:round/>
            </a:ln>
            <a:effectLst/>
          </c:spPr>
        </c:majorGridlines>
        <c:numFmt formatCode="&quot;£&quot;#,##0_);[Red]\(&quot;£&quot;#,##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98248687"/>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AD2CF7E-C107-4BD3-8736-28AA681EF57A}" type="datetimeFigureOut">
              <a:rPr lang="en-GB" smtClean="0"/>
              <a:t>10/05/2022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AA0105-8A5A-42D4-B660-D1E53FC64736}" type="slidenum">
              <a:rPr lang="en-GB" smtClean="0"/>
              <a:t>‹#›</a:t>
            </a:fld>
            <a:endParaRPr lang="en-GB"/>
          </a:p>
        </p:txBody>
      </p:sp>
    </p:spTree>
    <p:extLst>
      <p:ext uri="{BB962C8B-B14F-4D97-AF65-F5344CB8AC3E}">
        <p14:creationId xmlns:p14="http://schemas.microsoft.com/office/powerpoint/2010/main" val="39093156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EE6036D-67EF-48C5-80E0-2E18928D58D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08938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EE6036D-67EF-48C5-80E0-2E18928D58D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66148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189DC4A-F1FE-419C-AD86-32B1788B433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1973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Here you can see</a:t>
            </a:r>
            <a:r>
              <a:rPr lang="en-GB" baseline="0" dirty="0" smtClean="0"/>
              <a:t> I will start with £100,000 to allow for us to kick start out business </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189DC4A-F1FE-419C-AD86-32B1788B433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153558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189DC4A-F1FE-419C-AD86-32B1788B433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692358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3DCEE29-A7F6-43B1-BCBD-BC22534E797C}" type="datetimeFigureOut">
              <a:rPr lang="en-GB" smtClean="0"/>
              <a:t>10/05/2022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C5D8B5-9C1B-4C61-AC44-B3F63EF90BAB}" type="slidenum">
              <a:rPr lang="en-GB" smtClean="0"/>
              <a:t>‹#›</a:t>
            </a:fld>
            <a:endParaRPr lang="en-GB"/>
          </a:p>
        </p:txBody>
      </p:sp>
    </p:spTree>
    <p:extLst>
      <p:ext uri="{BB962C8B-B14F-4D97-AF65-F5344CB8AC3E}">
        <p14:creationId xmlns:p14="http://schemas.microsoft.com/office/powerpoint/2010/main" val="1257605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3DCEE29-A7F6-43B1-BCBD-BC22534E797C}" type="datetimeFigureOut">
              <a:rPr lang="en-GB" smtClean="0"/>
              <a:t>10/05/2022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C5D8B5-9C1B-4C61-AC44-B3F63EF90BAB}" type="slidenum">
              <a:rPr lang="en-GB" smtClean="0"/>
              <a:t>‹#›</a:t>
            </a:fld>
            <a:endParaRPr lang="en-GB"/>
          </a:p>
        </p:txBody>
      </p:sp>
    </p:spTree>
    <p:extLst>
      <p:ext uri="{BB962C8B-B14F-4D97-AF65-F5344CB8AC3E}">
        <p14:creationId xmlns:p14="http://schemas.microsoft.com/office/powerpoint/2010/main" val="12054450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3DCEE29-A7F6-43B1-BCBD-BC22534E797C}" type="datetimeFigureOut">
              <a:rPr lang="en-GB" smtClean="0"/>
              <a:t>10/05/2022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C5D8B5-9C1B-4C61-AC44-B3F63EF90BAB}" type="slidenum">
              <a:rPr lang="en-GB" smtClean="0"/>
              <a:t>‹#›</a:t>
            </a:fld>
            <a:endParaRPr lang="en-GB"/>
          </a:p>
        </p:txBody>
      </p:sp>
    </p:spTree>
    <p:extLst>
      <p:ext uri="{BB962C8B-B14F-4D97-AF65-F5344CB8AC3E}">
        <p14:creationId xmlns:p14="http://schemas.microsoft.com/office/powerpoint/2010/main" val="22263232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3DCEE29-A7F6-43B1-BCBD-BC22534E797C}" type="datetimeFigureOut">
              <a:rPr lang="en-GB" smtClean="0"/>
              <a:t>10/05/2022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C5D8B5-9C1B-4C61-AC44-B3F63EF90BAB}" type="slidenum">
              <a:rPr lang="en-GB" smtClean="0"/>
              <a:t>‹#›</a:t>
            </a:fld>
            <a:endParaRPr lang="en-GB"/>
          </a:p>
        </p:txBody>
      </p:sp>
    </p:spTree>
    <p:extLst>
      <p:ext uri="{BB962C8B-B14F-4D97-AF65-F5344CB8AC3E}">
        <p14:creationId xmlns:p14="http://schemas.microsoft.com/office/powerpoint/2010/main" val="37833692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3DCEE29-A7F6-43B1-BCBD-BC22534E797C}" type="datetimeFigureOut">
              <a:rPr lang="en-GB" smtClean="0"/>
              <a:t>10/05/2022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5C5D8B5-9C1B-4C61-AC44-B3F63EF90BAB}" type="slidenum">
              <a:rPr lang="en-GB" smtClean="0"/>
              <a:t>‹#›</a:t>
            </a:fld>
            <a:endParaRPr lang="en-GB"/>
          </a:p>
        </p:txBody>
      </p:sp>
    </p:spTree>
    <p:extLst>
      <p:ext uri="{BB962C8B-B14F-4D97-AF65-F5344CB8AC3E}">
        <p14:creationId xmlns:p14="http://schemas.microsoft.com/office/powerpoint/2010/main" val="33945604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3DCEE29-A7F6-43B1-BCBD-BC22534E797C}" type="datetimeFigureOut">
              <a:rPr lang="en-GB" smtClean="0"/>
              <a:t>10/05/2022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5C5D8B5-9C1B-4C61-AC44-B3F63EF90BAB}" type="slidenum">
              <a:rPr lang="en-GB" smtClean="0"/>
              <a:t>‹#›</a:t>
            </a:fld>
            <a:endParaRPr lang="en-GB"/>
          </a:p>
        </p:txBody>
      </p:sp>
    </p:spTree>
    <p:extLst>
      <p:ext uri="{BB962C8B-B14F-4D97-AF65-F5344CB8AC3E}">
        <p14:creationId xmlns:p14="http://schemas.microsoft.com/office/powerpoint/2010/main" val="3463353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DCEE29-A7F6-43B1-BCBD-BC22534E797C}" type="datetimeFigureOut">
              <a:rPr lang="en-GB" smtClean="0"/>
              <a:t>10/05/2022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5C5D8B5-9C1B-4C61-AC44-B3F63EF90BAB}" type="slidenum">
              <a:rPr lang="en-GB" smtClean="0"/>
              <a:t>‹#›</a:t>
            </a:fld>
            <a:endParaRPr lang="en-GB"/>
          </a:p>
        </p:txBody>
      </p:sp>
    </p:spTree>
    <p:extLst>
      <p:ext uri="{BB962C8B-B14F-4D97-AF65-F5344CB8AC3E}">
        <p14:creationId xmlns:p14="http://schemas.microsoft.com/office/powerpoint/2010/main" val="6900236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3DCEE29-A7F6-43B1-BCBD-BC22534E797C}" type="datetimeFigureOut">
              <a:rPr lang="en-GB" smtClean="0"/>
              <a:t>10/05/2022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C5D8B5-9C1B-4C61-AC44-B3F63EF90BAB}" type="slidenum">
              <a:rPr lang="en-GB" smtClean="0"/>
              <a:t>‹#›</a:t>
            </a:fld>
            <a:endParaRPr lang="en-GB"/>
          </a:p>
        </p:txBody>
      </p:sp>
    </p:spTree>
    <p:extLst>
      <p:ext uri="{BB962C8B-B14F-4D97-AF65-F5344CB8AC3E}">
        <p14:creationId xmlns:p14="http://schemas.microsoft.com/office/powerpoint/2010/main" val="26492713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3DCEE29-A7F6-43B1-BCBD-BC22534E797C}" type="datetimeFigureOut">
              <a:rPr lang="en-GB" smtClean="0"/>
              <a:t>10/05/2022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C5D8B5-9C1B-4C61-AC44-B3F63EF90BAB}" type="slidenum">
              <a:rPr lang="en-GB" smtClean="0"/>
              <a:t>‹#›</a:t>
            </a:fld>
            <a:endParaRPr lang="en-GB"/>
          </a:p>
        </p:txBody>
      </p:sp>
    </p:spTree>
    <p:extLst>
      <p:ext uri="{BB962C8B-B14F-4D97-AF65-F5344CB8AC3E}">
        <p14:creationId xmlns:p14="http://schemas.microsoft.com/office/powerpoint/2010/main" val="29387428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3DCEE29-A7F6-43B1-BCBD-BC22534E797C}" type="datetimeFigureOut">
              <a:rPr lang="en-GB" smtClean="0"/>
              <a:t>10/05/2022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C5D8B5-9C1B-4C61-AC44-B3F63EF90BAB}" type="slidenum">
              <a:rPr lang="en-GB" smtClean="0"/>
              <a:t>‹#›</a:t>
            </a:fld>
            <a:endParaRPr lang="en-GB"/>
          </a:p>
        </p:txBody>
      </p:sp>
    </p:spTree>
    <p:extLst>
      <p:ext uri="{BB962C8B-B14F-4D97-AF65-F5344CB8AC3E}">
        <p14:creationId xmlns:p14="http://schemas.microsoft.com/office/powerpoint/2010/main" val="18933949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3DCEE29-A7F6-43B1-BCBD-BC22534E797C}" type="datetimeFigureOut">
              <a:rPr lang="en-GB" smtClean="0"/>
              <a:t>10/05/2022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C5D8B5-9C1B-4C61-AC44-B3F63EF90BAB}" type="slidenum">
              <a:rPr lang="en-GB" smtClean="0"/>
              <a:t>‹#›</a:t>
            </a:fld>
            <a:endParaRPr lang="en-GB"/>
          </a:p>
        </p:txBody>
      </p:sp>
    </p:spTree>
    <p:extLst>
      <p:ext uri="{BB962C8B-B14F-4D97-AF65-F5344CB8AC3E}">
        <p14:creationId xmlns:p14="http://schemas.microsoft.com/office/powerpoint/2010/main" val="39292435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93AE4-F2E3-463C-9D24-4B9154E271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9DFB50E-D6BF-4D73-8DB2-F2AA8E8BEEF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635805D-1630-4B3D-B8D2-CB95818DBA2F}"/>
              </a:ext>
            </a:extLst>
          </p:cNvPr>
          <p:cNvSpPr>
            <a:spLocks noGrp="1"/>
          </p:cNvSpPr>
          <p:nvPr>
            <p:ph type="dt" sz="half" idx="10"/>
          </p:nvPr>
        </p:nvSpPr>
        <p:spPr/>
        <p:txBody>
          <a:bodyPr/>
          <a:lstStyle/>
          <a:p>
            <a:fld id="{4295A1CF-BF82-4AFE-AEE0-1A62409B7D14}" type="datetimeFigureOut">
              <a:rPr lang="en-GB" smtClean="0"/>
              <a:t>10/05/2022</a:t>
            </a:fld>
            <a:endParaRPr lang="en-GB"/>
          </a:p>
        </p:txBody>
      </p:sp>
      <p:sp>
        <p:nvSpPr>
          <p:cNvPr id="5" name="Footer Placeholder 4">
            <a:extLst>
              <a:ext uri="{FF2B5EF4-FFF2-40B4-BE49-F238E27FC236}">
                <a16:creationId xmlns:a16="http://schemas.microsoft.com/office/drawing/2014/main" id="{718B0416-6C74-4DCE-814C-FB89EDB43E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BC3FC2-D2EC-4C7E-A1EE-913A49BC9214}"/>
              </a:ext>
            </a:extLst>
          </p:cNvPr>
          <p:cNvSpPr>
            <a:spLocks noGrp="1"/>
          </p:cNvSpPr>
          <p:nvPr>
            <p:ph type="sldNum" sz="quarter" idx="12"/>
          </p:nvPr>
        </p:nvSpPr>
        <p:spPr/>
        <p:txBody>
          <a:bodyPr/>
          <a:lstStyle/>
          <a:p>
            <a:fld id="{55A33A23-82F8-46F2-92F1-B7FC24EA40A5}" type="slidenum">
              <a:rPr lang="en-GB" smtClean="0"/>
              <a:t>‹#›</a:t>
            </a:fld>
            <a:endParaRPr lang="en-GB"/>
          </a:p>
        </p:txBody>
      </p:sp>
    </p:spTree>
    <p:extLst>
      <p:ext uri="{BB962C8B-B14F-4D97-AF65-F5344CB8AC3E}">
        <p14:creationId xmlns:p14="http://schemas.microsoft.com/office/powerpoint/2010/main" val="5147273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BDA1-5BF8-4ABE-9DFB-3586BB3DB3D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94D4875-2E1C-4E89-B158-699107C86A2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DBC100-7649-44D0-8382-39BF46A5ECC3}"/>
              </a:ext>
            </a:extLst>
          </p:cNvPr>
          <p:cNvSpPr>
            <a:spLocks noGrp="1"/>
          </p:cNvSpPr>
          <p:nvPr>
            <p:ph type="dt" sz="half" idx="10"/>
          </p:nvPr>
        </p:nvSpPr>
        <p:spPr/>
        <p:txBody>
          <a:bodyPr/>
          <a:lstStyle/>
          <a:p>
            <a:fld id="{4295A1CF-BF82-4AFE-AEE0-1A62409B7D14}" type="datetimeFigureOut">
              <a:rPr lang="en-GB" smtClean="0"/>
              <a:t>10/05/2022</a:t>
            </a:fld>
            <a:endParaRPr lang="en-GB"/>
          </a:p>
        </p:txBody>
      </p:sp>
      <p:sp>
        <p:nvSpPr>
          <p:cNvPr id="5" name="Footer Placeholder 4">
            <a:extLst>
              <a:ext uri="{FF2B5EF4-FFF2-40B4-BE49-F238E27FC236}">
                <a16:creationId xmlns:a16="http://schemas.microsoft.com/office/drawing/2014/main" id="{F99B6F57-6389-4DC7-BCF2-E86FCDF6B0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398121-FDAF-4896-BB4F-40B18808F64A}"/>
              </a:ext>
            </a:extLst>
          </p:cNvPr>
          <p:cNvSpPr>
            <a:spLocks noGrp="1"/>
          </p:cNvSpPr>
          <p:nvPr>
            <p:ph type="sldNum" sz="quarter" idx="12"/>
          </p:nvPr>
        </p:nvSpPr>
        <p:spPr/>
        <p:txBody>
          <a:bodyPr/>
          <a:lstStyle/>
          <a:p>
            <a:fld id="{55A33A23-82F8-46F2-92F1-B7FC24EA40A5}" type="slidenum">
              <a:rPr lang="en-GB" smtClean="0"/>
              <a:t>‹#›</a:t>
            </a:fld>
            <a:endParaRPr lang="en-GB"/>
          </a:p>
        </p:txBody>
      </p:sp>
    </p:spTree>
    <p:extLst>
      <p:ext uri="{BB962C8B-B14F-4D97-AF65-F5344CB8AC3E}">
        <p14:creationId xmlns:p14="http://schemas.microsoft.com/office/powerpoint/2010/main" val="17468793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2869A-0493-41A8-ACF2-E01A0D1F221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75BDB10-C486-4FEC-8284-A5442F98C32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2A89619-6736-4A61-AA03-2D8D1C62B163}"/>
              </a:ext>
            </a:extLst>
          </p:cNvPr>
          <p:cNvSpPr>
            <a:spLocks noGrp="1"/>
          </p:cNvSpPr>
          <p:nvPr>
            <p:ph type="dt" sz="half" idx="10"/>
          </p:nvPr>
        </p:nvSpPr>
        <p:spPr/>
        <p:txBody>
          <a:bodyPr/>
          <a:lstStyle/>
          <a:p>
            <a:fld id="{4295A1CF-BF82-4AFE-AEE0-1A62409B7D14}" type="datetimeFigureOut">
              <a:rPr lang="en-GB" smtClean="0"/>
              <a:t>10/05/2022</a:t>
            </a:fld>
            <a:endParaRPr lang="en-GB"/>
          </a:p>
        </p:txBody>
      </p:sp>
      <p:sp>
        <p:nvSpPr>
          <p:cNvPr id="5" name="Footer Placeholder 4">
            <a:extLst>
              <a:ext uri="{FF2B5EF4-FFF2-40B4-BE49-F238E27FC236}">
                <a16:creationId xmlns:a16="http://schemas.microsoft.com/office/drawing/2014/main" id="{9B191C8B-CDAB-426B-8E66-454866271D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7C632C-AA8E-48D8-9ACB-D1FEBB136BD6}"/>
              </a:ext>
            </a:extLst>
          </p:cNvPr>
          <p:cNvSpPr>
            <a:spLocks noGrp="1"/>
          </p:cNvSpPr>
          <p:nvPr>
            <p:ph type="sldNum" sz="quarter" idx="12"/>
          </p:nvPr>
        </p:nvSpPr>
        <p:spPr/>
        <p:txBody>
          <a:bodyPr/>
          <a:lstStyle/>
          <a:p>
            <a:fld id="{55A33A23-82F8-46F2-92F1-B7FC24EA40A5}" type="slidenum">
              <a:rPr lang="en-GB" smtClean="0"/>
              <a:t>‹#›</a:t>
            </a:fld>
            <a:endParaRPr lang="en-GB"/>
          </a:p>
        </p:txBody>
      </p:sp>
    </p:spTree>
    <p:extLst>
      <p:ext uri="{BB962C8B-B14F-4D97-AF65-F5344CB8AC3E}">
        <p14:creationId xmlns:p14="http://schemas.microsoft.com/office/powerpoint/2010/main" val="37064499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2BFC53-B3E0-4069-A855-9D000447BB0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CFFD33B-5D84-4771-A3B4-88BA1557D15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5036944-0021-42BE-BD01-8006948DF0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BC5AC69-A2F8-4A92-BA8E-8515A7042CD8}"/>
              </a:ext>
            </a:extLst>
          </p:cNvPr>
          <p:cNvSpPr>
            <a:spLocks noGrp="1"/>
          </p:cNvSpPr>
          <p:nvPr>
            <p:ph type="dt" sz="half" idx="10"/>
          </p:nvPr>
        </p:nvSpPr>
        <p:spPr/>
        <p:txBody>
          <a:bodyPr/>
          <a:lstStyle/>
          <a:p>
            <a:fld id="{4295A1CF-BF82-4AFE-AEE0-1A62409B7D14}" type="datetimeFigureOut">
              <a:rPr lang="en-GB" smtClean="0"/>
              <a:t>10/05/2022</a:t>
            </a:fld>
            <a:endParaRPr lang="en-GB"/>
          </a:p>
        </p:txBody>
      </p:sp>
      <p:sp>
        <p:nvSpPr>
          <p:cNvPr id="6" name="Footer Placeholder 5">
            <a:extLst>
              <a:ext uri="{FF2B5EF4-FFF2-40B4-BE49-F238E27FC236}">
                <a16:creationId xmlns:a16="http://schemas.microsoft.com/office/drawing/2014/main" id="{579818D6-58FB-40FC-A659-36BFAB67DE8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46CD029-C144-43F3-BD9E-F3B02681F65F}"/>
              </a:ext>
            </a:extLst>
          </p:cNvPr>
          <p:cNvSpPr>
            <a:spLocks noGrp="1"/>
          </p:cNvSpPr>
          <p:nvPr>
            <p:ph type="sldNum" sz="quarter" idx="12"/>
          </p:nvPr>
        </p:nvSpPr>
        <p:spPr/>
        <p:txBody>
          <a:bodyPr/>
          <a:lstStyle/>
          <a:p>
            <a:fld id="{55A33A23-82F8-46F2-92F1-B7FC24EA40A5}" type="slidenum">
              <a:rPr lang="en-GB" smtClean="0"/>
              <a:t>‹#›</a:t>
            </a:fld>
            <a:endParaRPr lang="en-GB"/>
          </a:p>
        </p:txBody>
      </p:sp>
    </p:spTree>
    <p:extLst>
      <p:ext uri="{BB962C8B-B14F-4D97-AF65-F5344CB8AC3E}">
        <p14:creationId xmlns:p14="http://schemas.microsoft.com/office/powerpoint/2010/main" val="34217577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817475-C265-43CC-B99D-F834CF9ACE5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5DF2625-2A8E-4DAC-ADA5-1D6A04C0CA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B578EF-AE0F-43DA-A721-A48A2039C71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88A535E-4537-4B09-BD9A-DB8B776773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8734652-97F4-4E9E-9784-D9852130F0A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2251136-6F3C-4398-8685-4C6FD10802A6}"/>
              </a:ext>
            </a:extLst>
          </p:cNvPr>
          <p:cNvSpPr>
            <a:spLocks noGrp="1"/>
          </p:cNvSpPr>
          <p:nvPr>
            <p:ph type="dt" sz="half" idx="10"/>
          </p:nvPr>
        </p:nvSpPr>
        <p:spPr/>
        <p:txBody>
          <a:bodyPr/>
          <a:lstStyle/>
          <a:p>
            <a:fld id="{4295A1CF-BF82-4AFE-AEE0-1A62409B7D14}" type="datetimeFigureOut">
              <a:rPr lang="en-GB" smtClean="0"/>
              <a:t>10/05/2022</a:t>
            </a:fld>
            <a:endParaRPr lang="en-GB"/>
          </a:p>
        </p:txBody>
      </p:sp>
      <p:sp>
        <p:nvSpPr>
          <p:cNvPr id="8" name="Footer Placeholder 7">
            <a:extLst>
              <a:ext uri="{FF2B5EF4-FFF2-40B4-BE49-F238E27FC236}">
                <a16:creationId xmlns:a16="http://schemas.microsoft.com/office/drawing/2014/main" id="{A1284235-18EA-4A10-A18D-EF715951BFA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43CC75B-EEB6-424B-ACCA-3DD421F22EFE}"/>
              </a:ext>
            </a:extLst>
          </p:cNvPr>
          <p:cNvSpPr>
            <a:spLocks noGrp="1"/>
          </p:cNvSpPr>
          <p:nvPr>
            <p:ph type="sldNum" sz="quarter" idx="12"/>
          </p:nvPr>
        </p:nvSpPr>
        <p:spPr/>
        <p:txBody>
          <a:bodyPr/>
          <a:lstStyle/>
          <a:p>
            <a:fld id="{55A33A23-82F8-46F2-92F1-B7FC24EA40A5}" type="slidenum">
              <a:rPr lang="en-GB" smtClean="0"/>
              <a:t>‹#›</a:t>
            </a:fld>
            <a:endParaRPr lang="en-GB"/>
          </a:p>
        </p:txBody>
      </p:sp>
    </p:spTree>
    <p:extLst>
      <p:ext uri="{BB962C8B-B14F-4D97-AF65-F5344CB8AC3E}">
        <p14:creationId xmlns:p14="http://schemas.microsoft.com/office/powerpoint/2010/main" val="25005262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0305F-D793-40B8-AACE-8E9446B1996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3415D78-5B4F-4726-80A9-8FB7D87B6E8A}"/>
              </a:ext>
            </a:extLst>
          </p:cNvPr>
          <p:cNvSpPr>
            <a:spLocks noGrp="1"/>
          </p:cNvSpPr>
          <p:nvPr>
            <p:ph type="dt" sz="half" idx="10"/>
          </p:nvPr>
        </p:nvSpPr>
        <p:spPr/>
        <p:txBody>
          <a:bodyPr/>
          <a:lstStyle/>
          <a:p>
            <a:fld id="{4295A1CF-BF82-4AFE-AEE0-1A62409B7D14}" type="datetimeFigureOut">
              <a:rPr lang="en-GB" smtClean="0"/>
              <a:t>10/05/2022</a:t>
            </a:fld>
            <a:endParaRPr lang="en-GB"/>
          </a:p>
        </p:txBody>
      </p:sp>
      <p:sp>
        <p:nvSpPr>
          <p:cNvPr id="4" name="Footer Placeholder 3">
            <a:extLst>
              <a:ext uri="{FF2B5EF4-FFF2-40B4-BE49-F238E27FC236}">
                <a16:creationId xmlns:a16="http://schemas.microsoft.com/office/drawing/2014/main" id="{2DFB131D-4B95-4316-BE54-63594C43BF1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F6AC49A-1183-4F66-BCC8-52D6EB2FB91F}"/>
              </a:ext>
            </a:extLst>
          </p:cNvPr>
          <p:cNvSpPr>
            <a:spLocks noGrp="1"/>
          </p:cNvSpPr>
          <p:nvPr>
            <p:ph type="sldNum" sz="quarter" idx="12"/>
          </p:nvPr>
        </p:nvSpPr>
        <p:spPr/>
        <p:txBody>
          <a:bodyPr/>
          <a:lstStyle/>
          <a:p>
            <a:fld id="{55A33A23-82F8-46F2-92F1-B7FC24EA40A5}" type="slidenum">
              <a:rPr lang="en-GB" smtClean="0"/>
              <a:t>‹#›</a:t>
            </a:fld>
            <a:endParaRPr lang="en-GB"/>
          </a:p>
        </p:txBody>
      </p:sp>
    </p:spTree>
    <p:extLst>
      <p:ext uri="{BB962C8B-B14F-4D97-AF65-F5344CB8AC3E}">
        <p14:creationId xmlns:p14="http://schemas.microsoft.com/office/powerpoint/2010/main" val="19473282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C4FB0E-2663-4991-AE53-F5FC5440A827}"/>
              </a:ext>
            </a:extLst>
          </p:cNvPr>
          <p:cNvSpPr>
            <a:spLocks noGrp="1"/>
          </p:cNvSpPr>
          <p:nvPr>
            <p:ph type="dt" sz="half" idx="10"/>
          </p:nvPr>
        </p:nvSpPr>
        <p:spPr/>
        <p:txBody>
          <a:bodyPr/>
          <a:lstStyle/>
          <a:p>
            <a:fld id="{4295A1CF-BF82-4AFE-AEE0-1A62409B7D14}" type="datetimeFigureOut">
              <a:rPr lang="en-GB" smtClean="0"/>
              <a:t>10/05/2022</a:t>
            </a:fld>
            <a:endParaRPr lang="en-GB"/>
          </a:p>
        </p:txBody>
      </p:sp>
      <p:sp>
        <p:nvSpPr>
          <p:cNvPr id="3" name="Footer Placeholder 2">
            <a:extLst>
              <a:ext uri="{FF2B5EF4-FFF2-40B4-BE49-F238E27FC236}">
                <a16:creationId xmlns:a16="http://schemas.microsoft.com/office/drawing/2014/main" id="{F34858A5-5B70-44EB-BD8E-22EBC3E6312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9B97C53-D134-4D90-8105-9E3C05FA8B71}"/>
              </a:ext>
            </a:extLst>
          </p:cNvPr>
          <p:cNvSpPr>
            <a:spLocks noGrp="1"/>
          </p:cNvSpPr>
          <p:nvPr>
            <p:ph type="sldNum" sz="quarter" idx="12"/>
          </p:nvPr>
        </p:nvSpPr>
        <p:spPr/>
        <p:txBody>
          <a:bodyPr/>
          <a:lstStyle/>
          <a:p>
            <a:fld id="{55A33A23-82F8-46F2-92F1-B7FC24EA40A5}" type="slidenum">
              <a:rPr lang="en-GB" smtClean="0"/>
              <a:t>‹#›</a:t>
            </a:fld>
            <a:endParaRPr lang="en-GB"/>
          </a:p>
        </p:txBody>
      </p:sp>
    </p:spTree>
    <p:extLst>
      <p:ext uri="{BB962C8B-B14F-4D97-AF65-F5344CB8AC3E}">
        <p14:creationId xmlns:p14="http://schemas.microsoft.com/office/powerpoint/2010/main" val="9188007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9CF7-3817-4F02-ADAB-18E2B7BDBC9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8109F18-156E-4C40-8293-FEB1D6E6E7A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CD8143-6F0F-421E-8AA0-6ACED0A608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2D68111-C272-4CE6-8DE0-F52E55A2969C}"/>
              </a:ext>
            </a:extLst>
          </p:cNvPr>
          <p:cNvSpPr>
            <a:spLocks noGrp="1"/>
          </p:cNvSpPr>
          <p:nvPr>
            <p:ph type="dt" sz="half" idx="10"/>
          </p:nvPr>
        </p:nvSpPr>
        <p:spPr/>
        <p:txBody>
          <a:bodyPr/>
          <a:lstStyle/>
          <a:p>
            <a:fld id="{4295A1CF-BF82-4AFE-AEE0-1A62409B7D14}" type="datetimeFigureOut">
              <a:rPr lang="en-GB" smtClean="0"/>
              <a:t>10/05/2022</a:t>
            </a:fld>
            <a:endParaRPr lang="en-GB"/>
          </a:p>
        </p:txBody>
      </p:sp>
      <p:sp>
        <p:nvSpPr>
          <p:cNvPr id="6" name="Footer Placeholder 5">
            <a:extLst>
              <a:ext uri="{FF2B5EF4-FFF2-40B4-BE49-F238E27FC236}">
                <a16:creationId xmlns:a16="http://schemas.microsoft.com/office/drawing/2014/main" id="{A7803AC4-1A88-4D84-B625-E83069C199D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6DFC29-6AE5-45ED-B6CA-772CED0DE5A4}"/>
              </a:ext>
            </a:extLst>
          </p:cNvPr>
          <p:cNvSpPr>
            <a:spLocks noGrp="1"/>
          </p:cNvSpPr>
          <p:nvPr>
            <p:ph type="sldNum" sz="quarter" idx="12"/>
          </p:nvPr>
        </p:nvSpPr>
        <p:spPr/>
        <p:txBody>
          <a:bodyPr/>
          <a:lstStyle/>
          <a:p>
            <a:fld id="{55A33A23-82F8-46F2-92F1-B7FC24EA40A5}" type="slidenum">
              <a:rPr lang="en-GB" smtClean="0"/>
              <a:t>‹#›</a:t>
            </a:fld>
            <a:endParaRPr lang="en-GB"/>
          </a:p>
        </p:txBody>
      </p:sp>
    </p:spTree>
    <p:extLst>
      <p:ext uri="{BB962C8B-B14F-4D97-AF65-F5344CB8AC3E}">
        <p14:creationId xmlns:p14="http://schemas.microsoft.com/office/powerpoint/2010/main" val="440113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249DA7-6986-4491-8061-EC3E1A4EA0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D7623AA-5D78-4BF2-88C2-4F7DCDBD24F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C9D1338-E794-4C87-806D-A4F30DFDD9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DE8C4D7-E2BC-4085-A494-0E286DB642A5}"/>
              </a:ext>
            </a:extLst>
          </p:cNvPr>
          <p:cNvSpPr>
            <a:spLocks noGrp="1"/>
          </p:cNvSpPr>
          <p:nvPr>
            <p:ph type="dt" sz="half" idx="10"/>
          </p:nvPr>
        </p:nvSpPr>
        <p:spPr/>
        <p:txBody>
          <a:bodyPr/>
          <a:lstStyle/>
          <a:p>
            <a:fld id="{4295A1CF-BF82-4AFE-AEE0-1A62409B7D14}" type="datetimeFigureOut">
              <a:rPr lang="en-GB" smtClean="0"/>
              <a:t>10/05/2022</a:t>
            </a:fld>
            <a:endParaRPr lang="en-GB"/>
          </a:p>
        </p:txBody>
      </p:sp>
      <p:sp>
        <p:nvSpPr>
          <p:cNvPr id="6" name="Footer Placeholder 5">
            <a:extLst>
              <a:ext uri="{FF2B5EF4-FFF2-40B4-BE49-F238E27FC236}">
                <a16:creationId xmlns:a16="http://schemas.microsoft.com/office/drawing/2014/main" id="{F31A775A-346C-40E7-B190-9CF2D2FF1BD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B0AE85-7A15-4B16-AA19-FF81285AE951}"/>
              </a:ext>
            </a:extLst>
          </p:cNvPr>
          <p:cNvSpPr>
            <a:spLocks noGrp="1"/>
          </p:cNvSpPr>
          <p:nvPr>
            <p:ph type="sldNum" sz="quarter" idx="12"/>
          </p:nvPr>
        </p:nvSpPr>
        <p:spPr/>
        <p:txBody>
          <a:bodyPr/>
          <a:lstStyle/>
          <a:p>
            <a:fld id="{55A33A23-82F8-46F2-92F1-B7FC24EA40A5}" type="slidenum">
              <a:rPr lang="en-GB" smtClean="0"/>
              <a:t>‹#›</a:t>
            </a:fld>
            <a:endParaRPr lang="en-GB"/>
          </a:p>
        </p:txBody>
      </p:sp>
    </p:spTree>
    <p:extLst>
      <p:ext uri="{BB962C8B-B14F-4D97-AF65-F5344CB8AC3E}">
        <p14:creationId xmlns:p14="http://schemas.microsoft.com/office/powerpoint/2010/main" val="20234891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539C5-346F-489B-9327-BEC72710DC3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6F5FD19-C3F0-487F-975D-570B6DD807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FD5168-FC5A-4E81-AEC1-B45B32829A4A}"/>
              </a:ext>
            </a:extLst>
          </p:cNvPr>
          <p:cNvSpPr>
            <a:spLocks noGrp="1"/>
          </p:cNvSpPr>
          <p:nvPr>
            <p:ph type="dt" sz="half" idx="10"/>
          </p:nvPr>
        </p:nvSpPr>
        <p:spPr/>
        <p:txBody>
          <a:bodyPr/>
          <a:lstStyle/>
          <a:p>
            <a:fld id="{4295A1CF-BF82-4AFE-AEE0-1A62409B7D14}" type="datetimeFigureOut">
              <a:rPr lang="en-GB" smtClean="0"/>
              <a:t>10/05/2022</a:t>
            </a:fld>
            <a:endParaRPr lang="en-GB"/>
          </a:p>
        </p:txBody>
      </p:sp>
      <p:sp>
        <p:nvSpPr>
          <p:cNvPr id="5" name="Footer Placeholder 4">
            <a:extLst>
              <a:ext uri="{FF2B5EF4-FFF2-40B4-BE49-F238E27FC236}">
                <a16:creationId xmlns:a16="http://schemas.microsoft.com/office/drawing/2014/main" id="{70927F9D-30E7-4868-868C-9131FAAFDE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B16062F-2B5C-498E-8373-7D7B386F0B1B}"/>
              </a:ext>
            </a:extLst>
          </p:cNvPr>
          <p:cNvSpPr>
            <a:spLocks noGrp="1"/>
          </p:cNvSpPr>
          <p:nvPr>
            <p:ph type="sldNum" sz="quarter" idx="12"/>
          </p:nvPr>
        </p:nvSpPr>
        <p:spPr/>
        <p:txBody>
          <a:bodyPr/>
          <a:lstStyle/>
          <a:p>
            <a:fld id="{55A33A23-82F8-46F2-92F1-B7FC24EA40A5}" type="slidenum">
              <a:rPr lang="en-GB" smtClean="0"/>
              <a:t>‹#›</a:t>
            </a:fld>
            <a:endParaRPr lang="en-GB"/>
          </a:p>
        </p:txBody>
      </p:sp>
    </p:spTree>
    <p:extLst>
      <p:ext uri="{BB962C8B-B14F-4D97-AF65-F5344CB8AC3E}">
        <p14:creationId xmlns:p14="http://schemas.microsoft.com/office/powerpoint/2010/main" val="31339981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B4FF62E-C9CC-4EE1-A9A7-FD03C21ECD9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29F6B2F-523D-45B3-9CE4-84F9169048F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7171EF-84D5-4849-A441-8A0DF94E3824}"/>
              </a:ext>
            </a:extLst>
          </p:cNvPr>
          <p:cNvSpPr>
            <a:spLocks noGrp="1"/>
          </p:cNvSpPr>
          <p:nvPr>
            <p:ph type="dt" sz="half" idx="10"/>
          </p:nvPr>
        </p:nvSpPr>
        <p:spPr/>
        <p:txBody>
          <a:bodyPr/>
          <a:lstStyle/>
          <a:p>
            <a:fld id="{4295A1CF-BF82-4AFE-AEE0-1A62409B7D14}" type="datetimeFigureOut">
              <a:rPr lang="en-GB" smtClean="0"/>
              <a:t>10/05/2022</a:t>
            </a:fld>
            <a:endParaRPr lang="en-GB"/>
          </a:p>
        </p:txBody>
      </p:sp>
      <p:sp>
        <p:nvSpPr>
          <p:cNvPr id="5" name="Footer Placeholder 4">
            <a:extLst>
              <a:ext uri="{FF2B5EF4-FFF2-40B4-BE49-F238E27FC236}">
                <a16:creationId xmlns:a16="http://schemas.microsoft.com/office/drawing/2014/main" id="{D9839D63-E1A3-4DF7-8D98-AD30552E74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4DC5D0-7BD0-4F3C-90B7-8B25AA1E6368}"/>
              </a:ext>
            </a:extLst>
          </p:cNvPr>
          <p:cNvSpPr>
            <a:spLocks noGrp="1"/>
          </p:cNvSpPr>
          <p:nvPr>
            <p:ph type="sldNum" sz="quarter" idx="12"/>
          </p:nvPr>
        </p:nvSpPr>
        <p:spPr/>
        <p:txBody>
          <a:bodyPr/>
          <a:lstStyle/>
          <a:p>
            <a:fld id="{55A33A23-82F8-46F2-92F1-B7FC24EA40A5}" type="slidenum">
              <a:rPr lang="en-GB" smtClean="0"/>
              <a:t>‹#›</a:t>
            </a:fld>
            <a:endParaRPr lang="en-GB"/>
          </a:p>
        </p:txBody>
      </p:sp>
    </p:spTree>
    <p:extLst>
      <p:ext uri="{BB962C8B-B14F-4D97-AF65-F5344CB8AC3E}">
        <p14:creationId xmlns:p14="http://schemas.microsoft.com/office/powerpoint/2010/main" val="34492256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740EFC1-D18B-448F-98A6-E0916794DE34}" type="datetimeFigureOut">
              <a:rPr lang="en-GB" smtClean="0"/>
              <a:t>10/05/2022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E76B08-1741-4DFF-A5EC-C12A101ACCFF}" type="slidenum">
              <a:rPr lang="en-GB" smtClean="0"/>
              <a:t>‹#›</a:t>
            </a:fld>
            <a:endParaRPr lang="en-GB"/>
          </a:p>
        </p:txBody>
      </p:sp>
    </p:spTree>
    <p:extLst>
      <p:ext uri="{BB962C8B-B14F-4D97-AF65-F5344CB8AC3E}">
        <p14:creationId xmlns:p14="http://schemas.microsoft.com/office/powerpoint/2010/main" val="176167670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740EFC1-D18B-448F-98A6-E0916794DE34}" type="datetimeFigureOut">
              <a:rPr lang="en-GB" smtClean="0"/>
              <a:t>10/05/2022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E76B08-1741-4DFF-A5EC-C12A101ACCFF}" type="slidenum">
              <a:rPr lang="en-GB" smtClean="0"/>
              <a:t>‹#›</a:t>
            </a:fld>
            <a:endParaRPr lang="en-GB"/>
          </a:p>
        </p:txBody>
      </p:sp>
    </p:spTree>
    <p:extLst>
      <p:ext uri="{BB962C8B-B14F-4D97-AF65-F5344CB8AC3E}">
        <p14:creationId xmlns:p14="http://schemas.microsoft.com/office/powerpoint/2010/main" val="169510994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740EFC1-D18B-448F-98A6-E0916794DE34}" type="datetimeFigureOut">
              <a:rPr lang="en-GB" smtClean="0"/>
              <a:t>10/05/2022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E76B08-1741-4DFF-A5EC-C12A101ACCFF}" type="slidenum">
              <a:rPr lang="en-GB" smtClean="0"/>
              <a:t>‹#›</a:t>
            </a:fld>
            <a:endParaRPr lang="en-GB"/>
          </a:p>
        </p:txBody>
      </p:sp>
    </p:spTree>
    <p:extLst>
      <p:ext uri="{BB962C8B-B14F-4D97-AF65-F5344CB8AC3E}">
        <p14:creationId xmlns:p14="http://schemas.microsoft.com/office/powerpoint/2010/main" val="5171656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740EFC1-D18B-448F-98A6-E0916794DE34}" type="datetimeFigureOut">
              <a:rPr lang="en-GB" smtClean="0"/>
              <a:t>10/05/2022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E76B08-1741-4DFF-A5EC-C12A101ACCFF}" type="slidenum">
              <a:rPr lang="en-GB" smtClean="0"/>
              <a:t>‹#›</a:t>
            </a:fld>
            <a:endParaRPr lang="en-GB"/>
          </a:p>
        </p:txBody>
      </p:sp>
    </p:spTree>
    <p:extLst>
      <p:ext uri="{BB962C8B-B14F-4D97-AF65-F5344CB8AC3E}">
        <p14:creationId xmlns:p14="http://schemas.microsoft.com/office/powerpoint/2010/main" val="392274751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740EFC1-D18B-448F-98A6-E0916794DE34}" type="datetimeFigureOut">
              <a:rPr lang="en-GB" smtClean="0"/>
              <a:t>10/05/2022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FE76B08-1741-4DFF-A5EC-C12A101ACCFF}" type="slidenum">
              <a:rPr lang="en-GB" smtClean="0"/>
              <a:t>‹#›</a:t>
            </a:fld>
            <a:endParaRPr lang="en-GB"/>
          </a:p>
        </p:txBody>
      </p:sp>
    </p:spTree>
    <p:extLst>
      <p:ext uri="{BB962C8B-B14F-4D97-AF65-F5344CB8AC3E}">
        <p14:creationId xmlns:p14="http://schemas.microsoft.com/office/powerpoint/2010/main" val="23074859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740EFC1-D18B-448F-98A6-E0916794DE34}" type="datetimeFigureOut">
              <a:rPr lang="en-GB" smtClean="0"/>
              <a:t>10/05/2022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FE76B08-1741-4DFF-A5EC-C12A101ACCFF}" type="slidenum">
              <a:rPr lang="en-GB" smtClean="0"/>
              <a:t>‹#›</a:t>
            </a:fld>
            <a:endParaRPr lang="en-GB"/>
          </a:p>
        </p:txBody>
      </p:sp>
    </p:spTree>
    <p:extLst>
      <p:ext uri="{BB962C8B-B14F-4D97-AF65-F5344CB8AC3E}">
        <p14:creationId xmlns:p14="http://schemas.microsoft.com/office/powerpoint/2010/main" val="51478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40EFC1-D18B-448F-98A6-E0916794DE34}" type="datetimeFigureOut">
              <a:rPr lang="en-GB" smtClean="0"/>
              <a:t>10/05/2022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FE76B08-1741-4DFF-A5EC-C12A101ACCFF}" type="slidenum">
              <a:rPr lang="en-GB" smtClean="0"/>
              <a:t>‹#›</a:t>
            </a:fld>
            <a:endParaRPr lang="en-GB"/>
          </a:p>
        </p:txBody>
      </p:sp>
    </p:spTree>
    <p:extLst>
      <p:ext uri="{BB962C8B-B14F-4D97-AF65-F5344CB8AC3E}">
        <p14:creationId xmlns:p14="http://schemas.microsoft.com/office/powerpoint/2010/main" val="246500910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740EFC1-D18B-448F-98A6-E0916794DE34}" type="datetimeFigureOut">
              <a:rPr lang="en-GB" smtClean="0"/>
              <a:t>10/05/2022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E76B08-1741-4DFF-A5EC-C12A101ACCFF}" type="slidenum">
              <a:rPr lang="en-GB" smtClean="0"/>
              <a:t>‹#›</a:t>
            </a:fld>
            <a:endParaRPr lang="en-GB"/>
          </a:p>
        </p:txBody>
      </p:sp>
    </p:spTree>
    <p:extLst>
      <p:ext uri="{BB962C8B-B14F-4D97-AF65-F5344CB8AC3E}">
        <p14:creationId xmlns:p14="http://schemas.microsoft.com/office/powerpoint/2010/main" val="7768028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740EFC1-D18B-448F-98A6-E0916794DE34}" type="datetimeFigureOut">
              <a:rPr lang="en-GB" smtClean="0"/>
              <a:t>10/05/2022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E76B08-1741-4DFF-A5EC-C12A101ACCFF}" type="slidenum">
              <a:rPr lang="en-GB" smtClean="0"/>
              <a:t>‹#›</a:t>
            </a:fld>
            <a:endParaRPr lang="en-GB"/>
          </a:p>
        </p:txBody>
      </p:sp>
    </p:spTree>
    <p:extLst>
      <p:ext uri="{BB962C8B-B14F-4D97-AF65-F5344CB8AC3E}">
        <p14:creationId xmlns:p14="http://schemas.microsoft.com/office/powerpoint/2010/main" val="81466390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740EFC1-D18B-448F-98A6-E0916794DE34}" type="datetimeFigureOut">
              <a:rPr lang="en-GB" smtClean="0"/>
              <a:t>10/05/2022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E76B08-1741-4DFF-A5EC-C12A101ACCFF}" type="slidenum">
              <a:rPr lang="en-GB" smtClean="0"/>
              <a:t>‹#›</a:t>
            </a:fld>
            <a:endParaRPr lang="en-GB"/>
          </a:p>
        </p:txBody>
      </p:sp>
    </p:spTree>
    <p:extLst>
      <p:ext uri="{BB962C8B-B14F-4D97-AF65-F5344CB8AC3E}">
        <p14:creationId xmlns:p14="http://schemas.microsoft.com/office/powerpoint/2010/main" val="51625519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740EFC1-D18B-448F-98A6-E0916794DE34}" type="datetimeFigureOut">
              <a:rPr lang="en-GB" smtClean="0"/>
              <a:t>10/05/2022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E76B08-1741-4DFF-A5EC-C12A101ACCFF}" type="slidenum">
              <a:rPr lang="en-GB" smtClean="0"/>
              <a:t>‹#›</a:t>
            </a:fld>
            <a:endParaRPr lang="en-GB"/>
          </a:p>
        </p:txBody>
      </p:sp>
    </p:spTree>
    <p:extLst>
      <p:ext uri="{BB962C8B-B14F-4D97-AF65-F5344CB8AC3E}">
        <p14:creationId xmlns:p14="http://schemas.microsoft.com/office/powerpoint/2010/main" val="16871378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DCEE29-A7F6-43B1-BCBD-BC22534E797C}" type="datetimeFigureOut">
              <a:rPr lang="en-GB" smtClean="0"/>
              <a:t>10/05/2022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C5D8B5-9C1B-4C61-AC44-B3F63EF90BAB}" type="slidenum">
              <a:rPr lang="en-GB" smtClean="0"/>
              <a:t>‹#›</a:t>
            </a:fld>
            <a:endParaRPr lang="en-GB"/>
          </a:p>
        </p:txBody>
      </p:sp>
    </p:spTree>
    <p:extLst>
      <p:ext uri="{BB962C8B-B14F-4D97-AF65-F5344CB8AC3E}">
        <p14:creationId xmlns:p14="http://schemas.microsoft.com/office/powerpoint/2010/main" val="32523071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EA20D1C-8CA9-45F6-8C9D-2DAE5109961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07FBD1D-0A91-488B-A315-05B078F8C2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C8D890B-A510-4ED7-B1D6-5B11A5B789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95A1CF-BF82-4AFE-AEE0-1A62409B7D14}" type="datetimeFigureOut">
              <a:rPr lang="en-GB" smtClean="0"/>
              <a:t>10/05/2022</a:t>
            </a:fld>
            <a:endParaRPr lang="en-GB"/>
          </a:p>
        </p:txBody>
      </p:sp>
      <p:sp>
        <p:nvSpPr>
          <p:cNvPr id="5" name="Footer Placeholder 4">
            <a:extLst>
              <a:ext uri="{FF2B5EF4-FFF2-40B4-BE49-F238E27FC236}">
                <a16:creationId xmlns:a16="http://schemas.microsoft.com/office/drawing/2014/main" id="{8E52BB54-AD43-4CE6-97E7-D6D9123C96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FC34E3C-BFAF-45C2-B9FA-155BF95525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A33A23-82F8-46F2-92F1-B7FC24EA40A5}" type="slidenum">
              <a:rPr lang="en-GB" smtClean="0"/>
              <a:t>‹#›</a:t>
            </a:fld>
            <a:endParaRPr lang="en-GB"/>
          </a:p>
        </p:txBody>
      </p:sp>
    </p:spTree>
    <p:extLst>
      <p:ext uri="{BB962C8B-B14F-4D97-AF65-F5344CB8AC3E}">
        <p14:creationId xmlns:p14="http://schemas.microsoft.com/office/powerpoint/2010/main" val="2136386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40EFC1-D18B-448F-98A6-E0916794DE34}" type="datetimeFigureOut">
              <a:rPr lang="en-GB" smtClean="0"/>
              <a:t>10/05/2022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E76B08-1741-4DFF-A5EC-C12A101ACCFF}" type="slidenum">
              <a:rPr lang="en-GB" smtClean="0"/>
              <a:t>‹#›</a:t>
            </a:fld>
            <a:endParaRPr lang="en-GB"/>
          </a:p>
        </p:txBody>
      </p:sp>
    </p:spTree>
    <p:extLst>
      <p:ext uri="{BB962C8B-B14F-4D97-AF65-F5344CB8AC3E}">
        <p14:creationId xmlns:p14="http://schemas.microsoft.com/office/powerpoint/2010/main" val="72428760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5.emf"/><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4.xml"/><Relationship Id="rId5" Type="http://schemas.openxmlformats.org/officeDocument/2006/relationships/image" Target="../media/image21.png"/><Relationship Id="rId4" Type="http://schemas.openxmlformats.org/officeDocument/2006/relationships/image" Target="../media/image2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22.pn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24.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3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4.xml"/><Relationship Id="rId5" Type="http://schemas.openxmlformats.org/officeDocument/2006/relationships/image" Target="../media/image32.png"/><Relationship Id="rId4" Type="http://schemas.openxmlformats.org/officeDocument/2006/relationships/image" Target="../media/image31.png"/></Relationships>
</file>

<file path=ppt/slides/_rels/slide4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9.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8.png"/></Relationships>
</file>

<file path=ppt/slides/_rels/slide6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6.xml.rels><?xml version="1.0" encoding="UTF-8" standalone="yes"?>
<Relationships xmlns="http://schemas.openxmlformats.org/package/2006/relationships"><Relationship Id="rId3" Type="http://schemas.openxmlformats.org/officeDocument/2006/relationships/hyperlink" Target="https://startups.co.uk/websites/hosting/website-hosting-cost/" TargetMode="External"/><Relationship Id="rId2" Type="http://schemas.openxmlformats.org/officeDocument/2006/relationships/hyperlink" Target="https://www.reed.co.uk/average-salary/average-app-developer-salary" TargetMode="External"/><Relationship Id="rId1" Type="http://schemas.openxmlformats.org/officeDocument/2006/relationships/slideLayout" Target="../slideLayouts/slideLayout2.xml"/><Relationship Id="rId5" Type="http://schemas.openxmlformats.org/officeDocument/2006/relationships/hyperlink" Target="https://www.ukpower.co.uk/business-energy/average-business-energy-bills" TargetMode="External"/><Relationship Id="rId4" Type="http://schemas.openxmlformats.org/officeDocument/2006/relationships/hyperlink" Target="https://www.businessofapps.com/marketplace/app-marketing/research/app-marketing-cos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GB" dirty="0" smtClean="0">
                <a:latin typeface="Bahnschrift SemiBold" panose="020B0502040204020203" pitchFamily="34" charset="0"/>
              </a:rPr>
              <a:t>Group Project</a:t>
            </a:r>
          </a:p>
          <a:p>
            <a:r>
              <a:rPr lang="en-GB" dirty="0" smtClean="0">
                <a:latin typeface="Bahnschrift SemiBold" panose="020B0502040204020203" pitchFamily="34" charset="0"/>
              </a:rPr>
              <a:t>Richard, Lewis, Sam and Leon</a:t>
            </a:r>
            <a:endParaRPr lang="en-GB" dirty="0">
              <a:latin typeface="Bahnschrift SemiBold" panose="020B0502040204020203" pitchFamily="34" charset="0"/>
            </a:endParaRPr>
          </a:p>
        </p:txBody>
      </p:sp>
      <p:pic>
        <p:nvPicPr>
          <p:cNvPr id="5" name="Picture 4"/>
          <p:cNvPicPr>
            <a:picLocks noChangeAspect="1"/>
          </p:cNvPicPr>
          <p:nvPr/>
        </p:nvPicPr>
        <p:blipFill>
          <a:blip r:embed="rId2"/>
          <a:stretch>
            <a:fillRect/>
          </a:stretch>
        </p:blipFill>
        <p:spPr>
          <a:xfrm>
            <a:off x="1304804" y="1051197"/>
            <a:ext cx="2504803" cy="2504803"/>
          </a:xfrm>
          <a:prstGeom prst="rect">
            <a:avLst/>
          </a:prstGeom>
        </p:spPr>
      </p:pic>
      <p:sp>
        <p:nvSpPr>
          <p:cNvPr id="6" name="Title 1">
            <a:extLst>
              <a:ext uri="{FF2B5EF4-FFF2-40B4-BE49-F238E27FC236}">
                <a16:creationId xmlns:a16="http://schemas.microsoft.com/office/drawing/2014/main" id="{0B69900B-4788-47D2-8D13-11A31A480CD7}"/>
              </a:ext>
            </a:extLst>
          </p:cNvPr>
          <p:cNvSpPr txBox="1">
            <a:spLocks/>
          </p:cNvSpPr>
          <p:nvPr/>
        </p:nvSpPr>
        <p:spPr>
          <a:xfrm>
            <a:off x="3809607" y="1051197"/>
            <a:ext cx="6638327" cy="2505673"/>
          </a:xfrm>
          <a:prstGeom prst="rect">
            <a:avLst/>
          </a:prstGeom>
          <a:solidFill>
            <a:srgbClr val="C00000"/>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dirty="0" smtClean="0">
                <a:ln>
                  <a:solidFill>
                    <a:sysClr val="windowText" lastClr="000000"/>
                  </a:solidFill>
                </a:ln>
                <a:solidFill>
                  <a:schemeClr val="bg1"/>
                </a:solidFill>
                <a:effectLst>
                  <a:outerShdw blurRad="38100" dist="38100" dir="2700000" algn="tl">
                    <a:srgbClr val="000000">
                      <a:alpha val="43137"/>
                    </a:srgbClr>
                  </a:outerShdw>
                </a:effectLst>
                <a:latin typeface="Bahnschrift SemiBold" panose="020B0502040204020203" pitchFamily="34" charset="0"/>
              </a:rPr>
              <a:t>WHERE'S MY LOCAL?</a:t>
            </a:r>
            <a:endParaRPr lang="en-GB" dirty="0">
              <a:ln>
                <a:solidFill>
                  <a:sysClr val="windowText" lastClr="000000"/>
                </a:solidFill>
              </a:ln>
              <a:solidFill>
                <a:schemeClr val="bg1"/>
              </a:solidFill>
              <a:effectLst>
                <a:outerShdw blurRad="38100" dist="38100" dir="2700000" algn="tl">
                  <a:srgbClr val="000000">
                    <a:alpha val="43137"/>
                  </a:srgbClr>
                </a:outerShdw>
              </a:effectLst>
              <a:latin typeface="Bahnschrift SemiBold" panose="020B0502040204020203" pitchFamily="34" charset="0"/>
            </a:endParaRPr>
          </a:p>
        </p:txBody>
      </p:sp>
    </p:spTree>
    <p:extLst>
      <p:ext uri="{BB962C8B-B14F-4D97-AF65-F5344CB8AC3E}">
        <p14:creationId xmlns:p14="http://schemas.microsoft.com/office/powerpoint/2010/main" val="7691183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0B69900B-4788-47D2-8D13-11A31A480CD7}"/>
              </a:ext>
            </a:extLst>
          </p:cNvPr>
          <p:cNvSpPr txBox="1">
            <a:spLocks/>
          </p:cNvSpPr>
          <p:nvPr/>
        </p:nvSpPr>
        <p:spPr>
          <a:xfrm>
            <a:off x="1684422" y="1004290"/>
            <a:ext cx="8983578" cy="2505673"/>
          </a:xfrm>
          <a:prstGeom prst="rect">
            <a:avLst/>
          </a:prstGeom>
          <a:solidFill>
            <a:srgbClr val="C00000"/>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smtClean="0">
                <a:ln>
                  <a:solidFill>
                    <a:sysClr val="windowText" lastClr="000000"/>
                  </a:solidFill>
                </a:ln>
                <a:solidFill>
                  <a:schemeClr val="bg1"/>
                </a:solidFill>
                <a:effectLst>
                  <a:outerShdw blurRad="38100" dist="38100" dir="2700000" algn="tl">
                    <a:srgbClr val="000000">
                      <a:alpha val="43137"/>
                    </a:srgbClr>
                  </a:outerShdw>
                </a:effectLst>
                <a:latin typeface="Bahnschrift SemiBold" panose="020B0502040204020203" pitchFamily="34" charset="0"/>
              </a:rPr>
              <a:t>WHERE'S MY LOCAL?</a:t>
            </a:r>
            <a:endParaRPr lang="en-GB" dirty="0">
              <a:ln>
                <a:solidFill>
                  <a:sysClr val="windowText" lastClr="000000"/>
                </a:solidFill>
              </a:ln>
              <a:solidFill>
                <a:schemeClr val="bg1"/>
              </a:solidFill>
              <a:effectLst>
                <a:outerShdw blurRad="38100" dist="38100" dir="2700000" algn="tl">
                  <a:srgbClr val="000000">
                    <a:alpha val="43137"/>
                  </a:srgbClr>
                </a:outerShdw>
              </a:effectLst>
              <a:latin typeface="Bahnschrift SemiBold" panose="020B0502040204020203" pitchFamily="34" charset="0"/>
            </a:endParaRPr>
          </a:p>
        </p:txBody>
      </p:sp>
      <p:sp>
        <p:nvSpPr>
          <p:cNvPr id="6" name="Subtitle 2">
            <a:extLst>
              <a:ext uri="{FF2B5EF4-FFF2-40B4-BE49-F238E27FC236}">
                <a16:creationId xmlns:a16="http://schemas.microsoft.com/office/drawing/2014/main" id="{B3F03991-F083-4529-9470-4236F3952B5C}"/>
              </a:ext>
            </a:extLst>
          </p:cNvPr>
          <p:cNvSpPr txBox="1">
            <a:spLocks/>
          </p:cNvSpPr>
          <p:nvPr/>
        </p:nvSpPr>
        <p:spPr>
          <a:xfrm>
            <a:off x="1524000" y="3602038"/>
            <a:ext cx="9144000" cy="1655762"/>
          </a:xfrm>
          <a:prstGeom prst="rect">
            <a:avLst/>
          </a:prstGeom>
          <a:solidFill>
            <a:schemeClr val="bg1"/>
          </a:solidFill>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800" b="1" dirty="0" smtClean="0">
                <a:latin typeface="Bahnschrift SemiBold" panose="020B0502040204020203" pitchFamily="34" charset="0"/>
              </a:rPr>
              <a:t>Company Presentation</a:t>
            </a:r>
          </a:p>
          <a:p>
            <a:endParaRPr lang="en-GB" b="1" dirty="0"/>
          </a:p>
        </p:txBody>
      </p:sp>
    </p:spTree>
    <p:extLst>
      <p:ext uri="{BB962C8B-B14F-4D97-AF65-F5344CB8AC3E}">
        <p14:creationId xmlns:p14="http://schemas.microsoft.com/office/powerpoint/2010/main" val="15084139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9563C-FE52-4309-A887-FE830EF9E69C}"/>
              </a:ext>
            </a:extLst>
          </p:cNvPr>
          <p:cNvSpPr>
            <a:spLocks noGrp="1"/>
          </p:cNvSpPr>
          <p:nvPr>
            <p:ph type="title"/>
          </p:nvPr>
        </p:nvSpPr>
        <p:spPr>
          <a:xfrm>
            <a:off x="648929" y="629266"/>
            <a:ext cx="4944152" cy="1622321"/>
          </a:xfrm>
          <a:solidFill>
            <a:srgbClr val="C00000"/>
          </a:solidFill>
        </p:spPr>
        <p:txBody>
          <a:bodyPr>
            <a:normAutofit/>
          </a:bodyPr>
          <a:lstStyle/>
          <a:p>
            <a:r>
              <a:rPr lang="en-GB" sz="2800" dirty="0">
                <a:ln>
                  <a:solidFill>
                    <a:sysClr val="windowText" lastClr="000000"/>
                  </a:solidFill>
                </a:ln>
                <a:solidFill>
                  <a:schemeClr val="bg1"/>
                </a:solidFill>
                <a:effectLst>
                  <a:outerShdw blurRad="38100" dist="38100" dir="2700000" algn="tl">
                    <a:srgbClr val="000000">
                      <a:alpha val="43137"/>
                    </a:srgbClr>
                  </a:outerShdw>
                </a:effectLst>
                <a:latin typeface="Bahnschrift SemiBold" panose="020B0502040204020203" pitchFamily="34" charset="0"/>
              </a:rPr>
              <a:t>Company Registration</a:t>
            </a:r>
            <a:r>
              <a:rPr lang="en-GB" dirty="0">
                <a:ln>
                  <a:solidFill>
                    <a:sysClr val="windowText" lastClr="000000"/>
                  </a:solidFill>
                </a:ln>
                <a:solidFill>
                  <a:schemeClr val="bg1"/>
                </a:solidFill>
              </a:rPr>
              <a:t>	</a:t>
            </a:r>
          </a:p>
        </p:txBody>
      </p:sp>
      <p:sp>
        <p:nvSpPr>
          <p:cNvPr id="3" name="Content Placeholder 2">
            <a:extLst>
              <a:ext uri="{FF2B5EF4-FFF2-40B4-BE49-F238E27FC236}">
                <a16:creationId xmlns:a16="http://schemas.microsoft.com/office/drawing/2014/main" id="{E06C3B48-5527-4227-B7D4-4A050C2F1F96}"/>
              </a:ext>
            </a:extLst>
          </p:cNvPr>
          <p:cNvSpPr>
            <a:spLocks noGrp="1"/>
          </p:cNvSpPr>
          <p:nvPr>
            <p:ph idx="1"/>
          </p:nvPr>
        </p:nvSpPr>
        <p:spPr>
          <a:xfrm>
            <a:off x="648930" y="2438400"/>
            <a:ext cx="4944151" cy="3785419"/>
          </a:xfrm>
        </p:spPr>
        <p:txBody>
          <a:bodyPr>
            <a:normAutofit/>
          </a:bodyPr>
          <a:lstStyle/>
          <a:p>
            <a:pPr marL="0" indent="0">
              <a:buNone/>
            </a:pPr>
            <a:r>
              <a:rPr lang="en-GB" sz="1800" dirty="0">
                <a:latin typeface="Bahnschrift SemiBold" panose="020B0502040204020203" pitchFamily="34" charset="0"/>
              </a:rPr>
              <a:t>Where’s my Local? Has been </a:t>
            </a:r>
          </a:p>
          <a:p>
            <a:pPr marL="0" indent="0">
              <a:buNone/>
            </a:pPr>
            <a:r>
              <a:rPr lang="en-GB" sz="1800" dirty="0">
                <a:latin typeface="Bahnschrift SemiBold" panose="020B0502040204020203" pitchFamily="34" charset="0"/>
              </a:rPr>
              <a:t>Registered with Companies House under Reg No. 03212021</a:t>
            </a:r>
          </a:p>
          <a:p>
            <a:pPr marL="0" indent="0">
              <a:buNone/>
            </a:pPr>
            <a:r>
              <a:rPr lang="en-GB" sz="1800" dirty="0">
                <a:latin typeface="Bahnschrift SemiBold" panose="020B0502040204020203" pitchFamily="34" charset="0"/>
              </a:rPr>
              <a:t>The company full name is Where’s my Local (UK) Limited T/A Where’s my Local.</a:t>
            </a:r>
          </a:p>
          <a:p>
            <a:pPr marL="0" indent="0">
              <a:buNone/>
            </a:pPr>
            <a:endParaRPr lang="en-GB" sz="1800" dirty="0">
              <a:latin typeface="Bahnschrift SemiBold" panose="020B0502040204020203" pitchFamily="34" charset="0"/>
            </a:endParaRPr>
          </a:p>
          <a:p>
            <a:pPr marL="0" indent="0">
              <a:buNone/>
            </a:pPr>
            <a:r>
              <a:rPr lang="en-GB" sz="1800" dirty="0">
                <a:latin typeface="Bahnschrift SemiBold" panose="020B0502040204020203" pitchFamily="34" charset="0"/>
              </a:rPr>
              <a:t>A fee of £12 has been paid for online registration.</a:t>
            </a:r>
          </a:p>
          <a:p>
            <a:pPr marL="0" indent="0">
              <a:buNone/>
            </a:pPr>
            <a:endParaRPr lang="en-GB" sz="2400" dirty="0"/>
          </a:p>
        </p:txBody>
      </p:sp>
      <p:sp>
        <p:nvSpPr>
          <p:cNvPr id="10" name="Rectangle 9">
            <a:extLst>
              <a:ext uri="{FF2B5EF4-FFF2-40B4-BE49-F238E27FC236}">
                <a16:creationId xmlns:a16="http://schemas.microsoft.com/office/drawing/2014/main" id="{46F7435D-E3DB-47B1-BA61-B00ACC83A9D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ounded Rectangle 9">
            <a:extLst>
              <a:ext uri="{FF2B5EF4-FFF2-40B4-BE49-F238E27FC236}">
                <a16:creationId xmlns:a16="http://schemas.microsoft.com/office/drawing/2014/main" id="{F263A0B5-F8C4-4116-809F-78A768EA79A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557784"/>
            <a:ext cx="513020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Text, letter&#10;&#10;Description automatically generated">
            <a:extLst>
              <a:ext uri="{FF2B5EF4-FFF2-40B4-BE49-F238E27FC236}">
                <a16:creationId xmlns:a16="http://schemas.microsoft.com/office/drawing/2014/main" id="{E264ABA4-A6AF-466B-9BE1-D0B74E00DE30}"/>
              </a:ext>
            </a:extLst>
          </p:cNvPr>
          <p:cNvPicPr>
            <a:picLocks noChangeAspect="1"/>
          </p:cNvPicPr>
          <p:nvPr/>
        </p:nvPicPr>
        <p:blipFill>
          <a:blip r:embed="rId2"/>
          <a:stretch>
            <a:fillRect/>
          </a:stretch>
        </p:blipFill>
        <p:spPr>
          <a:xfrm>
            <a:off x="7132157" y="833418"/>
            <a:ext cx="4020635" cy="5187917"/>
          </a:xfrm>
          <a:prstGeom prst="rect">
            <a:avLst/>
          </a:prstGeom>
          <a:effectLst/>
        </p:spPr>
      </p:pic>
    </p:spTree>
    <p:extLst>
      <p:ext uri="{BB962C8B-B14F-4D97-AF65-F5344CB8AC3E}">
        <p14:creationId xmlns:p14="http://schemas.microsoft.com/office/powerpoint/2010/main" val="26975463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9563C-FE52-4309-A887-FE830EF9E69C}"/>
              </a:ext>
            </a:extLst>
          </p:cNvPr>
          <p:cNvSpPr>
            <a:spLocks noGrp="1"/>
          </p:cNvSpPr>
          <p:nvPr>
            <p:ph type="title"/>
          </p:nvPr>
        </p:nvSpPr>
        <p:spPr>
          <a:xfrm>
            <a:off x="648929" y="629266"/>
            <a:ext cx="4944152" cy="1622321"/>
          </a:xfrm>
          <a:solidFill>
            <a:srgbClr val="C00000"/>
          </a:solidFill>
        </p:spPr>
        <p:txBody>
          <a:bodyPr>
            <a:normAutofit/>
          </a:bodyPr>
          <a:lstStyle/>
          <a:p>
            <a:r>
              <a:rPr lang="en-GB" sz="2800" dirty="0">
                <a:solidFill>
                  <a:schemeClr val="bg1"/>
                </a:solidFill>
                <a:effectLst>
                  <a:outerShdw blurRad="38100" dist="38100" dir="2700000" algn="tl">
                    <a:srgbClr val="000000">
                      <a:alpha val="43137"/>
                    </a:srgbClr>
                  </a:outerShdw>
                </a:effectLst>
                <a:latin typeface="Bahnschrift SemiBold" panose="020B0502040204020203" pitchFamily="34" charset="0"/>
              </a:rPr>
              <a:t>Why Set up as a Limited Company?</a:t>
            </a:r>
            <a:r>
              <a:rPr lang="en-GB" dirty="0">
                <a:solidFill>
                  <a:schemeClr val="bg1"/>
                </a:solidFill>
              </a:rPr>
              <a:t>	</a:t>
            </a:r>
          </a:p>
        </p:txBody>
      </p:sp>
      <p:sp>
        <p:nvSpPr>
          <p:cNvPr id="3" name="Content Placeholder 2">
            <a:extLst>
              <a:ext uri="{FF2B5EF4-FFF2-40B4-BE49-F238E27FC236}">
                <a16:creationId xmlns:a16="http://schemas.microsoft.com/office/drawing/2014/main" id="{E06C3B48-5527-4227-B7D4-4A050C2F1F96}"/>
              </a:ext>
            </a:extLst>
          </p:cNvPr>
          <p:cNvSpPr>
            <a:spLocks noGrp="1"/>
          </p:cNvSpPr>
          <p:nvPr>
            <p:ph idx="1"/>
          </p:nvPr>
        </p:nvSpPr>
        <p:spPr>
          <a:xfrm>
            <a:off x="648930" y="2438400"/>
            <a:ext cx="4944151" cy="3785419"/>
          </a:xfrm>
        </p:spPr>
        <p:txBody>
          <a:bodyPr>
            <a:normAutofit/>
          </a:bodyPr>
          <a:lstStyle/>
          <a:p>
            <a:pPr marL="0" indent="0">
              <a:buNone/>
            </a:pPr>
            <a:r>
              <a:rPr lang="en-GB" sz="1800" b="1" dirty="0">
                <a:latin typeface="Bahnschrift SemiBold" panose="020B0502040204020203" pitchFamily="34" charset="0"/>
              </a:rPr>
              <a:t>*</a:t>
            </a:r>
            <a:r>
              <a:rPr lang="en-GB" sz="1800" dirty="0">
                <a:latin typeface="Bahnschrift SemiBold" panose="020B0502040204020203" pitchFamily="34" charset="0"/>
              </a:rPr>
              <a:t> Ltd Companies are more attractive to Investors.</a:t>
            </a:r>
          </a:p>
          <a:p>
            <a:pPr marL="0" indent="0">
              <a:buNone/>
            </a:pPr>
            <a:r>
              <a:rPr lang="en-GB" sz="1800" b="1" dirty="0">
                <a:latin typeface="Bahnschrift SemiBold" panose="020B0502040204020203" pitchFamily="34" charset="0"/>
              </a:rPr>
              <a:t>*</a:t>
            </a:r>
            <a:r>
              <a:rPr lang="en-GB" sz="1800" dirty="0">
                <a:latin typeface="Bahnschrift SemiBold" panose="020B0502040204020203" pitchFamily="34" charset="0"/>
              </a:rPr>
              <a:t>Lower Taxes e.g. Income tax higher than Corporation tax. No National Insurance Payable except on wages</a:t>
            </a:r>
          </a:p>
          <a:p>
            <a:pPr marL="0" indent="0">
              <a:buNone/>
            </a:pPr>
            <a:r>
              <a:rPr lang="en-GB" sz="1800" b="1" dirty="0">
                <a:latin typeface="Bahnschrift SemiBold" panose="020B0502040204020203" pitchFamily="34" charset="0"/>
              </a:rPr>
              <a:t>* </a:t>
            </a:r>
            <a:r>
              <a:rPr lang="en-GB" sz="1800">
                <a:latin typeface="Bahnschrift SemiBold" panose="020B0502040204020203" pitchFamily="34" charset="0"/>
              </a:rPr>
              <a:t>Expenses are VAT </a:t>
            </a:r>
            <a:r>
              <a:rPr lang="en-GB" sz="1800" dirty="0">
                <a:latin typeface="Bahnschrift SemiBold" panose="020B0502040204020203" pitchFamily="34" charset="0"/>
              </a:rPr>
              <a:t>tax deductible (within reason).</a:t>
            </a:r>
          </a:p>
          <a:p>
            <a:pPr marL="0" indent="0">
              <a:buNone/>
            </a:pPr>
            <a:r>
              <a:rPr lang="en-GB" sz="1800" dirty="0">
                <a:latin typeface="Bahnschrift SemiBold" panose="020B0502040204020203" pitchFamily="34" charset="0"/>
              </a:rPr>
              <a:t>* If company is sued the company is liable not       the owner.</a:t>
            </a:r>
          </a:p>
          <a:p>
            <a:pPr marL="0" indent="0">
              <a:buNone/>
            </a:pPr>
            <a:endParaRPr lang="en-GB" sz="1800" dirty="0">
              <a:latin typeface="Bahnschrift SemiBold" panose="020B0502040204020203" pitchFamily="34" charset="0"/>
            </a:endParaRPr>
          </a:p>
        </p:txBody>
      </p:sp>
      <p:sp>
        <p:nvSpPr>
          <p:cNvPr id="10" name="Rectangle 9">
            <a:extLst>
              <a:ext uri="{FF2B5EF4-FFF2-40B4-BE49-F238E27FC236}">
                <a16:creationId xmlns:a16="http://schemas.microsoft.com/office/drawing/2014/main" id="{46F7435D-E3DB-47B1-BA61-B00ACC83A9D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ounded Rectangle 9">
            <a:extLst>
              <a:ext uri="{FF2B5EF4-FFF2-40B4-BE49-F238E27FC236}">
                <a16:creationId xmlns:a16="http://schemas.microsoft.com/office/drawing/2014/main" id="{F263A0B5-F8C4-4116-809F-78A768EA79A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557784"/>
            <a:ext cx="513020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Text, letter&#10;&#10;Description automatically generated">
            <a:extLst>
              <a:ext uri="{FF2B5EF4-FFF2-40B4-BE49-F238E27FC236}">
                <a16:creationId xmlns:a16="http://schemas.microsoft.com/office/drawing/2014/main" id="{E264ABA4-A6AF-466B-9BE1-D0B74E00DE30}"/>
              </a:ext>
            </a:extLst>
          </p:cNvPr>
          <p:cNvPicPr>
            <a:picLocks noChangeAspect="1"/>
          </p:cNvPicPr>
          <p:nvPr/>
        </p:nvPicPr>
        <p:blipFill>
          <a:blip r:embed="rId2"/>
          <a:stretch>
            <a:fillRect/>
          </a:stretch>
        </p:blipFill>
        <p:spPr>
          <a:xfrm>
            <a:off x="7132157" y="833418"/>
            <a:ext cx="4020635" cy="5187917"/>
          </a:xfrm>
          <a:prstGeom prst="rect">
            <a:avLst/>
          </a:prstGeom>
          <a:effectLst/>
        </p:spPr>
      </p:pic>
    </p:spTree>
    <p:extLst>
      <p:ext uri="{BB962C8B-B14F-4D97-AF65-F5344CB8AC3E}">
        <p14:creationId xmlns:p14="http://schemas.microsoft.com/office/powerpoint/2010/main" val="6457912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73F17-FBC3-44F9-8D06-492510106D72}"/>
              </a:ext>
            </a:extLst>
          </p:cNvPr>
          <p:cNvSpPr>
            <a:spLocks noGrp="1"/>
          </p:cNvSpPr>
          <p:nvPr>
            <p:ph type="ctrTitle"/>
          </p:nvPr>
        </p:nvSpPr>
        <p:spPr>
          <a:xfrm>
            <a:off x="990600" y="338328"/>
            <a:ext cx="10210800" cy="1765594"/>
          </a:xfrm>
          <a:solidFill>
            <a:srgbClr val="C00000"/>
          </a:solidFill>
        </p:spPr>
        <p:txBody>
          <a:bodyPr anchor="ctr">
            <a:normAutofit/>
          </a:bodyPr>
          <a:lstStyle/>
          <a:p>
            <a:r>
              <a:rPr lang="en-GB" sz="4400" dirty="0">
                <a:solidFill>
                  <a:schemeClr val="bg1"/>
                </a:solidFill>
                <a:effectLst>
                  <a:outerShdw blurRad="38100" dist="38100" dir="2700000" algn="tl">
                    <a:srgbClr val="000000">
                      <a:alpha val="43137"/>
                    </a:srgbClr>
                  </a:outerShdw>
                </a:effectLst>
                <a:latin typeface="Bahnschrift SemiBold" panose="020B0502040204020203" pitchFamily="34" charset="0"/>
              </a:rPr>
              <a:t>Our Logo</a:t>
            </a:r>
          </a:p>
        </p:txBody>
      </p:sp>
      <p:sp>
        <p:nvSpPr>
          <p:cNvPr id="3" name="Subtitle 2">
            <a:extLst>
              <a:ext uri="{FF2B5EF4-FFF2-40B4-BE49-F238E27FC236}">
                <a16:creationId xmlns:a16="http://schemas.microsoft.com/office/drawing/2014/main" id="{FC2436B6-AD73-479F-8AD8-A2164C93CCF8}"/>
              </a:ext>
            </a:extLst>
          </p:cNvPr>
          <p:cNvSpPr>
            <a:spLocks noGrp="1"/>
          </p:cNvSpPr>
          <p:nvPr>
            <p:ph type="subTitle" idx="1"/>
          </p:nvPr>
        </p:nvSpPr>
        <p:spPr>
          <a:xfrm>
            <a:off x="990600" y="1419083"/>
            <a:ext cx="10210800" cy="528429"/>
          </a:xfrm>
        </p:spPr>
        <p:txBody>
          <a:bodyPr>
            <a:normAutofit/>
          </a:bodyPr>
          <a:lstStyle/>
          <a:p>
            <a:endParaRPr lang="en-GB"/>
          </a:p>
        </p:txBody>
      </p:sp>
      <p:sp>
        <p:nvSpPr>
          <p:cNvPr id="21" name="Rectangle 20">
            <a:extLst>
              <a:ext uri="{FF2B5EF4-FFF2-40B4-BE49-F238E27FC236}">
                <a16:creationId xmlns:a16="http://schemas.microsoft.com/office/drawing/2014/main" id="{70BDD0CE-06A4-404B-8A13-580229C1C92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141750"/>
            <a:ext cx="12192000" cy="471625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ounded Rectangle 26">
            <a:extLst>
              <a:ext uri="{FF2B5EF4-FFF2-40B4-BE49-F238E27FC236}">
                <a16:creationId xmlns:a16="http://schemas.microsoft.com/office/drawing/2014/main" id="{EE9899FA-8881-472C-AA59-D08A89CA8AE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564" y="2423160"/>
            <a:ext cx="5613569" cy="3930315"/>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72B5F397-272A-4E45-A5C6-1FAF6A8F6E64}"/>
              </a:ext>
            </a:extLst>
          </p:cNvPr>
          <p:cNvPicPr>
            <a:picLocks noChangeAspect="1"/>
          </p:cNvPicPr>
          <p:nvPr/>
        </p:nvPicPr>
        <p:blipFill>
          <a:blip r:embed="rId2"/>
          <a:stretch>
            <a:fillRect/>
          </a:stretch>
        </p:blipFill>
        <p:spPr>
          <a:xfrm>
            <a:off x="1438193" y="2742397"/>
            <a:ext cx="3376246" cy="3291840"/>
          </a:xfrm>
          <a:prstGeom prst="rect">
            <a:avLst/>
          </a:prstGeom>
        </p:spPr>
      </p:pic>
      <p:sp>
        <p:nvSpPr>
          <p:cNvPr id="25" name="Rounded Rectangle 16">
            <a:extLst>
              <a:ext uri="{FF2B5EF4-FFF2-40B4-BE49-F238E27FC236}">
                <a16:creationId xmlns:a16="http://schemas.microsoft.com/office/drawing/2014/main" id="{080B7D90-3DF1-4514-B26D-616BE35553C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4749" y="2423160"/>
            <a:ext cx="5613569" cy="3930315"/>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4FAFBCC0-E929-40FE-8BA8-43EFF3D7EE35}"/>
              </a:ext>
            </a:extLst>
          </p:cNvPr>
          <p:cNvPicPr>
            <a:picLocks noChangeAspect="1"/>
          </p:cNvPicPr>
          <p:nvPr/>
        </p:nvPicPr>
        <p:blipFill>
          <a:blip r:embed="rId3"/>
          <a:stretch>
            <a:fillRect/>
          </a:stretch>
        </p:blipFill>
        <p:spPr>
          <a:xfrm>
            <a:off x="7189992" y="2744731"/>
            <a:ext cx="3751384" cy="3291840"/>
          </a:xfrm>
          <a:prstGeom prst="rect">
            <a:avLst/>
          </a:prstGeom>
        </p:spPr>
      </p:pic>
    </p:spTree>
    <p:extLst>
      <p:ext uri="{BB962C8B-B14F-4D97-AF65-F5344CB8AC3E}">
        <p14:creationId xmlns:p14="http://schemas.microsoft.com/office/powerpoint/2010/main" val="371436663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BE4A1-5691-4555-8B37-050C9AAEF6D8}"/>
              </a:ext>
            </a:extLst>
          </p:cNvPr>
          <p:cNvSpPr>
            <a:spLocks noGrp="1"/>
          </p:cNvSpPr>
          <p:nvPr>
            <p:ph type="title"/>
          </p:nvPr>
        </p:nvSpPr>
        <p:spPr>
          <a:xfrm>
            <a:off x="648929" y="629266"/>
            <a:ext cx="4944152" cy="1622321"/>
          </a:xfrm>
          <a:solidFill>
            <a:srgbClr val="C00000"/>
          </a:solidFill>
        </p:spPr>
        <p:txBody>
          <a:bodyPr vert="horz" lIns="91440" tIns="45720" rIns="91440" bIns="45720" rtlCol="0" anchor="ctr">
            <a:normAutofit/>
          </a:bodyPr>
          <a:lstStyle/>
          <a:p>
            <a:r>
              <a:rPr lang="en-US" sz="2800" kern="1200" dirty="0">
                <a:solidFill>
                  <a:schemeClr val="bg1"/>
                </a:solidFill>
                <a:effectLst>
                  <a:outerShdw blurRad="38100" dist="38100" dir="2700000" algn="tl">
                    <a:srgbClr val="000000">
                      <a:alpha val="43137"/>
                    </a:srgbClr>
                  </a:outerShdw>
                </a:effectLst>
                <a:latin typeface="Bahnschrift SemiBold" panose="020B0502040204020203" pitchFamily="34" charset="0"/>
              </a:rPr>
              <a:t>Future</a:t>
            </a:r>
          </a:p>
        </p:txBody>
      </p:sp>
      <p:sp>
        <p:nvSpPr>
          <p:cNvPr id="4" name="Text Placeholder 3">
            <a:extLst>
              <a:ext uri="{FF2B5EF4-FFF2-40B4-BE49-F238E27FC236}">
                <a16:creationId xmlns:a16="http://schemas.microsoft.com/office/drawing/2014/main" id="{D663F36C-8044-41E0-A10E-990CE8F6299F}"/>
              </a:ext>
            </a:extLst>
          </p:cNvPr>
          <p:cNvSpPr>
            <a:spLocks noGrp="1"/>
          </p:cNvSpPr>
          <p:nvPr>
            <p:ph type="body" sz="half" idx="2"/>
          </p:nvPr>
        </p:nvSpPr>
        <p:spPr>
          <a:xfrm>
            <a:off x="648930" y="2438400"/>
            <a:ext cx="4944151" cy="3785419"/>
          </a:xfrm>
        </p:spPr>
        <p:txBody>
          <a:bodyPr vert="horz" lIns="91440" tIns="45720" rIns="91440" bIns="45720" rtlCol="0">
            <a:normAutofit/>
          </a:bodyPr>
          <a:lstStyle/>
          <a:p>
            <a:pPr indent="-228600">
              <a:buFont typeface="Arial" panose="020B0604020202020204" pitchFamily="34" charset="0"/>
              <a:buChar char="•"/>
            </a:pPr>
            <a:r>
              <a:rPr lang="en-US" sz="1800" dirty="0">
                <a:latin typeface="Bahnschrift SemiBold" panose="020B0502040204020203" pitchFamily="34" charset="0"/>
              </a:rPr>
              <a:t>In the event of expansion, a group entity can be created.</a:t>
            </a:r>
          </a:p>
          <a:p>
            <a:pPr indent="-228600">
              <a:buFont typeface="Arial" panose="020B0604020202020204" pitchFamily="34" charset="0"/>
              <a:buChar char="•"/>
            </a:pPr>
            <a:r>
              <a:rPr lang="en-US" sz="1800" dirty="0">
                <a:latin typeface="Bahnschrift SemiBold" panose="020B0502040204020203" pitchFamily="34" charset="0"/>
              </a:rPr>
              <a:t>The Where’s my (Group) PLC would become the Parent Company.</a:t>
            </a:r>
          </a:p>
          <a:p>
            <a:pPr indent="-228600">
              <a:buFont typeface="Arial" panose="020B0604020202020204" pitchFamily="34" charset="0"/>
              <a:buChar char="•"/>
            </a:pPr>
            <a:r>
              <a:rPr lang="en-US" sz="1800" dirty="0">
                <a:latin typeface="Bahnschrift SemiBold" panose="020B0502040204020203" pitchFamily="34" charset="0"/>
              </a:rPr>
              <a:t>Where’s my Local (UK) Ltd and other companies would be become part of this group underneath the Parent Company.</a:t>
            </a:r>
          </a:p>
        </p:txBody>
      </p:sp>
      <p:sp>
        <p:nvSpPr>
          <p:cNvPr id="27" name="Rectangle 26">
            <a:extLst>
              <a:ext uri="{FF2B5EF4-FFF2-40B4-BE49-F238E27FC236}">
                <a16:creationId xmlns:a16="http://schemas.microsoft.com/office/drawing/2014/main" id="{46F7435D-E3DB-47B1-BA61-B00ACC83A9D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ounded Rectangle 9">
            <a:extLst>
              <a:ext uri="{FF2B5EF4-FFF2-40B4-BE49-F238E27FC236}">
                <a16:creationId xmlns:a16="http://schemas.microsoft.com/office/drawing/2014/main" id="{F263A0B5-F8C4-4116-809F-78A768EA79A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557784"/>
            <a:ext cx="513020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DAECE986-58DB-AA22-ED16-C8D45C73D0B9}"/>
              </a:ext>
            </a:extLst>
          </p:cNvPr>
          <p:cNvPicPr>
            <a:picLocks noChangeAspect="1"/>
          </p:cNvPicPr>
          <p:nvPr/>
        </p:nvPicPr>
        <p:blipFill>
          <a:blip r:embed="rId2"/>
          <a:stretch>
            <a:fillRect/>
          </a:stretch>
        </p:blipFill>
        <p:spPr>
          <a:xfrm>
            <a:off x="6577582" y="557784"/>
            <a:ext cx="5130204" cy="5739187"/>
          </a:xfrm>
          <a:prstGeom prst="rect">
            <a:avLst/>
          </a:prstGeom>
        </p:spPr>
      </p:pic>
    </p:spTree>
    <p:extLst>
      <p:ext uri="{BB962C8B-B14F-4D97-AF65-F5344CB8AC3E}">
        <p14:creationId xmlns:p14="http://schemas.microsoft.com/office/powerpoint/2010/main" val="3916396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CA995-BA8F-4BD8-9254-F7F4C04D79B1}"/>
              </a:ext>
            </a:extLst>
          </p:cNvPr>
          <p:cNvSpPr>
            <a:spLocks noGrp="1"/>
          </p:cNvSpPr>
          <p:nvPr>
            <p:ph type="title"/>
          </p:nvPr>
        </p:nvSpPr>
        <p:spPr>
          <a:xfrm>
            <a:off x="648929" y="629266"/>
            <a:ext cx="4944152" cy="1622321"/>
          </a:xfrm>
          <a:solidFill>
            <a:srgbClr val="C00000"/>
          </a:solidFill>
        </p:spPr>
        <p:txBody>
          <a:bodyPr>
            <a:normAutofit/>
          </a:bodyPr>
          <a:lstStyle/>
          <a:p>
            <a:r>
              <a:rPr lang="en-GB" sz="2800" b="1" dirty="0">
                <a:solidFill>
                  <a:schemeClr val="bg1"/>
                </a:solidFill>
                <a:effectLst>
                  <a:outerShdw blurRad="38100" dist="38100" dir="2700000" algn="tl">
                    <a:srgbClr val="000000">
                      <a:alpha val="43137"/>
                    </a:srgbClr>
                  </a:outerShdw>
                </a:effectLst>
                <a:latin typeface="Bahnschrift SemiBold" panose="020B0502040204020203" pitchFamily="34" charset="0"/>
              </a:rPr>
              <a:t>VAT (Value Added Tax) </a:t>
            </a:r>
            <a:r>
              <a:rPr lang="en-GB" sz="2800" dirty="0">
                <a:solidFill>
                  <a:schemeClr val="bg1"/>
                </a:solidFill>
                <a:effectLst>
                  <a:outerShdw blurRad="38100" dist="38100" dir="2700000" algn="tl">
                    <a:srgbClr val="000000">
                      <a:alpha val="43137"/>
                    </a:srgbClr>
                  </a:outerShdw>
                </a:effectLst>
                <a:latin typeface="Bahnschrift SemiBold" panose="020B0502040204020203" pitchFamily="34" charset="0"/>
              </a:rPr>
              <a:t>Registration</a:t>
            </a:r>
            <a:endParaRPr lang="en-GB" sz="2800" b="1" dirty="0">
              <a:solidFill>
                <a:schemeClr val="bg1"/>
              </a:solidFill>
              <a:effectLst>
                <a:outerShdw blurRad="38100" dist="38100" dir="2700000" algn="tl">
                  <a:srgbClr val="000000">
                    <a:alpha val="43137"/>
                  </a:srgbClr>
                </a:outerShdw>
              </a:effectLst>
              <a:latin typeface="Bahnschrift SemiBold" panose="020B0502040204020203" pitchFamily="34" charset="0"/>
            </a:endParaRPr>
          </a:p>
        </p:txBody>
      </p:sp>
      <p:sp>
        <p:nvSpPr>
          <p:cNvPr id="3" name="Content Placeholder 2">
            <a:extLst>
              <a:ext uri="{FF2B5EF4-FFF2-40B4-BE49-F238E27FC236}">
                <a16:creationId xmlns:a16="http://schemas.microsoft.com/office/drawing/2014/main" id="{B4CEB70F-C06E-4307-8B56-56B842351B59}"/>
              </a:ext>
            </a:extLst>
          </p:cNvPr>
          <p:cNvSpPr>
            <a:spLocks noGrp="1"/>
          </p:cNvSpPr>
          <p:nvPr>
            <p:ph idx="1"/>
          </p:nvPr>
        </p:nvSpPr>
        <p:spPr>
          <a:xfrm>
            <a:off x="648930" y="2438400"/>
            <a:ext cx="4944151" cy="3785419"/>
          </a:xfrm>
        </p:spPr>
        <p:txBody>
          <a:bodyPr>
            <a:normAutofit/>
          </a:bodyPr>
          <a:lstStyle/>
          <a:p>
            <a:pPr marL="0" indent="0">
              <a:buNone/>
            </a:pPr>
            <a:r>
              <a:rPr lang="en-GB" sz="1800" dirty="0">
                <a:latin typeface="Bahnschrift SemiBold" panose="020B0502040204020203" pitchFamily="34" charset="0"/>
              </a:rPr>
              <a:t>Where’s my Local (UK) Ltd has been </a:t>
            </a:r>
          </a:p>
          <a:p>
            <a:pPr marL="0" indent="0">
              <a:buNone/>
            </a:pPr>
            <a:r>
              <a:rPr lang="en-GB" sz="1800" dirty="0">
                <a:latin typeface="Bahnschrift SemiBold" panose="020B0502040204020203" pitchFamily="34" charset="0"/>
              </a:rPr>
              <a:t>Registered with the HMRC under Vat Reg No. GB 010 0109 21.</a:t>
            </a:r>
          </a:p>
          <a:p>
            <a:pPr marL="0" indent="0">
              <a:buNone/>
            </a:pPr>
            <a:endParaRPr lang="en-GB" sz="1800" dirty="0">
              <a:latin typeface="Bahnschrift SemiBold" panose="020B0502040204020203" pitchFamily="34" charset="0"/>
            </a:endParaRPr>
          </a:p>
          <a:p>
            <a:pPr marL="0" indent="0">
              <a:buNone/>
            </a:pPr>
            <a:r>
              <a:rPr lang="en-GB" sz="1800" dirty="0">
                <a:latin typeface="Bahnschrift SemiBold" panose="020B0502040204020203" pitchFamily="34" charset="0"/>
              </a:rPr>
              <a:t>A form has been completed to register for VAT.</a:t>
            </a:r>
          </a:p>
          <a:p>
            <a:pPr marL="0" indent="0">
              <a:buNone/>
            </a:pPr>
            <a:endParaRPr lang="en-GB" sz="1800" dirty="0">
              <a:latin typeface="Bahnschrift SemiBold" panose="020B0502040204020203" pitchFamily="34" charset="0"/>
            </a:endParaRPr>
          </a:p>
          <a:p>
            <a:pPr marL="0" indent="0">
              <a:buNone/>
            </a:pPr>
            <a:r>
              <a:rPr lang="en-GB" sz="1800" dirty="0">
                <a:latin typeface="Bahnschrift SemiBold" panose="020B0502040204020203" pitchFamily="34" charset="0"/>
              </a:rPr>
              <a:t>Future Companies would be allocated their own VAT Numbers for Accounting Purposes.</a:t>
            </a:r>
          </a:p>
          <a:p>
            <a:pPr marL="0" indent="0">
              <a:buNone/>
            </a:pPr>
            <a:endParaRPr lang="en-GB" sz="2200" dirty="0"/>
          </a:p>
        </p:txBody>
      </p:sp>
      <p:sp>
        <p:nvSpPr>
          <p:cNvPr id="10" name="Rectangle 9">
            <a:extLst>
              <a:ext uri="{FF2B5EF4-FFF2-40B4-BE49-F238E27FC236}">
                <a16:creationId xmlns:a16="http://schemas.microsoft.com/office/drawing/2014/main" id="{46F7435D-E3DB-47B1-BA61-B00ACC83A9D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ounded Rectangle 9">
            <a:extLst>
              <a:ext uri="{FF2B5EF4-FFF2-40B4-BE49-F238E27FC236}">
                <a16:creationId xmlns:a16="http://schemas.microsoft.com/office/drawing/2014/main" id="{F263A0B5-F8C4-4116-809F-78A768EA79A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557784"/>
            <a:ext cx="513020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Text, letter&#10;&#10;Description automatically generated">
            <a:extLst>
              <a:ext uri="{FF2B5EF4-FFF2-40B4-BE49-F238E27FC236}">
                <a16:creationId xmlns:a16="http://schemas.microsoft.com/office/drawing/2014/main" id="{CBB57A3C-133F-4A71-B827-D6719CA30CBF}"/>
              </a:ext>
            </a:extLst>
          </p:cNvPr>
          <p:cNvPicPr>
            <a:picLocks noChangeAspect="1"/>
          </p:cNvPicPr>
          <p:nvPr/>
        </p:nvPicPr>
        <p:blipFill>
          <a:blip r:embed="rId2"/>
          <a:stretch>
            <a:fillRect/>
          </a:stretch>
        </p:blipFill>
        <p:spPr>
          <a:xfrm>
            <a:off x="7320218" y="833418"/>
            <a:ext cx="3644512" cy="5187917"/>
          </a:xfrm>
          <a:prstGeom prst="rect">
            <a:avLst/>
          </a:prstGeom>
          <a:effectLst/>
        </p:spPr>
      </p:pic>
    </p:spTree>
    <p:extLst>
      <p:ext uri="{BB962C8B-B14F-4D97-AF65-F5344CB8AC3E}">
        <p14:creationId xmlns:p14="http://schemas.microsoft.com/office/powerpoint/2010/main" val="644232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BE4A1-5691-4555-8B37-050C9AAEF6D8}"/>
              </a:ext>
            </a:extLst>
          </p:cNvPr>
          <p:cNvSpPr>
            <a:spLocks noGrp="1"/>
          </p:cNvSpPr>
          <p:nvPr>
            <p:ph type="title"/>
          </p:nvPr>
        </p:nvSpPr>
        <p:spPr>
          <a:xfrm>
            <a:off x="648929" y="629266"/>
            <a:ext cx="4944152" cy="1622321"/>
          </a:xfrm>
          <a:solidFill>
            <a:srgbClr val="C00000"/>
          </a:solidFill>
        </p:spPr>
        <p:txBody>
          <a:bodyPr vert="horz" lIns="91440" tIns="45720" rIns="91440" bIns="45720" rtlCol="0" anchor="ctr">
            <a:normAutofit/>
          </a:bodyPr>
          <a:lstStyle/>
          <a:p>
            <a:r>
              <a:rPr lang="en-US" sz="4400" kern="1200" dirty="0" err="1">
                <a:solidFill>
                  <a:schemeClr val="bg1"/>
                </a:solidFill>
                <a:effectLst>
                  <a:outerShdw blurRad="38100" dist="38100" dir="2700000" algn="tl">
                    <a:srgbClr val="000000">
                      <a:alpha val="43137"/>
                    </a:srgbClr>
                  </a:outerShdw>
                </a:effectLst>
                <a:latin typeface="Bahnschrift SemiBold" panose="020B0502040204020203" pitchFamily="34" charset="0"/>
              </a:rPr>
              <a:t>Organisation</a:t>
            </a:r>
            <a:r>
              <a:rPr lang="en-US" sz="4400" kern="1200" dirty="0">
                <a:solidFill>
                  <a:schemeClr val="bg1"/>
                </a:solidFill>
                <a:effectLst>
                  <a:outerShdw blurRad="38100" dist="38100" dir="2700000" algn="tl">
                    <a:srgbClr val="000000">
                      <a:alpha val="43137"/>
                    </a:srgbClr>
                  </a:outerShdw>
                </a:effectLst>
                <a:latin typeface="Bahnschrift SemiBold" panose="020B0502040204020203" pitchFamily="34" charset="0"/>
              </a:rPr>
              <a:t> Structure</a:t>
            </a:r>
          </a:p>
        </p:txBody>
      </p:sp>
      <p:sp>
        <p:nvSpPr>
          <p:cNvPr id="4" name="Text Placeholder 3">
            <a:extLst>
              <a:ext uri="{FF2B5EF4-FFF2-40B4-BE49-F238E27FC236}">
                <a16:creationId xmlns:a16="http://schemas.microsoft.com/office/drawing/2014/main" id="{D663F36C-8044-41E0-A10E-990CE8F6299F}"/>
              </a:ext>
            </a:extLst>
          </p:cNvPr>
          <p:cNvSpPr>
            <a:spLocks noGrp="1"/>
          </p:cNvSpPr>
          <p:nvPr>
            <p:ph type="body" sz="half" idx="2"/>
          </p:nvPr>
        </p:nvSpPr>
        <p:spPr>
          <a:xfrm>
            <a:off x="648930" y="2438400"/>
            <a:ext cx="4944151" cy="3785419"/>
          </a:xfrm>
        </p:spPr>
        <p:txBody>
          <a:bodyPr vert="horz" lIns="91440" tIns="45720" rIns="91440" bIns="45720" rtlCol="0">
            <a:normAutofit/>
          </a:bodyPr>
          <a:lstStyle/>
          <a:p>
            <a:pPr indent="-228600">
              <a:buFont typeface="Arial" panose="020B0604020202020204" pitchFamily="34" charset="0"/>
              <a:buChar char="•"/>
            </a:pPr>
            <a:r>
              <a:rPr lang="en-US" sz="1800" dirty="0">
                <a:latin typeface="Bahnschrift SemiBold" panose="020B0502040204020203" pitchFamily="34" charset="0"/>
              </a:rPr>
              <a:t>The company will organize as above.</a:t>
            </a:r>
          </a:p>
          <a:p>
            <a:pPr indent="-228600">
              <a:buFont typeface="Arial" panose="020B0604020202020204" pitchFamily="34" charset="0"/>
              <a:buChar char="•"/>
            </a:pPr>
            <a:r>
              <a:rPr lang="en-US" sz="1800" dirty="0">
                <a:latin typeface="Bahnschrift SemiBold" panose="020B0502040204020203" pitchFamily="34" charset="0"/>
              </a:rPr>
              <a:t>There are five directors each managing each aspect of the business.</a:t>
            </a:r>
          </a:p>
          <a:p>
            <a:pPr indent="-228600">
              <a:buFont typeface="Arial" panose="020B0604020202020204" pitchFamily="34" charset="0"/>
              <a:buChar char="•"/>
            </a:pPr>
            <a:r>
              <a:rPr lang="en-US" sz="1800" dirty="0">
                <a:latin typeface="Bahnschrift SemiBold" panose="020B0502040204020203" pitchFamily="34" charset="0"/>
              </a:rPr>
              <a:t>Each department will have its own Manager to deal with the day to day running of each department answerable to the department Director.</a:t>
            </a:r>
          </a:p>
        </p:txBody>
      </p:sp>
      <p:sp>
        <p:nvSpPr>
          <p:cNvPr id="35" name="Rectangle 34">
            <a:extLst>
              <a:ext uri="{FF2B5EF4-FFF2-40B4-BE49-F238E27FC236}">
                <a16:creationId xmlns:a16="http://schemas.microsoft.com/office/drawing/2014/main" id="{46F7435D-E3DB-47B1-BA61-B00ACC83A9D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7" name="Rounded Rectangle 9">
            <a:extLst>
              <a:ext uri="{FF2B5EF4-FFF2-40B4-BE49-F238E27FC236}">
                <a16:creationId xmlns:a16="http://schemas.microsoft.com/office/drawing/2014/main" id="{F263A0B5-F8C4-4116-809F-78A768EA79A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557784"/>
            <a:ext cx="513020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67A9D68-2C8A-01F8-F144-8CD7194404E4}"/>
              </a:ext>
            </a:extLst>
          </p:cNvPr>
          <p:cNvPicPr>
            <a:picLocks noChangeAspect="1"/>
          </p:cNvPicPr>
          <p:nvPr/>
        </p:nvPicPr>
        <p:blipFill>
          <a:blip r:embed="rId2"/>
          <a:stretch>
            <a:fillRect/>
          </a:stretch>
        </p:blipFill>
        <p:spPr>
          <a:xfrm>
            <a:off x="6577582" y="557784"/>
            <a:ext cx="5130205" cy="5739187"/>
          </a:xfrm>
          <a:prstGeom prst="rect">
            <a:avLst/>
          </a:prstGeom>
        </p:spPr>
      </p:pic>
    </p:spTree>
    <p:extLst>
      <p:ext uri="{BB962C8B-B14F-4D97-AF65-F5344CB8AC3E}">
        <p14:creationId xmlns:p14="http://schemas.microsoft.com/office/powerpoint/2010/main" val="32479721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BE4A1-5691-4555-8B37-050C9AAEF6D8}"/>
              </a:ext>
            </a:extLst>
          </p:cNvPr>
          <p:cNvSpPr>
            <a:spLocks noGrp="1"/>
          </p:cNvSpPr>
          <p:nvPr>
            <p:ph type="title"/>
          </p:nvPr>
        </p:nvSpPr>
        <p:spPr>
          <a:xfrm>
            <a:off x="648929" y="629266"/>
            <a:ext cx="3505495" cy="1622321"/>
          </a:xfrm>
          <a:solidFill>
            <a:srgbClr val="C00000"/>
          </a:solidFill>
        </p:spPr>
        <p:txBody>
          <a:bodyPr vert="horz" lIns="91440" tIns="45720" rIns="91440" bIns="45720" rtlCol="0" anchor="ctr">
            <a:normAutofit/>
          </a:bodyPr>
          <a:lstStyle/>
          <a:p>
            <a:r>
              <a:rPr lang="en-US" sz="2800" kern="1200" dirty="0">
                <a:solidFill>
                  <a:schemeClr val="bg1"/>
                </a:solidFill>
                <a:effectLst>
                  <a:outerShdw blurRad="38100" dist="38100" dir="2700000" algn="tl">
                    <a:srgbClr val="000000">
                      <a:alpha val="43137"/>
                    </a:srgbClr>
                  </a:outerShdw>
                </a:effectLst>
                <a:latin typeface="Bahnschrift SemiBold" panose="020B0502040204020203" pitchFamily="34" charset="0"/>
              </a:rPr>
              <a:t>Leadership Structure</a:t>
            </a:r>
          </a:p>
        </p:txBody>
      </p:sp>
      <p:sp>
        <p:nvSpPr>
          <p:cNvPr id="4" name="Text Placeholder 3">
            <a:extLst>
              <a:ext uri="{FF2B5EF4-FFF2-40B4-BE49-F238E27FC236}">
                <a16:creationId xmlns:a16="http://schemas.microsoft.com/office/drawing/2014/main" id="{D663F36C-8044-41E0-A10E-990CE8F6299F}"/>
              </a:ext>
            </a:extLst>
          </p:cNvPr>
          <p:cNvSpPr>
            <a:spLocks noGrp="1"/>
          </p:cNvSpPr>
          <p:nvPr>
            <p:ph type="body" sz="half" idx="2"/>
          </p:nvPr>
        </p:nvSpPr>
        <p:spPr>
          <a:xfrm>
            <a:off x="648931" y="2438400"/>
            <a:ext cx="3505494" cy="3785419"/>
          </a:xfrm>
        </p:spPr>
        <p:txBody>
          <a:bodyPr vert="horz" lIns="91440" tIns="45720" rIns="91440" bIns="45720" rtlCol="0">
            <a:normAutofit/>
          </a:bodyPr>
          <a:lstStyle/>
          <a:p>
            <a:pPr indent="-228600">
              <a:buFont typeface="Arial" panose="020B0604020202020204" pitchFamily="34" charset="0"/>
              <a:buChar char="•"/>
            </a:pPr>
            <a:r>
              <a:rPr lang="en-US" sz="1800" dirty="0">
                <a:latin typeface="Bahnschrift SemiBold" panose="020B0502040204020203" pitchFamily="34" charset="0"/>
              </a:rPr>
              <a:t>The Directors will organize as shown.</a:t>
            </a:r>
          </a:p>
          <a:p>
            <a:pPr indent="-228600">
              <a:buFont typeface="Arial" panose="020B0604020202020204" pitchFamily="34" charset="0"/>
              <a:buChar char="•"/>
            </a:pPr>
            <a:r>
              <a:rPr lang="en-US" sz="1800" dirty="0">
                <a:latin typeface="Bahnschrift SemiBold" panose="020B0502040204020203" pitchFamily="34" charset="0"/>
              </a:rPr>
              <a:t>Each of the Directors will report to the Managing Director.</a:t>
            </a:r>
          </a:p>
          <a:p>
            <a:pPr indent="-228600">
              <a:buFont typeface="Arial" panose="020B0604020202020204" pitchFamily="34" charset="0"/>
              <a:buChar char="•"/>
            </a:pPr>
            <a:r>
              <a:rPr lang="en-US" sz="1800" dirty="0">
                <a:latin typeface="Bahnschrift SemiBold" panose="020B0502040204020203" pitchFamily="34" charset="0"/>
              </a:rPr>
              <a:t>The Managing Director will represent the company and provide leadership and be responsible for encouraging growth of the company.</a:t>
            </a:r>
          </a:p>
        </p:txBody>
      </p:sp>
      <p:sp>
        <p:nvSpPr>
          <p:cNvPr id="24" name="Rectangle 23">
            <a:extLst>
              <a:ext uri="{FF2B5EF4-FFF2-40B4-BE49-F238E27FC236}">
                <a16:creationId xmlns:a16="http://schemas.microsoft.com/office/drawing/2014/main" id="{5E39A796-BE83-48B1-B33F-35C4A32AAB5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Rounded Rectangle 9">
            <a:extLst>
              <a:ext uri="{FF2B5EF4-FFF2-40B4-BE49-F238E27FC236}">
                <a16:creationId xmlns:a16="http://schemas.microsoft.com/office/drawing/2014/main" id="{72F84B47-E267-4194-8194-831DB7B5547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E2CB5504-C966-BBF4-F5BC-62E42EA5B939}"/>
              </a:ext>
            </a:extLst>
          </p:cNvPr>
          <p:cNvPicPr>
            <a:picLocks noChangeAspect="1"/>
          </p:cNvPicPr>
          <p:nvPr/>
        </p:nvPicPr>
        <p:blipFill>
          <a:blip r:embed="rId2"/>
          <a:stretch>
            <a:fillRect/>
          </a:stretch>
        </p:blipFill>
        <p:spPr>
          <a:xfrm>
            <a:off x="5177118" y="557784"/>
            <a:ext cx="6530668" cy="5739186"/>
          </a:xfrm>
          <a:prstGeom prst="rect">
            <a:avLst/>
          </a:prstGeom>
        </p:spPr>
      </p:pic>
    </p:spTree>
    <p:extLst>
      <p:ext uri="{BB962C8B-B14F-4D97-AF65-F5344CB8AC3E}">
        <p14:creationId xmlns:p14="http://schemas.microsoft.com/office/powerpoint/2010/main" val="13769107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BE4A1-5691-4555-8B37-050C9AAEF6D8}"/>
              </a:ext>
            </a:extLst>
          </p:cNvPr>
          <p:cNvSpPr>
            <a:spLocks noGrp="1"/>
          </p:cNvSpPr>
          <p:nvPr>
            <p:ph type="title"/>
          </p:nvPr>
        </p:nvSpPr>
        <p:spPr>
          <a:xfrm>
            <a:off x="648929" y="629266"/>
            <a:ext cx="4944152" cy="1622321"/>
          </a:xfrm>
          <a:solidFill>
            <a:srgbClr val="C00000"/>
          </a:solidFill>
        </p:spPr>
        <p:txBody>
          <a:bodyPr vert="horz" lIns="91440" tIns="45720" rIns="91440" bIns="45720" rtlCol="0" anchor="ctr">
            <a:normAutofit/>
          </a:bodyPr>
          <a:lstStyle/>
          <a:p>
            <a:r>
              <a:rPr lang="en-US" sz="2800" kern="1200" dirty="0">
                <a:solidFill>
                  <a:schemeClr val="bg1"/>
                </a:solidFill>
                <a:effectLst>
                  <a:outerShdw blurRad="38100" dist="38100" dir="2700000" algn="tl">
                    <a:srgbClr val="000000">
                      <a:alpha val="43137"/>
                    </a:srgbClr>
                  </a:outerShdw>
                </a:effectLst>
                <a:latin typeface="Bahnschrift SemiBold" panose="020B0502040204020203" pitchFamily="34" charset="0"/>
              </a:rPr>
              <a:t>Finance Department Structure</a:t>
            </a:r>
          </a:p>
        </p:txBody>
      </p:sp>
      <p:sp>
        <p:nvSpPr>
          <p:cNvPr id="4" name="Text Placeholder 3">
            <a:extLst>
              <a:ext uri="{FF2B5EF4-FFF2-40B4-BE49-F238E27FC236}">
                <a16:creationId xmlns:a16="http://schemas.microsoft.com/office/drawing/2014/main" id="{D663F36C-8044-41E0-A10E-990CE8F6299F}"/>
              </a:ext>
            </a:extLst>
          </p:cNvPr>
          <p:cNvSpPr>
            <a:spLocks noGrp="1"/>
          </p:cNvSpPr>
          <p:nvPr>
            <p:ph type="body" sz="half" idx="2"/>
          </p:nvPr>
        </p:nvSpPr>
        <p:spPr>
          <a:xfrm>
            <a:off x="648930" y="2438400"/>
            <a:ext cx="4944151" cy="3785419"/>
          </a:xfrm>
        </p:spPr>
        <p:txBody>
          <a:bodyPr vert="horz" lIns="91440" tIns="45720" rIns="91440" bIns="45720" rtlCol="0">
            <a:normAutofit/>
          </a:bodyPr>
          <a:lstStyle/>
          <a:p>
            <a:pPr indent="-228600">
              <a:buFont typeface="Arial" panose="020B0604020202020204" pitchFamily="34" charset="0"/>
              <a:buChar char="•"/>
            </a:pPr>
            <a:r>
              <a:rPr lang="en-US" sz="1800" dirty="0">
                <a:latin typeface="Bahnschrift SemiBold" panose="020B0502040204020203" pitchFamily="34" charset="0"/>
              </a:rPr>
              <a:t>The Finance Account Manager will run the Finance department and report to the Finance Director.</a:t>
            </a:r>
          </a:p>
          <a:p>
            <a:pPr indent="-228600">
              <a:buFont typeface="Arial" panose="020B0604020202020204" pitchFamily="34" charset="0"/>
              <a:buChar char="•"/>
            </a:pPr>
            <a:r>
              <a:rPr lang="en-US" sz="1800" dirty="0">
                <a:latin typeface="Bahnschrift SemiBold" panose="020B0502040204020203" pitchFamily="34" charset="0"/>
              </a:rPr>
              <a:t>The Accounts Receivable Assistant will process and incoming payments and take appropriate action if late.</a:t>
            </a:r>
          </a:p>
          <a:p>
            <a:pPr indent="-228600">
              <a:buFont typeface="Arial" panose="020B0604020202020204" pitchFamily="34" charset="0"/>
              <a:buChar char="•"/>
            </a:pPr>
            <a:r>
              <a:rPr lang="en-US" sz="1800" dirty="0">
                <a:latin typeface="Bahnschrift SemiBold" panose="020B0502040204020203" pitchFamily="34" charset="0"/>
              </a:rPr>
              <a:t>The Accounts Payable Assistant will make the payments to suppliers and ensure this is done on time.</a:t>
            </a:r>
          </a:p>
        </p:txBody>
      </p:sp>
      <p:sp>
        <p:nvSpPr>
          <p:cNvPr id="14" name="Rectangle 13">
            <a:extLst>
              <a:ext uri="{FF2B5EF4-FFF2-40B4-BE49-F238E27FC236}">
                <a16:creationId xmlns:a16="http://schemas.microsoft.com/office/drawing/2014/main" id="{46F7435D-E3DB-47B1-BA61-B00ACC83A9D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ounded Rectangle 9">
            <a:extLst>
              <a:ext uri="{FF2B5EF4-FFF2-40B4-BE49-F238E27FC236}">
                <a16:creationId xmlns:a16="http://schemas.microsoft.com/office/drawing/2014/main" id="{F263A0B5-F8C4-4116-809F-78A768EA79A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557784"/>
            <a:ext cx="513020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5E597DDF-1679-647C-4B8E-3916BC6DDF02}"/>
              </a:ext>
            </a:extLst>
          </p:cNvPr>
          <p:cNvPicPr>
            <a:picLocks noChangeAspect="1"/>
          </p:cNvPicPr>
          <p:nvPr/>
        </p:nvPicPr>
        <p:blipFill>
          <a:blip r:embed="rId2"/>
          <a:stretch>
            <a:fillRect/>
          </a:stretch>
        </p:blipFill>
        <p:spPr>
          <a:xfrm>
            <a:off x="6577582" y="557784"/>
            <a:ext cx="5185740" cy="5739188"/>
          </a:xfrm>
          <a:prstGeom prst="rect">
            <a:avLst/>
          </a:prstGeom>
        </p:spPr>
      </p:pic>
    </p:spTree>
    <p:extLst>
      <p:ext uri="{BB962C8B-B14F-4D97-AF65-F5344CB8AC3E}">
        <p14:creationId xmlns:p14="http://schemas.microsoft.com/office/powerpoint/2010/main" val="24270945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BE4A1-5691-4555-8B37-050C9AAEF6D8}"/>
              </a:ext>
            </a:extLst>
          </p:cNvPr>
          <p:cNvSpPr>
            <a:spLocks noGrp="1"/>
          </p:cNvSpPr>
          <p:nvPr>
            <p:ph type="title"/>
          </p:nvPr>
        </p:nvSpPr>
        <p:spPr>
          <a:xfrm>
            <a:off x="648929" y="629266"/>
            <a:ext cx="4944152" cy="1622321"/>
          </a:xfrm>
          <a:solidFill>
            <a:srgbClr val="C00000"/>
          </a:solidFill>
        </p:spPr>
        <p:txBody>
          <a:bodyPr vert="horz" lIns="91440" tIns="45720" rIns="91440" bIns="45720" rtlCol="0" anchor="ctr">
            <a:normAutofit/>
          </a:bodyPr>
          <a:lstStyle/>
          <a:p>
            <a:r>
              <a:rPr lang="en-US" sz="2800" kern="1200" dirty="0">
                <a:solidFill>
                  <a:schemeClr val="bg1"/>
                </a:solidFill>
                <a:effectLst>
                  <a:outerShdw blurRad="38100" dist="38100" dir="2700000" algn="tl">
                    <a:srgbClr val="000000">
                      <a:alpha val="43137"/>
                    </a:srgbClr>
                  </a:outerShdw>
                </a:effectLst>
                <a:latin typeface="Bahnschrift SemiBold" panose="020B0502040204020203" pitchFamily="34" charset="0"/>
              </a:rPr>
              <a:t>Marketing Department Structure</a:t>
            </a:r>
          </a:p>
        </p:txBody>
      </p:sp>
      <p:sp>
        <p:nvSpPr>
          <p:cNvPr id="4" name="Text Placeholder 3">
            <a:extLst>
              <a:ext uri="{FF2B5EF4-FFF2-40B4-BE49-F238E27FC236}">
                <a16:creationId xmlns:a16="http://schemas.microsoft.com/office/drawing/2014/main" id="{D663F36C-8044-41E0-A10E-990CE8F6299F}"/>
              </a:ext>
            </a:extLst>
          </p:cNvPr>
          <p:cNvSpPr>
            <a:spLocks noGrp="1"/>
          </p:cNvSpPr>
          <p:nvPr>
            <p:ph type="body" sz="half" idx="2"/>
          </p:nvPr>
        </p:nvSpPr>
        <p:spPr>
          <a:xfrm>
            <a:off x="648930" y="2438400"/>
            <a:ext cx="4944151" cy="3785419"/>
          </a:xfrm>
        </p:spPr>
        <p:txBody>
          <a:bodyPr vert="horz" lIns="91440" tIns="45720" rIns="91440" bIns="45720" rtlCol="0">
            <a:normAutofit/>
          </a:bodyPr>
          <a:lstStyle/>
          <a:p>
            <a:pPr indent="-228600">
              <a:buFont typeface="Arial" panose="020B0604020202020204" pitchFamily="34" charset="0"/>
              <a:buChar char="•"/>
            </a:pPr>
            <a:r>
              <a:rPr lang="en-US" sz="1800" dirty="0">
                <a:latin typeface="Bahnschrift SemiBold" panose="020B0502040204020203" pitchFamily="34" charset="0"/>
              </a:rPr>
              <a:t>The Marketing Manager will run the Marketing department and report to the Marketing Director.</a:t>
            </a:r>
          </a:p>
          <a:p>
            <a:pPr indent="-228600">
              <a:buFont typeface="Arial" panose="020B0604020202020204" pitchFamily="34" charset="0"/>
              <a:buChar char="•"/>
            </a:pPr>
            <a:r>
              <a:rPr lang="en-US" sz="1800" dirty="0">
                <a:latin typeface="Bahnschrift SemiBold" panose="020B0502040204020203" pitchFamily="34" charset="0"/>
              </a:rPr>
              <a:t>The Sales Lead Assistant will work with the Sales Admin Assistant to bring in and process new clients such as large Breweries.</a:t>
            </a:r>
          </a:p>
          <a:p>
            <a:pPr indent="-228600">
              <a:buFont typeface="Arial" panose="020B0604020202020204" pitchFamily="34" charset="0"/>
              <a:buChar char="•"/>
            </a:pPr>
            <a:r>
              <a:rPr lang="en-US" sz="1800" dirty="0">
                <a:latin typeface="Bahnschrift SemiBold" panose="020B0502040204020203" pitchFamily="34" charset="0"/>
              </a:rPr>
              <a:t>The Client Liaison Assistant will maintain these new relationships.</a:t>
            </a:r>
          </a:p>
        </p:txBody>
      </p:sp>
      <p:sp>
        <p:nvSpPr>
          <p:cNvPr id="35" name="Rectangle 34">
            <a:extLst>
              <a:ext uri="{FF2B5EF4-FFF2-40B4-BE49-F238E27FC236}">
                <a16:creationId xmlns:a16="http://schemas.microsoft.com/office/drawing/2014/main" id="{46F7435D-E3DB-47B1-BA61-B00ACC83A9D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7" name="Rounded Rectangle 9">
            <a:extLst>
              <a:ext uri="{FF2B5EF4-FFF2-40B4-BE49-F238E27FC236}">
                <a16:creationId xmlns:a16="http://schemas.microsoft.com/office/drawing/2014/main" id="{F263A0B5-F8C4-4116-809F-78A768EA79A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557784"/>
            <a:ext cx="513020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B76E4702-49D0-996D-BEF3-D42C5EA0C15E}"/>
              </a:ext>
            </a:extLst>
          </p:cNvPr>
          <p:cNvPicPr>
            <a:picLocks noChangeAspect="1"/>
          </p:cNvPicPr>
          <p:nvPr/>
        </p:nvPicPr>
        <p:blipFill>
          <a:blip r:embed="rId2"/>
          <a:stretch>
            <a:fillRect/>
          </a:stretch>
        </p:blipFill>
        <p:spPr>
          <a:xfrm>
            <a:off x="6577582" y="557784"/>
            <a:ext cx="5179761" cy="5739187"/>
          </a:xfrm>
          <a:prstGeom prst="rect">
            <a:avLst/>
          </a:prstGeom>
        </p:spPr>
      </p:pic>
    </p:spTree>
    <p:extLst>
      <p:ext uri="{BB962C8B-B14F-4D97-AF65-F5344CB8AC3E}">
        <p14:creationId xmlns:p14="http://schemas.microsoft.com/office/powerpoint/2010/main" val="28751080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477CB8D1-5DCA-4F33-A14D-4098911306D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F8BE4A1-5691-4555-8B37-050C9AAEF6D8}"/>
              </a:ext>
            </a:extLst>
          </p:cNvPr>
          <p:cNvSpPr>
            <a:spLocks noGrp="1"/>
          </p:cNvSpPr>
          <p:nvPr>
            <p:ph type="title"/>
          </p:nvPr>
        </p:nvSpPr>
        <p:spPr>
          <a:xfrm>
            <a:off x="648929" y="629266"/>
            <a:ext cx="5120073" cy="1676603"/>
          </a:xfrm>
          <a:solidFill>
            <a:srgbClr val="C00000"/>
          </a:solidFill>
        </p:spPr>
        <p:txBody>
          <a:bodyPr vert="horz" lIns="91440" tIns="45720" rIns="91440" bIns="45720" rtlCol="0" anchor="ctr">
            <a:normAutofit/>
          </a:bodyPr>
          <a:lstStyle/>
          <a:p>
            <a:r>
              <a:rPr lang="en-US" sz="2800" dirty="0">
                <a:solidFill>
                  <a:schemeClr val="bg1"/>
                </a:solidFill>
                <a:effectLst>
                  <a:outerShdw blurRad="38100" dist="38100" dir="2700000" algn="tl">
                    <a:srgbClr val="000000">
                      <a:alpha val="43137"/>
                    </a:srgbClr>
                  </a:outerShdw>
                </a:effectLst>
                <a:latin typeface="Bahnschrift SemiBold" panose="020B0502040204020203" pitchFamily="34" charset="0"/>
              </a:rPr>
              <a:t>Technical Department Structure</a:t>
            </a:r>
          </a:p>
        </p:txBody>
      </p:sp>
      <p:sp>
        <p:nvSpPr>
          <p:cNvPr id="4" name="Text Placeholder 3">
            <a:extLst>
              <a:ext uri="{FF2B5EF4-FFF2-40B4-BE49-F238E27FC236}">
                <a16:creationId xmlns:a16="http://schemas.microsoft.com/office/drawing/2014/main" id="{D663F36C-8044-41E0-A10E-990CE8F6299F}"/>
              </a:ext>
            </a:extLst>
          </p:cNvPr>
          <p:cNvSpPr>
            <a:spLocks noGrp="1"/>
          </p:cNvSpPr>
          <p:nvPr>
            <p:ph type="body" sz="half" idx="2"/>
          </p:nvPr>
        </p:nvSpPr>
        <p:spPr>
          <a:xfrm>
            <a:off x="648931" y="2438400"/>
            <a:ext cx="5113114" cy="3785419"/>
          </a:xfrm>
        </p:spPr>
        <p:txBody>
          <a:bodyPr vert="horz" lIns="91440" tIns="45720" rIns="91440" bIns="45720" rtlCol="0">
            <a:normAutofit/>
          </a:bodyPr>
          <a:lstStyle/>
          <a:p>
            <a:pPr indent="-228600">
              <a:buFont typeface="Arial" panose="020B0604020202020204" pitchFamily="34" charset="0"/>
              <a:buChar char="•"/>
            </a:pPr>
            <a:r>
              <a:rPr lang="en-US" sz="1800" dirty="0">
                <a:latin typeface="Bahnschrift SemiBold" panose="020B0502040204020203" pitchFamily="34" charset="0"/>
              </a:rPr>
              <a:t>There are two Managers who will report to the Technical Director</a:t>
            </a:r>
          </a:p>
          <a:p>
            <a:pPr indent="-228600">
              <a:buFont typeface="Arial" panose="020B0604020202020204" pitchFamily="34" charset="0"/>
              <a:buChar char="•"/>
            </a:pPr>
            <a:r>
              <a:rPr lang="en-US" sz="1800" dirty="0">
                <a:latin typeface="Bahnschrift SemiBold" panose="020B0502040204020203" pitchFamily="34" charset="0"/>
              </a:rPr>
              <a:t>App Technical Manager and their team will develop the App(s).</a:t>
            </a:r>
          </a:p>
          <a:p>
            <a:pPr indent="-228600">
              <a:buFont typeface="Arial" panose="020B0604020202020204" pitchFamily="34" charset="0"/>
              <a:buChar char="•"/>
            </a:pPr>
            <a:r>
              <a:rPr lang="en-US" sz="1800" dirty="0">
                <a:latin typeface="Bahnschrift SemiBold" panose="020B0502040204020203" pitchFamily="34" charset="0"/>
              </a:rPr>
              <a:t>The IT Manager and their Team will manage the Companies IT Systems and provide support to the Users and Clients.</a:t>
            </a:r>
          </a:p>
        </p:txBody>
      </p:sp>
      <p:sp>
        <p:nvSpPr>
          <p:cNvPr id="21" name="Rectangle 20">
            <a:extLst>
              <a:ext uri="{FF2B5EF4-FFF2-40B4-BE49-F238E27FC236}">
                <a16:creationId xmlns:a16="http://schemas.microsoft.com/office/drawing/2014/main" id="{2FA7A195-03A4-44AB-A3D8-2507E2C9430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41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ounded Rectangle 9">
            <a:extLst>
              <a:ext uri="{FF2B5EF4-FFF2-40B4-BE49-F238E27FC236}">
                <a16:creationId xmlns:a16="http://schemas.microsoft.com/office/drawing/2014/main" id="{8F235346-20CC-4981-B836-23ECF1F4E2A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3465" y="559407"/>
            <a:ext cx="514148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AC37B37E-2EF0-8C1F-78BD-F12D7BBBA79D}"/>
              </a:ext>
            </a:extLst>
          </p:cNvPr>
          <p:cNvPicPr>
            <a:picLocks noChangeAspect="1"/>
          </p:cNvPicPr>
          <p:nvPr/>
        </p:nvPicPr>
        <p:blipFill>
          <a:blip r:embed="rId2"/>
          <a:stretch>
            <a:fillRect/>
          </a:stretch>
        </p:blipFill>
        <p:spPr>
          <a:xfrm>
            <a:off x="6573465" y="559406"/>
            <a:ext cx="5141488" cy="5739187"/>
          </a:xfrm>
          <a:prstGeom prst="rect">
            <a:avLst/>
          </a:prstGeom>
        </p:spPr>
      </p:pic>
    </p:spTree>
    <p:extLst>
      <p:ext uri="{BB962C8B-B14F-4D97-AF65-F5344CB8AC3E}">
        <p14:creationId xmlns:p14="http://schemas.microsoft.com/office/powerpoint/2010/main" val="28316858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BE4A1-5691-4555-8B37-050C9AAEF6D8}"/>
              </a:ext>
            </a:extLst>
          </p:cNvPr>
          <p:cNvSpPr>
            <a:spLocks noGrp="1"/>
          </p:cNvSpPr>
          <p:nvPr>
            <p:ph type="title"/>
          </p:nvPr>
        </p:nvSpPr>
        <p:spPr>
          <a:xfrm>
            <a:off x="648929" y="629266"/>
            <a:ext cx="4944152" cy="1622321"/>
          </a:xfrm>
          <a:solidFill>
            <a:srgbClr val="C00000"/>
          </a:solidFill>
        </p:spPr>
        <p:txBody>
          <a:bodyPr vert="horz" lIns="91440" tIns="45720" rIns="91440" bIns="45720" rtlCol="0" anchor="ctr">
            <a:normAutofit/>
          </a:bodyPr>
          <a:lstStyle/>
          <a:p>
            <a:r>
              <a:rPr lang="en-US" sz="2800" kern="1200" dirty="0">
                <a:solidFill>
                  <a:schemeClr val="bg1"/>
                </a:solidFill>
                <a:effectLst>
                  <a:outerShdw blurRad="38100" dist="38100" dir="2700000" algn="tl">
                    <a:srgbClr val="000000">
                      <a:alpha val="43137"/>
                    </a:srgbClr>
                  </a:outerShdw>
                </a:effectLst>
                <a:latin typeface="Bahnschrift SemiBold" panose="020B0502040204020203" pitchFamily="34" charset="0"/>
              </a:rPr>
              <a:t>Customer Department Structure</a:t>
            </a:r>
          </a:p>
        </p:txBody>
      </p:sp>
      <p:sp>
        <p:nvSpPr>
          <p:cNvPr id="4" name="Text Placeholder 3">
            <a:extLst>
              <a:ext uri="{FF2B5EF4-FFF2-40B4-BE49-F238E27FC236}">
                <a16:creationId xmlns:a16="http://schemas.microsoft.com/office/drawing/2014/main" id="{D663F36C-8044-41E0-A10E-990CE8F6299F}"/>
              </a:ext>
            </a:extLst>
          </p:cNvPr>
          <p:cNvSpPr>
            <a:spLocks noGrp="1"/>
          </p:cNvSpPr>
          <p:nvPr>
            <p:ph type="body" sz="half" idx="2"/>
          </p:nvPr>
        </p:nvSpPr>
        <p:spPr>
          <a:xfrm>
            <a:off x="648930" y="2438400"/>
            <a:ext cx="4944151" cy="3785419"/>
          </a:xfrm>
        </p:spPr>
        <p:txBody>
          <a:bodyPr vert="horz" lIns="91440" tIns="45720" rIns="91440" bIns="45720" rtlCol="0">
            <a:normAutofit/>
          </a:bodyPr>
          <a:lstStyle/>
          <a:p>
            <a:pPr indent="-228600">
              <a:buFont typeface="Arial" panose="020B0604020202020204" pitchFamily="34" charset="0"/>
              <a:buChar char="•"/>
            </a:pPr>
            <a:r>
              <a:rPr lang="en-US" sz="1800" dirty="0">
                <a:latin typeface="Bahnschrift SemiBold" panose="020B0502040204020203" pitchFamily="34" charset="0"/>
              </a:rPr>
              <a:t>The Customer Manager will report to the Customer Director.</a:t>
            </a:r>
          </a:p>
          <a:p>
            <a:pPr indent="-228600">
              <a:buFont typeface="Arial" panose="020B0604020202020204" pitchFamily="34" charset="0"/>
              <a:buChar char="•"/>
            </a:pPr>
            <a:r>
              <a:rPr lang="en-US" sz="1800" dirty="0">
                <a:latin typeface="Bahnschrift SemiBold" panose="020B0502040204020203" pitchFamily="34" charset="0"/>
              </a:rPr>
              <a:t>The Client Account Manager will look after Client Accounts and deal with any queries.</a:t>
            </a:r>
          </a:p>
          <a:p>
            <a:pPr indent="-228600">
              <a:buFont typeface="Arial" panose="020B0604020202020204" pitchFamily="34" charset="0"/>
              <a:buChar char="•"/>
            </a:pPr>
            <a:r>
              <a:rPr lang="en-US" sz="1800" dirty="0">
                <a:latin typeface="Bahnschrift SemiBold" panose="020B0502040204020203" pitchFamily="34" charset="0"/>
              </a:rPr>
              <a:t>The Customer Service Assistants will deal with Users and address any issues or complaints that they have.</a:t>
            </a:r>
          </a:p>
        </p:txBody>
      </p:sp>
      <p:sp>
        <p:nvSpPr>
          <p:cNvPr id="11" name="Rectangle 10">
            <a:extLst>
              <a:ext uri="{FF2B5EF4-FFF2-40B4-BE49-F238E27FC236}">
                <a16:creationId xmlns:a16="http://schemas.microsoft.com/office/drawing/2014/main" id="{46F7435D-E3DB-47B1-BA61-B00ACC83A9D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ounded Rectangle 9">
            <a:extLst>
              <a:ext uri="{FF2B5EF4-FFF2-40B4-BE49-F238E27FC236}">
                <a16:creationId xmlns:a16="http://schemas.microsoft.com/office/drawing/2014/main" id="{F263A0B5-F8C4-4116-809F-78A768EA79A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557784"/>
            <a:ext cx="513020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96A02F27-2486-47D7-C1D7-E1B0CC65CB71}"/>
              </a:ext>
            </a:extLst>
          </p:cNvPr>
          <p:cNvPicPr>
            <a:picLocks noChangeAspect="1"/>
          </p:cNvPicPr>
          <p:nvPr/>
        </p:nvPicPr>
        <p:blipFill>
          <a:blip r:embed="rId2"/>
          <a:stretch>
            <a:fillRect/>
          </a:stretch>
        </p:blipFill>
        <p:spPr>
          <a:xfrm>
            <a:off x="6577582" y="557784"/>
            <a:ext cx="5201750" cy="5739187"/>
          </a:xfrm>
          <a:prstGeom prst="rect">
            <a:avLst/>
          </a:prstGeom>
        </p:spPr>
      </p:pic>
    </p:spTree>
    <p:extLst>
      <p:ext uri="{BB962C8B-B14F-4D97-AF65-F5344CB8AC3E}">
        <p14:creationId xmlns:p14="http://schemas.microsoft.com/office/powerpoint/2010/main" val="23792974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77CB8D1-5DCA-4F33-A14D-4098911306D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F8BE4A1-5691-4555-8B37-050C9AAEF6D8}"/>
              </a:ext>
            </a:extLst>
          </p:cNvPr>
          <p:cNvSpPr>
            <a:spLocks noGrp="1"/>
          </p:cNvSpPr>
          <p:nvPr>
            <p:ph type="title"/>
          </p:nvPr>
        </p:nvSpPr>
        <p:spPr>
          <a:xfrm>
            <a:off x="648929" y="629266"/>
            <a:ext cx="5120073" cy="1676603"/>
          </a:xfrm>
          <a:solidFill>
            <a:srgbClr val="C00000"/>
          </a:solidFill>
        </p:spPr>
        <p:txBody>
          <a:bodyPr vert="horz" lIns="91440" tIns="45720" rIns="91440" bIns="45720" rtlCol="0" anchor="ctr">
            <a:normAutofit/>
          </a:bodyPr>
          <a:lstStyle/>
          <a:p>
            <a:r>
              <a:rPr lang="en-US" sz="2800" dirty="0">
                <a:solidFill>
                  <a:schemeClr val="bg1"/>
                </a:solidFill>
                <a:effectLst>
                  <a:outerShdw blurRad="38100" dist="38100" dir="2700000" algn="tl">
                    <a:srgbClr val="000000">
                      <a:alpha val="43137"/>
                    </a:srgbClr>
                  </a:outerShdw>
                </a:effectLst>
                <a:latin typeface="Bahnschrift SemiBold" panose="020B0502040204020203" pitchFamily="34" charset="0"/>
              </a:rPr>
              <a:t>HR Department Structure</a:t>
            </a:r>
          </a:p>
        </p:txBody>
      </p:sp>
      <p:sp>
        <p:nvSpPr>
          <p:cNvPr id="4" name="Text Placeholder 3">
            <a:extLst>
              <a:ext uri="{FF2B5EF4-FFF2-40B4-BE49-F238E27FC236}">
                <a16:creationId xmlns:a16="http://schemas.microsoft.com/office/drawing/2014/main" id="{D663F36C-8044-41E0-A10E-990CE8F6299F}"/>
              </a:ext>
            </a:extLst>
          </p:cNvPr>
          <p:cNvSpPr>
            <a:spLocks noGrp="1"/>
          </p:cNvSpPr>
          <p:nvPr>
            <p:ph type="body" sz="half" idx="2"/>
          </p:nvPr>
        </p:nvSpPr>
        <p:spPr>
          <a:xfrm>
            <a:off x="648931" y="2438400"/>
            <a:ext cx="5113114" cy="3785419"/>
          </a:xfrm>
        </p:spPr>
        <p:txBody>
          <a:bodyPr vert="horz" lIns="91440" tIns="45720" rIns="91440" bIns="45720" rtlCol="0">
            <a:normAutofit/>
          </a:bodyPr>
          <a:lstStyle/>
          <a:p>
            <a:pPr indent="-228600">
              <a:buFont typeface="Arial" panose="020B0604020202020204" pitchFamily="34" charset="0"/>
              <a:buChar char="•"/>
            </a:pPr>
            <a:r>
              <a:rPr lang="en-US" sz="1800" dirty="0">
                <a:latin typeface="Bahnschrift SemiBold" panose="020B0502040204020203" pitchFamily="34" charset="0"/>
              </a:rPr>
              <a:t>The HR Manager will report to the HR Director.</a:t>
            </a:r>
          </a:p>
          <a:p>
            <a:pPr indent="-228600">
              <a:buFont typeface="Arial" panose="020B0604020202020204" pitchFamily="34" charset="0"/>
              <a:buChar char="•"/>
            </a:pPr>
            <a:r>
              <a:rPr lang="en-US" sz="1800" dirty="0">
                <a:latin typeface="Bahnschrift SemiBold" panose="020B0502040204020203" pitchFamily="34" charset="0"/>
              </a:rPr>
              <a:t>HR Payroll Assistants will deal with payroll and ensure correct taxations details are used.</a:t>
            </a:r>
          </a:p>
          <a:p>
            <a:pPr indent="-228600">
              <a:buFont typeface="Arial" panose="020B0604020202020204" pitchFamily="34" charset="0"/>
              <a:buChar char="•"/>
            </a:pPr>
            <a:r>
              <a:rPr lang="en-US" sz="1800" dirty="0">
                <a:latin typeface="Bahnschrift SemiBold" panose="020B0502040204020203" pitchFamily="34" charset="0"/>
              </a:rPr>
              <a:t>HR Assistants will deal with employee queries, document disciplinary issues and conduct interviews for staff.</a:t>
            </a:r>
          </a:p>
        </p:txBody>
      </p:sp>
      <p:sp>
        <p:nvSpPr>
          <p:cNvPr id="12" name="Rectangle 11">
            <a:extLst>
              <a:ext uri="{FF2B5EF4-FFF2-40B4-BE49-F238E27FC236}">
                <a16:creationId xmlns:a16="http://schemas.microsoft.com/office/drawing/2014/main" id="{2FA7A195-03A4-44AB-A3D8-2507E2C9430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41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ounded Rectangle 9">
            <a:extLst>
              <a:ext uri="{FF2B5EF4-FFF2-40B4-BE49-F238E27FC236}">
                <a16:creationId xmlns:a16="http://schemas.microsoft.com/office/drawing/2014/main" id="{8F235346-20CC-4981-B836-23ECF1F4E2A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3465" y="559407"/>
            <a:ext cx="514148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435AF647-AA22-7527-6C0F-33508EFFFA9E}"/>
              </a:ext>
            </a:extLst>
          </p:cNvPr>
          <p:cNvPicPr>
            <a:picLocks noChangeAspect="1"/>
          </p:cNvPicPr>
          <p:nvPr/>
        </p:nvPicPr>
        <p:blipFill>
          <a:blip r:embed="rId2"/>
          <a:stretch>
            <a:fillRect/>
          </a:stretch>
        </p:blipFill>
        <p:spPr>
          <a:xfrm>
            <a:off x="6573047" y="559406"/>
            <a:ext cx="5141906" cy="5772150"/>
          </a:xfrm>
          <a:prstGeom prst="rect">
            <a:avLst/>
          </a:prstGeom>
        </p:spPr>
      </p:pic>
    </p:spTree>
    <p:extLst>
      <p:ext uri="{BB962C8B-B14F-4D97-AF65-F5344CB8AC3E}">
        <p14:creationId xmlns:p14="http://schemas.microsoft.com/office/powerpoint/2010/main" val="8663692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C4E4288A-DFC8-40A2-90E5-70E851A933A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7" name="Group 16">
            <a:extLst>
              <a:ext uri="{FF2B5EF4-FFF2-40B4-BE49-F238E27FC236}">
                <a16:creationId xmlns:a16="http://schemas.microsoft.com/office/drawing/2014/main" id="{B63C2D82-D4FA-4A37-BB01-1E7B21E4FF20}"/>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5199" y="634058"/>
            <a:ext cx="1128382" cy="847206"/>
            <a:chOff x="5307830" y="325570"/>
            <a:chExt cx="1128382" cy="847206"/>
          </a:xfrm>
        </p:grpSpPr>
        <p:sp>
          <p:nvSpPr>
            <p:cNvPr id="18" name="Freeform 5">
              <a:extLst>
                <a:ext uri="{FF2B5EF4-FFF2-40B4-BE49-F238E27FC236}">
                  <a16:creationId xmlns:a16="http://schemas.microsoft.com/office/drawing/2014/main" id="{C94E7FEF-0CE9-4AC2-94BB-02230C6DC0DF}"/>
                </a:ext>
                <a:ext uri="{C183D7F6-B498-43B3-948B-1728B52AA6E4}">
                  <adec:decorative xmlns=""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07830" y="577396"/>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Freeform 5">
              <a:extLst>
                <a:ext uri="{FF2B5EF4-FFF2-40B4-BE49-F238E27FC236}">
                  <a16:creationId xmlns:a16="http://schemas.microsoft.com/office/drawing/2014/main" id="{EB546CC0-C1BC-48D2-8DA9-4B60283165C9}"/>
                </a:ext>
                <a:ext uri="{C183D7F6-B498-43B3-948B-1728B52AA6E4}">
                  <adec:decorative xmlns=""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85720" y="325570"/>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5" name="Title 1">
            <a:extLst>
              <a:ext uri="{FF2B5EF4-FFF2-40B4-BE49-F238E27FC236}">
                <a16:creationId xmlns:a16="http://schemas.microsoft.com/office/drawing/2014/main" id="{B290F560-ABF6-4427-9FEF-070501340D46}"/>
              </a:ext>
            </a:extLst>
          </p:cNvPr>
          <p:cNvSpPr>
            <a:spLocks noGrp="1"/>
          </p:cNvSpPr>
          <p:nvPr>
            <p:ph type="title"/>
          </p:nvPr>
        </p:nvSpPr>
        <p:spPr>
          <a:xfrm>
            <a:off x="965200" y="1371190"/>
            <a:ext cx="3363170" cy="2183042"/>
          </a:xfrm>
          <a:solidFill>
            <a:srgbClr val="C00000"/>
          </a:solidFill>
        </p:spPr>
        <p:txBody>
          <a:bodyPr vert="horz" lIns="91440" tIns="45720" rIns="91440" bIns="45720" rtlCol="0" anchor="b">
            <a:normAutofit/>
          </a:bodyPr>
          <a:lstStyle/>
          <a:p>
            <a:r>
              <a:rPr lang="en-US" dirty="0">
                <a:solidFill>
                  <a:schemeClr val="bg1"/>
                </a:solidFill>
                <a:effectLst>
                  <a:outerShdw blurRad="38100" dist="38100" dir="2700000" algn="tl">
                    <a:srgbClr val="000000">
                      <a:alpha val="43137"/>
                    </a:srgbClr>
                  </a:outerShdw>
                </a:effectLst>
                <a:latin typeface="Bahnschrift SemiBold" panose="020B0502040204020203" pitchFamily="34" charset="0"/>
              </a:rPr>
              <a:t>Mission Statement</a:t>
            </a:r>
          </a:p>
        </p:txBody>
      </p:sp>
      <p:sp>
        <p:nvSpPr>
          <p:cNvPr id="21" name="Freeform 5">
            <a:extLst>
              <a:ext uri="{FF2B5EF4-FFF2-40B4-BE49-F238E27FC236}">
                <a16:creationId xmlns:a16="http://schemas.microsoft.com/office/drawing/2014/main" id="{BD2BFF02-DF78-4F07-B176-52514E13127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062174" y="1653645"/>
            <a:ext cx="4689240" cy="411502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50800" cap="flat">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Freeform: Shape 22">
            <a:extLst>
              <a:ext uri="{FF2B5EF4-FFF2-40B4-BE49-F238E27FC236}">
                <a16:creationId xmlns:a16="http://schemas.microsoft.com/office/drawing/2014/main" id="{0DB06EAB-7D8C-403A-86C5-B5FD79A1365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2865" y="634058"/>
            <a:ext cx="3154669" cy="2796247"/>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noFill/>
          <a:ln w="50800" cap="flat">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57C605D9-F21F-439F-8E39-A4FF55A84C92}"/>
              </a:ext>
            </a:extLst>
          </p:cNvPr>
          <p:cNvPicPr>
            <a:picLocks noChangeAspect="1"/>
          </p:cNvPicPr>
          <p:nvPr/>
        </p:nvPicPr>
        <p:blipFill>
          <a:blip r:embed="rId2"/>
          <a:stretch>
            <a:fillRect/>
          </a:stretch>
        </p:blipFill>
        <p:spPr>
          <a:xfrm>
            <a:off x="5196964" y="1441311"/>
            <a:ext cx="1846470" cy="1181740"/>
          </a:xfrm>
          <a:prstGeom prst="rect">
            <a:avLst/>
          </a:prstGeom>
        </p:spPr>
      </p:pic>
      <p:sp>
        <p:nvSpPr>
          <p:cNvPr id="6" name="Subtitle 2">
            <a:extLst>
              <a:ext uri="{FF2B5EF4-FFF2-40B4-BE49-F238E27FC236}">
                <a16:creationId xmlns:a16="http://schemas.microsoft.com/office/drawing/2014/main" id="{CED0F584-97DB-4DAF-9F92-637D95D88317}"/>
              </a:ext>
            </a:extLst>
          </p:cNvPr>
          <p:cNvSpPr>
            <a:spLocks noGrp="1"/>
          </p:cNvSpPr>
          <p:nvPr>
            <p:ph sz="half" idx="2"/>
          </p:nvPr>
        </p:nvSpPr>
        <p:spPr>
          <a:xfrm>
            <a:off x="965199" y="3729161"/>
            <a:ext cx="5690043" cy="2277321"/>
          </a:xfrm>
          <a:solidFill>
            <a:schemeClr val="bg1"/>
          </a:solidFill>
        </p:spPr>
        <p:txBody>
          <a:bodyPr vert="horz" lIns="91440" tIns="45720" rIns="91440" bIns="45720" rtlCol="0" anchor="ctr">
            <a:normAutofit/>
          </a:bodyPr>
          <a:lstStyle/>
          <a:p>
            <a:r>
              <a:rPr lang="en-US" dirty="0">
                <a:latin typeface="Bahnschrift SemiBold" panose="020B0502040204020203" pitchFamily="34" charset="0"/>
              </a:rPr>
              <a:t>“Dedicated to helping people plan and enjoy their Evening Out”.</a:t>
            </a:r>
          </a:p>
          <a:p>
            <a:endParaRPr lang="en-US" sz="2400" dirty="0"/>
          </a:p>
        </p:txBody>
      </p:sp>
      <p:pic>
        <p:nvPicPr>
          <p:cNvPr id="8" name="Picture 7">
            <a:extLst>
              <a:ext uri="{FF2B5EF4-FFF2-40B4-BE49-F238E27FC236}">
                <a16:creationId xmlns:a16="http://schemas.microsoft.com/office/drawing/2014/main" id="{D70BE421-0A08-4274-832C-275AE0C50A39}"/>
              </a:ext>
            </a:extLst>
          </p:cNvPr>
          <p:cNvPicPr>
            <a:picLocks noChangeAspect="1"/>
          </p:cNvPicPr>
          <p:nvPr/>
        </p:nvPicPr>
        <p:blipFill>
          <a:blip r:embed="rId3"/>
          <a:stretch>
            <a:fillRect/>
          </a:stretch>
        </p:blipFill>
        <p:spPr>
          <a:xfrm>
            <a:off x="8050038" y="2839745"/>
            <a:ext cx="2713512" cy="1742824"/>
          </a:xfrm>
          <a:prstGeom prst="rect">
            <a:avLst/>
          </a:prstGeom>
        </p:spPr>
      </p:pic>
    </p:spTree>
    <p:extLst>
      <p:ext uri="{BB962C8B-B14F-4D97-AF65-F5344CB8AC3E}">
        <p14:creationId xmlns:p14="http://schemas.microsoft.com/office/powerpoint/2010/main" val="5131968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CA06CD6-90CA-4C45-856C-6771339E1E2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10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itle 1">
            <a:extLst>
              <a:ext uri="{FF2B5EF4-FFF2-40B4-BE49-F238E27FC236}">
                <a16:creationId xmlns:a16="http://schemas.microsoft.com/office/drawing/2014/main" id="{B290F560-ABF6-4427-9FEF-070501340D46}"/>
              </a:ext>
            </a:extLst>
          </p:cNvPr>
          <p:cNvSpPr>
            <a:spLocks noGrp="1"/>
          </p:cNvSpPr>
          <p:nvPr>
            <p:ph type="title"/>
          </p:nvPr>
        </p:nvSpPr>
        <p:spPr>
          <a:xfrm>
            <a:off x="838200" y="963507"/>
            <a:ext cx="3494362" cy="4930986"/>
          </a:xfrm>
          <a:solidFill>
            <a:srgbClr val="C00000"/>
          </a:solidFill>
        </p:spPr>
        <p:txBody>
          <a:bodyPr>
            <a:normAutofit/>
          </a:bodyPr>
          <a:lstStyle/>
          <a:p>
            <a:pPr algn="ctr"/>
            <a:r>
              <a:rPr lang="en-GB" dirty="0">
                <a:solidFill>
                  <a:schemeClr val="bg1"/>
                </a:solidFill>
                <a:effectLst>
                  <a:outerShdw blurRad="38100" dist="38100" dir="2700000" algn="tl">
                    <a:srgbClr val="000000">
                      <a:alpha val="43137"/>
                    </a:srgbClr>
                  </a:outerShdw>
                </a:effectLst>
                <a:latin typeface="Bahnschrift SemiBold" panose="020B0502040204020203" pitchFamily="34" charset="0"/>
              </a:rPr>
              <a:t>Vision Statement</a:t>
            </a:r>
          </a:p>
        </p:txBody>
      </p:sp>
      <p:cxnSp>
        <p:nvCxnSpPr>
          <p:cNvPr id="13" name="Straight Connector 12">
            <a:extLst>
              <a:ext uri="{FF2B5EF4-FFF2-40B4-BE49-F238E27FC236}">
                <a16:creationId xmlns:a16="http://schemas.microsoft.com/office/drawing/2014/main" id="{5021601D-2758-4B15-A31C-FDA184C51B3A}"/>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BA89FEA-3F52-4CAF-A9D7-86FB8F16FB6C}"/>
              </a:ext>
            </a:extLst>
          </p:cNvPr>
          <p:cNvSpPr>
            <a:spLocks noGrp="1"/>
          </p:cNvSpPr>
          <p:nvPr>
            <p:ph sz="half" idx="1"/>
          </p:nvPr>
        </p:nvSpPr>
        <p:spPr>
          <a:xfrm>
            <a:off x="4976030" y="963507"/>
            <a:ext cx="6250940" cy="2304627"/>
          </a:xfrm>
        </p:spPr>
        <p:txBody>
          <a:bodyPr anchor="b">
            <a:normAutofit/>
          </a:bodyPr>
          <a:lstStyle/>
          <a:p>
            <a:endParaRPr lang="en-GB" sz="2000"/>
          </a:p>
        </p:txBody>
      </p:sp>
      <p:sp>
        <p:nvSpPr>
          <p:cNvPr id="6" name="Subtitle 2">
            <a:extLst>
              <a:ext uri="{FF2B5EF4-FFF2-40B4-BE49-F238E27FC236}">
                <a16:creationId xmlns:a16="http://schemas.microsoft.com/office/drawing/2014/main" id="{CED0F584-97DB-4DAF-9F92-637D95D88317}"/>
              </a:ext>
            </a:extLst>
          </p:cNvPr>
          <p:cNvSpPr>
            <a:spLocks noGrp="1"/>
          </p:cNvSpPr>
          <p:nvPr>
            <p:ph sz="half" idx="2"/>
          </p:nvPr>
        </p:nvSpPr>
        <p:spPr>
          <a:xfrm>
            <a:off x="4976030" y="3589866"/>
            <a:ext cx="6250940" cy="2304628"/>
          </a:xfrm>
          <a:solidFill>
            <a:schemeClr val="bg1"/>
          </a:solidFill>
        </p:spPr>
        <p:txBody>
          <a:bodyPr>
            <a:normAutofit/>
          </a:bodyPr>
          <a:lstStyle/>
          <a:p>
            <a:r>
              <a:rPr lang="en-GB" sz="1800" dirty="0">
                <a:latin typeface="Bahnschrift SemiBold" panose="020B0502040204020203" pitchFamily="34" charset="0"/>
              </a:rPr>
              <a:t>“Where’s My Local? aims to be your constant company during your search for good food and drink whether your young and on the town or a family looking for a quiet meal”.</a:t>
            </a:r>
          </a:p>
          <a:p>
            <a:endParaRPr lang="en-GB" sz="2000" dirty="0"/>
          </a:p>
        </p:txBody>
      </p:sp>
      <p:pic>
        <p:nvPicPr>
          <p:cNvPr id="8" name="Picture 7">
            <a:extLst>
              <a:ext uri="{FF2B5EF4-FFF2-40B4-BE49-F238E27FC236}">
                <a16:creationId xmlns:a16="http://schemas.microsoft.com/office/drawing/2014/main" id="{150617D9-64EA-42D1-B7EE-CD96E014AC6B}"/>
              </a:ext>
            </a:extLst>
          </p:cNvPr>
          <p:cNvPicPr>
            <a:picLocks noChangeAspect="1"/>
          </p:cNvPicPr>
          <p:nvPr/>
        </p:nvPicPr>
        <p:blipFill>
          <a:blip r:embed="rId2"/>
          <a:stretch>
            <a:fillRect/>
          </a:stretch>
        </p:blipFill>
        <p:spPr>
          <a:xfrm>
            <a:off x="4924425" y="963506"/>
            <a:ext cx="3331089" cy="2304627"/>
          </a:xfrm>
          <a:prstGeom prst="rect">
            <a:avLst/>
          </a:prstGeom>
        </p:spPr>
      </p:pic>
      <p:pic>
        <p:nvPicPr>
          <p:cNvPr id="10" name="Picture 9">
            <a:extLst>
              <a:ext uri="{FF2B5EF4-FFF2-40B4-BE49-F238E27FC236}">
                <a16:creationId xmlns:a16="http://schemas.microsoft.com/office/drawing/2014/main" id="{B6B052B8-89D6-4474-BB5E-3B08732BEBB5}"/>
              </a:ext>
            </a:extLst>
          </p:cNvPr>
          <p:cNvPicPr>
            <a:picLocks noChangeAspect="1"/>
          </p:cNvPicPr>
          <p:nvPr/>
        </p:nvPicPr>
        <p:blipFill>
          <a:blip r:embed="rId3"/>
          <a:stretch>
            <a:fillRect/>
          </a:stretch>
        </p:blipFill>
        <p:spPr>
          <a:xfrm>
            <a:off x="8084634" y="963506"/>
            <a:ext cx="3771858" cy="2304626"/>
          </a:xfrm>
          <a:prstGeom prst="rect">
            <a:avLst/>
          </a:prstGeom>
        </p:spPr>
      </p:pic>
    </p:spTree>
    <p:extLst>
      <p:ext uri="{BB962C8B-B14F-4D97-AF65-F5344CB8AC3E}">
        <p14:creationId xmlns:p14="http://schemas.microsoft.com/office/powerpoint/2010/main" val="14059116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C5AC0-0F3D-4230-B9AF-44A0CF370C72}"/>
              </a:ext>
            </a:extLst>
          </p:cNvPr>
          <p:cNvSpPr>
            <a:spLocks noGrp="1"/>
          </p:cNvSpPr>
          <p:nvPr>
            <p:ph type="ctrTitle"/>
          </p:nvPr>
        </p:nvSpPr>
        <p:spPr>
          <a:xfrm>
            <a:off x="1524000" y="517246"/>
            <a:ext cx="9144000" cy="1519983"/>
          </a:xfrm>
          <a:solidFill>
            <a:srgbClr val="C00000"/>
          </a:solidFill>
        </p:spPr>
        <p:txBody>
          <a:bodyPr anchor="ctr">
            <a:normAutofit/>
          </a:bodyPr>
          <a:lstStyle/>
          <a:p>
            <a:r>
              <a:rPr lang="en-GB" sz="4400" dirty="0">
                <a:solidFill>
                  <a:schemeClr val="bg1"/>
                </a:solidFill>
                <a:effectLst>
                  <a:outerShdw blurRad="38100" dist="38100" dir="2700000" algn="tl">
                    <a:srgbClr val="000000">
                      <a:alpha val="43137"/>
                    </a:srgbClr>
                  </a:outerShdw>
                </a:effectLst>
                <a:latin typeface="Bahnschrift SemiBold" panose="020B0502040204020203" pitchFamily="34" charset="0"/>
              </a:rPr>
              <a:t>Objective</a:t>
            </a:r>
          </a:p>
        </p:txBody>
      </p:sp>
      <p:sp>
        <p:nvSpPr>
          <p:cNvPr id="3" name="Subtitle 2">
            <a:extLst>
              <a:ext uri="{FF2B5EF4-FFF2-40B4-BE49-F238E27FC236}">
                <a16:creationId xmlns:a16="http://schemas.microsoft.com/office/drawing/2014/main" id="{B60E588F-71F3-4287-B5BC-8FA585E16B41}"/>
              </a:ext>
            </a:extLst>
          </p:cNvPr>
          <p:cNvSpPr>
            <a:spLocks noGrp="1"/>
          </p:cNvSpPr>
          <p:nvPr>
            <p:ph type="subTitle" idx="1"/>
          </p:nvPr>
        </p:nvSpPr>
        <p:spPr>
          <a:xfrm>
            <a:off x="1524000" y="3165010"/>
            <a:ext cx="9144000" cy="1655762"/>
          </a:xfrm>
        </p:spPr>
        <p:txBody>
          <a:bodyPr>
            <a:normAutofit/>
          </a:bodyPr>
          <a:lstStyle/>
          <a:p>
            <a:r>
              <a:rPr lang="en-GB" sz="1800" dirty="0">
                <a:latin typeface="Bahnschrift SemiBold" panose="020B0502040204020203" pitchFamily="34" charset="0"/>
              </a:rPr>
              <a:t>“Our objective is simple. To become the essential, reliable and friendly App for those who are going out on the town or for those who want a quiet meal without sacrificing quality and accuracy”.</a:t>
            </a:r>
          </a:p>
        </p:txBody>
      </p:sp>
    </p:spTree>
    <p:extLst>
      <p:ext uri="{BB962C8B-B14F-4D97-AF65-F5344CB8AC3E}">
        <p14:creationId xmlns:p14="http://schemas.microsoft.com/office/powerpoint/2010/main" val="213022109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EE445-1BA3-47D4-BA70-0E867F7B53DA}"/>
              </a:ext>
            </a:extLst>
          </p:cNvPr>
          <p:cNvSpPr>
            <a:spLocks noGrp="1"/>
          </p:cNvSpPr>
          <p:nvPr>
            <p:ph type="title"/>
          </p:nvPr>
        </p:nvSpPr>
        <p:spPr>
          <a:xfrm>
            <a:off x="751168" y="492779"/>
            <a:ext cx="10515600" cy="1309127"/>
          </a:xfrm>
          <a:solidFill>
            <a:srgbClr val="C00000"/>
          </a:solidFill>
        </p:spPr>
        <p:txBody>
          <a:bodyPr anchor="ctr">
            <a:normAutofit/>
          </a:bodyPr>
          <a:lstStyle/>
          <a:p>
            <a:r>
              <a:rPr lang="en-GB" sz="4400" dirty="0">
                <a:solidFill>
                  <a:schemeClr val="bg1"/>
                </a:solidFill>
                <a:effectLst>
                  <a:outerShdw blurRad="38100" dist="38100" dir="2700000" algn="tl">
                    <a:srgbClr val="000000">
                      <a:alpha val="43137"/>
                    </a:srgbClr>
                  </a:outerShdw>
                </a:effectLst>
                <a:latin typeface="Bahnschrift SemiBold" panose="020B0502040204020203" pitchFamily="34" charset="0"/>
              </a:rPr>
              <a:t>Code of Conduct</a:t>
            </a:r>
          </a:p>
        </p:txBody>
      </p:sp>
      <p:sp>
        <p:nvSpPr>
          <p:cNvPr id="3" name="Text Placeholder 2">
            <a:extLst>
              <a:ext uri="{FF2B5EF4-FFF2-40B4-BE49-F238E27FC236}">
                <a16:creationId xmlns:a16="http://schemas.microsoft.com/office/drawing/2014/main" id="{F92D69CB-64B3-4882-979E-A9C7CF925048}"/>
              </a:ext>
            </a:extLst>
          </p:cNvPr>
          <p:cNvSpPr>
            <a:spLocks noGrp="1"/>
          </p:cNvSpPr>
          <p:nvPr>
            <p:ph type="body" idx="1"/>
          </p:nvPr>
        </p:nvSpPr>
        <p:spPr>
          <a:xfrm>
            <a:off x="831850" y="3177522"/>
            <a:ext cx="10515600" cy="1500187"/>
          </a:xfrm>
        </p:spPr>
        <p:txBody>
          <a:bodyPr anchor="ctr"/>
          <a:lstStyle/>
          <a:p>
            <a:pPr>
              <a:lnSpc>
                <a:spcPct val="107000"/>
              </a:lnSpc>
              <a:spcAft>
                <a:spcPts val="800"/>
              </a:spcAft>
            </a:pPr>
            <a:r>
              <a:rPr lang="en-GB" sz="1800" dirty="0">
                <a:solidFill>
                  <a:schemeClr val="tx1"/>
                </a:solidFill>
                <a:effectLst/>
                <a:latin typeface="Bahnschrift SemiBold" panose="020B0502040204020203" pitchFamily="34" charset="0"/>
                <a:ea typeface="Calibri" panose="020F0502020204030204" pitchFamily="34" charset="0"/>
                <a:cs typeface="Times New Roman" panose="02020603050405020304" pitchFamily="18" charset="0"/>
              </a:rPr>
              <a:t>In this section a summary of the code of conduct will be outlined</a:t>
            </a:r>
            <a:r>
              <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p>
          <a:p>
            <a:endParaRPr lang="en-GB" dirty="0"/>
          </a:p>
        </p:txBody>
      </p:sp>
    </p:spTree>
    <p:extLst>
      <p:ext uri="{BB962C8B-B14F-4D97-AF65-F5344CB8AC3E}">
        <p14:creationId xmlns:p14="http://schemas.microsoft.com/office/powerpoint/2010/main" val="189874478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2A16B-9D09-44FB-B348-AD61F637D696}"/>
              </a:ext>
            </a:extLst>
          </p:cNvPr>
          <p:cNvSpPr>
            <a:spLocks noGrp="1"/>
          </p:cNvSpPr>
          <p:nvPr>
            <p:ph type="title"/>
          </p:nvPr>
        </p:nvSpPr>
        <p:spPr>
          <a:solidFill>
            <a:srgbClr val="C00000"/>
          </a:solidFill>
        </p:spPr>
        <p:txBody>
          <a:bodyPr/>
          <a:lstStyle/>
          <a:p>
            <a:r>
              <a:rPr lang="en-GB" sz="2800" dirty="0">
                <a:solidFill>
                  <a:schemeClr val="bg1"/>
                </a:solidFill>
                <a:effectLst>
                  <a:outerShdw blurRad="38100" dist="38100" dir="2700000" algn="tl">
                    <a:srgbClr val="000000">
                      <a:alpha val="43137"/>
                    </a:srgbClr>
                  </a:outerShdw>
                </a:effectLst>
                <a:latin typeface="Bahnschrift SemiBold" panose="020B0502040204020203" pitchFamily="34" charset="0"/>
                <a:ea typeface="Calibri" panose="020F0502020204030204" pitchFamily="34" charset="0"/>
                <a:cs typeface="Times New Roman" panose="02020603050405020304" pitchFamily="18" charset="0"/>
              </a:rPr>
              <a:t>Use of Technology</a:t>
            </a: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endParaRPr lang="en-GB" dirty="0">
              <a:solidFill>
                <a:schemeClr val="bg1"/>
              </a:solidFill>
              <a:latin typeface="Bahnschrift SemiBold" panose="020B0502040204020203" pitchFamily="34" charset="0"/>
            </a:endParaRPr>
          </a:p>
        </p:txBody>
      </p:sp>
      <p:sp>
        <p:nvSpPr>
          <p:cNvPr id="3" name="Content Placeholder 2">
            <a:extLst>
              <a:ext uri="{FF2B5EF4-FFF2-40B4-BE49-F238E27FC236}">
                <a16:creationId xmlns:a16="http://schemas.microsoft.com/office/drawing/2014/main" id="{DF3EF0D0-ACD1-414B-8CC8-D90CC96D1C2D}"/>
              </a:ext>
            </a:extLst>
          </p:cNvPr>
          <p:cNvSpPr>
            <a:spLocks noGrp="1"/>
          </p:cNvSpPr>
          <p:nvPr>
            <p:ph idx="1"/>
          </p:nvPr>
        </p:nvSpPr>
        <p:spPr/>
        <p:txBody>
          <a:bodyPr/>
          <a:lstStyle/>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Mobile phones or other electronic items must be off during working hours.</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However, use of the above is allowed during break times only.</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Social media will be monitored and any detrimental posts to the company or brand will be investigated, and appropriate action taken.</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Any social media posts must be clearly stated to be opinion and not that of the company.</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Personal internet usage during working hours is prohibited unless on a break.</a:t>
            </a:r>
          </a:p>
          <a:p>
            <a:pPr marL="0" indent="0">
              <a:buNone/>
            </a:pPr>
            <a:endParaRPr lang="en-GB" dirty="0"/>
          </a:p>
        </p:txBody>
      </p:sp>
    </p:spTree>
    <p:extLst>
      <p:ext uri="{BB962C8B-B14F-4D97-AF65-F5344CB8AC3E}">
        <p14:creationId xmlns:p14="http://schemas.microsoft.com/office/powerpoint/2010/main" val="248109739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2A16B-9D09-44FB-B348-AD61F637D696}"/>
              </a:ext>
            </a:extLst>
          </p:cNvPr>
          <p:cNvSpPr>
            <a:spLocks noGrp="1"/>
          </p:cNvSpPr>
          <p:nvPr>
            <p:ph type="title"/>
          </p:nvPr>
        </p:nvSpPr>
        <p:spPr>
          <a:solidFill>
            <a:srgbClr val="C00000"/>
          </a:solidFill>
        </p:spPr>
        <p:txBody>
          <a:bodyPr/>
          <a:lstStyle/>
          <a:p>
            <a:r>
              <a:rPr lang="en-GB" sz="2800" dirty="0">
                <a:solidFill>
                  <a:schemeClr val="bg1"/>
                </a:solidFill>
                <a:effectLst>
                  <a:outerShdw blurRad="38100" dist="38100" dir="2700000" algn="tl">
                    <a:srgbClr val="000000">
                      <a:alpha val="43137"/>
                    </a:srgbClr>
                  </a:outerShdw>
                </a:effectLst>
                <a:latin typeface="Bahnschrift SemiBold" panose="020B0502040204020203" pitchFamily="34" charset="0"/>
                <a:ea typeface="Calibri" panose="020F0502020204030204" pitchFamily="34" charset="0"/>
                <a:cs typeface="Times New Roman" panose="02020603050405020304" pitchFamily="18" charset="0"/>
              </a:rPr>
              <a:t>Software and IP/Copyright Properties</a:t>
            </a: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endParaRPr lang="en-GB" dirty="0">
              <a:solidFill>
                <a:schemeClr val="bg1"/>
              </a:solidFill>
              <a:latin typeface="Bahnschrift SemiBold" panose="020B0502040204020203" pitchFamily="34" charset="0"/>
            </a:endParaRPr>
          </a:p>
        </p:txBody>
      </p:sp>
      <p:sp>
        <p:nvSpPr>
          <p:cNvPr id="3" name="Content Placeholder 2">
            <a:extLst>
              <a:ext uri="{FF2B5EF4-FFF2-40B4-BE49-F238E27FC236}">
                <a16:creationId xmlns:a16="http://schemas.microsoft.com/office/drawing/2014/main" id="{DF3EF0D0-ACD1-414B-8CC8-D90CC96D1C2D}"/>
              </a:ext>
            </a:extLst>
          </p:cNvPr>
          <p:cNvSpPr>
            <a:spLocks noGrp="1"/>
          </p:cNvSpPr>
          <p:nvPr>
            <p:ph idx="1"/>
          </p:nvPr>
        </p:nvSpPr>
        <p:spPr/>
        <p:txBody>
          <a:bodyPr/>
          <a:lstStyle/>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Staff will be expected to work on and develop software.</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Any code/software or properties developed during the contract of employment remains the sole property of the company.</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Under the contract of employment the company is entitled to any or all royalties earned from the publication of the software and this remains in place for a period of no less than one year after the termination of employment.</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Any staff found to be in breach of the above will be met with legal action and the company reserves the right to exercise this at it’s discretion.</a:t>
            </a:r>
          </a:p>
          <a:p>
            <a:pPr marL="0" indent="0">
              <a:buNone/>
            </a:pPr>
            <a:endParaRPr lang="en-GB" dirty="0"/>
          </a:p>
        </p:txBody>
      </p:sp>
    </p:spTree>
    <p:extLst>
      <p:ext uri="{BB962C8B-B14F-4D97-AF65-F5344CB8AC3E}">
        <p14:creationId xmlns:p14="http://schemas.microsoft.com/office/powerpoint/2010/main" val="152375132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2A16B-9D09-44FB-B348-AD61F637D696}"/>
              </a:ext>
            </a:extLst>
          </p:cNvPr>
          <p:cNvSpPr>
            <a:spLocks noGrp="1"/>
          </p:cNvSpPr>
          <p:nvPr>
            <p:ph type="title"/>
          </p:nvPr>
        </p:nvSpPr>
        <p:spPr>
          <a:solidFill>
            <a:srgbClr val="C00000"/>
          </a:solidFill>
        </p:spPr>
        <p:txBody>
          <a:bodyPr>
            <a:normAutofit fontScale="90000"/>
          </a:bodyPr>
          <a:lstStyle/>
          <a:p>
            <a:r>
              <a:rPr lang="en-GB" sz="2800" dirty="0">
                <a:solidFill>
                  <a:schemeClr val="bg1"/>
                </a:solidFill>
                <a:effectLst>
                  <a:outerShdw blurRad="38100" dist="38100" dir="2700000" algn="tl">
                    <a:srgbClr val="000000">
                      <a:alpha val="43137"/>
                    </a:srgbClr>
                  </a:outerShdw>
                </a:effectLst>
                <a:latin typeface="Bahnschrift SemiBold" panose="020B0502040204020203" pitchFamily="34" charset="0"/>
                <a:ea typeface="Calibri" panose="020F0502020204030204" pitchFamily="34" charset="0"/>
                <a:cs typeface="Times New Roman" panose="02020603050405020304" pitchFamily="18" charset="0"/>
              </a:rPr>
              <a:t>Dress Code</a:t>
            </a: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endParaRPr lang="en-GB" dirty="0">
              <a:solidFill>
                <a:schemeClr val="bg1"/>
              </a:solidFill>
              <a:latin typeface="Bahnschrift SemiBold" panose="020B0502040204020203" pitchFamily="34" charset="0"/>
            </a:endParaRPr>
          </a:p>
        </p:txBody>
      </p:sp>
      <p:sp>
        <p:nvSpPr>
          <p:cNvPr id="3" name="Content Placeholder 2">
            <a:extLst>
              <a:ext uri="{FF2B5EF4-FFF2-40B4-BE49-F238E27FC236}">
                <a16:creationId xmlns:a16="http://schemas.microsoft.com/office/drawing/2014/main" id="{DF3EF0D0-ACD1-414B-8CC8-D90CC96D1C2D}"/>
              </a:ext>
            </a:extLst>
          </p:cNvPr>
          <p:cNvSpPr>
            <a:spLocks noGrp="1"/>
          </p:cNvSpPr>
          <p:nvPr>
            <p:ph idx="1"/>
          </p:nvPr>
        </p:nvSpPr>
        <p:spPr/>
        <p:txBody>
          <a:bodyPr/>
          <a:lstStyle/>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Casual wear such as Jeans, skirts dresses is acceptable however outfits must be appropriate for a working environment.</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Clothing with inappropriate use of language or images will not be allowed.</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If a client or potential visit is due to take place employees will be notified and requested to wear appropriate business attire.</a:t>
            </a:r>
          </a:p>
          <a:p>
            <a:pPr marL="0" indent="0">
              <a:buNone/>
            </a:pPr>
            <a:endParaRPr lang="en-GB" dirty="0"/>
          </a:p>
        </p:txBody>
      </p:sp>
    </p:spTree>
    <p:extLst>
      <p:ext uri="{BB962C8B-B14F-4D97-AF65-F5344CB8AC3E}">
        <p14:creationId xmlns:p14="http://schemas.microsoft.com/office/powerpoint/2010/main" val="237271944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2A16B-9D09-44FB-B348-AD61F637D696}"/>
              </a:ext>
            </a:extLst>
          </p:cNvPr>
          <p:cNvSpPr>
            <a:spLocks noGrp="1"/>
          </p:cNvSpPr>
          <p:nvPr>
            <p:ph type="title"/>
          </p:nvPr>
        </p:nvSpPr>
        <p:spPr>
          <a:solidFill>
            <a:srgbClr val="C00000"/>
          </a:solidFill>
        </p:spPr>
        <p:txBody>
          <a:bodyPr>
            <a:normAutofit fontScale="90000"/>
          </a:bodyPr>
          <a:lstStyle/>
          <a:p>
            <a:r>
              <a:rPr lang="en-GB" sz="2800" dirty="0">
                <a:solidFill>
                  <a:schemeClr val="bg1"/>
                </a:solidFill>
                <a:effectLst>
                  <a:outerShdw blurRad="38100" dist="38100" dir="2700000" algn="tl">
                    <a:srgbClr val="000000">
                      <a:alpha val="43137"/>
                    </a:srgbClr>
                  </a:outerShdw>
                </a:effectLst>
                <a:latin typeface="Bahnschrift SemiBold" panose="020B0502040204020203" pitchFamily="34" charset="0"/>
                <a:ea typeface="Calibri" panose="020F0502020204030204" pitchFamily="34" charset="0"/>
                <a:cs typeface="Times New Roman" panose="02020603050405020304" pitchFamily="18" charset="0"/>
              </a:rPr>
              <a:t>Employee Breaks.</a:t>
            </a: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endParaRPr lang="en-GB" dirty="0">
              <a:solidFill>
                <a:schemeClr val="bg1"/>
              </a:solidFill>
              <a:latin typeface="Bahnschrift SemiBold" panose="020B0502040204020203" pitchFamily="34" charset="0"/>
            </a:endParaRPr>
          </a:p>
        </p:txBody>
      </p:sp>
      <p:sp>
        <p:nvSpPr>
          <p:cNvPr id="3" name="Content Placeholder 2">
            <a:extLst>
              <a:ext uri="{FF2B5EF4-FFF2-40B4-BE49-F238E27FC236}">
                <a16:creationId xmlns:a16="http://schemas.microsoft.com/office/drawing/2014/main" id="{DF3EF0D0-ACD1-414B-8CC8-D90CC96D1C2D}"/>
              </a:ext>
            </a:extLst>
          </p:cNvPr>
          <p:cNvSpPr>
            <a:spLocks noGrp="1"/>
          </p:cNvSpPr>
          <p:nvPr>
            <p:ph idx="1"/>
          </p:nvPr>
        </p:nvSpPr>
        <p:spPr/>
        <p:txBody>
          <a:bodyPr/>
          <a:lstStyle/>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A 60-minute lunch break is allocated to employees, and they are required to log out for lunch, and they log in on time.</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Failure to do so will result in 30 minutes wages to be deducted.</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Consistent offences will lead to disciplinary action and possible dismissal.</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Lunch breaks will be allocated to you by your manager and break swapping is to be at your managers discretion.</a:t>
            </a:r>
          </a:p>
          <a:p>
            <a:pPr marL="0" indent="0">
              <a:buNone/>
            </a:pPr>
            <a:endParaRPr lang="en-GB" dirty="0"/>
          </a:p>
        </p:txBody>
      </p:sp>
    </p:spTree>
    <p:extLst>
      <p:ext uri="{BB962C8B-B14F-4D97-AF65-F5344CB8AC3E}">
        <p14:creationId xmlns:p14="http://schemas.microsoft.com/office/powerpoint/2010/main" val="144978041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2A16B-9D09-44FB-B348-AD61F637D696}"/>
              </a:ext>
            </a:extLst>
          </p:cNvPr>
          <p:cNvSpPr>
            <a:spLocks noGrp="1"/>
          </p:cNvSpPr>
          <p:nvPr>
            <p:ph type="title"/>
          </p:nvPr>
        </p:nvSpPr>
        <p:spPr>
          <a:solidFill>
            <a:srgbClr val="C00000"/>
          </a:solidFill>
        </p:spPr>
        <p:txBody>
          <a:bodyPr>
            <a:normAutofit fontScale="90000"/>
          </a:bodyPr>
          <a:lstStyle/>
          <a:p>
            <a:r>
              <a:rPr lang="en-GB" sz="2800" dirty="0">
                <a:solidFill>
                  <a:schemeClr val="bg1"/>
                </a:solidFill>
                <a:effectLst>
                  <a:outerShdw blurRad="38100" dist="38100" dir="2700000" algn="tl">
                    <a:srgbClr val="000000">
                      <a:alpha val="43137"/>
                    </a:srgbClr>
                  </a:outerShdw>
                </a:effectLst>
                <a:latin typeface="Bahnschrift SemiBold" panose="020B0502040204020203" pitchFamily="34" charset="0"/>
                <a:ea typeface="Calibri" panose="020F0502020204030204" pitchFamily="34" charset="0"/>
                <a:cs typeface="Times New Roman" panose="02020603050405020304" pitchFamily="18" charset="0"/>
              </a:rPr>
              <a:t>Absenteeism</a:t>
            </a: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endParaRPr lang="en-GB" dirty="0">
              <a:solidFill>
                <a:schemeClr val="bg1"/>
              </a:solidFill>
              <a:latin typeface="Bahnschrift SemiBold" panose="020B0502040204020203" pitchFamily="34" charset="0"/>
            </a:endParaRPr>
          </a:p>
        </p:txBody>
      </p:sp>
      <p:sp>
        <p:nvSpPr>
          <p:cNvPr id="3" name="Content Placeholder 2">
            <a:extLst>
              <a:ext uri="{FF2B5EF4-FFF2-40B4-BE49-F238E27FC236}">
                <a16:creationId xmlns:a16="http://schemas.microsoft.com/office/drawing/2014/main" id="{DF3EF0D0-ACD1-414B-8CC8-D90CC96D1C2D}"/>
              </a:ext>
            </a:extLst>
          </p:cNvPr>
          <p:cNvSpPr>
            <a:spLocks noGrp="1"/>
          </p:cNvSpPr>
          <p:nvPr>
            <p:ph idx="1"/>
          </p:nvPr>
        </p:nvSpPr>
        <p:spPr/>
        <p:txBody>
          <a:bodyPr/>
          <a:lstStyle/>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Please follow the standard practice if you do not believe you will be in work. </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Please inform your line manager at least one hour before you are due to start your shift.</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Consistent absences will be investigated, and action could be taken.</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You must start and end your shift at the designated time or disciplinary action will be taken.</a:t>
            </a:r>
          </a:p>
          <a:p>
            <a:pPr marL="0" indent="0">
              <a:buNone/>
            </a:pPr>
            <a:endParaRPr lang="en-GB" dirty="0"/>
          </a:p>
        </p:txBody>
      </p:sp>
    </p:spTree>
    <p:extLst>
      <p:ext uri="{BB962C8B-B14F-4D97-AF65-F5344CB8AC3E}">
        <p14:creationId xmlns:p14="http://schemas.microsoft.com/office/powerpoint/2010/main" val="284806346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2A16B-9D09-44FB-B348-AD61F637D696}"/>
              </a:ext>
            </a:extLst>
          </p:cNvPr>
          <p:cNvSpPr>
            <a:spLocks noGrp="1"/>
          </p:cNvSpPr>
          <p:nvPr>
            <p:ph type="title"/>
          </p:nvPr>
        </p:nvSpPr>
        <p:spPr>
          <a:solidFill>
            <a:srgbClr val="C00000"/>
          </a:solidFill>
        </p:spPr>
        <p:txBody>
          <a:bodyPr>
            <a:normAutofit fontScale="90000"/>
          </a:bodyPr>
          <a:lstStyle/>
          <a:p>
            <a:r>
              <a:rPr lang="en-GB" sz="2800" dirty="0">
                <a:solidFill>
                  <a:schemeClr val="bg1"/>
                </a:solidFill>
                <a:effectLst>
                  <a:outerShdw blurRad="38100" dist="38100" dir="2700000" algn="tl">
                    <a:srgbClr val="000000">
                      <a:alpha val="43137"/>
                    </a:srgbClr>
                  </a:outerShdw>
                </a:effectLst>
                <a:latin typeface="Bahnschrift SemiBold" panose="020B0502040204020203" pitchFamily="34" charset="0"/>
                <a:ea typeface="Calibri" panose="020F0502020204030204" pitchFamily="34" charset="0"/>
                <a:cs typeface="Times New Roman" panose="02020603050405020304" pitchFamily="18" charset="0"/>
              </a:rPr>
              <a:t>Confidentiality</a:t>
            </a: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endParaRPr lang="en-GB" dirty="0">
              <a:solidFill>
                <a:schemeClr val="bg1"/>
              </a:solidFill>
              <a:latin typeface="Bahnschrift SemiBold" panose="020B0502040204020203" pitchFamily="34" charset="0"/>
            </a:endParaRPr>
          </a:p>
        </p:txBody>
      </p:sp>
      <p:sp>
        <p:nvSpPr>
          <p:cNvPr id="3" name="Content Placeholder 2">
            <a:extLst>
              <a:ext uri="{FF2B5EF4-FFF2-40B4-BE49-F238E27FC236}">
                <a16:creationId xmlns:a16="http://schemas.microsoft.com/office/drawing/2014/main" id="{DF3EF0D0-ACD1-414B-8CC8-D90CC96D1C2D}"/>
              </a:ext>
            </a:extLst>
          </p:cNvPr>
          <p:cNvSpPr>
            <a:spLocks noGrp="1"/>
          </p:cNvSpPr>
          <p:nvPr>
            <p:ph idx="1"/>
          </p:nvPr>
        </p:nvSpPr>
        <p:spPr/>
        <p:txBody>
          <a:bodyPr/>
          <a:lstStyle/>
          <a:p>
            <a:pPr marL="0" indent="0">
              <a:lnSpc>
                <a:spcPct val="107000"/>
              </a:lnSpc>
              <a:spcAft>
                <a:spcPts val="800"/>
              </a:spcAft>
              <a:buNone/>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Employees are reminded that all information that:</a:t>
            </a:r>
          </a:p>
          <a:p>
            <a:pPr>
              <a:lnSpc>
                <a:spcPct val="107000"/>
              </a:lnSpc>
              <a:spcAft>
                <a:spcPts val="800"/>
              </a:spcAft>
            </a:pPr>
            <a:r>
              <a:rPr lang="en-GB" sz="1800" dirty="0">
                <a:solidFill>
                  <a:srgbClr val="FF0000"/>
                </a:solidFill>
                <a:effectLst/>
                <a:latin typeface="Bahnschrift SemiBold" panose="020B0502040204020203" pitchFamily="34" charset="0"/>
                <a:ea typeface="Calibri" panose="020F0502020204030204" pitchFamily="34" charset="0"/>
                <a:cs typeface="Times New Roman" panose="02020603050405020304" pitchFamily="18" charset="0"/>
              </a:rPr>
              <a:t>Any information acquired during the course of employment</a:t>
            </a:r>
          </a:p>
          <a:p>
            <a:pPr>
              <a:lnSpc>
                <a:spcPct val="107000"/>
              </a:lnSpc>
              <a:spcAft>
                <a:spcPts val="800"/>
              </a:spcAft>
            </a:pPr>
            <a:r>
              <a:rPr lang="en-GB" sz="1800" dirty="0">
                <a:solidFill>
                  <a:srgbClr val="FF0000"/>
                </a:solidFill>
                <a:effectLst/>
                <a:latin typeface="Bahnschrift SemiBold" panose="020B0502040204020203" pitchFamily="34" charset="0"/>
                <a:ea typeface="Calibri" panose="020F0502020204030204" pitchFamily="34" charset="0"/>
                <a:cs typeface="Times New Roman" panose="02020603050405020304" pitchFamily="18" charset="0"/>
              </a:rPr>
              <a:t>Relating to the business or other persons, IP or bodies with whom the company has dealings</a:t>
            </a:r>
          </a:p>
          <a:p>
            <a:pPr>
              <a:lnSpc>
                <a:spcPct val="107000"/>
              </a:lnSpc>
              <a:spcAft>
                <a:spcPts val="800"/>
              </a:spcAft>
            </a:pPr>
            <a:r>
              <a:rPr lang="en-GB" sz="1800" dirty="0">
                <a:solidFill>
                  <a:srgbClr val="FF0000"/>
                </a:solidFill>
                <a:effectLst/>
                <a:latin typeface="Bahnschrift SemiBold" panose="020B0502040204020203" pitchFamily="34" charset="0"/>
                <a:ea typeface="Calibri" panose="020F0502020204030204" pitchFamily="34" charset="0"/>
                <a:cs typeface="Times New Roman" panose="02020603050405020304" pitchFamily="18" charset="0"/>
              </a:rPr>
              <a:t>Or has not been made public without our express consent</a:t>
            </a:r>
          </a:p>
          <a:p>
            <a:pPr>
              <a:lnSpc>
                <a:spcPct val="107000"/>
              </a:lnSpc>
              <a:spcAft>
                <a:spcPts val="800"/>
              </a:spcAft>
            </a:pPr>
            <a:endParaRPr lang="en-GB" sz="1800" dirty="0">
              <a:latin typeface="Bahnschrift SemiBold" panose="020B0502040204020203"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Is confidential and employees shall not disclose such information or IP at any time before or after the termination of employment and cannot be disclosed to any third party without our express written consent.</a:t>
            </a:r>
          </a:p>
          <a:p>
            <a:pPr marL="0" indent="0">
              <a:buNone/>
            </a:pPr>
            <a:endParaRPr lang="en-GB" dirty="0"/>
          </a:p>
        </p:txBody>
      </p:sp>
    </p:spTree>
    <p:extLst>
      <p:ext uri="{BB962C8B-B14F-4D97-AF65-F5344CB8AC3E}">
        <p14:creationId xmlns:p14="http://schemas.microsoft.com/office/powerpoint/2010/main" val="48289363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2A16B-9D09-44FB-B348-AD61F637D696}"/>
              </a:ext>
            </a:extLst>
          </p:cNvPr>
          <p:cNvSpPr>
            <a:spLocks noGrp="1"/>
          </p:cNvSpPr>
          <p:nvPr>
            <p:ph type="title"/>
          </p:nvPr>
        </p:nvSpPr>
        <p:spPr>
          <a:xfrm>
            <a:off x="838200" y="427305"/>
            <a:ext cx="10515600" cy="1325563"/>
          </a:xfrm>
          <a:solidFill>
            <a:srgbClr val="C00000"/>
          </a:solidFill>
        </p:spPr>
        <p:txBody>
          <a:bodyPr anchor="t">
            <a:normAutofit fontScale="90000"/>
          </a:bodyPr>
          <a:lstStyle/>
          <a:p>
            <a:r>
              <a:rPr lang="en-GB" sz="3100" dirty="0">
                <a:solidFill>
                  <a:schemeClr val="bg1"/>
                </a:solidFill>
                <a:effectLst>
                  <a:outerShdw blurRad="38100" dist="38100" dir="2700000" algn="tl">
                    <a:srgbClr val="000000">
                      <a:alpha val="43137"/>
                    </a:srgbClr>
                  </a:outerShdw>
                </a:effectLst>
                <a:latin typeface="Bahnschrift SemiBold" panose="020B0502040204020203" pitchFamily="34" charset="0"/>
                <a:ea typeface="Calibri" panose="020F0502020204030204" pitchFamily="34" charset="0"/>
                <a:cs typeface="Times New Roman" panose="02020603050405020304" pitchFamily="18" charset="0"/>
              </a:rPr>
              <a:t>Disciplinary Action.</a:t>
            </a: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endParaRPr lang="en-GB" dirty="0">
              <a:solidFill>
                <a:schemeClr val="bg1"/>
              </a:solidFill>
              <a:latin typeface="Bahnschrift SemiBold" panose="020B0502040204020203" pitchFamily="34" charset="0"/>
            </a:endParaRPr>
          </a:p>
        </p:txBody>
      </p:sp>
      <p:sp>
        <p:nvSpPr>
          <p:cNvPr id="3" name="Content Placeholder 2">
            <a:extLst>
              <a:ext uri="{FF2B5EF4-FFF2-40B4-BE49-F238E27FC236}">
                <a16:creationId xmlns:a16="http://schemas.microsoft.com/office/drawing/2014/main" id="{DF3EF0D0-ACD1-414B-8CC8-D90CC96D1C2D}"/>
              </a:ext>
            </a:extLst>
          </p:cNvPr>
          <p:cNvSpPr>
            <a:spLocks noGrp="1"/>
          </p:cNvSpPr>
          <p:nvPr>
            <p:ph idx="1"/>
          </p:nvPr>
        </p:nvSpPr>
        <p:spPr/>
        <p:txBody>
          <a:bodyPr/>
          <a:lstStyle/>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First stage is a verbal warning.</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Second stage is a written warning.</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Third stage will result in a verbal and written warning.</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Fourth stage if a further violation takes place, then summary dismissal will occur.</a:t>
            </a:r>
          </a:p>
          <a:p>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If the initial offence is severe enough then the employee may be sacked for Gross Misconduct.</a:t>
            </a:r>
            <a:endParaRPr lang="en-GB" dirty="0">
              <a:latin typeface="Bahnschrift SemiBold" panose="020B0502040204020203" pitchFamily="34" charset="0"/>
            </a:endParaRPr>
          </a:p>
        </p:txBody>
      </p:sp>
    </p:spTree>
    <p:extLst>
      <p:ext uri="{BB962C8B-B14F-4D97-AF65-F5344CB8AC3E}">
        <p14:creationId xmlns:p14="http://schemas.microsoft.com/office/powerpoint/2010/main" val="32023830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9900B-4788-47D2-8D13-11A31A480CD7}"/>
              </a:ext>
            </a:extLst>
          </p:cNvPr>
          <p:cNvSpPr>
            <a:spLocks noGrp="1"/>
          </p:cNvSpPr>
          <p:nvPr>
            <p:ph type="ctrTitle"/>
          </p:nvPr>
        </p:nvSpPr>
        <p:spPr>
          <a:solidFill>
            <a:srgbClr val="C00000"/>
          </a:solidFill>
        </p:spPr>
        <p:txBody>
          <a:bodyPr/>
          <a:lstStyle/>
          <a:p>
            <a:r>
              <a:rPr lang="en-GB" dirty="0">
                <a:solidFill>
                  <a:schemeClr val="bg1"/>
                </a:solidFill>
                <a:effectLst>
                  <a:outerShdw blurRad="38100" dist="38100" dir="2700000" algn="tl">
                    <a:srgbClr val="000000">
                      <a:alpha val="43137"/>
                    </a:srgbClr>
                  </a:outerShdw>
                </a:effectLst>
                <a:latin typeface="Bahnschrift SemiBold" panose="020B0502040204020203" pitchFamily="34" charset="0"/>
              </a:rPr>
              <a:t>WHERE'S MY LOCAL?</a:t>
            </a:r>
          </a:p>
        </p:txBody>
      </p:sp>
      <p:sp>
        <p:nvSpPr>
          <p:cNvPr id="3" name="Subtitle 2">
            <a:extLst>
              <a:ext uri="{FF2B5EF4-FFF2-40B4-BE49-F238E27FC236}">
                <a16:creationId xmlns:a16="http://schemas.microsoft.com/office/drawing/2014/main" id="{B3F03991-F083-4529-9470-4236F3952B5C}"/>
              </a:ext>
            </a:extLst>
          </p:cNvPr>
          <p:cNvSpPr>
            <a:spLocks noGrp="1"/>
          </p:cNvSpPr>
          <p:nvPr>
            <p:ph type="subTitle" idx="1"/>
          </p:nvPr>
        </p:nvSpPr>
        <p:spPr/>
        <p:txBody>
          <a:bodyPr/>
          <a:lstStyle/>
          <a:p>
            <a:r>
              <a:rPr lang="en-GB" sz="3200" b="1" dirty="0"/>
              <a:t>Marketing Presentation</a:t>
            </a:r>
          </a:p>
          <a:p>
            <a:endParaRPr lang="en-GB" b="1" dirty="0"/>
          </a:p>
        </p:txBody>
      </p:sp>
    </p:spTree>
    <p:extLst>
      <p:ext uri="{BB962C8B-B14F-4D97-AF65-F5344CB8AC3E}">
        <p14:creationId xmlns:p14="http://schemas.microsoft.com/office/powerpoint/2010/main" val="204523638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9563C-FE52-4309-A887-FE830EF9E69C}"/>
              </a:ext>
            </a:extLst>
          </p:cNvPr>
          <p:cNvSpPr>
            <a:spLocks noGrp="1"/>
          </p:cNvSpPr>
          <p:nvPr>
            <p:ph type="title"/>
          </p:nvPr>
        </p:nvSpPr>
        <p:spPr>
          <a:solidFill>
            <a:srgbClr val="C00000"/>
          </a:solidFill>
        </p:spPr>
        <p:txBody>
          <a:bodyPr/>
          <a:lstStyle/>
          <a:p>
            <a:r>
              <a:rPr lang="en-GB" b="1" dirty="0">
                <a:solidFill>
                  <a:schemeClr val="bg1"/>
                </a:solidFill>
                <a:latin typeface="Bahnschrift SemiBold" panose="020B0502040204020203" pitchFamily="34" charset="0"/>
              </a:rPr>
              <a:t>Is there an existing market for </a:t>
            </a:r>
            <a:r>
              <a:rPr lang="en-GB" dirty="0">
                <a:solidFill>
                  <a:schemeClr val="bg1"/>
                </a:solidFill>
                <a:effectLst>
                  <a:outerShdw blurRad="38100" dist="38100" dir="2700000" algn="tl">
                    <a:srgbClr val="000000">
                      <a:alpha val="43137"/>
                    </a:srgbClr>
                  </a:outerShdw>
                </a:effectLst>
                <a:latin typeface="Bahnschrift SemiBold" panose="020B0502040204020203" pitchFamily="34" charset="0"/>
              </a:rPr>
              <a:t>WHERE’S MY LOCAL</a:t>
            </a:r>
            <a:r>
              <a:rPr lang="en-GB" dirty="0">
                <a:solidFill>
                  <a:schemeClr val="bg1"/>
                </a:solidFill>
                <a:latin typeface="Bahnschrift SemiBold" panose="020B0502040204020203" pitchFamily="34" charset="0"/>
              </a:rPr>
              <a:t>?</a:t>
            </a:r>
          </a:p>
        </p:txBody>
      </p:sp>
      <p:sp>
        <p:nvSpPr>
          <p:cNvPr id="3" name="Content Placeholder 2">
            <a:extLst>
              <a:ext uri="{FF2B5EF4-FFF2-40B4-BE49-F238E27FC236}">
                <a16:creationId xmlns:a16="http://schemas.microsoft.com/office/drawing/2014/main" id="{E06C3B48-5527-4227-B7D4-4A050C2F1F96}"/>
              </a:ext>
            </a:extLst>
          </p:cNvPr>
          <p:cNvSpPr>
            <a:spLocks noGrp="1"/>
          </p:cNvSpPr>
          <p:nvPr>
            <p:ph idx="1"/>
          </p:nvPr>
        </p:nvSpPr>
        <p:spPr/>
        <p:txBody>
          <a:bodyPr/>
          <a:lstStyle/>
          <a:p>
            <a:pPr marL="0" indent="0">
              <a:buNone/>
            </a:pPr>
            <a:r>
              <a:rPr lang="en-GB" dirty="0">
                <a:latin typeface="Bahnschrift SemiBold" panose="020B0502040204020203" pitchFamily="34" charset="0"/>
              </a:rPr>
              <a:t>Other apps of a similar nature to </a:t>
            </a:r>
            <a:r>
              <a:rPr lang="en-GB" dirty="0">
                <a:solidFill>
                  <a:srgbClr val="C00000"/>
                </a:solidFill>
                <a:effectLst>
                  <a:outerShdw blurRad="38100" dist="38100" dir="2700000" algn="tl">
                    <a:srgbClr val="000000">
                      <a:alpha val="43137"/>
                    </a:srgbClr>
                  </a:outerShdw>
                </a:effectLst>
                <a:latin typeface="Bahnschrift SemiBold" panose="020B0502040204020203" pitchFamily="34" charset="0"/>
              </a:rPr>
              <a:t>WHERE’S MY LOCAL</a:t>
            </a:r>
            <a:r>
              <a:rPr lang="en-GB" dirty="0" smtClean="0">
                <a:solidFill>
                  <a:srgbClr val="C00000"/>
                </a:solidFill>
                <a:latin typeface="Bahnschrift SemiBold" panose="020B0502040204020203" pitchFamily="34" charset="0"/>
              </a:rPr>
              <a:t> </a:t>
            </a:r>
            <a:r>
              <a:rPr lang="en-GB" dirty="0">
                <a:latin typeface="Bahnschrift SemiBold" panose="020B0502040204020203" pitchFamily="34" charset="0"/>
              </a:rPr>
              <a:t>bring in considerable traffic and downloads. For example – </a:t>
            </a:r>
          </a:p>
          <a:p>
            <a:pPr marL="0" indent="0">
              <a:buNone/>
            </a:pPr>
            <a:r>
              <a:rPr lang="en-GB" dirty="0">
                <a:latin typeface="Bahnschrift SemiBold" panose="020B0502040204020203" pitchFamily="34" charset="0"/>
              </a:rPr>
              <a:t>A direct competitor to </a:t>
            </a:r>
            <a:r>
              <a:rPr lang="en-GB" dirty="0">
                <a:solidFill>
                  <a:srgbClr val="C00000"/>
                </a:solidFill>
                <a:effectLst>
                  <a:outerShdw blurRad="38100" dist="38100" dir="2700000" algn="tl">
                    <a:srgbClr val="000000">
                      <a:alpha val="43137"/>
                    </a:srgbClr>
                  </a:outerShdw>
                </a:effectLst>
                <a:latin typeface="Bahnschrift SemiBold" panose="020B0502040204020203" pitchFamily="34" charset="0"/>
              </a:rPr>
              <a:t>WHERE’S MY LOCAL </a:t>
            </a:r>
            <a:r>
              <a:rPr lang="en-GB" dirty="0">
                <a:latin typeface="Bahnschrift SemiBold" panose="020B0502040204020203" pitchFamily="34" charset="0"/>
              </a:rPr>
              <a:t>is the Wetherspoon app. Here is a list of some of the functionalities that it has that we wish to incorporate into out app – </a:t>
            </a:r>
          </a:p>
          <a:p>
            <a:r>
              <a:rPr lang="en-GB" dirty="0">
                <a:latin typeface="Bahnschrift SemiBold" panose="020B0502040204020203" pitchFamily="34" charset="0"/>
              </a:rPr>
              <a:t>The ability to locate the nearest Wetherspoons. </a:t>
            </a:r>
          </a:p>
          <a:p>
            <a:r>
              <a:rPr lang="en-GB" dirty="0">
                <a:latin typeface="Bahnschrift SemiBold" panose="020B0502040204020203" pitchFamily="34" charset="0"/>
              </a:rPr>
              <a:t>A full range of menus.</a:t>
            </a:r>
          </a:p>
          <a:p>
            <a:r>
              <a:rPr lang="en-GB" dirty="0">
                <a:latin typeface="Bahnschrift SemiBold" panose="020B0502040204020203" pitchFamily="34" charset="0"/>
              </a:rPr>
              <a:t>The ability to order both food and drinks to your table.</a:t>
            </a:r>
          </a:p>
          <a:p>
            <a:r>
              <a:rPr lang="en-GB" dirty="0">
                <a:latin typeface="Bahnschrift SemiBold" panose="020B0502040204020203" pitchFamily="34" charset="0"/>
              </a:rPr>
              <a:t>Advertisements for daily offers.</a:t>
            </a:r>
          </a:p>
        </p:txBody>
      </p:sp>
    </p:spTree>
    <p:extLst>
      <p:ext uri="{BB962C8B-B14F-4D97-AF65-F5344CB8AC3E}">
        <p14:creationId xmlns:p14="http://schemas.microsoft.com/office/powerpoint/2010/main" val="1670702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00000"/>
          </a:solidFill>
        </p:spPr>
        <p:txBody>
          <a:bodyPr/>
          <a:lstStyle/>
          <a:p>
            <a:r>
              <a:rPr lang="en-GB" dirty="0" smtClean="0">
                <a:solidFill>
                  <a:schemeClr val="bg1"/>
                </a:solidFill>
                <a:latin typeface="Bahnschrift SemiBold" panose="020B0502040204020203" pitchFamily="34" charset="0"/>
              </a:rPr>
              <a:t>Analysing Our Product</a:t>
            </a:r>
            <a:endParaRPr lang="en-GB" dirty="0">
              <a:solidFill>
                <a:schemeClr val="bg1"/>
              </a:solidFill>
              <a:latin typeface="Bahnschrift SemiBold" panose="020B0502040204020203" pitchFamily="34" charset="0"/>
            </a:endParaRPr>
          </a:p>
        </p:txBody>
      </p:sp>
      <p:sp>
        <p:nvSpPr>
          <p:cNvPr id="3" name="Content Placeholder 2"/>
          <p:cNvSpPr>
            <a:spLocks noGrp="1"/>
          </p:cNvSpPr>
          <p:nvPr>
            <p:ph idx="1"/>
          </p:nvPr>
        </p:nvSpPr>
        <p:spPr>
          <a:xfrm>
            <a:off x="838200" y="1857709"/>
            <a:ext cx="10515600" cy="4351338"/>
          </a:xfrm>
        </p:spPr>
        <p:txBody>
          <a:bodyPr>
            <a:normAutofit/>
          </a:bodyPr>
          <a:lstStyle/>
          <a:p>
            <a:pPr marL="0" indent="0">
              <a:buNone/>
            </a:pPr>
            <a:r>
              <a:rPr lang="en-GB" dirty="0" smtClean="0">
                <a:latin typeface="Bahnschrift SemiBold" panose="020B0502040204020203" pitchFamily="34" charset="0"/>
              </a:rPr>
              <a:t>To efficiently market our product it is important that we analyse its strengths and weaknesses. To do this I have used a SWOT analysis. </a:t>
            </a:r>
          </a:p>
          <a:p>
            <a:pPr marL="0" indent="0">
              <a:buNone/>
            </a:pPr>
            <a:r>
              <a:rPr lang="en-GB" dirty="0" smtClean="0">
                <a:solidFill>
                  <a:srgbClr val="C00000"/>
                </a:solidFill>
                <a:latin typeface="Bahnschrift SemiBold" panose="020B0502040204020203" pitchFamily="34" charset="0"/>
              </a:rPr>
              <a:t>Strengths</a:t>
            </a:r>
          </a:p>
          <a:p>
            <a:r>
              <a:rPr lang="en-GB" sz="2400" dirty="0" smtClean="0">
                <a:latin typeface="Bahnschrift SemiBold" panose="020B0502040204020203" pitchFamily="34" charset="0"/>
              </a:rPr>
              <a:t>Easy to use</a:t>
            </a:r>
          </a:p>
          <a:p>
            <a:r>
              <a:rPr lang="en-GB" sz="2400" dirty="0" smtClean="0">
                <a:latin typeface="Bahnschrift SemiBold" panose="020B0502040204020203" pitchFamily="34" charset="0"/>
              </a:rPr>
              <a:t>In demand product</a:t>
            </a:r>
          </a:p>
          <a:p>
            <a:pPr marL="0" indent="0">
              <a:buNone/>
            </a:pPr>
            <a:r>
              <a:rPr lang="en-GB" dirty="0" smtClean="0">
                <a:solidFill>
                  <a:srgbClr val="C00000"/>
                </a:solidFill>
                <a:latin typeface="Bahnschrift SemiBold" panose="020B0502040204020203" pitchFamily="34" charset="0"/>
              </a:rPr>
              <a:t>Opportunities</a:t>
            </a:r>
          </a:p>
          <a:p>
            <a:r>
              <a:rPr lang="en-GB" sz="2400" dirty="0" smtClean="0">
                <a:latin typeface="Bahnschrift SemiBold" panose="020B0502040204020203" pitchFamily="34" charset="0"/>
              </a:rPr>
              <a:t>Opportunity to branch further than Swansea</a:t>
            </a:r>
          </a:p>
          <a:p>
            <a:r>
              <a:rPr lang="en-GB" sz="2400" dirty="0" smtClean="0">
                <a:latin typeface="Bahnschrift SemiBold" panose="020B0502040204020203" pitchFamily="34" charset="0"/>
              </a:rPr>
              <a:t>Collaborations with different branches</a:t>
            </a:r>
            <a:endParaRPr lang="en-GB" sz="2400" dirty="0">
              <a:latin typeface="Bahnschrift SemiBold" panose="020B0502040204020203" pitchFamily="34" charset="0"/>
            </a:endParaRPr>
          </a:p>
        </p:txBody>
      </p:sp>
    </p:spTree>
    <p:extLst>
      <p:ext uri="{BB962C8B-B14F-4D97-AF65-F5344CB8AC3E}">
        <p14:creationId xmlns:p14="http://schemas.microsoft.com/office/powerpoint/2010/main" val="4097839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GB" dirty="0" smtClean="0">
                <a:solidFill>
                  <a:srgbClr val="C00000"/>
                </a:solidFill>
                <a:latin typeface="Bahnschrift SemiBold" panose="020B0502040204020203" pitchFamily="34" charset="0"/>
              </a:rPr>
              <a:t>Weaknesses</a:t>
            </a:r>
            <a:r>
              <a:rPr lang="en-GB" sz="2200" dirty="0" smtClean="0">
                <a:solidFill>
                  <a:srgbClr val="C00000"/>
                </a:solidFill>
                <a:latin typeface="Bahnschrift SemiBold" panose="020B0502040204020203" pitchFamily="34" charset="0"/>
              </a:rPr>
              <a:t> </a:t>
            </a:r>
          </a:p>
          <a:p>
            <a:r>
              <a:rPr lang="en-GB" sz="2400" dirty="0" smtClean="0">
                <a:latin typeface="Bahnschrift SemiBold" panose="020B0502040204020203" pitchFamily="34" charset="0"/>
              </a:rPr>
              <a:t>Limited to Swansea</a:t>
            </a:r>
          </a:p>
          <a:p>
            <a:r>
              <a:rPr lang="en-GB" sz="2400" dirty="0" smtClean="0">
                <a:latin typeface="Bahnschrift SemiBold" panose="020B0502040204020203" pitchFamily="34" charset="0"/>
              </a:rPr>
              <a:t>Finance </a:t>
            </a:r>
          </a:p>
          <a:p>
            <a:endParaRPr lang="en-GB" sz="2200" dirty="0">
              <a:latin typeface="Bahnschrift SemiBold" panose="020B0502040204020203" pitchFamily="34" charset="0"/>
            </a:endParaRPr>
          </a:p>
          <a:p>
            <a:pPr marL="0" indent="0">
              <a:buNone/>
            </a:pPr>
            <a:r>
              <a:rPr lang="en-GB" dirty="0" smtClean="0">
                <a:solidFill>
                  <a:srgbClr val="C00000"/>
                </a:solidFill>
                <a:latin typeface="Bahnschrift SemiBold" panose="020B0502040204020203" pitchFamily="34" charset="0"/>
              </a:rPr>
              <a:t>Threats</a:t>
            </a:r>
          </a:p>
          <a:p>
            <a:r>
              <a:rPr lang="en-GB" sz="2400" dirty="0" smtClean="0">
                <a:latin typeface="Bahnschrift SemiBold" panose="020B0502040204020203" pitchFamily="34" charset="0"/>
              </a:rPr>
              <a:t>Opposing companies</a:t>
            </a:r>
          </a:p>
          <a:p>
            <a:r>
              <a:rPr lang="en-GB" sz="2400" dirty="0" smtClean="0">
                <a:latin typeface="Bahnschrift SemiBold" panose="020B0502040204020203" pitchFamily="34" charset="0"/>
              </a:rPr>
              <a:t>Licencing</a:t>
            </a:r>
          </a:p>
          <a:p>
            <a:r>
              <a:rPr lang="en-GB" sz="2400" dirty="0" smtClean="0">
                <a:latin typeface="Bahnschrift SemiBold" panose="020B0502040204020203" pitchFamily="34" charset="0"/>
              </a:rPr>
              <a:t>Finance</a:t>
            </a:r>
            <a:endParaRPr lang="en-GB" sz="2400" dirty="0">
              <a:latin typeface="Bahnschrift SemiBold" panose="020B0502040204020203" pitchFamily="34" charset="0"/>
            </a:endParaRPr>
          </a:p>
        </p:txBody>
      </p:sp>
      <p:sp>
        <p:nvSpPr>
          <p:cNvPr id="4" name="Title 1"/>
          <p:cNvSpPr>
            <a:spLocks noGrp="1"/>
          </p:cNvSpPr>
          <p:nvPr>
            <p:ph type="title"/>
          </p:nvPr>
        </p:nvSpPr>
        <p:spPr>
          <a:solidFill>
            <a:srgbClr val="C00000"/>
          </a:solidFill>
        </p:spPr>
        <p:txBody>
          <a:bodyPr/>
          <a:lstStyle/>
          <a:p>
            <a:r>
              <a:rPr lang="en-GB" dirty="0" smtClean="0">
                <a:solidFill>
                  <a:schemeClr val="bg1"/>
                </a:solidFill>
                <a:latin typeface="Bahnschrift SemiBold" panose="020B0502040204020203" pitchFamily="34" charset="0"/>
              </a:rPr>
              <a:t>Analysing Our Product (2)</a:t>
            </a:r>
            <a:endParaRPr lang="en-GB" dirty="0">
              <a:solidFill>
                <a:schemeClr val="bg1"/>
              </a:solidFill>
              <a:latin typeface="Bahnschrift SemiBold" panose="020B0502040204020203" pitchFamily="34" charset="0"/>
            </a:endParaRPr>
          </a:p>
        </p:txBody>
      </p:sp>
    </p:spTree>
    <p:extLst>
      <p:ext uri="{BB962C8B-B14F-4D97-AF65-F5344CB8AC3E}">
        <p14:creationId xmlns:p14="http://schemas.microsoft.com/office/powerpoint/2010/main" val="870582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4"/>
            <a:ext cx="10515600" cy="5032375"/>
          </a:xfrm>
        </p:spPr>
        <p:txBody>
          <a:bodyPr/>
          <a:lstStyle/>
          <a:p>
            <a:pPr marL="0" indent="0">
              <a:buNone/>
            </a:pPr>
            <a:r>
              <a:rPr lang="en-GB" dirty="0" smtClean="0">
                <a:latin typeface="Bahnschrift SemiBold" panose="020B0502040204020203" pitchFamily="34" charset="0"/>
              </a:rPr>
              <a:t>PEST Analysis – </a:t>
            </a:r>
          </a:p>
          <a:p>
            <a:pPr marL="0" indent="0">
              <a:buNone/>
            </a:pPr>
            <a:r>
              <a:rPr lang="en-GB" dirty="0" smtClean="0">
                <a:solidFill>
                  <a:srgbClr val="C00000"/>
                </a:solidFill>
                <a:latin typeface="Bahnschrift SemiBold" panose="020B0502040204020203" pitchFamily="34" charset="0"/>
              </a:rPr>
              <a:t>Political</a:t>
            </a:r>
          </a:p>
          <a:p>
            <a:r>
              <a:rPr lang="en-GB" sz="2400" dirty="0" smtClean="0">
                <a:latin typeface="Bahnschrift SemiBold" panose="020B0502040204020203" pitchFamily="34" charset="0"/>
              </a:rPr>
              <a:t>Contribute to small businesses around Swansea</a:t>
            </a:r>
          </a:p>
          <a:p>
            <a:pPr marL="0" indent="0">
              <a:buNone/>
            </a:pPr>
            <a:r>
              <a:rPr lang="en-GB" dirty="0" smtClean="0">
                <a:solidFill>
                  <a:srgbClr val="C00000"/>
                </a:solidFill>
                <a:latin typeface="Bahnschrift SemiBold" panose="020B0502040204020203" pitchFamily="34" charset="0"/>
              </a:rPr>
              <a:t>Economic</a:t>
            </a:r>
          </a:p>
          <a:p>
            <a:r>
              <a:rPr lang="en-GB" sz="2400" dirty="0" smtClean="0">
                <a:latin typeface="Bahnschrift SemiBold" panose="020B0502040204020203" pitchFamily="34" charset="0"/>
              </a:rPr>
              <a:t>This is an eco friendly product being developed with as little carbon footprint as possible</a:t>
            </a:r>
          </a:p>
          <a:p>
            <a:pPr marL="0" indent="0">
              <a:buNone/>
            </a:pPr>
            <a:r>
              <a:rPr lang="en-GB" dirty="0" smtClean="0">
                <a:solidFill>
                  <a:srgbClr val="C00000"/>
                </a:solidFill>
                <a:latin typeface="Bahnschrift SemiBold" panose="020B0502040204020203" pitchFamily="34" charset="0"/>
              </a:rPr>
              <a:t>Social</a:t>
            </a:r>
          </a:p>
          <a:p>
            <a:r>
              <a:rPr lang="en-GB" sz="2400" dirty="0" smtClean="0">
                <a:latin typeface="Bahnschrift SemiBold" panose="020B0502040204020203" pitchFamily="34" charset="0"/>
              </a:rPr>
              <a:t>Our product brings people together and helps with socialising</a:t>
            </a:r>
          </a:p>
          <a:p>
            <a:pPr marL="0" indent="0">
              <a:buNone/>
            </a:pPr>
            <a:r>
              <a:rPr lang="en-GB" dirty="0" smtClean="0">
                <a:solidFill>
                  <a:srgbClr val="C00000"/>
                </a:solidFill>
                <a:latin typeface="Bahnschrift SemiBold" panose="020B0502040204020203" pitchFamily="34" charset="0"/>
              </a:rPr>
              <a:t>Technological</a:t>
            </a:r>
          </a:p>
          <a:p>
            <a:r>
              <a:rPr lang="en-GB" sz="2400" dirty="0" smtClean="0">
                <a:latin typeface="Bahnschrift SemiBold" panose="020B0502040204020203" pitchFamily="34" charset="0"/>
              </a:rPr>
              <a:t>The development of our app and what we had to consider when designing the app</a:t>
            </a:r>
          </a:p>
        </p:txBody>
      </p:sp>
      <p:sp>
        <p:nvSpPr>
          <p:cNvPr id="4" name="Title 1"/>
          <p:cNvSpPr>
            <a:spLocks noGrp="1"/>
          </p:cNvSpPr>
          <p:nvPr>
            <p:ph type="title"/>
          </p:nvPr>
        </p:nvSpPr>
        <p:spPr>
          <a:solidFill>
            <a:srgbClr val="C00000"/>
          </a:solidFill>
        </p:spPr>
        <p:txBody>
          <a:bodyPr/>
          <a:lstStyle/>
          <a:p>
            <a:r>
              <a:rPr lang="en-GB" dirty="0" smtClean="0">
                <a:solidFill>
                  <a:schemeClr val="bg1"/>
                </a:solidFill>
                <a:latin typeface="Bahnschrift SemiBold" panose="020B0502040204020203" pitchFamily="34" charset="0"/>
              </a:rPr>
              <a:t>Analysing Our Product (3)</a:t>
            </a:r>
            <a:endParaRPr lang="en-GB" dirty="0">
              <a:solidFill>
                <a:schemeClr val="bg1"/>
              </a:solidFill>
              <a:latin typeface="Bahnschrift SemiBold" panose="020B0502040204020203" pitchFamily="34" charset="0"/>
            </a:endParaRPr>
          </a:p>
        </p:txBody>
      </p:sp>
    </p:spTree>
    <p:extLst>
      <p:ext uri="{BB962C8B-B14F-4D97-AF65-F5344CB8AC3E}">
        <p14:creationId xmlns:p14="http://schemas.microsoft.com/office/powerpoint/2010/main" val="3266995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22ABAE-BF20-4AE2-9364-18CB87F0401F}"/>
              </a:ext>
            </a:extLst>
          </p:cNvPr>
          <p:cNvSpPr>
            <a:spLocks noGrp="1"/>
          </p:cNvSpPr>
          <p:nvPr>
            <p:ph type="title"/>
          </p:nvPr>
        </p:nvSpPr>
        <p:spPr>
          <a:xfrm>
            <a:off x="630936" y="640080"/>
            <a:ext cx="4818888" cy="1481328"/>
          </a:xfrm>
          <a:solidFill>
            <a:srgbClr val="C00000"/>
          </a:solidFill>
        </p:spPr>
        <p:txBody>
          <a:bodyPr anchor="b">
            <a:normAutofit/>
          </a:bodyPr>
          <a:lstStyle/>
          <a:p>
            <a:r>
              <a:rPr lang="en-GB" sz="5000" b="1" u="sng" dirty="0">
                <a:solidFill>
                  <a:schemeClr val="bg1"/>
                </a:solidFill>
                <a:latin typeface="Bahnschrift SemiBold" panose="020B0502040204020203" pitchFamily="34" charset="0"/>
              </a:rPr>
              <a:t>Is there a market?</a:t>
            </a:r>
          </a:p>
        </p:txBody>
      </p:sp>
      <p:sp>
        <p:nvSpPr>
          <p:cNvPr id="3" name="Content Placeholder 2">
            <a:extLst>
              <a:ext uri="{FF2B5EF4-FFF2-40B4-BE49-F238E27FC236}">
                <a16:creationId xmlns:a16="http://schemas.microsoft.com/office/drawing/2014/main" id="{635A2F0F-3365-43EA-AFED-686E052E3E41}"/>
              </a:ext>
            </a:extLst>
          </p:cNvPr>
          <p:cNvSpPr>
            <a:spLocks noGrp="1"/>
          </p:cNvSpPr>
          <p:nvPr>
            <p:ph idx="1"/>
          </p:nvPr>
        </p:nvSpPr>
        <p:spPr>
          <a:xfrm>
            <a:off x="652272" y="2529784"/>
            <a:ext cx="4818888" cy="3547872"/>
          </a:xfrm>
        </p:spPr>
        <p:txBody>
          <a:bodyPr anchor="t">
            <a:normAutofit/>
          </a:bodyPr>
          <a:lstStyle/>
          <a:p>
            <a:pPr marL="0" indent="0">
              <a:buNone/>
            </a:pPr>
            <a:r>
              <a:rPr lang="en-GB" sz="2200" dirty="0">
                <a:latin typeface="Bahnschrift SemiBold" panose="020B0502040204020203" pitchFamily="34" charset="0"/>
              </a:rPr>
              <a:t>Looking at competitors apps downloads, such as the </a:t>
            </a:r>
            <a:r>
              <a:rPr lang="en-GB" sz="2200" dirty="0" err="1">
                <a:latin typeface="Bahnschrift SemiBold" panose="020B0502040204020203" pitchFamily="34" charset="0"/>
              </a:rPr>
              <a:t>Wetherspoons</a:t>
            </a:r>
            <a:r>
              <a:rPr lang="en-GB" sz="2200" dirty="0">
                <a:latin typeface="Bahnschrift SemiBold" panose="020B0502040204020203" pitchFamily="34" charset="0"/>
              </a:rPr>
              <a:t> app we believe that there is a market for this kind of app. This is backed up by the figures from the both the Apple App Store and the Google Play Store – </a:t>
            </a:r>
            <a:endParaRPr lang="en-GB" sz="2200" dirty="0" smtClean="0">
              <a:latin typeface="Bahnschrift SemiBold" panose="020B0502040204020203" pitchFamily="34" charset="0"/>
            </a:endParaRPr>
          </a:p>
          <a:p>
            <a:pPr marL="0" indent="0">
              <a:buNone/>
            </a:pPr>
            <a:r>
              <a:rPr lang="en-GB" sz="2200" dirty="0">
                <a:latin typeface="Bahnschrift SemiBold" panose="020B0502040204020203" pitchFamily="34" charset="0"/>
              </a:rPr>
              <a:t>The App Store has Wetherspoon as number 8 in the world for food and drink with 1.1 million ratings.</a:t>
            </a:r>
          </a:p>
          <a:p>
            <a:pPr marL="0" indent="0">
              <a:buNone/>
            </a:pPr>
            <a:endParaRPr lang="en-GB" sz="2200" dirty="0">
              <a:latin typeface="Bahnschrift SemiBold" panose="020B0502040204020203" pitchFamily="34" charset="0"/>
            </a:endParaRPr>
          </a:p>
        </p:txBody>
      </p:sp>
      <p:pic>
        <p:nvPicPr>
          <p:cNvPr id="5" name="Picture 4">
            <a:extLst>
              <a:ext uri="{FF2B5EF4-FFF2-40B4-BE49-F238E27FC236}">
                <a16:creationId xmlns:a16="http://schemas.microsoft.com/office/drawing/2014/main" id="{6426844F-D948-48EA-BDD3-F7B093EF4E99}"/>
              </a:ext>
            </a:extLst>
          </p:cNvPr>
          <p:cNvPicPr>
            <a:picLocks noChangeAspect="1"/>
          </p:cNvPicPr>
          <p:nvPr/>
        </p:nvPicPr>
        <p:blipFill>
          <a:blip r:embed="rId2"/>
          <a:stretch>
            <a:fillRect/>
          </a:stretch>
        </p:blipFill>
        <p:spPr>
          <a:xfrm>
            <a:off x="6200731" y="705712"/>
            <a:ext cx="5458968" cy="3248085"/>
          </a:xfrm>
          <a:prstGeom prst="rect">
            <a:avLst/>
          </a:prstGeom>
        </p:spPr>
      </p:pic>
      <p:pic>
        <p:nvPicPr>
          <p:cNvPr id="7" name="Picture 6">
            <a:extLst>
              <a:ext uri="{FF2B5EF4-FFF2-40B4-BE49-F238E27FC236}">
                <a16:creationId xmlns:a16="http://schemas.microsoft.com/office/drawing/2014/main" id="{C59A0A14-DEF0-4D51-9D60-EAF4E2A21097}"/>
              </a:ext>
            </a:extLst>
          </p:cNvPr>
          <p:cNvPicPr>
            <a:picLocks noChangeAspect="1"/>
          </p:cNvPicPr>
          <p:nvPr/>
        </p:nvPicPr>
        <p:blipFill>
          <a:blip r:embed="rId3"/>
          <a:stretch>
            <a:fillRect/>
          </a:stretch>
        </p:blipFill>
        <p:spPr>
          <a:xfrm>
            <a:off x="6913026" y="4528245"/>
            <a:ext cx="4818888" cy="1211452"/>
          </a:xfrm>
          <a:prstGeom prst="rect">
            <a:avLst/>
          </a:prstGeom>
        </p:spPr>
      </p:pic>
      <p:sp>
        <p:nvSpPr>
          <p:cNvPr id="11" name="Rectangle 10">
            <a:extLst>
              <a:ext uri="{FF2B5EF4-FFF2-40B4-BE49-F238E27FC236}">
                <a16:creationId xmlns:a16="http://schemas.microsoft.com/office/drawing/2014/main" id="{0D852D99-F231-47C9-BF6D-F9BC93E64FFE}"/>
              </a:ext>
            </a:extLst>
          </p:cNvPr>
          <p:cNvSpPr/>
          <p:nvPr/>
        </p:nvSpPr>
        <p:spPr>
          <a:xfrm>
            <a:off x="532301" y="2264122"/>
            <a:ext cx="3764533" cy="3170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F805991E-56AB-4A96-BB2B-E18D90E2F04A}"/>
              </a:ext>
            </a:extLst>
          </p:cNvPr>
          <p:cNvSpPr/>
          <p:nvPr/>
        </p:nvSpPr>
        <p:spPr>
          <a:xfrm>
            <a:off x="9310447" y="2239444"/>
            <a:ext cx="1577314" cy="580679"/>
          </a:xfrm>
          <a:prstGeom prst="ellipse">
            <a:avLst/>
          </a:prstGeom>
          <a:noFill/>
          <a:ln w="412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1303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0DE6DD-96A7-4C85-B162-24414F695133}"/>
              </a:ext>
            </a:extLst>
          </p:cNvPr>
          <p:cNvSpPr>
            <a:spLocks noGrp="1"/>
          </p:cNvSpPr>
          <p:nvPr>
            <p:ph type="title"/>
          </p:nvPr>
        </p:nvSpPr>
        <p:spPr>
          <a:xfrm>
            <a:off x="630918" y="643465"/>
            <a:ext cx="3895359" cy="1846615"/>
          </a:xfrm>
          <a:solidFill>
            <a:srgbClr val="C00000"/>
          </a:solidFill>
        </p:spPr>
        <p:txBody>
          <a:bodyPr anchor="b">
            <a:normAutofit fontScale="90000"/>
          </a:bodyPr>
          <a:lstStyle/>
          <a:p>
            <a:r>
              <a:rPr lang="en-GB" sz="3800" b="1" dirty="0">
                <a:solidFill>
                  <a:schemeClr val="bg1"/>
                </a:solidFill>
                <a:latin typeface="Bahnschrift SemiBold" panose="020B0502040204020203" pitchFamily="34" charset="0"/>
              </a:rPr>
              <a:t>Here are some examples of the </a:t>
            </a:r>
            <a:r>
              <a:rPr lang="en-GB" sz="3800" b="1" u="sng" dirty="0">
                <a:solidFill>
                  <a:schemeClr val="bg1"/>
                </a:solidFill>
                <a:latin typeface="Bahnschrift SemiBold" panose="020B0502040204020203" pitchFamily="34" charset="0"/>
              </a:rPr>
              <a:t>competitor's app </a:t>
            </a:r>
            <a:r>
              <a:rPr lang="en-GB" sz="3800" b="1" dirty="0">
                <a:solidFill>
                  <a:schemeClr val="bg1"/>
                </a:solidFill>
                <a:latin typeface="Bahnschrift SemiBold" panose="020B0502040204020203" pitchFamily="34" charset="0"/>
              </a:rPr>
              <a:t>- </a:t>
            </a:r>
          </a:p>
        </p:txBody>
      </p:sp>
      <p:sp>
        <p:nvSpPr>
          <p:cNvPr id="28" name="Content Placeholder 14">
            <a:extLst>
              <a:ext uri="{FF2B5EF4-FFF2-40B4-BE49-F238E27FC236}">
                <a16:creationId xmlns:a16="http://schemas.microsoft.com/office/drawing/2014/main" id="{C40387C3-D94A-4D5D-A298-3F53760F7DAA}"/>
              </a:ext>
            </a:extLst>
          </p:cNvPr>
          <p:cNvSpPr>
            <a:spLocks noGrp="1"/>
          </p:cNvSpPr>
          <p:nvPr>
            <p:ph idx="1"/>
          </p:nvPr>
        </p:nvSpPr>
        <p:spPr>
          <a:xfrm>
            <a:off x="630936" y="2807167"/>
            <a:ext cx="3895522" cy="3386399"/>
          </a:xfrm>
        </p:spPr>
        <p:txBody>
          <a:bodyPr>
            <a:normAutofit/>
          </a:bodyPr>
          <a:lstStyle/>
          <a:p>
            <a:pPr marL="0" indent="0">
              <a:buNone/>
            </a:pPr>
            <a:r>
              <a:rPr lang="en-US" sz="2200" dirty="0">
                <a:latin typeface="Bahnschrift SemiBold" panose="020B0502040204020203" pitchFamily="34" charset="0"/>
              </a:rPr>
              <a:t>Features including – </a:t>
            </a:r>
          </a:p>
          <a:p>
            <a:r>
              <a:rPr lang="en-US" sz="2200" dirty="0">
                <a:latin typeface="Bahnschrift SemiBold" panose="020B0502040204020203" pitchFamily="34" charset="0"/>
              </a:rPr>
              <a:t>Ability to locate nearest branch.</a:t>
            </a:r>
          </a:p>
          <a:p>
            <a:r>
              <a:rPr lang="en-US" sz="2200" dirty="0">
                <a:latin typeface="Bahnschrift SemiBold" panose="020B0502040204020203" pitchFamily="34" charset="0"/>
              </a:rPr>
              <a:t>View a range of menus.</a:t>
            </a:r>
          </a:p>
          <a:p>
            <a:r>
              <a:rPr lang="en-US" sz="2200" dirty="0">
                <a:latin typeface="Bahnschrift SemiBold" panose="020B0502040204020203" pitchFamily="34" charset="0"/>
              </a:rPr>
              <a:t>Displaying deals for the given day.</a:t>
            </a:r>
          </a:p>
          <a:p>
            <a:pPr marL="0" indent="0">
              <a:buNone/>
            </a:pPr>
            <a:endParaRPr lang="en-US" sz="2200" dirty="0">
              <a:latin typeface="Bahnschrift SemiBold" panose="020B0502040204020203" pitchFamily="34" charset="0"/>
            </a:endParaRPr>
          </a:p>
        </p:txBody>
      </p:sp>
      <p:pic>
        <p:nvPicPr>
          <p:cNvPr id="5" name="Content Placeholder 4" descr="Graphical user interface, application&#10;&#10;Description automatically generated">
            <a:extLst>
              <a:ext uri="{FF2B5EF4-FFF2-40B4-BE49-F238E27FC236}">
                <a16:creationId xmlns:a16="http://schemas.microsoft.com/office/drawing/2014/main" id="{6BE00094-6A4A-475C-B4BD-39805000024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43232" y="164592"/>
            <a:ext cx="1598599" cy="3456432"/>
          </a:xfrm>
          <a:prstGeom prst="rect">
            <a:avLst/>
          </a:prstGeom>
        </p:spPr>
      </p:pic>
      <p:pic>
        <p:nvPicPr>
          <p:cNvPr id="11" name="Picture 10" descr="Graphical user interface, text&#10;&#10;Description automatically generated">
            <a:extLst>
              <a:ext uri="{FF2B5EF4-FFF2-40B4-BE49-F238E27FC236}">
                <a16:creationId xmlns:a16="http://schemas.microsoft.com/office/drawing/2014/main" id="{894B7485-1B10-49E0-AE9D-2A0B4492DEB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29601" y="164592"/>
            <a:ext cx="1222190" cy="2642575"/>
          </a:xfrm>
          <a:prstGeom prst="rect">
            <a:avLst/>
          </a:prstGeom>
        </p:spPr>
      </p:pic>
      <p:pic>
        <p:nvPicPr>
          <p:cNvPr id="7" name="Picture 6" descr="Graphical user interface&#10;&#10;Description automatically generated with medium confidence">
            <a:extLst>
              <a:ext uri="{FF2B5EF4-FFF2-40B4-BE49-F238E27FC236}">
                <a16:creationId xmlns:a16="http://schemas.microsoft.com/office/drawing/2014/main" id="{D9E0181D-737A-49E8-B092-2AD9D5A9E98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87984" y="3795522"/>
            <a:ext cx="1109095" cy="2398044"/>
          </a:xfrm>
          <a:prstGeom prst="rect">
            <a:avLst/>
          </a:prstGeom>
        </p:spPr>
      </p:pic>
      <p:pic>
        <p:nvPicPr>
          <p:cNvPr id="9" name="Picture 8" descr="Graphical user interface, application&#10;&#10;Description automatically generated">
            <a:extLst>
              <a:ext uri="{FF2B5EF4-FFF2-40B4-BE49-F238E27FC236}">
                <a16:creationId xmlns:a16="http://schemas.microsoft.com/office/drawing/2014/main" id="{3AC64440-1FAC-4110-BBD1-B39709E767C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95653" y="2971759"/>
            <a:ext cx="1490085" cy="3221807"/>
          </a:xfrm>
          <a:prstGeom prst="rect">
            <a:avLst/>
          </a:prstGeom>
        </p:spPr>
      </p:pic>
      <p:sp>
        <p:nvSpPr>
          <p:cNvPr id="12" name="Rectangle 11">
            <a:extLst>
              <a:ext uri="{FF2B5EF4-FFF2-40B4-BE49-F238E27FC236}">
                <a16:creationId xmlns:a16="http://schemas.microsoft.com/office/drawing/2014/main" id="{B3F9425E-080E-4F7B-BE46-57DB5830D44E}"/>
              </a:ext>
            </a:extLst>
          </p:cNvPr>
          <p:cNvSpPr/>
          <p:nvPr/>
        </p:nvSpPr>
        <p:spPr>
          <a:xfrm>
            <a:off x="541538" y="2490080"/>
            <a:ext cx="3764533" cy="3170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74978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CA995-BA8F-4BD8-9254-F7F4C04D79B1}"/>
              </a:ext>
            </a:extLst>
          </p:cNvPr>
          <p:cNvSpPr>
            <a:spLocks noGrp="1"/>
          </p:cNvSpPr>
          <p:nvPr>
            <p:ph type="title"/>
          </p:nvPr>
        </p:nvSpPr>
        <p:spPr>
          <a:solidFill>
            <a:srgbClr val="C00000"/>
          </a:solidFill>
        </p:spPr>
        <p:txBody>
          <a:bodyPr/>
          <a:lstStyle/>
          <a:p>
            <a:r>
              <a:rPr lang="en-GB" b="1" dirty="0">
                <a:solidFill>
                  <a:schemeClr val="bg1"/>
                </a:solidFill>
                <a:latin typeface="Bahnschrift SemiBold" panose="020B0502040204020203" pitchFamily="34" charset="0"/>
              </a:rPr>
              <a:t>How can we differ?</a:t>
            </a:r>
          </a:p>
        </p:txBody>
      </p:sp>
      <p:sp>
        <p:nvSpPr>
          <p:cNvPr id="3" name="Content Placeholder 2">
            <a:extLst>
              <a:ext uri="{FF2B5EF4-FFF2-40B4-BE49-F238E27FC236}">
                <a16:creationId xmlns:a16="http://schemas.microsoft.com/office/drawing/2014/main" id="{B4CEB70F-C06E-4307-8B56-56B842351B59}"/>
              </a:ext>
            </a:extLst>
          </p:cNvPr>
          <p:cNvSpPr>
            <a:spLocks noGrp="1"/>
          </p:cNvSpPr>
          <p:nvPr>
            <p:ph idx="1"/>
          </p:nvPr>
        </p:nvSpPr>
        <p:spPr/>
        <p:txBody>
          <a:bodyPr/>
          <a:lstStyle/>
          <a:p>
            <a:pPr marL="0" indent="0">
              <a:buNone/>
            </a:pPr>
            <a:r>
              <a:rPr lang="en-GB" dirty="0">
                <a:latin typeface="Bahnschrift SemiBold" panose="020B0502040204020203" pitchFamily="34" charset="0"/>
              </a:rPr>
              <a:t>We would like to differ by allowing the user to branch out discover a variety of different restaurants/bars rather than being limited to just the one chain.</a:t>
            </a:r>
          </a:p>
          <a:p>
            <a:pPr marL="0" indent="0">
              <a:buNone/>
            </a:pPr>
            <a:r>
              <a:rPr lang="en-GB" dirty="0">
                <a:latin typeface="Bahnschrift SemiBold" panose="020B0502040204020203" pitchFamily="34" charset="0"/>
              </a:rPr>
              <a:t>This will be to our advantage as it will allow us to – </a:t>
            </a:r>
          </a:p>
          <a:p>
            <a:r>
              <a:rPr lang="en-GB" dirty="0">
                <a:latin typeface="Bahnschrift SemiBold" panose="020B0502040204020203" pitchFamily="34" charset="0"/>
              </a:rPr>
              <a:t>Cater to a wider variety of audience</a:t>
            </a:r>
          </a:p>
          <a:p>
            <a:r>
              <a:rPr lang="en-GB" dirty="0">
                <a:latin typeface="Bahnschrift SemiBold" panose="020B0502040204020203" pitchFamily="34" charset="0"/>
              </a:rPr>
              <a:t>Give the customer options that other apps do not</a:t>
            </a:r>
          </a:p>
          <a:p>
            <a:r>
              <a:rPr lang="en-GB" dirty="0">
                <a:latin typeface="Bahnschrift SemiBold" panose="020B0502040204020203" pitchFamily="34" charset="0"/>
              </a:rPr>
              <a:t>Allow us to collaborate and branch out to more companies</a:t>
            </a:r>
          </a:p>
          <a:p>
            <a:pPr marL="0" indent="0">
              <a:buNone/>
            </a:pPr>
            <a:endParaRPr lang="en-GB" dirty="0">
              <a:latin typeface="Bahnschrift SemiBold" panose="020B0502040204020203" pitchFamily="34" charset="0"/>
            </a:endParaRPr>
          </a:p>
        </p:txBody>
      </p:sp>
    </p:spTree>
    <p:extLst>
      <p:ext uri="{BB962C8B-B14F-4D97-AF65-F5344CB8AC3E}">
        <p14:creationId xmlns:p14="http://schemas.microsoft.com/office/powerpoint/2010/main" val="52674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E0BDD-3128-4A35-A7C5-AB25A2015689}"/>
              </a:ext>
            </a:extLst>
          </p:cNvPr>
          <p:cNvSpPr>
            <a:spLocks noGrp="1"/>
          </p:cNvSpPr>
          <p:nvPr>
            <p:ph type="title"/>
          </p:nvPr>
        </p:nvSpPr>
        <p:spPr>
          <a:solidFill>
            <a:srgbClr val="C00000"/>
          </a:solidFill>
        </p:spPr>
        <p:txBody>
          <a:bodyPr/>
          <a:lstStyle/>
          <a:p>
            <a:r>
              <a:rPr lang="en-US" b="1" dirty="0">
                <a:solidFill>
                  <a:schemeClr val="bg1"/>
                </a:solidFill>
                <a:latin typeface="Bahnschrift SemiBold" panose="020B0502040204020203" pitchFamily="34" charset="0"/>
                <a:cs typeface="Calibri Light"/>
              </a:rPr>
              <a:t>Potential Sales Through App</a:t>
            </a:r>
            <a:endParaRPr lang="en-US" b="1" dirty="0">
              <a:solidFill>
                <a:schemeClr val="bg1"/>
              </a:solidFill>
              <a:latin typeface="Bahnschrift SemiBold" panose="020B0502040204020203" pitchFamily="34" charset="0"/>
            </a:endParaRPr>
          </a:p>
        </p:txBody>
      </p:sp>
      <p:sp>
        <p:nvSpPr>
          <p:cNvPr id="3" name="Content Placeholder 2">
            <a:extLst>
              <a:ext uri="{FF2B5EF4-FFF2-40B4-BE49-F238E27FC236}">
                <a16:creationId xmlns:a16="http://schemas.microsoft.com/office/drawing/2014/main" id="{DC0A47F9-B559-4D3C-A1E6-FB52DBAC5DF5}"/>
              </a:ext>
            </a:extLst>
          </p:cNvPr>
          <p:cNvSpPr>
            <a:spLocks noGrp="1"/>
          </p:cNvSpPr>
          <p:nvPr>
            <p:ph idx="1"/>
          </p:nvPr>
        </p:nvSpPr>
        <p:spPr/>
        <p:txBody>
          <a:bodyPr vert="horz" lIns="91440" tIns="45720" rIns="91440" bIns="45720" rtlCol="0" anchor="t">
            <a:normAutofit/>
          </a:bodyPr>
          <a:lstStyle/>
          <a:p>
            <a:pPr marL="0" indent="0">
              <a:buNone/>
            </a:pPr>
            <a:r>
              <a:rPr lang="en-US" dirty="0">
                <a:latin typeface="Bahnschrift SemiBold" panose="020B0502040204020203" pitchFamily="34" charset="0"/>
                <a:cs typeface="Calibri" panose="020F0502020204030204"/>
              </a:rPr>
              <a:t>Here are some sales figures for a competitor (Wetherspoons) since the release of their mobile app in March 2017 - </a:t>
            </a:r>
            <a:endParaRPr lang="en-US" dirty="0">
              <a:latin typeface="Bahnschrift SemiBold" panose="020B0502040204020203" pitchFamily="34" charset="0"/>
            </a:endParaRPr>
          </a:p>
          <a:p>
            <a:pPr marL="0" indent="0">
              <a:buNone/>
            </a:pPr>
            <a:endParaRPr lang="en-US" dirty="0">
              <a:latin typeface="Bahnschrift SemiBold" panose="020B0502040204020203" pitchFamily="34" charset="0"/>
              <a:cs typeface="Calibri" panose="020F0502020204030204"/>
            </a:endParaRPr>
          </a:p>
          <a:p>
            <a:pPr marL="0" indent="0">
              <a:buNone/>
            </a:pPr>
            <a:endParaRPr lang="en-US" dirty="0">
              <a:latin typeface="Bahnschrift SemiBold" panose="020B0502040204020203" pitchFamily="34" charset="0"/>
              <a:cs typeface="Calibri" panose="020F0502020204030204"/>
            </a:endParaRPr>
          </a:p>
        </p:txBody>
      </p:sp>
      <p:pic>
        <p:nvPicPr>
          <p:cNvPr id="4" name="Picture 4" descr="Table&#10;&#10;Description automatically generated">
            <a:extLst>
              <a:ext uri="{FF2B5EF4-FFF2-40B4-BE49-F238E27FC236}">
                <a16:creationId xmlns:a16="http://schemas.microsoft.com/office/drawing/2014/main" id="{439FEA42-08EF-4031-998B-87CFA15B7EA5}"/>
              </a:ext>
            </a:extLst>
          </p:cNvPr>
          <p:cNvPicPr>
            <a:picLocks noChangeAspect="1"/>
          </p:cNvPicPr>
          <p:nvPr/>
        </p:nvPicPr>
        <p:blipFill>
          <a:blip r:embed="rId2"/>
          <a:stretch>
            <a:fillRect/>
          </a:stretch>
        </p:blipFill>
        <p:spPr>
          <a:xfrm>
            <a:off x="838200" y="3610178"/>
            <a:ext cx="4579720" cy="1338738"/>
          </a:xfrm>
          <a:prstGeom prst="rect">
            <a:avLst/>
          </a:prstGeom>
        </p:spPr>
      </p:pic>
      <p:graphicFrame>
        <p:nvGraphicFramePr>
          <p:cNvPr id="5" name="Chart 4">
            <a:extLst>
              <a:ext uri="{FF2B5EF4-FFF2-40B4-BE49-F238E27FC236}">
                <a16:creationId xmlns:a16="http://schemas.microsoft.com/office/drawing/2014/main" id="{B87D9B4C-63CF-4569-8C75-8374499B0404}"/>
              </a:ext>
            </a:extLst>
          </p:cNvPr>
          <p:cNvGraphicFramePr>
            <a:graphicFrameLocks/>
          </p:cNvGraphicFramePr>
          <p:nvPr>
            <p:extLst/>
          </p:nvPr>
        </p:nvGraphicFramePr>
        <p:xfrm>
          <a:off x="5832153" y="2963008"/>
          <a:ext cx="5808861" cy="327722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254758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00000"/>
          </a:solidFill>
        </p:spPr>
        <p:txBody>
          <a:bodyPr/>
          <a:lstStyle/>
          <a:p>
            <a:r>
              <a:rPr lang="en-GB" b="1" dirty="0">
                <a:solidFill>
                  <a:schemeClr val="bg1"/>
                </a:solidFill>
                <a:latin typeface="Bahnschrift SemiBold" panose="020B0502040204020203" pitchFamily="34" charset="0"/>
              </a:rPr>
              <a:t>Our Target Audience</a:t>
            </a:r>
          </a:p>
        </p:txBody>
      </p:sp>
      <p:sp>
        <p:nvSpPr>
          <p:cNvPr id="3" name="Content Placeholder 2"/>
          <p:cNvSpPr>
            <a:spLocks noGrp="1"/>
          </p:cNvSpPr>
          <p:nvPr>
            <p:ph idx="1"/>
          </p:nvPr>
        </p:nvSpPr>
        <p:spPr/>
        <p:txBody>
          <a:bodyPr/>
          <a:lstStyle/>
          <a:p>
            <a:pPr marL="0" indent="0">
              <a:buNone/>
            </a:pPr>
            <a:r>
              <a:rPr lang="en-GB" dirty="0">
                <a:latin typeface="Bahnschrift SemiBold" panose="020B0502040204020203" pitchFamily="34" charset="0"/>
              </a:rPr>
              <a:t>Given that the app primarily advertises bars, out demographic is both male and females ranged from 18 and beyond.</a:t>
            </a:r>
          </a:p>
          <a:p>
            <a:pPr marL="0" indent="0">
              <a:buNone/>
            </a:pPr>
            <a:r>
              <a:rPr lang="en-GB" dirty="0">
                <a:latin typeface="Bahnschrift SemiBold" panose="020B0502040204020203" pitchFamily="34" charset="0"/>
              </a:rPr>
              <a:t>A great target audience for us is Students –</a:t>
            </a:r>
          </a:p>
          <a:p>
            <a:pPr marL="0" indent="0">
              <a:buNone/>
            </a:pPr>
            <a:r>
              <a:rPr lang="en-GB" dirty="0">
                <a:latin typeface="Bahnschrift SemiBold" panose="020B0502040204020203" pitchFamily="34" charset="0"/>
              </a:rPr>
              <a:t>Swansea University currently had </a:t>
            </a:r>
            <a:r>
              <a:rPr lang="en-GB" b="1" dirty="0">
                <a:latin typeface="Bahnschrift SemiBold" panose="020B0502040204020203" pitchFamily="34" charset="0"/>
              </a:rPr>
              <a:t>16,315 </a:t>
            </a:r>
            <a:r>
              <a:rPr lang="en-GB" dirty="0">
                <a:latin typeface="Bahnschrift SemiBold" panose="020B0502040204020203" pitchFamily="34" charset="0"/>
              </a:rPr>
              <a:t>undergraduate  students, many of whom will be new to the city. Our app will – </a:t>
            </a:r>
          </a:p>
          <a:p>
            <a:r>
              <a:rPr lang="en-GB" dirty="0">
                <a:latin typeface="Bahnschrift SemiBold" panose="020B0502040204020203" pitchFamily="34" charset="0"/>
              </a:rPr>
              <a:t>Help familiarise them with their new surroundings</a:t>
            </a:r>
          </a:p>
          <a:p>
            <a:r>
              <a:rPr lang="en-GB" dirty="0">
                <a:latin typeface="Bahnschrift SemiBold" panose="020B0502040204020203" pitchFamily="34" charset="0"/>
              </a:rPr>
              <a:t>Make locating the city's nightlife easier</a:t>
            </a:r>
          </a:p>
          <a:p>
            <a:r>
              <a:rPr lang="en-GB" dirty="0">
                <a:latin typeface="Bahnschrift SemiBold" panose="020B0502040204020203" pitchFamily="34" charset="0"/>
              </a:rPr>
              <a:t>Help them filter their preferences to locate their ideal location</a:t>
            </a:r>
          </a:p>
          <a:p>
            <a:pPr marL="0" indent="0">
              <a:buNone/>
            </a:pPr>
            <a:endParaRPr lang="en-GB" dirty="0">
              <a:latin typeface="Bahnschrift SemiBold" panose="020B0502040204020203" pitchFamily="34" charset="0"/>
            </a:endParaRPr>
          </a:p>
        </p:txBody>
      </p:sp>
    </p:spTree>
    <p:extLst>
      <p:ext uri="{BB962C8B-B14F-4D97-AF65-F5344CB8AC3E}">
        <p14:creationId xmlns:p14="http://schemas.microsoft.com/office/powerpoint/2010/main" val="2242354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A01903-7563-46F1-8530-AE73368EB27E}"/>
              </a:ext>
            </a:extLst>
          </p:cNvPr>
          <p:cNvSpPr>
            <a:spLocks noGrp="1"/>
          </p:cNvSpPr>
          <p:nvPr>
            <p:ph type="title"/>
          </p:nvPr>
        </p:nvSpPr>
        <p:spPr>
          <a:solidFill>
            <a:srgbClr val="C00000"/>
          </a:solidFill>
        </p:spPr>
        <p:txBody>
          <a:bodyPr/>
          <a:lstStyle/>
          <a:p>
            <a:r>
              <a:rPr lang="en-GB" b="1" dirty="0">
                <a:solidFill>
                  <a:schemeClr val="bg1"/>
                </a:solidFill>
                <a:latin typeface="Bahnschrift SemiBold" panose="020B0502040204020203" pitchFamily="34" charset="0"/>
              </a:rPr>
              <a:t>How To Reach Our Target Audience</a:t>
            </a:r>
            <a:endParaRPr lang="en-GB" dirty="0">
              <a:solidFill>
                <a:schemeClr val="bg1"/>
              </a:solidFill>
              <a:latin typeface="Bahnschrift SemiBold" panose="020B0502040204020203" pitchFamily="34" charset="0"/>
            </a:endParaRPr>
          </a:p>
        </p:txBody>
      </p:sp>
      <p:sp>
        <p:nvSpPr>
          <p:cNvPr id="3" name="Content Placeholder 2">
            <a:extLst>
              <a:ext uri="{FF2B5EF4-FFF2-40B4-BE49-F238E27FC236}">
                <a16:creationId xmlns:a16="http://schemas.microsoft.com/office/drawing/2014/main" id="{F0FDAD80-5A0D-4178-8815-07B44BAFBD5D}"/>
              </a:ext>
            </a:extLst>
          </p:cNvPr>
          <p:cNvSpPr>
            <a:spLocks noGrp="1"/>
          </p:cNvSpPr>
          <p:nvPr>
            <p:ph idx="1"/>
          </p:nvPr>
        </p:nvSpPr>
        <p:spPr/>
        <p:txBody>
          <a:bodyPr/>
          <a:lstStyle/>
          <a:p>
            <a:pPr marL="0" indent="0">
              <a:buNone/>
            </a:pPr>
            <a:r>
              <a:rPr lang="en-GB" dirty="0">
                <a:latin typeface="Bahnschrift SemiBold" panose="020B0502040204020203" pitchFamily="34" charset="0"/>
              </a:rPr>
              <a:t>The most effective way that we are able to reach our target audience is through the use of social media platforms. Some of these platforms include –</a:t>
            </a:r>
          </a:p>
          <a:p>
            <a:r>
              <a:rPr lang="en-GB" dirty="0">
                <a:latin typeface="Bahnschrift SemiBold" panose="020B0502040204020203" pitchFamily="34" charset="0"/>
              </a:rPr>
              <a:t>Facebook</a:t>
            </a:r>
          </a:p>
          <a:p>
            <a:r>
              <a:rPr lang="en-GB" dirty="0">
                <a:latin typeface="Bahnschrift SemiBold" panose="020B0502040204020203" pitchFamily="34" charset="0"/>
              </a:rPr>
              <a:t>Instagram</a:t>
            </a:r>
          </a:p>
          <a:p>
            <a:r>
              <a:rPr lang="en-GB" dirty="0">
                <a:latin typeface="Bahnschrift SemiBold" panose="020B0502040204020203" pitchFamily="34" charset="0"/>
              </a:rPr>
              <a:t>Twitter </a:t>
            </a:r>
          </a:p>
          <a:p>
            <a:r>
              <a:rPr lang="en-GB" dirty="0">
                <a:latin typeface="Bahnschrift SemiBold" panose="020B0502040204020203" pitchFamily="34" charset="0"/>
              </a:rPr>
              <a:t>Snapchat</a:t>
            </a:r>
          </a:p>
          <a:p>
            <a:pPr marL="0" indent="0">
              <a:buNone/>
            </a:pPr>
            <a:endParaRPr lang="en-GB" dirty="0">
              <a:latin typeface="Bahnschrift SemiBold" panose="020B0502040204020203" pitchFamily="34" charset="0"/>
            </a:endParaRPr>
          </a:p>
        </p:txBody>
      </p:sp>
      <p:pic>
        <p:nvPicPr>
          <p:cNvPr id="4" name="Picture 3">
            <a:extLst>
              <a:ext uri="{FF2B5EF4-FFF2-40B4-BE49-F238E27FC236}">
                <a16:creationId xmlns:a16="http://schemas.microsoft.com/office/drawing/2014/main" id="{F40D7975-DA87-4D15-A0F8-4DE7A17C4412}"/>
              </a:ext>
            </a:extLst>
          </p:cNvPr>
          <p:cNvPicPr>
            <a:picLocks noChangeAspect="1"/>
          </p:cNvPicPr>
          <p:nvPr/>
        </p:nvPicPr>
        <p:blipFill>
          <a:blip r:embed="rId3"/>
          <a:stretch>
            <a:fillRect/>
          </a:stretch>
        </p:blipFill>
        <p:spPr>
          <a:xfrm>
            <a:off x="838200" y="5533493"/>
            <a:ext cx="838797" cy="838797"/>
          </a:xfrm>
          <a:prstGeom prst="rect">
            <a:avLst/>
          </a:prstGeom>
        </p:spPr>
      </p:pic>
      <p:pic>
        <p:nvPicPr>
          <p:cNvPr id="5" name="Picture 4">
            <a:extLst>
              <a:ext uri="{FF2B5EF4-FFF2-40B4-BE49-F238E27FC236}">
                <a16:creationId xmlns:a16="http://schemas.microsoft.com/office/drawing/2014/main" id="{A4138C95-AA80-4617-AA40-997C3ECACED0}"/>
              </a:ext>
            </a:extLst>
          </p:cNvPr>
          <p:cNvPicPr>
            <a:picLocks noChangeAspect="1"/>
          </p:cNvPicPr>
          <p:nvPr/>
        </p:nvPicPr>
        <p:blipFill>
          <a:blip r:embed="rId4"/>
          <a:stretch>
            <a:fillRect/>
          </a:stretch>
        </p:blipFill>
        <p:spPr>
          <a:xfrm>
            <a:off x="1936352" y="5533493"/>
            <a:ext cx="839497" cy="838797"/>
          </a:xfrm>
          <a:prstGeom prst="rect">
            <a:avLst/>
          </a:prstGeom>
        </p:spPr>
      </p:pic>
      <p:pic>
        <p:nvPicPr>
          <p:cNvPr id="6" name="Picture 5">
            <a:extLst>
              <a:ext uri="{FF2B5EF4-FFF2-40B4-BE49-F238E27FC236}">
                <a16:creationId xmlns:a16="http://schemas.microsoft.com/office/drawing/2014/main" id="{63A43CEE-E681-445E-B89E-ADFBD0AB7CE9}"/>
              </a:ext>
            </a:extLst>
          </p:cNvPr>
          <p:cNvPicPr>
            <a:picLocks noChangeAspect="1"/>
          </p:cNvPicPr>
          <p:nvPr/>
        </p:nvPicPr>
        <p:blipFill rotWithShape="1">
          <a:blip r:embed="rId5"/>
          <a:srcRect l="18155" t="15378" r="22225" b="11540"/>
          <a:stretch/>
        </p:blipFill>
        <p:spPr>
          <a:xfrm>
            <a:off x="3079428" y="5533493"/>
            <a:ext cx="941807" cy="838797"/>
          </a:xfrm>
          <a:prstGeom prst="rect">
            <a:avLst/>
          </a:prstGeom>
        </p:spPr>
      </p:pic>
      <p:pic>
        <p:nvPicPr>
          <p:cNvPr id="9" name="Picture 8">
            <a:extLst>
              <a:ext uri="{FF2B5EF4-FFF2-40B4-BE49-F238E27FC236}">
                <a16:creationId xmlns:a16="http://schemas.microsoft.com/office/drawing/2014/main" id="{B4BFE5D2-7531-440A-BB3E-D8AEB90540C9}"/>
              </a:ext>
            </a:extLst>
          </p:cNvPr>
          <p:cNvPicPr>
            <a:picLocks noChangeAspect="1"/>
          </p:cNvPicPr>
          <p:nvPr/>
        </p:nvPicPr>
        <p:blipFill rotWithShape="1">
          <a:blip r:embed="rId6"/>
          <a:srcRect l="23442" t="9905" r="21701" b="10253"/>
          <a:stretch/>
        </p:blipFill>
        <p:spPr>
          <a:xfrm>
            <a:off x="4221219" y="5458454"/>
            <a:ext cx="941808" cy="913836"/>
          </a:xfrm>
          <a:prstGeom prst="rect">
            <a:avLst/>
          </a:prstGeom>
        </p:spPr>
      </p:pic>
    </p:spTree>
    <p:extLst>
      <p:ext uri="{BB962C8B-B14F-4D97-AF65-F5344CB8AC3E}">
        <p14:creationId xmlns:p14="http://schemas.microsoft.com/office/powerpoint/2010/main" val="4161494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dirty="0" smtClean="0">
                <a:latin typeface="Bahnschrift SemiBold" panose="020B0502040204020203" pitchFamily="34" charset="0"/>
              </a:rPr>
              <a:t>Using social media as a form of advertisement is the perfect way to it out demographic audience. It allows us to – </a:t>
            </a:r>
          </a:p>
          <a:p>
            <a:r>
              <a:rPr lang="en-GB" dirty="0" smtClean="0">
                <a:latin typeface="Bahnschrift SemiBold" panose="020B0502040204020203" pitchFamily="34" charset="0"/>
              </a:rPr>
              <a:t>Create a visual representation of our brand e.g. </a:t>
            </a:r>
          </a:p>
          <a:p>
            <a:endParaRPr lang="en-GB" dirty="0" smtClean="0">
              <a:latin typeface="Bahnschrift SemiBold" panose="020B0502040204020203" pitchFamily="34" charset="0"/>
            </a:endParaRPr>
          </a:p>
          <a:p>
            <a:pPr marL="0" indent="0">
              <a:buNone/>
            </a:pPr>
            <a:endParaRPr lang="en-GB" dirty="0">
              <a:latin typeface="Bahnschrift SemiBold" panose="020B0502040204020203" pitchFamily="34" charset="0"/>
            </a:endParaRPr>
          </a:p>
        </p:txBody>
      </p:sp>
      <p:sp>
        <p:nvSpPr>
          <p:cNvPr id="4" name="Title 1">
            <a:extLst>
              <a:ext uri="{FF2B5EF4-FFF2-40B4-BE49-F238E27FC236}">
                <a16:creationId xmlns:a16="http://schemas.microsoft.com/office/drawing/2014/main" id="{8EA01903-7563-46F1-8530-AE73368EB27E}"/>
              </a:ext>
            </a:extLst>
          </p:cNvPr>
          <p:cNvSpPr txBox="1">
            <a:spLocks/>
          </p:cNvSpPr>
          <p:nvPr/>
        </p:nvSpPr>
        <p:spPr>
          <a:xfrm>
            <a:off x="838200" y="371725"/>
            <a:ext cx="10515600" cy="1325563"/>
          </a:xfrm>
          <a:prstGeom prst="rect">
            <a:avLst/>
          </a:prstGeom>
          <a:solidFill>
            <a:srgbClr val="C00000"/>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400" b="1" i="0" u="none" strike="noStrike" kern="1200" cap="none" spc="0" normalizeH="0" baseline="0" noProof="0" dirty="0" smtClean="0">
                <a:ln>
                  <a:noFill/>
                </a:ln>
                <a:solidFill>
                  <a:prstClr val="white"/>
                </a:solidFill>
                <a:effectLst/>
                <a:uLnTx/>
                <a:uFillTx/>
                <a:latin typeface="Bahnschrift SemiBold" panose="020B0502040204020203" pitchFamily="34" charset="0"/>
                <a:ea typeface="+mj-ea"/>
                <a:cs typeface="+mj-cs"/>
              </a:rPr>
              <a:t>The Benefit of Social Media Marketing</a:t>
            </a:r>
            <a:endParaRPr kumimoji="0" lang="en-GB" sz="4400" b="0" i="0" u="none" strike="noStrike" kern="1200" cap="none" spc="0" normalizeH="0" baseline="0" noProof="0" dirty="0">
              <a:ln>
                <a:noFill/>
              </a:ln>
              <a:solidFill>
                <a:prstClr val="white"/>
              </a:solidFill>
              <a:effectLst/>
              <a:uLnTx/>
              <a:uFillTx/>
              <a:latin typeface="Bahnschrift SemiBold" panose="020B0502040204020203" pitchFamily="34" charset="0"/>
              <a:ea typeface="+mj-ea"/>
              <a:cs typeface="+mj-cs"/>
            </a:endParaRPr>
          </a:p>
        </p:txBody>
      </p:sp>
      <p:pic>
        <p:nvPicPr>
          <p:cNvPr id="5" name="Picture 4"/>
          <p:cNvPicPr>
            <a:picLocks noChangeAspect="1"/>
          </p:cNvPicPr>
          <p:nvPr/>
        </p:nvPicPr>
        <p:blipFill>
          <a:blip r:embed="rId2"/>
          <a:stretch>
            <a:fillRect/>
          </a:stretch>
        </p:blipFill>
        <p:spPr>
          <a:xfrm>
            <a:off x="1175084" y="3219201"/>
            <a:ext cx="5984708" cy="2301138"/>
          </a:xfrm>
          <a:prstGeom prst="rect">
            <a:avLst/>
          </a:prstGeom>
        </p:spPr>
      </p:pic>
    </p:spTree>
    <p:extLst>
      <p:ext uri="{BB962C8B-B14F-4D97-AF65-F5344CB8AC3E}">
        <p14:creationId xmlns:p14="http://schemas.microsoft.com/office/powerpoint/2010/main" val="2026254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latin typeface="Bahnschrift SemiBold" panose="020B0502040204020203" pitchFamily="34" charset="0"/>
              </a:rPr>
              <a:t>Engage with customers </a:t>
            </a:r>
          </a:p>
          <a:p>
            <a:pPr marL="0" indent="0">
              <a:buNone/>
            </a:pPr>
            <a:endParaRPr lang="en-GB" dirty="0" smtClean="0">
              <a:latin typeface="Bahnschrift SemiBold" panose="020B0502040204020203" pitchFamily="34" charset="0"/>
            </a:endParaRPr>
          </a:p>
          <a:p>
            <a:r>
              <a:rPr lang="en-GB" dirty="0" smtClean="0">
                <a:latin typeface="Bahnschrift SemiBold" panose="020B0502040204020203" pitchFamily="34" charset="0"/>
              </a:rPr>
              <a:t>Post regular updates to keep customers informed </a:t>
            </a:r>
          </a:p>
          <a:p>
            <a:pPr marL="0" indent="0">
              <a:buNone/>
            </a:pPr>
            <a:endParaRPr lang="en-GB" dirty="0" smtClean="0">
              <a:latin typeface="Bahnschrift SemiBold" panose="020B0502040204020203" pitchFamily="34" charset="0"/>
            </a:endParaRPr>
          </a:p>
          <a:p>
            <a:r>
              <a:rPr lang="en-GB" dirty="0" smtClean="0">
                <a:latin typeface="Bahnschrift SemiBold" panose="020B0502040204020203" pitchFamily="34" charset="0"/>
              </a:rPr>
              <a:t>Reach as many customers as possible. This can be achieved though paying social media companies to appear as “Recommended” companies on peoples social media pages. </a:t>
            </a:r>
            <a:endParaRPr lang="en-GB" dirty="0">
              <a:latin typeface="Bahnschrift SemiBold" panose="020B0502040204020203" pitchFamily="34" charset="0"/>
            </a:endParaRPr>
          </a:p>
        </p:txBody>
      </p:sp>
      <p:sp>
        <p:nvSpPr>
          <p:cNvPr id="4" name="Title 1">
            <a:extLst>
              <a:ext uri="{FF2B5EF4-FFF2-40B4-BE49-F238E27FC236}">
                <a16:creationId xmlns:a16="http://schemas.microsoft.com/office/drawing/2014/main" id="{8EA01903-7563-46F1-8530-AE73368EB27E}"/>
              </a:ext>
            </a:extLst>
          </p:cNvPr>
          <p:cNvSpPr txBox="1">
            <a:spLocks/>
          </p:cNvSpPr>
          <p:nvPr/>
        </p:nvSpPr>
        <p:spPr>
          <a:xfrm>
            <a:off x="838200" y="371725"/>
            <a:ext cx="10515600" cy="1325563"/>
          </a:xfrm>
          <a:prstGeom prst="rect">
            <a:avLst/>
          </a:prstGeom>
          <a:solidFill>
            <a:srgbClr val="C00000"/>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400" b="1" i="0" u="none" strike="noStrike" kern="1200" cap="none" spc="0" normalizeH="0" baseline="0" noProof="0" dirty="0" smtClean="0">
                <a:ln>
                  <a:noFill/>
                </a:ln>
                <a:solidFill>
                  <a:prstClr val="white"/>
                </a:solidFill>
                <a:effectLst/>
                <a:uLnTx/>
                <a:uFillTx/>
                <a:latin typeface="Bahnschrift SemiBold" panose="020B0502040204020203" pitchFamily="34" charset="0"/>
                <a:ea typeface="+mj-ea"/>
                <a:cs typeface="+mj-cs"/>
              </a:rPr>
              <a:t>The Benefit of Social Media Marketing cont.</a:t>
            </a:r>
            <a:endParaRPr kumimoji="0" lang="en-GB" sz="4400" b="0" i="0" u="none" strike="noStrike" kern="1200" cap="none" spc="0" normalizeH="0" baseline="0" noProof="0" dirty="0">
              <a:ln>
                <a:noFill/>
              </a:ln>
              <a:solidFill>
                <a:prstClr val="white"/>
              </a:solidFill>
              <a:effectLst/>
              <a:uLnTx/>
              <a:uFillTx/>
              <a:latin typeface="Bahnschrift SemiBold" panose="020B0502040204020203" pitchFamily="34" charset="0"/>
              <a:ea typeface="+mj-ea"/>
              <a:cs typeface="+mj-cs"/>
            </a:endParaRPr>
          </a:p>
        </p:txBody>
      </p:sp>
      <p:pic>
        <p:nvPicPr>
          <p:cNvPr id="5" name="Picture 4"/>
          <p:cNvPicPr>
            <a:picLocks noChangeAspect="1"/>
          </p:cNvPicPr>
          <p:nvPr/>
        </p:nvPicPr>
        <p:blipFill>
          <a:blip r:embed="rId2"/>
          <a:stretch>
            <a:fillRect/>
          </a:stretch>
        </p:blipFill>
        <p:spPr>
          <a:xfrm>
            <a:off x="838200" y="5541120"/>
            <a:ext cx="4102768" cy="919838"/>
          </a:xfrm>
          <a:prstGeom prst="rect">
            <a:avLst/>
          </a:prstGeom>
        </p:spPr>
      </p:pic>
    </p:spTree>
    <p:extLst>
      <p:ext uri="{BB962C8B-B14F-4D97-AF65-F5344CB8AC3E}">
        <p14:creationId xmlns:p14="http://schemas.microsoft.com/office/powerpoint/2010/main" val="2809117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latin typeface="Bahnschrift SemiBold" panose="020B0502040204020203" pitchFamily="34" charset="0"/>
            </a:endParaRPr>
          </a:p>
        </p:txBody>
      </p:sp>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38200" y="1904755"/>
            <a:ext cx="2036885" cy="4351338"/>
          </a:xfrm>
          <a:ln>
            <a:solidFill>
              <a:schemeClr val="tx1"/>
            </a:solidFill>
          </a:ln>
        </p:spPr>
      </p:pic>
      <p:sp>
        <p:nvSpPr>
          <p:cNvPr id="4" name="Title 1">
            <a:extLst>
              <a:ext uri="{FF2B5EF4-FFF2-40B4-BE49-F238E27FC236}">
                <a16:creationId xmlns:a16="http://schemas.microsoft.com/office/drawing/2014/main" id="{8EA01903-7563-46F1-8530-AE73368EB27E}"/>
              </a:ext>
            </a:extLst>
          </p:cNvPr>
          <p:cNvSpPr txBox="1">
            <a:spLocks/>
          </p:cNvSpPr>
          <p:nvPr/>
        </p:nvSpPr>
        <p:spPr>
          <a:xfrm>
            <a:off x="838200" y="365125"/>
            <a:ext cx="10515600" cy="1325563"/>
          </a:xfrm>
          <a:prstGeom prst="rect">
            <a:avLst/>
          </a:prstGeom>
          <a:solidFill>
            <a:srgbClr val="C00000"/>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400" b="1" i="0" u="none" strike="noStrike" kern="1200" cap="none" spc="0" normalizeH="0" baseline="0" noProof="0" dirty="0" smtClean="0">
                <a:ln>
                  <a:noFill/>
                </a:ln>
                <a:solidFill>
                  <a:prstClr val="white"/>
                </a:solidFill>
                <a:effectLst/>
                <a:uLnTx/>
                <a:uFillTx/>
                <a:latin typeface="Bahnschrift SemiBold" panose="020B0502040204020203" pitchFamily="34" charset="0"/>
                <a:ea typeface="+mj-ea"/>
                <a:cs typeface="+mj-cs"/>
              </a:rPr>
              <a:t>Our Social Media</a:t>
            </a:r>
            <a:endParaRPr kumimoji="0" lang="en-GB" sz="4400" b="0" i="0" u="none" strike="noStrike" kern="1200" cap="none" spc="0" normalizeH="0" baseline="0" noProof="0" dirty="0">
              <a:ln>
                <a:noFill/>
              </a:ln>
              <a:solidFill>
                <a:prstClr val="white"/>
              </a:solidFill>
              <a:effectLst/>
              <a:uLnTx/>
              <a:uFillTx/>
              <a:latin typeface="Bahnschrift SemiBold" panose="020B0502040204020203" pitchFamily="34" charset="0"/>
              <a:ea typeface="+mj-ea"/>
              <a:cs typeface="+mj-cs"/>
            </a:endParaRPr>
          </a:p>
        </p:txBody>
      </p:sp>
      <p:sp>
        <p:nvSpPr>
          <p:cNvPr id="7" name="TextBox 6"/>
          <p:cNvSpPr txBox="1"/>
          <p:nvPr/>
        </p:nvSpPr>
        <p:spPr>
          <a:xfrm>
            <a:off x="2980592" y="1904755"/>
            <a:ext cx="7411916" cy="175432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Bahnschrift SemiBold" panose="020B0502040204020203" pitchFamily="34" charset="0"/>
                <a:ea typeface="+mn-ea"/>
                <a:cs typeface="+mn-cs"/>
              </a:rPr>
              <a:t>Here is a screenshot of our Instagram page. We have taken the handle </a:t>
            </a:r>
            <a:r>
              <a:rPr kumimoji="0" lang="en-GB" sz="1800" b="0" i="0" u="none" strike="noStrike" kern="1200" cap="none" spc="0" normalizeH="0" baseline="0" noProof="0" dirty="0" smtClean="0">
                <a:ln>
                  <a:noFill/>
                </a:ln>
                <a:solidFill>
                  <a:srgbClr val="C00000"/>
                </a:solidFill>
                <a:effectLst/>
                <a:uLnTx/>
                <a:uFillTx/>
                <a:latin typeface="Bahnschrift SemiBold" panose="020B0502040204020203" pitchFamily="34" charset="0"/>
                <a:ea typeface="+mn-ea"/>
                <a:cs typeface="+mn-cs"/>
              </a:rPr>
              <a:t>@wheresmylocal_ </a:t>
            </a:r>
            <a:r>
              <a:rPr kumimoji="0" lang="en-GB" sz="1800" b="0" i="0" u="none" strike="noStrike" kern="1200" cap="none" spc="0" normalizeH="0" baseline="0" noProof="0" dirty="0" smtClean="0">
                <a:ln>
                  <a:noFill/>
                </a:ln>
                <a:solidFill>
                  <a:prstClr val="black"/>
                </a:solidFill>
                <a:effectLst/>
                <a:uLnTx/>
                <a:uFillTx/>
                <a:latin typeface="Bahnschrift SemiBold" panose="020B0502040204020203" pitchFamily="34" charset="0"/>
                <a:ea typeface="+mn-ea"/>
                <a:cs typeface="+mn-cs"/>
              </a:rPr>
              <a:t>to make us  easy as possible to find.</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smtClean="0">
              <a:ln>
                <a:noFill/>
              </a:ln>
              <a:solidFill>
                <a:prstClr val="black"/>
              </a:solidFill>
              <a:effectLst/>
              <a:uLnTx/>
              <a:uFillTx/>
              <a:latin typeface="Bahnschrift SemiBold" panose="020B0502040204020203"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Bahnschrift SemiBold" panose="020B0502040204020203" pitchFamily="34" charset="0"/>
                <a:ea typeface="+mn-ea"/>
                <a:cs typeface="+mn-cs"/>
              </a:rPr>
              <a:t>Here is an example of how beneficial Instagram is to us in order to gain insights into the audience we are reaching and engaging with –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Bahnschrift SemiBold" panose="020B0502040204020203" pitchFamily="34" charset="0"/>
              <a:ea typeface="+mn-ea"/>
              <a:cs typeface="+mn-cs"/>
            </a:endParaRPr>
          </a:p>
        </p:txBody>
      </p:sp>
      <p:pic>
        <p:nvPicPr>
          <p:cNvPr id="8" name="Picture 7"/>
          <p:cNvPicPr>
            <a:picLocks noChangeAspect="1"/>
          </p:cNvPicPr>
          <p:nvPr/>
        </p:nvPicPr>
        <p:blipFill>
          <a:blip r:embed="rId3"/>
          <a:stretch>
            <a:fillRect/>
          </a:stretch>
        </p:blipFill>
        <p:spPr>
          <a:xfrm>
            <a:off x="3073608" y="3411416"/>
            <a:ext cx="1446502" cy="3073816"/>
          </a:xfrm>
          <a:prstGeom prst="rect">
            <a:avLst/>
          </a:prstGeom>
          <a:ln>
            <a:solidFill>
              <a:schemeClr val="tx1"/>
            </a:solidFill>
          </a:ln>
        </p:spPr>
      </p:pic>
      <p:pic>
        <p:nvPicPr>
          <p:cNvPr id="9" name="Picture 8" descr="Graphical user interface, application&#10;&#10;Description automatically generated"/>
          <p:cNvPicPr/>
          <p:nvPr/>
        </p:nvPicPr>
        <p:blipFill>
          <a:blip r:embed="rId4" cstate="print">
            <a:extLst>
              <a:ext uri="{28A0092B-C50C-407E-A947-70E740481C1C}">
                <a14:useLocalDpi xmlns:a14="http://schemas.microsoft.com/office/drawing/2010/main" val="0"/>
              </a:ext>
            </a:extLst>
          </a:blip>
          <a:stretch>
            <a:fillRect/>
          </a:stretch>
        </p:blipFill>
        <p:spPr>
          <a:xfrm>
            <a:off x="5496724" y="3411416"/>
            <a:ext cx="1422822" cy="3073816"/>
          </a:xfrm>
          <a:prstGeom prst="rect">
            <a:avLst/>
          </a:prstGeom>
          <a:ln>
            <a:solidFill>
              <a:schemeClr val="tx1"/>
            </a:solidFill>
          </a:ln>
        </p:spPr>
      </p:pic>
      <p:pic>
        <p:nvPicPr>
          <p:cNvPr id="10" name="Picture 9" descr="Graphical user interface, application&#10;&#10;Description automatically generated"/>
          <p:cNvPicPr/>
          <p:nvPr/>
        </p:nvPicPr>
        <p:blipFill>
          <a:blip r:embed="rId5" cstate="print">
            <a:extLst>
              <a:ext uri="{28A0092B-C50C-407E-A947-70E740481C1C}">
                <a14:useLocalDpi xmlns:a14="http://schemas.microsoft.com/office/drawing/2010/main" val="0"/>
              </a:ext>
            </a:extLst>
          </a:blip>
          <a:stretch>
            <a:fillRect/>
          </a:stretch>
        </p:blipFill>
        <p:spPr>
          <a:xfrm>
            <a:off x="7896160" y="3411416"/>
            <a:ext cx="1380245" cy="3073816"/>
          </a:xfrm>
          <a:prstGeom prst="rect">
            <a:avLst/>
          </a:prstGeom>
          <a:ln>
            <a:solidFill>
              <a:schemeClr val="tx1"/>
            </a:solidFill>
          </a:ln>
        </p:spPr>
      </p:pic>
    </p:spTree>
    <p:extLst>
      <p:ext uri="{BB962C8B-B14F-4D97-AF65-F5344CB8AC3E}">
        <p14:creationId xmlns:p14="http://schemas.microsoft.com/office/powerpoint/2010/main" val="33891881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latin typeface="Bahnschrift SemiBold" panose="020B0502040204020203" pitchFamily="34" charset="0"/>
              </a:rPr>
              <a:t>Website – </a:t>
            </a:r>
          </a:p>
          <a:p>
            <a:pPr marL="0" indent="0">
              <a:buNone/>
            </a:pPr>
            <a:endParaRPr lang="en-GB" dirty="0"/>
          </a:p>
        </p:txBody>
      </p:sp>
      <p:sp>
        <p:nvSpPr>
          <p:cNvPr id="4" name="Title 1">
            <a:extLst>
              <a:ext uri="{FF2B5EF4-FFF2-40B4-BE49-F238E27FC236}">
                <a16:creationId xmlns:a16="http://schemas.microsoft.com/office/drawing/2014/main" id="{8EA01903-7563-46F1-8530-AE73368EB27E}"/>
              </a:ext>
            </a:extLst>
          </p:cNvPr>
          <p:cNvSpPr txBox="1">
            <a:spLocks/>
          </p:cNvSpPr>
          <p:nvPr/>
        </p:nvSpPr>
        <p:spPr>
          <a:xfrm>
            <a:off x="838200" y="371725"/>
            <a:ext cx="10515600" cy="1325563"/>
          </a:xfrm>
          <a:prstGeom prst="rect">
            <a:avLst/>
          </a:prstGeom>
          <a:solidFill>
            <a:srgbClr val="C00000"/>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400" b="1" i="0" u="none" strike="noStrike" kern="1200" cap="none" spc="0" normalizeH="0" baseline="0" noProof="0" dirty="0" smtClean="0">
                <a:ln>
                  <a:noFill/>
                </a:ln>
                <a:solidFill>
                  <a:prstClr val="white"/>
                </a:solidFill>
                <a:effectLst/>
                <a:uLnTx/>
                <a:uFillTx/>
                <a:latin typeface="Bahnschrift SemiBold" panose="020B0502040204020203" pitchFamily="34" charset="0"/>
                <a:ea typeface="+mj-ea"/>
                <a:cs typeface="+mj-cs"/>
              </a:rPr>
              <a:t>Alternative advertisement methods </a:t>
            </a:r>
            <a:endParaRPr kumimoji="0" lang="en-GB" sz="4400" b="0" i="0" u="none" strike="noStrike" kern="1200" cap="none" spc="0" normalizeH="0" baseline="0" noProof="0" dirty="0">
              <a:ln>
                <a:noFill/>
              </a:ln>
              <a:solidFill>
                <a:prstClr val="white"/>
              </a:solidFill>
              <a:effectLst/>
              <a:uLnTx/>
              <a:uFillTx/>
              <a:latin typeface="Bahnschrift SemiBold" panose="020B0502040204020203" pitchFamily="34" charset="0"/>
              <a:ea typeface="+mj-ea"/>
              <a:cs typeface="+mj-cs"/>
            </a:endParaRPr>
          </a:p>
        </p:txBody>
      </p:sp>
      <p:pic>
        <p:nvPicPr>
          <p:cNvPr id="7" name="Picture 6"/>
          <p:cNvPicPr>
            <a:picLocks noChangeAspect="1"/>
          </p:cNvPicPr>
          <p:nvPr/>
        </p:nvPicPr>
        <p:blipFill>
          <a:blip r:embed="rId2"/>
          <a:stretch>
            <a:fillRect/>
          </a:stretch>
        </p:blipFill>
        <p:spPr>
          <a:xfrm>
            <a:off x="838200" y="2337745"/>
            <a:ext cx="5518638" cy="2613605"/>
          </a:xfrm>
          <a:prstGeom prst="rect">
            <a:avLst/>
          </a:prstGeom>
        </p:spPr>
      </p:pic>
      <p:sp>
        <p:nvSpPr>
          <p:cNvPr id="8" name="TextBox 7"/>
          <p:cNvSpPr txBox="1"/>
          <p:nvPr/>
        </p:nvSpPr>
        <p:spPr>
          <a:xfrm>
            <a:off x="838200" y="5463470"/>
            <a:ext cx="10860741" cy="954107"/>
          </a:xfrm>
          <a:prstGeom prst="rect">
            <a:avLst/>
          </a:prstGeom>
          <a:noFill/>
        </p:spPr>
        <p:txBody>
          <a:bodyPr wrap="square" rtlCol="0">
            <a:spAutoFit/>
          </a:bodyPr>
          <a:lstStyle/>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smtClean="0">
                <a:ln>
                  <a:noFill/>
                </a:ln>
                <a:solidFill>
                  <a:prstClr val="black"/>
                </a:solidFill>
                <a:effectLst/>
                <a:uLnTx/>
                <a:uFillTx/>
                <a:latin typeface="Bahnschrift SemiBold" panose="020B0502040204020203" pitchFamily="34" charset="0"/>
                <a:ea typeface="+mn-ea"/>
                <a:cs typeface="+mn-cs"/>
              </a:rPr>
              <a:t>Using participating pubs/restaurants to run advertising campaigns. This can also be used for promotional deals. </a:t>
            </a:r>
            <a:endParaRPr kumimoji="0" lang="en-GB" sz="2800" b="0" i="0" u="none" strike="noStrike" kern="1200" cap="none" spc="0" normalizeH="0" baseline="0" noProof="0" dirty="0">
              <a:ln>
                <a:noFill/>
              </a:ln>
              <a:solidFill>
                <a:prstClr val="black"/>
              </a:solidFill>
              <a:effectLst/>
              <a:uLnTx/>
              <a:uFillTx/>
              <a:latin typeface="Bahnschrift SemiBold" panose="020B0502040204020203" pitchFamily="34" charset="0"/>
              <a:ea typeface="+mn-ea"/>
              <a:cs typeface="+mn-cs"/>
            </a:endParaRPr>
          </a:p>
        </p:txBody>
      </p:sp>
    </p:spTree>
    <p:extLst>
      <p:ext uri="{BB962C8B-B14F-4D97-AF65-F5344CB8AC3E}">
        <p14:creationId xmlns:p14="http://schemas.microsoft.com/office/powerpoint/2010/main" val="3777510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4" name="Title 1">
            <a:extLst>
              <a:ext uri="{FF2B5EF4-FFF2-40B4-BE49-F238E27FC236}">
                <a16:creationId xmlns:a16="http://schemas.microsoft.com/office/drawing/2014/main" id="{8EA01903-7563-46F1-8530-AE73368EB27E}"/>
              </a:ext>
            </a:extLst>
          </p:cNvPr>
          <p:cNvSpPr txBox="1">
            <a:spLocks/>
          </p:cNvSpPr>
          <p:nvPr/>
        </p:nvSpPr>
        <p:spPr>
          <a:xfrm>
            <a:off x="838200" y="365125"/>
            <a:ext cx="10515600" cy="1332163"/>
          </a:xfrm>
          <a:prstGeom prst="rect">
            <a:avLst/>
          </a:prstGeom>
          <a:solidFill>
            <a:srgbClr val="C00000"/>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400" b="1" i="0" u="none" strike="noStrike" kern="1200" cap="none" spc="0" normalizeH="0" baseline="0" noProof="0" dirty="0" smtClean="0">
                <a:ln>
                  <a:noFill/>
                </a:ln>
                <a:solidFill>
                  <a:prstClr val="white"/>
                </a:solidFill>
                <a:effectLst/>
                <a:uLnTx/>
                <a:uFillTx/>
                <a:latin typeface="Bahnschrift SemiBold" panose="020B0502040204020203" pitchFamily="34" charset="0"/>
                <a:ea typeface="+mj-ea"/>
                <a:cs typeface="+mj-cs"/>
              </a:rPr>
              <a:t>Financing the Marketing Plan</a:t>
            </a:r>
            <a:endParaRPr kumimoji="0" lang="en-GB" sz="4400" b="0" i="0" u="none" strike="noStrike" kern="1200" cap="none" spc="0" normalizeH="0" baseline="0" noProof="0" dirty="0">
              <a:ln>
                <a:noFill/>
              </a:ln>
              <a:solidFill>
                <a:prstClr val="white"/>
              </a:solidFill>
              <a:effectLst/>
              <a:uLnTx/>
              <a:uFillTx/>
              <a:latin typeface="Bahnschrift SemiBold" panose="020B0502040204020203" pitchFamily="34" charset="0"/>
              <a:ea typeface="+mj-ea"/>
              <a:cs typeface="+mj-cs"/>
            </a:endParaRPr>
          </a:p>
        </p:txBody>
      </p:sp>
      <p:sp>
        <p:nvSpPr>
          <p:cNvPr id="3" name="Content Placeholder 2"/>
          <p:cNvSpPr>
            <a:spLocks noGrp="1"/>
          </p:cNvSpPr>
          <p:nvPr>
            <p:ph idx="1"/>
          </p:nvPr>
        </p:nvSpPr>
        <p:spPr/>
        <p:txBody>
          <a:bodyPr/>
          <a:lstStyle/>
          <a:p>
            <a:pPr marL="0" indent="0">
              <a:buNone/>
            </a:pPr>
            <a:r>
              <a:rPr lang="en-GB" dirty="0" smtClean="0">
                <a:latin typeface="Bahnschrift SemiBold" panose="020B0502040204020203" pitchFamily="34" charset="0"/>
              </a:rPr>
              <a:t>After consulting with the finance team we have devised a marketing budget of </a:t>
            </a:r>
            <a:r>
              <a:rPr lang="en-GB" dirty="0" smtClean="0">
                <a:latin typeface="Bahnschrift SemiBold" panose="020B0502040204020203" pitchFamily="34" charset="0"/>
              </a:rPr>
              <a:t>£4900. </a:t>
            </a:r>
            <a:r>
              <a:rPr lang="en-GB" dirty="0" smtClean="0">
                <a:latin typeface="Bahnschrift SemiBold" panose="020B0502040204020203" pitchFamily="34" charset="0"/>
              </a:rPr>
              <a:t>Here are some cost examples of marketing strategies–</a:t>
            </a:r>
          </a:p>
          <a:p>
            <a:pPr marL="0" indent="0">
              <a:buNone/>
            </a:pPr>
            <a:r>
              <a:rPr lang="en-GB" dirty="0" smtClean="0">
                <a:latin typeface="Bahnschrift SemiBold" panose="020B0502040204020203" pitchFamily="34" charset="0"/>
              </a:rPr>
              <a:t>Instagram – Average around $0.01 to $0.05 per engagement </a:t>
            </a:r>
          </a:p>
          <a:p>
            <a:pPr marL="0" indent="0">
              <a:buNone/>
            </a:pPr>
            <a:endParaRPr lang="en-GB" dirty="0" smtClean="0">
              <a:latin typeface="Bahnschrift SemiBold" panose="020B0502040204020203" pitchFamily="34" charset="0"/>
            </a:endParaRPr>
          </a:p>
          <a:p>
            <a:pPr marL="0" indent="0">
              <a:buNone/>
            </a:pPr>
            <a:endParaRPr lang="en-GB" dirty="0">
              <a:latin typeface="Bahnschrift SemiBold" panose="020B0502040204020203" pitchFamily="34" charset="0"/>
            </a:endParaRPr>
          </a:p>
        </p:txBody>
      </p:sp>
      <p:pic>
        <p:nvPicPr>
          <p:cNvPr id="5" name="Picture 4"/>
          <p:cNvPicPr>
            <a:picLocks noChangeAspect="1"/>
          </p:cNvPicPr>
          <p:nvPr/>
        </p:nvPicPr>
        <p:blipFill>
          <a:blip r:embed="rId2"/>
          <a:stretch>
            <a:fillRect/>
          </a:stretch>
        </p:blipFill>
        <p:spPr>
          <a:xfrm>
            <a:off x="3692191" y="3766315"/>
            <a:ext cx="3606966" cy="3091685"/>
          </a:xfrm>
          <a:prstGeom prst="rect">
            <a:avLst/>
          </a:prstGeom>
        </p:spPr>
      </p:pic>
    </p:spTree>
    <p:extLst>
      <p:ext uri="{BB962C8B-B14F-4D97-AF65-F5344CB8AC3E}">
        <p14:creationId xmlns:p14="http://schemas.microsoft.com/office/powerpoint/2010/main" val="4169338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dirty="0" smtClean="0">
                <a:latin typeface="Bahnschrift SemiBold" panose="020B0502040204020203" pitchFamily="34" charset="0"/>
              </a:rPr>
              <a:t>Facebook – Clicks per Minute with defined budget. </a:t>
            </a:r>
          </a:p>
          <a:p>
            <a:pPr marL="0" indent="0">
              <a:buNone/>
            </a:pPr>
            <a:endParaRPr lang="en-GB" dirty="0">
              <a:latin typeface="Bahnschrift SemiBold" panose="020B0502040204020203" pitchFamily="34" charset="0"/>
            </a:endParaRPr>
          </a:p>
        </p:txBody>
      </p:sp>
      <p:sp>
        <p:nvSpPr>
          <p:cNvPr id="4" name="Title 1">
            <a:extLst>
              <a:ext uri="{FF2B5EF4-FFF2-40B4-BE49-F238E27FC236}">
                <a16:creationId xmlns:a16="http://schemas.microsoft.com/office/drawing/2014/main" id="{8EA01903-7563-46F1-8530-AE73368EB27E}"/>
              </a:ext>
            </a:extLst>
          </p:cNvPr>
          <p:cNvSpPr txBox="1">
            <a:spLocks noGrp="1"/>
          </p:cNvSpPr>
          <p:nvPr>
            <p:ph type="title"/>
          </p:nvPr>
        </p:nvSpPr>
        <p:spPr>
          <a:prstGeom prst="rect">
            <a:avLst/>
          </a:prstGeom>
          <a:solidFill>
            <a:srgbClr val="C00000"/>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smtClean="0">
                <a:solidFill>
                  <a:schemeClr val="bg1"/>
                </a:solidFill>
                <a:latin typeface="Bahnschrift SemiBold" panose="020B0502040204020203" pitchFamily="34" charset="0"/>
              </a:rPr>
              <a:t>Financing the Marketing Plan (2)</a:t>
            </a:r>
            <a:endParaRPr lang="en-GB" dirty="0">
              <a:solidFill>
                <a:schemeClr val="bg1"/>
              </a:solidFill>
              <a:latin typeface="Bahnschrift SemiBold" panose="020B0502040204020203" pitchFamily="34" charset="0"/>
            </a:endParaRPr>
          </a:p>
        </p:txBody>
      </p:sp>
      <p:pic>
        <p:nvPicPr>
          <p:cNvPr id="5" name="Picture 4"/>
          <p:cNvPicPr>
            <a:picLocks noChangeAspect="1"/>
          </p:cNvPicPr>
          <p:nvPr/>
        </p:nvPicPr>
        <p:blipFill>
          <a:blip r:embed="rId2"/>
          <a:stretch>
            <a:fillRect/>
          </a:stretch>
        </p:blipFill>
        <p:spPr>
          <a:xfrm>
            <a:off x="838200" y="2354680"/>
            <a:ext cx="3248025" cy="4362450"/>
          </a:xfrm>
          <a:prstGeom prst="rect">
            <a:avLst/>
          </a:prstGeom>
        </p:spPr>
      </p:pic>
      <p:pic>
        <p:nvPicPr>
          <p:cNvPr id="6" name="Picture 5"/>
          <p:cNvPicPr>
            <a:picLocks noChangeAspect="1"/>
          </p:cNvPicPr>
          <p:nvPr/>
        </p:nvPicPr>
        <p:blipFill>
          <a:blip r:embed="rId3"/>
          <a:stretch>
            <a:fillRect/>
          </a:stretch>
        </p:blipFill>
        <p:spPr>
          <a:xfrm>
            <a:off x="6053638" y="2935079"/>
            <a:ext cx="4806867" cy="3065421"/>
          </a:xfrm>
          <a:prstGeom prst="rect">
            <a:avLst/>
          </a:prstGeom>
        </p:spPr>
      </p:pic>
    </p:spTree>
    <p:extLst>
      <p:ext uri="{BB962C8B-B14F-4D97-AF65-F5344CB8AC3E}">
        <p14:creationId xmlns:p14="http://schemas.microsoft.com/office/powerpoint/2010/main" val="36524104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B69900B-4788-47D2-8D13-11A31A480CD7}"/>
              </a:ext>
            </a:extLst>
          </p:cNvPr>
          <p:cNvSpPr txBox="1">
            <a:spLocks/>
          </p:cNvSpPr>
          <p:nvPr/>
        </p:nvSpPr>
        <p:spPr>
          <a:xfrm>
            <a:off x="1491916" y="2245311"/>
            <a:ext cx="9144000" cy="2387600"/>
          </a:xfrm>
          <a:prstGeom prst="rect">
            <a:avLst/>
          </a:prstGeom>
          <a:solidFill>
            <a:srgbClr val="C00000"/>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sz="4400" b="0" i="0" u="none"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latin typeface="Bahnschrift SemiBold" panose="020B0502040204020203" pitchFamily="34" charset="0"/>
                <a:ea typeface="+mj-ea"/>
                <a:cs typeface="+mj-cs"/>
              </a:rPr>
              <a:t>Thank you for listening.</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sz="3600" b="0" i="0" u="none"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latin typeface="Bahnschrift SemiBold" panose="020B0502040204020203" pitchFamily="34" charset="0"/>
                <a:ea typeface="+mj-ea"/>
                <a:cs typeface="+mj-cs"/>
              </a:rPr>
              <a:t>Are there any questions?</a:t>
            </a:r>
            <a:endParaRPr kumimoji="0" lang="en-GB" sz="36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Bahnschrift SemiBold" panose="020B0502040204020203" pitchFamily="34" charset="0"/>
              <a:ea typeface="+mj-ea"/>
              <a:cs typeface="+mj-cs"/>
            </a:endParaRPr>
          </a:p>
        </p:txBody>
      </p:sp>
    </p:spTree>
    <p:extLst>
      <p:ext uri="{BB962C8B-B14F-4D97-AF65-F5344CB8AC3E}">
        <p14:creationId xmlns:p14="http://schemas.microsoft.com/office/powerpoint/2010/main" val="58982447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692127" y="816827"/>
            <a:ext cx="3510915" cy="3057893"/>
          </a:xfrm>
          <a:prstGeom prst="rect">
            <a:avLst/>
          </a:prstGeom>
        </p:spPr>
      </p:pic>
      <p:grpSp>
        <p:nvGrpSpPr>
          <p:cNvPr id="7" name="Group 6"/>
          <p:cNvGrpSpPr/>
          <p:nvPr/>
        </p:nvGrpSpPr>
        <p:grpSpPr>
          <a:xfrm>
            <a:off x="6203042" y="816827"/>
            <a:ext cx="3136900" cy="3057893"/>
            <a:chOff x="7195820" y="1225041"/>
            <a:chExt cx="3794760" cy="3670135"/>
          </a:xfrm>
        </p:grpSpPr>
        <p:sp>
          <p:nvSpPr>
            <p:cNvPr id="8" name="Rectangle 7"/>
            <p:cNvSpPr/>
            <p:nvPr/>
          </p:nvSpPr>
          <p:spPr>
            <a:xfrm>
              <a:off x="7195820" y="1225041"/>
              <a:ext cx="3794760" cy="367013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9" name="Group 8"/>
            <p:cNvGrpSpPr/>
            <p:nvPr/>
          </p:nvGrpSpPr>
          <p:grpSpPr>
            <a:xfrm>
              <a:off x="8241529" y="2010963"/>
              <a:ext cx="1708921" cy="2098289"/>
              <a:chOff x="2939488" y="1053465"/>
              <a:chExt cx="520700" cy="777875"/>
            </a:xfrm>
          </p:grpSpPr>
          <p:pic>
            <p:nvPicPr>
              <p:cNvPr id="10" name="Picture 9"/>
              <p:cNvPicPr>
                <a:picLocks noChangeAspect="1"/>
              </p:cNvPicPr>
              <p:nvPr/>
            </p:nvPicPr>
            <p:blipFill rotWithShape="1">
              <a:blip r:embed="rId3"/>
              <a:srcRect l="24857" t="13790" r="24736" b="13673"/>
              <a:stretch/>
            </p:blipFill>
            <p:spPr>
              <a:xfrm>
                <a:off x="2939488" y="1082040"/>
                <a:ext cx="520700" cy="749300"/>
              </a:xfrm>
              <a:prstGeom prst="rect">
                <a:avLst/>
              </a:prstGeom>
              <a:noFill/>
            </p:spPr>
          </p:pic>
          <p:pic>
            <p:nvPicPr>
              <p:cNvPr id="11" name="Picture 10"/>
              <p:cNvPicPr>
                <a:picLocks noChangeAspect="1"/>
              </p:cNvPicPr>
              <p:nvPr/>
            </p:nvPicPr>
            <p:blipFill rotWithShape="1">
              <a:blip r:embed="rId3">
                <a:lum bright="70000" contrast="-70000"/>
              </a:blip>
              <a:srcRect l="24857" t="13790" r="24736" b="13673"/>
              <a:stretch/>
            </p:blipFill>
            <p:spPr>
              <a:xfrm>
                <a:off x="2939488" y="1053465"/>
                <a:ext cx="520700" cy="749300"/>
              </a:xfrm>
              <a:prstGeom prst="rect">
                <a:avLst/>
              </a:prstGeom>
            </p:spPr>
          </p:pic>
        </p:grpSp>
      </p:grpSp>
      <p:sp>
        <p:nvSpPr>
          <p:cNvPr id="12" name="TextBox 11"/>
          <p:cNvSpPr txBox="1"/>
          <p:nvPr/>
        </p:nvSpPr>
        <p:spPr>
          <a:xfrm>
            <a:off x="2692127" y="4310743"/>
            <a:ext cx="664781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smtClean="0">
                <a:ln>
                  <a:noFill/>
                </a:ln>
                <a:solidFill>
                  <a:srgbClr val="C00000"/>
                </a:solidFill>
                <a:effectLst/>
                <a:uLnTx/>
                <a:uFillTx/>
                <a:latin typeface="Bahnschrift SemiBold" panose="020B0502040204020203" pitchFamily="34" charset="0"/>
                <a:ea typeface="+mn-ea"/>
                <a:cs typeface="+mn-cs"/>
              </a:rPr>
              <a:t>IDEATION &amp; DESIGN</a:t>
            </a:r>
            <a:endParaRPr kumimoji="0" lang="en-GB" sz="5400" b="0" i="0" u="none" strike="noStrike" kern="1200" cap="none" spc="0" normalizeH="0" baseline="0" noProof="0" dirty="0">
              <a:ln>
                <a:noFill/>
              </a:ln>
              <a:solidFill>
                <a:srgbClr val="C00000"/>
              </a:solidFill>
              <a:effectLst/>
              <a:uLnTx/>
              <a:uFillTx/>
              <a:latin typeface="Bahnschrift SemiBold" panose="020B0502040204020203" pitchFamily="34" charset="0"/>
              <a:ea typeface="+mn-ea"/>
              <a:cs typeface="+mn-cs"/>
            </a:endParaRPr>
          </a:p>
        </p:txBody>
      </p:sp>
    </p:spTree>
    <p:extLst>
      <p:ext uri="{BB962C8B-B14F-4D97-AF65-F5344CB8AC3E}">
        <p14:creationId xmlns:p14="http://schemas.microsoft.com/office/powerpoint/2010/main" val="295277677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00000"/>
          </a:solidFill>
        </p:spPr>
        <p:txBody>
          <a:bodyPr/>
          <a:lstStyle/>
          <a:p>
            <a:r>
              <a:rPr lang="en-GB" dirty="0" smtClean="0">
                <a:ln>
                  <a:solidFill>
                    <a:sysClr val="windowText" lastClr="000000"/>
                  </a:solidFill>
                </a:ln>
                <a:solidFill>
                  <a:schemeClr val="bg1"/>
                </a:solidFill>
                <a:latin typeface="Bahnschrift SemiBold" panose="020B0502040204020203" pitchFamily="34" charset="0"/>
              </a:rPr>
              <a:t>Requirements</a:t>
            </a:r>
            <a:endParaRPr lang="en-GB" dirty="0">
              <a:ln>
                <a:solidFill>
                  <a:sysClr val="windowText" lastClr="000000"/>
                </a:solidFill>
              </a:ln>
              <a:solidFill>
                <a:schemeClr val="bg1"/>
              </a:solidFill>
              <a:latin typeface="Bahnschrift SemiBold" panose="020B0502040204020203" pitchFamily="34" charset="0"/>
            </a:endParaRPr>
          </a:p>
        </p:txBody>
      </p:sp>
      <p:sp>
        <p:nvSpPr>
          <p:cNvPr id="3" name="Content Placeholder 2"/>
          <p:cNvSpPr>
            <a:spLocks noGrp="1"/>
          </p:cNvSpPr>
          <p:nvPr>
            <p:ph idx="1"/>
          </p:nvPr>
        </p:nvSpPr>
        <p:spPr/>
        <p:txBody>
          <a:bodyPr>
            <a:normAutofit fontScale="92500" lnSpcReduction="10000"/>
          </a:bodyPr>
          <a:lstStyle/>
          <a:p>
            <a:pPr marL="0" indent="0">
              <a:buNone/>
            </a:pPr>
            <a:r>
              <a:rPr lang="en-US" dirty="0">
                <a:latin typeface="Bahnschrift SemiBold" panose="020B0502040204020203" pitchFamily="34" charset="0"/>
              </a:rPr>
              <a:t>The WheresMyLocal app must include the following:</a:t>
            </a:r>
            <a:endParaRPr lang="en-GB" dirty="0">
              <a:latin typeface="Bahnschrift SemiBold" panose="020B0502040204020203" pitchFamily="34" charset="0"/>
            </a:endParaRPr>
          </a:p>
          <a:p>
            <a:pPr lvl="0"/>
            <a:r>
              <a:rPr lang="en-US" dirty="0">
                <a:latin typeface="Bahnschrift SemiBold" panose="020B0502040204020203" pitchFamily="34" charset="0"/>
              </a:rPr>
              <a:t>Ability for users to create an account to access rewards from associated pubs.</a:t>
            </a:r>
            <a:endParaRPr lang="en-GB" dirty="0">
              <a:latin typeface="Bahnschrift SemiBold" panose="020B0502040204020203" pitchFamily="34" charset="0"/>
            </a:endParaRPr>
          </a:p>
          <a:p>
            <a:pPr lvl="0"/>
            <a:r>
              <a:rPr lang="en-US" dirty="0">
                <a:latin typeface="Bahnschrift SemiBold" panose="020B0502040204020203" pitchFamily="34" charset="0"/>
              </a:rPr>
              <a:t>In app ordering for food/drinks.</a:t>
            </a:r>
            <a:endParaRPr lang="en-GB" dirty="0">
              <a:latin typeface="Bahnschrift SemiBold" panose="020B0502040204020203" pitchFamily="34" charset="0"/>
            </a:endParaRPr>
          </a:p>
          <a:p>
            <a:pPr lvl="0"/>
            <a:r>
              <a:rPr lang="en-US" dirty="0">
                <a:latin typeface="Bahnschrift SemiBold" panose="020B0502040204020203" pitchFamily="34" charset="0"/>
              </a:rPr>
              <a:t>Maps to find pubs in the area.</a:t>
            </a:r>
            <a:endParaRPr lang="en-GB" dirty="0">
              <a:latin typeface="Bahnschrift SemiBold" panose="020B0502040204020203" pitchFamily="34" charset="0"/>
            </a:endParaRPr>
          </a:p>
          <a:p>
            <a:pPr lvl="0"/>
            <a:r>
              <a:rPr lang="en-US" dirty="0">
                <a:latin typeface="Bahnschrift SemiBold" panose="020B0502040204020203" pitchFamily="34" charset="0"/>
              </a:rPr>
              <a:t>Must include menu items from pubs that we are associated with.</a:t>
            </a:r>
            <a:endParaRPr lang="en-GB" dirty="0">
              <a:latin typeface="Bahnschrift SemiBold" panose="020B0502040204020203" pitchFamily="34" charset="0"/>
            </a:endParaRPr>
          </a:p>
          <a:p>
            <a:pPr lvl="0"/>
            <a:r>
              <a:rPr lang="en-US" dirty="0">
                <a:latin typeface="Bahnschrift SemiBold" panose="020B0502040204020203" pitchFamily="34" charset="0"/>
              </a:rPr>
              <a:t>Must include a checkout system to allow users to order in app.</a:t>
            </a:r>
            <a:endParaRPr lang="en-GB" dirty="0">
              <a:latin typeface="Bahnschrift SemiBold" panose="020B0502040204020203" pitchFamily="34" charset="0"/>
            </a:endParaRPr>
          </a:p>
          <a:p>
            <a:pPr lvl="0"/>
            <a:r>
              <a:rPr lang="en-US" dirty="0">
                <a:latin typeface="Bahnschrift SemiBold" panose="020B0502040204020203" pitchFamily="34" charset="0"/>
              </a:rPr>
              <a:t>Ability for customers to review and rate pubs.</a:t>
            </a:r>
            <a:endParaRPr lang="en-GB" dirty="0">
              <a:latin typeface="Bahnschrift SemiBold" panose="020B0502040204020203" pitchFamily="34" charset="0"/>
            </a:endParaRPr>
          </a:p>
          <a:p>
            <a:pPr lvl="0"/>
            <a:r>
              <a:rPr lang="en-US" dirty="0">
                <a:latin typeface="Bahnschrift SemiBold" panose="020B0502040204020203" pitchFamily="34" charset="0"/>
              </a:rPr>
              <a:t>Allow pubs to put on various promotions to appeal to customers.</a:t>
            </a:r>
            <a:endParaRPr lang="en-GB" dirty="0">
              <a:latin typeface="Bahnschrift SemiBold" panose="020B0502040204020203" pitchFamily="34" charset="0"/>
            </a:endParaRPr>
          </a:p>
          <a:p>
            <a:pPr lvl="0"/>
            <a:r>
              <a:rPr lang="en-US" dirty="0">
                <a:latin typeface="Bahnschrift SemiBold" panose="020B0502040204020203" pitchFamily="34" charset="0"/>
              </a:rPr>
              <a:t>Targeted advertisements to customers.</a:t>
            </a:r>
            <a:endParaRPr lang="en-GB" dirty="0">
              <a:latin typeface="Bahnschrift SemiBold" panose="020B0502040204020203" pitchFamily="34" charset="0"/>
            </a:endParaRPr>
          </a:p>
        </p:txBody>
      </p:sp>
    </p:spTree>
    <p:extLst>
      <p:ext uri="{BB962C8B-B14F-4D97-AF65-F5344CB8AC3E}">
        <p14:creationId xmlns:p14="http://schemas.microsoft.com/office/powerpoint/2010/main" val="123279844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00000"/>
          </a:solidFill>
        </p:spPr>
        <p:txBody>
          <a:bodyPr/>
          <a:lstStyle/>
          <a:p>
            <a:r>
              <a:rPr lang="en-GB" dirty="0" smtClean="0">
                <a:ln>
                  <a:solidFill>
                    <a:sysClr val="windowText" lastClr="000000"/>
                  </a:solidFill>
                </a:ln>
                <a:solidFill>
                  <a:schemeClr val="bg1"/>
                </a:solidFill>
                <a:latin typeface="Bahnschrift SemiBold" panose="020B0502040204020203" pitchFamily="34" charset="0"/>
              </a:rPr>
              <a:t>App Navigation Flowchart</a:t>
            </a:r>
            <a:endParaRPr lang="en-GB" dirty="0">
              <a:ln>
                <a:solidFill>
                  <a:sysClr val="windowText" lastClr="000000"/>
                </a:solidFill>
              </a:ln>
              <a:solidFill>
                <a:schemeClr val="bg1"/>
              </a:solidFill>
              <a:latin typeface="Bahnschrift SemiBold" panose="020B0502040204020203" pitchFamily="34" charset="0"/>
            </a:endParaRPr>
          </a:p>
        </p:txBody>
      </p:sp>
      <p:pic>
        <p:nvPicPr>
          <p:cNvPr id="4" name="Content Placeholder 3"/>
          <p:cNvPicPr>
            <a:picLocks noGrp="1"/>
          </p:cNvPicPr>
          <p:nvPr>
            <p:ph idx="1"/>
          </p:nvPr>
        </p:nvPicPr>
        <p:blipFill>
          <a:blip r:embed="rId2"/>
          <a:stretch>
            <a:fillRect/>
          </a:stretch>
        </p:blipFill>
        <p:spPr>
          <a:xfrm>
            <a:off x="2806700" y="1690688"/>
            <a:ext cx="6578600" cy="5032376"/>
          </a:xfrm>
          <a:prstGeom prst="rect">
            <a:avLst/>
          </a:prstGeom>
        </p:spPr>
      </p:pic>
    </p:spTree>
    <p:extLst>
      <p:ext uri="{BB962C8B-B14F-4D97-AF65-F5344CB8AC3E}">
        <p14:creationId xmlns:p14="http://schemas.microsoft.com/office/powerpoint/2010/main" val="181310239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00000"/>
          </a:solidFill>
        </p:spPr>
        <p:txBody>
          <a:bodyPr/>
          <a:lstStyle/>
          <a:p>
            <a:r>
              <a:rPr lang="en-GB" dirty="0" smtClean="0">
                <a:ln>
                  <a:solidFill>
                    <a:sysClr val="windowText" lastClr="000000"/>
                  </a:solidFill>
                </a:ln>
                <a:solidFill>
                  <a:schemeClr val="bg1"/>
                </a:solidFill>
                <a:latin typeface="Bahnschrift SemiBold" panose="020B0502040204020203" pitchFamily="34" charset="0"/>
              </a:rPr>
              <a:t>USP</a:t>
            </a:r>
            <a:endParaRPr lang="en-GB" dirty="0">
              <a:ln>
                <a:solidFill>
                  <a:sysClr val="windowText" lastClr="000000"/>
                </a:solidFill>
              </a:ln>
              <a:solidFill>
                <a:schemeClr val="bg1"/>
              </a:solidFill>
              <a:latin typeface="Bahnschrift SemiBold" panose="020B0502040204020203" pitchFamily="34" charset="0"/>
            </a:endParaRPr>
          </a:p>
        </p:txBody>
      </p:sp>
      <p:sp>
        <p:nvSpPr>
          <p:cNvPr id="3" name="Content Placeholder 2"/>
          <p:cNvSpPr>
            <a:spLocks noGrp="1"/>
          </p:cNvSpPr>
          <p:nvPr>
            <p:ph idx="1"/>
          </p:nvPr>
        </p:nvSpPr>
        <p:spPr>
          <a:xfrm>
            <a:off x="838200" y="1690688"/>
            <a:ext cx="10515600" cy="4351338"/>
          </a:xfrm>
        </p:spPr>
        <p:txBody>
          <a:bodyPr/>
          <a:lstStyle/>
          <a:p>
            <a:r>
              <a:rPr lang="en-US" dirty="0" smtClean="0">
                <a:latin typeface="Bahnschrift SemiBold" panose="020B0502040204020203" pitchFamily="34" charset="0"/>
              </a:rPr>
              <a:t>Where's </a:t>
            </a:r>
            <a:r>
              <a:rPr lang="en-US" dirty="0">
                <a:latin typeface="Bahnschrift SemiBold" panose="020B0502040204020203" pitchFamily="34" charset="0"/>
              </a:rPr>
              <a:t>My Local differs from other apps on the market such as Weatherspoon’s or Swansea Eats.</a:t>
            </a:r>
            <a:endParaRPr lang="en-GB" dirty="0">
              <a:latin typeface="Bahnschrift SemiBold" panose="020B0502040204020203" pitchFamily="34" charset="0"/>
            </a:endParaRPr>
          </a:p>
          <a:p>
            <a:r>
              <a:rPr lang="en-US" dirty="0">
                <a:latin typeface="Bahnschrift SemiBold" panose="020B0502040204020203" pitchFamily="34" charset="0"/>
              </a:rPr>
              <a:t>Our unique selling point is that we work with local pubs rather than just the chain pubs. We work with these pubs to allow them to sell their products via our app, whilst giving them the ability to reward their customers that have signed up with us. By working with us, pubs can reach a larger target audience, as people will see their pub on the app and decide to visit, whereas they wouldn’t usually think about going there.</a:t>
            </a:r>
            <a:endParaRPr lang="en-GB" dirty="0">
              <a:latin typeface="Bahnschrift SemiBold" panose="020B0502040204020203" pitchFamily="34" charset="0"/>
            </a:endParaRPr>
          </a:p>
        </p:txBody>
      </p:sp>
    </p:spTree>
    <p:extLst>
      <p:ext uri="{BB962C8B-B14F-4D97-AF65-F5344CB8AC3E}">
        <p14:creationId xmlns:p14="http://schemas.microsoft.com/office/powerpoint/2010/main" val="101955805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1850" y="2579914"/>
            <a:ext cx="10515600" cy="1061357"/>
          </a:xfrm>
          <a:solidFill>
            <a:srgbClr val="C00000"/>
          </a:solidFill>
        </p:spPr>
        <p:txBody>
          <a:bodyPr/>
          <a:lstStyle/>
          <a:p>
            <a:pPr algn="ctr"/>
            <a:r>
              <a:rPr lang="en-GB" dirty="0" smtClean="0">
                <a:ln>
                  <a:solidFill>
                    <a:sysClr val="windowText" lastClr="000000"/>
                  </a:solidFill>
                </a:ln>
                <a:solidFill>
                  <a:schemeClr val="bg1"/>
                </a:solidFill>
                <a:latin typeface="Bahnschrift SemiBold" panose="020B0502040204020203" pitchFamily="34" charset="0"/>
              </a:rPr>
              <a:t>Design and Implementation</a:t>
            </a:r>
            <a:endParaRPr lang="en-GB" dirty="0">
              <a:ln>
                <a:solidFill>
                  <a:sysClr val="windowText" lastClr="000000"/>
                </a:solidFill>
              </a:ln>
              <a:solidFill>
                <a:schemeClr val="bg1"/>
              </a:solidFill>
              <a:latin typeface="Bahnschrift SemiBold" panose="020B0502040204020203" pitchFamily="34" charset="0"/>
            </a:endParaRPr>
          </a:p>
        </p:txBody>
      </p:sp>
      <p:sp>
        <p:nvSpPr>
          <p:cNvPr id="5" name="Text Placeholder 4"/>
          <p:cNvSpPr>
            <a:spLocks noGrp="1"/>
          </p:cNvSpPr>
          <p:nvPr>
            <p:ph type="body" idx="1"/>
          </p:nvPr>
        </p:nvSpPr>
        <p:spPr/>
        <p:txBody>
          <a:bodyPr/>
          <a:lstStyle/>
          <a:p>
            <a:endParaRPr lang="en-GB"/>
          </a:p>
        </p:txBody>
      </p:sp>
    </p:spTree>
    <p:extLst>
      <p:ext uri="{BB962C8B-B14F-4D97-AF65-F5344CB8AC3E}">
        <p14:creationId xmlns:p14="http://schemas.microsoft.com/office/powerpoint/2010/main" val="242350405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solidFill>
            <a:srgbClr val="C00000"/>
          </a:solidFill>
        </p:spPr>
        <p:txBody>
          <a:bodyPr/>
          <a:lstStyle/>
          <a:p>
            <a:r>
              <a:rPr lang="en-GB" dirty="0" smtClean="0">
                <a:ln>
                  <a:solidFill>
                    <a:sysClr val="windowText" lastClr="000000"/>
                  </a:solidFill>
                </a:ln>
                <a:solidFill>
                  <a:schemeClr val="bg1"/>
                </a:solidFill>
                <a:latin typeface="Bahnschrift SemiBold" panose="020B0502040204020203" pitchFamily="34" charset="0"/>
              </a:rPr>
              <a:t>Design &amp; Implementation – Main Menu</a:t>
            </a:r>
            <a:endParaRPr lang="en-GB" dirty="0">
              <a:ln>
                <a:solidFill>
                  <a:sysClr val="windowText" lastClr="000000"/>
                </a:solidFill>
              </a:ln>
              <a:solidFill>
                <a:schemeClr val="bg1"/>
              </a:solidFill>
              <a:latin typeface="Bahnschrift SemiBold" panose="020B0502040204020203" pitchFamily="34" charset="0"/>
            </a:endParaRPr>
          </a:p>
        </p:txBody>
      </p:sp>
      <p:pic>
        <p:nvPicPr>
          <p:cNvPr id="9" name="Content Placeholder 8"/>
          <p:cNvPicPr>
            <a:picLocks noGrp="1" noChangeAspect="1"/>
          </p:cNvPicPr>
          <p:nvPr>
            <p:ph sz="half" idx="2"/>
          </p:nvPr>
        </p:nvPicPr>
        <p:blipFill>
          <a:blip r:embed="rId2"/>
          <a:stretch>
            <a:fillRect/>
          </a:stretch>
        </p:blipFill>
        <p:spPr>
          <a:xfrm>
            <a:off x="7445829" y="1408859"/>
            <a:ext cx="2510971" cy="5452780"/>
          </a:xfrm>
          <a:prstGeom prst="rect">
            <a:avLst/>
          </a:prstGeom>
        </p:spPr>
      </p:pic>
      <p:pic>
        <p:nvPicPr>
          <p:cNvPr id="8" name="Content Placeholder 7"/>
          <p:cNvPicPr>
            <a:picLocks noGrp="1"/>
          </p:cNvPicPr>
          <p:nvPr>
            <p:ph sz="half" idx="1"/>
          </p:nvPr>
        </p:nvPicPr>
        <p:blipFill>
          <a:blip r:embed="rId3">
            <a:extLst>
              <a:ext uri="{28A0092B-C50C-407E-A947-70E740481C1C}">
                <a14:useLocalDpi xmlns:a14="http://schemas.microsoft.com/office/drawing/2010/main" val="0"/>
              </a:ext>
            </a:extLst>
          </a:blip>
          <a:stretch>
            <a:fillRect/>
          </a:stretch>
        </p:blipFill>
        <p:spPr>
          <a:xfrm>
            <a:off x="2533650" y="2239169"/>
            <a:ext cx="1790700" cy="3524250"/>
          </a:xfrm>
          <a:prstGeom prst="rect">
            <a:avLst/>
          </a:prstGeom>
        </p:spPr>
      </p:pic>
    </p:spTree>
    <p:extLst>
      <p:ext uri="{BB962C8B-B14F-4D97-AF65-F5344CB8AC3E}">
        <p14:creationId xmlns:p14="http://schemas.microsoft.com/office/powerpoint/2010/main" val="15549833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00000"/>
          </a:solidFill>
        </p:spPr>
        <p:txBody>
          <a:bodyPr/>
          <a:lstStyle/>
          <a:p>
            <a:r>
              <a:rPr lang="en-GB" dirty="0" smtClean="0">
                <a:ln>
                  <a:solidFill>
                    <a:sysClr val="windowText" lastClr="000000"/>
                  </a:solidFill>
                </a:ln>
                <a:solidFill>
                  <a:schemeClr val="bg1"/>
                </a:solidFill>
                <a:latin typeface="Bahnschrift SemiBold" panose="020B0502040204020203" pitchFamily="34" charset="0"/>
              </a:rPr>
              <a:t>Design &amp; Implementation – Pub Finder</a:t>
            </a:r>
            <a:endParaRPr lang="en-GB" dirty="0">
              <a:ln>
                <a:solidFill>
                  <a:sysClr val="windowText" lastClr="000000"/>
                </a:solidFill>
              </a:ln>
              <a:solidFill>
                <a:schemeClr val="bg1"/>
              </a:solidFill>
            </a:endParaRPr>
          </a:p>
        </p:txBody>
      </p:sp>
      <p:pic>
        <p:nvPicPr>
          <p:cNvPr id="6" name="Content Placeholder 5"/>
          <p:cNvPicPr>
            <a:picLocks noGrp="1" noChangeAspect="1"/>
          </p:cNvPicPr>
          <p:nvPr>
            <p:ph sz="half" idx="2"/>
          </p:nvPr>
        </p:nvPicPr>
        <p:blipFill>
          <a:blip r:embed="rId2"/>
          <a:stretch>
            <a:fillRect/>
          </a:stretch>
        </p:blipFill>
        <p:spPr>
          <a:xfrm>
            <a:off x="7474857" y="1305494"/>
            <a:ext cx="2540000" cy="5469738"/>
          </a:xfrm>
          <a:prstGeom prst="rect">
            <a:avLst/>
          </a:prstGeom>
        </p:spPr>
      </p:pic>
      <p:pic>
        <p:nvPicPr>
          <p:cNvPr id="5" name="Content Placeholder 4"/>
          <p:cNvPicPr>
            <a:picLocks noGrp="1"/>
          </p:cNvPicPr>
          <p:nvPr>
            <p:ph sz="half" idx="1"/>
          </p:nvPr>
        </p:nvPicPr>
        <p:blipFill>
          <a:blip r:embed="rId3">
            <a:extLst>
              <a:ext uri="{28A0092B-C50C-407E-A947-70E740481C1C}">
                <a14:useLocalDpi xmlns:a14="http://schemas.microsoft.com/office/drawing/2010/main" val="0"/>
              </a:ext>
            </a:extLst>
          </a:blip>
          <a:stretch>
            <a:fillRect/>
          </a:stretch>
        </p:blipFill>
        <p:spPr>
          <a:xfrm>
            <a:off x="2533650" y="2243931"/>
            <a:ext cx="1790700" cy="3514725"/>
          </a:xfrm>
          <a:prstGeom prst="rect">
            <a:avLst/>
          </a:prstGeom>
        </p:spPr>
      </p:pic>
    </p:spTree>
    <p:extLst>
      <p:ext uri="{BB962C8B-B14F-4D97-AF65-F5344CB8AC3E}">
        <p14:creationId xmlns:p14="http://schemas.microsoft.com/office/powerpoint/2010/main" val="353924386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00000"/>
          </a:solidFill>
        </p:spPr>
        <p:txBody>
          <a:bodyPr/>
          <a:lstStyle/>
          <a:p>
            <a:r>
              <a:rPr lang="en-GB" dirty="0" smtClean="0">
                <a:ln>
                  <a:solidFill>
                    <a:sysClr val="windowText" lastClr="000000"/>
                  </a:solidFill>
                </a:ln>
                <a:solidFill>
                  <a:schemeClr val="bg1"/>
                </a:solidFill>
                <a:latin typeface="Bahnschrift SemiBold" panose="020B0502040204020203" pitchFamily="34" charset="0"/>
              </a:rPr>
              <a:t>Design &amp; Implementation – Drinks</a:t>
            </a:r>
            <a:endParaRPr lang="en-GB" dirty="0">
              <a:ln>
                <a:solidFill>
                  <a:sysClr val="windowText" lastClr="000000"/>
                </a:solidFill>
              </a:ln>
              <a:solidFill>
                <a:schemeClr val="bg1"/>
              </a:solidFill>
            </a:endParaRPr>
          </a:p>
        </p:txBody>
      </p:sp>
      <p:pic>
        <p:nvPicPr>
          <p:cNvPr id="6" name="Content Placeholder 5"/>
          <p:cNvPicPr>
            <a:picLocks noGrp="1" noChangeAspect="1"/>
          </p:cNvPicPr>
          <p:nvPr>
            <p:ph sz="half" idx="2"/>
          </p:nvPr>
        </p:nvPicPr>
        <p:blipFill>
          <a:blip r:embed="rId2"/>
          <a:stretch>
            <a:fillRect/>
          </a:stretch>
        </p:blipFill>
        <p:spPr>
          <a:xfrm>
            <a:off x="7576457" y="1279402"/>
            <a:ext cx="2409372" cy="5363013"/>
          </a:xfrm>
          <a:prstGeom prst="rect">
            <a:avLst/>
          </a:prstGeom>
        </p:spPr>
      </p:pic>
      <p:pic>
        <p:nvPicPr>
          <p:cNvPr id="5" name="Content Placeholder 4"/>
          <p:cNvPicPr>
            <a:picLocks noGrp="1"/>
          </p:cNvPicPr>
          <p:nvPr>
            <p:ph sz="half" idx="1"/>
          </p:nvPr>
        </p:nvPicPr>
        <p:blipFill>
          <a:blip r:embed="rId3">
            <a:extLst>
              <a:ext uri="{28A0092B-C50C-407E-A947-70E740481C1C}">
                <a14:useLocalDpi xmlns:a14="http://schemas.microsoft.com/office/drawing/2010/main" val="0"/>
              </a:ext>
            </a:extLst>
          </a:blip>
          <a:stretch>
            <a:fillRect/>
          </a:stretch>
        </p:blipFill>
        <p:spPr>
          <a:xfrm>
            <a:off x="2495550" y="2205831"/>
            <a:ext cx="1866900" cy="3590925"/>
          </a:xfrm>
          <a:prstGeom prst="rect">
            <a:avLst/>
          </a:prstGeom>
        </p:spPr>
      </p:pic>
    </p:spTree>
    <p:extLst>
      <p:ext uri="{BB962C8B-B14F-4D97-AF65-F5344CB8AC3E}">
        <p14:creationId xmlns:p14="http://schemas.microsoft.com/office/powerpoint/2010/main" val="223557406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00000"/>
          </a:solidFill>
        </p:spPr>
        <p:txBody>
          <a:bodyPr/>
          <a:lstStyle/>
          <a:p>
            <a:r>
              <a:rPr lang="en-GB" dirty="0" smtClean="0">
                <a:ln>
                  <a:solidFill>
                    <a:sysClr val="windowText" lastClr="000000"/>
                  </a:solidFill>
                </a:ln>
                <a:solidFill>
                  <a:schemeClr val="bg1"/>
                </a:solidFill>
                <a:latin typeface="Bahnschrift SemiBold" panose="020B0502040204020203" pitchFamily="34" charset="0"/>
              </a:rPr>
              <a:t>Design &amp; Implementation – Menu Example</a:t>
            </a:r>
            <a:endParaRPr lang="en-GB" dirty="0">
              <a:ln>
                <a:solidFill>
                  <a:sysClr val="windowText" lastClr="000000"/>
                </a:solidFill>
              </a:ln>
              <a:solidFill>
                <a:schemeClr val="bg1"/>
              </a:solidFill>
            </a:endParaRPr>
          </a:p>
        </p:txBody>
      </p:sp>
      <p:pic>
        <p:nvPicPr>
          <p:cNvPr id="6" name="Content Placeholder 5"/>
          <p:cNvPicPr>
            <a:picLocks noGrp="1" noChangeAspect="1"/>
          </p:cNvPicPr>
          <p:nvPr>
            <p:ph sz="half" idx="2"/>
          </p:nvPr>
        </p:nvPicPr>
        <p:blipFill>
          <a:blip r:embed="rId2"/>
          <a:stretch>
            <a:fillRect/>
          </a:stretch>
        </p:blipFill>
        <p:spPr>
          <a:xfrm>
            <a:off x="7460343" y="1431000"/>
            <a:ext cx="2496457" cy="5374959"/>
          </a:xfrm>
          <a:prstGeom prst="rect">
            <a:avLst/>
          </a:prstGeom>
        </p:spPr>
      </p:pic>
      <p:pic>
        <p:nvPicPr>
          <p:cNvPr id="5" name="Content Placeholder 4"/>
          <p:cNvPicPr>
            <a:picLocks noGrp="1"/>
          </p:cNvPicPr>
          <p:nvPr>
            <p:ph sz="half" idx="1"/>
          </p:nvPr>
        </p:nvPicPr>
        <p:blipFill>
          <a:blip r:embed="rId3">
            <a:extLst>
              <a:ext uri="{28A0092B-C50C-407E-A947-70E740481C1C}">
                <a14:useLocalDpi xmlns:a14="http://schemas.microsoft.com/office/drawing/2010/main" val="0"/>
              </a:ext>
            </a:extLst>
          </a:blip>
          <a:stretch>
            <a:fillRect/>
          </a:stretch>
        </p:blipFill>
        <p:spPr>
          <a:xfrm>
            <a:off x="2533650" y="2205831"/>
            <a:ext cx="1790700" cy="3590925"/>
          </a:xfrm>
          <a:prstGeom prst="rect">
            <a:avLst/>
          </a:prstGeom>
        </p:spPr>
      </p:pic>
    </p:spTree>
    <p:extLst>
      <p:ext uri="{BB962C8B-B14F-4D97-AF65-F5344CB8AC3E}">
        <p14:creationId xmlns:p14="http://schemas.microsoft.com/office/powerpoint/2010/main" val="82429229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00000"/>
          </a:solidFill>
        </p:spPr>
        <p:txBody>
          <a:bodyPr/>
          <a:lstStyle/>
          <a:p>
            <a:r>
              <a:rPr lang="en-GB" dirty="0" smtClean="0">
                <a:ln>
                  <a:solidFill>
                    <a:sysClr val="windowText" lastClr="000000"/>
                  </a:solidFill>
                </a:ln>
                <a:solidFill>
                  <a:schemeClr val="bg1"/>
                </a:solidFill>
                <a:latin typeface="Bahnschrift SemiBold" panose="020B0502040204020203" pitchFamily="34" charset="0"/>
              </a:rPr>
              <a:t>Design &amp; Implementation – Food</a:t>
            </a:r>
            <a:endParaRPr lang="en-GB" dirty="0">
              <a:ln>
                <a:solidFill>
                  <a:sysClr val="windowText" lastClr="000000"/>
                </a:solidFill>
              </a:ln>
              <a:solidFill>
                <a:schemeClr val="bg1"/>
              </a:solidFill>
            </a:endParaRPr>
          </a:p>
        </p:txBody>
      </p:sp>
      <p:pic>
        <p:nvPicPr>
          <p:cNvPr id="6" name="Content Placeholder 5"/>
          <p:cNvPicPr>
            <a:picLocks noGrp="1" noChangeAspect="1"/>
          </p:cNvPicPr>
          <p:nvPr>
            <p:ph sz="half" idx="2"/>
          </p:nvPr>
        </p:nvPicPr>
        <p:blipFill>
          <a:blip r:embed="rId2"/>
          <a:stretch>
            <a:fillRect/>
          </a:stretch>
        </p:blipFill>
        <p:spPr>
          <a:xfrm>
            <a:off x="7431314" y="1346964"/>
            <a:ext cx="2540000" cy="5579674"/>
          </a:xfrm>
          <a:prstGeom prst="rect">
            <a:avLst/>
          </a:prstGeom>
        </p:spPr>
      </p:pic>
      <p:pic>
        <p:nvPicPr>
          <p:cNvPr id="5" name="Content Placeholder 4"/>
          <p:cNvPicPr>
            <a:picLocks noGrp="1"/>
          </p:cNvPicPr>
          <p:nvPr>
            <p:ph sz="half" idx="1"/>
          </p:nvPr>
        </p:nvPicPr>
        <p:blipFill>
          <a:blip r:embed="rId3">
            <a:extLst>
              <a:ext uri="{28A0092B-C50C-407E-A947-70E740481C1C}">
                <a14:useLocalDpi xmlns:a14="http://schemas.microsoft.com/office/drawing/2010/main" val="0"/>
              </a:ext>
            </a:extLst>
          </a:blip>
          <a:stretch>
            <a:fillRect/>
          </a:stretch>
        </p:blipFill>
        <p:spPr>
          <a:xfrm>
            <a:off x="2481262" y="2215356"/>
            <a:ext cx="1895475" cy="3571875"/>
          </a:xfrm>
          <a:prstGeom prst="rect">
            <a:avLst/>
          </a:prstGeom>
        </p:spPr>
      </p:pic>
    </p:spTree>
    <p:extLst>
      <p:ext uri="{BB962C8B-B14F-4D97-AF65-F5344CB8AC3E}">
        <p14:creationId xmlns:p14="http://schemas.microsoft.com/office/powerpoint/2010/main" val="147883912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00000"/>
          </a:solidFill>
        </p:spPr>
        <p:txBody>
          <a:bodyPr/>
          <a:lstStyle/>
          <a:p>
            <a:r>
              <a:rPr lang="en-GB" dirty="0" smtClean="0">
                <a:ln>
                  <a:solidFill>
                    <a:sysClr val="windowText" lastClr="000000"/>
                  </a:solidFill>
                </a:ln>
                <a:solidFill>
                  <a:schemeClr val="bg1"/>
                </a:solidFill>
                <a:latin typeface="Bahnschrift SemiBold" panose="020B0502040204020203" pitchFamily="34" charset="0"/>
              </a:rPr>
              <a:t>Design &amp; Implementation – Menu Example</a:t>
            </a:r>
            <a:endParaRPr lang="en-GB" dirty="0">
              <a:ln>
                <a:solidFill>
                  <a:sysClr val="windowText" lastClr="000000"/>
                </a:solidFill>
              </a:ln>
              <a:solidFill>
                <a:schemeClr val="bg1"/>
              </a:solidFill>
            </a:endParaRPr>
          </a:p>
        </p:txBody>
      </p:sp>
      <p:pic>
        <p:nvPicPr>
          <p:cNvPr id="6" name="Content Placeholder 5"/>
          <p:cNvPicPr>
            <a:picLocks noGrp="1" noChangeAspect="1"/>
          </p:cNvPicPr>
          <p:nvPr>
            <p:ph sz="half" idx="2"/>
          </p:nvPr>
        </p:nvPicPr>
        <p:blipFill>
          <a:blip r:embed="rId2"/>
          <a:stretch>
            <a:fillRect/>
          </a:stretch>
        </p:blipFill>
        <p:spPr>
          <a:xfrm>
            <a:off x="7431315" y="1341394"/>
            <a:ext cx="2554514" cy="5556586"/>
          </a:xfrm>
          <a:prstGeom prst="rect">
            <a:avLst/>
          </a:prstGeom>
        </p:spPr>
      </p:pic>
      <p:pic>
        <p:nvPicPr>
          <p:cNvPr id="5" name="Content Placeholder 4"/>
          <p:cNvPicPr>
            <a:picLocks noGrp="1"/>
          </p:cNvPicPr>
          <p:nvPr>
            <p:ph sz="half" idx="1"/>
          </p:nvPr>
        </p:nvPicPr>
        <p:blipFill>
          <a:blip r:embed="rId3">
            <a:extLst>
              <a:ext uri="{28A0092B-C50C-407E-A947-70E740481C1C}">
                <a14:useLocalDpi xmlns:a14="http://schemas.microsoft.com/office/drawing/2010/main" val="0"/>
              </a:ext>
            </a:extLst>
          </a:blip>
          <a:stretch>
            <a:fillRect/>
          </a:stretch>
        </p:blipFill>
        <p:spPr>
          <a:xfrm>
            <a:off x="2509837" y="2243931"/>
            <a:ext cx="1838325" cy="3514725"/>
          </a:xfrm>
          <a:prstGeom prst="rect">
            <a:avLst/>
          </a:prstGeom>
        </p:spPr>
      </p:pic>
    </p:spTree>
    <p:extLst>
      <p:ext uri="{BB962C8B-B14F-4D97-AF65-F5344CB8AC3E}">
        <p14:creationId xmlns:p14="http://schemas.microsoft.com/office/powerpoint/2010/main" val="399693858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00000"/>
          </a:solidFill>
        </p:spPr>
        <p:txBody>
          <a:bodyPr/>
          <a:lstStyle/>
          <a:p>
            <a:r>
              <a:rPr lang="en-GB" dirty="0" smtClean="0">
                <a:ln>
                  <a:solidFill>
                    <a:sysClr val="windowText" lastClr="000000"/>
                  </a:solidFill>
                </a:ln>
                <a:solidFill>
                  <a:schemeClr val="bg1"/>
                </a:solidFill>
                <a:latin typeface="Bahnschrift SemiBold" panose="020B0502040204020203" pitchFamily="34" charset="0"/>
              </a:rPr>
              <a:t>Design &amp; Implementation – Cart</a:t>
            </a:r>
            <a:endParaRPr lang="en-GB" dirty="0">
              <a:ln>
                <a:solidFill>
                  <a:sysClr val="windowText" lastClr="000000"/>
                </a:solidFill>
              </a:ln>
              <a:solidFill>
                <a:schemeClr val="bg1"/>
              </a:solidFill>
            </a:endParaRPr>
          </a:p>
        </p:txBody>
      </p:sp>
      <p:pic>
        <p:nvPicPr>
          <p:cNvPr id="6" name="Content Placeholder 5"/>
          <p:cNvPicPr>
            <a:picLocks noGrp="1" noChangeAspect="1"/>
          </p:cNvPicPr>
          <p:nvPr>
            <p:ph sz="half" idx="2"/>
          </p:nvPr>
        </p:nvPicPr>
        <p:blipFill>
          <a:blip r:embed="rId2"/>
          <a:stretch>
            <a:fillRect/>
          </a:stretch>
        </p:blipFill>
        <p:spPr>
          <a:xfrm>
            <a:off x="7503886" y="1361742"/>
            <a:ext cx="2467428" cy="5390077"/>
          </a:xfrm>
          <a:prstGeom prst="rect">
            <a:avLst/>
          </a:prstGeom>
        </p:spPr>
      </p:pic>
      <p:pic>
        <p:nvPicPr>
          <p:cNvPr id="5" name="Content Placeholder 4"/>
          <p:cNvPicPr>
            <a:picLocks noGrp="1"/>
          </p:cNvPicPr>
          <p:nvPr>
            <p:ph sz="half" idx="1"/>
          </p:nvPr>
        </p:nvPicPr>
        <p:blipFill>
          <a:blip r:embed="rId3"/>
          <a:stretch>
            <a:fillRect/>
          </a:stretch>
        </p:blipFill>
        <p:spPr>
          <a:xfrm>
            <a:off x="1901371" y="1465943"/>
            <a:ext cx="2859315" cy="5285876"/>
          </a:xfrm>
          <a:prstGeom prst="rect">
            <a:avLst/>
          </a:prstGeom>
        </p:spPr>
      </p:pic>
    </p:spTree>
    <p:extLst>
      <p:ext uri="{BB962C8B-B14F-4D97-AF65-F5344CB8AC3E}">
        <p14:creationId xmlns:p14="http://schemas.microsoft.com/office/powerpoint/2010/main" val="176553673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00000"/>
          </a:solidFill>
        </p:spPr>
        <p:txBody>
          <a:bodyPr/>
          <a:lstStyle/>
          <a:p>
            <a:r>
              <a:rPr lang="en-GB" dirty="0" smtClean="0">
                <a:ln>
                  <a:solidFill>
                    <a:sysClr val="windowText" lastClr="000000"/>
                  </a:solidFill>
                </a:ln>
                <a:solidFill>
                  <a:schemeClr val="bg1"/>
                </a:solidFill>
                <a:latin typeface="Bahnschrift SemiBold" panose="020B0502040204020203" pitchFamily="34" charset="0"/>
              </a:rPr>
              <a:t>Select Table Number</a:t>
            </a:r>
            <a:endParaRPr lang="en-GB" dirty="0">
              <a:ln>
                <a:solidFill>
                  <a:sysClr val="windowText" lastClr="000000"/>
                </a:solidFill>
              </a:ln>
              <a:solidFill>
                <a:schemeClr val="bg1"/>
              </a:solidFill>
              <a:latin typeface="Bahnschrift SemiBold" panose="020B0502040204020203" pitchFamily="34" charset="0"/>
            </a:endParaRPr>
          </a:p>
        </p:txBody>
      </p:sp>
      <p:pic>
        <p:nvPicPr>
          <p:cNvPr id="6" name="Content Placeholder 5"/>
          <p:cNvPicPr>
            <a:picLocks noGrp="1" noChangeAspect="1"/>
          </p:cNvPicPr>
          <p:nvPr>
            <p:ph idx="1"/>
          </p:nvPr>
        </p:nvPicPr>
        <p:blipFill rotWithShape="1">
          <a:blip r:embed="rId2"/>
          <a:srcRect l="15196" t="13937" r="65432" b="11492"/>
          <a:stretch/>
        </p:blipFill>
        <p:spPr>
          <a:xfrm>
            <a:off x="4495800" y="1463942"/>
            <a:ext cx="2438400" cy="5279758"/>
          </a:xfrm>
          <a:prstGeom prst="rect">
            <a:avLst/>
          </a:prstGeom>
        </p:spPr>
      </p:pic>
    </p:spTree>
    <p:extLst>
      <p:ext uri="{BB962C8B-B14F-4D97-AF65-F5344CB8AC3E}">
        <p14:creationId xmlns:p14="http://schemas.microsoft.com/office/powerpoint/2010/main" val="290938199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872542" y="2254303"/>
            <a:ext cx="2504803" cy="2504803"/>
          </a:xfrm>
          <a:prstGeom prst="rect">
            <a:avLst/>
          </a:prstGeom>
        </p:spPr>
      </p:pic>
      <p:pic>
        <p:nvPicPr>
          <p:cNvPr id="6" name="Picture 5"/>
          <p:cNvPicPr>
            <a:picLocks noChangeAspect="1"/>
          </p:cNvPicPr>
          <p:nvPr/>
        </p:nvPicPr>
        <p:blipFill>
          <a:blip r:embed="rId3"/>
          <a:stretch>
            <a:fillRect/>
          </a:stretch>
        </p:blipFill>
        <p:spPr>
          <a:xfrm>
            <a:off x="3377345" y="2254303"/>
            <a:ext cx="4778899" cy="2504803"/>
          </a:xfrm>
          <a:prstGeom prst="rect">
            <a:avLst/>
          </a:prstGeom>
        </p:spPr>
      </p:pic>
      <p:sp>
        <p:nvSpPr>
          <p:cNvPr id="7" name="Google Shape;55;p13"/>
          <p:cNvSpPr txBox="1">
            <a:spLocks/>
          </p:cNvSpPr>
          <p:nvPr/>
        </p:nvSpPr>
        <p:spPr>
          <a:xfrm>
            <a:off x="8156244" y="3112168"/>
            <a:ext cx="2873706" cy="1646938"/>
          </a:xfrm>
          <a:prstGeom prst="rect">
            <a:avLst/>
          </a:prstGeom>
          <a:solidFill>
            <a:srgbClr val="C00000"/>
          </a:solidFill>
        </p:spPr>
        <p:txBody>
          <a:bodyPr spcFirstLastPara="1" vert="horz" wrap="square" lIns="91425" tIns="91425" rIns="91425" bIns="91425" rtlCol="0" anchor="t"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GB" sz="3600" b="0" i="0" u="none" strike="noStrike" kern="1200" cap="none" spc="0" normalizeH="0" baseline="0" noProof="0" dirty="0" smtClean="0">
                <a:ln>
                  <a:solidFill>
                    <a:sysClr val="windowText" lastClr="000000"/>
                  </a:solidFill>
                </a:ln>
                <a:solidFill>
                  <a:prstClr val="white"/>
                </a:solidFill>
                <a:effectLst/>
                <a:uLnTx/>
                <a:uFillTx/>
                <a:latin typeface="Bahnschrift SemiBold" panose="020B0502040204020203" pitchFamily="34" charset="0"/>
                <a:ea typeface="+mn-ea"/>
                <a:cs typeface="+mn-cs"/>
              </a:rPr>
              <a:t>Finance Presentation</a:t>
            </a:r>
            <a:endParaRPr kumimoji="0" lang="en-GB" sz="3600" b="0" i="0" u="none" strike="noStrike" kern="1200" cap="none" spc="0" normalizeH="0" baseline="0" noProof="0" dirty="0">
              <a:ln>
                <a:solidFill>
                  <a:sysClr val="windowText" lastClr="000000"/>
                </a:solidFill>
              </a:ln>
              <a:solidFill>
                <a:prstClr val="white"/>
              </a:solidFill>
              <a:effectLst/>
              <a:uLnTx/>
              <a:uFillTx/>
              <a:latin typeface="Bahnschrift SemiBold" panose="020B0502040204020203" pitchFamily="34" charset="0"/>
              <a:ea typeface="+mn-ea"/>
              <a:cs typeface="+mn-cs"/>
            </a:endParaRPr>
          </a:p>
        </p:txBody>
      </p:sp>
    </p:spTree>
    <p:extLst>
      <p:ext uri="{BB962C8B-B14F-4D97-AF65-F5344CB8AC3E}">
        <p14:creationId xmlns:p14="http://schemas.microsoft.com/office/powerpoint/2010/main" val="305746573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00000"/>
          </a:solidFill>
        </p:spPr>
        <p:txBody>
          <a:bodyPr/>
          <a:lstStyle/>
          <a:p>
            <a:r>
              <a:rPr lang="en-GB" dirty="0" smtClean="0">
                <a:ln>
                  <a:solidFill>
                    <a:sysClr val="windowText" lastClr="000000"/>
                  </a:solidFill>
                </a:ln>
                <a:solidFill>
                  <a:schemeClr val="bg1"/>
                </a:solidFill>
                <a:latin typeface="Bahnschrift SemiBold" panose="020B0502040204020203" pitchFamily="34" charset="0"/>
              </a:rPr>
              <a:t>Where the Funding is Coming from</a:t>
            </a:r>
            <a:endParaRPr lang="en-GB" dirty="0">
              <a:ln>
                <a:solidFill>
                  <a:sysClr val="windowText" lastClr="000000"/>
                </a:solidFill>
              </a:ln>
              <a:solidFill>
                <a:schemeClr val="bg1"/>
              </a:solidFill>
              <a:latin typeface="Bahnschrift SemiBold" panose="020B0502040204020203" pitchFamily="34" charset="0"/>
            </a:endParaRPr>
          </a:p>
        </p:txBody>
      </p:sp>
      <p:sp>
        <p:nvSpPr>
          <p:cNvPr id="6" name="Text Placeholder 5"/>
          <p:cNvSpPr>
            <a:spLocks noGrp="1"/>
          </p:cNvSpPr>
          <p:nvPr>
            <p:ph type="body" idx="1"/>
          </p:nvPr>
        </p:nvSpPr>
        <p:spPr/>
        <p:txBody>
          <a:bodyPr/>
          <a:lstStyle/>
          <a:p>
            <a:r>
              <a:rPr lang="en-GB" dirty="0" err="1" smtClean="0">
                <a:latin typeface="Bahnschrift SemiBold" panose="020B0502040204020203" pitchFamily="34" charset="0"/>
              </a:rPr>
              <a:t>Patreon</a:t>
            </a:r>
            <a:r>
              <a:rPr lang="en-GB" dirty="0" smtClean="0">
                <a:latin typeface="Bahnschrift SemiBold" panose="020B0502040204020203" pitchFamily="34" charset="0"/>
              </a:rPr>
              <a:t>/Kickstarter</a:t>
            </a:r>
            <a:endParaRPr lang="en-GB" dirty="0">
              <a:latin typeface="Bahnschrift SemiBold" panose="020B0502040204020203" pitchFamily="34" charset="0"/>
            </a:endParaRPr>
          </a:p>
        </p:txBody>
      </p:sp>
      <p:sp>
        <p:nvSpPr>
          <p:cNvPr id="7" name="Content Placeholder 6"/>
          <p:cNvSpPr>
            <a:spLocks noGrp="1"/>
          </p:cNvSpPr>
          <p:nvPr>
            <p:ph sz="half" idx="2"/>
          </p:nvPr>
        </p:nvSpPr>
        <p:spPr/>
        <p:txBody>
          <a:bodyPr/>
          <a:lstStyle/>
          <a:p>
            <a:r>
              <a:rPr lang="en-GB" dirty="0" smtClean="0">
                <a:latin typeface="Bahnschrift SemiBold" panose="020B0502040204020203" pitchFamily="34" charset="0"/>
              </a:rPr>
              <a:t>These will help </a:t>
            </a:r>
            <a:r>
              <a:rPr lang="en-GB" dirty="0" err="1" smtClean="0">
                <a:latin typeface="Bahnschrift SemiBold" panose="020B0502040204020203" pitchFamily="34" charset="0"/>
              </a:rPr>
              <a:t>Kickstart</a:t>
            </a:r>
            <a:r>
              <a:rPr lang="en-GB" dirty="0" smtClean="0">
                <a:latin typeface="Bahnschrift SemiBold" panose="020B0502040204020203" pitchFamily="34" charset="0"/>
              </a:rPr>
              <a:t> our idea </a:t>
            </a:r>
            <a:endParaRPr lang="en-GB" dirty="0">
              <a:latin typeface="Bahnschrift SemiBold" panose="020B0502040204020203" pitchFamily="34" charset="0"/>
            </a:endParaRPr>
          </a:p>
        </p:txBody>
      </p:sp>
      <p:sp>
        <p:nvSpPr>
          <p:cNvPr id="8" name="Text Placeholder 7"/>
          <p:cNvSpPr>
            <a:spLocks noGrp="1"/>
          </p:cNvSpPr>
          <p:nvPr>
            <p:ph type="body" sz="quarter" idx="3"/>
          </p:nvPr>
        </p:nvSpPr>
        <p:spPr/>
        <p:txBody>
          <a:bodyPr/>
          <a:lstStyle/>
          <a:p>
            <a:r>
              <a:rPr lang="en-GB" dirty="0" smtClean="0">
                <a:latin typeface="Bahnschrift SemiBold" panose="020B0502040204020203" pitchFamily="34" charset="0"/>
              </a:rPr>
              <a:t>Venture Capitalists</a:t>
            </a:r>
            <a:endParaRPr lang="en-GB" dirty="0">
              <a:latin typeface="Bahnschrift SemiBold" panose="020B0502040204020203" pitchFamily="34" charset="0"/>
            </a:endParaRPr>
          </a:p>
        </p:txBody>
      </p:sp>
      <p:sp>
        <p:nvSpPr>
          <p:cNvPr id="9" name="Content Placeholder 8"/>
          <p:cNvSpPr>
            <a:spLocks noGrp="1"/>
          </p:cNvSpPr>
          <p:nvPr>
            <p:ph sz="quarter" idx="4"/>
          </p:nvPr>
        </p:nvSpPr>
        <p:spPr/>
        <p:txBody>
          <a:bodyPr/>
          <a:lstStyle/>
          <a:p>
            <a:r>
              <a:rPr lang="en-GB" dirty="0" smtClean="0">
                <a:latin typeface="Bahnschrift SemiBold" panose="020B0502040204020203" pitchFamily="34" charset="0"/>
              </a:rPr>
              <a:t>We will need these to fund the more costly of things like staff costs on the first year.</a:t>
            </a:r>
            <a:endParaRPr lang="en-GB" dirty="0">
              <a:latin typeface="Bahnschrift SemiBold" panose="020B0502040204020203" pitchFamily="34" charset="0"/>
            </a:endParaRPr>
          </a:p>
        </p:txBody>
      </p:sp>
    </p:spTree>
    <p:extLst>
      <p:ext uri="{BB962C8B-B14F-4D97-AF65-F5344CB8AC3E}">
        <p14:creationId xmlns:p14="http://schemas.microsoft.com/office/powerpoint/2010/main" val="3805134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5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txEl>
                                              <p:pRg st="0" end="0"/>
                                            </p:txEl>
                                          </p:spTgt>
                                        </p:tgtEl>
                                        <p:attrNameLst>
                                          <p:attrName>style.visibility</p:attrName>
                                        </p:attrNameLst>
                                      </p:cBhvr>
                                      <p:to>
                                        <p:strVal val="visible"/>
                                      </p:to>
                                    </p:set>
                                    <p:animEffect transition="in" filter="fade">
                                      <p:cBhvr>
                                        <p:cTn id="15" dur="500"/>
                                        <p:tgtEl>
                                          <p:spTgt spid="8">
                                            <p:txEl>
                                              <p:pRg st="0" end="0"/>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9">
                                            <p:txEl>
                                              <p:pRg st="0" end="0"/>
                                            </p:txEl>
                                          </p:spTgt>
                                        </p:tgtEl>
                                        <p:attrNameLst>
                                          <p:attrName>style.visibility</p:attrName>
                                        </p:attrNameLst>
                                      </p:cBhvr>
                                      <p:to>
                                        <p:strVal val="visible"/>
                                      </p:to>
                                    </p:set>
                                    <p:animEffect transition="in" filter="fade">
                                      <p:cBhvr>
                                        <p:cTn id="18"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build="p"/>
      <p:bldP spid="8" grpId="0" build="p"/>
      <p:bldP spid="9"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00000"/>
          </a:solidFill>
        </p:spPr>
        <p:txBody>
          <a:bodyPr/>
          <a:lstStyle/>
          <a:p>
            <a:r>
              <a:rPr lang="en-GB" dirty="0" smtClean="0">
                <a:ln>
                  <a:solidFill>
                    <a:sysClr val="windowText" lastClr="000000"/>
                  </a:solidFill>
                </a:ln>
                <a:solidFill>
                  <a:schemeClr val="bg1"/>
                </a:solidFill>
                <a:latin typeface="Bahnschrift SemiBold" panose="020B0502040204020203" pitchFamily="34" charset="0"/>
              </a:rPr>
              <a:t>Cost Analysis</a:t>
            </a:r>
            <a:endParaRPr lang="en-GB" dirty="0">
              <a:ln>
                <a:solidFill>
                  <a:sysClr val="windowText" lastClr="000000"/>
                </a:solidFill>
              </a:ln>
              <a:solidFill>
                <a:schemeClr val="bg1"/>
              </a:solidFill>
              <a:latin typeface="Bahnschrift SemiBold" panose="020B0502040204020203" pitchFamily="34" charset="0"/>
            </a:endParaRPr>
          </a:p>
        </p:txBody>
      </p:sp>
      <p:pic>
        <p:nvPicPr>
          <p:cNvPr id="6" name="Content Placeholder 5"/>
          <p:cNvPicPr>
            <a:picLocks noGrp="1" noChangeAspect="1"/>
          </p:cNvPicPr>
          <p:nvPr>
            <p:ph idx="1"/>
          </p:nvPr>
        </p:nvPicPr>
        <p:blipFill>
          <a:blip r:embed="rId2"/>
          <a:stretch>
            <a:fillRect/>
          </a:stretch>
        </p:blipFill>
        <p:spPr>
          <a:xfrm>
            <a:off x="1585317" y="2473103"/>
            <a:ext cx="9021366" cy="2982871"/>
          </a:xfrm>
          <a:prstGeom prst="rect">
            <a:avLst/>
          </a:prstGeom>
        </p:spPr>
      </p:pic>
    </p:spTree>
    <p:extLst>
      <p:ext uri="{BB962C8B-B14F-4D97-AF65-F5344CB8AC3E}">
        <p14:creationId xmlns:p14="http://schemas.microsoft.com/office/powerpoint/2010/main" val="47418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00000"/>
          </a:solidFill>
        </p:spPr>
        <p:txBody>
          <a:bodyPr/>
          <a:lstStyle/>
          <a:p>
            <a:r>
              <a:rPr lang="en-GB" dirty="0" smtClean="0">
                <a:ln>
                  <a:solidFill>
                    <a:sysClr val="windowText" lastClr="000000"/>
                  </a:solidFill>
                </a:ln>
                <a:solidFill>
                  <a:schemeClr val="bg1"/>
                </a:solidFill>
                <a:latin typeface="Bahnschrift SemiBold" panose="020B0502040204020203" pitchFamily="34" charset="0"/>
              </a:rPr>
              <a:t>Break Even Analysis</a:t>
            </a:r>
            <a:endParaRPr lang="en-GB" dirty="0">
              <a:ln>
                <a:solidFill>
                  <a:sysClr val="windowText" lastClr="000000"/>
                </a:solidFill>
              </a:ln>
              <a:solidFill>
                <a:schemeClr val="bg1"/>
              </a:solidFill>
              <a:latin typeface="Bahnschrift SemiBold" panose="020B0502040204020203" pitchFamily="34" charset="0"/>
            </a:endParaRPr>
          </a:p>
        </p:txBody>
      </p:sp>
      <p:pic>
        <p:nvPicPr>
          <p:cNvPr id="7" name="Picture 6"/>
          <p:cNvPicPr>
            <a:picLocks noChangeAspect="1"/>
          </p:cNvPicPr>
          <p:nvPr/>
        </p:nvPicPr>
        <p:blipFill>
          <a:blip r:embed="rId3"/>
          <a:stretch>
            <a:fillRect/>
          </a:stretch>
        </p:blipFill>
        <p:spPr>
          <a:xfrm>
            <a:off x="5746567" y="1690688"/>
            <a:ext cx="5366856" cy="3493307"/>
          </a:xfrm>
          <a:prstGeom prst="rect">
            <a:avLst/>
          </a:prstGeom>
        </p:spPr>
      </p:pic>
      <p:pic>
        <p:nvPicPr>
          <p:cNvPr id="4" name="Picture 3"/>
          <p:cNvPicPr>
            <a:picLocks noChangeAspect="1"/>
          </p:cNvPicPr>
          <p:nvPr/>
        </p:nvPicPr>
        <p:blipFill>
          <a:blip r:embed="rId4"/>
          <a:stretch>
            <a:fillRect/>
          </a:stretch>
        </p:blipFill>
        <p:spPr>
          <a:xfrm>
            <a:off x="1094499" y="1684958"/>
            <a:ext cx="4652068" cy="3504767"/>
          </a:xfrm>
          <a:prstGeom prst="rect">
            <a:avLst/>
          </a:prstGeom>
        </p:spPr>
      </p:pic>
    </p:spTree>
    <p:extLst>
      <p:ext uri="{BB962C8B-B14F-4D97-AF65-F5344CB8AC3E}">
        <p14:creationId xmlns:p14="http://schemas.microsoft.com/office/powerpoint/2010/main" val="4148238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00000"/>
          </a:solidFill>
        </p:spPr>
        <p:txBody>
          <a:bodyPr/>
          <a:lstStyle/>
          <a:p>
            <a:r>
              <a:rPr lang="en-GB" dirty="0" smtClean="0">
                <a:ln>
                  <a:solidFill>
                    <a:sysClr val="windowText" lastClr="000000"/>
                  </a:solidFill>
                </a:ln>
                <a:solidFill>
                  <a:schemeClr val="bg1"/>
                </a:solidFill>
                <a:latin typeface="Bahnschrift SemiBold" panose="020B0502040204020203" pitchFamily="34" charset="0"/>
              </a:rPr>
              <a:t>Cash Flow Chart Year 0</a:t>
            </a:r>
            <a:endParaRPr lang="en-GB" dirty="0">
              <a:ln>
                <a:solidFill>
                  <a:sysClr val="windowText" lastClr="000000"/>
                </a:solidFill>
              </a:ln>
              <a:solidFill>
                <a:schemeClr val="bg1"/>
              </a:solidFill>
              <a:latin typeface="Bahnschrift SemiBold" panose="020B0502040204020203" pitchFamily="34" charset="0"/>
            </a:endParaRPr>
          </a:p>
        </p:txBody>
      </p:sp>
      <p:pic>
        <p:nvPicPr>
          <p:cNvPr id="6" name="Picture 5"/>
          <p:cNvPicPr>
            <a:picLocks noChangeAspect="1"/>
          </p:cNvPicPr>
          <p:nvPr/>
        </p:nvPicPr>
        <p:blipFill>
          <a:blip r:embed="rId3"/>
          <a:stretch>
            <a:fillRect/>
          </a:stretch>
        </p:blipFill>
        <p:spPr>
          <a:xfrm>
            <a:off x="523773" y="2091741"/>
            <a:ext cx="11144454" cy="3481118"/>
          </a:xfrm>
          <a:prstGeom prst="rect">
            <a:avLst/>
          </a:prstGeom>
        </p:spPr>
      </p:pic>
    </p:spTree>
    <p:extLst>
      <p:ext uri="{BB962C8B-B14F-4D97-AF65-F5344CB8AC3E}">
        <p14:creationId xmlns:p14="http://schemas.microsoft.com/office/powerpoint/2010/main" val="2619369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00000"/>
          </a:solidFill>
        </p:spPr>
        <p:txBody>
          <a:bodyPr/>
          <a:lstStyle/>
          <a:p>
            <a:r>
              <a:rPr lang="en-GB" dirty="0" smtClean="0">
                <a:ln>
                  <a:solidFill>
                    <a:sysClr val="windowText" lastClr="000000"/>
                  </a:solidFill>
                </a:ln>
                <a:solidFill>
                  <a:schemeClr val="bg1"/>
                </a:solidFill>
                <a:latin typeface="Bahnschrift SemiBold" panose="020B0502040204020203" pitchFamily="34" charset="0"/>
              </a:rPr>
              <a:t>Cash</a:t>
            </a:r>
            <a:r>
              <a:rPr lang="en-GB" dirty="0" smtClean="0">
                <a:ln>
                  <a:solidFill>
                    <a:sysClr val="windowText" lastClr="000000"/>
                  </a:solidFill>
                </a:ln>
                <a:latin typeface="Bahnschrift SemiBold" panose="020B0502040204020203" pitchFamily="34" charset="0"/>
              </a:rPr>
              <a:t> </a:t>
            </a:r>
            <a:r>
              <a:rPr lang="en-GB" dirty="0" smtClean="0">
                <a:ln>
                  <a:solidFill>
                    <a:sysClr val="windowText" lastClr="000000"/>
                  </a:solidFill>
                </a:ln>
                <a:solidFill>
                  <a:schemeClr val="bg1"/>
                </a:solidFill>
                <a:latin typeface="Bahnschrift SemiBold" panose="020B0502040204020203" pitchFamily="34" charset="0"/>
              </a:rPr>
              <a:t>Flow Chart Year 7</a:t>
            </a:r>
            <a:endParaRPr lang="en-GB" dirty="0">
              <a:ln>
                <a:solidFill>
                  <a:sysClr val="windowText" lastClr="000000"/>
                </a:solidFill>
              </a:ln>
              <a:solidFill>
                <a:schemeClr val="bg1"/>
              </a:solidFill>
              <a:latin typeface="Bahnschrift SemiBold" panose="020B0502040204020203" pitchFamily="34" charset="0"/>
            </a:endParaRPr>
          </a:p>
        </p:txBody>
      </p:sp>
      <p:pic>
        <p:nvPicPr>
          <p:cNvPr id="4" name="Content Placeholder 3"/>
          <p:cNvPicPr>
            <a:picLocks noGrp="1" noChangeAspect="1"/>
          </p:cNvPicPr>
          <p:nvPr>
            <p:ph idx="1"/>
          </p:nvPr>
        </p:nvPicPr>
        <p:blipFill>
          <a:blip r:embed="rId3"/>
          <a:stretch>
            <a:fillRect/>
          </a:stretch>
        </p:blipFill>
        <p:spPr>
          <a:xfrm>
            <a:off x="522870" y="2243138"/>
            <a:ext cx="11146259" cy="3339853"/>
          </a:xfrm>
          <a:prstGeom prst="rect">
            <a:avLst/>
          </a:prstGeom>
        </p:spPr>
      </p:pic>
    </p:spTree>
    <p:extLst>
      <p:ext uri="{BB962C8B-B14F-4D97-AF65-F5344CB8AC3E}">
        <p14:creationId xmlns:p14="http://schemas.microsoft.com/office/powerpoint/2010/main" val="1357226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00000"/>
          </a:solidFill>
        </p:spPr>
        <p:txBody>
          <a:bodyPr/>
          <a:lstStyle/>
          <a:p>
            <a:r>
              <a:rPr lang="en-GB" dirty="0" smtClean="0">
                <a:ln>
                  <a:solidFill>
                    <a:sysClr val="windowText" lastClr="000000"/>
                  </a:solidFill>
                </a:ln>
                <a:solidFill>
                  <a:schemeClr val="bg1"/>
                </a:solidFill>
                <a:latin typeface="Bahnschrift SemiBold" panose="020B0502040204020203" pitchFamily="34" charset="0"/>
              </a:rPr>
              <a:t>Sales Forecast</a:t>
            </a:r>
            <a:endParaRPr lang="en-GB" dirty="0">
              <a:ln>
                <a:solidFill>
                  <a:sysClr val="windowText" lastClr="000000"/>
                </a:solidFill>
              </a:ln>
              <a:solidFill>
                <a:schemeClr val="bg1"/>
              </a:solidFill>
              <a:latin typeface="Bahnschrift SemiBold" panose="020B0502040204020203" pitchFamily="34" charset="0"/>
            </a:endParaRPr>
          </a:p>
        </p:txBody>
      </p:sp>
      <p:pic>
        <p:nvPicPr>
          <p:cNvPr id="13" name="Picture 12"/>
          <p:cNvPicPr>
            <a:picLocks noChangeAspect="1"/>
          </p:cNvPicPr>
          <p:nvPr/>
        </p:nvPicPr>
        <p:blipFill>
          <a:blip r:embed="rId2"/>
          <a:stretch>
            <a:fillRect/>
          </a:stretch>
        </p:blipFill>
        <p:spPr>
          <a:xfrm>
            <a:off x="5034911" y="1676311"/>
            <a:ext cx="6025661" cy="3645845"/>
          </a:xfrm>
          <a:prstGeom prst="rect">
            <a:avLst/>
          </a:prstGeom>
        </p:spPr>
      </p:pic>
      <p:pic>
        <p:nvPicPr>
          <p:cNvPr id="14" name="Picture 13"/>
          <p:cNvPicPr>
            <a:picLocks noChangeAspect="1"/>
          </p:cNvPicPr>
          <p:nvPr/>
        </p:nvPicPr>
        <p:blipFill rotWithShape="1">
          <a:blip r:embed="rId3"/>
          <a:srcRect t="1080"/>
          <a:stretch/>
        </p:blipFill>
        <p:spPr>
          <a:xfrm>
            <a:off x="1131428" y="1676311"/>
            <a:ext cx="3903483" cy="3639863"/>
          </a:xfrm>
          <a:prstGeom prst="rect">
            <a:avLst/>
          </a:prstGeom>
        </p:spPr>
      </p:pic>
    </p:spTree>
    <p:extLst>
      <p:ext uri="{BB962C8B-B14F-4D97-AF65-F5344CB8AC3E}">
        <p14:creationId xmlns:p14="http://schemas.microsoft.com/office/powerpoint/2010/main" val="3562010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00000"/>
          </a:solidFill>
        </p:spPr>
        <p:txBody>
          <a:bodyPr/>
          <a:lstStyle/>
          <a:p>
            <a:r>
              <a:rPr lang="en-GB" dirty="0" smtClean="0">
                <a:ln>
                  <a:solidFill>
                    <a:sysClr val="windowText" lastClr="000000"/>
                  </a:solidFill>
                </a:ln>
                <a:solidFill>
                  <a:schemeClr val="bg1"/>
                </a:solidFill>
                <a:latin typeface="Bahnschrift SemiBold" panose="020B0502040204020203" pitchFamily="34" charset="0"/>
              </a:rPr>
              <a:t>Break Even Workings (Appendix)</a:t>
            </a:r>
            <a:endParaRPr lang="en-GB" dirty="0">
              <a:ln>
                <a:solidFill>
                  <a:sysClr val="windowText" lastClr="000000"/>
                </a:solidFill>
              </a:ln>
              <a:solidFill>
                <a:schemeClr val="bg1"/>
              </a:solidFill>
              <a:latin typeface="Bahnschrift SemiBold" panose="020B0502040204020203" pitchFamily="34" charset="0"/>
            </a:endParaRPr>
          </a:p>
        </p:txBody>
      </p:sp>
      <p:pic>
        <p:nvPicPr>
          <p:cNvPr id="3" name="Picture 2"/>
          <p:cNvPicPr>
            <a:picLocks noChangeAspect="1"/>
          </p:cNvPicPr>
          <p:nvPr/>
        </p:nvPicPr>
        <p:blipFill>
          <a:blip r:embed="rId2"/>
          <a:stretch>
            <a:fillRect/>
          </a:stretch>
        </p:blipFill>
        <p:spPr>
          <a:xfrm>
            <a:off x="409575" y="2405842"/>
            <a:ext cx="11372850" cy="3276600"/>
          </a:xfrm>
          <a:prstGeom prst="rect">
            <a:avLst/>
          </a:prstGeom>
        </p:spPr>
      </p:pic>
    </p:spTree>
    <p:extLst>
      <p:ext uri="{BB962C8B-B14F-4D97-AF65-F5344CB8AC3E}">
        <p14:creationId xmlns:p14="http://schemas.microsoft.com/office/powerpoint/2010/main" val="1824787387"/>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B69900B-4788-47D2-8D13-11A31A480CD7}"/>
              </a:ext>
            </a:extLst>
          </p:cNvPr>
          <p:cNvSpPr txBox="1">
            <a:spLocks/>
          </p:cNvSpPr>
          <p:nvPr/>
        </p:nvSpPr>
        <p:spPr>
          <a:xfrm>
            <a:off x="1491916" y="2245311"/>
            <a:ext cx="9144000" cy="2387600"/>
          </a:xfrm>
          <a:prstGeom prst="rect">
            <a:avLst/>
          </a:prstGeom>
          <a:solidFill>
            <a:srgbClr val="C00000"/>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sz="4400" b="0" i="0" u="none" strike="noStrike" kern="1200" cap="none" spc="0" normalizeH="0" baseline="0" noProof="0" dirty="0" smtClean="0">
                <a:ln>
                  <a:solidFill>
                    <a:sysClr val="windowText" lastClr="000000"/>
                  </a:solidFill>
                </a:ln>
                <a:solidFill>
                  <a:prstClr val="white"/>
                </a:solidFill>
                <a:effectLst>
                  <a:outerShdw blurRad="38100" dist="38100" dir="2700000" algn="tl">
                    <a:srgbClr val="000000">
                      <a:alpha val="43137"/>
                    </a:srgbClr>
                  </a:outerShdw>
                </a:effectLst>
                <a:uLnTx/>
                <a:uFillTx/>
                <a:latin typeface="Bahnschrift SemiBold" panose="020B0502040204020203" pitchFamily="34" charset="0"/>
                <a:ea typeface="+mj-ea"/>
                <a:cs typeface="+mj-cs"/>
              </a:rPr>
              <a:t>Thank you for listening.</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sz="3600" b="0" i="0" u="none" strike="noStrike" kern="1200" cap="none" spc="0" normalizeH="0" baseline="0" noProof="0" dirty="0" smtClean="0">
                <a:ln>
                  <a:solidFill>
                    <a:sysClr val="windowText" lastClr="000000"/>
                  </a:solidFill>
                </a:ln>
                <a:solidFill>
                  <a:prstClr val="white"/>
                </a:solidFill>
                <a:effectLst>
                  <a:outerShdw blurRad="38100" dist="38100" dir="2700000" algn="tl">
                    <a:srgbClr val="000000">
                      <a:alpha val="43137"/>
                    </a:srgbClr>
                  </a:outerShdw>
                </a:effectLst>
                <a:uLnTx/>
                <a:uFillTx/>
                <a:latin typeface="Bahnschrift SemiBold" panose="020B0502040204020203" pitchFamily="34" charset="0"/>
                <a:ea typeface="+mj-ea"/>
                <a:cs typeface="+mj-cs"/>
              </a:rPr>
              <a:t>Are there any questions?</a:t>
            </a:r>
            <a:endParaRPr kumimoji="0" lang="en-GB" sz="3600" b="0" i="0" u="none" strike="noStrike" kern="1200" cap="none" spc="0" normalizeH="0" baseline="0" noProof="0" dirty="0">
              <a:ln>
                <a:solidFill>
                  <a:sysClr val="windowText" lastClr="000000"/>
                </a:solidFill>
              </a:ln>
              <a:solidFill>
                <a:prstClr val="white"/>
              </a:solidFill>
              <a:effectLst>
                <a:outerShdw blurRad="38100" dist="38100" dir="2700000" algn="tl">
                  <a:srgbClr val="000000">
                    <a:alpha val="43137"/>
                  </a:srgbClr>
                </a:outerShdw>
              </a:effectLst>
              <a:uLnTx/>
              <a:uFillTx/>
              <a:latin typeface="Bahnschrift SemiBold" panose="020B0502040204020203" pitchFamily="34" charset="0"/>
              <a:ea typeface="+mj-ea"/>
              <a:cs typeface="+mj-cs"/>
            </a:endParaRPr>
          </a:p>
        </p:txBody>
      </p:sp>
    </p:spTree>
    <p:extLst>
      <p:ext uri="{BB962C8B-B14F-4D97-AF65-F5344CB8AC3E}">
        <p14:creationId xmlns:p14="http://schemas.microsoft.com/office/powerpoint/2010/main" val="354619926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00000"/>
          </a:solidFill>
        </p:spPr>
        <p:txBody>
          <a:bodyPr/>
          <a:lstStyle/>
          <a:p>
            <a:r>
              <a:rPr lang="en-GB" dirty="0" smtClean="0">
                <a:ln>
                  <a:solidFill>
                    <a:sysClr val="windowText" lastClr="000000"/>
                  </a:solidFill>
                </a:ln>
                <a:solidFill>
                  <a:schemeClr val="bg1"/>
                </a:solidFill>
                <a:latin typeface="Bahnschrift SemiBold" panose="020B0502040204020203" pitchFamily="34" charset="0"/>
              </a:rPr>
              <a:t>References</a:t>
            </a:r>
            <a:endParaRPr lang="en-GB" dirty="0">
              <a:ln>
                <a:solidFill>
                  <a:sysClr val="windowText" lastClr="000000"/>
                </a:solidFill>
              </a:ln>
              <a:solidFill>
                <a:schemeClr val="bg1"/>
              </a:solidFill>
              <a:latin typeface="Bahnschrift SemiBold" panose="020B0502040204020203" pitchFamily="34" charset="0"/>
            </a:endParaRPr>
          </a:p>
        </p:txBody>
      </p:sp>
      <p:sp>
        <p:nvSpPr>
          <p:cNvPr id="3" name="Content Placeholder 2"/>
          <p:cNvSpPr>
            <a:spLocks noGrp="1"/>
          </p:cNvSpPr>
          <p:nvPr>
            <p:ph idx="1"/>
          </p:nvPr>
        </p:nvSpPr>
        <p:spPr/>
        <p:txBody>
          <a:bodyPr/>
          <a:lstStyle/>
          <a:p>
            <a:r>
              <a:rPr lang="en-GB" sz="2400" dirty="0">
                <a:latin typeface="Bahnschrift SemiBold" panose="020B0502040204020203" pitchFamily="34" charset="0"/>
                <a:hlinkClick r:id="rId2"/>
              </a:rPr>
              <a:t>https://</a:t>
            </a:r>
            <a:r>
              <a:rPr lang="en-GB" sz="2400" dirty="0" smtClean="0">
                <a:latin typeface="Bahnschrift SemiBold" panose="020B0502040204020203" pitchFamily="34" charset="0"/>
                <a:hlinkClick r:id="rId2"/>
              </a:rPr>
              <a:t>www.reed.co.uk/average-salary/average-app-developer-salary</a:t>
            </a:r>
            <a:endParaRPr lang="en-GB" sz="2400" dirty="0" smtClean="0">
              <a:latin typeface="Bahnschrift SemiBold" panose="020B0502040204020203" pitchFamily="34" charset="0"/>
            </a:endParaRPr>
          </a:p>
          <a:p>
            <a:r>
              <a:rPr lang="en-GB" dirty="0">
                <a:hlinkClick r:id="rId3"/>
              </a:rPr>
              <a:t>https://startups.co.uk/websites/hosting/website-hosting-cost</a:t>
            </a:r>
            <a:r>
              <a:rPr lang="en-GB" dirty="0" smtClean="0">
                <a:hlinkClick r:id="rId3"/>
              </a:rPr>
              <a:t>/</a:t>
            </a:r>
            <a:endParaRPr lang="en-GB" dirty="0" smtClean="0"/>
          </a:p>
          <a:p>
            <a:r>
              <a:rPr lang="en-GB" dirty="0">
                <a:hlinkClick r:id="rId4"/>
              </a:rPr>
              <a:t>https://www.businessofapps.com/marketplace/app-marketing/research/app-marketing-cost</a:t>
            </a:r>
            <a:r>
              <a:rPr lang="en-GB" dirty="0" smtClean="0">
                <a:hlinkClick r:id="rId4"/>
              </a:rPr>
              <a:t>/</a:t>
            </a:r>
            <a:endParaRPr lang="en-GB" dirty="0" smtClean="0"/>
          </a:p>
          <a:p>
            <a:r>
              <a:rPr lang="en-GB" dirty="0">
                <a:hlinkClick r:id="rId5"/>
              </a:rPr>
              <a:t>https://</a:t>
            </a:r>
            <a:r>
              <a:rPr lang="en-GB" dirty="0" smtClean="0">
                <a:hlinkClick r:id="rId5"/>
              </a:rPr>
              <a:t>www.ukpower.co.uk/business-energy/average-business-energy-bills</a:t>
            </a:r>
            <a:endParaRPr lang="en-GB" dirty="0" smtClean="0"/>
          </a:p>
          <a:p>
            <a:endParaRPr lang="en-GB" dirty="0" smtClean="0"/>
          </a:p>
          <a:p>
            <a:endParaRPr lang="en-GB" dirty="0"/>
          </a:p>
        </p:txBody>
      </p:sp>
    </p:spTree>
    <p:extLst>
      <p:ext uri="{BB962C8B-B14F-4D97-AF65-F5344CB8AC3E}">
        <p14:creationId xmlns:p14="http://schemas.microsoft.com/office/powerpoint/2010/main" val="88686712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TotalTime>
  <Words>2321</Words>
  <Application>Microsoft Office PowerPoint</Application>
  <PresentationFormat>Widescreen</PresentationFormat>
  <Paragraphs>240</Paragraphs>
  <Slides>66</Slides>
  <Notes>5</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66</vt:i4>
      </vt:variant>
    </vt:vector>
  </HeadingPairs>
  <TitlesOfParts>
    <vt:vector size="74" baseType="lpstr">
      <vt:lpstr>Arial</vt:lpstr>
      <vt:lpstr>Bahnschrift SemiBold</vt:lpstr>
      <vt:lpstr>Calibri</vt:lpstr>
      <vt:lpstr>Calibri Light</vt:lpstr>
      <vt:lpstr>Times New Roman</vt:lpstr>
      <vt:lpstr>Office Theme</vt:lpstr>
      <vt:lpstr>1_Office Theme</vt:lpstr>
      <vt:lpstr>2_Office Theme</vt:lpstr>
      <vt:lpstr>PowerPoint Presentation</vt:lpstr>
      <vt:lpstr>PowerPoint Presentation</vt:lpstr>
      <vt:lpstr>Company Registration </vt:lpstr>
      <vt:lpstr>Why Set up as a Limited Company? </vt:lpstr>
      <vt:lpstr>Our Logo</vt:lpstr>
      <vt:lpstr>Future</vt:lpstr>
      <vt:lpstr>VAT (Value Added Tax) Registration</vt:lpstr>
      <vt:lpstr>Organisation Structure</vt:lpstr>
      <vt:lpstr>Leadership Structure</vt:lpstr>
      <vt:lpstr>Finance Department Structure</vt:lpstr>
      <vt:lpstr>Marketing Department Structure</vt:lpstr>
      <vt:lpstr>Technical Department Structure</vt:lpstr>
      <vt:lpstr>Customer Department Structure</vt:lpstr>
      <vt:lpstr>HR Department Structure</vt:lpstr>
      <vt:lpstr>Mission Statement</vt:lpstr>
      <vt:lpstr>Vision Statement</vt:lpstr>
      <vt:lpstr>Objective</vt:lpstr>
      <vt:lpstr>Code of Conduct</vt:lpstr>
      <vt:lpstr>Use of Technology </vt:lpstr>
      <vt:lpstr>Software and IP/Copyright Properties </vt:lpstr>
      <vt:lpstr>Dress Code  </vt:lpstr>
      <vt:lpstr>Employee Breaks.  </vt:lpstr>
      <vt:lpstr>Absenteeism  </vt:lpstr>
      <vt:lpstr>Confidentiality  </vt:lpstr>
      <vt:lpstr>Disciplinary Action.   </vt:lpstr>
      <vt:lpstr>WHERE'S MY LOCAL?</vt:lpstr>
      <vt:lpstr>Is there an existing market for WHERE’S MY LOCAL?</vt:lpstr>
      <vt:lpstr>Analysing Our Product</vt:lpstr>
      <vt:lpstr>Analysing Our Product (2)</vt:lpstr>
      <vt:lpstr>Analysing Our Product (3)</vt:lpstr>
      <vt:lpstr>Is there a market?</vt:lpstr>
      <vt:lpstr>Here are some examples of the competitor's app - </vt:lpstr>
      <vt:lpstr>How can we differ?</vt:lpstr>
      <vt:lpstr>Potential Sales Through App</vt:lpstr>
      <vt:lpstr>Our Target Audience</vt:lpstr>
      <vt:lpstr>How To Reach Our Target Audience</vt:lpstr>
      <vt:lpstr>PowerPoint Presentation</vt:lpstr>
      <vt:lpstr>PowerPoint Presentation</vt:lpstr>
      <vt:lpstr>PowerPoint Presentation</vt:lpstr>
      <vt:lpstr>PowerPoint Presentation</vt:lpstr>
      <vt:lpstr>PowerPoint Presentation</vt:lpstr>
      <vt:lpstr>Financing the Marketing Plan (2)</vt:lpstr>
      <vt:lpstr>PowerPoint Presentation</vt:lpstr>
      <vt:lpstr>PowerPoint Presentation</vt:lpstr>
      <vt:lpstr>Requirements</vt:lpstr>
      <vt:lpstr>App Navigation Flowchart</vt:lpstr>
      <vt:lpstr>USP</vt:lpstr>
      <vt:lpstr>Design and Implementation</vt:lpstr>
      <vt:lpstr>Design &amp; Implementation – Main Menu</vt:lpstr>
      <vt:lpstr>Design &amp; Implementation – Pub Finder</vt:lpstr>
      <vt:lpstr>Design &amp; Implementation – Drinks</vt:lpstr>
      <vt:lpstr>Design &amp; Implementation – Menu Example</vt:lpstr>
      <vt:lpstr>Design &amp; Implementation – Food</vt:lpstr>
      <vt:lpstr>Design &amp; Implementation – Menu Example</vt:lpstr>
      <vt:lpstr>Design &amp; Implementation – Cart</vt:lpstr>
      <vt:lpstr>Select Table Number</vt:lpstr>
      <vt:lpstr>PowerPoint Presentation</vt:lpstr>
      <vt:lpstr>Where the Funding is Coming from</vt:lpstr>
      <vt:lpstr>Cost Analysis</vt:lpstr>
      <vt:lpstr>Break Even Analysis</vt:lpstr>
      <vt:lpstr>Cash Flow Chart Year 0</vt:lpstr>
      <vt:lpstr>Cash Flow Chart Year 7</vt:lpstr>
      <vt:lpstr>Sales Forecast</vt:lpstr>
      <vt:lpstr>Break Even Workings (Appendix)</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Wheres My Local</dc:title>
  <dc:creator>HAR18839665 (Leon Harris)</dc:creator>
  <cp:lastModifiedBy>HAR18839665 (Leon Harris)</cp:lastModifiedBy>
  <cp:revision>8</cp:revision>
  <dcterms:created xsi:type="dcterms:W3CDTF">2022-05-10T08:51:40Z</dcterms:created>
  <dcterms:modified xsi:type="dcterms:W3CDTF">2022-05-10T12:28:43Z</dcterms:modified>
</cp:coreProperties>
</file>