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6" r:id="rId1"/>
  </p:sldMasterIdLst>
  <p:notesMasterIdLst>
    <p:notesMasterId r:id="rId33"/>
  </p:notesMasterIdLst>
  <p:sldIdLst>
    <p:sldId id="256" r:id="rId2"/>
    <p:sldId id="279" r:id="rId3"/>
    <p:sldId id="257" r:id="rId4"/>
    <p:sldId id="258" r:id="rId5"/>
    <p:sldId id="259" r:id="rId6"/>
    <p:sldId id="261" r:id="rId7"/>
    <p:sldId id="262" r:id="rId8"/>
    <p:sldId id="263" r:id="rId9"/>
    <p:sldId id="278" r:id="rId10"/>
    <p:sldId id="264" r:id="rId11"/>
    <p:sldId id="272" r:id="rId12"/>
    <p:sldId id="273" r:id="rId13"/>
    <p:sldId id="266" r:id="rId14"/>
    <p:sldId id="267" r:id="rId15"/>
    <p:sldId id="268" r:id="rId16"/>
    <p:sldId id="270" r:id="rId17"/>
    <p:sldId id="283" r:id="rId18"/>
    <p:sldId id="271" r:id="rId19"/>
    <p:sldId id="274" r:id="rId20"/>
    <p:sldId id="284" r:id="rId21"/>
    <p:sldId id="277" r:id="rId22"/>
    <p:sldId id="275" r:id="rId23"/>
    <p:sldId id="281" r:id="rId24"/>
    <p:sldId id="280" r:id="rId25"/>
    <p:sldId id="276" r:id="rId26"/>
    <p:sldId id="282" r:id="rId27"/>
    <p:sldId id="285" r:id="rId28"/>
    <p:sldId id="286" r:id="rId29"/>
    <p:sldId id="287" r:id="rId30"/>
    <p:sldId id="288" r:id="rId31"/>
    <p:sldId id="289"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966FD8-8ED7-CF7D-8F67-32F9ECD738C1}" v="3374" dt="2020-09-09T09:56:07.260"/>
    <p1510:client id="{2010E7E6-77CB-008D-C893-F84208C8BAE3}" v="5" dt="2020-09-10T07:01:52.346"/>
    <p1510:client id="{231C5DBE-5B41-412C-CF96-A394E35D2346}" v="2883" dt="2020-09-23T10:12:57.738"/>
    <p1510:client id="{4AE7E4DB-70A4-848F-F52A-12BD64A1DA2F}" v="2607" dt="2020-09-10T05:55:48.445"/>
    <p1510:client id="{8403B84A-B65E-7520-CAD5-AEDBC632E4BC}" v="1" dt="2020-09-23T08:32:00.455"/>
    <p1510:client id="{A8792482-89B2-5C18-B1FC-C18E8E465569}" v="2519" dt="2020-09-09T20:23:45.231"/>
    <p1510:client id="{F9D5B853-F034-4619-D5D8-EDE950498DC0}" v="3666" dt="2020-09-07T20:10:10.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svg"/><Relationship Id="rId1" Type="http://schemas.openxmlformats.org/officeDocument/2006/relationships/image" Target="../media/image4.png"/><Relationship Id="rId6" Type="http://schemas.openxmlformats.org/officeDocument/2006/relationships/image" Target="../media/image11.svg"/><Relationship Id="rId5" Type="http://schemas.openxmlformats.org/officeDocument/2006/relationships/image" Target="../media/image6.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7.svg"/><Relationship Id="rId1" Type="http://schemas.openxmlformats.org/officeDocument/2006/relationships/image" Target="../media/image4.png"/><Relationship Id="rId6" Type="http://schemas.openxmlformats.org/officeDocument/2006/relationships/image" Target="../media/image15.svg"/><Relationship Id="rId5" Type="http://schemas.openxmlformats.org/officeDocument/2006/relationships/image" Target="../media/image8.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1.svg"/><Relationship Id="rId1" Type="http://schemas.openxmlformats.org/officeDocument/2006/relationships/image" Target="../media/image20.png"/><Relationship Id="rId6" Type="http://schemas.openxmlformats.org/officeDocument/2006/relationships/image" Target="../media/image35.svg"/><Relationship Id="rId5" Type="http://schemas.openxmlformats.org/officeDocument/2006/relationships/image" Target="../media/image22.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svg"/><Relationship Id="rId1" Type="http://schemas.openxmlformats.org/officeDocument/2006/relationships/image" Target="../media/image4.png"/><Relationship Id="rId6" Type="http://schemas.openxmlformats.org/officeDocument/2006/relationships/image" Target="../media/image11.svg"/><Relationship Id="rId5"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7.svg"/><Relationship Id="rId1" Type="http://schemas.openxmlformats.org/officeDocument/2006/relationships/image" Target="../media/image4.png"/><Relationship Id="rId6" Type="http://schemas.openxmlformats.org/officeDocument/2006/relationships/image" Target="../media/image15.svg"/><Relationship Id="rId5" Type="http://schemas.openxmlformats.org/officeDocument/2006/relationships/image" Target="../media/image8.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1.svg"/><Relationship Id="rId1" Type="http://schemas.openxmlformats.org/officeDocument/2006/relationships/image" Target="../media/image20.png"/><Relationship Id="rId6" Type="http://schemas.openxmlformats.org/officeDocument/2006/relationships/image" Target="../media/image35.svg"/><Relationship Id="rId5" Type="http://schemas.openxmlformats.org/officeDocument/2006/relationships/image" Target="../media/image22.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3CDA9B-8B60-43D2-9201-24FBAE1570A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5629985-6315-4E56-BD54-FE87ACB8EB46}">
      <dgm:prSet/>
      <dgm:spPr/>
      <dgm:t>
        <a:bodyPr/>
        <a:lstStyle/>
        <a:p>
          <a:pPr>
            <a:lnSpc>
              <a:spcPct val="100000"/>
            </a:lnSpc>
          </a:pPr>
          <a:r>
            <a:rPr lang="en-GB"/>
            <a:t>On completion of this module you should be able to:</a:t>
          </a:r>
          <a:endParaRPr lang="en-US"/>
        </a:p>
      </dgm:t>
    </dgm:pt>
    <dgm:pt modelId="{D8BFE5FF-62DF-4FFB-9551-D63D5FB5FA0C}" type="parTrans" cxnId="{CAC47D2E-59AD-4600-A02D-9A3D23D8AC30}">
      <dgm:prSet/>
      <dgm:spPr/>
      <dgm:t>
        <a:bodyPr/>
        <a:lstStyle/>
        <a:p>
          <a:endParaRPr lang="en-US"/>
        </a:p>
      </dgm:t>
    </dgm:pt>
    <dgm:pt modelId="{2899B70D-D7F7-4F84-A3FF-75433ABECD43}" type="sibTrans" cxnId="{CAC47D2E-59AD-4600-A02D-9A3D23D8AC30}">
      <dgm:prSet/>
      <dgm:spPr/>
      <dgm:t>
        <a:bodyPr/>
        <a:lstStyle/>
        <a:p>
          <a:endParaRPr lang="en-US"/>
        </a:p>
      </dgm:t>
    </dgm:pt>
    <dgm:pt modelId="{4E9C06E4-C895-4219-8678-FB8A94C86E7C}">
      <dgm:prSet/>
      <dgm:spPr/>
      <dgm:t>
        <a:bodyPr/>
        <a:lstStyle/>
        <a:p>
          <a:pPr>
            <a:lnSpc>
              <a:spcPct val="100000"/>
            </a:lnSpc>
          </a:pPr>
          <a:r>
            <a:rPr lang="en-GB"/>
            <a:t>Demonstrate self-reflective and reflexive practices within the context of counselling skills, drawing upon ethical and principal values within the counselling tradition.</a:t>
          </a:r>
          <a:endParaRPr lang="en-US"/>
        </a:p>
      </dgm:t>
    </dgm:pt>
    <dgm:pt modelId="{6DE83E7A-D3DF-4E4C-AF38-94F521C53C8D}" type="parTrans" cxnId="{7A11041A-35E2-4997-B67B-82D47D9E9609}">
      <dgm:prSet/>
      <dgm:spPr/>
      <dgm:t>
        <a:bodyPr/>
        <a:lstStyle/>
        <a:p>
          <a:endParaRPr lang="en-US"/>
        </a:p>
      </dgm:t>
    </dgm:pt>
    <dgm:pt modelId="{619CDF66-ED65-41AB-B388-6D95E432FDF9}" type="sibTrans" cxnId="{7A11041A-35E2-4997-B67B-82D47D9E9609}">
      <dgm:prSet/>
      <dgm:spPr/>
      <dgm:t>
        <a:bodyPr/>
        <a:lstStyle/>
        <a:p>
          <a:endParaRPr lang="en-US"/>
        </a:p>
      </dgm:t>
    </dgm:pt>
    <dgm:pt modelId="{56E62694-13CA-4C7C-B274-8DF676415511}">
      <dgm:prSet/>
      <dgm:spPr/>
      <dgm:t>
        <a:bodyPr/>
        <a:lstStyle/>
        <a:p>
          <a:pPr>
            <a:lnSpc>
              <a:spcPct val="100000"/>
            </a:lnSpc>
          </a:pPr>
          <a:r>
            <a:rPr lang="en-GB" dirty="0"/>
            <a:t>Critically demonstrate reflective/reflexive practices that contributes </a:t>
          </a:r>
          <a:r>
            <a:rPr lang="en-GB" dirty="0" smtClean="0"/>
            <a:t>to and </a:t>
          </a:r>
          <a:r>
            <a:rPr lang="en-GB" dirty="0"/>
            <a:t>supports professional practices and growth such as reflective/reflexive writing and personal development.</a:t>
          </a:r>
          <a:endParaRPr lang="en-US" dirty="0"/>
        </a:p>
      </dgm:t>
    </dgm:pt>
    <dgm:pt modelId="{A782FA13-D61C-4F4B-A427-B18CE0EF22C2}" type="parTrans" cxnId="{A3B7472C-210B-407E-8EA6-F24A0A08F39E}">
      <dgm:prSet/>
      <dgm:spPr/>
      <dgm:t>
        <a:bodyPr/>
        <a:lstStyle/>
        <a:p>
          <a:endParaRPr lang="en-US"/>
        </a:p>
      </dgm:t>
    </dgm:pt>
    <dgm:pt modelId="{2C0EFB10-D93F-4637-B037-D92CD69A2667}" type="sibTrans" cxnId="{A3B7472C-210B-407E-8EA6-F24A0A08F39E}">
      <dgm:prSet/>
      <dgm:spPr/>
      <dgm:t>
        <a:bodyPr/>
        <a:lstStyle/>
        <a:p>
          <a:endParaRPr lang="en-US"/>
        </a:p>
      </dgm:t>
    </dgm:pt>
    <dgm:pt modelId="{F3FDDA7A-73DC-4BA0-8B1A-478DBCF8111E}" type="pres">
      <dgm:prSet presAssocID="{563CDA9B-8B60-43D2-9201-24FBAE1570A5}" presName="root" presStyleCnt="0">
        <dgm:presLayoutVars>
          <dgm:dir/>
          <dgm:resizeHandles val="exact"/>
        </dgm:presLayoutVars>
      </dgm:prSet>
      <dgm:spPr/>
      <dgm:t>
        <a:bodyPr/>
        <a:lstStyle/>
        <a:p>
          <a:endParaRPr lang="en-US"/>
        </a:p>
      </dgm:t>
    </dgm:pt>
    <dgm:pt modelId="{1765BCF2-2EEF-4991-B509-6492D86684C8}" type="pres">
      <dgm:prSet presAssocID="{65629985-6315-4E56-BD54-FE87ACB8EB46}" presName="compNode" presStyleCnt="0"/>
      <dgm:spPr/>
    </dgm:pt>
    <dgm:pt modelId="{77459790-295F-4CC9-818C-E1A47762C0E2}" type="pres">
      <dgm:prSet presAssocID="{65629985-6315-4E56-BD54-FE87ACB8EB46}" presName="bgRect" presStyleLbl="bgShp" presStyleIdx="0" presStyleCnt="3"/>
      <dgm:spPr/>
    </dgm:pt>
    <dgm:pt modelId="{984EB35E-1113-4534-8AD3-0A166B37D3A0}" type="pres">
      <dgm:prSet presAssocID="{65629985-6315-4E56-BD54-FE87ACB8EB46}"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Graduation Cap"/>
        </a:ext>
      </dgm:extLst>
    </dgm:pt>
    <dgm:pt modelId="{0411C599-B9D9-49B2-BA82-EE5FFAA8A7E8}" type="pres">
      <dgm:prSet presAssocID="{65629985-6315-4E56-BD54-FE87ACB8EB46}" presName="spaceRect" presStyleCnt="0"/>
      <dgm:spPr/>
    </dgm:pt>
    <dgm:pt modelId="{5EA47DFC-756B-432C-BDED-459D2C1E785E}" type="pres">
      <dgm:prSet presAssocID="{65629985-6315-4E56-BD54-FE87ACB8EB46}" presName="parTx" presStyleLbl="revTx" presStyleIdx="0" presStyleCnt="3">
        <dgm:presLayoutVars>
          <dgm:chMax val="0"/>
          <dgm:chPref val="0"/>
        </dgm:presLayoutVars>
      </dgm:prSet>
      <dgm:spPr/>
      <dgm:t>
        <a:bodyPr/>
        <a:lstStyle/>
        <a:p>
          <a:endParaRPr lang="en-US"/>
        </a:p>
      </dgm:t>
    </dgm:pt>
    <dgm:pt modelId="{198DA73E-E41C-4C38-B9D8-FA5561619324}" type="pres">
      <dgm:prSet presAssocID="{2899B70D-D7F7-4F84-A3FF-75433ABECD43}" presName="sibTrans" presStyleCnt="0"/>
      <dgm:spPr/>
    </dgm:pt>
    <dgm:pt modelId="{EBC1D8D0-F485-49F8-BC5C-41689678F429}" type="pres">
      <dgm:prSet presAssocID="{4E9C06E4-C895-4219-8678-FB8A94C86E7C}" presName="compNode" presStyleCnt="0"/>
      <dgm:spPr/>
    </dgm:pt>
    <dgm:pt modelId="{3ED9EA40-66CF-44BF-A1EA-CB813B04541B}" type="pres">
      <dgm:prSet presAssocID="{4E9C06E4-C895-4219-8678-FB8A94C86E7C}" presName="bgRect" presStyleLbl="bgShp" presStyleIdx="1" presStyleCnt="3"/>
      <dgm:spPr/>
    </dgm:pt>
    <dgm:pt modelId="{C4BBC902-3380-4911-818D-6781EE786D25}" type="pres">
      <dgm:prSet presAssocID="{4E9C06E4-C895-4219-8678-FB8A94C86E7C}"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Person with Idea"/>
        </a:ext>
      </dgm:extLst>
    </dgm:pt>
    <dgm:pt modelId="{81769FE2-D135-4837-8255-B56577DD049D}" type="pres">
      <dgm:prSet presAssocID="{4E9C06E4-C895-4219-8678-FB8A94C86E7C}" presName="spaceRect" presStyleCnt="0"/>
      <dgm:spPr/>
    </dgm:pt>
    <dgm:pt modelId="{545213AF-3321-4889-981F-A0563D6A48D2}" type="pres">
      <dgm:prSet presAssocID="{4E9C06E4-C895-4219-8678-FB8A94C86E7C}" presName="parTx" presStyleLbl="revTx" presStyleIdx="1" presStyleCnt="3">
        <dgm:presLayoutVars>
          <dgm:chMax val="0"/>
          <dgm:chPref val="0"/>
        </dgm:presLayoutVars>
      </dgm:prSet>
      <dgm:spPr/>
      <dgm:t>
        <a:bodyPr/>
        <a:lstStyle/>
        <a:p>
          <a:endParaRPr lang="en-US"/>
        </a:p>
      </dgm:t>
    </dgm:pt>
    <dgm:pt modelId="{C0A9FA71-F194-4D22-8396-78B072CD4975}" type="pres">
      <dgm:prSet presAssocID="{619CDF66-ED65-41AB-B388-6D95E432FDF9}" presName="sibTrans" presStyleCnt="0"/>
      <dgm:spPr/>
    </dgm:pt>
    <dgm:pt modelId="{106F19EE-8494-41C1-B3BE-EC34D249341A}" type="pres">
      <dgm:prSet presAssocID="{56E62694-13CA-4C7C-B274-8DF676415511}" presName="compNode" presStyleCnt="0"/>
      <dgm:spPr/>
    </dgm:pt>
    <dgm:pt modelId="{F07651A0-77DD-4B81-900D-C0D704E28533}" type="pres">
      <dgm:prSet presAssocID="{56E62694-13CA-4C7C-B274-8DF676415511}" presName="bgRect" presStyleLbl="bgShp" presStyleIdx="2" presStyleCnt="3"/>
      <dgm:spPr/>
    </dgm:pt>
    <dgm:pt modelId="{2D4FB750-761B-4547-BCA0-5A54307A9FB6}" type="pres">
      <dgm:prSet presAssocID="{56E62694-13CA-4C7C-B274-8DF676415511}"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Signature"/>
        </a:ext>
      </dgm:extLst>
    </dgm:pt>
    <dgm:pt modelId="{258C91B2-95C4-48F4-A502-C40F4E31EF3A}" type="pres">
      <dgm:prSet presAssocID="{56E62694-13CA-4C7C-B274-8DF676415511}" presName="spaceRect" presStyleCnt="0"/>
      <dgm:spPr/>
    </dgm:pt>
    <dgm:pt modelId="{84FAB130-32B0-4A58-BF1F-863BE690A3C4}" type="pres">
      <dgm:prSet presAssocID="{56E62694-13CA-4C7C-B274-8DF676415511}" presName="parTx" presStyleLbl="revTx" presStyleIdx="2" presStyleCnt="3">
        <dgm:presLayoutVars>
          <dgm:chMax val="0"/>
          <dgm:chPref val="0"/>
        </dgm:presLayoutVars>
      </dgm:prSet>
      <dgm:spPr/>
      <dgm:t>
        <a:bodyPr/>
        <a:lstStyle/>
        <a:p>
          <a:endParaRPr lang="en-US"/>
        </a:p>
      </dgm:t>
    </dgm:pt>
  </dgm:ptLst>
  <dgm:cxnLst>
    <dgm:cxn modelId="{7A11041A-35E2-4997-B67B-82D47D9E9609}" srcId="{563CDA9B-8B60-43D2-9201-24FBAE1570A5}" destId="{4E9C06E4-C895-4219-8678-FB8A94C86E7C}" srcOrd="1" destOrd="0" parTransId="{6DE83E7A-D3DF-4E4C-AF38-94F521C53C8D}" sibTransId="{619CDF66-ED65-41AB-B388-6D95E432FDF9}"/>
    <dgm:cxn modelId="{A0DE1643-26A2-4501-9C08-782A1728A38E}" type="presOf" srcId="{65629985-6315-4E56-BD54-FE87ACB8EB46}" destId="{5EA47DFC-756B-432C-BDED-459D2C1E785E}" srcOrd="0" destOrd="0" presId="urn:microsoft.com/office/officeart/2018/2/layout/IconVerticalSolidList"/>
    <dgm:cxn modelId="{A3B7472C-210B-407E-8EA6-F24A0A08F39E}" srcId="{563CDA9B-8B60-43D2-9201-24FBAE1570A5}" destId="{56E62694-13CA-4C7C-B274-8DF676415511}" srcOrd="2" destOrd="0" parTransId="{A782FA13-D61C-4F4B-A427-B18CE0EF22C2}" sibTransId="{2C0EFB10-D93F-4637-B037-D92CD69A2667}"/>
    <dgm:cxn modelId="{51D17B24-45AB-4C0C-BEB6-D89A2A3A3C0A}" type="presOf" srcId="{4E9C06E4-C895-4219-8678-FB8A94C86E7C}" destId="{545213AF-3321-4889-981F-A0563D6A48D2}" srcOrd="0" destOrd="0" presId="urn:microsoft.com/office/officeart/2018/2/layout/IconVerticalSolidList"/>
    <dgm:cxn modelId="{8D1A4621-1E66-4D56-837D-6823E8CE4285}" type="presOf" srcId="{56E62694-13CA-4C7C-B274-8DF676415511}" destId="{84FAB130-32B0-4A58-BF1F-863BE690A3C4}" srcOrd="0" destOrd="0" presId="urn:microsoft.com/office/officeart/2018/2/layout/IconVerticalSolidList"/>
    <dgm:cxn modelId="{CAC47D2E-59AD-4600-A02D-9A3D23D8AC30}" srcId="{563CDA9B-8B60-43D2-9201-24FBAE1570A5}" destId="{65629985-6315-4E56-BD54-FE87ACB8EB46}" srcOrd="0" destOrd="0" parTransId="{D8BFE5FF-62DF-4FFB-9551-D63D5FB5FA0C}" sibTransId="{2899B70D-D7F7-4F84-A3FF-75433ABECD43}"/>
    <dgm:cxn modelId="{AFDDA195-A9A5-4323-8C67-3AE8F3C23AEE}" type="presOf" srcId="{563CDA9B-8B60-43D2-9201-24FBAE1570A5}" destId="{F3FDDA7A-73DC-4BA0-8B1A-478DBCF8111E}" srcOrd="0" destOrd="0" presId="urn:microsoft.com/office/officeart/2018/2/layout/IconVerticalSolidList"/>
    <dgm:cxn modelId="{AD63C869-D1E3-4BB8-869E-1D2916614EF4}" type="presParOf" srcId="{F3FDDA7A-73DC-4BA0-8B1A-478DBCF8111E}" destId="{1765BCF2-2EEF-4991-B509-6492D86684C8}" srcOrd="0" destOrd="0" presId="urn:microsoft.com/office/officeart/2018/2/layout/IconVerticalSolidList"/>
    <dgm:cxn modelId="{74AE6ACC-0C49-4FD3-8194-9FE914E7E6C1}" type="presParOf" srcId="{1765BCF2-2EEF-4991-B509-6492D86684C8}" destId="{77459790-295F-4CC9-818C-E1A47762C0E2}" srcOrd="0" destOrd="0" presId="urn:microsoft.com/office/officeart/2018/2/layout/IconVerticalSolidList"/>
    <dgm:cxn modelId="{71123B1F-596A-4147-8A6C-554B1E56D935}" type="presParOf" srcId="{1765BCF2-2EEF-4991-B509-6492D86684C8}" destId="{984EB35E-1113-4534-8AD3-0A166B37D3A0}" srcOrd="1" destOrd="0" presId="urn:microsoft.com/office/officeart/2018/2/layout/IconVerticalSolidList"/>
    <dgm:cxn modelId="{6DF6EB91-C8F5-4D81-9D85-C196AA9A364E}" type="presParOf" srcId="{1765BCF2-2EEF-4991-B509-6492D86684C8}" destId="{0411C599-B9D9-49B2-BA82-EE5FFAA8A7E8}" srcOrd="2" destOrd="0" presId="urn:microsoft.com/office/officeart/2018/2/layout/IconVerticalSolidList"/>
    <dgm:cxn modelId="{2C1435F3-026D-469F-B340-E5845C55CE8A}" type="presParOf" srcId="{1765BCF2-2EEF-4991-B509-6492D86684C8}" destId="{5EA47DFC-756B-432C-BDED-459D2C1E785E}" srcOrd="3" destOrd="0" presId="urn:microsoft.com/office/officeart/2018/2/layout/IconVerticalSolidList"/>
    <dgm:cxn modelId="{04F7406B-C44B-4483-8642-B63E8C50EA97}" type="presParOf" srcId="{F3FDDA7A-73DC-4BA0-8B1A-478DBCF8111E}" destId="{198DA73E-E41C-4C38-B9D8-FA5561619324}" srcOrd="1" destOrd="0" presId="urn:microsoft.com/office/officeart/2018/2/layout/IconVerticalSolidList"/>
    <dgm:cxn modelId="{CD5271B9-D723-4290-9AC7-CEA16E2D2259}" type="presParOf" srcId="{F3FDDA7A-73DC-4BA0-8B1A-478DBCF8111E}" destId="{EBC1D8D0-F485-49F8-BC5C-41689678F429}" srcOrd="2" destOrd="0" presId="urn:microsoft.com/office/officeart/2018/2/layout/IconVerticalSolidList"/>
    <dgm:cxn modelId="{7CDA858C-1593-429F-80AC-6F9BB0FF20BC}" type="presParOf" srcId="{EBC1D8D0-F485-49F8-BC5C-41689678F429}" destId="{3ED9EA40-66CF-44BF-A1EA-CB813B04541B}" srcOrd="0" destOrd="0" presId="urn:microsoft.com/office/officeart/2018/2/layout/IconVerticalSolidList"/>
    <dgm:cxn modelId="{C87EDB27-829E-4574-B4E9-74B831E6DD52}" type="presParOf" srcId="{EBC1D8D0-F485-49F8-BC5C-41689678F429}" destId="{C4BBC902-3380-4911-818D-6781EE786D25}" srcOrd="1" destOrd="0" presId="urn:microsoft.com/office/officeart/2018/2/layout/IconVerticalSolidList"/>
    <dgm:cxn modelId="{0AA4A4FF-BAE5-4E7A-B5CD-BA72A3F5CEB8}" type="presParOf" srcId="{EBC1D8D0-F485-49F8-BC5C-41689678F429}" destId="{81769FE2-D135-4837-8255-B56577DD049D}" srcOrd="2" destOrd="0" presId="urn:microsoft.com/office/officeart/2018/2/layout/IconVerticalSolidList"/>
    <dgm:cxn modelId="{03AED9E6-84CD-4F81-9F72-1300AC8DE13B}" type="presParOf" srcId="{EBC1D8D0-F485-49F8-BC5C-41689678F429}" destId="{545213AF-3321-4889-981F-A0563D6A48D2}" srcOrd="3" destOrd="0" presId="urn:microsoft.com/office/officeart/2018/2/layout/IconVerticalSolidList"/>
    <dgm:cxn modelId="{40DD7883-9C2F-4739-BF23-7532B03884FB}" type="presParOf" srcId="{F3FDDA7A-73DC-4BA0-8B1A-478DBCF8111E}" destId="{C0A9FA71-F194-4D22-8396-78B072CD4975}" srcOrd="3" destOrd="0" presId="urn:microsoft.com/office/officeart/2018/2/layout/IconVerticalSolidList"/>
    <dgm:cxn modelId="{B686CABC-6729-4267-A1E6-999D518B7330}" type="presParOf" srcId="{F3FDDA7A-73DC-4BA0-8B1A-478DBCF8111E}" destId="{106F19EE-8494-41C1-B3BE-EC34D249341A}" srcOrd="4" destOrd="0" presId="urn:microsoft.com/office/officeart/2018/2/layout/IconVerticalSolidList"/>
    <dgm:cxn modelId="{0FDB145F-43B8-4324-A8BA-1472D8F3C794}" type="presParOf" srcId="{106F19EE-8494-41C1-B3BE-EC34D249341A}" destId="{F07651A0-77DD-4B81-900D-C0D704E28533}" srcOrd="0" destOrd="0" presId="urn:microsoft.com/office/officeart/2018/2/layout/IconVerticalSolidList"/>
    <dgm:cxn modelId="{B74A651B-C75C-4D9E-9DC4-5CBCAE88A915}" type="presParOf" srcId="{106F19EE-8494-41C1-B3BE-EC34D249341A}" destId="{2D4FB750-761B-4547-BCA0-5A54307A9FB6}" srcOrd="1" destOrd="0" presId="urn:microsoft.com/office/officeart/2018/2/layout/IconVerticalSolidList"/>
    <dgm:cxn modelId="{2BF05699-D206-4F77-84F4-5D8566D08BD6}" type="presParOf" srcId="{106F19EE-8494-41C1-B3BE-EC34D249341A}" destId="{258C91B2-95C4-48F4-A502-C40F4E31EF3A}" srcOrd="2" destOrd="0" presId="urn:microsoft.com/office/officeart/2018/2/layout/IconVerticalSolidList"/>
    <dgm:cxn modelId="{924B0465-B2FA-42B7-BCC2-CBF60A65CE09}" type="presParOf" srcId="{106F19EE-8494-41C1-B3BE-EC34D249341A}" destId="{84FAB130-32B0-4A58-BF1F-863BE690A3C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3CDA9B-8B60-43D2-9201-24FBAE1570A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5629985-6315-4E56-BD54-FE87ACB8EB46}">
      <dgm:prSet/>
      <dgm:spPr/>
      <dgm:t>
        <a:bodyPr/>
        <a:lstStyle/>
        <a:p>
          <a:pPr>
            <a:lnSpc>
              <a:spcPct val="100000"/>
            </a:lnSpc>
          </a:pPr>
          <a:r>
            <a:rPr lang="en-GB" dirty="0"/>
            <a:t>On completion of this module you should be able to:</a:t>
          </a:r>
          <a:endParaRPr lang="en-US" dirty="0"/>
        </a:p>
      </dgm:t>
    </dgm:pt>
    <dgm:pt modelId="{D8BFE5FF-62DF-4FFB-9551-D63D5FB5FA0C}" type="parTrans" cxnId="{CAC47D2E-59AD-4600-A02D-9A3D23D8AC30}">
      <dgm:prSet/>
      <dgm:spPr/>
      <dgm:t>
        <a:bodyPr/>
        <a:lstStyle/>
        <a:p>
          <a:endParaRPr lang="en-US"/>
        </a:p>
      </dgm:t>
    </dgm:pt>
    <dgm:pt modelId="{2899B70D-D7F7-4F84-A3FF-75433ABECD43}" type="sibTrans" cxnId="{CAC47D2E-59AD-4600-A02D-9A3D23D8AC30}">
      <dgm:prSet/>
      <dgm:spPr/>
      <dgm:t>
        <a:bodyPr/>
        <a:lstStyle/>
        <a:p>
          <a:endParaRPr lang="en-US"/>
        </a:p>
      </dgm:t>
    </dgm:pt>
    <dgm:pt modelId="{4E9C06E4-C895-4219-8678-FB8A94C86E7C}">
      <dgm:prSet/>
      <dgm:spPr/>
      <dgm:t>
        <a:bodyPr/>
        <a:lstStyle/>
        <a:p>
          <a:pPr>
            <a:lnSpc>
              <a:spcPct val="100000"/>
            </a:lnSpc>
          </a:pPr>
          <a:r>
            <a:rPr lang="en-US" dirty="0"/>
            <a:t>Critically self-reflect as a reflective practitioner, drawing on an empirical methodology that contributes to understanding of the therapeutic relationship in counselling and psychotherapy.</a:t>
          </a:r>
          <a:endParaRPr lang="en-GB" dirty="0"/>
        </a:p>
      </dgm:t>
    </dgm:pt>
    <dgm:pt modelId="{6DE83E7A-D3DF-4E4C-AF38-94F521C53C8D}" type="parTrans" cxnId="{7A11041A-35E2-4997-B67B-82D47D9E9609}">
      <dgm:prSet/>
      <dgm:spPr/>
      <dgm:t>
        <a:bodyPr/>
        <a:lstStyle/>
        <a:p>
          <a:endParaRPr lang="en-US"/>
        </a:p>
      </dgm:t>
    </dgm:pt>
    <dgm:pt modelId="{619CDF66-ED65-41AB-B388-6D95E432FDF9}" type="sibTrans" cxnId="{7A11041A-35E2-4997-B67B-82D47D9E9609}">
      <dgm:prSet/>
      <dgm:spPr/>
      <dgm:t>
        <a:bodyPr/>
        <a:lstStyle/>
        <a:p>
          <a:endParaRPr lang="en-US"/>
        </a:p>
      </dgm:t>
    </dgm:pt>
    <dgm:pt modelId="{56E62694-13CA-4C7C-B274-8DF676415511}">
      <dgm:prSet phldr="0"/>
      <dgm:spPr/>
      <dgm:t>
        <a:bodyPr/>
        <a:lstStyle/>
        <a:p>
          <a:pPr rtl="0">
            <a:lnSpc>
              <a:spcPct val="100000"/>
            </a:lnSpc>
          </a:pPr>
          <a:r>
            <a:rPr lang="en-US" dirty="0"/>
            <a:t>Take responsibility </a:t>
          </a:r>
          <a:r>
            <a:rPr lang="en-US" dirty="0" smtClean="0"/>
            <a:t>for your </a:t>
          </a:r>
          <a:r>
            <a:rPr lang="en-US" dirty="0"/>
            <a:t>own learning and skill development; including effective personal planning, self-reflection and project management skills. </a:t>
          </a:r>
          <a:endParaRPr lang="en-GB" dirty="0"/>
        </a:p>
      </dgm:t>
    </dgm:pt>
    <dgm:pt modelId="{A782FA13-D61C-4F4B-A427-B18CE0EF22C2}" type="parTrans" cxnId="{A3B7472C-210B-407E-8EA6-F24A0A08F39E}">
      <dgm:prSet/>
      <dgm:spPr/>
      <dgm:t>
        <a:bodyPr/>
        <a:lstStyle/>
        <a:p>
          <a:endParaRPr lang="en-US"/>
        </a:p>
      </dgm:t>
    </dgm:pt>
    <dgm:pt modelId="{2C0EFB10-D93F-4637-B037-D92CD69A2667}" type="sibTrans" cxnId="{A3B7472C-210B-407E-8EA6-F24A0A08F39E}">
      <dgm:prSet/>
      <dgm:spPr/>
      <dgm:t>
        <a:bodyPr/>
        <a:lstStyle/>
        <a:p>
          <a:endParaRPr lang="en-US"/>
        </a:p>
      </dgm:t>
    </dgm:pt>
    <dgm:pt modelId="{F3FDDA7A-73DC-4BA0-8B1A-478DBCF8111E}" type="pres">
      <dgm:prSet presAssocID="{563CDA9B-8B60-43D2-9201-24FBAE1570A5}" presName="root" presStyleCnt="0">
        <dgm:presLayoutVars>
          <dgm:dir/>
          <dgm:resizeHandles val="exact"/>
        </dgm:presLayoutVars>
      </dgm:prSet>
      <dgm:spPr/>
      <dgm:t>
        <a:bodyPr/>
        <a:lstStyle/>
        <a:p>
          <a:endParaRPr lang="en-US"/>
        </a:p>
      </dgm:t>
    </dgm:pt>
    <dgm:pt modelId="{1765BCF2-2EEF-4991-B509-6492D86684C8}" type="pres">
      <dgm:prSet presAssocID="{65629985-6315-4E56-BD54-FE87ACB8EB46}" presName="compNode" presStyleCnt="0"/>
      <dgm:spPr/>
    </dgm:pt>
    <dgm:pt modelId="{77459790-295F-4CC9-818C-E1A47762C0E2}" type="pres">
      <dgm:prSet presAssocID="{65629985-6315-4E56-BD54-FE87ACB8EB46}" presName="bgRect" presStyleLbl="bgShp" presStyleIdx="0" presStyleCnt="3"/>
      <dgm:spPr/>
    </dgm:pt>
    <dgm:pt modelId="{984EB35E-1113-4534-8AD3-0A166B37D3A0}" type="pres">
      <dgm:prSet presAssocID="{65629985-6315-4E56-BD54-FE87ACB8EB46}"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Graduation Cap"/>
        </a:ext>
      </dgm:extLst>
    </dgm:pt>
    <dgm:pt modelId="{0411C599-B9D9-49B2-BA82-EE5FFAA8A7E8}" type="pres">
      <dgm:prSet presAssocID="{65629985-6315-4E56-BD54-FE87ACB8EB46}" presName="spaceRect" presStyleCnt="0"/>
      <dgm:spPr/>
    </dgm:pt>
    <dgm:pt modelId="{5EA47DFC-756B-432C-BDED-459D2C1E785E}" type="pres">
      <dgm:prSet presAssocID="{65629985-6315-4E56-BD54-FE87ACB8EB46}" presName="parTx" presStyleLbl="revTx" presStyleIdx="0" presStyleCnt="3">
        <dgm:presLayoutVars>
          <dgm:chMax val="0"/>
          <dgm:chPref val="0"/>
        </dgm:presLayoutVars>
      </dgm:prSet>
      <dgm:spPr/>
      <dgm:t>
        <a:bodyPr/>
        <a:lstStyle/>
        <a:p>
          <a:endParaRPr lang="en-US"/>
        </a:p>
      </dgm:t>
    </dgm:pt>
    <dgm:pt modelId="{198DA73E-E41C-4C38-B9D8-FA5561619324}" type="pres">
      <dgm:prSet presAssocID="{2899B70D-D7F7-4F84-A3FF-75433ABECD43}" presName="sibTrans" presStyleCnt="0"/>
      <dgm:spPr/>
    </dgm:pt>
    <dgm:pt modelId="{EBC1D8D0-F485-49F8-BC5C-41689678F429}" type="pres">
      <dgm:prSet presAssocID="{4E9C06E4-C895-4219-8678-FB8A94C86E7C}" presName="compNode" presStyleCnt="0"/>
      <dgm:spPr/>
    </dgm:pt>
    <dgm:pt modelId="{3ED9EA40-66CF-44BF-A1EA-CB813B04541B}" type="pres">
      <dgm:prSet presAssocID="{4E9C06E4-C895-4219-8678-FB8A94C86E7C}" presName="bgRect" presStyleLbl="bgShp" presStyleIdx="1" presStyleCnt="3"/>
      <dgm:spPr/>
    </dgm:pt>
    <dgm:pt modelId="{C4BBC902-3380-4911-818D-6781EE786D25}" type="pres">
      <dgm:prSet presAssocID="{4E9C06E4-C895-4219-8678-FB8A94C86E7C}"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Books"/>
        </a:ext>
      </dgm:extLst>
    </dgm:pt>
    <dgm:pt modelId="{81769FE2-D135-4837-8255-B56577DD049D}" type="pres">
      <dgm:prSet presAssocID="{4E9C06E4-C895-4219-8678-FB8A94C86E7C}" presName="spaceRect" presStyleCnt="0"/>
      <dgm:spPr/>
    </dgm:pt>
    <dgm:pt modelId="{545213AF-3321-4889-981F-A0563D6A48D2}" type="pres">
      <dgm:prSet presAssocID="{4E9C06E4-C895-4219-8678-FB8A94C86E7C}" presName="parTx" presStyleLbl="revTx" presStyleIdx="1" presStyleCnt="3">
        <dgm:presLayoutVars>
          <dgm:chMax val="0"/>
          <dgm:chPref val="0"/>
        </dgm:presLayoutVars>
      </dgm:prSet>
      <dgm:spPr/>
      <dgm:t>
        <a:bodyPr/>
        <a:lstStyle/>
        <a:p>
          <a:endParaRPr lang="en-US"/>
        </a:p>
      </dgm:t>
    </dgm:pt>
    <dgm:pt modelId="{C0A9FA71-F194-4D22-8396-78B072CD4975}" type="pres">
      <dgm:prSet presAssocID="{619CDF66-ED65-41AB-B388-6D95E432FDF9}" presName="sibTrans" presStyleCnt="0"/>
      <dgm:spPr/>
    </dgm:pt>
    <dgm:pt modelId="{106F19EE-8494-41C1-B3BE-EC34D249341A}" type="pres">
      <dgm:prSet presAssocID="{56E62694-13CA-4C7C-B274-8DF676415511}" presName="compNode" presStyleCnt="0"/>
      <dgm:spPr/>
    </dgm:pt>
    <dgm:pt modelId="{F07651A0-77DD-4B81-900D-C0D704E28533}" type="pres">
      <dgm:prSet presAssocID="{56E62694-13CA-4C7C-B274-8DF676415511}" presName="bgRect" presStyleLbl="bgShp" presStyleIdx="2" presStyleCnt="3"/>
      <dgm:spPr/>
    </dgm:pt>
    <dgm:pt modelId="{2D4FB750-761B-4547-BCA0-5A54307A9FB6}" type="pres">
      <dgm:prSet presAssocID="{56E62694-13CA-4C7C-B274-8DF676415511}"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Idea"/>
        </a:ext>
      </dgm:extLst>
    </dgm:pt>
    <dgm:pt modelId="{258C91B2-95C4-48F4-A502-C40F4E31EF3A}" type="pres">
      <dgm:prSet presAssocID="{56E62694-13CA-4C7C-B274-8DF676415511}" presName="spaceRect" presStyleCnt="0"/>
      <dgm:spPr/>
    </dgm:pt>
    <dgm:pt modelId="{84FAB130-32B0-4A58-BF1F-863BE690A3C4}" type="pres">
      <dgm:prSet presAssocID="{56E62694-13CA-4C7C-B274-8DF676415511}" presName="parTx" presStyleLbl="revTx" presStyleIdx="2" presStyleCnt="3">
        <dgm:presLayoutVars>
          <dgm:chMax val="0"/>
          <dgm:chPref val="0"/>
        </dgm:presLayoutVars>
      </dgm:prSet>
      <dgm:spPr/>
      <dgm:t>
        <a:bodyPr/>
        <a:lstStyle/>
        <a:p>
          <a:endParaRPr lang="en-US"/>
        </a:p>
      </dgm:t>
    </dgm:pt>
  </dgm:ptLst>
  <dgm:cxnLst>
    <dgm:cxn modelId="{B6BD2E98-BDEC-47FE-AB64-AC0355246129}" type="presOf" srcId="{4E9C06E4-C895-4219-8678-FB8A94C86E7C}" destId="{545213AF-3321-4889-981F-A0563D6A48D2}" srcOrd="0" destOrd="0" presId="urn:microsoft.com/office/officeart/2018/2/layout/IconVerticalSolidList"/>
    <dgm:cxn modelId="{7A11041A-35E2-4997-B67B-82D47D9E9609}" srcId="{563CDA9B-8B60-43D2-9201-24FBAE1570A5}" destId="{4E9C06E4-C895-4219-8678-FB8A94C86E7C}" srcOrd="1" destOrd="0" parTransId="{6DE83E7A-D3DF-4E4C-AF38-94F521C53C8D}" sibTransId="{619CDF66-ED65-41AB-B388-6D95E432FDF9}"/>
    <dgm:cxn modelId="{A3B7472C-210B-407E-8EA6-F24A0A08F39E}" srcId="{563CDA9B-8B60-43D2-9201-24FBAE1570A5}" destId="{56E62694-13CA-4C7C-B274-8DF676415511}" srcOrd="2" destOrd="0" parTransId="{A782FA13-D61C-4F4B-A427-B18CE0EF22C2}" sibTransId="{2C0EFB10-D93F-4637-B037-D92CD69A2667}"/>
    <dgm:cxn modelId="{7678AC0F-40DD-4C19-BF74-FF191F846DFB}" type="presOf" srcId="{56E62694-13CA-4C7C-B274-8DF676415511}" destId="{84FAB130-32B0-4A58-BF1F-863BE690A3C4}" srcOrd="0" destOrd="0" presId="urn:microsoft.com/office/officeart/2018/2/layout/IconVerticalSolidList"/>
    <dgm:cxn modelId="{8BDA066C-A019-4901-BCDA-83A95FE2CEAD}" type="presOf" srcId="{65629985-6315-4E56-BD54-FE87ACB8EB46}" destId="{5EA47DFC-756B-432C-BDED-459D2C1E785E}" srcOrd="0" destOrd="0" presId="urn:microsoft.com/office/officeart/2018/2/layout/IconVerticalSolidList"/>
    <dgm:cxn modelId="{CAC47D2E-59AD-4600-A02D-9A3D23D8AC30}" srcId="{563CDA9B-8B60-43D2-9201-24FBAE1570A5}" destId="{65629985-6315-4E56-BD54-FE87ACB8EB46}" srcOrd="0" destOrd="0" parTransId="{D8BFE5FF-62DF-4FFB-9551-D63D5FB5FA0C}" sibTransId="{2899B70D-D7F7-4F84-A3FF-75433ABECD43}"/>
    <dgm:cxn modelId="{AFDDA195-A9A5-4323-8C67-3AE8F3C23AEE}" type="presOf" srcId="{563CDA9B-8B60-43D2-9201-24FBAE1570A5}" destId="{F3FDDA7A-73DC-4BA0-8B1A-478DBCF8111E}" srcOrd="0" destOrd="0" presId="urn:microsoft.com/office/officeart/2018/2/layout/IconVerticalSolidList"/>
    <dgm:cxn modelId="{68E1C6AE-749D-4AB1-8E11-F8622B06F243}" type="presParOf" srcId="{F3FDDA7A-73DC-4BA0-8B1A-478DBCF8111E}" destId="{1765BCF2-2EEF-4991-B509-6492D86684C8}" srcOrd="0" destOrd="0" presId="urn:microsoft.com/office/officeart/2018/2/layout/IconVerticalSolidList"/>
    <dgm:cxn modelId="{6E535192-EBDF-45C0-B1C0-8CD362D0E04B}" type="presParOf" srcId="{1765BCF2-2EEF-4991-B509-6492D86684C8}" destId="{77459790-295F-4CC9-818C-E1A47762C0E2}" srcOrd="0" destOrd="0" presId="urn:microsoft.com/office/officeart/2018/2/layout/IconVerticalSolidList"/>
    <dgm:cxn modelId="{79A0E7D1-BE75-433C-B338-8C112E0B4298}" type="presParOf" srcId="{1765BCF2-2EEF-4991-B509-6492D86684C8}" destId="{984EB35E-1113-4534-8AD3-0A166B37D3A0}" srcOrd="1" destOrd="0" presId="urn:microsoft.com/office/officeart/2018/2/layout/IconVerticalSolidList"/>
    <dgm:cxn modelId="{6FF84D35-0251-4AB7-874E-A6123697B280}" type="presParOf" srcId="{1765BCF2-2EEF-4991-B509-6492D86684C8}" destId="{0411C599-B9D9-49B2-BA82-EE5FFAA8A7E8}" srcOrd="2" destOrd="0" presId="urn:microsoft.com/office/officeart/2018/2/layout/IconVerticalSolidList"/>
    <dgm:cxn modelId="{29B02E82-3024-432A-8223-FEEB56BFFDA0}" type="presParOf" srcId="{1765BCF2-2EEF-4991-B509-6492D86684C8}" destId="{5EA47DFC-756B-432C-BDED-459D2C1E785E}" srcOrd="3" destOrd="0" presId="urn:microsoft.com/office/officeart/2018/2/layout/IconVerticalSolidList"/>
    <dgm:cxn modelId="{E6B1D771-E46B-4E1C-9F88-C2637D984F44}" type="presParOf" srcId="{F3FDDA7A-73DC-4BA0-8B1A-478DBCF8111E}" destId="{198DA73E-E41C-4C38-B9D8-FA5561619324}" srcOrd="1" destOrd="0" presId="urn:microsoft.com/office/officeart/2018/2/layout/IconVerticalSolidList"/>
    <dgm:cxn modelId="{A5AD9342-9233-4F27-B507-E42244C69986}" type="presParOf" srcId="{F3FDDA7A-73DC-4BA0-8B1A-478DBCF8111E}" destId="{EBC1D8D0-F485-49F8-BC5C-41689678F429}" srcOrd="2" destOrd="0" presId="urn:microsoft.com/office/officeart/2018/2/layout/IconVerticalSolidList"/>
    <dgm:cxn modelId="{CEE15E47-E01D-4476-8641-B6C9311F3756}" type="presParOf" srcId="{EBC1D8D0-F485-49F8-BC5C-41689678F429}" destId="{3ED9EA40-66CF-44BF-A1EA-CB813B04541B}" srcOrd="0" destOrd="0" presId="urn:microsoft.com/office/officeart/2018/2/layout/IconVerticalSolidList"/>
    <dgm:cxn modelId="{3F449D8F-4055-4AFF-9C4E-66CC0A0485F7}" type="presParOf" srcId="{EBC1D8D0-F485-49F8-BC5C-41689678F429}" destId="{C4BBC902-3380-4911-818D-6781EE786D25}" srcOrd="1" destOrd="0" presId="urn:microsoft.com/office/officeart/2018/2/layout/IconVerticalSolidList"/>
    <dgm:cxn modelId="{E8543A3F-B311-47F6-BB5E-5C82782026A9}" type="presParOf" srcId="{EBC1D8D0-F485-49F8-BC5C-41689678F429}" destId="{81769FE2-D135-4837-8255-B56577DD049D}" srcOrd="2" destOrd="0" presId="urn:microsoft.com/office/officeart/2018/2/layout/IconVerticalSolidList"/>
    <dgm:cxn modelId="{0F3065BF-BD77-4E49-889D-BC19C0AACACD}" type="presParOf" srcId="{EBC1D8D0-F485-49F8-BC5C-41689678F429}" destId="{545213AF-3321-4889-981F-A0563D6A48D2}" srcOrd="3" destOrd="0" presId="urn:microsoft.com/office/officeart/2018/2/layout/IconVerticalSolidList"/>
    <dgm:cxn modelId="{57CAFB32-B0B6-45A5-8F88-A03CE9819116}" type="presParOf" srcId="{F3FDDA7A-73DC-4BA0-8B1A-478DBCF8111E}" destId="{C0A9FA71-F194-4D22-8396-78B072CD4975}" srcOrd="3" destOrd="0" presId="urn:microsoft.com/office/officeart/2018/2/layout/IconVerticalSolidList"/>
    <dgm:cxn modelId="{4CC6A05E-5865-4225-A133-07D32C2601F2}" type="presParOf" srcId="{F3FDDA7A-73DC-4BA0-8B1A-478DBCF8111E}" destId="{106F19EE-8494-41C1-B3BE-EC34D249341A}" srcOrd="4" destOrd="0" presId="urn:microsoft.com/office/officeart/2018/2/layout/IconVerticalSolidList"/>
    <dgm:cxn modelId="{5D16305E-768E-468B-B662-B963D8636525}" type="presParOf" srcId="{106F19EE-8494-41C1-B3BE-EC34D249341A}" destId="{F07651A0-77DD-4B81-900D-C0D704E28533}" srcOrd="0" destOrd="0" presId="urn:microsoft.com/office/officeart/2018/2/layout/IconVerticalSolidList"/>
    <dgm:cxn modelId="{DEC9DABA-3433-4686-AE3C-68F9B131A5BA}" type="presParOf" srcId="{106F19EE-8494-41C1-B3BE-EC34D249341A}" destId="{2D4FB750-761B-4547-BCA0-5A54307A9FB6}" srcOrd="1" destOrd="0" presId="urn:microsoft.com/office/officeart/2018/2/layout/IconVerticalSolidList"/>
    <dgm:cxn modelId="{AEF9672F-DC4E-4569-827A-711A6DE5FDDE}" type="presParOf" srcId="{106F19EE-8494-41C1-B3BE-EC34D249341A}" destId="{258C91B2-95C4-48F4-A502-C40F4E31EF3A}" srcOrd="2" destOrd="0" presId="urn:microsoft.com/office/officeart/2018/2/layout/IconVerticalSolidList"/>
    <dgm:cxn modelId="{DB7547B4-48FA-403C-BE07-23254AF9C1EB}" type="presParOf" srcId="{106F19EE-8494-41C1-B3BE-EC34D249341A}" destId="{84FAB130-32B0-4A58-BF1F-863BE690A3C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262F41-F4A7-41FA-9C5A-CB65E58CB4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4CE253-F6B5-4670-A721-6783158BBD23}">
      <dgm:prSet/>
      <dgm:spPr/>
      <dgm:t>
        <a:bodyPr/>
        <a:lstStyle/>
        <a:p>
          <a:r>
            <a:rPr lang="en-GB"/>
            <a:t>When starting something new it's important that we know why we are doing it and are clear about motivation. Is it something that we want to do, or are we doing this for another person's benefit?</a:t>
          </a:r>
          <a:endParaRPr lang="en-US"/>
        </a:p>
      </dgm:t>
    </dgm:pt>
    <dgm:pt modelId="{F8DB0FDF-5336-494A-9CDA-78028306559B}" type="parTrans" cxnId="{7BA5E6D5-0DA2-4B8D-88C5-01DBBD6C21B1}">
      <dgm:prSet/>
      <dgm:spPr/>
      <dgm:t>
        <a:bodyPr/>
        <a:lstStyle/>
        <a:p>
          <a:endParaRPr lang="en-US"/>
        </a:p>
      </dgm:t>
    </dgm:pt>
    <dgm:pt modelId="{F28DD4D7-3F5C-4AC2-B700-E09C1E99E437}" type="sibTrans" cxnId="{7BA5E6D5-0DA2-4B8D-88C5-01DBBD6C21B1}">
      <dgm:prSet/>
      <dgm:spPr/>
      <dgm:t>
        <a:bodyPr/>
        <a:lstStyle/>
        <a:p>
          <a:endParaRPr lang="en-US"/>
        </a:p>
      </dgm:t>
    </dgm:pt>
    <dgm:pt modelId="{7DA37C01-7938-44EC-8B6D-CFEC80F73C88}">
      <dgm:prSet/>
      <dgm:spPr/>
      <dgm:t>
        <a:bodyPr/>
        <a:lstStyle/>
        <a:p>
          <a:r>
            <a:rPr lang="en-GB"/>
            <a:t>Covey (2004) suggests that we should start 'with the end in mind'. He stated that we need to have a vision of the end result. What do we want to achieve? He argued if we don't have a vision of the ending, we could end up putting other people's priorities before our own.</a:t>
          </a:r>
          <a:endParaRPr lang="en-US"/>
        </a:p>
      </dgm:t>
    </dgm:pt>
    <dgm:pt modelId="{C6E5DA83-A3B1-42E6-9109-2A04BBC1469F}" type="parTrans" cxnId="{34A6BE0F-985E-4981-AA44-5943DEE9559A}">
      <dgm:prSet/>
      <dgm:spPr/>
      <dgm:t>
        <a:bodyPr/>
        <a:lstStyle/>
        <a:p>
          <a:endParaRPr lang="en-US"/>
        </a:p>
      </dgm:t>
    </dgm:pt>
    <dgm:pt modelId="{70491B13-846D-4C45-84D8-6527EAE8AD96}" type="sibTrans" cxnId="{34A6BE0F-985E-4981-AA44-5943DEE9559A}">
      <dgm:prSet/>
      <dgm:spPr/>
      <dgm:t>
        <a:bodyPr/>
        <a:lstStyle/>
        <a:p>
          <a:endParaRPr lang="en-US"/>
        </a:p>
      </dgm:t>
    </dgm:pt>
    <dgm:pt modelId="{4AB55B6E-1693-4391-BF08-D112033A9234}">
      <dgm:prSet/>
      <dgm:spPr/>
      <dgm:t>
        <a:bodyPr/>
        <a:lstStyle/>
        <a:p>
          <a:r>
            <a:rPr lang="en-GB"/>
            <a:t>This is now a time to consider your own motivations for starting this programme. On Moodle you will find an activity that encourages you to think about this. Reflect on these questions and put the answers into your journal. It will be something that will be useful to refer to as you progress along your journey.</a:t>
          </a:r>
          <a:endParaRPr lang="en-US"/>
        </a:p>
      </dgm:t>
    </dgm:pt>
    <dgm:pt modelId="{954485FF-1A61-4BCE-BA00-24ADB7CA07AE}" type="parTrans" cxnId="{D5929424-9225-415D-B351-A655029313D0}">
      <dgm:prSet/>
      <dgm:spPr/>
      <dgm:t>
        <a:bodyPr/>
        <a:lstStyle/>
        <a:p>
          <a:endParaRPr lang="en-US"/>
        </a:p>
      </dgm:t>
    </dgm:pt>
    <dgm:pt modelId="{2A9D2853-C629-4532-AA80-228B9E0A7414}" type="sibTrans" cxnId="{D5929424-9225-415D-B351-A655029313D0}">
      <dgm:prSet/>
      <dgm:spPr/>
      <dgm:t>
        <a:bodyPr/>
        <a:lstStyle/>
        <a:p>
          <a:endParaRPr lang="en-US"/>
        </a:p>
      </dgm:t>
    </dgm:pt>
    <dgm:pt modelId="{568C80BD-2F77-4AAC-8F0B-2E6EF0E60E18}" type="pres">
      <dgm:prSet presAssocID="{F7262F41-F4A7-41FA-9C5A-CB65E58CB4F3}" presName="root" presStyleCnt="0">
        <dgm:presLayoutVars>
          <dgm:dir/>
          <dgm:resizeHandles val="exact"/>
        </dgm:presLayoutVars>
      </dgm:prSet>
      <dgm:spPr/>
      <dgm:t>
        <a:bodyPr/>
        <a:lstStyle/>
        <a:p>
          <a:endParaRPr lang="en-US"/>
        </a:p>
      </dgm:t>
    </dgm:pt>
    <dgm:pt modelId="{4A462563-A857-4693-A614-1C9E2B02B40A}" type="pres">
      <dgm:prSet presAssocID="{A54CE253-F6B5-4670-A721-6783158BBD23}" presName="compNode" presStyleCnt="0"/>
      <dgm:spPr/>
    </dgm:pt>
    <dgm:pt modelId="{0A512A1D-BD64-4FBC-BAB7-249495F28134}" type="pres">
      <dgm:prSet presAssocID="{A54CE253-F6B5-4670-A721-6783158BBD23}" presName="bgRect" presStyleLbl="bgShp" presStyleIdx="0" presStyleCnt="3"/>
      <dgm:spPr/>
    </dgm:pt>
    <dgm:pt modelId="{0D1503E6-49BA-4E60-9218-6BA35C27D4B1}" type="pres">
      <dgm:prSet presAssocID="{A54CE253-F6B5-4670-A721-6783158BBD23}"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Light Bulb and Gear"/>
        </a:ext>
      </dgm:extLst>
    </dgm:pt>
    <dgm:pt modelId="{1F52B858-F1B0-4100-9306-84C81BE91A57}" type="pres">
      <dgm:prSet presAssocID="{A54CE253-F6B5-4670-A721-6783158BBD23}" presName="spaceRect" presStyleCnt="0"/>
      <dgm:spPr/>
    </dgm:pt>
    <dgm:pt modelId="{43FFD918-4DA4-4EC1-98CF-A03A2AC75D8F}" type="pres">
      <dgm:prSet presAssocID="{A54CE253-F6B5-4670-A721-6783158BBD23}" presName="parTx" presStyleLbl="revTx" presStyleIdx="0" presStyleCnt="3">
        <dgm:presLayoutVars>
          <dgm:chMax val="0"/>
          <dgm:chPref val="0"/>
        </dgm:presLayoutVars>
      </dgm:prSet>
      <dgm:spPr/>
      <dgm:t>
        <a:bodyPr/>
        <a:lstStyle/>
        <a:p>
          <a:endParaRPr lang="en-US"/>
        </a:p>
      </dgm:t>
    </dgm:pt>
    <dgm:pt modelId="{CBBBB300-53E8-4C13-8620-ABB7478E2C77}" type="pres">
      <dgm:prSet presAssocID="{F28DD4D7-3F5C-4AC2-B700-E09C1E99E437}" presName="sibTrans" presStyleCnt="0"/>
      <dgm:spPr/>
    </dgm:pt>
    <dgm:pt modelId="{73DF8A64-E2C6-490B-B2A1-F741436B498D}" type="pres">
      <dgm:prSet presAssocID="{7DA37C01-7938-44EC-8B6D-CFEC80F73C88}" presName="compNode" presStyleCnt="0"/>
      <dgm:spPr/>
    </dgm:pt>
    <dgm:pt modelId="{92C3D63E-2372-4086-B717-2CD8BECFD5AD}" type="pres">
      <dgm:prSet presAssocID="{7DA37C01-7938-44EC-8B6D-CFEC80F73C88}" presName="bgRect" presStyleLbl="bgShp" presStyleIdx="1" presStyleCnt="3"/>
      <dgm:spPr/>
    </dgm:pt>
    <dgm:pt modelId="{5A9071F0-BB7E-49DA-B0AB-4750416D0517}" type="pres">
      <dgm:prSet presAssocID="{7DA37C01-7938-44EC-8B6D-CFEC80F73C88}"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Quotes"/>
        </a:ext>
      </dgm:extLst>
    </dgm:pt>
    <dgm:pt modelId="{051CA063-FAF7-497A-B12A-D73B4CB1BDEB}" type="pres">
      <dgm:prSet presAssocID="{7DA37C01-7938-44EC-8B6D-CFEC80F73C88}" presName="spaceRect" presStyleCnt="0"/>
      <dgm:spPr/>
    </dgm:pt>
    <dgm:pt modelId="{9DD9E62C-B0DB-4CFA-98E7-58B5975CE3E3}" type="pres">
      <dgm:prSet presAssocID="{7DA37C01-7938-44EC-8B6D-CFEC80F73C88}" presName="parTx" presStyleLbl="revTx" presStyleIdx="1" presStyleCnt="3">
        <dgm:presLayoutVars>
          <dgm:chMax val="0"/>
          <dgm:chPref val="0"/>
        </dgm:presLayoutVars>
      </dgm:prSet>
      <dgm:spPr/>
      <dgm:t>
        <a:bodyPr/>
        <a:lstStyle/>
        <a:p>
          <a:endParaRPr lang="en-US"/>
        </a:p>
      </dgm:t>
    </dgm:pt>
    <dgm:pt modelId="{92677EB4-E68E-4A0C-AA82-3F97C73BA01B}" type="pres">
      <dgm:prSet presAssocID="{70491B13-846D-4C45-84D8-6527EAE8AD96}" presName="sibTrans" presStyleCnt="0"/>
      <dgm:spPr/>
    </dgm:pt>
    <dgm:pt modelId="{05289518-E2C9-4EAC-87A8-E0C38D0DC6C8}" type="pres">
      <dgm:prSet presAssocID="{4AB55B6E-1693-4391-BF08-D112033A9234}" presName="compNode" presStyleCnt="0"/>
      <dgm:spPr/>
    </dgm:pt>
    <dgm:pt modelId="{1D09453E-AF46-4738-8CBF-2DD162BE73A2}" type="pres">
      <dgm:prSet presAssocID="{4AB55B6E-1693-4391-BF08-D112033A9234}" presName="bgRect" presStyleLbl="bgShp" presStyleIdx="2" presStyleCnt="3"/>
      <dgm:spPr/>
    </dgm:pt>
    <dgm:pt modelId="{28C5F7FE-0BC9-431F-B7F5-67009DDDF572}" type="pres">
      <dgm:prSet presAssocID="{4AB55B6E-1693-4391-BF08-D112033A9234}"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Thought"/>
        </a:ext>
      </dgm:extLst>
    </dgm:pt>
    <dgm:pt modelId="{59DF8A9A-9E0F-4687-9B70-113BB29FC949}" type="pres">
      <dgm:prSet presAssocID="{4AB55B6E-1693-4391-BF08-D112033A9234}" presName="spaceRect" presStyleCnt="0"/>
      <dgm:spPr/>
    </dgm:pt>
    <dgm:pt modelId="{1136A8A1-E470-4029-89CF-7D7331D635FE}" type="pres">
      <dgm:prSet presAssocID="{4AB55B6E-1693-4391-BF08-D112033A9234}" presName="parTx" presStyleLbl="revTx" presStyleIdx="2" presStyleCnt="3">
        <dgm:presLayoutVars>
          <dgm:chMax val="0"/>
          <dgm:chPref val="0"/>
        </dgm:presLayoutVars>
      </dgm:prSet>
      <dgm:spPr/>
      <dgm:t>
        <a:bodyPr/>
        <a:lstStyle/>
        <a:p>
          <a:endParaRPr lang="en-US"/>
        </a:p>
      </dgm:t>
    </dgm:pt>
  </dgm:ptLst>
  <dgm:cxnLst>
    <dgm:cxn modelId="{547138AF-0910-4384-9833-60C4864891CF}" type="presOf" srcId="{A54CE253-F6B5-4670-A721-6783158BBD23}" destId="{43FFD918-4DA4-4EC1-98CF-A03A2AC75D8F}" srcOrd="0" destOrd="0" presId="urn:microsoft.com/office/officeart/2018/2/layout/IconVerticalSolidList"/>
    <dgm:cxn modelId="{538771C4-4B92-4E54-87A8-8CF05BFDB08C}" type="presOf" srcId="{4AB55B6E-1693-4391-BF08-D112033A9234}" destId="{1136A8A1-E470-4029-89CF-7D7331D635FE}" srcOrd="0" destOrd="0" presId="urn:microsoft.com/office/officeart/2018/2/layout/IconVerticalSolidList"/>
    <dgm:cxn modelId="{7BA5E6D5-0DA2-4B8D-88C5-01DBBD6C21B1}" srcId="{F7262F41-F4A7-41FA-9C5A-CB65E58CB4F3}" destId="{A54CE253-F6B5-4670-A721-6783158BBD23}" srcOrd="0" destOrd="0" parTransId="{F8DB0FDF-5336-494A-9CDA-78028306559B}" sibTransId="{F28DD4D7-3F5C-4AC2-B700-E09C1E99E437}"/>
    <dgm:cxn modelId="{34A6BE0F-985E-4981-AA44-5943DEE9559A}" srcId="{F7262F41-F4A7-41FA-9C5A-CB65E58CB4F3}" destId="{7DA37C01-7938-44EC-8B6D-CFEC80F73C88}" srcOrd="1" destOrd="0" parTransId="{C6E5DA83-A3B1-42E6-9109-2A04BBC1469F}" sibTransId="{70491B13-846D-4C45-84D8-6527EAE8AD96}"/>
    <dgm:cxn modelId="{AADBC1D2-674F-4CB3-AAC5-4408F5596C15}" type="presOf" srcId="{7DA37C01-7938-44EC-8B6D-CFEC80F73C88}" destId="{9DD9E62C-B0DB-4CFA-98E7-58B5975CE3E3}" srcOrd="0" destOrd="0" presId="urn:microsoft.com/office/officeart/2018/2/layout/IconVerticalSolidList"/>
    <dgm:cxn modelId="{85CB4FDE-5E63-4107-9EA9-508625C8FDE8}" type="presOf" srcId="{F7262F41-F4A7-41FA-9C5A-CB65E58CB4F3}" destId="{568C80BD-2F77-4AAC-8F0B-2E6EF0E60E18}" srcOrd="0" destOrd="0" presId="urn:microsoft.com/office/officeart/2018/2/layout/IconVerticalSolidList"/>
    <dgm:cxn modelId="{D5929424-9225-415D-B351-A655029313D0}" srcId="{F7262F41-F4A7-41FA-9C5A-CB65E58CB4F3}" destId="{4AB55B6E-1693-4391-BF08-D112033A9234}" srcOrd="2" destOrd="0" parTransId="{954485FF-1A61-4BCE-BA00-24ADB7CA07AE}" sibTransId="{2A9D2853-C629-4532-AA80-228B9E0A7414}"/>
    <dgm:cxn modelId="{417F2069-6078-4D98-B343-5C5D959D50CB}" type="presParOf" srcId="{568C80BD-2F77-4AAC-8F0B-2E6EF0E60E18}" destId="{4A462563-A857-4693-A614-1C9E2B02B40A}" srcOrd="0" destOrd="0" presId="urn:microsoft.com/office/officeart/2018/2/layout/IconVerticalSolidList"/>
    <dgm:cxn modelId="{4827D7D5-74D2-4C90-8A92-E5E53F6FEB44}" type="presParOf" srcId="{4A462563-A857-4693-A614-1C9E2B02B40A}" destId="{0A512A1D-BD64-4FBC-BAB7-249495F28134}" srcOrd="0" destOrd="0" presId="urn:microsoft.com/office/officeart/2018/2/layout/IconVerticalSolidList"/>
    <dgm:cxn modelId="{EBC9F066-214E-4675-A718-861DE0FC311A}" type="presParOf" srcId="{4A462563-A857-4693-A614-1C9E2B02B40A}" destId="{0D1503E6-49BA-4E60-9218-6BA35C27D4B1}" srcOrd="1" destOrd="0" presId="urn:microsoft.com/office/officeart/2018/2/layout/IconVerticalSolidList"/>
    <dgm:cxn modelId="{C3CA886B-86AA-4A97-97E2-908DD10D0778}" type="presParOf" srcId="{4A462563-A857-4693-A614-1C9E2B02B40A}" destId="{1F52B858-F1B0-4100-9306-84C81BE91A57}" srcOrd="2" destOrd="0" presId="urn:microsoft.com/office/officeart/2018/2/layout/IconVerticalSolidList"/>
    <dgm:cxn modelId="{2B624D8F-7C68-4923-8B37-A4DADF2D9B3D}" type="presParOf" srcId="{4A462563-A857-4693-A614-1C9E2B02B40A}" destId="{43FFD918-4DA4-4EC1-98CF-A03A2AC75D8F}" srcOrd="3" destOrd="0" presId="urn:microsoft.com/office/officeart/2018/2/layout/IconVerticalSolidList"/>
    <dgm:cxn modelId="{1F8AB5E9-C5B0-4EE1-8EF9-B3742AAE0B88}" type="presParOf" srcId="{568C80BD-2F77-4AAC-8F0B-2E6EF0E60E18}" destId="{CBBBB300-53E8-4C13-8620-ABB7478E2C77}" srcOrd="1" destOrd="0" presId="urn:microsoft.com/office/officeart/2018/2/layout/IconVerticalSolidList"/>
    <dgm:cxn modelId="{0B3CAA1F-DA61-4486-B6CE-73D56675976E}" type="presParOf" srcId="{568C80BD-2F77-4AAC-8F0B-2E6EF0E60E18}" destId="{73DF8A64-E2C6-490B-B2A1-F741436B498D}" srcOrd="2" destOrd="0" presId="urn:microsoft.com/office/officeart/2018/2/layout/IconVerticalSolidList"/>
    <dgm:cxn modelId="{0315D0FB-EDEC-4D85-869C-28918602CD41}" type="presParOf" srcId="{73DF8A64-E2C6-490B-B2A1-F741436B498D}" destId="{92C3D63E-2372-4086-B717-2CD8BECFD5AD}" srcOrd="0" destOrd="0" presId="urn:microsoft.com/office/officeart/2018/2/layout/IconVerticalSolidList"/>
    <dgm:cxn modelId="{4DC2E0D2-5F55-4857-9A06-6AE3E6A13D57}" type="presParOf" srcId="{73DF8A64-E2C6-490B-B2A1-F741436B498D}" destId="{5A9071F0-BB7E-49DA-B0AB-4750416D0517}" srcOrd="1" destOrd="0" presId="urn:microsoft.com/office/officeart/2018/2/layout/IconVerticalSolidList"/>
    <dgm:cxn modelId="{E052FCAB-1858-49BE-9357-A61A77E191DD}" type="presParOf" srcId="{73DF8A64-E2C6-490B-B2A1-F741436B498D}" destId="{051CA063-FAF7-497A-B12A-D73B4CB1BDEB}" srcOrd="2" destOrd="0" presId="urn:microsoft.com/office/officeart/2018/2/layout/IconVerticalSolidList"/>
    <dgm:cxn modelId="{210196E7-AD07-410B-8EF4-F4625025C871}" type="presParOf" srcId="{73DF8A64-E2C6-490B-B2A1-F741436B498D}" destId="{9DD9E62C-B0DB-4CFA-98E7-58B5975CE3E3}" srcOrd="3" destOrd="0" presId="urn:microsoft.com/office/officeart/2018/2/layout/IconVerticalSolidList"/>
    <dgm:cxn modelId="{B243BEC0-9132-4F1B-BE8E-907EB44F4CE5}" type="presParOf" srcId="{568C80BD-2F77-4AAC-8F0B-2E6EF0E60E18}" destId="{92677EB4-E68E-4A0C-AA82-3F97C73BA01B}" srcOrd="3" destOrd="0" presId="urn:microsoft.com/office/officeart/2018/2/layout/IconVerticalSolidList"/>
    <dgm:cxn modelId="{116CA920-21DB-4506-AB7E-D549B4A191C7}" type="presParOf" srcId="{568C80BD-2F77-4AAC-8F0B-2E6EF0E60E18}" destId="{05289518-E2C9-4EAC-87A8-E0C38D0DC6C8}" srcOrd="4" destOrd="0" presId="urn:microsoft.com/office/officeart/2018/2/layout/IconVerticalSolidList"/>
    <dgm:cxn modelId="{92B6788A-0E99-4957-8E2D-FC8E22E7381B}" type="presParOf" srcId="{05289518-E2C9-4EAC-87A8-E0C38D0DC6C8}" destId="{1D09453E-AF46-4738-8CBF-2DD162BE73A2}" srcOrd="0" destOrd="0" presId="urn:microsoft.com/office/officeart/2018/2/layout/IconVerticalSolidList"/>
    <dgm:cxn modelId="{73E2A6BE-67FF-4992-B909-30683B3AB768}" type="presParOf" srcId="{05289518-E2C9-4EAC-87A8-E0C38D0DC6C8}" destId="{28C5F7FE-0BC9-431F-B7F5-67009DDDF572}" srcOrd="1" destOrd="0" presId="urn:microsoft.com/office/officeart/2018/2/layout/IconVerticalSolidList"/>
    <dgm:cxn modelId="{970138F2-8EB6-4FE9-A678-4EED13B56574}" type="presParOf" srcId="{05289518-E2C9-4EAC-87A8-E0C38D0DC6C8}" destId="{59DF8A9A-9E0F-4687-9B70-113BB29FC949}" srcOrd="2" destOrd="0" presId="urn:microsoft.com/office/officeart/2018/2/layout/IconVerticalSolidList"/>
    <dgm:cxn modelId="{62E6080B-0D40-4813-85DE-9650B584B754}" type="presParOf" srcId="{05289518-E2C9-4EAC-87A8-E0C38D0DC6C8}" destId="{1136A8A1-E470-4029-89CF-7D7331D635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6AC69C-DB35-45F2-AD1F-4437C3AFD041}"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64F2A86C-9646-46ED-807F-2892138E2B06}">
      <dgm:prSet/>
      <dgm:spPr/>
      <dgm:t>
        <a:bodyPr/>
        <a:lstStyle/>
        <a:p>
          <a:r>
            <a:rPr lang="en-GB"/>
            <a:t>Many of us have busy lives and trying to fit in anything extra can be a challenge.</a:t>
          </a:r>
          <a:endParaRPr lang="en-US"/>
        </a:p>
      </dgm:t>
    </dgm:pt>
    <dgm:pt modelId="{FCC2245E-8B02-4994-B9EE-E11E588732D4}" type="parTrans" cxnId="{0688170D-0AFA-46E5-83A3-62D7F0F840A0}">
      <dgm:prSet/>
      <dgm:spPr/>
      <dgm:t>
        <a:bodyPr/>
        <a:lstStyle/>
        <a:p>
          <a:endParaRPr lang="en-US"/>
        </a:p>
      </dgm:t>
    </dgm:pt>
    <dgm:pt modelId="{53A4B1B9-8887-4523-B50A-FF0CC80EC7FF}" type="sibTrans" cxnId="{0688170D-0AFA-46E5-83A3-62D7F0F840A0}">
      <dgm:prSet/>
      <dgm:spPr/>
      <dgm:t>
        <a:bodyPr/>
        <a:lstStyle/>
        <a:p>
          <a:endParaRPr lang="en-US"/>
        </a:p>
      </dgm:t>
    </dgm:pt>
    <dgm:pt modelId="{7AF79C5B-46C9-44B8-99E8-41742B0B56C0}">
      <dgm:prSet/>
      <dgm:spPr/>
      <dgm:t>
        <a:bodyPr/>
        <a:lstStyle/>
        <a:p>
          <a:r>
            <a:rPr lang="en-GB"/>
            <a:t>These days there is a constant demand for our attention, whether that is through texts, social media, 24-hour news and so on.</a:t>
          </a:r>
          <a:endParaRPr lang="en-US"/>
        </a:p>
      </dgm:t>
    </dgm:pt>
    <dgm:pt modelId="{8D5F6A4A-51D1-4D48-9768-A192430541C7}" type="parTrans" cxnId="{E24491E5-0FC1-4E4E-8063-FA986A869328}">
      <dgm:prSet/>
      <dgm:spPr/>
      <dgm:t>
        <a:bodyPr/>
        <a:lstStyle/>
        <a:p>
          <a:endParaRPr lang="en-US"/>
        </a:p>
      </dgm:t>
    </dgm:pt>
    <dgm:pt modelId="{867BC1A5-B988-4A10-8929-7C3C7607427E}" type="sibTrans" cxnId="{E24491E5-0FC1-4E4E-8063-FA986A869328}">
      <dgm:prSet/>
      <dgm:spPr/>
      <dgm:t>
        <a:bodyPr/>
        <a:lstStyle/>
        <a:p>
          <a:endParaRPr lang="en-US"/>
        </a:p>
      </dgm:t>
    </dgm:pt>
    <dgm:pt modelId="{7AF6D8F8-50CE-4775-8CDB-7193692B8153}">
      <dgm:prSet/>
      <dgm:spPr/>
      <dgm:t>
        <a:bodyPr/>
        <a:lstStyle/>
        <a:p>
          <a:r>
            <a:rPr lang="en-GB"/>
            <a:t>Family, relationships, friendships, colleagues also vie for our instant attention.</a:t>
          </a:r>
          <a:endParaRPr lang="en-US"/>
        </a:p>
      </dgm:t>
    </dgm:pt>
    <dgm:pt modelId="{1A46EC95-9719-4AC2-A607-1964BE966B1C}" type="parTrans" cxnId="{FB9333A6-AE61-451B-909D-F9292639C113}">
      <dgm:prSet/>
      <dgm:spPr/>
      <dgm:t>
        <a:bodyPr/>
        <a:lstStyle/>
        <a:p>
          <a:endParaRPr lang="en-US"/>
        </a:p>
      </dgm:t>
    </dgm:pt>
    <dgm:pt modelId="{F8DB9278-FB52-4CAB-B08B-1C54B00C0F3A}" type="sibTrans" cxnId="{FB9333A6-AE61-451B-909D-F9292639C113}">
      <dgm:prSet/>
      <dgm:spPr/>
      <dgm:t>
        <a:bodyPr/>
        <a:lstStyle/>
        <a:p>
          <a:endParaRPr lang="en-US"/>
        </a:p>
      </dgm:t>
    </dgm:pt>
    <dgm:pt modelId="{C1FF84BC-21B3-4697-9C05-92C978A542A2}">
      <dgm:prSet/>
      <dgm:spPr/>
      <dgm:t>
        <a:bodyPr/>
        <a:lstStyle/>
        <a:p>
          <a:r>
            <a:rPr lang="en-GB"/>
            <a:t>This can give us a sense that live is just too busy, too hectic and there is no time at all to fit anything else in.</a:t>
          </a:r>
          <a:endParaRPr lang="en-US"/>
        </a:p>
      </dgm:t>
    </dgm:pt>
    <dgm:pt modelId="{66FEC1CB-D8FE-43FD-9B7B-CA0E6ED6034C}" type="parTrans" cxnId="{F78A618F-584E-4FC4-8355-13744FC4CD2F}">
      <dgm:prSet/>
      <dgm:spPr/>
      <dgm:t>
        <a:bodyPr/>
        <a:lstStyle/>
        <a:p>
          <a:endParaRPr lang="en-US"/>
        </a:p>
      </dgm:t>
    </dgm:pt>
    <dgm:pt modelId="{E1F95BE4-7C79-4C62-ADA5-856162EF8CA7}" type="sibTrans" cxnId="{F78A618F-584E-4FC4-8355-13744FC4CD2F}">
      <dgm:prSet/>
      <dgm:spPr/>
      <dgm:t>
        <a:bodyPr/>
        <a:lstStyle/>
        <a:p>
          <a:endParaRPr lang="en-US"/>
        </a:p>
      </dgm:t>
    </dgm:pt>
    <dgm:pt modelId="{1A6480D8-17E9-4B02-8A42-CE8D8A22C9E7}" type="pres">
      <dgm:prSet presAssocID="{DB6AC69C-DB35-45F2-AD1F-4437C3AFD041}" presName="matrix" presStyleCnt="0">
        <dgm:presLayoutVars>
          <dgm:chMax val="1"/>
          <dgm:dir/>
          <dgm:resizeHandles val="exact"/>
        </dgm:presLayoutVars>
      </dgm:prSet>
      <dgm:spPr/>
      <dgm:t>
        <a:bodyPr/>
        <a:lstStyle/>
        <a:p>
          <a:endParaRPr lang="en-US"/>
        </a:p>
      </dgm:t>
    </dgm:pt>
    <dgm:pt modelId="{EAA9CDD1-E324-470D-87DB-D103172ACD7C}" type="pres">
      <dgm:prSet presAssocID="{DB6AC69C-DB35-45F2-AD1F-4437C3AFD041}" presName="diamond" presStyleLbl="bgShp" presStyleIdx="0" presStyleCnt="1"/>
      <dgm:spPr/>
    </dgm:pt>
    <dgm:pt modelId="{AAD4CE62-AAAA-4B7F-8393-D9968ED9CB18}" type="pres">
      <dgm:prSet presAssocID="{DB6AC69C-DB35-45F2-AD1F-4437C3AFD041}" presName="quad1" presStyleLbl="node1" presStyleIdx="0" presStyleCnt="4">
        <dgm:presLayoutVars>
          <dgm:chMax val="0"/>
          <dgm:chPref val="0"/>
          <dgm:bulletEnabled val="1"/>
        </dgm:presLayoutVars>
      </dgm:prSet>
      <dgm:spPr/>
      <dgm:t>
        <a:bodyPr/>
        <a:lstStyle/>
        <a:p>
          <a:endParaRPr lang="en-US"/>
        </a:p>
      </dgm:t>
    </dgm:pt>
    <dgm:pt modelId="{E85BC800-78AC-46CF-A176-CBA7D961FCB3}" type="pres">
      <dgm:prSet presAssocID="{DB6AC69C-DB35-45F2-AD1F-4437C3AFD041}" presName="quad2" presStyleLbl="node1" presStyleIdx="1" presStyleCnt="4">
        <dgm:presLayoutVars>
          <dgm:chMax val="0"/>
          <dgm:chPref val="0"/>
          <dgm:bulletEnabled val="1"/>
        </dgm:presLayoutVars>
      </dgm:prSet>
      <dgm:spPr/>
      <dgm:t>
        <a:bodyPr/>
        <a:lstStyle/>
        <a:p>
          <a:endParaRPr lang="en-US"/>
        </a:p>
      </dgm:t>
    </dgm:pt>
    <dgm:pt modelId="{31AEB964-9884-47A4-A127-D98D9A70E335}" type="pres">
      <dgm:prSet presAssocID="{DB6AC69C-DB35-45F2-AD1F-4437C3AFD041}" presName="quad3" presStyleLbl="node1" presStyleIdx="2" presStyleCnt="4">
        <dgm:presLayoutVars>
          <dgm:chMax val="0"/>
          <dgm:chPref val="0"/>
          <dgm:bulletEnabled val="1"/>
        </dgm:presLayoutVars>
      </dgm:prSet>
      <dgm:spPr/>
      <dgm:t>
        <a:bodyPr/>
        <a:lstStyle/>
        <a:p>
          <a:endParaRPr lang="en-US"/>
        </a:p>
      </dgm:t>
    </dgm:pt>
    <dgm:pt modelId="{2C1248C7-A685-43E8-BA74-8524C5FCD343}" type="pres">
      <dgm:prSet presAssocID="{DB6AC69C-DB35-45F2-AD1F-4437C3AFD041}" presName="quad4" presStyleLbl="node1" presStyleIdx="3" presStyleCnt="4">
        <dgm:presLayoutVars>
          <dgm:chMax val="0"/>
          <dgm:chPref val="0"/>
          <dgm:bulletEnabled val="1"/>
        </dgm:presLayoutVars>
      </dgm:prSet>
      <dgm:spPr/>
      <dgm:t>
        <a:bodyPr/>
        <a:lstStyle/>
        <a:p>
          <a:endParaRPr lang="en-US"/>
        </a:p>
      </dgm:t>
    </dgm:pt>
  </dgm:ptLst>
  <dgm:cxnLst>
    <dgm:cxn modelId="{E24491E5-0FC1-4E4E-8063-FA986A869328}" srcId="{DB6AC69C-DB35-45F2-AD1F-4437C3AFD041}" destId="{7AF79C5B-46C9-44B8-99E8-41742B0B56C0}" srcOrd="1" destOrd="0" parTransId="{8D5F6A4A-51D1-4D48-9768-A192430541C7}" sibTransId="{867BC1A5-B988-4A10-8929-7C3C7607427E}"/>
    <dgm:cxn modelId="{F78A618F-584E-4FC4-8355-13744FC4CD2F}" srcId="{DB6AC69C-DB35-45F2-AD1F-4437C3AFD041}" destId="{C1FF84BC-21B3-4697-9C05-92C978A542A2}" srcOrd="3" destOrd="0" parTransId="{66FEC1CB-D8FE-43FD-9B7B-CA0E6ED6034C}" sibTransId="{E1F95BE4-7C79-4C62-ADA5-856162EF8CA7}"/>
    <dgm:cxn modelId="{17F08C75-6BEA-48C9-B1FA-50A7DD14D90E}" type="presOf" srcId="{7AF6D8F8-50CE-4775-8CDB-7193692B8153}" destId="{31AEB964-9884-47A4-A127-D98D9A70E335}" srcOrd="0" destOrd="0" presId="urn:microsoft.com/office/officeart/2005/8/layout/matrix3"/>
    <dgm:cxn modelId="{FB9333A6-AE61-451B-909D-F9292639C113}" srcId="{DB6AC69C-DB35-45F2-AD1F-4437C3AFD041}" destId="{7AF6D8F8-50CE-4775-8CDB-7193692B8153}" srcOrd="2" destOrd="0" parTransId="{1A46EC95-9719-4AC2-A607-1964BE966B1C}" sibTransId="{F8DB9278-FB52-4CAB-B08B-1C54B00C0F3A}"/>
    <dgm:cxn modelId="{9DCE07ED-3E20-473F-B895-5D941879F8C7}" type="presOf" srcId="{DB6AC69C-DB35-45F2-AD1F-4437C3AFD041}" destId="{1A6480D8-17E9-4B02-8A42-CE8D8A22C9E7}" srcOrd="0" destOrd="0" presId="urn:microsoft.com/office/officeart/2005/8/layout/matrix3"/>
    <dgm:cxn modelId="{0688170D-0AFA-46E5-83A3-62D7F0F840A0}" srcId="{DB6AC69C-DB35-45F2-AD1F-4437C3AFD041}" destId="{64F2A86C-9646-46ED-807F-2892138E2B06}" srcOrd="0" destOrd="0" parTransId="{FCC2245E-8B02-4994-B9EE-E11E588732D4}" sibTransId="{53A4B1B9-8887-4523-B50A-FF0CC80EC7FF}"/>
    <dgm:cxn modelId="{62EC073C-EACF-4F8C-BEA5-1B27CEC6BFB7}" type="presOf" srcId="{C1FF84BC-21B3-4697-9C05-92C978A542A2}" destId="{2C1248C7-A685-43E8-BA74-8524C5FCD343}" srcOrd="0" destOrd="0" presId="urn:microsoft.com/office/officeart/2005/8/layout/matrix3"/>
    <dgm:cxn modelId="{233B6F01-BCC2-44B8-98D8-335DC46136A7}" type="presOf" srcId="{7AF79C5B-46C9-44B8-99E8-41742B0B56C0}" destId="{E85BC800-78AC-46CF-A176-CBA7D961FCB3}" srcOrd="0" destOrd="0" presId="urn:microsoft.com/office/officeart/2005/8/layout/matrix3"/>
    <dgm:cxn modelId="{ECD51971-D6BF-4004-B4CB-092F564797E5}" type="presOf" srcId="{64F2A86C-9646-46ED-807F-2892138E2B06}" destId="{AAD4CE62-AAAA-4B7F-8393-D9968ED9CB18}" srcOrd="0" destOrd="0" presId="urn:microsoft.com/office/officeart/2005/8/layout/matrix3"/>
    <dgm:cxn modelId="{2B2472BD-262E-46BE-B10C-6FCEB3748122}" type="presParOf" srcId="{1A6480D8-17E9-4B02-8A42-CE8D8A22C9E7}" destId="{EAA9CDD1-E324-470D-87DB-D103172ACD7C}" srcOrd="0" destOrd="0" presId="urn:microsoft.com/office/officeart/2005/8/layout/matrix3"/>
    <dgm:cxn modelId="{7A145B5A-B4FE-4448-839E-8FBA0BEF02D6}" type="presParOf" srcId="{1A6480D8-17E9-4B02-8A42-CE8D8A22C9E7}" destId="{AAD4CE62-AAAA-4B7F-8393-D9968ED9CB18}" srcOrd="1" destOrd="0" presId="urn:microsoft.com/office/officeart/2005/8/layout/matrix3"/>
    <dgm:cxn modelId="{6F9D026B-9F82-4366-A794-ED742977553C}" type="presParOf" srcId="{1A6480D8-17E9-4B02-8A42-CE8D8A22C9E7}" destId="{E85BC800-78AC-46CF-A176-CBA7D961FCB3}" srcOrd="2" destOrd="0" presId="urn:microsoft.com/office/officeart/2005/8/layout/matrix3"/>
    <dgm:cxn modelId="{4E7F712A-6D93-4C66-B0A9-30458FFFC6BE}" type="presParOf" srcId="{1A6480D8-17E9-4B02-8A42-CE8D8A22C9E7}" destId="{31AEB964-9884-47A4-A127-D98D9A70E335}" srcOrd="3" destOrd="0" presId="urn:microsoft.com/office/officeart/2005/8/layout/matrix3"/>
    <dgm:cxn modelId="{1B5F6637-1869-491C-A963-65A06CD21892}" type="presParOf" srcId="{1A6480D8-17E9-4B02-8A42-CE8D8A22C9E7}" destId="{2C1248C7-A685-43E8-BA74-8524C5FCD34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59790-295F-4CC9-818C-E1A47762C0E2}">
      <dsp:nvSpPr>
        <dsp:cNvPr id="0" name=""/>
        <dsp:cNvSpPr/>
      </dsp:nvSpPr>
      <dsp:spPr>
        <a:xfrm>
          <a:off x="0" y="669"/>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4EB35E-1113-4534-8AD3-0A166B37D3A0}">
      <dsp:nvSpPr>
        <dsp:cNvPr id="0" name=""/>
        <dsp:cNvSpPr/>
      </dsp:nvSpPr>
      <dsp:spPr>
        <a:xfrm>
          <a:off x="474065" y="353280"/>
          <a:ext cx="861938" cy="861938"/>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A47DFC-756B-432C-BDED-459D2C1E785E}">
      <dsp:nvSpPr>
        <dsp:cNvPr id="0" name=""/>
        <dsp:cNvSpPr/>
      </dsp:nvSpPr>
      <dsp:spPr>
        <a:xfrm>
          <a:off x="1810069" y="669"/>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lvl="0" algn="l" defTabSz="711200">
            <a:lnSpc>
              <a:spcPct val="100000"/>
            </a:lnSpc>
            <a:spcBef>
              <a:spcPct val="0"/>
            </a:spcBef>
            <a:spcAft>
              <a:spcPct val="35000"/>
            </a:spcAft>
          </a:pPr>
          <a:r>
            <a:rPr lang="en-GB" sz="1600" kern="1200"/>
            <a:t>On completion of this module you should be able to:</a:t>
          </a:r>
          <a:endParaRPr lang="en-US" sz="1600" kern="1200"/>
        </a:p>
      </dsp:txBody>
      <dsp:txXfrm>
        <a:off x="1810069" y="669"/>
        <a:ext cx="4285930" cy="1567160"/>
      </dsp:txXfrm>
    </dsp:sp>
    <dsp:sp modelId="{3ED9EA40-66CF-44BF-A1EA-CB813B04541B}">
      <dsp:nvSpPr>
        <dsp:cNvPr id="0" name=""/>
        <dsp:cNvSpPr/>
      </dsp:nvSpPr>
      <dsp:spPr>
        <a:xfrm>
          <a:off x="0" y="1959619"/>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BBC902-3380-4911-818D-6781EE786D25}">
      <dsp:nvSpPr>
        <dsp:cNvPr id="0" name=""/>
        <dsp:cNvSpPr/>
      </dsp:nvSpPr>
      <dsp:spPr>
        <a:xfrm>
          <a:off x="474065" y="2312230"/>
          <a:ext cx="861938" cy="861938"/>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5213AF-3321-4889-981F-A0563D6A48D2}">
      <dsp:nvSpPr>
        <dsp:cNvPr id="0" name=""/>
        <dsp:cNvSpPr/>
      </dsp:nvSpPr>
      <dsp:spPr>
        <a:xfrm>
          <a:off x="1810069" y="1959619"/>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lvl="0" algn="l" defTabSz="711200">
            <a:lnSpc>
              <a:spcPct val="100000"/>
            </a:lnSpc>
            <a:spcBef>
              <a:spcPct val="0"/>
            </a:spcBef>
            <a:spcAft>
              <a:spcPct val="35000"/>
            </a:spcAft>
          </a:pPr>
          <a:r>
            <a:rPr lang="en-GB" sz="1600" kern="1200"/>
            <a:t>Demonstrate self-reflective and reflexive practices within the context of counselling skills, drawing upon ethical and principal values within the counselling tradition.</a:t>
          </a:r>
          <a:endParaRPr lang="en-US" sz="1600" kern="1200"/>
        </a:p>
      </dsp:txBody>
      <dsp:txXfrm>
        <a:off x="1810069" y="1959619"/>
        <a:ext cx="4285930" cy="1567160"/>
      </dsp:txXfrm>
    </dsp:sp>
    <dsp:sp modelId="{F07651A0-77DD-4B81-900D-C0D704E28533}">
      <dsp:nvSpPr>
        <dsp:cNvPr id="0" name=""/>
        <dsp:cNvSpPr/>
      </dsp:nvSpPr>
      <dsp:spPr>
        <a:xfrm>
          <a:off x="0" y="3918570"/>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FB750-761B-4547-BCA0-5A54307A9FB6}">
      <dsp:nvSpPr>
        <dsp:cNvPr id="0" name=""/>
        <dsp:cNvSpPr/>
      </dsp:nvSpPr>
      <dsp:spPr>
        <a:xfrm>
          <a:off x="474065" y="4271181"/>
          <a:ext cx="861938" cy="861938"/>
        </a:xfrm>
        <a:prstGeom prst="rect">
          <a:avLst/>
        </a:prstGeom>
        <a:blipFill>
          <a:blip xmlns:r="http://schemas.openxmlformats.org/officeDocument/2006/relationships" r:embed="rId5">
            <a:extLs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FAB130-32B0-4A58-BF1F-863BE690A3C4}">
      <dsp:nvSpPr>
        <dsp:cNvPr id="0" name=""/>
        <dsp:cNvSpPr/>
      </dsp:nvSpPr>
      <dsp:spPr>
        <a:xfrm>
          <a:off x="1810069" y="3918570"/>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lvl="0" algn="l" defTabSz="711200">
            <a:lnSpc>
              <a:spcPct val="100000"/>
            </a:lnSpc>
            <a:spcBef>
              <a:spcPct val="0"/>
            </a:spcBef>
            <a:spcAft>
              <a:spcPct val="35000"/>
            </a:spcAft>
          </a:pPr>
          <a:r>
            <a:rPr lang="en-GB" sz="1600" kern="1200" dirty="0"/>
            <a:t>Critically demonstrate reflective/reflexive practices that contributes </a:t>
          </a:r>
          <a:r>
            <a:rPr lang="en-GB" sz="1600" kern="1200" dirty="0" smtClean="0"/>
            <a:t>to and </a:t>
          </a:r>
          <a:r>
            <a:rPr lang="en-GB" sz="1600" kern="1200" dirty="0"/>
            <a:t>supports professional practices and growth such as reflective/reflexive writing and personal development.</a:t>
          </a:r>
          <a:endParaRPr lang="en-US" sz="1600" kern="1200" dirty="0"/>
        </a:p>
      </dsp:txBody>
      <dsp:txXfrm>
        <a:off x="1810069" y="3918570"/>
        <a:ext cx="4285930" cy="1567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59790-295F-4CC9-818C-E1A47762C0E2}">
      <dsp:nvSpPr>
        <dsp:cNvPr id="0" name=""/>
        <dsp:cNvSpPr/>
      </dsp:nvSpPr>
      <dsp:spPr>
        <a:xfrm>
          <a:off x="0" y="669"/>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4EB35E-1113-4534-8AD3-0A166B37D3A0}">
      <dsp:nvSpPr>
        <dsp:cNvPr id="0" name=""/>
        <dsp:cNvSpPr/>
      </dsp:nvSpPr>
      <dsp:spPr>
        <a:xfrm>
          <a:off x="474065" y="353280"/>
          <a:ext cx="861938" cy="861938"/>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A47DFC-756B-432C-BDED-459D2C1E785E}">
      <dsp:nvSpPr>
        <dsp:cNvPr id="0" name=""/>
        <dsp:cNvSpPr/>
      </dsp:nvSpPr>
      <dsp:spPr>
        <a:xfrm>
          <a:off x="1810069" y="669"/>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lvl="0" algn="l" defTabSz="711200">
            <a:lnSpc>
              <a:spcPct val="100000"/>
            </a:lnSpc>
            <a:spcBef>
              <a:spcPct val="0"/>
            </a:spcBef>
            <a:spcAft>
              <a:spcPct val="35000"/>
            </a:spcAft>
          </a:pPr>
          <a:r>
            <a:rPr lang="en-GB" sz="1600" kern="1200" dirty="0"/>
            <a:t>On completion of this module you should be able to:</a:t>
          </a:r>
          <a:endParaRPr lang="en-US" sz="1600" kern="1200" dirty="0"/>
        </a:p>
      </dsp:txBody>
      <dsp:txXfrm>
        <a:off x="1810069" y="669"/>
        <a:ext cx="4285930" cy="1567160"/>
      </dsp:txXfrm>
    </dsp:sp>
    <dsp:sp modelId="{3ED9EA40-66CF-44BF-A1EA-CB813B04541B}">
      <dsp:nvSpPr>
        <dsp:cNvPr id="0" name=""/>
        <dsp:cNvSpPr/>
      </dsp:nvSpPr>
      <dsp:spPr>
        <a:xfrm>
          <a:off x="0" y="1959619"/>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BBC902-3380-4911-818D-6781EE786D25}">
      <dsp:nvSpPr>
        <dsp:cNvPr id="0" name=""/>
        <dsp:cNvSpPr/>
      </dsp:nvSpPr>
      <dsp:spPr>
        <a:xfrm>
          <a:off x="474065" y="2312230"/>
          <a:ext cx="861938" cy="861938"/>
        </a:xfrm>
        <a:prstGeom prst="rect">
          <a:avLst/>
        </a:prstGeom>
        <a:blipFill>
          <a:blip xmlns:r="http://schemas.openxmlformats.org/officeDocument/2006/relationships" r:embed="rId3">
            <a:extLs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5213AF-3321-4889-981F-A0563D6A48D2}">
      <dsp:nvSpPr>
        <dsp:cNvPr id="0" name=""/>
        <dsp:cNvSpPr/>
      </dsp:nvSpPr>
      <dsp:spPr>
        <a:xfrm>
          <a:off x="1810069" y="1959619"/>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lvl="0" algn="l" defTabSz="711200">
            <a:lnSpc>
              <a:spcPct val="100000"/>
            </a:lnSpc>
            <a:spcBef>
              <a:spcPct val="0"/>
            </a:spcBef>
            <a:spcAft>
              <a:spcPct val="35000"/>
            </a:spcAft>
          </a:pPr>
          <a:r>
            <a:rPr lang="en-US" sz="1600" kern="1200" dirty="0"/>
            <a:t>Critically self-reflect as a reflective practitioner, drawing on an empirical methodology that contributes to understanding of the therapeutic relationship in counselling and psychotherapy.</a:t>
          </a:r>
          <a:endParaRPr lang="en-GB" sz="1600" kern="1200" dirty="0"/>
        </a:p>
      </dsp:txBody>
      <dsp:txXfrm>
        <a:off x="1810069" y="1959619"/>
        <a:ext cx="4285930" cy="1567160"/>
      </dsp:txXfrm>
    </dsp:sp>
    <dsp:sp modelId="{F07651A0-77DD-4B81-900D-C0D704E28533}">
      <dsp:nvSpPr>
        <dsp:cNvPr id="0" name=""/>
        <dsp:cNvSpPr/>
      </dsp:nvSpPr>
      <dsp:spPr>
        <a:xfrm>
          <a:off x="0" y="3918570"/>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FB750-761B-4547-BCA0-5A54307A9FB6}">
      <dsp:nvSpPr>
        <dsp:cNvPr id="0" name=""/>
        <dsp:cNvSpPr/>
      </dsp:nvSpPr>
      <dsp:spPr>
        <a:xfrm>
          <a:off x="474065" y="4271181"/>
          <a:ext cx="861938" cy="861938"/>
        </a:xfrm>
        <a:prstGeom prst="rect">
          <a:avLst/>
        </a:prstGeom>
        <a:blipFill>
          <a:blip xmlns:r="http://schemas.openxmlformats.org/officeDocument/2006/relationships" r:embed="rId5">
            <a:extLs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FAB130-32B0-4A58-BF1F-863BE690A3C4}">
      <dsp:nvSpPr>
        <dsp:cNvPr id="0" name=""/>
        <dsp:cNvSpPr/>
      </dsp:nvSpPr>
      <dsp:spPr>
        <a:xfrm>
          <a:off x="1810069" y="3918570"/>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lvl="0" algn="l" defTabSz="711200" rtl="0">
            <a:lnSpc>
              <a:spcPct val="100000"/>
            </a:lnSpc>
            <a:spcBef>
              <a:spcPct val="0"/>
            </a:spcBef>
            <a:spcAft>
              <a:spcPct val="35000"/>
            </a:spcAft>
          </a:pPr>
          <a:r>
            <a:rPr lang="en-US" sz="1600" kern="1200" dirty="0"/>
            <a:t>Take responsibility </a:t>
          </a:r>
          <a:r>
            <a:rPr lang="en-US" sz="1600" kern="1200" dirty="0" smtClean="0"/>
            <a:t>for your </a:t>
          </a:r>
          <a:r>
            <a:rPr lang="en-US" sz="1600" kern="1200" dirty="0"/>
            <a:t>own learning and skill development; including effective personal planning, self-reflection and project management skills. </a:t>
          </a:r>
          <a:endParaRPr lang="en-GB" sz="1600" kern="1200" dirty="0"/>
        </a:p>
      </dsp:txBody>
      <dsp:txXfrm>
        <a:off x="1810069" y="3918570"/>
        <a:ext cx="4285930" cy="15671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512A1D-BD64-4FBC-BAB7-249495F28134}">
      <dsp:nvSpPr>
        <dsp:cNvPr id="0" name=""/>
        <dsp:cNvSpPr/>
      </dsp:nvSpPr>
      <dsp:spPr>
        <a:xfrm>
          <a:off x="0" y="669"/>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1503E6-49BA-4E60-9218-6BA35C27D4B1}">
      <dsp:nvSpPr>
        <dsp:cNvPr id="0" name=""/>
        <dsp:cNvSpPr/>
      </dsp:nvSpPr>
      <dsp:spPr>
        <a:xfrm>
          <a:off x="474065" y="353280"/>
          <a:ext cx="861938" cy="861938"/>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FFD918-4DA4-4EC1-98CF-A03A2AC75D8F}">
      <dsp:nvSpPr>
        <dsp:cNvPr id="0" name=""/>
        <dsp:cNvSpPr/>
      </dsp:nvSpPr>
      <dsp:spPr>
        <a:xfrm>
          <a:off x="1810069" y="669"/>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lvl="0" algn="l" defTabSz="622300">
            <a:lnSpc>
              <a:spcPct val="90000"/>
            </a:lnSpc>
            <a:spcBef>
              <a:spcPct val="0"/>
            </a:spcBef>
            <a:spcAft>
              <a:spcPct val="35000"/>
            </a:spcAft>
          </a:pPr>
          <a:r>
            <a:rPr lang="en-GB" sz="1400" kern="1200"/>
            <a:t>When starting something new it's important that we know why we are doing it and are clear about motivation. Is it something that we want to do, or are we doing this for another person's benefit?</a:t>
          </a:r>
          <a:endParaRPr lang="en-US" sz="1400" kern="1200"/>
        </a:p>
      </dsp:txBody>
      <dsp:txXfrm>
        <a:off x="1810069" y="669"/>
        <a:ext cx="4285930" cy="1567160"/>
      </dsp:txXfrm>
    </dsp:sp>
    <dsp:sp modelId="{92C3D63E-2372-4086-B717-2CD8BECFD5AD}">
      <dsp:nvSpPr>
        <dsp:cNvPr id="0" name=""/>
        <dsp:cNvSpPr/>
      </dsp:nvSpPr>
      <dsp:spPr>
        <a:xfrm>
          <a:off x="0" y="1959619"/>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9071F0-BB7E-49DA-B0AB-4750416D0517}">
      <dsp:nvSpPr>
        <dsp:cNvPr id="0" name=""/>
        <dsp:cNvSpPr/>
      </dsp:nvSpPr>
      <dsp:spPr>
        <a:xfrm>
          <a:off x="474065" y="2312230"/>
          <a:ext cx="861938" cy="861938"/>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D9E62C-B0DB-4CFA-98E7-58B5975CE3E3}">
      <dsp:nvSpPr>
        <dsp:cNvPr id="0" name=""/>
        <dsp:cNvSpPr/>
      </dsp:nvSpPr>
      <dsp:spPr>
        <a:xfrm>
          <a:off x="1810069" y="1959619"/>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lvl="0" algn="l" defTabSz="622300">
            <a:lnSpc>
              <a:spcPct val="90000"/>
            </a:lnSpc>
            <a:spcBef>
              <a:spcPct val="0"/>
            </a:spcBef>
            <a:spcAft>
              <a:spcPct val="35000"/>
            </a:spcAft>
          </a:pPr>
          <a:r>
            <a:rPr lang="en-GB" sz="1400" kern="1200"/>
            <a:t>Covey (2004) suggests that we should start 'with the end in mind'. He stated that we need to have a vision of the end result. What do we want to achieve? He argued if we don't have a vision of the ending, we could end up putting other people's priorities before our own.</a:t>
          </a:r>
          <a:endParaRPr lang="en-US" sz="1400" kern="1200"/>
        </a:p>
      </dsp:txBody>
      <dsp:txXfrm>
        <a:off x="1810069" y="1959619"/>
        <a:ext cx="4285930" cy="1567160"/>
      </dsp:txXfrm>
    </dsp:sp>
    <dsp:sp modelId="{1D09453E-AF46-4738-8CBF-2DD162BE73A2}">
      <dsp:nvSpPr>
        <dsp:cNvPr id="0" name=""/>
        <dsp:cNvSpPr/>
      </dsp:nvSpPr>
      <dsp:spPr>
        <a:xfrm>
          <a:off x="0" y="3918570"/>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C5F7FE-0BC9-431F-B7F5-67009DDDF572}">
      <dsp:nvSpPr>
        <dsp:cNvPr id="0" name=""/>
        <dsp:cNvSpPr/>
      </dsp:nvSpPr>
      <dsp:spPr>
        <a:xfrm>
          <a:off x="474065" y="4271181"/>
          <a:ext cx="861938" cy="861938"/>
        </a:xfrm>
        <a:prstGeom prst="rect">
          <a:avLst/>
        </a:prstGeom>
        <a:blipFill>
          <a:blip xmlns:r="http://schemas.openxmlformats.org/officeDocument/2006/relationships" r:embed="rId5">
            <a:extLs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36A8A1-E470-4029-89CF-7D7331D635FE}">
      <dsp:nvSpPr>
        <dsp:cNvPr id="0" name=""/>
        <dsp:cNvSpPr/>
      </dsp:nvSpPr>
      <dsp:spPr>
        <a:xfrm>
          <a:off x="1810069" y="3918570"/>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lvl="0" algn="l" defTabSz="622300">
            <a:lnSpc>
              <a:spcPct val="90000"/>
            </a:lnSpc>
            <a:spcBef>
              <a:spcPct val="0"/>
            </a:spcBef>
            <a:spcAft>
              <a:spcPct val="35000"/>
            </a:spcAft>
          </a:pPr>
          <a:r>
            <a:rPr lang="en-GB" sz="1400" kern="1200"/>
            <a:t>This is now a time to consider your own motivations for starting this programme. On Moodle you will find an activity that encourages you to think about this. Reflect on these questions and put the answers into your journal. It will be something that will be useful to refer to as you progress along your journey.</a:t>
          </a:r>
          <a:endParaRPr lang="en-US" sz="1400" kern="1200"/>
        </a:p>
      </dsp:txBody>
      <dsp:txXfrm>
        <a:off x="1810069" y="3918570"/>
        <a:ext cx="4285930" cy="15671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9CDD1-E324-470D-87DB-D103172ACD7C}">
      <dsp:nvSpPr>
        <dsp:cNvPr id="0" name=""/>
        <dsp:cNvSpPr/>
      </dsp:nvSpPr>
      <dsp:spPr>
        <a:xfrm>
          <a:off x="304800" y="0"/>
          <a:ext cx="5486400" cy="54864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4CE62-AAAA-4B7F-8393-D9968ED9CB18}">
      <dsp:nvSpPr>
        <dsp:cNvPr id="0" name=""/>
        <dsp:cNvSpPr/>
      </dsp:nvSpPr>
      <dsp:spPr>
        <a:xfrm>
          <a:off x="826008" y="521207"/>
          <a:ext cx="2139696" cy="21396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a:t>Many of us have busy lives and trying to fit in anything extra can be a challenge.</a:t>
          </a:r>
          <a:endParaRPr lang="en-US" sz="1700" kern="1200"/>
        </a:p>
      </dsp:txBody>
      <dsp:txXfrm>
        <a:off x="930459" y="625658"/>
        <a:ext cx="1930794" cy="1930794"/>
      </dsp:txXfrm>
    </dsp:sp>
    <dsp:sp modelId="{E85BC800-78AC-46CF-A176-CBA7D961FCB3}">
      <dsp:nvSpPr>
        <dsp:cNvPr id="0" name=""/>
        <dsp:cNvSpPr/>
      </dsp:nvSpPr>
      <dsp:spPr>
        <a:xfrm>
          <a:off x="3130296" y="521207"/>
          <a:ext cx="2139696" cy="21396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a:t>These days there is a constant demand for our attention, whether that is through texts, social media, 24-hour news and so on.</a:t>
          </a:r>
          <a:endParaRPr lang="en-US" sz="1700" kern="1200"/>
        </a:p>
      </dsp:txBody>
      <dsp:txXfrm>
        <a:off x="3234747" y="625658"/>
        <a:ext cx="1930794" cy="1930794"/>
      </dsp:txXfrm>
    </dsp:sp>
    <dsp:sp modelId="{31AEB964-9884-47A4-A127-D98D9A70E335}">
      <dsp:nvSpPr>
        <dsp:cNvPr id="0" name=""/>
        <dsp:cNvSpPr/>
      </dsp:nvSpPr>
      <dsp:spPr>
        <a:xfrm>
          <a:off x="826008" y="2825496"/>
          <a:ext cx="2139696" cy="21396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a:t>Family, relationships, friendships, colleagues also vie for our instant attention.</a:t>
          </a:r>
          <a:endParaRPr lang="en-US" sz="1700" kern="1200"/>
        </a:p>
      </dsp:txBody>
      <dsp:txXfrm>
        <a:off x="930459" y="2929947"/>
        <a:ext cx="1930794" cy="1930794"/>
      </dsp:txXfrm>
    </dsp:sp>
    <dsp:sp modelId="{2C1248C7-A685-43E8-BA74-8524C5FCD343}">
      <dsp:nvSpPr>
        <dsp:cNvPr id="0" name=""/>
        <dsp:cNvSpPr/>
      </dsp:nvSpPr>
      <dsp:spPr>
        <a:xfrm>
          <a:off x="3130296" y="2825496"/>
          <a:ext cx="2139696" cy="21396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a:t>This can give us a sense that live is just too busy, too hectic and there is no time at all to fit anything else in.</a:t>
          </a:r>
          <a:endParaRPr lang="en-US" sz="1700" kern="1200"/>
        </a:p>
      </dsp:txBody>
      <dsp:txXfrm>
        <a:off x="3234747" y="2929947"/>
        <a:ext cx="1930794" cy="19307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6C7956-30F2-4207-ACBD-184C80D3E164}" type="datetimeFigureOut">
              <a:rPr lang="en-GB"/>
              <a:t>23/09/2020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3CC77-8463-4C31-85DB-DE6A193752C0}" type="slidenum">
              <a:rPr lang="en-GB"/>
              <a:t>‹#›</a:t>
            </a:fld>
            <a:endParaRPr lang="en-GB"/>
          </a:p>
        </p:txBody>
      </p:sp>
    </p:spTree>
    <p:extLst>
      <p:ext uri="{BB962C8B-B14F-4D97-AF65-F5344CB8AC3E}">
        <p14:creationId xmlns:p14="http://schemas.microsoft.com/office/powerpoint/2010/main" val="3600533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pexels.com/@magda-ehlers-pexels?utm_content=attributionCopyText&amp;utm_medium=referral&amp;utm_source=pexels"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pexels.com/photo/art-beautiful-bloom-blooming-613431/?utm_content=attributionCopyText&amp;utm_medium=referral&amp;utm_source=pexels"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pexels.com/@caelideco?utm_content=attributionCopyText&amp;utm_medium=referral&amp;utm_source=pexels"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www.pexels.com/photo/white-ceramic-cup-on-saucer-beside-flower-vase-on-table-3714960/?utm_content=attributionCopyText&amp;utm_medium=referral&amp;utm_source=pexels"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pexels.com/@fotografierende?utm_content=attributionCopyText&amp;utm_medium=referral&amp;utm_source=pexels"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pexels.com/photo/pond-near-high-mounts-under-cloudy-sky-4390119/?utm_content=attributionCopyText&amp;utm_medium=referral&amp;utm_source=pexels"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pexels.com/@prateekkatyal?utm_content=attributionCopyText&amp;utm_medium=referral&amp;utm_source=pexels"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pexels.com/photo/black-and-white-laptop-2740956/?utm_content=attributionCopyText&amp;utm_medium=referral&amp;utm_source=pexel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83A3CC77-8463-4C31-85DB-DE6A193752C0}" type="slidenum">
              <a:rPr lang="en-GB"/>
              <a:t>5</a:t>
            </a:fld>
            <a:endParaRPr lang="en-GB"/>
          </a:p>
        </p:txBody>
      </p:sp>
    </p:spTree>
    <p:extLst>
      <p:ext uri="{BB962C8B-B14F-4D97-AF65-F5344CB8AC3E}">
        <p14:creationId xmlns:p14="http://schemas.microsoft.com/office/powerpoint/2010/main" val="2019860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panose="020F0502020204030204"/>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3A3CC77-8463-4C31-85DB-DE6A193752C0}" type="slidenum">
              <a:rPr lang="en-GB"/>
              <a:t>6</a:t>
            </a:fld>
            <a:endParaRPr lang="en-GB"/>
          </a:p>
        </p:txBody>
      </p:sp>
    </p:spTree>
    <p:extLst>
      <p:ext uri="{BB962C8B-B14F-4D97-AF65-F5344CB8AC3E}">
        <p14:creationId xmlns:p14="http://schemas.microsoft.com/office/powerpoint/2010/main" val="529947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3A3CC77-8463-4C31-85DB-DE6A193752C0}" type="slidenum">
              <a:rPr lang="en-GB"/>
              <a:t>12</a:t>
            </a:fld>
            <a:endParaRPr lang="en-GB"/>
          </a:p>
        </p:txBody>
      </p:sp>
    </p:spTree>
    <p:extLst>
      <p:ext uri="{BB962C8B-B14F-4D97-AF65-F5344CB8AC3E}">
        <p14:creationId xmlns:p14="http://schemas.microsoft.com/office/powerpoint/2010/main" val="3174613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Photo by </a:t>
            </a:r>
            <a:r>
              <a:rPr lang="en-US" b="1" dirty="0">
                <a:hlinkClick r:id="rId3"/>
              </a:rPr>
              <a:t>Magda Ehlers</a:t>
            </a:r>
            <a:r>
              <a:rPr lang="en-US" dirty="0"/>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83A3CC77-8463-4C31-85DB-DE6A193752C0}" type="slidenum">
              <a:rPr lang="en-GB"/>
              <a:t>17</a:t>
            </a:fld>
            <a:endParaRPr lang="en-GB"/>
          </a:p>
        </p:txBody>
      </p:sp>
    </p:spTree>
    <p:extLst>
      <p:ext uri="{BB962C8B-B14F-4D97-AF65-F5344CB8AC3E}">
        <p14:creationId xmlns:p14="http://schemas.microsoft.com/office/powerpoint/2010/main" val="11017381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Photo by </a:t>
            </a:r>
            <a:r>
              <a:rPr lang="en-US" b="1" dirty="0">
                <a:hlinkClick r:id="rId3"/>
              </a:rPr>
              <a:t>Caeli Team</a:t>
            </a:r>
            <a:r>
              <a:rPr lang="en-US" dirty="0"/>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83A3CC77-8463-4C31-85DB-DE6A193752C0}" type="slidenum">
              <a:rPr lang="en-GB"/>
              <a:t>20</a:t>
            </a:fld>
            <a:endParaRPr lang="en-GB"/>
          </a:p>
        </p:txBody>
      </p:sp>
    </p:spTree>
    <p:extLst>
      <p:ext uri="{BB962C8B-B14F-4D97-AF65-F5344CB8AC3E}">
        <p14:creationId xmlns:p14="http://schemas.microsoft.com/office/powerpoint/2010/main" val="42250528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Metaphorical Mirrors</a:t>
            </a:r>
          </a:p>
        </p:txBody>
      </p:sp>
      <p:sp>
        <p:nvSpPr>
          <p:cNvPr id="4" name="Slide Number Placeholder 3"/>
          <p:cNvSpPr>
            <a:spLocks noGrp="1"/>
          </p:cNvSpPr>
          <p:nvPr>
            <p:ph type="sldNum" sz="quarter" idx="5"/>
          </p:nvPr>
        </p:nvSpPr>
        <p:spPr/>
        <p:txBody>
          <a:bodyPr/>
          <a:lstStyle/>
          <a:p>
            <a:fld id="{83A3CC77-8463-4C31-85DB-DE6A193752C0}" type="slidenum">
              <a:rPr lang="en-GB"/>
              <a:t>23</a:t>
            </a:fld>
            <a:endParaRPr lang="en-GB"/>
          </a:p>
        </p:txBody>
      </p:sp>
    </p:spTree>
    <p:extLst>
      <p:ext uri="{BB962C8B-B14F-4D97-AF65-F5344CB8AC3E}">
        <p14:creationId xmlns:p14="http://schemas.microsoft.com/office/powerpoint/2010/main" val="4114097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Photo by </a:t>
            </a:r>
            <a:r>
              <a:rPr lang="en-US" b="1" dirty="0">
                <a:hlinkClick r:id="rId3"/>
              </a:rPr>
              <a:t>fotografierende</a:t>
            </a:r>
            <a:r>
              <a:rPr lang="en-US"/>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83A3CC77-8463-4C31-85DB-DE6A193752C0}" type="slidenum">
              <a:rPr lang="en-GB"/>
              <a:t>28</a:t>
            </a:fld>
            <a:endParaRPr lang="en-GB"/>
          </a:p>
        </p:txBody>
      </p:sp>
    </p:spTree>
    <p:extLst>
      <p:ext uri="{BB962C8B-B14F-4D97-AF65-F5344CB8AC3E}">
        <p14:creationId xmlns:p14="http://schemas.microsoft.com/office/powerpoint/2010/main" val="2289083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A3CC77-8463-4C31-85DB-DE6A193752C0}" type="slidenum">
              <a:rPr lang="en-GB"/>
              <a:t>29</a:t>
            </a:fld>
            <a:endParaRPr lang="en-GB"/>
          </a:p>
        </p:txBody>
      </p:sp>
    </p:spTree>
    <p:extLst>
      <p:ext uri="{BB962C8B-B14F-4D97-AF65-F5344CB8AC3E}">
        <p14:creationId xmlns:p14="http://schemas.microsoft.com/office/powerpoint/2010/main" val="3164785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A3CC77-8463-4C31-85DB-DE6A193752C0}" type="slidenum">
              <a:rPr lang="en-GB"/>
              <a:t>30</a:t>
            </a:fld>
            <a:endParaRPr lang="en-GB"/>
          </a:p>
        </p:txBody>
      </p:sp>
    </p:spTree>
    <p:extLst>
      <p:ext uri="{BB962C8B-B14F-4D97-AF65-F5344CB8AC3E}">
        <p14:creationId xmlns:p14="http://schemas.microsoft.com/office/powerpoint/2010/main" val="32035036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Photo by </a:t>
            </a:r>
            <a:r>
              <a:rPr lang="en-US" b="1" dirty="0">
                <a:hlinkClick r:id="rId3"/>
              </a:rPr>
              <a:t>Prateek Katyal</a:t>
            </a:r>
            <a:r>
              <a:rPr lang="en-US"/>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83A3CC77-8463-4C31-85DB-DE6A193752C0}" type="slidenum">
              <a:rPr lang="en-GB"/>
              <a:t>31</a:t>
            </a:fld>
            <a:endParaRPr lang="en-GB"/>
          </a:p>
        </p:txBody>
      </p:sp>
    </p:spTree>
    <p:extLst>
      <p:ext uri="{BB962C8B-B14F-4D97-AF65-F5344CB8AC3E}">
        <p14:creationId xmlns:p14="http://schemas.microsoft.com/office/powerpoint/2010/main" val="2568341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9/23/2020</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478546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9/23/2020</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7203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9/23/2020</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25741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9/23/2020</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07396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9/23/2020</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7970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9/23/2020</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31510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9/23/2020</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81156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9/23/2020</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49497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9/23/2020</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14390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9/23/2020</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801175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9/23/2020</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5230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9/23/2020</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4107480300"/>
      </p:ext>
    </p:extLst>
  </p:cSld>
  <p:clrMap bg1="lt1" tx1="dk1" bg2="lt2" tx2="dk2" accent1="accent1" accent2="accent2" accent3="accent3" accent4="accent4" accent5="accent5" accent6="accent6" hlink="hlink" folHlink="folHlink"/>
  <p:sldLayoutIdLst>
    <p:sldLayoutId id="2147483867" r:id="rId1"/>
    <p:sldLayoutId id="2147483868" r:id="rId2"/>
    <p:sldLayoutId id="2147483869" r:id="rId3"/>
    <p:sldLayoutId id="2147483870" r:id="rId4"/>
    <p:sldLayoutId id="2147483871" r:id="rId5"/>
    <p:sldLayoutId id="2147483872" r:id="rId6"/>
    <p:sldLayoutId id="2147483873" r:id="rId7"/>
    <p:sldLayoutId id="2147483874" r:id="rId8"/>
    <p:sldLayoutId id="2147483875" r:id="rId9"/>
    <p:sldLayoutId id="2147483876" r:id="rId10"/>
    <p:sldLayoutId id="2147483877"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1">
            <a:extLst>
              <a:ext uri="{FF2B5EF4-FFF2-40B4-BE49-F238E27FC236}">
                <a16:creationId xmlns:a16="http://schemas.microsoft.com/office/drawing/2014/main" id="{EC5A5BBC-4597-4CBA-BBCB-79541E0CAA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23">
            <a:extLst>
              <a:ext uri="{FF2B5EF4-FFF2-40B4-BE49-F238E27FC236}">
                <a16:creationId xmlns:a16="http://schemas.microsoft.com/office/drawing/2014/main" id="{2529F55D-4421-4BCB-B1BB-2E7CBB9971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6BCFBE-CDC6-4A4F-9846-E488DBC16BEE}"/>
              </a:ext>
            </a:extLst>
          </p:cNvPr>
          <p:cNvSpPr>
            <a:spLocks noGrp="1"/>
          </p:cNvSpPr>
          <p:nvPr>
            <p:ph type="ctrTitle"/>
          </p:nvPr>
        </p:nvSpPr>
        <p:spPr>
          <a:xfrm>
            <a:off x="994118" y="685801"/>
            <a:ext cx="4183742" cy="3126544"/>
          </a:xfrm>
        </p:spPr>
        <p:txBody>
          <a:bodyPr>
            <a:normAutofit/>
          </a:bodyPr>
          <a:lstStyle/>
          <a:p>
            <a:r>
              <a:rPr lang="en-GB">
                <a:solidFill>
                  <a:schemeClr val="bg2"/>
                </a:solidFill>
              </a:rPr>
              <a:t>Reflective Practice in Counselling</a:t>
            </a:r>
          </a:p>
        </p:txBody>
      </p:sp>
      <p:sp>
        <p:nvSpPr>
          <p:cNvPr id="3" name="Subtitle 2">
            <a:extLst>
              <a:ext uri="{FF2B5EF4-FFF2-40B4-BE49-F238E27FC236}">
                <a16:creationId xmlns:a16="http://schemas.microsoft.com/office/drawing/2014/main" id="{EEFB2074-C84D-4031-A52F-C026A51BFCC6}"/>
              </a:ext>
            </a:extLst>
          </p:cNvPr>
          <p:cNvSpPr>
            <a:spLocks noGrp="1"/>
          </p:cNvSpPr>
          <p:nvPr>
            <p:ph type="subTitle" idx="1"/>
          </p:nvPr>
        </p:nvSpPr>
        <p:spPr>
          <a:xfrm>
            <a:off x="994118" y="3995225"/>
            <a:ext cx="4183742" cy="2176975"/>
          </a:xfrm>
        </p:spPr>
        <p:txBody>
          <a:bodyPr vert="horz" lIns="91440" tIns="45720" rIns="91440" bIns="45720" rtlCol="0">
            <a:normAutofit/>
          </a:bodyPr>
          <a:lstStyle/>
          <a:p>
            <a:r>
              <a:rPr lang="en-GB">
                <a:solidFill>
                  <a:schemeClr val="bg1"/>
                </a:solidFill>
              </a:rPr>
              <a:t>Week One</a:t>
            </a:r>
          </a:p>
          <a:p>
            <a:r>
              <a:rPr lang="en-GB">
                <a:solidFill>
                  <a:schemeClr val="bg1"/>
                </a:solidFill>
              </a:rPr>
              <a:t>Introduction</a:t>
            </a:r>
          </a:p>
        </p:txBody>
      </p:sp>
      <p:pic>
        <p:nvPicPr>
          <p:cNvPr id="4" name="Picture 3">
            <a:extLst>
              <a:ext uri="{FF2B5EF4-FFF2-40B4-BE49-F238E27FC236}">
                <a16:creationId xmlns:a16="http://schemas.microsoft.com/office/drawing/2014/main" id="{E947DFD2-0CA3-4E72-B647-B2F2A5EA98D5}"/>
              </a:ext>
            </a:extLst>
          </p:cNvPr>
          <p:cNvPicPr>
            <a:picLocks noChangeAspect="1"/>
          </p:cNvPicPr>
          <p:nvPr/>
        </p:nvPicPr>
        <p:blipFill rotWithShape="1">
          <a:blip r:embed="rId2"/>
          <a:srcRect l="13179" r="29559" b="2"/>
          <a:stretch/>
        </p:blipFill>
        <p:spPr>
          <a:xfrm>
            <a:off x="6781800" y="685801"/>
            <a:ext cx="4724400" cy="5486399"/>
          </a:xfrm>
          <a:prstGeom prst="rect">
            <a:avLst/>
          </a:prstGeom>
        </p:spPr>
      </p:pic>
    </p:spTree>
    <p:extLst>
      <p:ext uri="{BB962C8B-B14F-4D97-AF65-F5344CB8AC3E}">
        <p14:creationId xmlns:p14="http://schemas.microsoft.com/office/powerpoint/2010/main" val="6184751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BAD784-BAAF-4CC0-9F52-682A8E9667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D401B9-9595-42B7-B197-AB5FB5C653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DFB6ED-4282-4AE2-A39D-D2ED92AF0EA0}"/>
              </a:ext>
            </a:extLst>
          </p:cNvPr>
          <p:cNvSpPr>
            <a:spLocks noGrp="1"/>
          </p:cNvSpPr>
          <p:nvPr>
            <p:ph type="title"/>
          </p:nvPr>
        </p:nvSpPr>
        <p:spPr>
          <a:xfrm>
            <a:off x="2057400" y="1371600"/>
            <a:ext cx="8115300" cy="2356338"/>
          </a:xfrm>
        </p:spPr>
        <p:txBody>
          <a:bodyPr vert="horz" lIns="91440" tIns="45720" rIns="91440" bIns="45720" rtlCol="0" anchor="b">
            <a:normAutofit/>
          </a:bodyPr>
          <a:lstStyle/>
          <a:p>
            <a:pPr algn="ctr"/>
            <a:r>
              <a:rPr lang="en-US" sz="4000" kern="1200" cap="all" spc="300" baseline="0">
                <a:solidFill>
                  <a:schemeClr val="bg2"/>
                </a:solidFill>
                <a:latin typeface="+mj-lt"/>
                <a:ea typeface="+mj-ea"/>
                <a:cs typeface="+mj-cs"/>
              </a:rPr>
              <a:t>Introduction</a:t>
            </a:r>
          </a:p>
        </p:txBody>
      </p:sp>
      <p:sp>
        <p:nvSpPr>
          <p:cNvPr id="3" name="Content Placeholder 2">
            <a:extLst>
              <a:ext uri="{FF2B5EF4-FFF2-40B4-BE49-F238E27FC236}">
                <a16:creationId xmlns:a16="http://schemas.microsoft.com/office/drawing/2014/main" id="{5C48FF15-5223-477A-BB69-8F5287FE4C0D}"/>
              </a:ext>
            </a:extLst>
          </p:cNvPr>
          <p:cNvSpPr>
            <a:spLocks noGrp="1"/>
          </p:cNvSpPr>
          <p:nvPr>
            <p:ph idx="1"/>
          </p:nvPr>
        </p:nvSpPr>
        <p:spPr>
          <a:xfrm>
            <a:off x="2057400" y="3962399"/>
            <a:ext cx="8115300" cy="1524003"/>
          </a:xfrm>
        </p:spPr>
        <p:txBody>
          <a:bodyPr vert="horz" lIns="91440" tIns="45720" rIns="91440" bIns="45720" rtlCol="0">
            <a:normAutofit/>
          </a:bodyPr>
          <a:lstStyle/>
          <a:p>
            <a:pPr marL="0" indent="0" algn="ctr">
              <a:buNone/>
            </a:pPr>
            <a:r>
              <a:rPr lang="en-US" sz="2800" i="1" kern="1200">
                <a:solidFill>
                  <a:schemeClr val="bg1"/>
                </a:solidFill>
                <a:latin typeface="+mj-lt"/>
                <a:ea typeface="+mn-ea"/>
                <a:cs typeface="+mn-cs"/>
              </a:rPr>
              <a:t>A brief introduction to the module</a:t>
            </a:r>
          </a:p>
        </p:txBody>
      </p:sp>
    </p:spTree>
    <p:extLst>
      <p:ext uri="{BB962C8B-B14F-4D97-AF65-F5344CB8AC3E}">
        <p14:creationId xmlns:p14="http://schemas.microsoft.com/office/powerpoint/2010/main" val="34663084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C553A7-713D-4133-B393-5017EA4F22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B9FCAD-D5C8-4E01-B65C-F3BE3D7A1C67}"/>
              </a:ext>
            </a:extLst>
          </p:cNvPr>
          <p:cNvSpPr>
            <a:spLocks noGrp="1"/>
          </p:cNvSpPr>
          <p:nvPr>
            <p:ph type="title"/>
          </p:nvPr>
        </p:nvSpPr>
        <p:spPr>
          <a:xfrm>
            <a:off x="6108728" y="339864"/>
            <a:ext cx="5397472" cy="1202891"/>
          </a:xfrm>
        </p:spPr>
        <p:txBody>
          <a:bodyPr>
            <a:normAutofit/>
          </a:bodyPr>
          <a:lstStyle/>
          <a:p>
            <a:pPr algn="ctr"/>
            <a:r>
              <a:rPr lang="en-GB" dirty="0"/>
              <a:t>Content</a:t>
            </a:r>
            <a:endParaRPr lang="en-GB"/>
          </a:p>
        </p:txBody>
      </p:sp>
      <p:pic>
        <p:nvPicPr>
          <p:cNvPr id="4" name="Graphic 4" descr="Brain in head">
            <a:extLst>
              <a:ext uri="{FF2B5EF4-FFF2-40B4-BE49-F238E27FC236}">
                <a16:creationId xmlns:a16="http://schemas.microsoft.com/office/drawing/2014/main" id="{744356DF-D483-4038-BBD3-62D6AD05F501}"/>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700487" y="1379529"/>
            <a:ext cx="4098941" cy="4098941"/>
          </a:xfrm>
          <a:prstGeom prst="rect">
            <a:avLst/>
          </a:prstGeom>
        </p:spPr>
      </p:pic>
      <p:sp>
        <p:nvSpPr>
          <p:cNvPr id="3" name="Content Placeholder 2">
            <a:extLst>
              <a:ext uri="{FF2B5EF4-FFF2-40B4-BE49-F238E27FC236}">
                <a16:creationId xmlns:a16="http://schemas.microsoft.com/office/drawing/2014/main" id="{3ACA5D73-EDBC-40C3-B30A-6BB31235995B}"/>
              </a:ext>
            </a:extLst>
          </p:cNvPr>
          <p:cNvSpPr>
            <a:spLocks noGrp="1"/>
          </p:cNvSpPr>
          <p:nvPr>
            <p:ph idx="1"/>
          </p:nvPr>
        </p:nvSpPr>
        <p:spPr>
          <a:xfrm>
            <a:off x="6096002" y="1814732"/>
            <a:ext cx="5426844" cy="4501662"/>
          </a:xfrm>
        </p:spPr>
        <p:txBody>
          <a:bodyPr vert="horz" lIns="91440" tIns="45720" rIns="91440" bIns="45720" rtlCol="0" anchor="t">
            <a:normAutofit/>
          </a:bodyPr>
          <a:lstStyle/>
          <a:p>
            <a:pPr>
              <a:spcBef>
                <a:spcPts val="1200"/>
              </a:spcBef>
              <a:spcAft>
                <a:spcPts val="200"/>
              </a:spcAft>
            </a:pPr>
            <a:r>
              <a:rPr lang="en-GB" dirty="0">
                <a:ea typeface="+mj-lt"/>
                <a:cs typeface="+mj-lt"/>
              </a:rPr>
              <a:t>This presentation will aim to do the following:</a:t>
            </a:r>
            <a:endParaRPr lang="en-US" dirty="0">
              <a:ea typeface="+mj-lt"/>
              <a:cs typeface="+mj-lt"/>
            </a:endParaRPr>
          </a:p>
          <a:p>
            <a:pPr marL="383540" lvl="1">
              <a:spcBef>
                <a:spcPts val="200"/>
              </a:spcBef>
              <a:spcAft>
                <a:spcPts val="400"/>
              </a:spcAft>
            </a:pPr>
            <a:r>
              <a:rPr lang="en-GB" dirty="0">
                <a:ea typeface="+mj-lt"/>
                <a:cs typeface="+mj-lt"/>
              </a:rPr>
              <a:t>Identify the main aims of the module</a:t>
            </a:r>
          </a:p>
          <a:p>
            <a:pPr marL="383540" lvl="1">
              <a:spcBef>
                <a:spcPts val="200"/>
              </a:spcBef>
              <a:spcAft>
                <a:spcPts val="400"/>
              </a:spcAft>
            </a:pPr>
            <a:r>
              <a:rPr lang="en-GB" dirty="0">
                <a:ea typeface="+mj-lt"/>
                <a:cs typeface="+mj-lt"/>
              </a:rPr>
              <a:t>Explore what it means to be a critically reflective practitioner</a:t>
            </a:r>
          </a:p>
          <a:p>
            <a:pPr marL="383540" lvl="1">
              <a:spcBef>
                <a:spcPts val="200"/>
              </a:spcBef>
              <a:spcAft>
                <a:spcPts val="400"/>
              </a:spcAft>
            </a:pPr>
            <a:r>
              <a:rPr lang="en-GB" dirty="0">
                <a:ea typeface="+mj-lt"/>
                <a:cs typeface="+mj-lt"/>
              </a:rPr>
              <a:t>Encourage you to start thinking about how you feel when starting something new, consider your motivations and reflect on change and uncertainty.</a:t>
            </a:r>
          </a:p>
          <a:p>
            <a:pPr marL="383540" lvl="1">
              <a:spcBef>
                <a:spcPts val="200"/>
              </a:spcBef>
              <a:spcAft>
                <a:spcPts val="400"/>
              </a:spcAft>
            </a:pPr>
            <a:r>
              <a:rPr lang="en-GB" dirty="0">
                <a:latin typeface="Goudy Old Style"/>
              </a:rPr>
              <a:t>Invite you to start to engage with your emotional responses</a:t>
            </a:r>
          </a:p>
        </p:txBody>
      </p:sp>
    </p:spTree>
    <p:extLst>
      <p:ext uri="{BB962C8B-B14F-4D97-AF65-F5344CB8AC3E}">
        <p14:creationId xmlns:p14="http://schemas.microsoft.com/office/powerpoint/2010/main" val="2535087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E159530-DCF3-4A55-A165-60D619F19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767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E2A3AF-F0C3-4026-9347-414669F0CFB1}"/>
              </a:ext>
            </a:extLst>
          </p:cNvPr>
          <p:cNvSpPr>
            <a:spLocks noGrp="1"/>
          </p:cNvSpPr>
          <p:nvPr>
            <p:ph type="title"/>
          </p:nvPr>
        </p:nvSpPr>
        <p:spPr>
          <a:xfrm>
            <a:off x="698528" y="1371600"/>
            <a:ext cx="2692372" cy="4114800"/>
          </a:xfrm>
        </p:spPr>
        <p:txBody>
          <a:bodyPr anchor="ctr">
            <a:normAutofit/>
          </a:bodyPr>
          <a:lstStyle/>
          <a:p>
            <a:pPr algn="ctr"/>
            <a:r>
              <a:rPr lang="en-GB" dirty="0"/>
              <a:t>Aims of this Module</a:t>
            </a:r>
            <a:endParaRPr lang="en-GB"/>
          </a:p>
        </p:txBody>
      </p:sp>
      <p:pic>
        <p:nvPicPr>
          <p:cNvPr id="4" name="Graphic 4" descr="Storytelling">
            <a:extLst>
              <a:ext uri="{FF2B5EF4-FFF2-40B4-BE49-F238E27FC236}">
                <a16:creationId xmlns:a16="http://schemas.microsoft.com/office/drawing/2014/main" id="{6EAE9C2C-266B-4873-A590-1A8120CD1820}"/>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7105650" y="685800"/>
            <a:ext cx="2057400" cy="2057400"/>
          </a:xfrm>
          <a:prstGeom prst="rect">
            <a:avLst/>
          </a:prstGeom>
        </p:spPr>
      </p:pic>
      <p:sp>
        <p:nvSpPr>
          <p:cNvPr id="3" name="Content Placeholder 2">
            <a:extLst>
              <a:ext uri="{FF2B5EF4-FFF2-40B4-BE49-F238E27FC236}">
                <a16:creationId xmlns:a16="http://schemas.microsoft.com/office/drawing/2014/main" id="{487D1EE6-4F01-48D1-95E2-AFD783CCE0DA}"/>
              </a:ext>
            </a:extLst>
          </p:cNvPr>
          <p:cNvSpPr>
            <a:spLocks noGrp="1"/>
          </p:cNvSpPr>
          <p:nvPr>
            <p:ph idx="1"/>
          </p:nvPr>
        </p:nvSpPr>
        <p:spPr>
          <a:xfrm>
            <a:off x="4762500" y="3108960"/>
            <a:ext cx="6730972" cy="3207434"/>
          </a:xfrm>
        </p:spPr>
        <p:txBody>
          <a:bodyPr vert="horz" lIns="91440" tIns="45720" rIns="91440" bIns="45720" rtlCol="0" anchor="t">
            <a:normAutofit/>
          </a:bodyPr>
          <a:lstStyle/>
          <a:p>
            <a:pPr>
              <a:lnSpc>
                <a:spcPct val="90000"/>
              </a:lnSpc>
            </a:pPr>
            <a:r>
              <a:rPr lang="en-GB" sz="1700" dirty="0"/>
              <a:t>This module will encourage you to think about your work, relationships and identity. </a:t>
            </a:r>
          </a:p>
          <a:p>
            <a:pPr>
              <a:lnSpc>
                <a:spcPct val="90000"/>
              </a:lnSpc>
            </a:pPr>
            <a:r>
              <a:rPr lang="en-GB" sz="1700" dirty="0"/>
              <a:t>You will consider what it means to be reflective and what it means to be a critically reflective practitioner.</a:t>
            </a:r>
          </a:p>
          <a:p>
            <a:pPr>
              <a:lnSpc>
                <a:spcPct val="90000"/>
              </a:lnSpc>
            </a:pPr>
            <a:r>
              <a:rPr lang="en-GB" sz="1700" dirty="0"/>
              <a:t>You will not only reflect on your experiences but also the related emotional response.</a:t>
            </a:r>
          </a:p>
          <a:p>
            <a:pPr>
              <a:lnSpc>
                <a:spcPct val="90000"/>
              </a:lnSpc>
            </a:pPr>
            <a:r>
              <a:rPr lang="en-GB" sz="1700" dirty="0"/>
              <a:t>You will be encouraged to think about your own assumptions, your values and your morals.</a:t>
            </a:r>
          </a:p>
          <a:p>
            <a:pPr>
              <a:lnSpc>
                <a:spcPct val="90000"/>
              </a:lnSpc>
            </a:pPr>
            <a:r>
              <a:rPr lang="en-GB" sz="1700" dirty="0"/>
              <a:t>Underpinning the module will be an introduction to theories and models that will support you in understanding the reflective process.</a:t>
            </a:r>
          </a:p>
        </p:txBody>
      </p:sp>
    </p:spTree>
    <p:extLst>
      <p:ext uri="{BB962C8B-B14F-4D97-AF65-F5344CB8AC3E}">
        <p14:creationId xmlns:p14="http://schemas.microsoft.com/office/powerpoint/2010/main" val="34448192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3">
            <a:extLst>
              <a:ext uri="{FF2B5EF4-FFF2-40B4-BE49-F238E27FC236}">
                <a16:creationId xmlns:a16="http://schemas.microsoft.com/office/drawing/2014/main" id="{6E00E3E0-07DA-4A53-8D2F-59983E1449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40767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5F02D6-B877-4B18-9BE7-53FE9A5E1081}"/>
              </a:ext>
            </a:extLst>
          </p:cNvPr>
          <p:cNvSpPr>
            <a:spLocks noGrp="1"/>
          </p:cNvSpPr>
          <p:nvPr>
            <p:ph type="title"/>
          </p:nvPr>
        </p:nvSpPr>
        <p:spPr>
          <a:xfrm>
            <a:off x="1145346" y="1371600"/>
            <a:ext cx="3192192" cy="4114800"/>
          </a:xfrm>
        </p:spPr>
        <p:txBody>
          <a:bodyPr anchor="ctr">
            <a:normAutofit/>
          </a:bodyPr>
          <a:lstStyle/>
          <a:p>
            <a:pPr algn="ctr"/>
            <a:r>
              <a:rPr lang="en-GB"/>
              <a:t>Aims of this module</a:t>
            </a:r>
            <a:br>
              <a:rPr lang="en-GB"/>
            </a:br>
            <a:r>
              <a:rPr lang="en-GB"/>
              <a:t>Learning Outcomes (1)</a:t>
            </a:r>
            <a:endParaRPr lang="en-US"/>
          </a:p>
        </p:txBody>
      </p:sp>
      <p:graphicFrame>
        <p:nvGraphicFramePr>
          <p:cNvPr id="12" name="Content Placeholder 2">
            <a:extLst>
              <a:ext uri="{FF2B5EF4-FFF2-40B4-BE49-F238E27FC236}">
                <a16:creationId xmlns:a16="http://schemas.microsoft.com/office/drawing/2014/main" id="{7D7B05E5-9188-4005-B7BE-7804C30B6164}"/>
              </a:ext>
            </a:extLst>
          </p:cNvPr>
          <p:cNvGraphicFramePr>
            <a:graphicFrameLocks noGrp="1"/>
          </p:cNvGraphicFramePr>
          <p:nvPr>
            <p:ph idx="1"/>
            <p:extLst>
              <p:ext uri="{D42A27DB-BD31-4B8C-83A1-F6EECF244321}">
                <p14:modId xmlns:p14="http://schemas.microsoft.com/office/powerpoint/2010/main" val="2943102817"/>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66929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3">
            <a:extLst>
              <a:ext uri="{FF2B5EF4-FFF2-40B4-BE49-F238E27FC236}">
                <a16:creationId xmlns:a16="http://schemas.microsoft.com/office/drawing/2014/main" id="{6E00E3E0-07DA-4A53-8D2F-59983E1449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40767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5F02D6-B877-4B18-9BE7-53FE9A5E1081}"/>
              </a:ext>
            </a:extLst>
          </p:cNvPr>
          <p:cNvSpPr>
            <a:spLocks noGrp="1"/>
          </p:cNvSpPr>
          <p:nvPr>
            <p:ph type="title"/>
          </p:nvPr>
        </p:nvSpPr>
        <p:spPr>
          <a:xfrm>
            <a:off x="1145346" y="1371600"/>
            <a:ext cx="3192192" cy="4114800"/>
          </a:xfrm>
        </p:spPr>
        <p:txBody>
          <a:bodyPr anchor="ctr">
            <a:normAutofit/>
          </a:bodyPr>
          <a:lstStyle/>
          <a:p>
            <a:pPr algn="ctr"/>
            <a:r>
              <a:rPr lang="en-GB" dirty="0"/>
              <a:t>Aims of this module</a:t>
            </a:r>
            <a:br>
              <a:rPr lang="en-GB" dirty="0"/>
            </a:br>
            <a:r>
              <a:rPr lang="en-GB" dirty="0"/>
              <a:t>Learning Outcomes (2)</a:t>
            </a:r>
            <a:endParaRPr lang="en-US" dirty="0"/>
          </a:p>
        </p:txBody>
      </p:sp>
      <p:graphicFrame>
        <p:nvGraphicFramePr>
          <p:cNvPr id="12" name="Content Placeholder 2">
            <a:extLst>
              <a:ext uri="{FF2B5EF4-FFF2-40B4-BE49-F238E27FC236}">
                <a16:creationId xmlns:a16="http://schemas.microsoft.com/office/drawing/2014/main" id="{7D7B05E5-9188-4005-B7BE-7804C30B6164}"/>
              </a:ext>
            </a:extLst>
          </p:cNvPr>
          <p:cNvGraphicFramePr>
            <a:graphicFrameLocks noGrp="1"/>
          </p:cNvGraphicFramePr>
          <p:nvPr>
            <p:ph idx="1"/>
            <p:extLst>
              <p:ext uri="{D42A27DB-BD31-4B8C-83A1-F6EECF244321}">
                <p14:modId xmlns:p14="http://schemas.microsoft.com/office/powerpoint/2010/main" val="3316218177"/>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0801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6753ACD-8389-4A4D-8E6D-14DCDB250C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528" y="685800"/>
            <a:ext cx="4063972"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503DB-97DF-4AB3-BC8B-02CF8B409035}"/>
              </a:ext>
            </a:extLst>
          </p:cNvPr>
          <p:cNvSpPr>
            <a:spLocks noGrp="1"/>
          </p:cNvSpPr>
          <p:nvPr>
            <p:ph type="title"/>
          </p:nvPr>
        </p:nvSpPr>
        <p:spPr>
          <a:xfrm>
            <a:off x="1181686" y="1371600"/>
            <a:ext cx="3048734" cy="4114800"/>
          </a:xfrm>
        </p:spPr>
        <p:txBody>
          <a:bodyPr anchor="ctr">
            <a:normAutofit/>
          </a:bodyPr>
          <a:lstStyle/>
          <a:p>
            <a:pPr algn="ctr"/>
            <a:r>
              <a:rPr lang="en-GB" dirty="0"/>
              <a:t>Journal writing</a:t>
            </a:r>
            <a:endParaRPr lang="en-GB"/>
          </a:p>
        </p:txBody>
      </p:sp>
      <p:pic>
        <p:nvPicPr>
          <p:cNvPr id="5" name="Graphic 5" descr="Quill">
            <a:extLst>
              <a:ext uri="{FF2B5EF4-FFF2-40B4-BE49-F238E27FC236}">
                <a16:creationId xmlns:a16="http://schemas.microsoft.com/office/drawing/2014/main" id="{4C96D676-121F-4E1E-A50B-A05A4E5C79DF}"/>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7202742" y="1479551"/>
            <a:ext cx="1704437" cy="1704437"/>
          </a:xfrm>
          <a:prstGeom prst="rect">
            <a:avLst/>
          </a:prstGeom>
        </p:spPr>
      </p:pic>
      <p:sp>
        <p:nvSpPr>
          <p:cNvPr id="3" name="Content Placeholder 2">
            <a:extLst>
              <a:ext uri="{FF2B5EF4-FFF2-40B4-BE49-F238E27FC236}">
                <a16:creationId xmlns:a16="http://schemas.microsoft.com/office/drawing/2014/main" id="{56920E85-3C5A-4F91-AB80-63D1863DC4FC}"/>
              </a:ext>
            </a:extLst>
          </p:cNvPr>
          <p:cNvSpPr>
            <a:spLocks noGrp="1"/>
          </p:cNvSpPr>
          <p:nvPr>
            <p:ph idx="1"/>
          </p:nvPr>
        </p:nvSpPr>
        <p:spPr>
          <a:xfrm>
            <a:off x="5410200" y="3429000"/>
            <a:ext cx="6083272" cy="2793609"/>
          </a:xfrm>
        </p:spPr>
        <p:txBody>
          <a:bodyPr vert="horz" lIns="91440" tIns="45720" rIns="91440" bIns="45720" rtlCol="0" anchor="t">
            <a:normAutofit/>
          </a:bodyPr>
          <a:lstStyle/>
          <a:p>
            <a:r>
              <a:rPr lang="en-GB" dirty="0"/>
              <a:t>You are strongly encouraged to keep a journal as you progress through this module. It will not only help you with your assignments but will also encourage further thought and deeper insight.</a:t>
            </a:r>
          </a:p>
        </p:txBody>
      </p:sp>
    </p:spTree>
    <p:extLst>
      <p:ext uri="{BB962C8B-B14F-4D97-AF65-F5344CB8AC3E}">
        <p14:creationId xmlns:p14="http://schemas.microsoft.com/office/powerpoint/2010/main" val="8946114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E159530-DCF3-4A55-A165-60D619F19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767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E572E-B801-4AD4-9C92-D7A970A02101}"/>
              </a:ext>
            </a:extLst>
          </p:cNvPr>
          <p:cNvSpPr>
            <a:spLocks noGrp="1"/>
          </p:cNvSpPr>
          <p:nvPr>
            <p:ph type="title"/>
          </p:nvPr>
        </p:nvSpPr>
        <p:spPr>
          <a:xfrm>
            <a:off x="698528" y="1371600"/>
            <a:ext cx="2692372" cy="4114800"/>
          </a:xfrm>
        </p:spPr>
        <p:txBody>
          <a:bodyPr anchor="ctr">
            <a:normAutofit/>
          </a:bodyPr>
          <a:lstStyle/>
          <a:p>
            <a:pPr algn="ctr"/>
            <a:r>
              <a:rPr lang="en-GB" sz="2700"/>
              <a:t>Reflective Journey</a:t>
            </a:r>
          </a:p>
        </p:txBody>
      </p:sp>
      <p:pic>
        <p:nvPicPr>
          <p:cNvPr id="5" name="Graphic 5" descr="Heart with pulse">
            <a:extLst>
              <a:ext uri="{FF2B5EF4-FFF2-40B4-BE49-F238E27FC236}">
                <a16:creationId xmlns:a16="http://schemas.microsoft.com/office/drawing/2014/main" id="{1D567C6A-DDEF-4AB1-9210-9799747353D5}"/>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7105650" y="685800"/>
            <a:ext cx="2057400" cy="2057400"/>
          </a:xfrm>
          <a:prstGeom prst="rect">
            <a:avLst/>
          </a:prstGeom>
        </p:spPr>
      </p:pic>
      <p:sp>
        <p:nvSpPr>
          <p:cNvPr id="3" name="Content Placeholder 2">
            <a:extLst>
              <a:ext uri="{FF2B5EF4-FFF2-40B4-BE49-F238E27FC236}">
                <a16:creationId xmlns:a16="http://schemas.microsoft.com/office/drawing/2014/main" id="{25D35074-CB29-41CD-8EAE-9E1A64BDC16E}"/>
              </a:ext>
            </a:extLst>
          </p:cNvPr>
          <p:cNvSpPr>
            <a:spLocks noGrp="1"/>
          </p:cNvSpPr>
          <p:nvPr>
            <p:ph idx="1"/>
          </p:nvPr>
        </p:nvSpPr>
        <p:spPr>
          <a:xfrm>
            <a:off x="4762500" y="3108960"/>
            <a:ext cx="6730972" cy="3207434"/>
          </a:xfrm>
        </p:spPr>
        <p:txBody>
          <a:bodyPr vert="horz" lIns="91440" tIns="45720" rIns="91440" bIns="45720" rtlCol="0" anchor="t">
            <a:normAutofit/>
          </a:bodyPr>
          <a:lstStyle/>
          <a:p>
            <a:r>
              <a:rPr lang="en-GB" sz="2200" dirty="0"/>
              <a:t>As you progress through this module, take the time to do the exercises and activities. Allow yourself time to engage thoroughly with these.</a:t>
            </a:r>
          </a:p>
          <a:p>
            <a:r>
              <a:rPr lang="en-GB" sz="2200" dirty="0"/>
              <a:t>Allowing time for reflection supports your learning but is also beneficial for your health and well-being.</a:t>
            </a:r>
          </a:p>
          <a:p>
            <a:r>
              <a:rPr lang="en-GB" sz="2200" dirty="0"/>
              <a:t>Counselling skill programmes can be challenging and stressful, engaging in self-reflection can aid resilience, and help you to look after yourself.</a:t>
            </a:r>
          </a:p>
        </p:txBody>
      </p:sp>
    </p:spTree>
    <p:extLst>
      <p:ext uri="{BB962C8B-B14F-4D97-AF65-F5344CB8AC3E}">
        <p14:creationId xmlns:p14="http://schemas.microsoft.com/office/powerpoint/2010/main" val="6501738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A9A943-04D2-4F54-9375-AF67542980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5BA7CAF-5EE9-4EEE-9E12-B2CECCB94D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1"/>
            <a:ext cx="9486900" cy="4162612"/>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F515B1-47D9-4898-AC4A-6FF4B0935931}"/>
              </a:ext>
            </a:extLst>
          </p:cNvPr>
          <p:cNvSpPr>
            <a:spLocks noGrp="1"/>
          </p:cNvSpPr>
          <p:nvPr>
            <p:ph type="title"/>
          </p:nvPr>
        </p:nvSpPr>
        <p:spPr>
          <a:xfrm>
            <a:off x="2057400" y="2057400"/>
            <a:ext cx="8115300" cy="1713216"/>
          </a:xfrm>
        </p:spPr>
        <p:txBody>
          <a:bodyPr vert="horz" lIns="91440" tIns="45720" rIns="91440" bIns="45720" rtlCol="0" anchor="b">
            <a:normAutofit/>
          </a:bodyPr>
          <a:lstStyle/>
          <a:p>
            <a:pPr algn="ctr"/>
            <a:r>
              <a:rPr lang="en-US" sz="3600" kern="1200" cap="all" spc="300" baseline="0">
                <a:solidFill>
                  <a:schemeClr val="bg2"/>
                </a:solidFill>
                <a:latin typeface="+mj-lt"/>
                <a:ea typeface="+mj-ea"/>
                <a:cs typeface="+mj-cs"/>
              </a:rPr>
              <a:t>Part One</a:t>
            </a:r>
          </a:p>
        </p:txBody>
      </p:sp>
      <p:sp>
        <p:nvSpPr>
          <p:cNvPr id="3" name="Content Placeholder 2">
            <a:extLst>
              <a:ext uri="{FF2B5EF4-FFF2-40B4-BE49-F238E27FC236}">
                <a16:creationId xmlns:a16="http://schemas.microsoft.com/office/drawing/2014/main" id="{F739B306-F898-4555-85BE-11CE097602F1}"/>
              </a:ext>
            </a:extLst>
          </p:cNvPr>
          <p:cNvSpPr>
            <a:spLocks noGrp="1"/>
          </p:cNvSpPr>
          <p:nvPr>
            <p:ph idx="1"/>
          </p:nvPr>
        </p:nvSpPr>
        <p:spPr>
          <a:xfrm>
            <a:off x="2057400" y="3945276"/>
            <a:ext cx="8115300" cy="967381"/>
          </a:xfrm>
        </p:spPr>
        <p:txBody>
          <a:bodyPr vert="horz" lIns="91440" tIns="45720" rIns="91440" bIns="45720" rtlCol="0" anchor="t">
            <a:normAutofit/>
          </a:bodyPr>
          <a:lstStyle/>
          <a:p>
            <a:pPr marL="0" indent="0" algn="ctr">
              <a:buNone/>
            </a:pPr>
            <a:r>
              <a:rPr lang="en-US" sz="2800" i="1" kern="1200">
                <a:solidFill>
                  <a:schemeClr val="bg1"/>
                </a:solidFill>
                <a:latin typeface="+mj-lt"/>
                <a:ea typeface="+mn-ea"/>
                <a:cs typeface="+mn-cs"/>
              </a:rPr>
              <a:t>An introduction to a check-in activity and transition theory</a:t>
            </a:r>
          </a:p>
        </p:txBody>
      </p:sp>
    </p:spTree>
    <p:extLst>
      <p:ext uri="{BB962C8B-B14F-4D97-AF65-F5344CB8AC3E}">
        <p14:creationId xmlns:p14="http://schemas.microsoft.com/office/powerpoint/2010/main" val="791566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10">
            <a:extLst>
              <a:ext uri="{FF2B5EF4-FFF2-40B4-BE49-F238E27FC236}">
                <a16:creationId xmlns:a16="http://schemas.microsoft.com/office/drawing/2014/main" id="{EB11D716-C386-4458-B509-DF66B4C0B9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2">
            <a:extLst>
              <a:ext uri="{FF2B5EF4-FFF2-40B4-BE49-F238E27FC236}">
                <a16:creationId xmlns:a16="http://schemas.microsoft.com/office/drawing/2014/main" id="{DE1BE3E3-58C1-4A81-90ED-54387D0F1B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372AC0-6F2C-467E-8312-AA9588DBA6B1}"/>
              </a:ext>
            </a:extLst>
          </p:cNvPr>
          <p:cNvSpPr>
            <a:spLocks noGrp="1"/>
          </p:cNvSpPr>
          <p:nvPr>
            <p:ph type="title"/>
          </p:nvPr>
        </p:nvSpPr>
        <p:spPr>
          <a:xfrm>
            <a:off x="685800" y="412652"/>
            <a:ext cx="5410200" cy="1125415"/>
          </a:xfrm>
        </p:spPr>
        <p:txBody>
          <a:bodyPr>
            <a:normAutofit/>
          </a:bodyPr>
          <a:lstStyle/>
          <a:p>
            <a:pPr algn="ctr"/>
            <a:r>
              <a:rPr lang="en-GB"/>
              <a:t>Starting something new</a:t>
            </a:r>
          </a:p>
        </p:txBody>
      </p:sp>
      <p:sp>
        <p:nvSpPr>
          <p:cNvPr id="9" name="Content Placeholder 7">
            <a:extLst>
              <a:ext uri="{FF2B5EF4-FFF2-40B4-BE49-F238E27FC236}">
                <a16:creationId xmlns:a16="http://schemas.microsoft.com/office/drawing/2014/main" id="{9D0C2FFF-4B91-4D9D-8008-4E1DC2307412}"/>
              </a:ext>
            </a:extLst>
          </p:cNvPr>
          <p:cNvSpPr>
            <a:spLocks noGrp="1"/>
          </p:cNvSpPr>
          <p:nvPr>
            <p:ph idx="1"/>
          </p:nvPr>
        </p:nvSpPr>
        <p:spPr>
          <a:xfrm>
            <a:off x="685798" y="1817154"/>
            <a:ext cx="5410201" cy="4482670"/>
          </a:xfrm>
        </p:spPr>
        <p:txBody>
          <a:bodyPr vert="horz" lIns="91440" tIns="45720" rIns="91440" bIns="45720" rtlCol="0" anchor="t">
            <a:normAutofit fontScale="92500" lnSpcReduction="10000"/>
          </a:bodyPr>
          <a:lstStyle/>
          <a:p>
            <a:r>
              <a:rPr lang="en-US" dirty="0"/>
              <a:t>You are about to embark on a new </a:t>
            </a:r>
            <a:r>
              <a:rPr lang="en-US" dirty="0" err="1"/>
              <a:t>programme</a:t>
            </a:r>
            <a:r>
              <a:rPr lang="en-US" dirty="0"/>
              <a:t> of study, this might bring up all kinds of different feelings for you.</a:t>
            </a:r>
          </a:p>
          <a:p>
            <a:r>
              <a:rPr lang="en-US" dirty="0"/>
              <a:t>You may already be experiencing a range of emotions, such as excitement, nervousness, anxiousness, eagerness. </a:t>
            </a:r>
          </a:p>
          <a:p>
            <a:r>
              <a:rPr lang="en-US" dirty="0"/>
              <a:t>I invite you to pause at this point and engage with Activity One on Moodle. It is a short reflective exercise that will encourage you to think about your thoughts, feelings and physical sensations in the here and now.</a:t>
            </a:r>
          </a:p>
          <a:p>
            <a:r>
              <a:rPr lang="en-US" dirty="0"/>
              <a:t>Return to the slides once you have completed the activity.</a:t>
            </a:r>
          </a:p>
        </p:txBody>
      </p:sp>
      <p:pic>
        <p:nvPicPr>
          <p:cNvPr id="4" name="Picture 4" descr="Seedlings growing in a garden with sunlight">
            <a:extLst>
              <a:ext uri="{FF2B5EF4-FFF2-40B4-BE49-F238E27FC236}">
                <a16:creationId xmlns:a16="http://schemas.microsoft.com/office/drawing/2014/main" id="{31A5D7BA-16C3-4341-87AE-94DB1758025E}"/>
              </a:ext>
            </a:extLst>
          </p:cNvPr>
          <p:cNvPicPr>
            <a:picLocks noChangeAspect="1"/>
          </p:cNvPicPr>
          <p:nvPr/>
        </p:nvPicPr>
        <p:blipFill rotWithShape="1">
          <a:blip r:embed="rId2"/>
          <a:srcRect l="40005" r="10859" b="-2"/>
          <a:stretch/>
        </p:blipFill>
        <p:spPr>
          <a:xfrm>
            <a:off x="7467600" y="685800"/>
            <a:ext cx="4038600" cy="5486400"/>
          </a:xfrm>
          <a:prstGeom prst="rect">
            <a:avLst/>
          </a:prstGeom>
        </p:spPr>
      </p:pic>
    </p:spTree>
    <p:extLst>
      <p:ext uri="{BB962C8B-B14F-4D97-AF65-F5344CB8AC3E}">
        <p14:creationId xmlns:p14="http://schemas.microsoft.com/office/powerpoint/2010/main" val="17773931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707E932-45D3-46F0-8B2D-99A98DB87A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Notebook">
            <a:extLst>
              <a:ext uri="{FF2B5EF4-FFF2-40B4-BE49-F238E27FC236}">
                <a16:creationId xmlns:a16="http://schemas.microsoft.com/office/drawing/2014/main" id="{70022677-1D69-4296-B7D1-5E915B86ED9D}"/>
              </a:ext>
            </a:extLst>
          </p:cNvPr>
          <p:cNvPicPr>
            <a:picLocks noGrp="1" noChangeAspect="1"/>
          </p:cNvPicPr>
          <p:nvPr>
            <p:ph idx="1"/>
          </p:nvPr>
        </p:nvPicPr>
        <p:blipFill rotWithShape="1">
          <a:blip r:embed="rId2"/>
          <a:srcRect t="8430" b="7301"/>
          <a:stretch/>
        </p:blipFill>
        <p:spPr>
          <a:xfrm>
            <a:off x="1" y="10"/>
            <a:ext cx="12192000" cy="6857990"/>
          </a:xfrm>
          <a:prstGeom prst="rect">
            <a:avLst/>
          </a:prstGeom>
        </p:spPr>
      </p:pic>
      <p:sp>
        <p:nvSpPr>
          <p:cNvPr id="20" name="Rectangle 19">
            <a:extLst>
              <a:ext uri="{FF2B5EF4-FFF2-40B4-BE49-F238E27FC236}">
                <a16:creationId xmlns:a16="http://schemas.microsoft.com/office/drawing/2014/main" id="{79EA45C1-5D9B-4851-BC36-CF2BBE0083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732305"/>
            <a:ext cx="3390900" cy="3482992"/>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87402B-806A-4DC7-98E2-CFEAFD78326E}"/>
              </a:ext>
            </a:extLst>
          </p:cNvPr>
          <p:cNvSpPr>
            <a:spLocks noGrp="1"/>
          </p:cNvSpPr>
          <p:nvPr>
            <p:ph type="title"/>
          </p:nvPr>
        </p:nvSpPr>
        <p:spPr>
          <a:xfrm>
            <a:off x="7771280" y="2057400"/>
            <a:ext cx="2783541" cy="1775012"/>
          </a:xfrm>
        </p:spPr>
        <p:txBody>
          <a:bodyPr vert="horz" lIns="91440" tIns="45720" rIns="91440" bIns="45720" rtlCol="0" anchor="b">
            <a:normAutofit/>
          </a:bodyPr>
          <a:lstStyle/>
          <a:p>
            <a:pPr algn="ctr"/>
            <a:r>
              <a:rPr lang="en-US" dirty="0">
                <a:solidFill>
                  <a:schemeClr val="bg2"/>
                </a:solidFill>
              </a:rPr>
              <a:t>Written Activity</a:t>
            </a:r>
            <a:r>
              <a:rPr lang="en-US" kern="1200" cap="all" spc="300" baseline="0" dirty="0">
                <a:solidFill>
                  <a:schemeClr val="bg2"/>
                </a:solidFill>
                <a:latin typeface="+mj-lt"/>
                <a:ea typeface="+mj-ea"/>
                <a:cs typeface="+mj-cs"/>
              </a:rPr>
              <a:t> One</a:t>
            </a:r>
          </a:p>
        </p:txBody>
      </p:sp>
    </p:spTree>
    <p:extLst>
      <p:ext uri="{BB962C8B-B14F-4D97-AF65-F5344CB8AC3E}">
        <p14:creationId xmlns:p14="http://schemas.microsoft.com/office/powerpoint/2010/main" val="14071538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4C27EA-18ED-4CFA-8823-6BCBAC02D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699"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D63A6-E5FA-4FD2-830B-0935B8E8A725}"/>
              </a:ext>
            </a:extLst>
          </p:cNvPr>
          <p:cNvSpPr>
            <a:spLocks noGrp="1"/>
          </p:cNvSpPr>
          <p:nvPr>
            <p:ph type="title"/>
          </p:nvPr>
        </p:nvSpPr>
        <p:spPr>
          <a:xfrm>
            <a:off x="1371600" y="1371600"/>
            <a:ext cx="2705100" cy="4114800"/>
          </a:xfrm>
        </p:spPr>
        <p:txBody>
          <a:bodyPr anchor="ctr">
            <a:normAutofit/>
          </a:bodyPr>
          <a:lstStyle/>
          <a:p>
            <a:pPr algn="ctr"/>
            <a:r>
              <a:rPr lang="en-GB" sz="2700">
                <a:solidFill>
                  <a:schemeClr val="bg2"/>
                </a:solidFill>
              </a:rPr>
              <a:t>Transition Theory</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000011-8C68-49A5-BE4E-2940DA0018FB}"/>
              </a:ext>
            </a:extLst>
          </p:cNvPr>
          <p:cNvSpPr>
            <a:spLocks noGrp="1"/>
          </p:cNvSpPr>
          <p:nvPr>
            <p:ph idx="1"/>
          </p:nvPr>
        </p:nvSpPr>
        <p:spPr>
          <a:xfrm>
            <a:off x="6096000" y="600740"/>
            <a:ext cx="5410200" cy="5667153"/>
          </a:xfrm>
        </p:spPr>
        <p:txBody>
          <a:bodyPr vert="horz" lIns="91440" tIns="45720" rIns="91440" bIns="45720" rtlCol="0" anchor="ctr">
            <a:normAutofit fontScale="85000" lnSpcReduction="10000"/>
          </a:bodyPr>
          <a:lstStyle/>
          <a:p>
            <a:endParaRPr lang="en-GB" dirty="0" smtClean="0"/>
          </a:p>
          <a:p>
            <a:endParaRPr lang="en-GB" dirty="0"/>
          </a:p>
          <a:p>
            <a:endParaRPr lang="en-GB" dirty="0" smtClean="0"/>
          </a:p>
          <a:p>
            <a:r>
              <a:rPr lang="en-GB" dirty="0" smtClean="0"/>
              <a:t>Having </a:t>
            </a:r>
            <a:r>
              <a:rPr lang="en-GB" dirty="0"/>
              <a:t>completed that first activity, it's useful to now start to think about your process and your reasons for starting this programme. Before you undertake Activity Two let's look at Bridges (2004) theory of transition</a:t>
            </a:r>
            <a:r>
              <a:rPr lang="en-GB" dirty="0" smtClean="0"/>
              <a:t>.</a:t>
            </a:r>
          </a:p>
          <a:p>
            <a:endParaRPr lang="en-GB" dirty="0"/>
          </a:p>
          <a:p>
            <a:endParaRPr lang="en-GB" dirty="0" smtClean="0"/>
          </a:p>
          <a:p>
            <a:endParaRPr lang="en-GB" dirty="0"/>
          </a:p>
          <a:p>
            <a:endParaRPr lang="en-GB" dirty="0" smtClean="0"/>
          </a:p>
          <a:p>
            <a:endParaRPr lang="en-GB" dirty="0"/>
          </a:p>
          <a:p>
            <a:endParaRPr lang="en-GB" dirty="0" smtClean="0"/>
          </a:p>
          <a:p>
            <a:r>
              <a:rPr lang="en-GB" sz="1300" dirty="0">
                <a:ea typeface="+mj-lt"/>
                <a:cs typeface="+mj-lt"/>
              </a:rPr>
              <a:t>Bridges, William. Managing Transitions: Making the Most of Change (p. 28). John Murray Press. Kindle Edition.</a:t>
            </a:r>
            <a:endParaRPr lang="en-GB" sz="1300" dirty="0"/>
          </a:p>
        </p:txBody>
      </p:sp>
    </p:spTree>
    <p:extLst>
      <p:ext uri="{BB962C8B-B14F-4D97-AF65-F5344CB8AC3E}">
        <p14:creationId xmlns:p14="http://schemas.microsoft.com/office/powerpoint/2010/main" val="35627153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8AC3CD-ED4E-47B5-A42A-F32B903409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B9DFAC8-424C-49EA-AC8A-002889678F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7B036F-1DF5-42FC-BD4E-C293268D7CA3}"/>
              </a:ext>
            </a:extLst>
          </p:cNvPr>
          <p:cNvSpPr>
            <a:spLocks noGrp="1"/>
          </p:cNvSpPr>
          <p:nvPr>
            <p:ph type="title"/>
          </p:nvPr>
        </p:nvSpPr>
        <p:spPr>
          <a:xfrm>
            <a:off x="698528" y="685800"/>
            <a:ext cx="3378172" cy="5486400"/>
          </a:xfrm>
        </p:spPr>
        <p:txBody>
          <a:bodyPr anchor="ctr">
            <a:normAutofit/>
          </a:bodyPr>
          <a:lstStyle/>
          <a:p>
            <a:pPr algn="ctr"/>
            <a:r>
              <a:rPr lang="en-GB"/>
              <a:t>Theory of Transition</a:t>
            </a:r>
          </a:p>
        </p:txBody>
      </p:sp>
      <p:pic>
        <p:nvPicPr>
          <p:cNvPr id="5" name="Picture 5" descr="A close up of text on a white background&#10;&#10;Description automatically generated">
            <a:extLst>
              <a:ext uri="{FF2B5EF4-FFF2-40B4-BE49-F238E27FC236}">
                <a16:creationId xmlns:a16="http://schemas.microsoft.com/office/drawing/2014/main" id="{C7643F62-F788-4D21-8C70-5C47A7F1F325}"/>
              </a:ext>
            </a:extLst>
          </p:cNvPr>
          <p:cNvPicPr>
            <a:picLocks noChangeAspect="1"/>
          </p:cNvPicPr>
          <p:nvPr/>
        </p:nvPicPr>
        <p:blipFill rotWithShape="1">
          <a:blip r:embed="rId2"/>
          <a:srcRect t="11704" r="4" b="2435"/>
          <a:stretch/>
        </p:blipFill>
        <p:spPr>
          <a:xfrm>
            <a:off x="6095999" y="1371601"/>
            <a:ext cx="4786203" cy="2743200"/>
          </a:xfrm>
          <a:prstGeom prst="rect">
            <a:avLst/>
          </a:prstGeom>
        </p:spPr>
      </p:pic>
      <p:sp>
        <p:nvSpPr>
          <p:cNvPr id="3" name="Content Placeholder 2">
            <a:extLst>
              <a:ext uri="{FF2B5EF4-FFF2-40B4-BE49-F238E27FC236}">
                <a16:creationId xmlns:a16="http://schemas.microsoft.com/office/drawing/2014/main" id="{4F99FF15-ED3B-4AC3-ADEB-ADE624711FF9}"/>
              </a:ext>
            </a:extLst>
          </p:cNvPr>
          <p:cNvSpPr>
            <a:spLocks noGrp="1"/>
          </p:cNvSpPr>
          <p:nvPr>
            <p:ph idx="1"/>
          </p:nvPr>
        </p:nvSpPr>
        <p:spPr>
          <a:xfrm>
            <a:off x="5334936" y="4561367"/>
            <a:ext cx="6265185" cy="1727237"/>
          </a:xfrm>
        </p:spPr>
        <p:txBody>
          <a:bodyPr vert="horz" lIns="91440" tIns="45720" rIns="91440" bIns="45720" rtlCol="0" anchor="t">
            <a:normAutofit fontScale="70000" lnSpcReduction="20000"/>
          </a:bodyPr>
          <a:lstStyle/>
          <a:p>
            <a:r>
              <a:rPr lang="en-GB" dirty="0"/>
              <a:t>Bridges (2004) suggests that transitions are psychological and that individuals go through three different phases as they shift in a new or different direction. </a:t>
            </a:r>
            <a:endParaRPr lang="en-US"/>
          </a:p>
          <a:p>
            <a:r>
              <a:rPr lang="en-GB" dirty="0"/>
              <a:t>Phase One: Ending, Losing, Letting Go</a:t>
            </a:r>
          </a:p>
          <a:p>
            <a:r>
              <a:rPr lang="en-GB" dirty="0"/>
              <a:t>Phase Two: The Neutral Zone</a:t>
            </a:r>
          </a:p>
          <a:p>
            <a:r>
              <a:rPr lang="en-GB" dirty="0"/>
              <a:t>Phase Three: The New Beginning</a:t>
            </a:r>
          </a:p>
          <a:p>
            <a:pPr algn="ctr"/>
            <a:endParaRPr lang="en-GB"/>
          </a:p>
          <a:p>
            <a:pPr algn="ctr"/>
            <a:endParaRPr lang="en-GB"/>
          </a:p>
        </p:txBody>
      </p:sp>
    </p:spTree>
    <p:extLst>
      <p:ext uri="{BB962C8B-B14F-4D97-AF65-F5344CB8AC3E}">
        <p14:creationId xmlns:p14="http://schemas.microsoft.com/office/powerpoint/2010/main" val="226150832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34C27EA-18ED-4CFA-8823-6BCBAC02D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699"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D4216-65FB-4BFE-BC58-8B434529A403}"/>
              </a:ext>
            </a:extLst>
          </p:cNvPr>
          <p:cNvSpPr>
            <a:spLocks noGrp="1"/>
          </p:cNvSpPr>
          <p:nvPr>
            <p:ph type="title"/>
          </p:nvPr>
        </p:nvSpPr>
        <p:spPr>
          <a:xfrm>
            <a:off x="1371600" y="1371600"/>
            <a:ext cx="2705100" cy="4114800"/>
          </a:xfrm>
        </p:spPr>
        <p:txBody>
          <a:bodyPr anchor="ctr">
            <a:normAutofit/>
          </a:bodyPr>
          <a:lstStyle/>
          <a:p>
            <a:pPr algn="ctr"/>
            <a:r>
              <a:rPr lang="en-GB">
                <a:solidFill>
                  <a:schemeClr val="bg2"/>
                </a:solidFill>
              </a:rPr>
              <a:t>Phase One: Ending, Losing, Letting Go</a:t>
            </a:r>
          </a:p>
        </p:txBody>
      </p:sp>
      <p:sp>
        <p:nvSpPr>
          <p:cNvPr id="22" name="Rectangle 2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1264C5-2D46-45E8-9888-6F25326BB701}"/>
              </a:ext>
            </a:extLst>
          </p:cNvPr>
          <p:cNvSpPr>
            <a:spLocks noGrp="1"/>
          </p:cNvSpPr>
          <p:nvPr>
            <p:ph idx="1"/>
          </p:nvPr>
        </p:nvSpPr>
        <p:spPr>
          <a:xfrm>
            <a:off x="6096000" y="600740"/>
            <a:ext cx="5410200" cy="5667153"/>
          </a:xfrm>
        </p:spPr>
        <p:txBody>
          <a:bodyPr vert="horz" lIns="91440" tIns="45720" rIns="91440" bIns="45720" rtlCol="0" anchor="ctr">
            <a:normAutofit/>
          </a:bodyPr>
          <a:lstStyle/>
          <a:p>
            <a:r>
              <a:rPr lang="en-GB" dirty="0"/>
              <a:t>This phase involves ending a situation, letting go of old ways and even old identities.</a:t>
            </a:r>
            <a:endParaRPr lang="en-US" dirty="0"/>
          </a:p>
          <a:p>
            <a:r>
              <a:rPr lang="en-GB" dirty="0"/>
              <a:t>It's an ending and people need support to work through the sense of loss that might occur.</a:t>
            </a:r>
          </a:p>
        </p:txBody>
      </p:sp>
    </p:spTree>
    <p:extLst>
      <p:ext uri="{BB962C8B-B14F-4D97-AF65-F5344CB8AC3E}">
        <p14:creationId xmlns:p14="http://schemas.microsoft.com/office/powerpoint/2010/main" val="13705736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634C27EA-18ED-4CFA-8823-6BCBAC02D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699"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8AE49-BD26-4F4D-9FEF-4F5B56158816}"/>
              </a:ext>
            </a:extLst>
          </p:cNvPr>
          <p:cNvSpPr>
            <a:spLocks noGrp="1"/>
          </p:cNvSpPr>
          <p:nvPr>
            <p:ph type="title"/>
          </p:nvPr>
        </p:nvSpPr>
        <p:spPr>
          <a:xfrm>
            <a:off x="1371600" y="1371600"/>
            <a:ext cx="2705100" cy="4114800"/>
          </a:xfrm>
        </p:spPr>
        <p:txBody>
          <a:bodyPr anchor="ctr">
            <a:normAutofit/>
          </a:bodyPr>
          <a:lstStyle/>
          <a:p>
            <a:pPr algn="ctr"/>
            <a:r>
              <a:rPr lang="en-GB">
                <a:solidFill>
                  <a:schemeClr val="bg2"/>
                </a:solidFill>
              </a:rPr>
              <a:t>Phase two: The Neutral Zone</a:t>
            </a:r>
          </a:p>
        </p:txBody>
      </p:sp>
      <p:sp>
        <p:nvSpPr>
          <p:cNvPr id="16"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45B4A0-A9C1-4386-8A58-C659E8FDFE36}"/>
              </a:ext>
            </a:extLst>
          </p:cNvPr>
          <p:cNvSpPr>
            <a:spLocks noGrp="1"/>
          </p:cNvSpPr>
          <p:nvPr>
            <p:ph idx="1"/>
          </p:nvPr>
        </p:nvSpPr>
        <p:spPr>
          <a:xfrm>
            <a:off x="6096000" y="600740"/>
            <a:ext cx="5410200" cy="5667153"/>
          </a:xfrm>
        </p:spPr>
        <p:txBody>
          <a:bodyPr vert="horz" lIns="91440" tIns="45720" rIns="91440" bIns="45720" rtlCol="0" anchor="ctr">
            <a:normAutofit/>
          </a:bodyPr>
          <a:lstStyle/>
          <a:p>
            <a:pPr>
              <a:lnSpc>
                <a:spcPct val="90000"/>
              </a:lnSpc>
            </a:pPr>
            <a:r>
              <a:rPr lang="en-GB" sz="2000" dirty="0"/>
              <a:t>This phase is the '</a:t>
            </a:r>
            <a:r>
              <a:rPr lang="en-GB" sz="2000" dirty="0" err="1"/>
              <a:t>inbetween</a:t>
            </a:r>
            <a:r>
              <a:rPr lang="en-GB" sz="2000" dirty="0"/>
              <a:t>' phase. When people are moving out and away from the old ways, but not quite into the new way of being yet. This is a critical stage in psychological realignment.</a:t>
            </a:r>
          </a:p>
          <a:p>
            <a:pPr>
              <a:lnSpc>
                <a:spcPct val="90000"/>
              </a:lnSpc>
            </a:pPr>
            <a:r>
              <a:rPr lang="en-GB" sz="2000" dirty="0"/>
              <a:t>This is the centre of the transition process; it is when patterns of behaviours are replaced by new ones.</a:t>
            </a:r>
          </a:p>
          <a:p>
            <a:pPr>
              <a:lnSpc>
                <a:spcPct val="90000"/>
              </a:lnSpc>
            </a:pPr>
            <a:r>
              <a:rPr lang="en-GB" sz="2000" dirty="0"/>
              <a:t>Bridges (2004) notes "</a:t>
            </a:r>
            <a:r>
              <a:rPr lang="en-GB" sz="2000" dirty="0">
                <a:ea typeface="+mj-lt"/>
                <a:cs typeface="+mj-lt"/>
              </a:rPr>
              <a:t>It is the winter in which the roots begin to prepare themselves for spring’s renewal".</a:t>
            </a:r>
            <a:endParaRPr lang="en-GB" sz="2000" dirty="0"/>
          </a:p>
          <a:p>
            <a:pPr>
              <a:lnSpc>
                <a:spcPct val="90000"/>
              </a:lnSpc>
            </a:pPr>
            <a:r>
              <a:rPr lang="en-GB" sz="2000" dirty="0"/>
              <a:t>We should not leave the neutral zone too soon, as this is the place where things really need to be embedded for the future.</a:t>
            </a:r>
          </a:p>
          <a:p>
            <a:pPr>
              <a:lnSpc>
                <a:spcPct val="90000"/>
              </a:lnSpc>
            </a:pPr>
            <a:endParaRPr lang="en-GB" sz="2000" dirty="0">
              <a:ea typeface="+mj-lt"/>
              <a:cs typeface="+mj-lt"/>
            </a:endParaRPr>
          </a:p>
          <a:p>
            <a:pPr marL="0" indent="0">
              <a:lnSpc>
                <a:spcPct val="90000"/>
              </a:lnSpc>
              <a:buNone/>
            </a:pPr>
            <a:r>
              <a:rPr lang="en-GB" sz="1400" dirty="0">
                <a:ea typeface="+mj-lt"/>
                <a:cs typeface="+mj-lt"/>
              </a:rPr>
              <a:t>Bridges, William. Managing Transitions: Making the Most of Change (p. 28). John Murray Press. Kindle Edition. </a:t>
            </a:r>
            <a:endParaRPr lang="en-GB" sz="1400" dirty="0"/>
          </a:p>
          <a:p>
            <a:pPr>
              <a:lnSpc>
                <a:spcPct val="90000"/>
              </a:lnSpc>
            </a:pPr>
            <a:endParaRPr lang="en-GB" sz="2000" dirty="0"/>
          </a:p>
        </p:txBody>
      </p:sp>
    </p:spTree>
    <p:extLst>
      <p:ext uri="{BB962C8B-B14F-4D97-AF65-F5344CB8AC3E}">
        <p14:creationId xmlns:p14="http://schemas.microsoft.com/office/powerpoint/2010/main" val="6112207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34C27EA-18ED-4CFA-8823-6BCBAC02D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699"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57885-2B71-42AF-9710-6BA4CA38F484}"/>
              </a:ext>
            </a:extLst>
          </p:cNvPr>
          <p:cNvSpPr>
            <a:spLocks noGrp="1"/>
          </p:cNvSpPr>
          <p:nvPr>
            <p:ph type="title"/>
          </p:nvPr>
        </p:nvSpPr>
        <p:spPr>
          <a:xfrm>
            <a:off x="1371600" y="1371600"/>
            <a:ext cx="2705100" cy="4114800"/>
          </a:xfrm>
        </p:spPr>
        <p:txBody>
          <a:bodyPr anchor="ctr">
            <a:normAutofit/>
          </a:bodyPr>
          <a:lstStyle/>
          <a:p>
            <a:pPr algn="ctr"/>
            <a:r>
              <a:rPr lang="en-GB" sz="3000">
                <a:solidFill>
                  <a:schemeClr val="bg2"/>
                </a:solidFill>
              </a:rPr>
              <a:t>Phase three: The new beginning</a:t>
            </a:r>
          </a:p>
        </p:txBody>
      </p:sp>
      <p:sp>
        <p:nvSpPr>
          <p:cNvPr id="21" name="Rectangle 20">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E5D7E0-D78C-41FF-BC2E-A3C1269CC465}"/>
              </a:ext>
            </a:extLst>
          </p:cNvPr>
          <p:cNvSpPr>
            <a:spLocks noGrp="1"/>
          </p:cNvSpPr>
          <p:nvPr>
            <p:ph idx="1"/>
          </p:nvPr>
        </p:nvSpPr>
        <p:spPr>
          <a:xfrm>
            <a:off x="6096000" y="600740"/>
            <a:ext cx="5410200" cy="5667153"/>
          </a:xfrm>
        </p:spPr>
        <p:txBody>
          <a:bodyPr vert="horz" lIns="91440" tIns="45720" rIns="91440" bIns="45720" rtlCol="0" anchor="ctr">
            <a:normAutofit/>
          </a:bodyPr>
          <a:lstStyle/>
          <a:p>
            <a:r>
              <a:rPr lang="en-GB" dirty="0"/>
              <a:t>People have developed a new identity; they experience a resurgence of positive energy and engagement and have a drive or sense of purpose that pushes them forward.</a:t>
            </a:r>
          </a:p>
          <a:p>
            <a:endParaRPr lang="en-GB"/>
          </a:p>
          <a:p>
            <a:endParaRPr lang="en-GB"/>
          </a:p>
          <a:p>
            <a:r>
              <a:rPr lang="en-GB" dirty="0"/>
              <a:t>It is worth noting that these three phases don't always happen one after the other, they can happen at the same time. However, transition cannot happen unless all three phases have taken place.</a:t>
            </a:r>
          </a:p>
        </p:txBody>
      </p:sp>
    </p:spTree>
    <p:extLst>
      <p:ext uri="{BB962C8B-B14F-4D97-AF65-F5344CB8AC3E}">
        <p14:creationId xmlns:p14="http://schemas.microsoft.com/office/powerpoint/2010/main" val="7626211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A8AC3CD-ED4E-47B5-A42A-F32B903409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B9DFAC8-424C-49EA-AC8A-002889678F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D507B-8EC3-40AE-960A-D552AD739A5B}"/>
              </a:ext>
            </a:extLst>
          </p:cNvPr>
          <p:cNvSpPr>
            <a:spLocks noGrp="1"/>
          </p:cNvSpPr>
          <p:nvPr>
            <p:ph type="title"/>
          </p:nvPr>
        </p:nvSpPr>
        <p:spPr>
          <a:xfrm>
            <a:off x="698528" y="685800"/>
            <a:ext cx="3378172" cy="5486400"/>
          </a:xfrm>
        </p:spPr>
        <p:txBody>
          <a:bodyPr anchor="ctr">
            <a:normAutofit/>
          </a:bodyPr>
          <a:lstStyle/>
          <a:p>
            <a:pPr algn="ctr"/>
            <a:r>
              <a:rPr lang="en-GB" dirty="0"/>
              <a:t>Consider...</a:t>
            </a:r>
          </a:p>
        </p:txBody>
      </p:sp>
      <p:pic>
        <p:nvPicPr>
          <p:cNvPr id="5" name="Picture 5" descr="A statue of a person in a garden&#10;&#10;Description automatically generated">
            <a:extLst>
              <a:ext uri="{FF2B5EF4-FFF2-40B4-BE49-F238E27FC236}">
                <a16:creationId xmlns:a16="http://schemas.microsoft.com/office/drawing/2014/main" id="{C8EEB312-FE6E-47EE-85C4-5E6A3AE1C347}"/>
              </a:ext>
            </a:extLst>
          </p:cNvPr>
          <p:cNvPicPr>
            <a:picLocks noChangeAspect="1"/>
          </p:cNvPicPr>
          <p:nvPr/>
        </p:nvPicPr>
        <p:blipFill rotWithShape="1">
          <a:blip r:embed="rId3"/>
          <a:srcRect t="3398" r="4" b="10741"/>
          <a:stretch/>
        </p:blipFill>
        <p:spPr>
          <a:xfrm>
            <a:off x="6095999" y="1371601"/>
            <a:ext cx="4786203" cy="2743200"/>
          </a:xfrm>
          <a:prstGeom prst="rect">
            <a:avLst/>
          </a:prstGeom>
        </p:spPr>
      </p:pic>
      <p:sp>
        <p:nvSpPr>
          <p:cNvPr id="3" name="Content Placeholder 2">
            <a:extLst>
              <a:ext uri="{FF2B5EF4-FFF2-40B4-BE49-F238E27FC236}">
                <a16:creationId xmlns:a16="http://schemas.microsoft.com/office/drawing/2014/main" id="{83738DFD-4BD5-4F03-89F2-6AF99FB8C0A2}"/>
              </a:ext>
            </a:extLst>
          </p:cNvPr>
          <p:cNvSpPr>
            <a:spLocks noGrp="1"/>
          </p:cNvSpPr>
          <p:nvPr>
            <p:ph idx="1"/>
          </p:nvPr>
        </p:nvSpPr>
        <p:spPr>
          <a:xfrm>
            <a:off x="5334936" y="4561367"/>
            <a:ext cx="6265185" cy="1727237"/>
          </a:xfrm>
        </p:spPr>
        <p:txBody>
          <a:bodyPr vert="horz" lIns="91440" tIns="45720" rIns="91440" bIns="45720" rtlCol="0" anchor="t">
            <a:normAutofit fontScale="77500" lnSpcReduction="20000"/>
          </a:bodyPr>
          <a:lstStyle/>
          <a:p>
            <a:pPr marL="342900" indent="-342900" algn="ctr"/>
            <a:r>
              <a:rPr lang="en-GB" sz="2200" dirty="0"/>
              <a:t>Does this theory make sense to you?</a:t>
            </a:r>
            <a:endParaRPr lang="en-US" sz="2200" dirty="0"/>
          </a:p>
          <a:p>
            <a:pPr algn="ctr"/>
            <a:r>
              <a:rPr lang="en-GB" sz="2200" dirty="0"/>
              <a:t>Do you think there might be further elements in transition that might be missing from this model?</a:t>
            </a:r>
          </a:p>
          <a:p>
            <a:pPr algn="ctr"/>
            <a:r>
              <a:rPr lang="en-GB" sz="2200" dirty="0"/>
              <a:t>What might be the limitations?</a:t>
            </a:r>
          </a:p>
          <a:p>
            <a:pPr algn="ctr"/>
            <a:r>
              <a:rPr lang="en-GB" sz="2200" dirty="0"/>
              <a:t>Begin to engage in critical reflection when introduced to a new model or theory</a:t>
            </a:r>
          </a:p>
        </p:txBody>
      </p:sp>
    </p:spTree>
    <p:extLst>
      <p:ext uri="{BB962C8B-B14F-4D97-AF65-F5344CB8AC3E}">
        <p14:creationId xmlns:p14="http://schemas.microsoft.com/office/powerpoint/2010/main" val="24780640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D88A92C-0BD1-4D13-9480-9CA5056B10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850E0BE-0A13-43E4-9007-A06960852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068A4-41C4-4934-9C7A-A58051617148}"/>
              </a:ext>
            </a:extLst>
          </p:cNvPr>
          <p:cNvSpPr>
            <a:spLocks noGrp="1"/>
          </p:cNvSpPr>
          <p:nvPr>
            <p:ph type="title"/>
          </p:nvPr>
        </p:nvSpPr>
        <p:spPr>
          <a:xfrm>
            <a:off x="1050389" y="914881"/>
            <a:ext cx="5212188" cy="964407"/>
          </a:xfrm>
        </p:spPr>
        <p:txBody>
          <a:bodyPr>
            <a:normAutofit/>
          </a:bodyPr>
          <a:lstStyle/>
          <a:p>
            <a:pPr algn="ctr"/>
            <a:r>
              <a:rPr lang="en-GB" sz="2000"/>
              <a:t>How does transition theory relate to this course?</a:t>
            </a:r>
          </a:p>
        </p:txBody>
      </p:sp>
      <p:sp>
        <p:nvSpPr>
          <p:cNvPr id="3" name="Content Placeholder 2">
            <a:extLst>
              <a:ext uri="{FF2B5EF4-FFF2-40B4-BE49-F238E27FC236}">
                <a16:creationId xmlns:a16="http://schemas.microsoft.com/office/drawing/2014/main" id="{30478939-02A4-401C-A6C5-8A1434E765D0}"/>
              </a:ext>
            </a:extLst>
          </p:cNvPr>
          <p:cNvSpPr>
            <a:spLocks noGrp="1"/>
          </p:cNvSpPr>
          <p:nvPr>
            <p:ph idx="1"/>
          </p:nvPr>
        </p:nvSpPr>
        <p:spPr>
          <a:xfrm>
            <a:off x="1218040" y="2146570"/>
            <a:ext cx="5118965" cy="3754499"/>
          </a:xfrm>
        </p:spPr>
        <p:txBody>
          <a:bodyPr vert="horz" lIns="91440" tIns="45720" rIns="91440" bIns="45720" rtlCol="0" anchor="t">
            <a:normAutofit/>
          </a:bodyPr>
          <a:lstStyle/>
          <a:p>
            <a:pPr>
              <a:lnSpc>
                <a:spcPct val="90000"/>
              </a:lnSpc>
            </a:pPr>
            <a:r>
              <a:rPr lang="en-GB" sz="1500" dirty="0"/>
              <a:t>You're about to embark on a course that will possibly change your life. </a:t>
            </a:r>
          </a:p>
          <a:p>
            <a:pPr>
              <a:lnSpc>
                <a:spcPct val="90000"/>
              </a:lnSpc>
            </a:pPr>
            <a:r>
              <a:rPr lang="en-GB" sz="1500" dirty="0"/>
              <a:t>You will start to consider your own identity, your relationships, your engagement with your career and possibly your future direction.</a:t>
            </a:r>
          </a:p>
          <a:p>
            <a:pPr>
              <a:lnSpc>
                <a:spcPct val="90000"/>
              </a:lnSpc>
            </a:pPr>
            <a:r>
              <a:rPr lang="en-GB" sz="1500" dirty="0"/>
              <a:t>You might already be leaving one phase of your life behind and feel ready for something new...possibly already entering the second transition phase.</a:t>
            </a:r>
          </a:p>
          <a:p>
            <a:pPr>
              <a:lnSpc>
                <a:spcPct val="90000"/>
              </a:lnSpc>
            </a:pPr>
            <a:r>
              <a:rPr lang="en-GB" sz="1500" dirty="0"/>
              <a:t>But there may well be a sense of anxiety, a little fear perhaps.... there may also be excitement about starting something new. </a:t>
            </a:r>
          </a:p>
          <a:p>
            <a:pPr>
              <a:lnSpc>
                <a:spcPct val="90000"/>
              </a:lnSpc>
            </a:pPr>
            <a:r>
              <a:rPr lang="en-GB" sz="1500" dirty="0"/>
              <a:t>It's useful to be familiar with Transition theory as it may well be something that you have experienced and will experience into the future.</a:t>
            </a:r>
          </a:p>
        </p:txBody>
      </p:sp>
      <p:pic>
        <p:nvPicPr>
          <p:cNvPr id="13" name="Picture 4">
            <a:extLst>
              <a:ext uri="{FF2B5EF4-FFF2-40B4-BE49-F238E27FC236}">
                <a16:creationId xmlns:a16="http://schemas.microsoft.com/office/drawing/2014/main" id="{671FD9D1-2E7F-4CBC-9C97-CD9494E1F00C}"/>
              </a:ext>
            </a:extLst>
          </p:cNvPr>
          <p:cNvPicPr>
            <a:picLocks noChangeAspect="1"/>
          </p:cNvPicPr>
          <p:nvPr/>
        </p:nvPicPr>
        <p:blipFill rotWithShape="1">
          <a:blip r:embed="rId2"/>
          <a:srcRect l="17875" r="36141" b="-1"/>
          <a:stretch/>
        </p:blipFill>
        <p:spPr>
          <a:xfrm>
            <a:off x="7467600" y="10"/>
            <a:ext cx="4724400" cy="6857988"/>
          </a:xfrm>
          <a:prstGeom prst="rect">
            <a:avLst/>
          </a:prstGeom>
        </p:spPr>
      </p:pic>
    </p:spTree>
    <p:extLst>
      <p:ext uri="{BB962C8B-B14F-4D97-AF65-F5344CB8AC3E}">
        <p14:creationId xmlns:p14="http://schemas.microsoft.com/office/powerpoint/2010/main" val="36490622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707E932-45D3-46F0-8B2D-99A98DB87A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Notebook">
            <a:extLst>
              <a:ext uri="{FF2B5EF4-FFF2-40B4-BE49-F238E27FC236}">
                <a16:creationId xmlns:a16="http://schemas.microsoft.com/office/drawing/2014/main" id="{70022677-1D69-4296-B7D1-5E915B86ED9D}"/>
              </a:ext>
            </a:extLst>
          </p:cNvPr>
          <p:cNvPicPr>
            <a:picLocks noGrp="1" noChangeAspect="1"/>
          </p:cNvPicPr>
          <p:nvPr>
            <p:ph idx="1"/>
          </p:nvPr>
        </p:nvPicPr>
        <p:blipFill rotWithShape="1">
          <a:blip r:embed="rId2"/>
          <a:srcRect t="8430" b="7301"/>
          <a:stretch/>
        </p:blipFill>
        <p:spPr>
          <a:xfrm>
            <a:off x="1" y="10"/>
            <a:ext cx="12192000" cy="6857990"/>
          </a:xfrm>
          <a:prstGeom prst="rect">
            <a:avLst/>
          </a:prstGeom>
        </p:spPr>
      </p:pic>
      <p:sp>
        <p:nvSpPr>
          <p:cNvPr id="20" name="Rectangle 19">
            <a:extLst>
              <a:ext uri="{FF2B5EF4-FFF2-40B4-BE49-F238E27FC236}">
                <a16:creationId xmlns:a16="http://schemas.microsoft.com/office/drawing/2014/main" id="{79EA45C1-5D9B-4851-BC36-CF2BBE0083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732305"/>
            <a:ext cx="3390900" cy="3482992"/>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87402B-806A-4DC7-98E2-CFEAFD78326E}"/>
              </a:ext>
            </a:extLst>
          </p:cNvPr>
          <p:cNvSpPr>
            <a:spLocks noGrp="1"/>
          </p:cNvSpPr>
          <p:nvPr>
            <p:ph type="title"/>
          </p:nvPr>
        </p:nvSpPr>
        <p:spPr>
          <a:xfrm>
            <a:off x="7771280" y="2582718"/>
            <a:ext cx="2783541" cy="1775012"/>
          </a:xfrm>
        </p:spPr>
        <p:txBody>
          <a:bodyPr vert="horz" lIns="91440" tIns="45720" rIns="91440" bIns="45720" rtlCol="0" anchor="b">
            <a:normAutofit fontScale="90000"/>
          </a:bodyPr>
          <a:lstStyle/>
          <a:p>
            <a:pPr algn="ctr"/>
            <a:r>
              <a:rPr lang="en-US" dirty="0">
                <a:solidFill>
                  <a:schemeClr val="bg2"/>
                </a:solidFill>
              </a:rPr>
              <a:t>Written Activity</a:t>
            </a:r>
            <a:r>
              <a:rPr lang="en-US" kern="1200" cap="all" spc="300" baseline="0" dirty="0">
                <a:solidFill>
                  <a:schemeClr val="bg2"/>
                </a:solidFill>
                <a:latin typeface="+mj-lt"/>
                <a:ea typeface="+mj-ea"/>
                <a:cs typeface="+mj-cs"/>
              </a:rPr>
              <a:t> </a:t>
            </a:r>
            <a:r>
              <a:rPr lang="en-US" dirty="0">
                <a:solidFill>
                  <a:schemeClr val="bg2"/>
                </a:solidFill>
              </a:rPr>
              <a:t>Two</a:t>
            </a:r>
            <a:br>
              <a:rPr lang="en-US" dirty="0">
                <a:solidFill>
                  <a:schemeClr val="bg2"/>
                </a:solidFill>
              </a:rPr>
            </a:br>
            <a:r>
              <a:rPr lang="en-US" dirty="0"/>
              <a:t/>
            </a:r>
            <a:br>
              <a:rPr lang="en-US" dirty="0"/>
            </a:br>
            <a:r>
              <a:rPr lang="en-US" sz="1100" i="1" dirty="0">
                <a:solidFill>
                  <a:schemeClr val="bg2"/>
                </a:solidFill>
              </a:rPr>
              <a:t>Take a look at Moodle for the next activity</a:t>
            </a:r>
            <a:endParaRPr lang="en-US" sz="1100" i="1" kern="1200" cap="all" spc="300" baseline="0" dirty="0">
              <a:solidFill>
                <a:schemeClr val="bg2"/>
              </a:solidFill>
              <a:latin typeface="+mj-lt"/>
            </a:endParaRPr>
          </a:p>
        </p:txBody>
      </p:sp>
    </p:spTree>
    <p:extLst>
      <p:ext uri="{BB962C8B-B14F-4D97-AF65-F5344CB8AC3E}">
        <p14:creationId xmlns:p14="http://schemas.microsoft.com/office/powerpoint/2010/main" val="382049160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9E433CB3-EAB2-4842-A1DD-7BC051B556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up of coffee on a table&#10;&#10;Description automatically generated">
            <a:extLst>
              <a:ext uri="{FF2B5EF4-FFF2-40B4-BE49-F238E27FC236}">
                <a16:creationId xmlns:a16="http://schemas.microsoft.com/office/drawing/2014/main" id="{6C2654CD-2AC5-4FE6-B044-F228FD284C5F}"/>
              </a:ext>
            </a:extLst>
          </p:cNvPr>
          <p:cNvPicPr>
            <a:picLocks noChangeAspect="1"/>
          </p:cNvPicPr>
          <p:nvPr/>
        </p:nvPicPr>
        <p:blipFill rotWithShape="1">
          <a:blip r:embed="rId3"/>
          <a:srcRect t="44908" b="12904"/>
          <a:stretch/>
        </p:blipFill>
        <p:spPr>
          <a:xfrm>
            <a:off x="1" y="10"/>
            <a:ext cx="12192000" cy="6857990"/>
          </a:xfrm>
          <a:prstGeom prst="rect">
            <a:avLst/>
          </a:prstGeom>
        </p:spPr>
      </p:pic>
      <p:sp>
        <p:nvSpPr>
          <p:cNvPr id="16" name="Rectangle 19">
            <a:extLst>
              <a:ext uri="{FF2B5EF4-FFF2-40B4-BE49-F238E27FC236}">
                <a16:creationId xmlns:a16="http://schemas.microsoft.com/office/drawing/2014/main" id="{B72D6322-BB79-455D-9295-EC9B9FA9D5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1"/>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3E2FF-3165-4C60-B184-5017C13302D5}"/>
              </a:ext>
            </a:extLst>
          </p:cNvPr>
          <p:cNvSpPr>
            <a:spLocks noGrp="1"/>
          </p:cNvSpPr>
          <p:nvPr>
            <p:ph type="title"/>
          </p:nvPr>
        </p:nvSpPr>
        <p:spPr>
          <a:xfrm>
            <a:off x="1371600" y="2057400"/>
            <a:ext cx="9486900" cy="1671509"/>
          </a:xfrm>
        </p:spPr>
        <p:txBody>
          <a:bodyPr vert="horz" lIns="91440" tIns="45720" rIns="91440" bIns="45720" rtlCol="0" anchor="b">
            <a:normAutofit/>
          </a:bodyPr>
          <a:lstStyle/>
          <a:p>
            <a:pPr algn="ctr"/>
            <a:r>
              <a:rPr lang="en-US" sz="3600" kern="1200" cap="all" spc="300" baseline="0">
                <a:solidFill>
                  <a:srgbClr val="FFFFFF"/>
                </a:solidFill>
                <a:latin typeface="+mj-lt"/>
                <a:ea typeface="+mj-ea"/>
                <a:cs typeface="+mj-cs"/>
              </a:rPr>
              <a:t>Pause for a break</a:t>
            </a:r>
          </a:p>
        </p:txBody>
      </p:sp>
      <p:sp>
        <p:nvSpPr>
          <p:cNvPr id="8" name="Content Placeholder 7">
            <a:extLst>
              <a:ext uri="{FF2B5EF4-FFF2-40B4-BE49-F238E27FC236}">
                <a16:creationId xmlns:a16="http://schemas.microsoft.com/office/drawing/2014/main" id="{66AE3CEE-3762-4D69-B2E2-BA3683FB2088}"/>
              </a:ext>
            </a:extLst>
          </p:cNvPr>
          <p:cNvSpPr>
            <a:spLocks noGrp="1"/>
          </p:cNvSpPr>
          <p:nvPr>
            <p:ph idx="1"/>
          </p:nvPr>
        </p:nvSpPr>
        <p:spPr>
          <a:xfrm>
            <a:off x="2057400" y="3818964"/>
            <a:ext cx="8115300" cy="685799"/>
          </a:xfrm>
        </p:spPr>
        <p:txBody>
          <a:bodyPr vert="horz" lIns="91440" tIns="45720" rIns="91440" bIns="45720" rtlCol="0">
            <a:normAutofit/>
          </a:bodyPr>
          <a:lstStyle/>
          <a:p>
            <a:pPr marL="0" indent="0" algn="ctr">
              <a:buNone/>
            </a:pPr>
            <a:r>
              <a:rPr lang="en-US" i="1" kern="1200">
                <a:solidFill>
                  <a:srgbClr val="FFFFFF"/>
                </a:solidFill>
                <a:latin typeface="+mj-lt"/>
                <a:ea typeface="+mn-ea"/>
                <a:cs typeface="+mn-cs"/>
              </a:rPr>
              <a:t>This is a good place to take a break if you haven't already done so.</a:t>
            </a:r>
          </a:p>
        </p:txBody>
      </p:sp>
    </p:spTree>
    <p:extLst>
      <p:ext uri="{BB962C8B-B14F-4D97-AF65-F5344CB8AC3E}">
        <p14:creationId xmlns:p14="http://schemas.microsoft.com/office/powerpoint/2010/main" val="422557424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BAD784-BAAF-4CC0-9F52-682A8E9667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D401B9-9595-42B7-B197-AB5FB5C653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794C8-C5B7-4EB3-B63F-FB57F6FC3A8B}"/>
              </a:ext>
            </a:extLst>
          </p:cNvPr>
          <p:cNvSpPr>
            <a:spLocks noGrp="1"/>
          </p:cNvSpPr>
          <p:nvPr>
            <p:ph type="title"/>
          </p:nvPr>
        </p:nvSpPr>
        <p:spPr>
          <a:xfrm>
            <a:off x="2057400" y="1371600"/>
            <a:ext cx="8115300" cy="2356338"/>
          </a:xfrm>
        </p:spPr>
        <p:txBody>
          <a:bodyPr vert="horz" lIns="91440" tIns="45720" rIns="91440" bIns="45720" rtlCol="0" anchor="b">
            <a:normAutofit/>
          </a:bodyPr>
          <a:lstStyle/>
          <a:p>
            <a:pPr algn="ctr"/>
            <a:r>
              <a:rPr lang="en-US" sz="4000" kern="1200" cap="all" spc="300" baseline="0">
                <a:solidFill>
                  <a:schemeClr val="bg2"/>
                </a:solidFill>
                <a:latin typeface="+mj-lt"/>
                <a:ea typeface="+mj-ea"/>
                <a:cs typeface="+mj-cs"/>
              </a:rPr>
              <a:t>Part Two</a:t>
            </a:r>
          </a:p>
        </p:txBody>
      </p:sp>
      <p:sp>
        <p:nvSpPr>
          <p:cNvPr id="3" name="Content Placeholder 2">
            <a:extLst>
              <a:ext uri="{FF2B5EF4-FFF2-40B4-BE49-F238E27FC236}">
                <a16:creationId xmlns:a16="http://schemas.microsoft.com/office/drawing/2014/main" id="{EA34560F-E4C1-4638-996E-0101FEA9BFDB}"/>
              </a:ext>
            </a:extLst>
          </p:cNvPr>
          <p:cNvSpPr>
            <a:spLocks noGrp="1"/>
          </p:cNvSpPr>
          <p:nvPr>
            <p:ph idx="1"/>
          </p:nvPr>
        </p:nvSpPr>
        <p:spPr>
          <a:xfrm>
            <a:off x="2057400" y="3962399"/>
            <a:ext cx="8115300" cy="1524003"/>
          </a:xfrm>
        </p:spPr>
        <p:txBody>
          <a:bodyPr vert="horz" lIns="91440" tIns="45720" rIns="91440" bIns="45720" rtlCol="0">
            <a:normAutofit/>
          </a:bodyPr>
          <a:lstStyle/>
          <a:p>
            <a:pPr marL="0" indent="0" algn="ctr">
              <a:buNone/>
            </a:pPr>
            <a:r>
              <a:rPr lang="en-US" sz="2800" i="1" kern="1200">
                <a:solidFill>
                  <a:schemeClr val="bg1"/>
                </a:solidFill>
                <a:latin typeface="+mj-lt"/>
                <a:ea typeface="+mn-ea"/>
                <a:cs typeface="+mn-cs"/>
              </a:rPr>
              <a:t>Engaging in Reflective Practice....what does this mean?</a:t>
            </a:r>
          </a:p>
        </p:txBody>
      </p:sp>
    </p:spTree>
    <p:extLst>
      <p:ext uri="{BB962C8B-B14F-4D97-AF65-F5344CB8AC3E}">
        <p14:creationId xmlns:p14="http://schemas.microsoft.com/office/powerpoint/2010/main" val="12877542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129AE00-6D8C-41D7-8B33-B44A25E0D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9E793DA-F1DD-4288-A72D-1AFC134DB2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7467601"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90CA74-6EEB-48E4-AE0A-49D3C92D0E9A}"/>
              </a:ext>
            </a:extLst>
          </p:cNvPr>
          <p:cNvSpPr>
            <a:spLocks noGrp="1"/>
          </p:cNvSpPr>
          <p:nvPr>
            <p:ph type="title"/>
          </p:nvPr>
        </p:nvSpPr>
        <p:spPr>
          <a:xfrm>
            <a:off x="1371600" y="948060"/>
            <a:ext cx="6096000" cy="925620"/>
          </a:xfrm>
        </p:spPr>
        <p:txBody>
          <a:bodyPr>
            <a:normAutofit/>
          </a:bodyPr>
          <a:lstStyle/>
          <a:p>
            <a:pPr algn="ctr"/>
            <a:r>
              <a:rPr lang="en-GB" sz="3000"/>
              <a:t>What is reflective practice?</a:t>
            </a:r>
          </a:p>
        </p:txBody>
      </p:sp>
      <p:sp>
        <p:nvSpPr>
          <p:cNvPr id="3" name="Content Placeholder 2">
            <a:extLst>
              <a:ext uri="{FF2B5EF4-FFF2-40B4-BE49-F238E27FC236}">
                <a16:creationId xmlns:a16="http://schemas.microsoft.com/office/drawing/2014/main" id="{1573708B-EB7F-40CC-B7EE-CF26D9269867}"/>
              </a:ext>
            </a:extLst>
          </p:cNvPr>
          <p:cNvSpPr>
            <a:spLocks noGrp="1"/>
          </p:cNvSpPr>
          <p:nvPr>
            <p:ph idx="1"/>
          </p:nvPr>
        </p:nvSpPr>
        <p:spPr>
          <a:xfrm>
            <a:off x="1284651" y="2135939"/>
            <a:ext cx="6239050" cy="3501926"/>
          </a:xfrm>
        </p:spPr>
        <p:txBody>
          <a:bodyPr vert="horz" lIns="91440" tIns="45720" rIns="91440" bIns="45720" rtlCol="0">
            <a:normAutofit/>
          </a:bodyPr>
          <a:lstStyle/>
          <a:p>
            <a:pPr>
              <a:lnSpc>
                <a:spcPct val="90000"/>
              </a:lnSpc>
            </a:pPr>
            <a:r>
              <a:rPr lang="en-GB" sz="2000"/>
              <a:t>Bassot (2016/2020) suggests that it can be useful to think about reflection as looking into a 'metaphorical mirror'.</a:t>
            </a:r>
          </a:p>
          <a:p>
            <a:pPr>
              <a:lnSpc>
                <a:spcPct val="90000"/>
              </a:lnSpc>
            </a:pPr>
            <a:r>
              <a:rPr lang="en-GB" sz="2000"/>
              <a:t>Thinking about your reflective practice involves a range of different ways to examine things. As you become more experienced in reflective practice, your ability to critically evaluate and examine your knowledge, understanding and skills will greatly enhance your self-awareness.</a:t>
            </a:r>
          </a:p>
          <a:p>
            <a:pPr>
              <a:lnSpc>
                <a:spcPct val="90000"/>
              </a:lnSpc>
            </a:pPr>
            <a:r>
              <a:rPr lang="en-GB" sz="2000"/>
              <a:t>On Moodle you will find a clear guide to the Metaphorical Mirrors. It is worth reading through these and considering your own responses to the different reflective experiences.</a:t>
            </a:r>
          </a:p>
          <a:p>
            <a:pPr>
              <a:lnSpc>
                <a:spcPct val="90000"/>
              </a:lnSpc>
            </a:pPr>
            <a:endParaRPr lang="en-GB" sz="2000"/>
          </a:p>
        </p:txBody>
      </p:sp>
      <p:pic>
        <p:nvPicPr>
          <p:cNvPr id="4" name="Picture 4" descr="A picture containing mirror, brown, large, dresser&#10;&#10;Description automatically generated">
            <a:extLst>
              <a:ext uri="{FF2B5EF4-FFF2-40B4-BE49-F238E27FC236}">
                <a16:creationId xmlns:a16="http://schemas.microsoft.com/office/drawing/2014/main" id="{FDDF096D-40F2-41C3-8661-0A27E803AC80}"/>
              </a:ext>
            </a:extLst>
          </p:cNvPr>
          <p:cNvPicPr>
            <a:picLocks noChangeAspect="1"/>
          </p:cNvPicPr>
          <p:nvPr/>
        </p:nvPicPr>
        <p:blipFill rotWithShape="1">
          <a:blip r:embed="rId2"/>
          <a:srcRect l="4440" r="2447"/>
          <a:stretch/>
        </p:blipFill>
        <p:spPr>
          <a:xfrm>
            <a:off x="8153400" y="685800"/>
            <a:ext cx="3397211" cy="5486400"/>
          </a:xfrm>
          <a:prstGeom prst="rect">
            <a:avLst/>
          </a:prstGeom>
        </p:spPr>
      </p:pic>
    </p:spTree>
    <p:extLst>
      <p:ext uri="{BB962C8B-B14F-4D97-AF65-F5344CB8AC3E}">
        <p14:creationId xmlns:p14="http://schemas.microsoft.com/office/powerpoint/2010/main" val="13928572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D707E932-45D3-46F0-8B2D-99A98DB87A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book, indoor, sitting, table&#10;&#10;Description automatically generated">
            <a:extLst>
              <a:ext uri="{FF2B5EF4-FFF2-40B4-BE49-F238E27FC236}">
                <a16:creationId xmlns:a16="http://schemas.microsoft.com/office/drawing/2014/main" id="{FCEC5136-6AD8-4F97-94E8-D429BA1D0362}"/>
              </a:ext>
            </a:extLst>
          </p:cNvPr>
          <p:cNvPicPr>
            <a:picLocks noGrp="1" noChangeAspect="1"/>
          </p:cNvPicPr>
          <p:nvPr>
            <p:ph idx="1"/>
          </p:nvPr>
        </p:nvPicPr>
        <p:blipFill rotWithShape="1">
          <a:blip r:embed="rId3"/>
          <a:srcRect l="863" r="9803" b="-1"/>
          <a:stretch/>
        </p:blipFill>
        <p:spPr>
          <a:xfrm>
            <a:off x="20" y="10"/>
            <a:ext cx="12191980" cy="6857990"/>
          </a:xfrm>
          <a:prstGeom prst="rect">
            <a:avLst/>
          </a:prstGeom>
        </p:spPr>
      </p:pic>
      <p:sp>
        <p:nvSpPr>
          <p:cNvPr id="8" name="Rectangle 11">
            <a:extLst>
              <a:ext uri="{FF2B5EF4-FFF2-40B4-BE49-F238E27FC236}">
                <a16:creationId xmlns:a16="http://schemas.microsoft.com/office/drawing/2014/main" id="{79EA45C1-5D9B-4851-BC36-CF2BBE0083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732305"/>
            <a:ext cx="3390900" cy="3482992"/>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E6873-A756-43B1-8F58-99F3E8D5C0F8}"/>
              </a:ext>
            </a:extLst>
          </p:cNvPr>
          <p:cNvSpPr>
            <a:spLocks noGrp="1"/>
          </p:cNvSpPr>
          <p:nvPr>
            <p:ph type="title"/>
          </p:nvPr>
        </p:nvSpPr>
        <p:spPr>
          <a:xfrm>
            <a:off x="7771280" y="2057400"/>
            <a:ext cx="2783541" cy="1775012"/>
          </a:xfrm>
        </p:spPr>
        <p:txBody>
          <a:bodyPr vert="horz" lIns="91440" tIns="45720" rIns="91440" bIns="45720" rtlCol="0" anchor="b">
            <a:normAutofit/>
          </a:bodyPr>
          <a:lstStyle/>
          <a:p>
            <a:pPr algn="ctr"/>
            <a:r>
              <a:rPr lang="en-US" kern="1200" cap="all" spc="300" baseline="0">
                <a:solidFill>
                  <a:schemeClr val="bg2"/>
                </a:solidFill>
                <a:latin typeface="+mj-lt"/>
                <a:ea typeface="+mj-ea"/>
                <a:cs typeface="+mj-cs"/>
              </a:rPr>
              <a:t>Reading activity</a:t>
            </a:r>
          </a:p>
        </p:txBody>
      </p:sp>
    </p:spTree>
    <p:extLst>
      <p:ext uri="{BB962C8B-B14F-4D97-AF65-F5344CB8AC3E}">
        <p14:creationId xmlns:p14="http://schemas.microsoft.com/office/powerpoint/2010/main" val="12563585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309FA25-1772-4961-90BE-D39F20067C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7C3535-4FB5-4E5B-BDFE-FA61877AF1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45F45-6707-4A6A-8374-52777C8839AD}"/>
              </a:ext>
            </a:extLst>
          </p:cNvPr>
          <p:cNvSpPr>
            <a:spLocks noGrp="1"/>
          </p:cNvSpPr>
          <p:nvPr>
            <p:ph type="title"/>
          </p:nvPr>
        </p:nvSpPr>
        <p:spPr>
          <a:xfrm>
            <a:off x="698528" y="239150"/>
            <a:ext cx="5397472" cy="1303606"/>
          </a:xfrm>
        </p:spPr>
        <p:txBody>
          <a:bodyPr>
            <a:normAutofit/>
          </a:bodyPr>
          <a:lstStyle/>
          <a:p>
            <a:pPr algn="ctr"/>
            <a:r>
              <a:rPr lang="en-GB" dirty="0"/>
              <a:t>Feedback</a:t>
            </a:r>
            <a:endParaRPr lang="en-GB"/>
          </a:p>
        </p:txBody>
      </p:sp>
      <p:sp>
        <p:nvSpPr>
          <p:cNvPr id="3" name="Content Placeholder 2">
            <a:extLst>
              <a:ext uri="{FF2B5EF4-FFF2-40B4-BE49-F238E27FC236}">
                <a16:creationId xmlns:a16="http://schemas.microsoft.com/office/drawing/2014/main" id="{D4390EDB-2AC6-4BA2-94DC-A535E9A55F51}"/>
              </a:ext>
            </a:extLst>
          </p:cNvPr>
          <p:cNvSpPr>
            <a:spLocks noGrp="1"/>
          </p:cNvSpPr>
          <p:nvPr>
            <p:ph idx="1"/>
          </p:nvPr>
        </p:nvSpPr>
        <p:spPr>
          <a:xfrm>
            <a:off x="685801" y="1817152"/>
            <a:ext cx="5485227" cy="4499241"/>
          </a:xfrm>
        </p:spPr>
        <p:txBody>
          <a:bodyPr vert="horz" lIns="91440" tIns="45720" rIns="91440" bIns="45720" rtlCol="0" anchor="t">
            <a:normAutofit/>
          </a:bodyPr>
          <a:lstStyle/>
          <a:p>
            <a:r>
              <a:rPr lang="en-GB" sz="2200" dirty="0"/>
              <a:t>Feedback is of great significance when engaging in reflective practice and undertaking a Counselling Skills programme.</a:t>
            </a:r>
          </a:p>
          <a:p>
            <a:r>
              <a:rPr lang="en-GB" sz="2200" dirty="0"/>
              <a:t>Your skills module will involve weekly opportunities to receive feedback from your peers and tutors, and these will support the development of your skills, self-awareness and understanding.</a:t>
            </a:r>
          </a:p>
          <a:p>
            <a:r>
              <a:rPr lang="en-GB" sz="2200" dirty="0"/>
              <a:t>Sometimes it can be difficult to hear and receive feedback, but without it we cannot really move forward.</a:t>
            </a:r>
          </a:p>
          <a:p>
            <a:endParaRPr lang="en-GB" sz="2200"/>
          </a:p>
        </p:txBody>
      </p:sp>
      <p:pic>
        <p:nvPicPr>
          <p:cNvPr id="7" name="Graphic 6" descr="Board Room">
            <a:extLst>
              <a:ext uri="{FF2B5EF4-FFF2-40B4-BE49-F238E27FC236}">
                <a16:creationId xmlns:a16="http://schemas.microsoft.com/office/drawing/2014/main" id="{B3F5E148-A165-49EC-B8DA-24EB7B3D37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480328" y="1416064"/>
            <a:ext cx="4025872" cy="4025872"/>
          </a:xfrm>
          <a:prstGeom prst="rect">
            <a:avLst/>
          </a:prstGeom>
        </p:spPr>
      </p:pic>
    </p:spTree>
    <p:extLst>
      <p:ext uri="{BB962C8B-B14F-4D97-AF65-F5344CB8AC3E}">
        <p14:creationId xmlns:p14="http://schemas.microsoft.com/office/powerpoint/2010/main" val="33043178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0EE9F-77DD-4E94-AE53-A59044F454FD}"/>
              </a:ext>
            </a:extLst>
          </p:cNvPr>
          <p:cNvSpPr>
            <a:spLocks noGrp="1"/>
          </p:cNvSpPr>
          <p:nvPr>
            <p:ph type="title"/>
          </p:nvPr>
        </p:nvSpPr>
        <p:spPr>
          <a:xfrm>
            <a:off x="1371600" y="1371600"/>
            <a:ext cx="2705100" cy="4114800"/>
          </a:xfrm>
        </p:spPr>
        <p:txBody>
          <a:bodyPr anchor="ctr">
            <a:normAutofit/>
          </a:bodyPr>
          <a:lstStyle/>
          <a:p>
            <a:pPr algn="ctr"/>
            <a:r>
              <a:rPr lang="en-GB" sz="2500" dirty="0">
                <a:solidFill>
                  <a:schemeClr val="bg2"/>
                </a:solidFill>
              </a:rPr>
              <a:t>Motivation</a:t>
            </a:r>
          </a:p>
        </p:txBody>
      </p:sp>
      <p:graphicFrame>
        <p:nvGraphicFramePr>
          <p:cNvPr id="10" name="Content Placeholder 2">
            <a:extLst>
              <a:ext uri="{FF2B5EF4-FFF2-40B4-BE49-F238E27FC236}">
                <a16:creationId xmlns:a16="http://schemas.microsoft.com/office/drawing/2014/main" id="{5A08B218-DF07-4C2F-9560-6DCDDBFCAE00}"/>
              </a:ext>
            </a:extLst>
          </p:cNvPr>
          <p:cNvGraphicFramePr>
            <a:graphicFrameLocks noGrp="1"/>
          </p:cNvGraphicFramePr>
          <p:nvPr>
            <p:ph idx="1"/>
            <p:extLst>
              <p:ext uri="{D42A27DB-BD31-4B8C-83A1-F6EECF244321}">
                <p14:modId xmlns:p14="http://schemas.microsoft.com/office/powerpoint/2010/main" val="1025911724"/>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564579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707E932-45D3-46F0-8B2D-99A98DB87A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Notebook">
            <a:extLst>
              <a:ext uri="{FF2B5EF4-FFF2-40B4-BE49-F238E27FC236}">
                <a16:creationId xmlns:a16="http://schemas.microsoft.com/office/drawing/2014/main" id="{70022677-1D69-4296-B7D1-5E915B86ED9D}"/>
              </a:ext>
            </a:extLst>
          </p:cNvPr>
          <p:cNvPicPr>
            <a:picLocks noGrp="1" noChangeAspect="1"/>
          </p:cNvPicPr>
          <p:nvPr>
            <p:ph idx="1"/>
          </p:nvPr>
        </p:nvPicPr>
        <p:blipFill rotWithShape="1">
          <a:blip r:embed="rId2"/>
          <a:srcRect t="8430" b="7301"/>
          <a:stretch/>
        </p:blipFill>
        <p:spPr>
          <a:xfrm>
            <a:off x="1" y="10"/>
            <a:ext cx="12192000" cy="6857990"/>
          </a:xfrm>
          <a:prstGeom prst="rect">
            <a:avLst/>
          </a:prstGeom>
        </p:spPr>
      </p:pic>
      <p:sp>
        <p:nvSpPr>
          <p:cNvPr id="20" name="Rectangle 19">
            <a:extLst>
              <a:ext uri="{FF2B5EF4-FFF2-40B4-BE49-F238E27FC236}">
                <a16:creationId xmlns:a16="http://schemas.microsoft.com/office/drawing/2014/main" id="{79EA45C1-5D9B-4851-BC36-CF2BBE0083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732305"/>
            <a:ext cx="3390900" cy="3482992"/>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87402B-806A-4DC7-98E2-CFEAFD78326E}"/>
              </a:ext>
            </a:extLst>
          </p:cNvPr>
          <p:cNvSpPr>
            <a:spLocks noGrp="1"/>
          </p:cNvSpPr>
          <p:nvPr>
            <p:ph type="title"/>
          </p:nvPr>
        </p:nvSpPr>
        <p:spPr>
          <a:xfrm>
            <a:off x="7771280" y="2582718"/>
            <a:ext cx="2783541" cy="1775012"/>
          </a:xfrm>
        </p:spPr>
        <p:txBody>
          <a:bodyPr vert="horz" lIns="91440" tIns="45720" rIns="91440" bIns="45720" rtlCol="0" anchor="b">
            <a:normAutofit fontScale="90000"/>
          </a:bodyPr>
          <a:lstStyle/>
          <a:p>
            <a:pPr algn="ctr"/>
            <a:r>
              <a:rPr lang="en-US" dirty="0">
                <a:solidFill>
                  <a:schemeClr val="bg2"/>
                </a:solidFill>
              </a:rPr>
              <a:t>Written Activity</a:t>
            </a:r>
            <a:r>
              <a:rPr lang="en-US" kern="1200" cap="all" spc="300" baseline="0" dirty="0">
                <a:solidFill>
                  <a:schemeClr val="bg2"/>
                </a:solidFill>
                <a:latin typeface="+mj-lt"/>
                <a:ea typeface="+mj-ea"/>
                <a:cs typeface="+mj-cs"/>
              </a:rPr>
              <a:t> </a:t>
            </a:r>
            <a:r>
              <a:rPr lang="en-US" dirty="0">
                <a:solidFill>
                  <a:schemeClr val="bg2"/>
                </a:solidFill>
              </a:rPr>
              <a:t>Three</a:t>
            </a:r>
            <a:br>
              <a:rPr lang="en-US" dirty="0">
                <a:solidFill>
                  <a:schemeClr val="bg2"/>
                </a:solidFill>
              </a:rPr>
            </a:br>
            <a:r>
              <a:rPr lang="en-US" dirty="0"/>
              <a:t/>
            </a:r>
            <a:br>
              <a:rPr lang="en-US" dirty="0"/>
            </a:br>
            <a:r>
              <a:rPr lang="en-US" sz="1100" i="1" dirty="0">
                <a:solidFill>
                  <a:schemeClr val="bg2"/>
                </a:solidFill>
              </a:rPr>
              <a:t>Take a look at Moodle for the next activity</a:t>
            </a:r>
            <a:endParaRPr lang="en-US" sz="1100" i="1" kern="1200" cap="all" spc="300" baseline="0" dirty="0">
              <a:solidFill>
                <a:schemeClr val="bg2"/>
              </a:solidFill>
              <a:latin typeface="+mj-lt"/>
            </a:endParaRPr>
          </a:p>
        </p:txBody>
      </p:sp>
    </p:spTree>
    <p:extLst>
      <p:ext uri="{BB962C8B-B14F-4D97-AF65-F5344CB8AC3E}">
        <p14:creationId xmlns:p14="http://schemas.microsoft.com/office/powerpoint/2010/main" val="9916944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40767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BD338-07E4-45AE-8375-747A1F120440}"/>
              </a:ext>
            </a:extLst>
          </p:cNvPr>
          <p:cNvSpPr>
            <a:spLocks noGrp="1"/>
          </p:cNvSpPr>
          <p:nvPr>
            <p:ph type="title"/>
          </p:nvPr>
        </p:nvSpPr>
        <p:spPr>
          <a:xfrm>
            <a:off x="1145346" y="1371600"/>
            <a:ext cx="3192192" cy="4114800"/>
          </a:xfrm>
        </p:spPr>
        <p:txBody>
          <a:bodyPr anchor="ctr">
            <a:normAutofit/>
          </a:bodyPr>
          <a:lstStyle/>
          <a:p>
            <a:pPr algn="ctr"/>
            <a:r>
              <a:rPr lang="en-GB"/>
              <a:t>Busy lives</a:t>
            </a:r>
          </a:p>
        </p:txBody>
      </p:sp>
      <p:graphicFrame>
        <p:nvGraphicFramePr>
          <p:cNvPr id="5" name="Content Placeholder 2">
            <a:extLst>
              <a:ext uri="{FF2B5EF4-FFF2-40B4-BE49-F238E27FC236}">
                <a16:creationId xmlns:a16="http://schemas.microsoft.com/office/drawing/2014/main" id="{6966877F-E10B-466C-8ADD-81814CF8B7A8}"/>
              </a:ext>
            </a:extLst>
          </p:cNvPr>
          <p:cNvGraphicFramePr>
            <a:graphicFrameLocks noGrp="1"/>
          </p:cNvGraphicFramePr>
          <p:nvPr>
            <p:ph idx="1"/>
            <p:extLst>
              <p:ext uri="{D42A27DB-BD31-4B8C-83A1-F6EECF244321}">
                <p14:modId xmlns:p14="http://schemas.microsoft.com/office/powerpoint/2010/main" val="2385818641"/>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641075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8B64B-9C88-477D-96EC-CB58128DD35C}"/>
              </a:ext>
            </a:extLst>
          </p:cNvPr>
          <p:cNvSpPr>
            <a:spLocks noGrp="1"/>
          </p:cNvSpPr>
          <p:nvPr>
            <p:ph type="title"/>
          </p:nvPr>
        </p:nvSpPr>
        <p:spPr>
          <a:xfrm>
            <a:off x="1050389" y="914881"/>
            <a:ext cx="5212188" cy="964407"/>
          </a:xfrm>
        </p:spPr>
        <p:txBody>
          <a:bodyPr>
            <a:normAutofit/>
          </a:bodyPr>
          <a:lstStyle/>
          <a:p>
            <a:pPr algn="ctr"/>
            <a:r>
              <a:rPr lang="en-GB" sz="3000"/>
              <a:t>Importance of reflection</a:t>
            </a:r>
          </a:p>
        </p:txBody>
      </p:sp>
      <p:sp>
        <p:nvSpPr>
          <p:cNvPr id="3" name="Content Placeholder 2">
            <a:extLst>
              <a:ext uri="{FF2B5EF4-FFF2-40B4-BE49-F238E27FC236}">
                <a16:creationId xmlns:a16="http://schemas.microsoft.com/office/drawing/2014/main" id="{FC1D0C97-5867-46D2-BCB4-2C092134253A}"/>
              </a:ext>
            </a:extLst>
          </p:cNvPr>
          <p:cNvSpPr>
            <a:spLocks noGrp="1"/>
          </p:cNvSpPr>
          <p:nvPr>
            <p:ph idx="1"/>
          </p:nvPr>
        </p:nvSpPr>
        <p:spPr>
          <a:xfrm>
            <a:off x="1218040" y="2146570"/>
            <a:ext cx="5118965" cy="3754499"/>
          </a:xfrm>
        </p:spPr>
        <p:txBody>
          <a:bodyPr vert="horz" lIns="91440" tIns="45720" rIns="91440" bIns="45720" rtlCol="0">
            <a:normAutofit/>
          </a:bodyPr>
          <a:lstStyle/>
          <a:p>
            <a:pPr>
              <a:lnSpc>
                <a:spcPct val="90000"/>
              </a:lnSpc>
            </a:pPr>
            <a:r>
              <a:rPr lang="en-GB" sz="1300"/>
              <a:t>However, if something is important enough, we need to make time for it.</a:t>
            </a:r>
          </a:p>
          <a:p>
            <a:pPr>
              <a:lnSpc>
                <a:spcPct val="90000"/>
              </a:lnSpc>
            </a:pPr>
            <a:r>
              <a:rPr lang="en-GB" sz="1300"/>
              <a:t>The benefits of stopping, pausing and reflecting can include:</a:t>
            </a:r>
          </a:p>
          <a:p>
            <a:pPr lvl="1">
              <a:lnSpc>
                <a:spcPct val="90000"/>
              </a:lnSpc>
            </a:pPr>
            <a:r>
              <a:rPr lang="en-GB" sz="1300"/>
              <a:t>Getting a greater sense of control; we can re-evaluate our lives and think about which things are important and which are perhaps less so.</a:t>
            </a:r>
          </a:p>
          <a:p>
            <a:pPr lvl="1">
              <a:lnSpc>
                <a:spcPct val="90000"/>
              </a:lnSpc>
            </a:pPr>
            <a:r>
              <a:rPr lang="en-GB" sz="1300"/>
              <a:t>Levels of anxiety can be reduced. Pausing to reflect can help us to look at things in a different way, from a different angle. We start to explore which elements of our lives are more important and need the time and which are causing us too much anxiety.</a:t>
            </a:r>
          </a:p>
          <a:p>
            <a:pPr lvl="1">
              <a:lnSpc>
                <a:spcPct val="90000"/>
              </a:lnSpc>
            </a:pPr>
            <a:r>
              <a:rPr lang="en-GB" sz="1300"/>
              <a:t>We become kinder to ourselves, it's a time for self and no-one else.</a:t>
            </a:r>
          </a:p>
          <a:p>
            <a:pPr lvl="1">
              <a:lnSpc>
                <a:spcPct val="90000"/>
              </a:lnSpc>
            </a:pPr>
            <a:r>
              <a:rPr lang="en-GB" sz="1300"/>
              <a:t>It gives us time to pause, grow and learn.</a:t>
            </a:r>
          </a:p>
        </p:txBody>
      </p:sp>
      <p:pic>
        <p:nvPicPr>
          <p:cNvPr id="4" name="Picture 4" descr="A lake with a mountain in the background&#10;&#10;Description automatically generated">
            <a:extLst>
              <a:ext uri="{FF2B5EF4-FFF2-40B4-BE49-F238E27FC236}">
                <a16:creationId xmlns:a16="http://schemas.microsoft.com/office/drawing/2014/main" id="{8577F837-6033-4918-B828-98309C5264BD}"/>
              </a:ext>
            </a:extLst>
          </p:cNvPr>
          <p:cNvPicPr>
            <a:picLocks noChangeAspect="1"/>
          </p:cNvPicPr>
          <p:nvPr/>
        </p:nvPicPr>
        <p:blipFill rotWithShape="1">
          <a:blip r:embed="rId3"/>
          <a:srcRect t="3105" r="-2" b="-2"/>
          <a:stretch/>
        </p:blipFill>
        <p:spPr>
          <a:xfrm>
            <a:off x="7467600" y="10"/>
            <a:ext cx="4724400" cy="6857988"/>
          </a:xfrm>
          <a:prstGeom prst="rect">
            <a:avLst/>
          </a:prstGeom>
        </p:spPr>
      </p:pic>
    </p:spTree>
    <p:extLst>
      <p:ext uri="{BB962C8B-B14F-4D97-AF65-F5344CB8AC3E}">
        <p14:creationId xmlns:p14="http://schemas.microsoft.com/office/powerpoint/2010/main" val="243346243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433CB3-EAB2-4842-A1DD-7BC051B556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building, floor, motorcycle, sitting&#10;&#10;Description automatically generated">
            <a:extLst>
              <a:ext uri="{FF2B5EF4-FFF2-40B4-BE49-F238E27FC236}">
                <a16:creationId xmlns:a16="http://schemas.microsoft.com/office/drawing/2014/main" id="{BED5958D-CB7F-4710-85AF-B86E47A41DE5}"/>
              </a:ext>
            </a:extLst>
          </p:cNvPr>
          <p:cNvPicPr>
            <a:picLocks noChangeAspect="1"/>
          </p:cNvPicPr>
          <p:nvPr/>
        </p:nvPicPr>
        <p:blipFill rotWithShape="1">
          <a:blip r:embed="rId3"/>
          <a:srcRect b="15414"/>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B72D6322-BB79-455D-9295-EC9B9FA9D5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1"/>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B10FDA-2B81-4AE9-A4AE-E8945CCE83FC}"/>
              </a:ext>
            </a:extLst>
          </p:cNvPr>
          <p:cNvSpPr>
            <a:spLocks noGrp="1"/>
          </p:cNvSpPr>
          <p:nvPr>
            <p:ph type="title"/>
          </p:nvPr>
        </p:nvSpPr>
        <p:spPr>
          <a:xfrm>
            <a:off x="1371600" y="2057400"/>
            <a:ext cx="9486900" cy="1671509"/>
          </a:xfrm>
        </p:spPr>
        <p:txBody>
          <a:bodyPr vert="horz" lIns="91440" tIns="45720" rIns="91440" bIns="45720" rtlCol="0" anchor="b">
            <a:normAutofit/>
          </a:bodyPr>
          <a:lstStyle/>
          <a:p>
            <a:pPr algn="ctr"/>
            <a:r>
              <a:rPr lang="en-US" sz="3600" kern="1200" cap="all" spc="300" baseline="0">
                <a:solidFill>
                  <a:srgbClr val="FFFFFF"/>
                </a:solidFill>
                <a:latin typeface="+mj-lt"/>
                <a:ea typeface="+mj-ea"/>
                <a:cs typeface="+mj-cs"/>
              </a:rPr>
              <a:t>Consider</a:t>
            </a:r>
          </a:p>
        </p:txBody>
      </p:sp>
      <p:sp>
        <p:nvSpPr>
          <p:cNvPr id="3" name="Content Placeholder 2">
            <a:extLst>
              <a:ext uri="{FF2B5EF4-FFF2-40B4-BE49-F238E27FC236}">
                <a16:creationId xmlns:a16="http://schemas.microsoft.com/office/drawing/2014/main" id="{42DC361D-5454-4A3D-9CE4-124D2215B562}"/>
              </a:ext>
            </a:extLst>
          </p:cNvPr>
          <p:cNvSpPr>
            <a:spLocks noGrp="1"/>
          </p:cNvSpPr>
          <p:nvPr>
            <p:ph idx="1"/>
          </p:nvPr>
        </p:nvSpPr>
        <p:spPr>
          <a:xfrm>
            <a:off x="2057400" y="3818964"/>
            <a:ext cx="8115300" cy="685799"/>
          </a:xfrm>
        </p:spPr>
        <p:txBody>
          <a:bodyPr vert="horz" lIns="91440" tIns="45720" rIns="91440" bIns="45720" rtlCol="0">
            <a:normAutofit/>
          </a:bodyPr>
          <a:lstStyle/>
          <a:p>
            <a:pPr marL="0" indent="0" algn="ctr">
              <a:buNone/>
            </a:pPr>
            <a:r>
              <a:rPr lang="en-US" i="1" kern="1200">
                <a:solidFill>
                  <a:srgbClr val="FFFFFF"/>
                </a:solidFill>
                <a:latin typeface="+mj-lt"/>
                <a:ea typeface="+mn-ea"/>
                <a:cs typeface="+mn-cs"/>
              </a:rPr>
              <a:t>How might you make time for reflection?</a:t>
            </a:r>
          </a:p>
        </p:txBody>
      </p:sp>
    </p:spTree>
    <p:extLst>
      <p:ext uri="{BB962C8B-B14F-4D97-AF65-F5344CB8AC3E}">
        <p14:creationId xmlns:p14="http://schemas.microsoft.com/office/powerpoint/2010/main" val="151633582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D9C9F-B7AE-4F56-AD43-31ACEC2C432B}"/>
              </a:ext>
            </a:extLst>
          </p:cNvPr>
          <p:cNvSpPr>
            <a:spLocks noGrp="1"/>
          </p:cNvSpPr>
          <p:nvPr>
            <p:ph type="title"/>
          </p:nvPr>
        </p:nvSpPr>
        <p:spPr>
          <a:xfrm>
            <a:off x="1050389" y="914881"/>
            <a:ext cx="5212188" cy="964407"/>
          </a:xfrm>
        </p:spPr>
        <p:txBody>
          <a:bodyPr>
            <a:normAutofit/>
          </a:bodyPr>
          <a:lstStyle/>
          <a:p>
            <a:pPr algn="ctr"/>
            <a:r>
              <a:rPr lang="en-GB"/>
              <a:t>Final Activity</a:t>
            </a:r>
          </a:p>
        </p:txBody>
      </p:sp>
      <p:sp>
        <p:nvSpPr>
          <p:cNvPr id="3" name="Content Placeholder 2">
            <a:extLst>
              <a:ext uri="{FF2B5EF4-FFF2-40B4-BE49-F238E27FC236}">
                <a16:creationId xmlns:a16="http://schemas.microsoft.com/office/drawing/2014/main" id="{E732F180-4CBC-485B-8B1B-D5B7F468FB6B}"/>
              </a:ext>
            </a:extLst>
          </p:cNvPr>
          <p:cNvSpPr>
            <a:spLocks noGrp="1"/>
          </p:cNvSpPr>
          <p:nvPr>
            <p:ph idx="1"/>
          </p:nvPr>
        </p:nvSpPr>
        <p:spPr>
          <a:xfrm>
            <a:off x="1218040" y="2146570"/>
            <a:ext cx="5118965" cy="3754499"/>
          </a:xfrm>
        </p:spPr>
        <p:txBody>
          <a:bodyPr vert="horz" lIns="91440" tIns="45720" rIns="91440" bIns="45720" rtlCol="0">
            <a:normAutofit/>
          </a:bodyPr>
          <a:lstStyle/>
          <a:p>
            <a:r>
              <a:rPr lang="en-GB" sz="2200"/>
              <a:t>Finally, just as we come to the end of the first week's lesson, I'd like you to think about your overall emotional experience at the end of this first week.</a:t>
            </a:r>
          </a:p>
          <a:p>
            <a:r>
              <a:rPr lang="en-GB" sz="2200"/>
              <a:t>What have you thought about?</a:t>
            </a:r>
          </a:p>
          <a:p>
            <a:r>
              <a:rPr lang="en-GB" sz="2200"/>
              <a:t>What have you felt?</a:t>
            </a:r>
          </a:p>
          <a:p>
            <a:r>
              <a:rPr lang="en-GB" sz="2200"/>
              <a:t>Sit for a moment, be still and just reflect on how you are feeling right here, right now.</a:t>
            </a:r>
          </a:p>
        </p:txBody>
      </p:sp>
      <p:pic>
        <p:nvPicPr>
          <p:cNvPr id="4" name="Picture 4" descr="A sunset over a body of water&#10;&#10;Description automatically generated">
            <a:extLst>
              <a:ext uri="{FF2B5EF4-FFF2-40B4-BE49-F238E27FC236}">
                <a16:creationId xmlns:a16="http://schemas.microsoft.com/office/drawing/2014/main" id="{48FE0718-C629-465F-B5E8-DB0D3D6508FB}"/>
              </a:ext>
            </a:extLst>
          </p:cNvPr>
          <p:cNvPicPr>
            <a:picLocks noChangeAspect="1"/>
          </p:cNvPicPr>
          <p:nvPr/>
        </p:nvPicPr>
        <p:blipFill rotWithShape="1">
          <a:blip r:embed="rId3"/>
          <a:srcRect l="20489" r="33527" b="-1"/>
          <a:stretch/>
        </p:blipFill>
        <p:spPr>
          <a:xfrm>
            <a:off x="7467600" y="10"/>
            <a:ext cx="4724400" cy="6857988"/>
          </a:xfrm>
          <a:prstGeom prst="rect">
            <a:avLst/>
          </a:prstGeom>
        </p:spPr>
      </p:pic>
    </p:spTree>
    <p:extLst>
      <p:ext uri="{BB962C8B-B14F-4D97-AF65-F5344CB8AC3E}">
        <p14:creationId xmlns:p14="http://schemas.microsoft.com/office/powerpoint/2010/main" val="427425915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BF31E91-413B-4228-A084-DEA389C835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5422666B-0080-40D6-8D7E-FC8EAF5E89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A8C51-1594-4C0D-B216-7A610BE668CB}"/>
              </a:ext>
            </a:extLst>
          </p:cNvPr>
          <p:cNvSpPr>
            <a:spLocks noGrp="1"/>
          </p:cNvSpPr>
          <p:nvPr>
            <p:ph type="title"/>
          </p:nvPr>
        </p:nvSpPr>
        <p:spPr>
          <a:xfrm>
            <a:off x="554515" y="240349"/>
            <a:ext cx="5007386" cy="1295506"/>
          </a:xfrm>
        </p:spPr>
        <p:txBody>
          <a:bodyPr>
            <a:normAutofit/>
          </a:bodyPr>
          <a:lstStyle/>
          <a:p>
            <a:pPr algn="ctr"/>
            <a:r>
              <a:rPr lang="en-GB"/>
              <a:t>Thank you</a:t>
            </a:r>
          </a:p>
        </p:txBody>
      </p:sp>
      <p:sp>
        <p:nvSpPr>
          <p:cNvPr id="3" name="Content Placeholder 2">
            <a:extLst>
              <a:ext uri="{FF2B5EF4-FFF2-40B4-BE49-F238E27FC236}">
                <a16:creationId xmlns:a16="http://schemas.microsoft.com/office/drawing/2014/main" id="{42E9AA5E-2FBD-4C62-8645-CC04DE632264}"/>
              </a:ext>
            </a:extLst>
          </p:cNvPr>
          <p:cNvSpPr>
            <a:spLocks noGrp="1"/>
          </p:cNvSpPr>
          <p:nvPr>
            <p:ph idx="1"/>
          </p:nvPr>
        </p:nvSpPr>
        <p:spPr>
          <a:xfrm>
            <a:off x="685800" y="1833055"/>
            <a:ext cx="4784651" cy="4486480"/>
          </a:xfrm>
        </p:spPr>
        <p:txBody>
          <a:bodyPr vert="horz" lIns="91440" tIns="45720" rIns="91440" bIns="45720" rtlCol="0">
            <a:normAutofit/>
          </a:bodyPr>
          <a:lstStyle/>
          <a:p>
            <a:r>
              <a:rPr lang="en-GB"/>
              <a:t>This is the end of the first week of the module.</a:t>
            </a:r>
          </a:p>
          <a:p>
            <a:r>
              <a:rPr lang="en-GB"/>
              <a:t>Please engage with the activities and the reading.</a:t>
            </a:r>
          </a:p>
          <a:p>
            <a:endParaRPr lang="en-GB" dirty="0"/>
          </a:p>
        </p:txBody>
      </p:sp>
      <p:pic>
        <p:nvPicPr>
          <p:cNvPr id="4" name="Picture 4" descr="A computer sitting on top of a wooden table&#10;&#10;Description automatically generated">
            <a:extLst>
              <a:ext uri="{FF2B5EF4-FFF2-40B4-BE49-F238E27FC236}">
                <a16:creationId xmlns:a16="http://schemas.microsoft.com/office/drawing/2014/main" id="{399F03D5-08D6-4693-B7C8-DF14E3A65456}"/>
              </a:ext>
            </a:extLst>
          </p:cNvPr>
          <p:cNvPicPr>
            <a:picLocks noChangeAspect="1"/>
          </p:cNvPicPr>
          <p:nvPr/>
        </p:nvPicPr>
        <p:blipFill rotWithShape="1">
          <a:blip r:embed="rId3"/>
          <a:srcRect l="11892" r="33100" b="-2"/>
          <a:stretch/>
        </p:blipFill>
        <p:spPr>
          <a:xfrm>
            <a:off x="7467601" y="1371600"/>
            <a:ext cx="3390900" cy="4114801"/>
          </a:xfrm>
          <a:prstGeom prst="rect">
            <a:avLst/>
          </a:prstGeom>
        </p:spPr>
      </p:pic>
    </p:spTree>
    <p:extLst>
      <p:ext uri="{BB962C8B-B14F-4D97-AF65-F5344CB8AC3E}">
        <p14:creationId xmlns:p14="http://schemas.microsoft.com/office/powerpoint/2010/main" val="2421212730"/>
      </p:ext>
    </p:extLst>
  </p:cSld>
  <p:clrMapOvr>
    <a:masterClrMapping/>
  </p:clrMapOvr>
  <p:timing>
    <p:tnLst>
      <p:par>
        <p:cTn id="1" dur="indefinite" restart="never" nodeType="tmRoot"/>
      </p:par>
    </p:tnLst>
  </p:timing>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1856</Words>
  <Application>Microsoft Office PowerPoint</Application>
  <PresentationFormat>Widescreen</PresentationFormat>
  <Paragraphs>140</Paragraphs>
  <Slides>31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Gill Sans MT</vt:lpstr>
      <vt:lpstr>Goudy Old Style</vt:lpstr>
      <vt:lpstr>ClassicFrameVTI</vt:lpstr>
      <vt:lpstr>Reflective Practice in Counselling</vt:lpstr>
      <vt:lpstr>Introduction</vt:lpstr>
      <vt:lpstr>Content</vt:lpstr>
      <vt:lpstr>Aims of this Module</vt:lpstr>
      <vt:lpstr>Aims of this module Learning Outcomes (1)</vt:lpstr>
      <vt:lpstr>Aims of this module Learning Outcomes (2)</vt:lpstr>
      <vt:lpstr>Journal writing</vt:lpstr>
      <vt:lpstr>Reflective Journey</vt:lpstr>
      <vt:lpstr>Part One</vt:lpstr>
      <vt:lpstr>Starting something new</vt:lpstr>
      <vt:lpstr>Written Activity One</vt:lpstr>
      <vt:lpstr>Transition Theory</vt:lpstr>
      <vt:lpstr>Theory of Transition</vt:lpstr>
      <vt:lpstr>Phase One: Ending, Losing, Letting Go</vt:lpstr>
      <vt:lpstr>Phase two: The Neutral Zone</vt:lpstr>
      <vt:lpstr>Phase three: The new beginning</vt:lpstr>
      <vt:lpstr>Consider...</vt:lpstr>
      <vt:lpstr>How does transition theory relate to this course?</vt:lpstr>
      <vt:lpstr>Written Activity Two  Take a look at Moodle for the next activity</vt:lpstr>
      <vt:lpstr>Pause for a break</vt:lpstr>
      <vt:lpstr>Part Two</vt:lpstr>
      <vt:lpstr>What is reflective practice?</vt:lpstr>
      <vt:lpstr>Reading activity</vt:lpstr>
      <vt:lpstr>Feedback</vt:lpstr>
      <vt:lpstr>Motivation</vt:lpstr>
      <vt:lpstr>Written Activity Three  Take a look at Moodle for the next activity</vt:lpstr>
      <vt:lpstr>Busy lives</vt:lpstr>
      <vt:lpstr>Importance of reflection</vt:lpstr>
      <vt:lpstr>Consider</vt:lpstr>
      <vt:lpstr>Final Activity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1133</cp:revision>
  <dcterms:created xsi:type="dcterms:W3CDTF">2020-09-07T19:07:23Z</dcterms:created>
  <dcterms:modified xsi:type="dcterms:W3CDTF">2020-09-23T10:19:44Z</dcterms:modified>
</cp:coreProperties>
</file>