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1" r:id="rId26"/>
    <p:sldId id="280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50" autoAdjust="0"/>
    <p:restoredTop sz="94694"/>
  </p:normalViewPr>
  <p:slideViewPr>
    <p:cSldViewPr snapToGrid="0">
      <p:cViewPr varScale="1">
        <p:scale>
          <a:sx n="107" d="100"/>
          <a:sy n="107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03000-72BF-4B06-A74E-39479A918A20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CEB90-1B02-4C9E-81AE-195AD97A9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80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Hides</a:t>
            </a:r>
            <a:r>
              <a:rPr lang="en-GB" baseline="0" dirty="0"/>
              <a:t> all P’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ACEB90-1B02-4C9E-81AE-195AD97A94FF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6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8250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15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17936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497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44064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683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276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162521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291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181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4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04A566BA-A0D0-482F-953E-1E5A339E1A8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EA97478-F75A-491F-AAA0-DD4ED0C1519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21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shoelace.io/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bootstrap/bootstrap_ref_css_images.asp" TargetMode="External"/><Relationship Id="rId2" Type="http://schemas.openxmlformats.org/officeDocument/2006/relationships/hyperlink" Target="https://www.w3schools.com/bootstrap/bootstrap_ref_css_buttons.asp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Starting Web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2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Looked at the design considerations when creating websites</a:t>
            </a:r>
          </a:p>
          <a:p>
            <a:endParaRPr lang="en-GB" dirty="0"/>
          </a:p>
          <a:p>
            <a:r>
              <a:rPr lang="en-GB" dirty="0"/>
              <a:t>Created a design specification for our sites to be developed over the course of assignment 2</a:t>
            </a:r>
          </a:p>
        </p:txBody>
      </p:sp>
    </p:spTree>
    <p:extLst>
      <p:ext uri="{BB962C8B-B14F-4D97-AF65-F5344CB8AC3E}">
        <p14:creationId xmlns:p14="http://schemas.microsoft.com/office/powerpoint/2010/main" val="2170715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Looking at the different methods of developing websites</a:t>
            </a:r>
          </a:p>
          <a:p>
            <a:endParaRPr lang="en-GB" dirty="0"/>
          </a:p>
          <a:p>
            <a:r>
              <a:rPr lang="en-GB" dirty="0"/>
              <a:t>Focussing on HTML and CSS</a:t>
            </a:r>
          </a:p>
        </p:txBody>
      </p:sp>
    </p:spTree>
    <p:extLst>
      <p:ext uri="{BB962C8B-B14F-4D97-AF65-F5344CB8AC3E}">
        <p14:creationId xmlns:p14="http://schemas.microsoft.com/office/powerpoint/2010/main" val="660009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Stands for Hypertext </a:t>
            </a:r>
            <a:r>
              <a:rPr lang="en-GB" dirty="0" err="1"/>
              <a:t>Markup</a:t>
            </a:r>
            <a:r>
              <a:rPr lang="en-GB" dirty="0"/>
              <a:t> Language</a:t>
            </a:r>
          </a:p>
          <a:p>
            <a:endParaRPr lang="en-GB" dirty="0"/>
          </a:p>
          <a:p>
            <a:r>
              <a:rPr lang="en-GB" dirty="0"/>
              <a:t>Essentially the language of the web</a:t>
            </a:r>
          </a:p>
          <a:p>
            <a:endParaRPr lang="en-GB" dirty="0"/>
          </a:p>
          <a:p>
            <a:r>
              <a:rPr lang="en-GB" dirty="0"/>
              <a:t>Almost all pages made exist as HTML</a:t>
            </a:r>
          </a:p>
        </p:txBody>
      </p:sp>
    </p:spTree>
    <p:extLst>
      <p:ext uri="{BB962C8B-B14F-4D97-AF65-F5344CB8AC3E}">
        <p14:creationId xmlns:p14="http://schemas.microsoft.com/office/powerpoint/2010/main" val="2517513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1533" y="5266657"/>
            <a:ext cx="3920067" cy="21367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HTML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545" y="1825625"/>
            <a:ext cx="3550598" cy="32115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1897041"/>
            <a:ext cx="6888531" cy="3068763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6454498" y="5037221"/>
            <a:ext cx="3920067" cy="2136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Processed and Displayed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In browser</a:t>
            </a:r>
          </a:p>
        </p:txBody>
      </p:sp>
    </p:spTree>
    <p:extLst>
      <p:ext uri="{BB962C8B-B14F-4D97-AF65-F5344CB8AC3E}">
        <p14:creationId xmlns:p14="http://schemas.microsoft.com/office/powerpoint/2010/main" val="3840379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HTML is what’s considered a loose language, this means we can have the same results but get there in a number of different ways</a:t>
            </a:r>
          </a:p>
          <a:p>
            <a:endParaRPr lang="en-GB" dirty="0"/>
          </a:p>
          <a:p>
            <a:r>
              <a:rPr lang="en-GB" dirty="0"/>
              <a:t>Unlike other stricter languages where things need to be perfect to work </a:t>
            </a:r>
          </a:p>
        </p:txBody>
      </p:sp>
    </p:spTree>
    <p:extLst>
      <p:ext uri="{BB962C8B-B14F-4D97-AF65-F5344CB8AC3E}">
        <p14:creationId xmlns:p14="http://schemas.microsoft.com/office/powerpoint/2010/main" val="270182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HTML is a </a:t>
            </a:r>
            <a:r>
              <a:rPr lang="en-GB" dirty="0" err="1"/>
              <a:t>markup</a:t>
            </a:r>
            <a:r>
              <a:rPr lang="en-GB" dirty="0"/>
              <a:t> language and makes use of various tags to format the content. </a:t>
            </a:r>
          </a:p>
          <a:p>
            <a:endParaRPr lang="en-GB" dirty="0"/>
          </a:p>
          <a:p>
            <a:r>
              <a:rPr lang="en-GB" dirty="0"/>
              <a:t>These tags are enclosed within angle braces </a:t>
            </a:r>
            <a:r>
              <a:rPr lang="en-GB" b="1" dirty="0"/>
              <a:t>&lt;Tag Name&gt;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Except few tags, most of the tags have their corresponding closing tags. For example, </a:t>
            </a:r>
            <a:r>
              <a:rPr lang="en-GB" b="1" dirty="0"/>
              <a:t>&lt;html&gt;</a:t>
            </a:r>
            <a:r>
              <a:rPr lang="en-GB" dirty="0"/>
              <a:t> has its closing tag </a:t>
            </a:r>
            <a:r>
              <a:rPr lang="en-GB" b="1" dirty="0"/>
              <a:t>&lt;/html&gt;</a:t>
            </a:r>
            <a:r>
              <a:rPr lang="en-GB" dirty="0"/>
              <a:t> and </a:t>
            </a:r>
            <a:r>
              <a:rPr lang="en-GB" b="1" dirty="0"/>
              <a:t>&lt;body&gt;</a:t>
            </a:r>
            <a:r>
              <a:rPr lang="en-GB" dirty="0"/>
              <a:t> tag has its closing tag </a:t>
            </a:r>
            <a:r>
              <a:rPr lang="en-GB" b="1" dirty="0"/>
              <a:t>&lt;/body&gt;</a:t>
            </a:r>
            <a:r>
              <a:rPr lang="en-GB" dirty="0"/>
              <a:t> tag 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948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done in notepad, or notepad ++ or more specialist packages such as Dreamweaver</a:t>
            </a:r>
          </a:p>
          <a:p>
            <a:endParaRPr lang="en-GB" dirty="0"/>
          </a:p>
          <a:p>
            <a:r>
              <a:rPr lang="en-GB" dirty="0"/>
              <a:t>Open a text editor such as notepad or notepad++ and type the </a:t>
            </a:r>
            <a:r>
              <a:rPr lang="en-GB" dirty="0" err="1"/>
              <a:t>folliwing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757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&lt;html&gt;</a:t>
            </a:r>
            <a:br>
              <a:rPr lang="en-GB" dirty="0"/>
            </a:br>
            <a:r>
              <a:rPr lang="en-GB" dirty="0"/>
              <a:t>&lt;body&gt;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&lt;h1&gt;Who is amazing?&lt;/h1&gt;</a:t>
            </a:r>
            <a:br>
              <a:rPr lang="en-GB" dirty="0"/>
            </a:br>
            <a:r>
              <a:rPr lang="en-GB" dirty="0"/>
              <a:t>&lt;p&gt;Karl. Karl is amazing!&lt;/p&gt;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&lt;/body&gt;</a:t>
            </a:r>
            <a:br>
              <a:rPr lang="en-GB" dirty="0"/>
            </a:br>
            <a:r>
              <a:rPr lang="en-GB" dirty="0"/>
              <a:t>&lt;/html&gt;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65137" y="2240547"/>
            <a:ext cx="6326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{opens the HTML so tells the browser this is the start of the page}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65137" y="4966814"/>
            <a:ext cx="6247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{closes the HTML so tells the browser this is the end of the page}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8812" y="3603680"/>
            <a:ext cx="6752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{opens and closes the body – so MAIN area of the site (think content)}</a:t>
            </a:r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>
          <a:xfrm rot="10800000">
            <a:off x="2206108" y="3146478"/>
            <a:ext cx="3382704" cy="641868"/>
          </a:xfrm>
          <a:prstGeom prst="bentConnector3">
            <a:avLst>
              <a:gd name="adj1" fmla="val -49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>
            <a:stCxn id="6" idx="1"/>
          </p:cNvCxnSpPr>
          <p:nvPr/>
        </p:nvCxnSpPr>
        <p:spPr>
          <a:xfrm rot="10800000" flipV="1">
            <a:off x="2465138" y="3788346"/>
            <a:ext cx="3123675" cy="986854"/>
          </a:xfrm>
          <a:prstGeom prst="bentConnector3">
            <a:avLst>
              <a:gd name="adj1" fmla="val -41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2184399" y="3294296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{A heading}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184400" y="4207074"/>
            <a:ext cx="1472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{A paragraph}</a:t>
            </a:r>
          </a:p>
        </p:txBody>
      </p:sp>
    </p:spTree>
    <p:extLst>
      <p:ext uri="{BB962C8B-B14F-4D97-AF65-F5344CB8AC3E}">
        <p14:creationId xmlns:p14="http://schemas.microsoft.com/office/powerpoint/2010/main" val="177046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Save the file on your user area as: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	Activity1.html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will now see you can open this file in the browser</a:t>
            </a:r>
          </a:p>
        </p:txBody>
      </p:sp>
    </p:spTree>
    <p:extLst>
      <p:ext uri="{BB962C8B-B14F-4D97-AF65-F5344CB8AC3E}">
        <p14:creationId xmlns:p14="http://schemas.microsoft.com/office/powerpoint/2010/main" val="593473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2 - Headings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has stacked headings, from 1-6. Repeat the save from activity 1 with the following: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48000" y="2833626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&lt;h1&gt;This is heading 1&lt;/h1&gt;</a:t>
            </a:r>
          </a:p>
          <a:p>
            <a:r>
              <a:rPr lang="en-GB" dirty="0"/>
              <a:t>&lt;h2&gt;This is heading 2&lt;/h2&gt;</a:t>
            </a:r>
          </a:p>
          <a:p>
            <a:r>
              <a:rPr lang="en-GB" dirty="0"/>
              <a:t>&lt;h3&gt;This is heading 3&lt;/h3&gt;</a:t>
            </a:r>
          </a:p>
          <a:p>
            <a:r>
              <a:rPr lang="en-GB" dirty="0"/>
              <a:t>&lt;h4&gt;This is heading 4&lt;/h4&gt;</a:t>
            </a:r>
          </a:p>
          <a:p>
            <a:r>
              <a:rPr lang="en-GB" dirty="0"/>
              <a:t>&lt;h5&gt;This is heading 5&lt;/h5&gt;</a:t>
            </a:r>
          </a:p>
          <a:p>
            <a:r>
              <a:rPr lang="en-GB" dirty="0"/>
              <a:t>&lt;h6&gt;This is heading 6&lt;/h6&gt;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2780505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3 -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Paragraph tags have their own line break built in, try the following to see what this means: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711115" y="2938444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&lt;p&gt;This is a paragraph.&lt;/p&gt;</a:t>
            </a:r>
          </a:p>
          <a:p>
            <a:r>
              <a:rPr lang="en-GB" dirty="0"/>
              <a:t>&lt;p&gt;This is another paragraph.&lt;/p&gt;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2167292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4 -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 tag is how we add a link to our sites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1072" y="302464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="https://www.google.com"&gt;This is a link&lt;/a&gt;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638468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5 Images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&lt;!DOCTYPE html&gt;</a:t>
            </a:r>
          </a:p>
          <a:p>
            <a:pPr marL="0" indent="0">
              <a:buNone/>
            </a:pPr>
            <a:r>
              <a:rPr lang="en-GB" dirty="0"/>
              <a:t>&lt;html&gt;</a:t>
            </a:r>
          </a:p>
          <a:p>
            <a:pPr marL="0" indent="0">
              <a:buNone/>
            </a:pPr>
            <a:r>
              <a:rPr lang="en-GB" dirty="0"/>
              <a:t>&lt;body&gt;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="location.jpg" alt="Alternative text here" width="104" height="142"&gt;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&lt;/body&gt;</a:t>
            </a:r>
          </a:p>
          <a:p>
            <a:pPr marL="0" indent="0">
              <a:buNone/>
            </a:pPr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301184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some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define a style inside a tag:</a:t>
            </a:r>
          </a:p>
        </p:txBody>
      </p:sp>
      <p:sp>
        <p:nvSpPr>
          <p:cNvPr id="4" name="Rectangle 3"/>
          <p:cNvSpPr/>
          <p:nvPr/>
        </p:nvSpPr>
        <p:spPr>
          <a:xfrm>
            <a:off x="1086416" y="2912158"/>
            <a:ext cx="53218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&lt;!DOCTYPE html&gt;</a:t>
            </a:r>
          </a:p>
          <a:p>
            <a:r>
              <a:rPr lang="en-GB" sz="2400" dirty="0"/>
              <a:t>&lt;html&gt;</a:t>
            </a:r>
          </a:p>
          <a:p>
            <a:r>
              <a:rPr lang="en-GB" sz="2400" b="1" dirty="0"/>
              <a:t>&lt;body style="</a:t>
            </a:r>
            <a:r>
              <a:rPr lang="en-GB" sz="2400" b="1" dirty="0" err="1"/>
              <a:t>background-color:green</a:t>
            </a:r>
            <a:r>
              <a:rPr lang="en-GB" sz="2400" b="1" dirty="0"/>
              <a:t>;"&gt;</a:t>
            </a:r>
          </a:p>
          <a:p>
            <a:endParaRPr lang="en-GB" sz="2400" dirty="0"/>
          </a:p>
          <a:p>
            <a:r>
              <a:rPr lang="en-GB" sz="2400" dirty="0"/>
              <a:t>&lt;h1&gt;This is a heading&lt;/h1&gt;</a:t>
            </a:r>
          </a:p>
          <a:p>
            <a:r>
              <a:rPr lang="en-GB" sz="2400" dirty="0"/>
              <a:t>&lt;p&gt;This is a paragraph.&lt;/p&gt;</a:t>
            </a:r>
          </a:p>
          <a:p>
            <a:endParaRPr lang="en-GB" sz="2400" dirty="0"/>
          </a:p>
          <a:p>
            <a:r>
              <a:rPr lang="en-GB" sz="2400" dirty="0"/>
              <a:t>&lt;/body&gt;</a:t>
            </a:r>
          </a:p>
          <a:p>
            <a:r>
              <a:rPr lang="en-GB" sz="2400" dirty="0"/>
              <a:t>&lt;/html&gt;</a:t>
            </a:r>
          </a:p>
        </p:txBody>
      </p:sp>
      <p:sp>
        <p:nvSpPr>
          <p:cNvPr id="5" name="Rectangle 4"/>
          <p:cNvSpPr/>
          <p:nvPr/>
        </p:nvSpPr>
        <p:spPr>
          <a:xfrm>
            <a:off x="5955792" y="2895580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&lt;!DOCTYPE html&gt;</a:t>
            </a:r>
          </a:p>
          <a:p>
            <a:r>
              <a:rPr lang="en-GB" sz="2400" dirty="0"/>
              <a:t>&lt;html&gt;</a:t>
            </a:r>
          </a:p>
          <a:p>
            <a:r>
              <a:rPr lang="en-GB" sz="2400" dirty="0"/>
              <a:t>&lt;body&gt;</a:t>
            </a:r>
          </a:p>
          <a:p>
            <a:endParaRPr lang="en-GB" sz="2400" b="1" dirty="0"/>
          </a:p>
          <a:p>
            <a:r>
              <a:rPr lang="en-GB" sz="2400" b="1" dirty="0"/>
              <a:t>&lt;h1 style="</a:t>
            </a:r>
            <a:r>
              <a:rPr lang="en-GB" sz="2400" b="1" dirty="0" err="1"/>
              <a:t>color:blue</a:t>
            </a:r>
            <a:r>
              <a:rPr lang="en-GB" sz="2400" b="1" dirty="0"/>
              <a:t>;"&gt;This is a heading&lt;/h1&gt;</a:t>
            </a:r>
          </a:p>
          <a:p>
            <a:r>
              <a:rPr lang="en-GB" sz="2400" b="1" dirty="0"/>
              <a:t>&lt;p style="</a:t>
            </a:r>
            <a:r>
              <a:rPr lang="en-GB" sz="2400" b="1" dirty="0" err="1"/>
              <a:t>color:red</a:t>
            </a:r>
            <a:r>
              <a:rPr lang="en-GB" sz="2400" b="1" dirty="0"/>
              <a:t>;"&gt;This is a paragraph.&lt;/p&gt;</a:t>
            </a:r>
          </a:p>
          <a:p>
            <a:endParaRPr lang="en-GB" sz="2400" dirty="0"/>
          </a:p>
          <a:p>
            <a:r>
              <a:rPr lang="en-GB" sz="2400" dirty="0"/>
              <a:t>&lt;/body&gt;</a:t>
            </a:r>
          </a:p>
          <a:p>
            <a:r>
              <a:rPr lang="en-GB" sz="24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279052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&lt;!DOCTYPE html&gt;</a:t>
            </a:r>
          </a:p>
          <a:p>
            <a:pPr marL="0" indent="0">
              <a:buNone/>
            </a:pPr>
            <a:r>
              <a:rPr lang="en-GB" dirty="0"/>
              <a:t>&lt;html&gt;</a:t>
            </a:r>
          </a:p>
          <a:p>
            <a:pPr marL="0" indent="0">
              <a:buNone/>
            </a:pPr>
            <a:r>
              <a:rPr lang="en-GB" dirty="0"/>
              <a:t>&lt;body&gt;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&lt;h1 style="</a:t>
            </a:r>
            <a:r>
              <a:rPr lang="en-GB" dirty="0" err="1"/>
              <a:t>text-align:center</a:t>
            </a:r>
            <a:r>
              <a:rPr lang="en-GB" dirty="0"/>
              <a:t>;"&gt;</a:t>
            </a:r>
            <a:r>
              <a:rPr lang="en-GB" dirty="0" err="1"/>
              <a:t>Centered</a:t>
            </a:r>
            <a:r>
              <a:rPr lang="en-GB" dirty="0"/>
              <a:t> Heading&lt;/h1&gt;</a:t>
            </a:r>
          </a:p>
          <a:p>
            <a:pPr marL="0" indent="0">
              <a:buNone/>
            </a:pPr>
            <a:r>
              <a:rPr lang="en-GB" dirty="0"/>
              <a:t>&lt;p style="</a:t>
            </a:r>
            <a:r>
              <a:rPr lang="en-GB" dirty="0" err="1"/>
              <a:t>text-align:center</a:t>
            </a:r>
            <a:r>
              <a:rPr lang="en-GB" dirty="0"/>
              <a:t>;"&gt;</a:t>
            </a:r>
            <a:r>
              <a:rPr lang="en-GB" dirty="0" err="1"/>
              <a:t>Centered</a:t>
            </a:r>
            <a:r>
              <a:rPr lang="en-GB" dirty="0"/>
              <a:t> paragraph.&lt;/p&gt;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&lt;/body&gt;</a:t>
            </a:r>
          </a:p>
          <a:p>
            <a:pPr marL="0" indent="0">
              <a:buNone/>
            </a:pPr>
            <a:r>
              <a:rPr lang="en-GB" dirty="0"/>
              <a:t>&lt;/html&gt;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479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if you can figure out how to: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have a centred blue heading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Have a right aligned </a:t>
            </a:r>
            <a:r>
              <a:rPr lang="en-GB"/>
              <a:t>red paragraph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674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2 </a:t>
            </a:r>
            <a:r>
              <a:rPr lang="en-GB" dirty="0" err="1"/>
              <a:t>css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093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Looked at adding generic HTML elements</a:t>
            </a:r>
          </a:p>
          <a:p>
            <a:endParaRPr lang="en-GB" dirty="0"/>
          </a:p>
          <a:p>
            <a:r>
              <a:rPr lang="en-GB" dirty="0"/>
              <a:t>Looked at basics of styling</a:t>
            </a:r>
          </a:p>
        </p:txBody>
      </p:sp>
    </p:spTree>
    <p:extLst>
      <p:ext uri="{BB962C8B-B14F-4D97-AF65-F5344CB8AC3E}">
        <p14:creationId xmlns:p14="http://schemas.microsoft.com/office/powerpoint/2010/main" val="2607540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Linking local pages</a:t>
            </a:r>
          </a:p>
          <a:p>
            <a:endParaRPr lang="en-GB" dirty="0"/>
          </a:p>
          <a:p>
            <a:r>
              <a:rPr lang="en-GB" dirty="0"/>
              <a:t>Starting to style with </a:t>
            </a:r>
            <a:r>
              <a:rPr lang="en-GB" dirty="0" err="1"/>
              <a:t>css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356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week we had a link to an external site, but what about pages on our site?</a:t>
            </a:r>
          </a:p>
          <a:p>
            <a:endParaRPr lang="en-GB" dirty="0"/>
          </a:p>
          <a:p>
            <a:r>
              <a:rPr lang="en-GB" dirty="0"/>
              <a:t>If the page we are linking to is IN THE SAME FOLDER – we only need to page’s name and extension e.g. index.html</a:t>
            </a:r>
          </a:p>
          <a:p>
            <a:endParaRPr lang="en-GB" dirty="0"/>
          </a:p>
          <a:p>
            <a:r>
              <a:rPr lang="en-GB" dirty="0"/>
              <a:t>Can anyone remember the TAG for a link?</a:t>
            </a:r>
          </a:p>
        </p:txBody>
      </p:sp>
    </p:spTree>
    <p:extLst>
      <p:ext uri="{BB962C8B-B14F-4D97-AF65-F5344CB8AC3E}">
        <p14:creationId xmlns:p14="http://schemas.microsoft.com/office/powerpoint/2010/main" val="2668844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2 files, 1 page1.html and the other page2.html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248" y="3258416"/>
            <a:ext cx="5810250" cy="24193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598" y="3220316"/>
            <a:ext cx="5010150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5634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in </a:t>
            </a:r>
            <a:r>
              <a:rPr lang="en-GB" dirty="0" err="1"/>
              <a:t>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week we styled using IN LINE STYLING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3016828" y="2790134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b="1" dirty="0"/>
          </a:p>
          <a:p>
            <a:r>
              <a:rPr lang="en-GB" b="1" dirty="0"/>
              <a:t>&lt;h1 style="</a:t>
            </a:r>
            <a:r>
              <a:rPr lang="en-GB" b="1" dirty="0" err="1"/>
              <a:t>color:blue</a:t>
            </a:r>
            <a:r>
              <a:rPr lang="en-GB" b="1" dirty="0"/>
              <a:t>;"&gt;This is a heading&lt;/h1&gt;</a:t>
            </a:r>
          </a:p>
          <a:p>
            <a:r>
              <a:rPr lang="en-GB" b="1" dirty="0"/>
              <a:t>&lt;p style="</a:t>
            </a:r>
            <a:r>
              <a:rPr lang="en-GB" b="1" dirty="0" err="1"/>
              <a:t>color:red</a:t>
            </a:r>
            <a:r>
              <a:rPr lang="en-GB" b="1" dirty="0"/>
              <a:t>;"&gt;This is a paragraph.&lt;/p&gt;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39070929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WITH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isn’t an incredibly efficient way for us to style a document</a:t>
            </a:r>
          </a:p>
          <a:p>
            <a:endParaRPr lang="en-GB" dirty="0"/>
          </a:p>
          <a:p>
            <a:r>
              <a:rPr lang="en-GB" dirty="0"/>
              <a:t>If we wanted ALL paragraphs to be red we’d have to go through the entire document</a:t>
            </a:r>
          </a:p>
          <a:p>
            <a:endParaRPr lang="en-GB" dirty="0"/>
          </a:p>
          <a:p>
            <a:r>
              <a:rPr lang="en-GB" dirty="0"/>
              <a:t>CSS allows us to assign the same styles to something based on it’s class</a:t>
            </a:r>
          </a:p>
        </p:txBody>
      </p:sp>
    </p:spTree>
    <p:extLst>
      <p:ext uri="{BB962C8B-B14F-4D97-AF65-F5344CB8AC3E}">
        <p14:creationId xmlns:p14="http://schemas.microsoft.com/office/powerpoint/2010/main" val="1188850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use of </a:t>
            </a:r>
            <a:r>
              <a:rPr lang="en-GB" dirty="0" err="1"/>
              <a:t>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to ALL of an existing tag e.g. all H1, all P</a:t>
            </a:r>
          </a:p>
          <a:p>
            <a:endParaRPr lang="en-GB" dirty="0"/>
          </a:p>
          <a:p>
            <a:r>
              <a:rPr lang="en-GB" dirty="0"/>
              <a:t>Create a custom class and apply selectively to TAGS</a:t>
            </a:r>
          </a:p>
        </p:txBody>
      </p:sp>
    </p:spTree>
    <p:extLst>
      <p:ext uri="{BB962C8B-B14F-4D97-AF65-F5344CB8AC3E}">
        <p14:creationId xmlns:p14="http://schemas.microsoft.com/office/powerpoint/2010/main" val="35625610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p tags will have the same class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9540" y="382385"/>
            <a:ext cx="3115108" cy="623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910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 of </a:t>
            </a:r>
            <a:r>
              <a:rPr lang="en-GB" dirty="0" err="1"/>
              <a:t>css</a:t>
            </a:r>
            <a:r>
              <a:rPr lang="en-GB" dirty="0"/>
              <a:t> – expansion!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we have our class we can change it!!!!</a:t>
            </a:r>
          </a:p>
          <a:p>
            <a:endParaRPr lang="en-GB" dirty="0"/>
          </a:p>
          <a:p>
            <a:r>
              <a:rPr lang="en-GB" dirty="0"/>
              <a:t>Add this line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6292" y="3828288"/>
            <a:ext cx="4895157" cy="205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1135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Ok, but what if I only want some tags changed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where we create our own class – alter the </a:t>
            </a:r>
            <a:r>
              <a:rPr lang="en-GB" dirty="0" err="1"/>
              <a:t>css</a:t>
            </a:r>
            <a:r>
              <a:rPr lang="en-GB" dirty="0"/>
              <a:t> and HTML to the following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3025" y="2850139"/>
            <a:ext cx="3343275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0131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isn’t that the same?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Not really, though we add the class when we write the page, we can change all instances on a page easily by altering the CSS style</a:t>
            </a:r>
          </a:p>
          <a:p>
            <a:endParaRPr lang="en-GB" dirty="0"/>
          </a:p>
          <a:p>
            <a:r>
              <a:rPr lang="en-GB" dirty="0"/>
              <a:t>We can ass as MANY classes as we like to our tags</a:t>
            </a:r>
          </a:p>
          <a:p>
            <a:endParaRPr lang="en-GB" dirty="0"/>
          </a:p>
          <a:p>
            <a:r>
              <a:rPr lang="en-GB" dirty="0"/>
              <a:t>With the CSS in the header section we can use it anywhere on the page – but what if we want to use it on the ENTIRE SITE!</a:t>
            </a:r>
          </a:p>
          <a:p>
            <a:endParaRPr lang="en-GB" dirty="0"/>
          </a:p>
          <a:p>
            <a:r>
              <a:rPr lang="en-GB" dirty="0"/>
              <a:t>Enter! THE EXTERNAL STYLE SHEET!!!</a:t>
            </a:r>
          </a:p>
        </p:txBody>
      </p:sp>
    </p:spTree>
    <p:extLst>
      <p:ext uri="{BB962C8B-B14F-4D97-AF65-F5344CB8AC3E}">
        <p14:creationId xmlns:p14="http://schemas.microsoft.com/office/powerpoint/2010/main" val="1633272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the following and save is as mystyles.css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425" y="3074046"/>
            <a:ext cx="6195581" cy="2805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740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link to your html file, we do it in the head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7832" y="2803017"/>
            <a:ext cx="5730942" cy="358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5961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page should display fine </a:t>
            </a:r>
          </a:p>
          <a:p>
            <a:endParaRPr lang="en-GB" dirty="0"/>
          </a:p>
          <a:p>
            <a:r>
              <a:rPr lang="en-GB" dirty="0"/>
              <a:t>The head looks for the CSS file, inks it in and uses the styles inside</a:t>
            </a:r>
          </a:p>
          <a:p>
            <a:endParaRPr lang="en-GB" dirty="0"/>
          </a:p>
          <a:p>
            <a:r>
              <a:rPr lang="en-GB" dirty="0"/>
              <a:t>Can then be used on ANY page – so why have we bothered learning in line and styles in the head?</a:t>
            </a:r>
          </a:p>
        </p:txBody>
      </p:sp>
    </p:spTree>
    <p:extLst>
      <p:ext uri="{BB962C8B-B14F-4D97-AF65-F5344CB8AC3E}">
        <p14:creationId xmlns:p14="http://schemas.microsoft.com/office/powerpoint/2010/main" val="26744722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External styles are loaded</a:t>
            </a:r>
          </a:p>
          <a:p>
            <a:endParaRPr lang="en-GB" dirty="0"/>
          </a:p>
          <a:p>
            <a:r>
              <a:rPr lang="en-GB" dirty="0"/>
              <a:t>2. Any head styles are loaded – if the same class is in the HEAD, the External class is ignored</a:t>
            </a:r>
          </a:p>
          <a:p>
            <a:endParaRPr lang="en-GB" dirty="0"/>
          </a:p>
          <a:p>
            <a:r>
              <a:rPr lang="en-GB" dirty="0"/>
              <a:t>3. Any in line styles are </a:t>
            </a:r>
            <a:r>
              <a:rPr lang="en-GB" dirty="0" err="1"/>
              <a:t>applicaed</a:t>
            </a:r>
            <a:r>
              <a:rPr lang="en-GB" dirty="0"/>
              <a:t> – if the style is different to the external and head both are ignored</a:t>
            </a:r>
          </a:p>
        </p:txBody>
      </p:sp>
    </p:spTree>
    <p:extLst>
      <p:ext uri="{BB962C8B-B14F-4D97-AF65-F5344CB8AC3E}">
        <p14:creationId xmlns:p14="http://schemas.microsoft.com/office/powerpoint/2010/main" val="39261563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divs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1752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 far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Basics of html</a:t>
            </a:r>
          </a:p>
          <a:p>
            <a:endParaRPr lang="en-US" dirty="0"/>
          </a:p>
          <a:p>
            <a:r>
              <a:rPr lang="en-US" dirty="0"/>
              <a:t>Looking at using CSS in line, in head and eternal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8758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Css</a:t>
            </a:r>
            <a:r>
              <a:rPr lang="en-US" dirty="0"/>
              <a:t> for layout control</a:t>
            </a:r>
          </a:p>
          <a:p>
            <a:endParaRPr lang="en-US" dirty="0"/>
          </a:p>
          <a:p>
            <a:r>
              <a:rPr lang="en-US" dirty="0"/>
              <a:t>Use what we call </a:t>
            </a:r>
            <a:r>
              <a:rPr lang="en-US" dirty="0" err="1"/>
              <a:t>div’s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Defined by the BOX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1273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css box mod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000" y="193492"/>
            <a:ext cx="8074026" cy="6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3707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7290" y="-112889"/>
            <a:ext cx="7016044" cy="685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108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cheeky </a:t>
            </a:r>
            <a:r>
              <a:rPr lang="en-US" dirty="0" err="1"/>
              <a:t>css</a:t>
            </a:r>
            <a:r>
              <a:rPr lang="en-US" dirty="0"/>
              <a:t>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3786895"/>
            <a:ext cx="10178322" cy="209269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Add rules for the other elements</a:t>
            </a:r>
          </a:p>
          <a:p>
            <a:endParaRPr lang="en-US" dirty="0"/>
          </a:p>
          <a:p>
            <a:r>
              <a:rPr lang="en-US" dirty="0"/>
              <a:t>Different background </a:t>
            </a:r>
            <a:r>
              <a:rPr lang="en-US" dirty="0" err="1"/>
              <a:t>colour</a:t>
            </a:r>
            <a:endParaRPr lang="en-US" dirty="0"/>
          </a:p>
          <a:p>
            <a:endParaRPr lang="en-US" dirty="0"/>
          </a:p>
          <a:p>
            <a:r>
              <a:rPr lang="en-US" dirty="0"/>
              <a:t>Fonts etc. definable by DIV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3837" y="1271235"/>
            <a:ext cx="4957763" cy="251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1655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 all float down 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0749" y="2098103"/>
            <a:ext cx="7461251" cy="3969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4964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796" y="168980"/>
            <a:ext cx="3247849" cy="6588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5337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Issues!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Scalability</a:t>
            </a:r>
          </a:p>
          <a:p>
            <a:endParaRPr lang="en-US" dirty="0"/>
          </a:p>
          <a:p>
            <a:r>
              <a:rPr lang="en-US" dirty="0"/>
              <a:t>Work with percentages!</a:t>
            </a:r>
          </a:p>
          <a:p>
            <a:endParaRPr lang="en-US" dirty="0"/>
          </a:p>
          <a:p>
            <a:r>
              <a:rPr lang="en-US" dirty="0"/>
              <a:t>Re write the CSS to make use of % instead of fixed </a:t>
            </a:r>
            <a:r>
              <a:rPr lang="en-US" dirty="0" err="1"/>
              <a:t>px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6396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BOOTSTRAP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Sites split into rows and columns</a:t>
            </a:r>
          </a:p>
          <a:p>
            <a:endParaRPr lang="en-GB" dirty="0"/>
          </a:p>
          <a:p>
            <a:r>
              <a:rPr lang="en-GB" dirty="0"/>
              <a:t>CSS is provided to help us do this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http://shoelace.io/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4424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4592782"/>
            <a:ext cx="10178322" cy="196221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Scales</a:t>
            </a:r>
          </a:p>
          <a:p>
            <a:pPr marL="457200" lvl="1" indent="0">
              <a:buNone/>
            </a:pPr>
            <a:r>
              <a:rPr lang="en-GB" dirty="0" err="1"/>
              <a:t>xs</a:t>
            </a:r>
            <a:r>
              <a:rPr lang="en-GB" dirty="0"/>
              <a:t> (for phones - screens less than 768px wide)</a:t>
            </a:r>
          </a:p>
          <a:p>
            <a:pPr marL="457200" lvl="1" indent="0">
              <a:buNone/>
            </a:pPr>
            <a:r>
              <a:rPr lang="en-GB" dirty="0" err="1"/>
              <a:t>sm</a:t>
            </a:r>
            <a:r>
              <a:rPr lang="en-GB" dirty="0"/>
              <a:t> (for tablets - screens equal to or greater than 768px wide)</a:t>
            </a:r>
          </a:p>
          <a:p>
            <a:pPr marL="457200" lvl="1" indent="0">
              <a:buNone/>
            </a:pPr>
            <a:r>
              <a:rPr lang="en-GB" dirty="0"/>
              <a:t>md (for small laptops - screens equal to or greater than 992px wide)</a:t>
            </a:r>
          </a:p>
          <a:p>
            <a:pPr marL="457200" lvl="1" indent="0">
              <a:buNone/>
            </a:pPr>
            <a:r>
              <a:rPr lang="en-GB" dirty="0" err="1"/>
              <a:t>lg</a:t>
            </a:r>
            <a:r>
              <a:rPr lang="en-GB" dirty="0"/>
              <a:t> (for laptops and desktops - screens equal to or greater than 1200px wide)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026" name="Picture 2" descr="Image result for bootstrap column row exam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410" y="1278081"/>
            <a:ext cx="10960333" cy="304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90180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BOOTSTRAP BUTTONS: </a:t>
            </a:r>
            <a:r>
              <a:rPr lang="en-GB" dirty="0">
                <a:hlinkClick r:id="rId2"/>
              </a:rPr>
              <a:t>https://www.w3schools.com/bootstrap/bootstrap_ref_css_buttons.asp</a:t>
            </a:r>
            <a:endParaRPr lang="en-GB" dirty="0"/>
          </a:p>
          <a:p>
            <a:endParaRPr lang="en-GB" dirty="0"/>
          </a:p>
          <a:p>
            <a:r>
              <a:rPr lang="en-GB" dirty="0"/>
              <a:t>BOOTSTRAP IMAGES (pay special attention to responsive!)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https://www.w3schools.com/bootstrap/bootstrap_ref_css_images.asp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4375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bootstrap model (ROWS OF 12 COLUMNS) create a plan of your layout</a:t>
            </a:r>
          </a:p>
        </p:txBody>
      </p:sp>
    </p:spTree>
    <p:extLst>
      <p:ext uri="{BB962C8B-B14F-4D97-AF65-F5344CB8AC3E}">
        <p14:creationId xmlns:p14="http://schemas.microsoft.com/office/powerpoint/2010/main" val="14565332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this file</a:t>
            </a:r>
          </a:p>
        </p:txBody>
      </p:sp>
    </p:spTree>
    <p:extLst>
      <p:ext uri="{BB962C8B-B14F-4D97-AF65-F5344CB8AC3E}">
        <p14:creationId xmlns:p14="http://schemas.microsoft.com/office/powerpoint/2010/main" val="32090474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JAVASCRIPT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87635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language that can be used in web browsers to add extra interactivity/features</a:t>
            </a:r>
          </a:p>
          <a:p>
            <a:endParaRPr lang="en-GB" dirty="0"/>
          </a:p>
          <a:p>
            <a:r>
              <a:rPr lang="en-GB" dirty="0"/>
              <a:t>Can be used for: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Dynamic page elements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/>
              <a:t>Drop down menus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/>
              <a:t>Animated buttons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Client side calculations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Browser detection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Cookies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Client side form validation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92885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&lt;html&gt;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&lt;head&gt;  &lt;title&gt;First JavaScript Page&lt;/title&gt; &lt;/head&gt;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&lt;body&gt;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&lt;h1&gt;First JavaScript Page&lt;/h1&gt;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&lt;script type="text/</a:t>
            </a: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javascript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"&gt; 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&lt;!--</a:t>
            </a:r>
          </a:p>
          <a:p>
            <a:pPr>
              <a:buNone/>
              <a:defRPr/>
            </a:pP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document.write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("&lt;</a:t>
            </a: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hr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&gt;");</a:t>
            </a:r>
          </a:p>
          <a:p>
            <a:pPr>
              <a:buNone/>
              <a:defRPr/>
            </a:pP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document.write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("Hello World Wide Web");</a:t>
            </a:r>
          </a:p>
          <a:p>
            <a:pPr>
              <a:buNone/>
              <a:defRPr/>
            </a:pP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document.write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("&lt;</a:t>
            </a:r>
            <a:r>
              <a:rPr lang="en-US" dirty="0" err="1">
                <a:solidFill>
                  <a:schemeClr val="tx1"/>
                </a:solidFill>
                <a:latin typeface="Comic Sans MS" pitchFamily="66" charset="0"/>
              </a:rPr>
              <a:t>hr</a:t>
            </a: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&gt;");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--&gt; 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&lt;/script&gt;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&lt;/body&gt;</a:t>
            </a:r>
          </a:p>
          <a:p>
            <a:pPr>
              <a:buNone/>
              <a:defRPr/>
            </a:pPr>
            <a:r>
              <a:rPr lang="en-US" dirty="0">
                <a:solidFill>
                  <a:schemeClr val="tx1"/>
                </a:solidFill>
                <a:latin typeface="Comic Sans MS" pitchFamily="66" charset="0"/>
              </a:rPr>
              <a:t>&lt;/html&gt;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36710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904009"/>
            <a:ext cx="10178322" cy="4975583"/>
          </a:xfrm>
        </p:spPr>
        <p:txBody>
          <a:bodyPr>
            <a:normAutofit fontScale="92500" lnSpcReduction="20000"/>
          </a:bodyPr>
          <a:lstStyle/>
          <a:p>
            <a:pPr marL="274320" indent="-274320">
              <a:lnSpc>
                <a:spcPct val="80000"/>
              </a:lnSpc>
              <a:buNone/>
              <a:defRPr/>
            </a:pPr>
            <a:endParaRPr lang="en-GB" sz="2400" dirty="0"/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sz="2400" dirty="0"/>
              <a:t>JavaScript is usually embedded inside HTML documents using the &lt;script&gt; tag.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endParaRPr lang="en-GB" sz="2400" dirty="0"/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sz="2400" dirty="0"/>
              <a:t>For example a ALERT: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endParaRPr lang="en-GB" sz="2400" dirty="0"/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&lt;html&gt;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&lt;head&gt;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&lt;title&gt;JavaScript1&lt;/title&gt;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&lt;/head&gt;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&lt;body&gt;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endParaRPr lang="en-GB" sz="2000" dirty="0"/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>
                <a:solidFill>
                  <a:srgbClr val="FF3300"/>
                </a:solidFill>
              </a:rPr>
              <a:t>&lt;script type="text/</a:t>
            </a:r>
            <a:r>
              <a:rPr lang="en-GB" sz="2000" dirty="0" err="1">
                <a:solidFill>
                  <a:srgbClr val="FF3300"/>
                </a:solidFill>
              </a:rPr>
              <a:t>javascript</a:t>
            </a:r>
            <a:r>
              <a:rPr lang="en-GB" sz="2000" dirty="0">
                <a:solidFill>
                  <a:srgbClr val="FF3300"/>
                </a:solidFill>
              </a:rPr>
              <a:t>"&gt;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>
                <a:solidFill>
                  <a:srgbClr val="FF3300"/>
                </a:solidFill>
              </a:rPr>
              <a:t>alert("My very first JavaScript");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>
                <a:solidFill>
                  <a:srgbClr val="FF3300"/>
                </a:solidFill>
              </a:rPr>
              <a:t>&lt;/script&gt;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endParaRPr lang="en-GB" sz="2000" dirty="0">
              <a:solidFill>
                <a:srgbClr val="FF3300"/>
              </a:solidFill>
            </a:endParaRP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&lt;/body&gt;</a:t>
            </a:r>
          </a:p>
          <a:p>
            <a:pPr marL="548640" lvl="1" indent="-274320">
              <a:lnSpc>
                <a:spcPct val="80000"/>
              </a:lnSpc>
              <a:buNone/>
              <a:defRPr/>
            </a:pPr>
            <a:r>
              <a:rPr lang="en-GB" sz="2000" dirty="0"/>
              <a:t>&lt;/html&gt;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7716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200">
                <a:solidFill>
                  <a:srgbClr val="7B9899"/>
                </a:solidFill>
              </a:rPr>
              <a:t>Pop up windows - confirm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1847850" y="1268413"/>
            <a:ext cx="8820150" cy="5473700"/>
          </a:xfrm>
        </p:spPr>
        <p:txBody>
          <a:bodyPr>
            <a:normAutofit fontScale="92500" lnSpcReduction="20000"/>
          </a:bodyPr>
          <a:lstStyle/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&lt;html&gt;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&lt;head&gt;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&lt;title&gt;JavaScript10&lt;/title&gt;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&lt;/head&gt;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&lt;body&gt;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&lt;script type="text/</a:t>
            </a:r>
            <a:r>
              <a:rPr lang="en-GB" altLang="en-US" dirty="0" err="1">
                <a:solidFill>
                  <a:srgbClr val="FF3300"/>
                </a:solidFill>
              </a:rPr>
              <a:t>javascript</a:t>
            </a:r>
            <a:r>
              <a:rPr lang="en-GB" altLang="en-US" dirty="0">
                <a:solidFill>
                  <a:srgbClr val="FF3300"/>
                </a:solidFill>
              </a:rPr>
              <a:t>"&gt;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 err="1">
                <a:solidFill>
                  <a:srgbClr val="FF3300"/>
                </a:solidFill>
              </a:rPr>
              <a:t>var</a:t>
            </a:r>
            <a:r>
              <a:rPr lang="en-GB" altLang="en-US" dirty="0">
                <a:solidFill>
                  <a:srgbClr val="FF3300"/>
                </a:solidFill>
              </a:rPr>
              <a:t> reply;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reply=confirm("Do you agree?");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if (reply)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{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  alert("GOOD!");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}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else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{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  alert("NEVER MIND.");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}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&lt;/script&gt;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dirty="0">
              <a:solidFill>
                <a:srgbClr val="FF3300"/>
              </a:solidFill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&lt;/body&gt;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89678374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200" dirty="0">
                <a:solidFill>
                  <a:srgbClr val="7B9899"/>
                </a:solidFill>
              </a:rPr>
              <a:t>Pop up windows - prompt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981201" y="1600201"/>
            <a:ext cx="8507413" cy="4924425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&lt;html&gt;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&lt;head&gt;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&lt;title&gt;JavaScript11&lt;/title&gt;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&lt;/head&gt;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&lt;body&gt;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&lt;script type="text/</a:t>
            </a:r>
            <a:r>
              <a:rPr lang="en-GB" altLang="en-US" dirty="0" err="1">
                <a:solidFill>
                  <a:srgbClr val="FF3300"/>
                </a:solidFill>
              </a:rPr>
              <a:t>javascript</a:t>
            </a:r>
            <a:r>
              <a:rPr lang="en-GB" altLang="en-US" dirty="0">
                <a:solidFill>
                  <a:srgbClr val="FF3300"/>
                </a:solidFill>
              </a:rPr>
              <a:t>"&gt;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username=prompt("Please enter your </a:t>
            </a:r>
            <a:r>
              <a:rPr lang="en-GB" altLang="en-US" dirty="0" err="1">
                <a:solidFill>
                  <a:srgbClr val="FF3300"/>
                </a:solidFill>
              </a:rPr>
              <a:t>name","Enter</a:t>
            </a:r>
            <a:r>
              <a:rPr lang="en-GB" altLang="en-US" dirty="0">
                <a:solidFill>
                  <a:srgbClr val="FF3300"/>
                </a:solidFill>
              </a:rPr>
              <a:t> your name here");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 err="1">
                <a:solidFill>
                  <a:srgbClr val="FF3300"/>
                </a:solidFill>
              </a:rPr>
              <a:t>document.write</a:t>
            </a:r>
            <a:r>
              <a:rPr lang="en-GB" altLang="en-US" dirty="0">
                <a:solidFill>
                  <a:srgbClr val="FF3300"/>
                </a:solidFill>
              </a:rPr>
              <a:t>("&lt;h2&gt;Hello "+username+" Welcome to My Homepage&lt;/h2&gt;&lt;</a:t>
            </a:r>
            <a:r>
              <a:rPr lang="en-GB" altLang="en-US" dirty="0" err="1">
                <a:solidFill>
                  <a:srgbClr val="FF3300"/>
                </a:solidFill>
              </a:rPr>
              <a:t>br</a:t>
            </a:r>
            <a:r>
              <a:rPr lang="en-GB" altLang="en-US" dirty="0">
                <a:solidFill>
                  <a:srgbClr val="FF3300"/>
                </a:solidFill>
              </a:rPr>
              <a:t>&gt;")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>
                <a:solidFill>
                  <a:srgbClr val="FF3300"/>
                </a:solidFill>
              </a:rPr>
              <a:t>&lt;/script&gt;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&lt;/body&gt;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81182721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Conttrolling</a:t>
            </a:r>
            <a:r>
              <a:rPr lang="en-GB" dirty="0"/>
              <a:t> elements by their 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2"/>
            <a:ext cx="10656304" cy="36056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&lt;!DOCTYPE html&gt;</a:t>
            </a:r>
          </a:p>
          <a:p>
            <a:pPr marL="0" indent="0">
              <a:buNone/>
            </a:pPr>
            <a:r>
              <a:rPr lang="en-GB" sz="1600" dirty="0"/>
              <a:t>&lt;html&gt;</a:t>
            </a:r>
          </a:p>
          <a:p>
            <a:pPr marL="0" indent="0">
              <a:buNone/>
            </a:pPr>
            <a:r>
              <a:rPr lang="en-GB" sz="1600" dirty="0"/>
              <a:t>&lt;body&gt;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&lt;button </a:t>
            </a:r>
            <a:r>
              <a:rPr lang="en-GB" sz="1600" dirty="0" err="1">
                <a:solidFill>
                  <a:srgbClr val="FF0000"/>
                </a:solidFill>
              </a:rPr>
              <a:t>onclick</a:t>
            </a:r>
            <a:r>
              <a:rPr lang="en-GB" sz="1600" dirty="0">
                <a:solidFill>
                  <a:srgbClr val="00B050"/>
                </a:solidFill>
              </a:rPr>
              <a:t>="</a:t>
            </a:r>
            <a:r>
              <a:rPr lang="en-GB" sz="1600" dirty="0" err="1">
                <a:solidFill>
                  <a:srgbClr val="00B050"/>
                </a:solidFill>
              </a:rPr>
              <a:t>document.getElementById</a:t>
            </a:r>
            <a:r>
              <a:rPr lang="en-GB" sz="1600" dirty="0">
                <a:solidFill>
                  <a:srgbClr val="00B050"/>
                </a:solidFill>
              </a:rPr>
              <a:t>('</a:t>
            </a:r>
            <a:r>
              <a:rPr lang="en-GB" sz="1600" dirty="0" err="1">
                <a:solidFill>
                  <a:srgbClr val="00B050"/>
                </a:solidFill>
              </a:rPr>
              <a:t>myImage</a:t>
            </a:r>
            <a:r>
              <a:rPr lang="en-GB" sz="1600" dirty="0">
                <a:solidFill>
                  <a:srgbClr val="00B050"/>
                </a:solidFill>
              </a:rPr>
              <a:t>')</a:t>
            </a:r>
            <a:r>
              <a:rPr lang="en-GB" sz="1600" dirty="0">
                <a:solidFill>
                  <a:srgbClr val="FF0000"/>
                </a:solidFill>
              </a:rPr>
              <a:t>.</a:t>
            </a:r>
            <a:r>
              <a:rPr lang="en-GB" sz="1600" dirty="0" err="1">
                <a:solidFill>
                  <a:srgbClr val="FF0000"/>
                </a:solidFill>
              </a:rPr>
              <a:t>src</a:t>
            </a:r>
            <a:r>
              <a:rPr lang="en-GB" sz="1600" dirty="0">
                <a:solidFill>
                  <a:srgbClr val="FF0000"/>
                </a:solidFill>
              </a:rPr>
              <a:t>=‘PICTUREONE.PNG'"&gt;change to picture one&lt;/button&gt;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&lt;</a:t>
            </a:r>
            <a:r>
              <a:rPr lang="en-GB" sz="1600" dirty="0" err="1">
                <a:solidFill>
                  <a:srgbClr val="FF0000"/>
                </a:solidFill>
              </a:rPr>
              <a:t>img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>
                <a:solidFill>
                  <a:srgbClr val="00B050"/>
                </a:solidFill>
              </a:rPr>
              <a:t>id="</a:t>
            </a:r>
            <a:r>
              <a:rPr lang="en-GB" sz="1600" dirty="0" err="1">
                <a:solidFill>
                  <a:srgbClr val="00B050"/>
                </a:solidFill>
              </a:rPr>
              <a:t>myImage</a:t>
            </a:r>
            <a:r>
              <a:rPr lang="en-GB" sz="1600" dirty="0">
                <a:solidFill>
                  <a:srgbClr val="00B050"/>
                </a:solidFill>
              </a:rPr>
              <a:t>" </a:t>
            </a:r>
            <a:r>
              <a:rPr lang="en-GB" sz="1600" dirty="0" err="1">
                <a:solidFill>
                  <a:srgbClr val="FF0000"/>
                </a:solidFill>
              </a:rPr>
              <a:t>src</a:t>
            </a:r>
            <a:r>
              <a:rPr lang="en-GB" sz="1600" dirty="0">
                <a:solidFill>
                  <a:srgbClr val="FF0000"/>
                </a:solidFill>
              </a:rPr>
              <a:t>=“PICTUREONE.PNG" style="width:100px"&gt;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&lt;button </a:t>
            </a:r>
            <a:r>
              <a:rPr lang="en-GB" sz="1600" dirty="0" err="1">
                <a:solidFill>
                  <a:srgbClr val="FF0000"/>
                </a:solidFill>
              </a:rPr>
              <a:t>onclick</a:t>
            </a:r>
            <a:r>
              <a:rPr lang="en-GB" sz="1600" dirty="0">
                <a:solidFill>
                  <a:srgbClr val="00B050"/>
                </a:solidFill>
              </a:rPr>
              <a:t>="</a:t>
            </a:r>
            <a:r>
              <a:rPr lang="en-GB" sz="1600" dirty="0" err="1">
                <a:solidFill>
                  <a:srgbClr val="00B050"/>
                </a:solidFill>
              </a:rPr>
              <a:t>document.getElementById</a:t>
            </a:r>
            <a:r>
              <a:rPr lang="en-GB" sz="1600" dirty="0">
                <a:solidFill>
                  <a:srgbClr val="00B050"/>
                </a:solidFill>
              </a:rPr>
              <a:t>('</a:t>
            </a:r>
            <a:r>
              <a:rPr lang="en-GB" sz="1600" dirty="0" err="1">
                <a:solidFill>
                  <a:srgbClr val="00B050"/>
                </a:solidFill>
              </a:rPr>
              <a:t>myImage</a:t>
            </a:r>
            <a:r>
              <a:rPr lang="en-GB" sz="1600" dirty="0">
                <a:solidFill>
                  <a:srgbClr val="00B050"/>
                </a:solidFill>
              </a:rPr>
              <a:t>').</a:t>
            </a:r>
            <a:r>
              <a:rPr lang="en-GB" sz="1600" dirty="0" err="1">
                <a:solidFill>
                  <a:srgbClr val="FF0000"/>
                </a:solidFill>
              </a:rPr>
              <a:t>src</a:t>
            </a:r>
            <a:r>
              <a:rPr lang="en-GB" sz="1600" dirty="0">
                <a:solidFill>
                  <a:srgbClr val="FF0000"/>
                </a:solidFill>
              </a:rPr>
              <a:t>=‘PICTURETWO.PNG'"&gt;Change to picture two&lt;/button&gt;</a:t>
            </a:r>
          </a:p>
          <a:p>
            <a:pPr marL="0" indent="0">
              <a:buNone/>
            </a:pPr>
            <a:r>
              <a:rPr lang="en-GB" sz="1600" dirty="0"/>
              <a:t>&lt;/body&gt;</a:t>
            </a:r>
          </a:p>
          <a:p>
            <a:pPr marL="0" indent="0">
              <a:buNone/>
            </a:pPr>
            <a:r>
              <a:rPr lang="en-GB" sz="16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86260829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be used on lots of html elements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53" y="2040772"/>
            <a:ext cx="11390601" cy="22159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7387" y="4542992"/>
            <a:ext cx="8331755" cy="179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7038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set up </a:t>
            </a:r>
            <a:r>
              <a:rPr lang="en-GB" dirty="0" err="1"/>
              <a:t>Javascript</a:t>
            </a:r>
            <a:r>
              <a:rPr lang="en-GB" dirty="0"/>
              <a:t> functions to control what happens – we can establish these functions in the HEAD of our document and call them when a button is pressed: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7567"/>
            <a:ext cx="5787736" cy="37885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504" y="3709555"/>
            <a:ext cx="4656859" cy="2032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45287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</a:t>
            </a:r>
            <a:r>
              <a:rPr lang="en-GB" dirty="0" err="1"/>
              <a:t>Javascript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use </a:t>
            </a:r>
            <a:r>
              <a:rPr lang="en-GB" dirty="0" err="1"/>
              <a:t>Javascript</a:t>
            </a:r>
            <a:r>
              <a:rPr lang="en-GB" dirty="0"/>
              <a:t> from an external file – we can have our own files (like our CSS or use online JS libraries) – no need to type these out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09988"/>
            <a:ext cx="5060373" cy="26783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7187" y="3709988"/>
            <a:ext cx="5315431" cy="267839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37855" y="3340656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External File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61219" y="3340656"/>
            <a:ext cx="1205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Online File</a:t>
            </a:r>
          </a:p>
        </p:txBody>
      </p:sp>
    </p:spTree>
    <p:extLst>
      <p:ext uri="{BB962C8B-B14F-4D97-AF65-F5344CB8AC3E}">
        <p14:creationId xmlns:p14="http://schemas.microsoft.com/office/powerpoint/2010/main" val="375130085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Jquery</a:t>
            </a:r>
            <a:r>
              <a:rPr lang="en-GB" dirty="0"/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7" y="1392383"/>
            <a:ext cx="10178322" cy="3593591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Javascript</a:t>
            </a:r>
            <a:r>
              <a:rPr lang="en-GB" dirty="0"/>
              <a:t> library that simplifies The JS library</a:t>
            </a:r>
          </a:p>
          <a:p>
            <a:endParaRPr lang="en-GB" dirty="0"/>
          </a:p>
          <a:p>
            <a:r>
              <a:rPr lang="en-GB" dirty="0"/>
              <a:t>Syntax is similar, and </a:t>
            </a:r>
            <a:r>
              <a:rPr lang="en-GB" dirty="0" err="1"/>
              <a:t>Jquery</a:t>
            </a:r>
            <a:r>
              <a:rPr lang="en-GB" dirty="0"/>
              <a:t> is easy to learn (well easy </a:t>
            </a:r>
            <a:r>
              <a:rPr lang="en-GB" dirty="0" err="1"/>
              <a:t>ish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To use we need to reference in the HEAD of our HTML (same as JS)</a:t>
            </a:r>
          </a:p>
          <a:p>
            <a:endParaRPr lang="en-GB" dirty="0"/>
          </a:p>
          <a:p>
            <a:r>
              <a:rPr lang="en-GB" dirty="0"/>
              <a:t>We can reference the google or MS version as it’s pretty likely it’s already been installed on the users machine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939" y="5091546"/>
            <a:ext cx="9553354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9816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Jquery</a:t>
            </a:r>
            <a:r>
              <a:rPr lang="en-GB" dirty="0"/>
              <a:t>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26127"/>
            <a:ext cx="10178322" cy="5517573"/>
          </a:xfrm>
        </p:spPr>
        <p:txBody>
          <a:bodyPr>
            <a:normAutofit/>
          </a:bodyPr>
          <a:lstStyle/>
          <a:p>
            <a:r>
              <a:rPr lang="en-GB" dirty="0"/>
              <a:t>tailor-made for </a:t>
            </a:r>
            <a:r>
              <a:rPr lang="en-GB" b="1" dirty="0"/>
              <a:t>selecting</a:t>
            </a:r>
            <a:r>
              <a:rPr lang="en-GB" dirty="0"/>
              <a:t> HTML elements and performing some </a:t>
            </a:r>
            <a:r>
              <a:rPr lang="en-GB" b="1" dirty="0"/>
              <a:t>action</a:t>
            </a:r>
            <a:r>
              <a:rPr lang="en-GB" dirty="0"/>
              <a:t> on the element(s).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Basic syntax is: </a:t>
            </a:r>
            <a:r>
              <a:rPr lang="en-GB" b="1" dirty="0"/>
              <a:t>$(</a:t>
            </a:r>
            <a:r>
              <a:rPr lang="en-GB" b="1" i="1" dirty="0"/>
              <a:t>selector</a:t>
            </a:r>
            <a:r>
              <a:rPr lang="en-GB" b="1" dirty="0"/>
              <a:t>).</a:t>
            </a:r>
            <a:r>
              <a:rPr lang="en-GB" b="1" i="1" dirty="0"/>
              <a:t>action</a:t>
            </a:r>
            <a:r>
              <a:rPr lang="en-GB" b="1" dirty="0"/>
              <a:t>()</a:t>
            </a:r>
            <a:endParaRPr lang="en-GB" dirty="0"/>
          </a:p>
          <a:p>
            <a:r>
              <a:rPr lang="en-GB" dirty="0"/>
              <a:t>A $ sign to define/access jQuery</a:t>
            </a:r>
          </a:p>
          <a:p>
            <a:r>
              <a:rPr lang="en-GB" dirty="0"/>
              <a:t>A (</a:t>
            </a:r>
            <a:r>
              <a:rPr lang="en-GB" i="1" dirty="0"/>
              <a:t>selector</a:t>
            </a:r>
            <a:r>
              <a:rPr lang="en-GB" dirty="0"/>
              <a:t>) to "query (or find)" HTML elements</a:t>
            </a:r>
          </a:p>
          <a:p>
            <a:r>
              <a:rPr lang="en-GB" dirty="0"/>
              <a:t>A jQuery </a:t>
            </a:r>
            <a:r>
              <a:rPr lang="en-GB" i="1" dirty="0"/>
              <a:t>action</a:t>
            </a:r>
            <a:r>
              <a:rPr lang="en-GB" dirty="0"/>
              <a:t>() to be performed on the element(s)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Examples:</a:t>
            </a:r>
          </a:p>
          <a:p>
            <a:pPr marL="0" indent="0">
              <a:buNone/>
            </a:pPr>
            <a:r>
              <a:rPr lang="en-GB" dirty="0"/>
              <a:t>$(this).hide() - hides the current element.</a:t>
            </a:r>
          </a:p>
          <a:p>
            <a:pPr marL="0" indent="0">
              <a:buNone/>
            </a:pPr>
            <a:r>
              <a:rPr lang="en-GB" dirty="0"/>
              <a:t>$("p").hide() - hides all &lt;p&gt; elements.</a:t>
            </a:r>
          </a:p>
          <a:p>
            <a:pPr marL="0" indent="0">
              <a:buNone/>
            </a:pPr>
            <a:r>
              <a:rPr lang="en-GB" dirty="0"/>
              <a:t>$(".test").hide() - hides all elements with class="test".</a:t>
            </a:r>
          </a:p>
          <a:p>
            <a:pPr marL="0" indent="0">
              <a:buNone/>
            </a:pPr>
            <a:r>
              <a:rPr lang="en-GB" dirty="0"/>
              <a:t>$("#test").hide() - hides the element with id="test".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68579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working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9604" y="969484"/>
            <a:ext cx="3850395" cy="5888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$(this).hide() - hides the current element.</a:t>
            </a:r>
          </a:p>
          <a:p>
            <a:pPr marL="0" indent="0">
              <a:buNone/>
            </a:pPr>
            <a:r>
              <a:rPr lang="en-GB" dirty="0"/>
              <a:t>$("p").hide() - hides all &lt;p&gt; elements</a:t>
            </a:r>
          </a:p>
          <a:p>
            <a:pPr marL="0" indent="0">
              <a:buNone/>
            </a:pPr>
            <a:r>
              <a:rPr lang="en-GB" dirty="0"/>
              <a:t>$(".test").hide() - hides all elements with class="test"</a:t>
            </a:r>
          </a:p>
          <a:p>
            <a:pPr marL="0" indent="0">
              <a:buNone/>
            </a:pPr>
            <a:r>
              <a:rPr lang="en-GB" dirty="0"/>
              <a:t>$("#test").hide() - hides the element with id="test“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Using the above, try to change it so only ONE of the paragraphs is hidden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0154" y="1874517"/>
            <a:ext cx="7607012" cy="41298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98603" y="2930236"/>
            <a:ext cx="2873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do we think this does?</a:t>
            </a:r>
          </a:p>
        </p:txBody>
      </p:sp>
    </p:spTree>
    <p:extLst>
      <p:ext uri="{BB962C8B-B14F-4D97-AF65-F5344CB8AC3E}">
        <p14:creationId xmlns:p14="http://schemas.microsoft.com/office/powerpoint/2010/main" val="182036684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6560" y="0"/>
            <a:ext cx="9359460" cy="713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84617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6425" y="1217365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 event represents the precise moment when something happens.</a:t>
            </a:r>
          </a:p>
          <a:p>
            <a:pPr marL="0" indent="0">
              <a:buNone/>
            </a:pPr>
            <a:r>
              <a:rPr lang="en-GB" dirty="0"/>
              <a:t>Examples:</a:t>
            </a:r>
          </a:p>
          <a:p>
            <a:r>
              <a:rPr lang="en-GB" dirty="0"/>
              <a:t>moving a mouse over an element</a:t>
            </a:r>
          </a:p>
          <a:p>
            <a:r>
              <a:rPr lang="en-GB" dirty="0"/>
              <a:t>selecting a radio button</a:t>
            </a:r>
          </a:p>
          <a:p>
            <a:r>
              <a:rPr lang="en-GB" dirty="0"/>
              <a:t>clicking on an element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-569" r="1603" b="569"/>
          <a:stretch/>
        </p:blipFill>
        <p:spPr>
          <a:xfrm>
            <a:off x="51906" y="3615369"/>
            <a:ext cx="11945463" cy="193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5783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689" y="1578824"/>
            <a:ext cx="10716300" cy="500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1948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1476</TotalTime>
  <Words>2030</Words>
  <Application>Microsoft Macintosh PowerPoint</Application>
  <PresentationFormat>Widescreen</PresentationFormat>
  <Paragraphs>378</Paragraphs>
  <Slides>63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9" baseType="lpstr">
      <vt:lpstr>Arial</vt:lpstr>
      <vt:lpstr>Calibri</vt:lpstr>
      <vt:lpstr>Comic Sans MS</vt:lpstr>
      <vt:lpstr>Gill Sans MT</vt:lpstr>
      <vt:lpstr>Impact</vt:lpstr>
      <vt:lpstr>Badge</vt:lpstr>
      <vt:lpstr>Starting Web Development</vt:lpstr>
      <vt:lpstr>So far</vt:lpstr>
      <vt:lpstr>Now</vt:lpstr>
      <vt:lpstr>HTML</vt:lpstr>
      <vt:lpstr>How it works</vt:lpstr>
      <vt:lpstr>HTML</vt:lpstr>
      <vt:lpstr>HTML Tags</vt:lpstr>
      <vt:lpstr>Writing HTML</vt:lpstr>
      <vt:lpstr>ACTIVITY 1</vt:lpstr>
      <vt:lpstr>Now</vt:lpstr>
      <vt:lpstr>Activity 2 - Headings</vt:lpstr>
      <vt:lpstr>Activity 3 - Paragraphs</vt:lpstr>
      <vt:lpstr>Activity 4 - links</vt:lpstr>
      <vt:lpstr>Activity 5 Images </vt:lpstr>
      <vt:lpstr>Adding some style</vt:lpstr>
      <vt:lpstr>Alignment</vt:lpstr>
      <vt:lpstr>Activity</vt:lpstr>
      <vt:lpstr>Week 2 css</vt:lpstr>
      <vt:lpstr>Last week </vt:lpstr>
      <vt:lpstr>This week</vt:lpstr>
      <vt:lpstr>links</vt:lpstr>
      <vt:lpstr>Links</vt:lpstr>
      <vt:lpstr>Styling in css</vt:lpstr>
      <vt:lpstr>STYLING WITH CSS</vt:lpstr>
      <vt:lpstr>Effective use of css</vt:lpstr>
      <vt:lpstr>EXAMPLE</vt:lpstr>
      <vt:lpstr>Benefit of css – expansion!</vt:lpstr>
      <vt:lpstr>Ok, but what if I only want some tags changed</vt:lpstr>
      <vt:lpstr>But isn’t that the same?</vt:lpstr>
      <vt:lpstr>creation</vt:lpstr>
      <vt:lpstr>Link it</vt:lpstr>
      <vt:lpstr>RELOAD</vt:lpstr>
      <vt:lpstr>CSS MODEL</vt:lpstr>
      <vt:lpstr>divs</vt:lpstr>
      <vt:lpstr>So far</vt:lpstr>
      <vt:lpstr>This week</vt:lpstr>
      <vt:lpstr>PowerPoint Presentation</vt:lpstr>
      <vt:lpstr>PowerPoint Presentation</vt:lpstr>
      <vt:lpstr>A cheeky css rule</vt:lpstr>
      <vt:lpstr>We all float down here</vt:lpstr>
      <vt:lpstr>PowerPoint Presentation</vt:lpstr>
      <vt:lpstr>Issues!</vt:lpstr>
      <vt:lpstr>THE BOOTSTRAP MODEL</vt:lpstr>
      <vt:lpstr>EXAMPLES</vt:lpstr>
      <vt:lpstr>EXTRA READING</vt:lpstr>
      <vt:lpstr>ACTIVITY</vt:lpstr>
      <vt:lpstr>ACTIVITY 2</vt:lpstr>
      <vt:lpstr>JAVASCRIPT</vt:lpstr>
      <vt:lpstr>What is it?</vt:lpstr>
      <vt:lpstr>Starting example</vt:lpstr>
      <vt:lpstr>PowerPoint Presentation</vt:lpstr>
      <vt:lpstr>Pop up windows - confirm</vt:lpstr>
      <vt:lpstr>Pop up windows - prompt</vt:lpstr>
      <vt:lpstr>Conttrolling elements by their id</vt:lpstr>
      <vt:lpstr>Can be used on lots of html elements</vt:lpstr>
      <vt:lpstr>Functions</vt:lpstr>
      <vt:lpstr>External Javascript</vt:lpstr>
      <vt:lpstr>Jquery!</vt:lpstr>
      <vt:lpstr>Jquery syntax</vt:lpstr>
      <vt:lpstr>A working Example</vt:lpstr>
      <vt:lpstr>PowerPoint Presentation</vt:lpstr>
      <vt:lpstr>JQUERY EVENTS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Web Development</dc:title>
  <dc:creator>Karl Jones</dc:creator>
  <cp:lastModifiedBy>Microsoft Office User</cp:lastModifiedBy>
  <cp:revision>23</cp:revision>
  <dcterms:created xsi:type="dcterms:W3CDTF">2018-01-14T18:23:40Z</dcterms:created>
  <dcterms:modified xsi:type="dcterms:W3CDTF">2019-04-02T09:08:01Z</dcterms:modified>
</cp:coreProperties>
</file>