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1.xml" ContentType="application/vnd.openxmlformats-officedocument.presentationml.slide+xml"/>
  <Override PartName="/ppt/slides/slide50.xml" ContentType="application/vnd.openxmlformats-officedocument.presentationml.slide+xml"/>
  <Override PartName="/ppt/slides/slide49.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27.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8.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s/slide21.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Masters/slideMaster1.xml" ContentType="application/vnd.openxmlformats-officedocument.presentationml.slideMaster+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6" r:id="rId3"/>
    <p:sldId id="304" r:id="rId4"/>
    <p:sldId id="305" r:id="rId5"/>
    <p:sldId id="307" r:id="rId6"/>
    <p:sldId id="311" r:id="rId7"/>
    <p:sldId id="308" r:id="rId8"/>
    <p:sldId id="309" r:id="rId9"/>
    <p:sldId id="310" r:id="rId10"/>
    <p:sldId id="280" r:id="rId11"/>
    <p:sldId id="257" r:id="rId12"/>
    <p:sldId id="258" r:id="rId13"/>
    <p:sldId id="260" r:id="rId14"/>
    <p:sldId id="261" r:id="rId15"/>
    <p:sldId id="259" r:id="rId16"/>
    <p:sldId id="262" r:id="rId17"/>
    <p:sldId id="263" r:id="rId18"/>
    <p:sldId id="264" r:id="rId19"/>
    <p:sldId id="265" r:id="rId20"/>
    <p:sldId id="266" r:id="rId21"/>
    <p:sldId id="268" r:id="rId22"/>
    <p:sldId id="267" r:id="rId23"/>
    <p:sldId id="269" r:id="rId24"/>
    <p:sldId id="270" r:id="rId25"/>
    <p:sldId id="271" r:id="rId26"/>
    <p:sldId id="272" r:id="rId27"/>
    <p:sldId id="273" r:id="rId28"/>
    <p:sldId id="274" r:id="rId29"/>
    <p:sldId id="278" r:id="rId30"/>
    <p:sldId id="275" r:id="rId31"/>
    <p:sldId id="276" r:id="rId32"/>
    <p:sldId id="277" r:id="rId33"/>
    <p:sldId id="279" r:id="rId34"/>
    <p:sldId id="281" r:id="rId35"/>
    <p:sldId id="287" r:id="rId36"/>
    <p:sldId id="282" r:id="rId37"/>
    <p:sldId id="283" r:id="rId38"/>
    <p:sldId id="284" r:id="rId39"/>
    <p:sldId id="285" r:id="rId40"/>
    <p:sldId id="288" r:id="rId41"/>
    <p:sldId id="286" r:id="rId42"/>
    <p:sldId id="289" r:id="rId43"/>
    <p:sldId id="290" r:id="rId44"/>
    <p:sldId id="295" r:id="rId45"/>
    <p:sldId id="297" r:id="rId46"/>
    <p:sldId id="298" r:id="rId47"/>
    <p:sldId id="299" r:id="rId48"/>
    <p:sldId id="300" r:id="rId49"/>
    <p:sldId id="301" r:id="rId50"/>
    <p:sldId id="302" r:id="rId51"/>
    <p:sldId id="303" r:id="rId52"/>
    <p:sldId id="291" r:id="rId53"/>
    <p:sldId id="294" r:id="rId54"/>
    <p:sldId id="292" r:id="rId55"/>
    <p:sldId id="293"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60"/>
  </p:normalViewPr>
  <p:slideViewPr>
    <p:cSldViewPr>
      <p:cViewPr>
        <p:scale>
          <a:sx n="51" d="100"/>
          <a:sy n="51" d="100"/>
        </p:scale>
        <p:origin x="-1926" y="-38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customXml" Target="../customXml/item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33B1CCF-10EA-4C33-BD63-8F9CB2C0231D}" type="datetimeFigureOut">
              <a:rPr lang="en-US" smtClean="0"/>
              <a:pPr/>
              <a:t>01-Dec-23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33B1CCF-10EA-4C33-BD63-8F9CB2C0231D}" type="datetimeFigureOut">
              <a:rPr lang="en-US" smtClean="0"/>
              <a:pPr/>
              <a:t>01-Dec-23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33B1CCF-10EA-4C33-BD63-8F9CB2C0231D}" type="datetimeFigureOut">
              <a:rPr lang="en-US" smtClean="0"/>
              <a:pPr/>
              <a:t>01-Dec-23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33B1CCF-10EA-4C33-BD63-8F9CB2C0231D}" type="datetimeFigureOut">
              <a:rPr lang="en-US" smtClean="0"/>
              <a:pPr/>
              <a:t>01-Dec-23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33B1CCF-10EA-4C33-BD63-8F9CB2C0231D}" type="datetimeFigureOut">
              <a:rPr lang="en-US" smtClean="0"/>
              <a:pPr/>
              <a:t>01-Dec-23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33B1CCF-10EA-4C33-BD63-8F9CB2C0231D}" type="datetimeFigureOut">
              <a:rPr lang="en-US" smtClean="0"/>
              <a:pPr/>
              <a:t>01-Dec-23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3B1CCF-10EA-4C33-BD63-8F9CB2C0231D}" type="datetimeFigureOut">
              <a:rPr lang="en-US" smtClean="0"/>
              <a:pPr/>
              <a:t>01-Dec-23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33B1CCF-10EA-4C33-BD63-8F9CB2C0231D}" type="datetimeFigureOut">
              <a:rPr lang="en-US" smtClean="0"/>
              <a:pPr/>
              <a:t>01-Dec-23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33B1CCF-10EA-4C33-BD63-8F9CB2C0231D}" type="datetimeFigureOut">
              <a:rPr lang="en-US" smtClean="0"/>
              <a:pPr/>
              <a:t>01-Dec-23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33B1CCF-10EA-4C33-BD63-8F9CB2C0231D}" type="datetimeFigureOut">
              <a:rPr lang="en-US" smtClean="0"/>
              <a:pPr/>
              <a:t>01-Dec-23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33B1CCF-10EA-4C33-BD63-8F9CB2C0231D}" type="datetimeFigureOut">
              <a:rPr lang="en-US" smtClean="0"/>
              <a:pPr/>
              <a:t>01-Dec-23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FAD369-5C7D-46A0-8471-F07B464E998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3B1CCF-10EA-4C33-BD63-8F9CB2C0231D}" type="datetimeFigureOut">
              <a:rPr lang="en-US" smtClean="0"/>
              <a:pPr/>
              <a:t>01-Dec-23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FAD369-5C7D-46A0-8471-F07B464E998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yfa.edu/student-resources/7-of-the-best-and-most-disturbing-war-documentaries/"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2.bfi.org.uk/sight-sound-magazine/greatest-doc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youtube.com/watch?v=yvC_xrDqB3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dailymotion.com/video/x2z8mlc" TargetMode="External"/><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hyperlink" Target="https://www.youtube.com/watch?v=0uOY6x_K8Ms"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movieweb.com/best-war-documentary-movie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qT6IagQ7xos" TargetMode="External"/><Relationship Id="rId2" Type="http://schemas.openxmlformats.org/officeDocument/2006/relationships/hyperlink" Target="https://www.youtube.com/watch?v=eLMaPOuEA4Q"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6GiqYLrJBG0"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movieweb.com/best-war-documentary-movies/"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5: Documentary</a:t>
            </a:r>
            <a:endParaRPr lang="en-US" dirty="0"/>
          </a:p>
        </p:txBody>
      </p:sp>
      <p:sp>
        <p:nvSpPr>
          <p:cNvPr id="4" name="Subtitle 2"/>
          <p:cNvSpPr>
            <a:spLocks noGrp="1"/>
          </p:cNvSpPr>
          <p:nvPr>
            <p:ph type="subTitle" idx="1"/>
          </p:nvPr>
        </p:nvSpPr>
        <p:spPr/>
        <p:txBody>
          <a:bodyPr/>
          <a:lstStyle/>
          <a:p>
            <a:r>
              <a:rPr lang="en-US" dirty="0" smtClean="0"/>
              <a:t>HPHI5903: War and Cinema</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smtClean="0"/>
              <a:t>Pictures of You </a:t>
            </a:r>
            <a:r>
              <a:rPr lang="en-US" dirty="0" smtClean="0"/>
              <a:t>The Cure</a:t>
            </a:r>
            <a:endParaRPr lang="en-US" dirty="0"/>
          </a:p>
        </p:txBody>
      </p:sp>
      <p:sp>
        <p:nvSpPr>
          <p:cNvPr id="3" name="Content Placeholder 2"/>
          <p:cNvSpPr>
            <a:spLocks noGrp="1"/>
          </p:cNvSpPr>
          <p:nvPr>
            <p:ph idx="1"/>
          </p:nvPr>
        </p:nvSpPr>
        <p:spPr>
          <a:xfrm>
            <a:off x="304800" y="1524000"/>
            <a:ext cx="8229600" cy="3352800"/>
          </a:xfrm>
        </p:spPr>
        <p:txBody>
          <a:bodyPr>
            <a:normAutofit/>
          </a:bodyPr>
          <a:lstStyle/>
          <a:p>
            <a:pPr>
              <a:buNone/>
            </a:pPr>
            <a:r>
              <a:rPr lang="en-US" dirty="0" smtClean="0"/>
              <a:t>    </a:t>
            </a:r>
            <a:r>
              <a:rPr lang="en-US" sz="2800" dirty="0" smtClean="0">
                <a:latin typeface="Bahnschrift SemiBold SemiConden" pitchFamily="34" charset="0"/>
              </a:rPr>
              <a:t>I've </a:t>
            </a:r>
            <a:r>
              <a:rPr lang="en-US" sz="2800" dirty="0" smtClean="0">
                <a:latin typeface="Bahnschrift SemiBold SemiConden" pitchFamily="34" charset="0"/>
              </a:rPr>
              <a:t>been looking so long at these pictures of you</a:t>
            </a:r>
            <a:br>
              <a:rPr lang="en-US" sz="2800" dirty="0" smtClean="0">
                <a:latin typeface="Bahnschrift SemiBold SemiConden" pitchFamily="34" charset="0"/>
              </a:rPr>
            </a:br>
            <a:r>
              <a:rPr lang="en-US" sz="2800" dirty="0" smtClean="0">
                <a:latin typeface="Bahnschrift SemiBold SemiConden" pitchFamily="34" charset="0"/>
              </a:rPr>
              <a:t>That I almost believe that they're real</a:t>
            </a:r>
            <a:br>
              <a:rPr lang="en-US" sz="2800" dirty="0" smtClean="0">
                <a:latin typeface="Bahnschrift SemiBold SemiConden" pitchFamily="34" charset="0"/>
              </a:rPr>
            </a:br>
            <a:r>
              <a:rPr lang="en-US" sz="2800" dirty="0" smtClean="0">
                <a:latin typeface="Bahnschrift SemiBold SemiConden" pitchFamily="34" charset="0"/>
              </a:rPr>
              <a:t>I've been living so long with my pictures of you</a:t>
            </a:r>
            <a:br>
              <a:rPr lang="en-US" sz="2800" dirty="0" smtClean="0">
                <a:latin typeface="Bahnschrift SemiBold SemiConden" pitchFamily="34" charset="0"/>
              </a:rPr>
            </a:br>
            <a:r>
              <a:rPr lang="en-US" sz="2800" dirty="0" smtClean="0">
                <a:latin typeface="Bahnschrift SemiBold SemiConden" pitchFamily="34" charset="0"/>
              </a:rPr>
              <a:t>That I almost believe that the pictures are all I can feel</a:t>
            </a:r>
            <a:endParaRPr lang="en-US" dirty="0">
              <a:latin typeface="Bahnschrift SemiBold SemiConden" pitchFamily="34" charset="0"/>
            </a:endParaRPr>
          </a:p>
        </p:txBody>
      </p:sp>
      <p:pic>
        <p:nvPicPr>
          <p:cNvPr id="3074" name="Picture 2"/>
          <p:cNvPicPr>
            <a:picLocks noChangeAspect="1" noChangeArrowheads="1"/>
          </p:cNvPicPr>
          <p:nvPr/>
        </p:nvPicPr>
        <p:blipFill>
          <a:blip r:embed="rId2" cstate="print"/>
          <a:srcRect l="4100" t="13542" r="33236" b="14583"/>
          <a:stretch>
            <a:fillRect/>
          </a:stretch>
        </p:blipFill>
        <p:spPr bwMode="auto">
          <a:xfrm>
            <a:off x="5105400" y="4253669"/>
            <a:ext cx="4038600" cy="2604331"/>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a:solidFill>
            <a:srgbClr val="FF0000"/>
          </a:solidFill>
        </p:spPr>
        <p:txBody>
          <a:bodyPr>
            <a:normAutofit fontScale="90000"/>
          </a:bodyPr>
          <a:lstStyle/>
          <a:p>
            <a:r>
              <a:rPr lang="en-US" b="1" dirty="0" smtClean="0">
                <a:solidFill>
                  <a:schemeClr val="bg1"/>
                </a:solidFill>
              </a:rPr>
              <a:t>The Power of Images</a:t>
            </a:r>
            <a:endParaRPr lang="en-US" b="1" dirty="0">
              <a:solidFill>
                <a:schemeClr val="bg1"/>
              </a:solidFill>
            </a:endParaRPr>
          </a:p>
        </p:txBody>
      </p:sp>
      <p:sp>
        <p:nvSpPr>
          <p:cNvPr id="3" name="Content Placeholder 2"/>
          <p:cNvSpPr>
            <a:spLocks noGrp="1"/>
          </p:cNvSpPr>
          <p:nvPr>
            <p:ph idx="1"/>
          </p:nvPr>
        </p:nvSpPr>
        <p:spPr>
          <a:xfrm>
            <a:off x="381000" y="990600"/>
            <a:ext cx="8229600" cy="5638800"/>
          </a:xfrm>
        </p:spPr>
        <p:txBody>
          <a:bodyPr>
            <a:normAutofit lnSpcReduction="10000"/>
          </a:bodyPr>
          <a:lstStyle/>
          <a:p>
            <a:pPr>
              <a:buNone/>
            </a:pPr>
            <a:r>
              <a:rPr lang="en-US" dirty="0" smtClean="0">
                <a:latin typeface="Bahnschrift SemiLight" pitchFamily="34" charset="0"/>
              </a:rPr>
              <a:t>   “People are sexually aroused by pictures and sculptures; they break pictures and sculptures; they mutilate them; they are claimed by them, stirred by them, and incited to revolt. They give thanks by means of them, expect to be elevated by them, and are moved to highest levels of empathy and fear. They have always responded in these ways; they still do. They do so in societies we call primitive and in modern societies; in East and West, in Africa, America, Asia, and Europe.”</a:t>
            </a:r>
            <a:endParaRPr lang="en-US" dirty="0">
              <a:latin typeface="Bahnschrift SemiLight" pitchFamily="34" charset="0"/>
            </a:endParaRPr>
          </a:p>
        </p:txBody>
      </p:sp>
      <p:sp>
        <p:nvSpPr>
          <p:cNvPr id="4" name="Title 1"/>
          <p:cNvSpPr txBox="1">
            <a:spLocks/>
          </p:cNvSpPr>
          <p:nvPr/>
        </p:nvSpPr>
        <p:spPr>
          <a:xfrm>
            <a:off x="457200" y="6019800"/>
            <a:ext cx="8229600" cy="1143000"/>
          </a:xfrm>
          <a:prstGeom prst="rect">
            <a:avLst/>
          </a:prstGeom>
        </p:spPr>
        <p:txBody>
          <a:bodyPr vert="horz" lIns="91440" tIns="45720" rIns="91440" bIns="45720" rtlCol="0" anchor="ctr">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err="1" smtClean="0">
                <a:ln>
                  <a:noFill/>
                </a:ln>
                <a:solidFill>
                  <a:schemeClr val="tx1"/>
                </a:solidFill>
                <a:effectLst/>
                <a:uLnTx/>
                <a:uFillTx/>
                <a:latin typeface="+mj-lt"/>
                <a:ea typeface="+mj-ea"/>
                <a:cs typeface="+mj-cs"/>
              </a:rPr>
              <a:t>Freedberg</a:t>
            </a:r>
            <a:r>
              <a:rPr kumimoji="0" lang="en-US" sz="1800" b="0" i="0" u="none" strike="noStrike" kern="1200" cap="none" spc="0" normalizeH="0" baseline="0" noProof="0" dirty="0" smtClean="0">
                <a:ln>
                  <a:noFill/>
                </a:ln>
                <a:solidFill>
                  <a:schemeClr val="tx1"/>
                </a:solidFill>
                <a:effectLst/>
                <a:uLnTx/>
                <a:uFillTx/>
                <a:latin typeface="+mj-lt"/>
                <a:ea typeface="+mj-ea"/>
                <a:cs typeface="+mj-cs"/>
              </a:rPr>
              <a:t>, David. </a:t>
            </a:r>
            <a:r>
              <a:rPr kumimoji="0" lang="en-US" sz="1800" b="1" i="1" u="none" strike="noStrike" kern="1200" cap="none" spc="0" normalizeH="0" baseline="0" noProof="0" dirty="0" smtClean="0">
                <a:ln>
                  <a:noFill/>
                </a:ln>
                <a:solidFill>
                  <a:schemeClr val="tx1"/>
                </a:solidFill>
                <a:effectLst/>
                <a:uLnTx/>
                <a:uFillTx/>
                <a:latin typeface="+mj-lt"/>
                <a:ea typeface="+mj-ea"/>
                <a:cs typeface="+mj-cs"/>
              </a:rPr>
              <a:t>The Power of Images</a:t>
            </a:r>
            <a:r>
              <a:rPr kumimoji="0" lang="en-US" sz="1800" b="0" i="0" u="none" strike="noStrike" kern="1200" cap="none" spc="0" normalizeH="0" baseline="0" noProof="0" dirty="0" smtClean="0">
                <a:ln>
                  <a:noFill/>
                </a:ln>
                <a:solidFill>
                  <a:schemeClr val="tx1"/>
                </a:solidFill>
                <a:effectLst/>
                <a:uLnTx/>
                <a:uFillTx/>
                <a:latin typeface="+mj-lt"/>
                <a:ea typeface="+mj-ea"/>
                <a:cs typeface="+mj-cs"/>
              </a:rPr>
              <a:t>. University of Chicago Press. London, 1989. </a:t>
            </a:r>
            <a:endParaRPr kumimoji="0" lang="en-US" sz="18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1"/>
            <a:ext cx="8229600" cy="5105400"/>
          </a:xfrm>
        </p:spPr>
        <p:txBody>
          <a:bodyPr>
            <a:normAutofit fontScale="92500" lnSpcReduction="10000"/>
          </a:bodyPr>
          <a:lstStyle/>
          <a:p>
            <a:pPr>
              <a:buNone/>
            </a:pPr>
            <a:r>
              <a:rPr lang="en-US" dirty="0" smtClean="0"/>
              <a:t>   </a:t>
            </a:r>
            <a:r>
              <a:rPr lang="en-US" dirty="0" smtClean="0">
                <a:latin typeface="Bahnschrift SemiBold" pitchFamily="34" charset="0"/>
              </a:rPr>
              <a:t>‘</a:t>
            </a:r>
            <a:r>
              <a:rPr lang="en-US" dirty="0" err="1" smtClean="0">
                <a:latin typeface="Bahnschrift SemiBold" pitchFamily="34" charset="0"/>
              </a:rPr>
              <a:t>Freedbergs</a:t>
            </a:r>
            <a:r>
              <a:rPr lang="en-US" dirty="0" smtClean="0">
                <a:latin typeface="Bahnschrift SemiBold" pitchFamily="34" charset="0"/>
              </a:rPr>
              <a:t> examples range from the 14</a:t>
            </a:r>
            <a:r>
              <a:rPr lang="en-US" baseline="30000" dirty="0" smtClean="0">
                <a:latin typeface="Bahnschrift SemiBold" pitchFamily="34" charset="0"/>
              </a:rPr>
              <a:t>th</a:t>
            </a:r>
            <a:r>
              <a:rPr lang="en-US" dirty="0" smtClean="0">
                <a:latin typeface="Bahnschrift SemiBold" pitchFamily="34" charset="0"/>
              </a:rPr>
              <a:t> to 17</a:t>
            </a:r>
            <a:r>
              <a:rPr lang="en-US" baseline="30000" dirty="0" smtClean="0">
                <a:latin typeface="Bahnschrift SemiBold" pitchFamily="34" charset="0"/>
              </a:rPr>
              <a:t>th</a:t>
            </a:r>
            <a:r>
              <a:rPr lang="en-US" dirty="0" smtClean="0">
                <a:latin typeface="Bahnschrift SemiBold" pitchFamily="34" charset="0"/>
              </a:rPr>
              <a:t> centuries… erotic art; idols and icons; statues; carvings; printed images and reproductions; prayer cards; effigies; waxworks; automata and animated images.</a:t>
            </a:r>
          </a:p>
          <a:p>
            <a:pPr>
              <a:buNone/>
            </a:pPr>
            <a:endParaRPr lang="en-US" sz="1100" dirty="0" smtClean="0">
              <a:latin typeface="Bahnschrift SemiBold" pitchFamily="34" charset="0"/>
            </a:endParaRPr>
          </a:p>
          <a:p>
            <a:pPr>
              <a:buNone/>
            </a:pPr>
            <a:r>
              <a:rPr lang="en-US" sz="1100" dirty="0" smtClean="0">
                <a:latin typeface="Bahnschrift SemiBold" pitchFamily="34" charset="0"/>
              </a:rPr>
              <a:t>	</a:t>
            </a:r>
            <a:r>
              <a:rPr lang="en-US" dirty="0" smtClean="0">
                <a:latin typeface="Bahnschrift SemiBold" pitchFamily="34" charset="0"/>
              </a:rPr>
              <a:t>What emerges, again and again, from his examples is the centrality of images in human lives and their power to act upon us, to evoke and produce consolation, arousal, hatred, hopes, memories, and the </a:t>
            </a:r>
            <a:r>
              <a:rPr lang="en-US" dirty="0" err="1" smtClean="0">
                <a:latin typeface="Bahnschrift SemiBold" pitchFamily="34" charset="0"/>
              </a:rPr>
              <a:t>mobilisation</a:t>
            </a:r>
            <a:r>
              <a:rPr lang="en-US" dirty="0" smtClean="0">
                <a:latin typeface="Bahnschrift SemiBold" pitchFamily="34" charset="0"/>
              </a:rPr>
              <a:t> of our desires’</a:t>
            </a:r>
            <a:endParaRPr lang="en-US" dirty="0">
              <a:latin typeface="Bahnschrift SemiBold" pitchFamily="34" charset="0"/>
            </a:endParaRPr>
          </a:p>
        </p:txBody>
      </p:sp>
      <p:sp>
        <p:nvSpPr>
          <p:cNvPr id="5" name="Title 1"/>
          <p:cNvSpPr>
            <a:spLocks noGrp="1"/>
          </p:cNvSpPr>
          <p:nvPr>
            <p:ph type="title"/>
          </p:nvPr>
        </p:nvSpPr>
        <p:spPr>
          <a:xfrm>
            <a:off x="457200" y="5715000"/>
            <a:ext cx="8229600" cy="1143000"/>
          </a:xfrm>
        </p:spPr>
        <p:txBody>
          <a:bodyPr>
            <a:noAutofit/>
          </a:bodyPr>
          <a:lstStyle/>
          <a:p>
            <a:r>
              <a:rPr lang="en-US" sz="2000" dirty="0" err="1" smtClean="0"/>
              <a:t>Merrin</a:t>
            </a:r>
            <a:r>
              <a:rPr lang="en-US" sz="2000" dirty="0" smtClean="0"/>
              <a:t>, William</a:t>
            </a:r>
            <a:r>
              <a:rPr lang="en-US" sz="2000" i="1" dirty="0" smtClean="0"/>
              <a:t>. Media Studies 2.0 </a:t>
            </a:r>
            <a:r>
              <a:rPr lang="en-US" sz="2000" dirty="0" err="1" smtClean="0"/>
              <a:t>Routledge</a:t>
            </a:r>
            <a:r>
              <a:rPr lang="en-US" sz="2000" dirty="0" smtClean="0"/>
              <a:t>. London, 2014.Pg.117</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 Eternal Sunshine of Harry Styles"/>
          <p:cNvPicPr>
            <a:picLocks noChangeAspect="1" noChangeArrowheads="1"/>
          </p:cNvPicPr>
          <p:nvPr/>
        </p:nvPicPr>
        <p:blipFill>
          <a:blip r:embed="rId2" cstate="print"/>
          <a:srcRect/>
          <a:stretch>
            <a:fillRect/>
          </a:stretch>
        </p:blipFill>
        <p:spPr bwMode="auto">
          <a:xfrm>
            <a:off x="381000" y="381000"/>
            <a:ext cx="3886199" cy="2590800"/>
          </a:xfrm>
          <a:prstGeom prst="rect">
            <a:avLst/>
          </a:prstGeom>
          <a:ln>
            <a:noFill/>
          </a:ln>
          <a:effectLst>
            <a:outerShdw blurRad="292100" dist="139700" dir="2700000" algn="tl" rotWithShape="0">
              <a:srgbClr val="333333">
                <a:alpha val="65000"/>
              </a:srgbClr>
            </a:outerShdw>
          </a:effectLst>
        </p:spPr>
      </p:pic>
      <p:pic>
        <p:nvPicPr>
          <p:cNvPr id="4100" name="Picture 4" descr="Taylor Swift - Wikipedia"/>
          <p:cNvPicPr>
            <a:picLocks noChangeAspect="1" noChangeArrowheads="1"/>
          </p:cNvPicPr>
          <p:nvPr/>
        </p:nvPicPr>
        <p:blipFill>
          <a:blip r:embed="rId3" cstate="print"/>
          <a:srcRect/>
          <a:stretch>
            <a:fillRect/>
          </a:stretch>
        </p:blipFill>
        <p:spPr bwMode="auto">
          <a:xfrm>
            <a:off x="5943600" y="228600"/>
            <a:ext cx="2991486" cy="4419600"/>
          </a:xfrm>
          <a:prstGeom prst="rect">
            <a:avLst/>
          </a:prstGeom>
          <a:noFill/>
        </p:spPr>
      </p:pic>
      <p:pic>
        <p:nvPicPr>
          <p:cNvPr id="4102" name="Picture 6" descr="Time to reassess Mary, the first Christian | The Australian"/>
          <p:cNvPicPr>
            <a:picLocks noChangeAspect="1" noChangeArrowheads="1"/>
          </p:cNvPicPr>
          <p:nvPr/>
        </p:nvPicPr>
        <p:blipFill>
          <a:blip r:embed="rId4" cstate="print"/>
          <a:srcRect/>
          <a:stretch>
            <a:fillRect/>
          </a:stretch>
        </p:blipFill>
        <p:spPr bwMode="auto">
          <a:xfrm>
            <a:off x="304800" y="3886200"/>
            <a:ext cx="4673600" cy="26289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a:blip r:embed="rId2" cstate="print">
            <a:lum bright="-20000" contrast="30000"/>
          </a:blip>
          <a:srcRect t="14949" r="8918" b="20250"/>
          <a:stretch>
            <a:fillRect/>
          </a:stretch>
        </p:blipFill>
        <p:spPr bwMode="auto">
          <a:xfrm>
            <a:off x="0" y="609600"/>
            <a:ext cx="9144000" cy="36576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5538" name="Picture 2" descr="The War Photo No One Would Publish - The Atlantic"/>
          <p:cNvPicPr>
            <a:picLocks noChangeAspect="1" noChangeArrowheads="1"/>
          </p:cNvPicPr>
          <p:nvPr/>
        </p:nvPicPr>
        <p:blipFill>
          <a:blip r:embed="rId2" cstate="print"/>
          <a:srcRect/>
          <a:stretch>
            <a:fillRect/>
          </a:stretch>
        </p:blipFill>
        <p:spPr bwMode="auto">
          <a:xfrm>
            <a:off x="381000" y="381000"/>
            <a:ext cx="8191500" cy="6191250"/>
          </a:xfrm>
          <a:prstGeom prst="rect">
            <a:avLst/>
          </a:prstGeom>
          <a:noFill/>
        </p:spPr>
      </p:pic>
      <p:sp>
        <p:nvSpPr>
          <p:cNvPr id="4" name="Title 1"/>
          <p:cNvSpPr txBox="1">
            <a:spLocks/>
          </p:cNvSpPr>
          <p:nvPr/>
        </p:nvSpPr>
        <p:spPr>
          <a:xfrm>
            <a:off x="457200" y="5943600"/>
            <a:ext cx="2057400" cy="609600"/>
          </a:xfrm>
          <a:prstGeom prst="rect">
            <a:avLst/>
          </a:prstGeom>
          <a:solidFill>
            <a:schemeClr val="bg1"/>
          </a:solidFill>
          <a:ln>
            <a:solidFill>
              <a:schemeClr val="tx1"/>
            </a:solidFill>
          </a:ln>
        </p:spPr>
        <p:txBody>
          <a:bodyPr vert="horz" lIns="91440" tIns="45720" rIns="91440" bIns="45720" rtlCol="0" anchor="ctr">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000" b="0" i="0" u="none" strike="noStrike" kern="1200" cap="none" spc="0" normalizeH="0" baseline="0" noProof="0" dirty="0" smtClean="0">
                <a:ln>
                  <a:noFill/>
                </a:ln>
                <a:solidFill>
                  <a:schemeClr val="tx1"/>
                </a:solidFill>
                <a:effectLst/>
                <a:uLnTx/>
                <a:uFillTx/>
                <a:latin typeface="+mj-lt"/>
                <a:ea typeface="+mj-ea"/>
                <a:cs typeface="+mj-cs"/>
              </a:rPr>
              <a:t>Feb 28</a:t>
            </a:r>
            <a:r>
              <a:rPr kumimoji="0" lang="en-US" sz="2000" b="0" i="0" u="none" strike="noStrike" kern="1200" cap="none" spc="0" normalizeH="0" baseline="30000" noProof="0" dirty="0" smtClean="0">
                <a:ln>
                  <a:noFill/>
                </a:ln>
                <a:solidFill>
                  <a:schemeClr val="tx1"/>
                </a:solidFill>
                <a:effectLst/>
                <a:uLnTx/>
                <a:uFillTx/>
                <a:latin typeface="+mj-lt"/>
                <a:ea typeface="+mj-ea"/>
                <a:cs typeface="+mj-cs"/>
              </a:rPr>
              <a:t>th</a:t>
            </a:r>
            <a:r>
              <a:rPr kumimoji="0" lang="en-US" sz="2000" b="0" i="0" u="none" strike="noStrike" kern="1200" cap="none" spc="0" normalizeH="0" baseline="0" noProof="0" dirty="0" smtClean="0">
                <a:ln>
                  <a:noFill/>
                </a:ln>
                <a:solidFill>
                  <a:schemeClr val="tx1"/>
                </a:solidFill>
                <a:effectLst/>
                <a:uLnTx/>
                <a:uFillTx/>
                <a:latin typeface="+mj-lt"/>
                <a:ea typeface="+mj-ea"/>
                <a:cs typeface="+mj-cs"/>
              </a:rPr>
              <a:t> 1991</a:t>
            </a:r>
            <a:endParaRPr kumimoji="0" lang="en-US" sz="20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6562" name="Picture 2" descr="The 'Real Face of War' article with image by Kenneth Jarecke of the charred  head of an Iraqi soldier, Observer, 3rd March 1991, during the Iraq War  Stock Photo - Alamy"/>
          <p:cNvPicPr>
            <a:picLocks noChangeAspect="1" noChangeArrowheads="1"/>
          </p:cNvPicPr>
          <p:nvPr/>
        </p:nvPicPr>
        <p:blipFill>
          <a:blip r:embed="rId2" cstate="print"/>
          <a:srcRect b="6510"/>
          <a:stretch>
            <a:fillRect/>
          </a:stretch>
        </p:blipFill>
        <p:spPr bwMode="auto">
          <a:xfrm>
            <a:off x="228600" y="472440"/>
            <a:ext cx="8229600" cy="547116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a:p>
        </p:txBody>
      </p:sp>
      <p:pic>
        <p:nvPicPr>
          <p:cNvPr id="67586" name="Picture 2" descr="Ken Jarecke: Death Of An Iraqi Soldier - The Impact of Photojournalism:  Analysis of Conflict Photography"/>
          <p:cNvPicPr>
            <a:picLocks noChangeAspect="1" noChangeArrowheads="1"/>
          </p:cNvPicPr>
          <p:nvPr/>
        </p:nvPicPr>
        <p:blipFill>
          <a:blip r:embed="rId2" cstate="print"/>
          <a:srcRect/>
          <a:stretch>
            <a:fillRect/>
          </a:stretch>
        </p:blipFill>
        <p:spPr bwMode="auto">
          <a:xfrm>
            <a:off x="457200" y="914400"/>
            <a:ext cx="8153400" cy="5476368"/>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715000"/>
            <a:ext cx="8153400" cy="1143000"/>
          </a:xfrm>
        </p:spPr>
        <p:txBody>
          <a:bodyPr>
            <a:noAutofit/>
          </a:bodyPr>
          <a:lstStyle/>
          <a:p>
            <a:pPr algn="l"/>
            <a:r>
              <a:rPr lang="en-US" sz="2800" dirty="0" err="1" smtClean="0"/>
              <a:t>Nowell</a:t>
            </a:r>
            <a:r>
              <a:rPr lang="en-US" sz="2800" dirty="0" smtClean="0"/>
              <a:t>-Smith, Geoffrey (Ed). </a:t>
            </a:r>
            <a:r>
              <a:rPr lang="en-US" sz="2800" i="1" dirty="0" smtClean="0"/>
              <a:t>The Oxford World Cinema Book. </a:t>
            </a:r>
            <a:r>
              <a:rPr lang="en-US" sz="2800" dirty="0" smtClean="0"/>
              <a:t>OUP. 1996</a:t>
            </a:r>
            <a:r>
              <a:rPr lang="en-US" sz="2800" dirty="0" smtClean="0"/>
              <a:t>. pg.105</a:t>
            </a:r>
            <a:endParaRPr lang="en-US" sz="2800" dirty="0"/>
          </a:p>
        </p:txBody>
      </p:sp>
      <p:sp>
        <p:nvSpPr>
          <p:cNvPr id="3" name="Content Placeholder 2"/>
          <p:cNvSpPr>
            <a:spLocks noGrp="1"/>
          </p:cNvSpPr>
          <p:nvPr>
            <p:ph idx="1"/>
          </p:nvPr>
        </p:nvSpPr>
        <p:spPr>
          <a:xfrm>
            <a:off x="457200" y="1752600"/>
            <a:ext cx="8229600" cy="2590801"/>
          </a:xfrm>
        </p:spPr>
        <p:txBody>
          <a:bodyPr>
            <a:normAutofit fontScale="92500" lnSpcReduction="10000"/>
          </a:bodyPr>
          <a:lstStyle/>
          <a:p>
            <a:pPr>
              <a:buNone/>
            </a:pPr>
            <a:r>
              <a:rPr lang="en-US" dirty="0" smtClean="0">
                <a:latin typeface="Candara" pitchFamily="34" charset="0"/>
              </a:rPr>
              <a:t>	</a:t>
            </a:r>
            <a:r>
              <a:rPr lang="en-US" sz="3600" dirty="0" smtClean="0">
                <a:latin typeface="Candara" pitchFamily="34" charset="0"/>
              </a:rPr>
              <a:t>The use of projected images for documentary purposes can be traced back to the mid-</a:t>
            </a:r>
            <a:r>
              <a:rPr lang="en-US" sz="3600" dirty="0" err="1" smtClean="0">
                <a:latin typeface="Candara" pitchFamily="34" charset="0"/>
              </a:rPr>
              <a:t>seventeeth</a:t>
            </a:r>
            <a:r>
              <a:rPr lang="en-US" sz="3600" dirty="0" smtClean="0">
                <a:latin typeface="Candara" pitchFamily="34" charset="0"/>
              </a:rPr>
              <a:t> century, when the Jesuit Andreas </a:t>
            </a:r>
            <a:r>
              <a:rPr lang="en-US" sz="3600" dirty="0" err="1" smtClean="0">
                <a:latin typeface="Candara" pitchFamily="34" charset="0"/>
              </a:rPr>
              <a:t>Tacquet</a:t>
            </a:r>
            <a:r>
              <a:rPr lang="en-US" sz="3600" dirty="0" smtClean="0">
                <a:latin typeface="Candara" pitchFamily="34" charset="0"/>
              </a:rPr>
              <a:t> gave an illustrated lecture about a missionary’s trip to China.</a:t>
            </a:r>
            <a:endParaRPr lang="en-US" dirty="0">
              <a:latin typeface="Candara" pitchFamily="34" charset="0"/>
            </a:endParaRPr>
          </a:p>
        </p:txBody>
      </p:sp>
      <p:sp>
        <p:nvSpPr>
          <p:cNvPr id="4" name="Title 1"/>
          <p:cNvSpPr txBox="1">
            <a:spLocks/>
          </p:cNvSpPr>
          <p:nvPr/>
        </p:nvSpPr>
        <p:spPr>
          <a:xfrm>
            <a:off x="457200" y="274638"/>
            <a:ext cx="8229600" cy="1143000"/>
          </a:xfrm>
          <a:prstGeom prst="rect">
            <a:avLst/>
          </a:prstGeom>
          <a:solidFill>
            <a:srgbClr val="002060"/>
          </a:solidFill>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1" i="0" u="none" strike="noStrike" kern="1200" cap="none" spc="0" normalizeH="0" baseline="0" noProof="0" smtClean="0">
                <a:ln>
                  <a:noFill/>
                </a:ln>
                <a:solidFill>
                  <a:schemeClr val="bg1"/>
                </a:solidFill>
                <a:effectLst/>
                <a:uLnTx/>
                <a:uFillTx/>
                <a:latin typeface="+mj-lt"/>
                <a:ea typeface="+mj-ea"/>
                <a:cs typeface="+mj-cs"/>
              </a:rPr>
              <a:t>DOCUMENTARY</a:t>
            </a:r>
            <a:endParaRPr kumimoji="0" lang="en-US" sz="4400" b="1" i="0" u="none" strike="noStrike" kern="1200" cap="none" spc="0" normalizeH="0" baseline="0" noProof="0" dirty="0">
              <a:ln>
                <a:noFill/>
              </a:ln>
              <a:solidFill>
                <a:schemeClr val="bg1"/>
              </a:solidFill>
              <a:effectLst/>
              <a:uLnTx/>
              <a:uFillTx/>
              <a:latin typeface="+mj-lt"/>
              <a:ea typeface="+mj-ea"/>
              <a:cs typeface="+mj-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solidFill>
            <a:srgbClr val="002060"/>
          </a:solidFill>
        </p:spPr>
        <p:txBody>
          <a:bodyPr/>
          <a:lstStyle/>
          <a:p>
            <a:r>
              <a:rPr lang="en-US" b="1" dirty="0" smtClean="0">
                <a:solidFill>
                  <a:schemeClr val="bg1"/>
                </a:solidFill>
              </a:rPr>
              <a:t>DOCUMENTARY</a:t>
            </a:r>
            <a:endParaRPr lang="en-US" b="1" dirty="0">
              <a:solidFill>
                <a:schemeClr val="bg1"/>
              </a:solidFill>
            </a:endParaRPr>
          </a:p>
        </p:txBody>
      </p:sp>
      <p:pic>
        <p:nvPicPr>
          <p:cNvPr id="1026" name="Picture 2"/>
          <p:cNvPicPr>
            <a:picLocks noChangeAspect="1" noChangeArrowheads="1"/>
          </p:cNvPicPr>
          <p:nvPr/>
        </p:nvPicPr>
        <p:blipFill>
          <a:blip r:embed="rId2" cstate="print"/>
          <a:srcRect t="18750" r="5710" b="6250"/>
          <a:stretch>
            <a:fillRect/>
          </a:stretch>
        </p:blipFill>
        <p:spPr bwMode="auto">
          <a:xfrm>
            <a:off x="0" y="1676400"/>
            <a:ext cx="9201150" cy="4114800"/>
          </a:xfrm>
          <a:prstGeom prst="rect">
            <a:avLst/>
          </a:prstGeom>
          <a:noFill/>
          <a:ln w="9525">
            <a:noFill/>
            <a:miter lim="800000"/>
            <a:headEnd/>
            <a:tailEnd/>
          </a:ln>
        </p:spPr>
      </p:pic>
      <p:sp>
        <p:nvSpPr>
          <p:cNvPr id="6" name="Rectangle 5"/>
          <p:cNvSpPr/>
          <p:nvPr/>
        </p:nvSpPr>
        <p:spPr>
          <a:xfrm>
            <a:off x="762000" y="5934670"/>
            <a:ext cx="7315200" cy="923330"/>
          </a:xfrm>
          <a:prstGeom prst="rect">
            <a:avLst/>
          </a:prstGeom>
        </p:spPr>
        <p:txBody>
          <a:bodyPr wrap="square">
            <a:spAutoFit/>
          </a:bodyPr>
          <a:lstStyle/>
          <a:p>
            <a:r>
              <a:rPr lang="en-US" dirty="0" smtClean="0">
                <a:hlinkClick r:id="rId3"/>
              </a:rPr>
              <a:t>https://www.nyfa.edu/student-resources/7-of-the-best-and-most-disturbing-war-documentaries/</a:t>
            </a:r>
            <a:endParaRPr lang="en-US" dirty="0" smtClean="0"/>
          </a:p>
          <a:p>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400"/>
            <a:ext cx="8229600" cy="1143000"/>
          </a:xfrm>
        </p:spPr>
        <p:txBody>
          <a:bodyPr>
            <a:noAutofit/>
          </a:bodyPr>
          <a:lstStyle/>
          <a:p>
            <a:r>
              <a:rPr lang="en-US" sz="3200" dirty="0" err="1" smtClean="0"/>
              <a:t>Grierson</a:t>
            </a:r>
            <a:r>
              <a:rPr lang="en-US" sz="3200" dirty="0" smtClean="0"/>
              <a:t>, John. </a:t>
            </a:r>
            <a:r>
              <a:rPr lang="en-US" sz="3200" i="1" dirty="0" smtClean="0"/>
              <a:t>The Documentary Producer</a:t>
            </a:r>
            <a:r>
              <a:rPr lang="en-US" sz="3200" dirty="0" smtClean="0"/>
              <a:t>. </a:t>
            </a:r>
            <a:r>
              <a:rPr lang="en-US" sz="3200" b="1" dirty="0" smtClean="0"/>
              <a:t>Cinema Quarterly</a:t>
            </a:r>
            <a:r>
              <a:rPr lang="en-US" sz="3200" dirty="0" smtClean="0"/>
              <a:t>, Vol2. No. 1932 pp.8</a:t>
            </a:r>
            <a:endParaRPr lang="en-US" sz="3200" dirty="0"/>
          </a:p>
        </p:txBody>
      </p:sp>
      <p:sp>
        <p:nvSpPr>
          <p:cNvPr id="3" name="Content Placeholder 2"/>
          <p:cNvSpPr>
            <a:spLocks noGrp="1"/>
          </p:cNvSpPr>
          <p:nvPr>
            <p:ph idx="1"/>
          </p:nvPr>
        </p:nvSpPr>
        <p:spPr/>
        <p:txBody>
          <a:bodyPr/>
          <a:lstStyle/>
          <a:p>
            <a:pPr algn="ctr">
              <a:buNone/>
            </a:pPr>
            <a:r>
              <a:rPr lang="en-US" sz="4000" dirty="0" smtClean="0"/>
              <a:t>“The creative treatment of actuality”</a:t>
            </a:r>
            <a:endParaRPr lang="en-US" sz="40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3074" name="Picture 2"/>
          <p:cNvPicPr>
            <a:picLocks noChangeAspect="1" noChangeArrowheads="1"/>
          </p:cNvPicPr>
          <p:nvPr/>
        </p:nvPicPr>
        <p:blipFill>
          <a:blip r:embed="rId2" cstate="print"/>
          <a:srcRect l="12299" t="12500" r="17423" b="6250"/>
          <a:stretch>
            <a:fillRect/>
          </a:stretch>
        </p:blipFill>
        <p:spPr bwMode="auto">
          <a:xfrm>
            <a:off x="0" y="0"/>
            <a:ext cx="9144000" cy="5943600"/>
          </a:xfrm>
          <a:prstGeom prst="rect">
            <a:avLst/>
          </a:prstGeom>
          <a:noFill/>
          <a:ln w="9525">
            <a:noFill/>
            <a:miter lim="800000"/>
            <a:headEnd/>
            <a:tailEnd/>
          </a:ln>
        </p:spPr>
      </p:pic>
      <p:pic>
        <p:nvPicPr>
          <p:cNvPr id="3076" name="Picture 4" descr="https://www2.bfi.org.uk/sites/bfi.org.uk/files/styles/full/public/image/2014-09-shadow.png?itok=7Uq0mC95"/>
          <p:cNvPicPr>
            <a:picLocks noChangeAspect="1" noChangeArrowheads="1"/>
          </p:cNvPicPr>
          <p:nvPr/>
        </p:nvPicPr>
        <p:blipFill>
          <a:blip r:embed="rId3" cstate="print"/>
          <a:srcRect/>
          <a:stretch>
            <a:fillRect/>
          </a:stretch>
        </p:blipFill>
        <p:spPr bwMode="auto">
          <a:xfrm>
            <a:off x="6096000" y="3124200"/>
            <a:ext cx="3124200" cy="392712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s://upload.wikimedia.org/wikipedia/en/thumb/6/69/The_Battle_of_Chile.png/220px-The_Battle_of_Chile.png"/>
          <p:cNvPicPr>
            <a:picLocks noChangeAspect="1" noChangeArrowheads="1"/>
          </p:cNvPicPr>
          <p:nvPr/>
        </p:nvPicPr>
        <p:blipFill>
          <a:blip r:embed="rId2" cstate="print"/>
          <a:srcRect/>
          <a:stretch>
            <a:fillRect/>
          </a:stretch>
        </p:blipFill>
        <p:spPr bwMode="auto">
          <a:xfrm>
            <a:off x="228600" y="228599"/>
            <a:ext cx="2895600" cy="4224945"/>
          </a:xfrm>
          <a:prstGeom prst="rect">
            <a:avLst/>
          </a:prstGeom>
          <a:ln>
            <a:noFill/>
          </a:ln>
          <a:effectLst>
            <a:outerShdw blurRad="292100" dist="139700" dir="2700000" algn="tl" rotWithShape="0">
              <a:srgbClr val="333333">
                <a:alpha val="65000"/>
              </a:srgbClr>
            </a:outerShdw>
          </a:effectLst>
        </p:spPr>
      </p:pic>
      <p:pic>
        <p:nvPicPr>
          <p:cNvPr id="9220" name="Picture 4" descr="The Sorrow and the Pity [DVD]: Amazon.co.uk: René de Chambrun, R. du  Jonchay, Marcel Ophuls, René de Chambrun, R. du Jonchay, André Harris,  Alain de Sedouy, Marcel Ophuls, André Harris: DVD &amp;"/>
          <p:cNvPicPr>
            <a:picLocks noChangeAspect="1" noChangeArrowheads="1"/>
          </p:cNvPicPr>
          <p:nvPr/>
        </p:nvPicPr>
        <p:blipFill>
          <a:blip r:embed="rId3" cstate="print"/>
          <a:srcRect/>
          <a:stretch>
            <a:fillRect/>
          </a:stretch>
        </p:blipFill>
        <p:spPr bwMode="auto">
          <a:xfrm>
            <a:off x="5791200" y="304800"/>
            <a:ext cx="3105531" cy="4343400"/>
          </a:xfrm>
          <a:prstGeom prst="rect">
            <a:avLst/>
          </a:prstGeom>
          <a:ln>
            <a:noFill/>
          </a:ln>
          <a:effectLst>
            <a:outerShdw blurRad="292100" dist="139700" dir="2700000" algn="tl" rotWithShape="0">
              <a:srgbClr val="333333">
                <a:alpha val="65000"/>
              </a:srgbClr>
            </a:outerShdw>
          </a:effectLst>
        </p:spPr>
      </p:pic>
      <p:pic>
        <p:nvPicPr>
          <p:cNvPr id="9222" name="Picture 6" descr="Restrepo (2010) - IMDb"/>
          <p:cNvPicPr>
            <a:picLocks noChangeAspect="1" noChangeArrowheads="1"/>
          </p:cNvPicPr>
          <p:nvPr/>
        </p:nvPicPr>
        <p:blipFill>
          <a:blip r:embed="rId4" cstate="print"/>
          <a:srcRect/>
          <a:stretch>
            <a:fillRect/>
          </a:stretch>
        </p:blipFill>
        <p:spPr bwMode="auto">
          <a:xfrm>
            <a:off x="3048000" y="2362200"/>
            <a:ext cx="2819400" cy="4357256"/>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smtClean="0">
                <a:hlinkClick r:id="rId2"/>
              </a:rPr>
              <a:t>https://www2.bfi.org.uk/sight-sound-magazine/greatest-docs</a:t>
            </a:r>
            <a:r>
              <a:rPr lang="en-US" sz="2400" dirty="0" smtClean="0"/>
              <a:t/>
            </a:r>
            <a:br>
              <a:rPr lang="en-US" sz="2400" dirty="0" smtClean="0"/>
            </a:br>
            <a:r>
              <a:rPr lang="en-US" sz="2400" dirty="0" smtClean="0"/>
              <a:t> </a:t>
            </a:r>
            <a:br>
              <a:rPr lang="en-US" sz="2400" dirty="0" smtClean="0"/>
            </a:br>
            <a:r>
              <a:rPr lang="en-US" sz="2400" dirty="0" smtClean="0"/>
              <a:t/>
            </a:r>
            <a:br>
              <a:rPr lang="en-US" sz="2400" dirty="0" smtClean="0"/>
            </a:br>
            <a:endParaRPr lang="en-US" sz="2400" dirty="0"/>
          </a:p>
        </p:txBody>
      </p:sp>
      <p:pic>
        <p:nvPicPr>
          <p:cNvPr id="2050" name="Picture 2"/>
          <p:cNvPicPr>
            <a:picLocks noChangeAspect="1" noChangeArrowheads="1"/>
          </p:cNvPicPr>
          <p:nvPr/>
        </p:nvPicPr>
        <p:blipFill>
          <a:blip r:embed="rId3" cstate="print"/>
          <a:srcRect l="6442" t="14583" r="31479" b="6250"/>
          <a:stretch>
            <a:fillRect/>
          </a:stretch>
        </p:blipFill>
        <p:spPr bwMode="auto">
          <a:xfrm>
            <a:off x="381000" y="1066800"/>
            <a:ext cx="8077200" cy="5791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amera movement - Cameras - EOSHD Forum"/>
          <p:cNvPicPr>
            <a:picLocks noChangeAspect="1" noChangeArrowheads="1"/>
          </p:cNvPicPr>
          <p:nvPr/>
        </p:nvPicPr>
        <p:blipFill>
          <a:blip r:embed="rId2" cstate="print">
            <a:lum bright="30000"/>
          </a:blip>
          <a:srcRect/>
          <a:stretch>
            <a:fillRect/>
          </a:stretch>
        </p:blipFill>
        <p:spPr bwMode="auto">
          <a:xfrm>
            <a:off x="2971800" y="-639763"/>
            <a:ext cx="7497762" cy="7497763"/>
          </a:xfrm>
          <a:prstGeom prst="rect">
            <a:avLst/>
          </a:prstGeom>
          <a:noFill/>
        </p:spPr>
      </p:pic>
      <p:sp>
        <p:nvSpPr>
          <p:cNvPr id="2" name="Title 1"/>
          <p:cNvSpPr>
            <a:spLocks noGrp="1"/>
          </p:cNvSpPr>
          <p:nvPr>
            <p:ph type="title"/>
          </p:nvPr>
        </p:nvSpPr>
        <p:spPr>
          <a:xfrm>
            <a:off x="533400" y="5257800"/>
            <a:ext cx="8229600" cy="1143000"/>
          </a:xfrm>
        </p:spPr>
        <p:txBody>
          <a:bodyPr>
            <a:noAutofit/>
          </a:bodyPr>
          <a:lstStyle/>
          <a:p>
            <a:r>
              <a:rPr lang="en-US" sz="2800" dirty="0" smtClean="0"/>
              <a:t>Richard </a:t>
            </a:r>
            <a:r>
              <a:rPr lang="en-US" sz="2800" dirty="0" err="1" smtClean="0"/>
              <a:t>Barsam</a:t>
            </a:r>
            <a:r>
              <a:rPr lang="en-US" sz="2800" dirty="0" smtClean="0"/>
              <a:t> </a:t>
            </a:r>
            <a:r>
              <a:rPr lang="en-US" sz="2800" b="1" i="1" dirty="0" smtClean="0"/>
              <a:t>The Non-Fiction Film</a:t>
            </a:r>
            <a:r>
              <a:rPr lang="en-US" sz="2800" dirty="0" smtClean="0"/>
              <a:t>. Indiana </a:t>
            </a:r>
            <a:r>
              <a:rPr lang="en-US" sz="2800" dirty="0" err="1" smtClean="0"/>
              <a:t>Uni</a:t>
            </a:r>
            <a:r>
              <a:rPr lang="en-US" sz="2800" dirty="0" smtClean="0"/>
              <a:t> Press. Bloomington. 1992. Pg 1</a:t>
            </a:r>
            <a:endParaRPr lang="en-US" sz="2800" dirty="0"/>
          </a:p>
        </p:txBody>
      </p:sp>
      <p:sp>
        <p:nvSpPr>
          <p:cNvPr id="3" name="Content Placeholder 2"/>
          <p:cNvSpPr>
            <a:spLocks noGrp="1"/>
          </p:cNvSpPr>
          <p:nvPr>
            <p:ph idx="1"/>
          </p:nvPr>
        </p:nvSpPr>
        <p:spPr>
          <a:xfrm>
            <a:off x="304800" y="609600"/>
            <a:ext cx="8458200" cy="4525963"/>
          </a:xfrm>
        </p:spPr>
        <p:txBody>
          <a:bodyPr/>
          <a:lstStyle/>
          <a:p>
            <a:r>
              <a:rPr lang="en-US" dirty="0" smtClean="0"/>
              <a:t>Factual film</a:t>
            </a:r>
          </a:p>
          <a:p>
            <a:r>
              <a:rPr lang="en-US" dirty="0" smtClean="0"/>
              <a:t>Ethnographic film</a:t>
            </a:r>
          </a:p>
          <a:p>
            <a:r>
              <a:rPr lang="en-US" dirty="0" smtClean="0"/>
              <a:t>Films of exploration</a:t>
            </a:r>
          </a:p>
          <a:p>
            <a:r>
              <a:rPr lang="en-US" dirty="0" smtClean="0"/>
              <a:t>Propaganda film</a:t>
            </a:r>
          </a:p>
          <a:p>
            <a:r>
              <a:rPr lang="en-US" dirty="0" smtClean="0"/>
              <a:t>Cinema </a:t>
            </a:r>
            <a:r>
              <a:rPr lang="en-US" dirty="0" err="1" smtClean="0"/>
              <a:t>verite</a:t>
            </a:r>
            <a:endParaRPr lang="en-US" dirty="0" smtClean="0"/>
          </a:p>
          <a:p>
            <a:r>
              <a:rPr lang="en-US" dirty="0" smtClean="0"/>
              <a:t>Direct Cinema</a:t>
            </a:r>
          </a:p>
          <a:p>
            <a:r>
              <a:rPr lang="en-US" dirty="0" smtClean="0"/>
              <a:t>documentary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686800" cy="1630362"/>
          </a:xfrm>
        </p:spPr>
        <p:txBody>
          <a:bodyPr>
            <a:normAutofit/>
          </a:bodyPr>
          <a:lstStyle/>
          <a:p>
            <a:pPr algn="l"/>
            <a:r>
              <a:rPr lang="en-US" sz="3600" b="1" dirty="0" smtClean="0">
                <a:latin typeface="+mn-lt"/>
              </a:rPr>
              <a:t>Direct </a:t>
            </a:r>
            <a:r>
              <a:rPr lang="en-US" sz="3600" b="1" dirty="0" smtClean="0">
                <a:latin typeface="+mn-lt"/>
              </a:rPr>
              <a:t>Cinema </a:t>
            </a:r>
            <a:r>
              <a:rPr lang="en-US" sz="2800" dirty="0" smtClean="0">
                <a:latin typeface="+mn-lt"/>
              </a:rPr>
              <a:t>(director as observer) </a:t>
            </a:r>
            <a:r>
              <a:rPr lang="en-US" sz="3600" dirty="0" smtClean="0">
                <a:latin typeface="+mn-lt"/>
              </a:rPr>
              <a:t/>
            </a:r>
            <a:br>
              <a:rPr lang="en-US" sz="3600" dirty="0" smtClean="0">
                <a:latin typeface="+mn-lt"/>
              </a:rPr>
            </a:br>
            <a:r>
              <a:rPr lang="en-US" sz="3600" dirty="0" err="1" smtClean="0">
                <a:latin typeface="+mn-lt"/>
              </a:rPr>
              <a:t>vs</a:t>
            </a:r>
            <a:r>
              <a:rPr lang="en-US" sz="3600" dirty="0" smtClean="0">
                <a:latin typeface="+mn-lt"/>
              </a:rPr>
              <a:t> </a:t>
            </a:r>
            <a:r>
              <a:rPr lang="en-US" sz="3600" b="1" dirty="0" smtClean="0">
                <a:latin typeface="+mn-lt"/>
              </a:rPr>
              <a:t>Cinema </a:t>
            </a:r>
            <a:r>
              <a:rPr lang="en-US" sz="3600" b="1" dirty="0" err="1" smtClean="0">
                <a:latin typeface="+mn-lt"/>
              </a:rPr>
              <a:t>Verite</a:t>
            </a:r>
            <a:r>
              <a:rPr lang="en-US" sz="3600" b="1" dirty="0" smtClean="0">
                <a:latin typeface="+mn-lt"/>
              </a:rPr>
              <a:t> </a:t>
            </a:r>
            <a:r>
              <a:rPr lang="en-US" sz="2400" dirty="0" smtClean="0">
                <a:latin typeface="+mn-lt"/>
              </a:rPr>
              <a:t>(director as observer AND participator</a:t>
            </a:r>
            <a:r>
              <a:rPr lang="en-US" sz="2400" dirty="0" smtClean="0"/>
              <a:t>)</a:t>
            </a:r>
            <a:endParaRPr lang="en-US" dirty="0"/>
          </a:p>
        </p:txBody>
      </p:sp>
      <p:sp>
        <p:nvSpPr>
          <p:cNvPr id="3" name="Content Placeholder 2"/>
          <p:cNvSpPr>
            <a:spLocks noGrp="1"/>
          </p:cNvSpPr>
          <p:nvPr>
            <p:ph idx="1"/>
          </p:nvPr>
        </p:nvSpPr>
        <p:spPr/>
        <p:txBody>
          <a:bodyPr/>
          <a:lstStyle/>
          <a:p>
            <a:endParaRPr lang="en-US"/>
          </a:p>
        </p:txBody>
      </p:sp>
      <p:pic>
        <p:nvPicPr>
          <p:cNvPr id="10242" name="Picture 2"/>
          <p:cNvPicPr>
            <a:picLocks noChangeAspect="1" noChangeArrowheads="1"/>
          </p:cNvPicPr>
          <p:nvPr/>
        </p:nvPicPr>
        <p:blipFill>
          <a:blip r:embed="rId2" cstate="print">
            <a:lum bright="-20000" contrast="40000"/>
          </a:blip>
          <a:srcRect l="18155" t="26042" r="19766" b="12500"/>
          <a:stretch>
            <a:fillRect/>
          </a:stretch>
        </p:blipFill>
        <p:spPr bwMode="auto">
          <a:xfrm>
            <a:off x="0" y="1600200"/>
            <a:ext cx="8898610" cy="4953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51WIHB3JApL.jpg"/>
          <p:cNvPicPr>
            <a:picLocks noChangeAspect="1"/>
          </p:cNvPicPr>
          <p:nvPr/>
        </p:nvPicPr>
        <p:blipFill>
          <a:blip r:embed="rId2" cstate="print"/>
          <a:stretch>
            <a:fillRect/>
          </a:stretch>
        </p:blipFill>
        <p:spPr>
          <a:xfrm>
            <a:off x="4391558" y="457200"/>
            <a:ext cx="4447642" cy="5791200"/>
          </a:xfrm>
          <a:prstGeom prst="rect">
            <a:avLst/>
          </a:prstGeom>
          <a:ln>
            <a:noFill/>
          </a:ln>
          <a:effectLst>
            <a:outerShdw blurRad="292100" dist="139700" dir="2700000" algn="tl" rotWithShape="0">
              <a:srgbClr val="333333">
                <a:alpha val="65000"/>
              </a:srgbClr>
            </a:outerShdw>
          </a:effectLst>
        </p:spPr>
      </p:pic>
      <p:sp>
        <p:nvSpPr>
          <p:cNvPr id="5" name="Title 1"/>
          <p:cNvSpPr>
            <a:spLocks noGrp="1"/>
          </p:cNvSpPr>
          <p:nvPr>
            <p:ph type="title"/>
          </p:nvPr>
        </p:nvSpPr>
        <p:spPr>
          <a:xfrm>
            <a:off x="609600" y="1219200"/>
            <a:ext cx="3429000" cy="2057400"/>
          </a:xfrm>
        </p:spPr>
        <p:txBody>
          <a:bodyPr>
            <a:noAutofit/>
          </a:bodyPr>
          <a:lstStyle/>
          <a:p>
            <a:pPr algn="l"/>
            <a:r>
              <a:rPr lang="en-US" sz="2800" dirty="0" err="1" smtClean="0"/>
              <a:t>Nelmes</a:t>
            </a:r>
            <a:r>
              <a:rPr lang="en-US" sz="2800" dirty="0" smtClean="0"/>
              <a:t>, Jill. </a:t>
            </a:r>
            <a:br>
              <a:rPr lang="en-US" sz="2800" dirty="0" smtClean="0"/>
            </a:br>
            <a:r>
              <a:rPr lang="en-US" sz="2800" b="1" i="1" dirty="0" smtClean="0"/>
              <a:t>Intro to Film Studies. </a:t>
            </a:r>
            <a:r>
              <a:rPr lang="en-US" sz="2800" dirty="0" smtClean="0"/>
              <a:t>Chapter 5: What is Documentary</a:t>
            </a:r>
            <a:endParaRPr lang="en-US" sz="28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Shoah : an oral history of the Holocaust : the complete text of the film /  Claude Lanzmann ; preface by Simone de Beauvoir ; [English subtitles of the  film by A."/>
          <p:cNvPicPr>
            <a:picLocks noChangeAspect="1" noChangeArrowheads="1"/>
          </p:cNvPicPr>
          <p:nvPr/>
        </p:nvPicPr>
        <p:blipFill>
          <a:blip r:embed="rId2" cstate="print"/>
          <a:srcRect/>
          <a:stretch>
            <a:fillRect/>
          </a:stretch>
        </p:blipFill>
        <p:spPr bwMode="auto">
          <a:xfrm>
            <a:off x="4616551" y="0"/>
            <a:ext cx="4527449" cy="6858000"/>
          </a:xfrm>
          <a:prstGeom prst="rect">
            <a:avLst/>
          </a:prstGeom>
          <a:noFill/>
        </p:spPr>
      </p:pic>
      <p:sp>
        <p:nvSpPr>
          <p:cNvPr id="5" name="Content Placeholder 2"/>
          <p:cNvSpPr>
            <a:spLocks noGrp="1"/>
          </p:cNvSpPr>
          <p:nvPr>
            <p:ph idx="1"/>
          </p:nvPr>
        </p:nvSpPr>
        <p:spPr>
          <a:xfrm>
            <a:off x="0" y="762000"/>
            <a:ext cx="4419600" cy="5715000"/>
          </a:xfrm>
        </p:spPr>
        <p:txBody>
          <a:bodyPr>
            <a:normAutofit fontScale="85000" lnSpcReduction="10000"/>
          </a:bodyPr>
          <a:lstStyle/>
          <a:p>
            <a:r>
              <a:rPr lang="en-US" dirty="0" smtClean="0"/>
              <a:t>Factual film?</a:t>
            </a:r>
          </a:p>
          <a:p>
            <a:r>
              <a:rPr lang="en-US" dirty="0" smtClean="0"/>
              <a:t>No footage of war</a:t>
            </a:r>
          </a:p>
          <a:p>
            <a:r>
              <a:rPr lang="en-US" dirty="0" smtClean="0"/>
              <a:t>No documentation</a:t>
            </a:r>
          </a:p>
          <a:p>
            <a:r>
              <a:rPr lang="en-US" dirty="0" smtClean="0"/>
              <a:t>No photographs</a:t>
            </a:r>
          </a:p>
          <a:p>
            <a:r>
              <a:rPr lang="en-US" dirty="0" smtClean="0"/>
              <a:t>No newsreels</a:t>
            </a:r>
          </a:p>
          <a:p>
            <a:r>
              <a:rPr lang="en-US" dirty="0" smtClean="0"/>
              <a:t>No ‘treatment of actuality’</a:t>
            </a:r>
          </a:p>
          <a:p>
            <a:endParaRPr lang="en-US" dirty="0" smtClean="0"/>
          </a:p>
          <a:p>
            <a:endParaRPr lang="en-US" dirty="0"/>
          </a:p>
          <a:p>
            <a:r>
              <a:rPr lang="en-US" dirty="0" smtClean="0"/>
              <a:t>Oral testaments by people who were ‘there’ </a:t>
            </a:r>
          </a:p>
          <a:p>
            <a:r>
              <a:rPr lang="en-US" dirty="0" smtClean="0"/>
              <a:t>Some Interviews filmed secretly (e.g. German train controllers)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20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20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20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20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animEffect transition="in" filter="fade">
                                      <p:cBhvr>
                                        <p:cTn id="37" dur="2000"/>
                                        <p:tgtEl>
                                          <p:spTgt spid="5">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xEl>
                                              <p:pRg st="9" end="9"/>
                                            </p:txEl>
                                          </p:spTgt>
                                        </p:tgtEl>
                                        <p:attrNameLst>
                                          <p:attrName>style.visibility</p:attrName>
                                        </p:attrNameLst>
                                      </p:cBhvr>
                                      <p:to>
                                        <p:strVal val="visible"/>
                                      </p:to>
                                    </p:set>
                                    <p:animEffect transition="in" filter="fade">
                                      <p:cBhvr>
                                        <p:cTn id="42" dur="20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Rosenstone</a:t>
            </a:r>
            <a:r>
              <a:rPr lang="en-US" dirty="0" smtClean="0"/>
              <a:t> pg.79</a:t>
            </a:r>
            <a:endParaRPr lang="en-US" dirty="0"/>
          </a:p>
        </p:txBody>
      </p:sp>
      <p:sp>
        <p:nvSpPr>
          <p:cNvPr id="3" name="Content Placeholder 2"/>
          <p:cNvSpPr>
            <a:spLocks noGrp="1"/>
          </p:cNvSpPr>
          <p:nvPr>
            <p:ph idx="1"/>
          </p:nvPr>
        </p:nvSpPr>
        <p:spPr/>
        <p:txBody>
          <a:bodyPr>
            <a:normAutofit/>
          </a:bodyPr>
          <a:lstStyle/>
          <a:p>
            <a:pPr>
              <a:buNone/>
            </a:pPr>
            <a:r>
              <a:rPr lang="en-US" sz="3600" dirty="0" smtClean="0">
                <a:latin typeface="Bahnschrift SemiCondensed" pitchFamily="34" charset="0"/>
              </a:rPr>
              <a:t>“The documentary directly reflects the world, possessing what has been called an INDEXICAL relationship to reality – which means it shows us what once was there, in front of the camera, and in theory, what would have been there anyway were no camera present.”</a:t>
            </a:r>
            <a:endParaRPr lang="en-US" sz="3600" dirty="0">
              <a:latin typeface="Bahnschrift SemiCondensed"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a:p>
        </p:txBody>
      </p:sp>
      <p:pic>
        <p:nvPicPr>
          <p:cNvPr id="1026" name="Picture 2"/>
          <p:cNvPicPr>
            <a:picLocks noChangeAspect="1" noChangeArrowheads="1"/>
          </p:cNvPicPr>
          <p:nvPr/>
        </p:nvPicPr>
        <p:blipFill>
          <a:blip r:embed="rId2" cstate="print">
            <a:lum bright="30000" contrast="40000"/>
          </a:blip>
          <a:srcRect t="13924" r="14599" b="5063"/>
          <a:stretch>
            <a:fillRect/>
          </a:stretch>
        </p:blipFill>
        <p:spPr bwMode="auto">
          <a:xfrm>
            <a:off x="0" y="1676400"/>
            <a:ext cx="9144000" cy="487680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5800" y="5562600"/>
            <a:ext cx="7848600" cy="923330"/>
          </a:xfrm>
          <a:prstGeom prst="rect">
            <a:avLst/>
          </a:prstGeom>
        </p:spPr>
        <p:txBody>
          <a:bodyPr wrap="square">
            <a:spAutoFit/>
          </a:bodyPr>
          <a:lstStyle/>
          <a:p>
            <a:r>
              <a:rPr lang="en-US" dirty="0" smtClean="0"/>
              <a:t>J. Ellis, ‘Documentary and truth on television: the crisis of 1999’, in A. Rosenthal and </a:t>
            </a:r>
            <a:r>
              <a:rPr lang="en-US" dirty="0" err="1" smtClean="0"/>
              <a:t>J.Corner</a:t>
            </a:r>
            <a:r>
              <a:rPr lang="en-US" dirty="0" smtClean="0"/>
              <a:t> (</a:t>
            </a:r>
            <a:r>
              <a:rPr lang="en-US" dirty="0" err="1" smtClean="0"/>
              <a:t>eds</a:t>
            </a:r>
            <a:r>
              <a:rPr lang="en-US" dirty="0" smtClean="0"/>
              <a:t>) New Challenges for Documentary, Manchester: Manchester University Press,2005, pp. 342–59 (p. 342).</a:t>
            </a:r>
            <a:endParaRPr lang="en-US" dirty="0"/>
          </a:p>
        </p:txBody>
      </p:sp>
      <p:sp>
        <p:nvSpPr>
          <p:cNvPr id="5" name="Rectangle 4"/>
          <p:cNvSpPr/>
          <p:nvPr/>
        </p:nvSpPr>
        <p:spPr>
          <a:xfrm>
            <a:off x="381000" y="609600"/>
            <a:ext cx="7924800" cy="3970318"/>
          </a:xfrm>
          <a:prstGeom prst="rect">
            <a:avLst/>
          </a:prstGeom>
        </p:spPr>
        <p:txBody>
          <a:bodyPr wrap="square">
            <a:spAutoFit/>
          </a:bodyPr>
          <a:lstStyle/>
          <a:p>
            <a:r>
              <a:rPr lang="en-US" sz="2400" dirty="0" smtClean="0">
                <a:latin typeface="Bahnschrift SemiCondensed" pitchFamily="34" charset="0"/>
              </a:rPr>
              <a:t>‘</a:t>
            </a:r>
            <a:r>
              <a:rPr lang="en-US" sz="3600" dirty="0" smtClean="0">
                <a:latin typeface="Bahnschrift SemiCondensed" pitchFamily="34" charset="0"/>
              </a:rPr>
              <a:t>Documentaries are constructs, yet they seek to reveal the real without mediation. Watching a documentary involves holding these two contrary beliefs at once, a process of disavowal which is not terribly unusual inhuman </a:t>
            </a:r>
            <a:r>
              <a:rPr lang="en-US" sz="3600" dirty="0" err="1" smtClean="0">
                <a:latin typeface="Bahnschrift SemiCondensed" pitchFamily="34" charset="0"/>
              </a:rPr>
              <a:t>behaviour</a:t>
            </a:r>
            <a:r>
              <a:rPr lang="en-US" sz="3600" dirty="0" smtClean="0">
                <a:latin typeface="Bahnschrift SemiCondensed" pitchFamily="34" charset="0"/>
              </a:rPr>
              <a:t>, but is inherently unstable.’</a:t>
            </a:r>
            <a:endParaRPr lang="en-US" sz="3600" dirty="0">
              <a:latin typeface="Bahnschrift SemiCondensed"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dirty="0" smtClean="0"/>
              <a:t>Problems with documentaries…</a:t>
            </a:r>
            <a:endParaRPr lang="en-US" dirty="0"/>
          </a:p>
        </p:txBody>
      </p:sp>
      <p:sp>
        <p:nvSpPr>
          <p:cNvPr id="3" name="Content Placeholder 2"/>
          <p:cNvSpPr>
            <a:spLocks noGrp="1"/>
          </p:cNvSpPr>
          <p:nvPr>
            <p:ph idx="1"/>
          </p:nvPr>
        </p:nvSpPr>
        <p:spPr>
          <a:xfrm>
            <a:off x="457200" y="1066800"/>
            <a:ext cx="8229600" cy="5791200"/>
          </a:xfrm>
        </p:spPr>
        <p:txBody>
          <a:bodyPr>
            <a:normAutofit fontScale="92500" lnSpcReduction="10000"/>
          </a:bodyPr>
          <a:lstStyle/>
          <a:p>
            <a:r>
              <a:rPr lang="en-US" dirty="0" smtClean="0"/>
              <a:t>Often uses approximate or ‘similar’ images</a:t>
            </a:r>
          </a:p>
          <a:p>
            <a:r>
              <a:rPr lang="en-US" dirty="0" smtClean="0"/>
              <a:t>Often dramatizes scenes</a:t>
            </a:r>
          </a:p>
          <a:p>
            <a:r>
              <a:rPr lang="en-US" dirty="0" smtClean="0"/>
              <a:t>Structures events to be dramatic</a:t>
            </a:r>
          </a:p>
          <a:p>
            <a:r>
              <a:rPr lang="en-US" dirty="0" smtClean="0"/>
              <a:t>Structures with enigma codes (questions) to lead to complications and more questions, to be resolved by the end</a:t>
            </a:r>
          </a:p>
          <a:p>
            <a:r>
              <a:rPr lang="en-US" dirty="0" smtClean="0"/>
              <a:t>Subjective selection / omission of images /film/interviews</a:t>
            </a:r>
          </a:p>
          <a:p>
            <a:r>
              <a:rPr lang="en-US" dirty="0" smtClean="0"/>
              <a:t>Constructor may have already have a ‘conclusion’ that ‘leads to’ their own ‘truth’.</a:t>
            </a:r>
          </a:p>
          <a:p>
            <a:r>
              <a:rPr lang="en-US" dirty="0" smtClean="0"/>
              <a:t>Uses non-</a:t>
            </a:r>
            <a:r>
              <a:rPr lang="en-US" dirty="0" err="1" smtClean="0"/>
              <a:t>diegetic</a:t>
            </a:r>
            <a:r>
              <a:rPr lang="en-US" dirty="0" smtClean="0"/>
              <a:t> soundtrack and/or voiceover to ‘lead’ viewers into </a:t>
            </a:r>
            <a:r>
              <a:rPr lang="en-US" i="1" dirty="0" smtClean="0"/>
              <a:t>feeling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a:p>
        </p:txBody>
      </p:sp>
      <p:pic>
        <p:nvPicPr>
          <p:cNvPr id="2050" name="Picture 2"/>
          <p:cNvPicPr>
            <a:picLocks noChangeAspect="1" noChangeArrowheads="1"/>
          </p:cNvPicPr>
          <p:nvPr/>
        </p:nvPicPr>
        <p:blipFill>
          <a:blip r:embed="rId2" cstate="print">
            <a:lum bright="-10000" contrast="20000"/>
          </a:blip>
          <a:srcRect l="4685" t="13542" r="29722" b="6250"/>
          <a:stretch>
            <a:fillRect/>
          </a:stretch>
        </p:blipFill>
        <p:spPr bwMode="auto">
          <a:xfrm>
            <a:off x="609600" y="990600"/>
            <a:ext cx="8534400" cy="5867400"/>
          </a:xfrm>
          <a:prstGeom prst="rect">
            <a:avLst/>
          </a:prstGeom>
          <a:noFill/>
          <a:ln w="9525">
            <a:noFill/>
            <a:miter lim="800000"/>
            <a:headEnd/>
            <a:tailEnd/>
          </a:ln>
        </p:spPr>
      </p:pic>
      <p:pic>
        <p:nvPicPr>
          <p:cNvPr id="2051" name="Picture 3"/>
          <p:cNvPicPr>
            <a:picLocks noChangeAspect="1" noChangeArrowheads="1"/>
          </p:cNvPicPr>
          <p:nvPr/>
        </p:nvPicPr>
        <p:blipFill>
          <a:blip r:embed="rId3" cstate="print"/>
          <a:srcRect l="4319" t="34375" r="1391" b="34375"/>
          <a:stretch>
            <a:fillRect/>
          </a:stretch>
        </p:blipFill>
        <p:spPr bwMode="auto">
          <a:xfrm>
            <a:off x="533400" y="0"/>
            <a:ext cx="6019800" cy="1121702"/>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655638"/>
          </a:xfrm>
        </p:spPr>
        <p:txBody>
          <a:bodyPr>
            <a:normAutofit fontScale="90000"/>
          </a:bodyPr>
          <a:lstStyle/>
          <a:p>
            <a:r>
              <a:rPr lang="en-US" sz="2700" dirty="0" smtClean="0">
                <a:hlinkClick r:id="rId2"/>
              </a:rPr>
              <a:t>https://www.youtube.com/watch?v=yvC_xrDqB3s</a:t>
            </a:r>
            <a:r>
              <a:rPr lang="en-US" dirty="0" smtClean="0"/>
              <a:t/>
            </a:r>
            <a:br>
              <a:rPr lang="en-US" dirty="0" smtClean="0"/>
            </a:br>
            <a:endParaRPr lang="en-US" dirty="0"/>
          </a:p>
        </p:txBody>
      </p:sp>
      <p:sp>
        <p:nvSpPr>
          <p:cNvPr id="3" name="Content Placeholder 2"/>
          <p:cNvSpPr>
            <a:spLocks noGrp="1"/>
          </p:cNvSpPr>
          <p:nvPr>
            <p:ph idx="1"/>
          </p:nvPr>
        </p:nvSpPr>
        <p:spPr/>
        <p:txBody>
          <a:bodyPr/>
          <a:lstStyle/>
          <a:p>
            <a:endParaRPr lang="en-US"/>
          </a:p>
        </p:txBody>
      </p:sp>
      <p:pic>
        <p:nvPicPr>
          <p:cNvPr id="3074" name="Picture 2"/>
          <p:cNvPicPr>
            <a:picLocks noChangeAspect="1" noChangeArrowheads="1"/>
          </p:cNvPicPr>
          <p:nvPr/>
        </p:nvPicPr>
        <p:blipFill>
          <a:blip r:embed="rId3" cstate="print"/>
          <a:srcRect t="14583" r="32650" b="11458"/>
          <a:stretch>
            <a:fillRect/>
          </a:stretch>
        </p:blipFill>
        <p:spPr bwMode="auto">
          <a:xfrm>
            <a:off x="0" y="1143000"/>
            <a:ext cx="8763000" cy="5410200"/>
          </a:xfrm>
          <a:prstGeom prst="rect">
            <a:avLst/>
          </a:prstGeom>
          <a:noFill/>
          <a:ln w="19050">
            <a:solidFill>
              <a:schemeClr val="tx1"/>
            </a:solid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4572001"/>
          </a:xfrm>
        </p:spPr>
        <p:txBody>
          <a:bodyPr/>
          <a:lstStyle/>
          <a:p>
            <a:pPr>
              <a:buNone/>
            </a:pPr>
            <a:r>
              <a:rPr lang="en-US" dirty="0" err="1" smtClean="0"/>
              <a:t>Ludvigsson</a:t>
            </a:r>
            <a:r>
              <a:rPr lang="en-US" dirty="0" smtClean="0"/>
              <a:t> calls the historical documentary a film about the past which involves </a:t>
            </a:r>
          </a:p>
          <a:p>
            <a:pPr>
              <a:buNone/>
            </a:pPr>
            <a:endParaRPr lang="en-US" dirty="0" smtClean="0"/>
          </a:p>
          <a:p>
            <a:pPr>
              <a:buNone/>
            </a:pPr>
            <a:r>
              <a:rPr lang="en-US" dirty="0" smtClean="0"/>
              <a:t>  </a:t>
            </a:r>
            <a:r>
              <a:rPr lang="en-US" dirty="0" smtClean="0">
                <a:latin typeface="Bahnschrift SemiCondensed" pitchFamily="34" charset="0"/>
              </a:rPr>
              <a:t>“creative treatment that asserts a belief that given objects, states of affairs or events occurred or existed in the actual world portrayed”</a:t>
            </a:r>
          </a:p>
        </p:txBody>
      </p:sp>
      <p:sp>
        <p:nvSpPr>
          <p:cNvPr id="4" name="Title 1"/>
          <p:cNvSpPr txBox="1">
            <a:spLocks/>
          </p:cNvSpPr>
          <p:nvPr/>
        </p:nvSpPr>
        <p:spPr>
          <a:xfrm>
            <a:off x="3810000" y="5715000"/>
            <a:ext cx="5334000" cy="1143000"/>
          </a:xfrm>
          <a:prstGeom prst="rect">
            <a:avLst/>
          </a:prstGeom>
        </p:spPr>
        <p:txBody>
          <a:bodyPr vert="horz" lIns="91440" tIns="45720" rIns="91440" bIns="45720" rtlCol="0" anchor="ctr">
            <a:no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b="0" i="0" u="none" strike="noStrike" kern="1200" cap="none" spc="0" normalizeH="0" baseline="0" noProof="0" dirty="0" err="1" smtClean="0">
                <a:ln>
                  <a:noFill/>
                </a:ln>
                <a:solidFill>
                  <a:schemeClr val="tx1"/>
                </a:solidFill>
                <a:effectLst/>
                <a:uLnTx/>
                <a:uFillTx/>
                <a:latin typeface="+mj-lt"/>
                <a:ea typeface="+mj-ea"/>
                <a:cs typeface="+mj-cs"/>
              </a:rPr>
              <a:t>Ludvigsson</a:t>
            </a:r>
            <a:r>
              <a:rPr kumimoji="0" lang="en-US" b="0" i="0" u="none" strike="noStrike" kern="1200" cap="none" spc="0" normalizeH="0" baseline="0" noProof="0" dirty="0" smtClean="0">
                <a:ln>
                  <a:noFill/>
                </a:ln>
                <a:solidFill>
                  <a:schemeClr val="tx1"/>
                </a:solidFill>
                <a:effectLst/>
                <a:uLnTx/>
                <a:uFillTx/>
                <a:latin typeface="+mj-lt"/>
                <a:ea typeface="+mj-ea"/>
                <a:cs typeface="+mj-cs"/>
              </a:rPr>
              <a:t>, David. The</a:t>
            </a:r>
            <a:r>
              <a:rPr kumimoji="0" lang="en-US" b="0" i="0" u="none" strike="noStrike" kern="1200" cap="none" spc="0" normalizeH="0" noProof="0" dirty="0" smtClean="0">
                <a:ln>
                  <a:noFill/>
                </a:ln>
                <a:solidFill>
                  <a:schemeClr val="tx1"/>
                </a:solidFill>
                <a:effectLst/>
                <a:uLnTx/>
                <a:uFillTx/>
                <a:latin typeface="+mj-lt"/>
                <a:ea typeface="+mj-ea"/>
                <a:cs typeface="+mj-cs"/>
              </a:rPr>
              <a:t> Historian-Filmmaker’s Dilemma. University of Uppsala </a:t>
            </a:r>
            <a:r>
              <a:rPr kumimoji="0" lang="en-US" b="0" i="0" u="none" strike="noStrike" kern="1200" cap="none" spc="0" normalizeH="0" noProof="0" dirty="0" err="1" smtClean="0">
                <a:ln>
                  <a:noFill/>
                </a:ln>
                <a:solidFill>
                  <a:schemeClr val="tx1"/>
                </a:solidFill>
                <a:effectLst/>
                <a:uLnTx/>
                <a:uFillTx/>
                <a:latin typeface="+mj-lt"/>
                <a:ea typeface="+mj-ea"/>
                <a:cs typeface="+mj-cs"/>
              </a:rPr>
              <a:t>Disseratation</a:t>
            </a:r>
            <a:r>
              <a:rPr kumimoji="0" lang="en-US" b="0" i="0" u="none" strike="noStrike" kern="1200" cap="none" spc="0" normalizeH="0" noProof="0" dirty="0" smtClean="0">
                <a:ln>
                  <a:noFill/>
                </a:ln>
                <a:solidFill>
                  <a:schemeClr val="tx1"/>
                </a:solidFill>
                <a:effectLst/>
                <a:uLnTx/>
                <a:uFillTx/>
                <a:latin typeface="+mj-lt"/>
                <a:ea typeface="+mj-ea"/>
                <a:cs typeface="+mj-cs"/>
              </a:rPr>
              <a:t>. </a:t>
            </a:r>
            <a:r>
              <a:rPr kumimoji="0" lang="en-US" b="0" i="0" u="none" strike="noStrike" kern="1200" cap="none" spc="0" normalizeH="0" noProof="0" dirty="0" smtClean="0">
                <a:ln>
                  <a:noFill/>
                </a:ln>
                <a:solidFill>
                  <a:schemeClr val="tx1"/>
                </a:solidFill>
                <a:effectLst/>
                <a:uLnTx/>
                <a:uFillTx/>
                <a:latin typeface="+mj-lt"/>
                <a:ea typeface="+mj-ea"/>
                <a:cs typeface="+mj-cs"/>
              </a:rPr>
              <a:t>2003. Pg65</a:t>
            </a:r>
            <a:endParaRPr kumimoji="0" lang="en-US"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documentary…</a:t>
            </a:r>
            <a:endParaRPr lang="en-US" dirty="0"/>
          </a:p>
        </p:txBody>
      </p:sp>
      <p:sp>
        <p:nvSpPr>
          <p:cNvPr id="3" name="Content Placeholder 2"/>
          <p:cNvSpPr>
            <a:spLocks noGrp="1"/>
          </p:cNvSpPr>
          <p:nvPr>
            <p:ph idx="1"/>
          </p:nvPr>
        </p:nvSpPr>
        <p:spPr/>
        <p:txBody>
          <a:bodyPr/>
          <a:lstStyle/>
          <a:p>
            <a:r>
              <a:rPr lang="en-US" dirty="0" smtClean="0"/>
              <a:t>Refers to an actual world of the past</a:t>
            </a:r>
          </a:p>
          <a:p>
            <a:r>
              <a:rPr lang="en-US" dirty="0" smtClean="0"/>
              <a:t>Is always positioned by the author</a:t>
            </a:r>
          </a:p>
          <a:p>
            <a:r>
              <a:rPr lang="en-US" dirty="0" smtClean="0"/>
              <a:t>Is always partisan</a:t>
            </a:r>
          </a:p>
          <a:p>
            <a:r>
              <a:rPr lang="en-US" dirty="0" smtClean="0"/>
              <a:t>Is always ideological</a:t>
            </a:r>
          </a:p>
          <a:p>
            <a:endParaRPr lang="en-US" dirty="0" smtClean="0"/>
          </a:p>
          <a:p>
            <a:r>
              <a:rPr lang="en-US" dirty="0" smtClean="0"/>
              <a:t>It is NEVER neutral</a:t>
            </a:r>
          </a:p>
          <a:p>
            <a:r>
              <a:rPr lang="en-US" dirty="0" smtClean="0"/>
              <a:t>Always needs interpretation by the viewer</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098" name="Picture 2"/>
          <p:cNvPicPr>
            <a:picLocks noChangeAspect="1" noChangeArrowheads="1"/>
          </p:cNvPicPr>
          <p:nvPr/>
        </p:nvPicPr>
        <p:blipFill>
          <a:blip r:embed="rId2" cstate="print"/>
          <a:srcRect l="6442" t="29167" r="49048" b="40625"/>
          <a:stretch>
            <a:fillRect/>
          </a:stretch>
        </p:blipFill>
        <p:spPr bwMode="auto">
          <a:xfrm>
            <a:off x="380999" y="304800"/>
            <a:ext cx="8187559" cy="3124200"/>
          </a:xfrm>
          <a:prstGeom prst="rect">
            <a:avLst/>
          </a:prstGeom>
          <a:noFill/>
          <a:ln w="3175">
            <a:solidFill>
              <a:schemeClr val="tx1"/>
            </a:solidFill>
            <a:miter lim="800000"/>
            <a:headEnd/>
            <a:tailEnd/>
          </a:ln>
        </p:spPr>
      </p:pic>
      <p:pic>
        <p:nvPicPr>
          <p:cNvPr id="5" name="Picture 2"/>
          <p:cNvPicPr>
            <a:picLocks noChangeAspect="1" noChangeArrowheads="1"/>
          </p:cNvPicPr>
          <p:nvPr/>
        </p:nvPicPr>
        <p:blipFill>
          <a:blip r:embed="rId2" cstate="print"/>
          <a:srcRect l="49780" t="29167" r="5710" b="40625"/>
          <a:stretch>
            <a:fillRect/>
          </a:stretch>
        </p:blipFill>
        <p:spPr bwMode="auto">
          <a:xfrm>
            <a:off x="381000" y="3352800"/>
            <a:ext cx="8153400" cy="3111166"/>
          </a:xfrm>
          <a:prstGeom prst="rect">
            <a:avLst/>
          </a:prstGeom>
          <a:noFill/>
          <a:ln w="3175">
            <a:solidFill>
              <a:schemeClr val="tx1"/>
            </a:solid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l="83059" t="29907" r="5710" b="40625"/>
          <a:stretch>
            <a:fillRect/>
          </a:stretch>
        </p:blipFill>
        <p:spPr bwMode="auto">
          <a:xfrm>
            <a:off x="304800" y="381000"/>
            <a:ext cx="4191000" cy="6182338"/>
          </a:xfrm>
          <a:prstGeom prst="rect">
            <a:avLst/>
          </a:prstGeom>
          <a:noFill/>
          <a:ln w="3175">
            <a:solidFill>
              <a:schemeClr val="tx1"/>
            </a:solidFill>
            <a:miter lim="800000"/>
            <a:headEnd/>
            <a:tailEnd/>
          </a:ln>
        </p:spPr>
      </p:pic>
      <p:sp>
        <p:nvSpPr>
          <p:cNvPr id="5" name="Rectangle 4"/>
          <p:cNvSpPr/>
          <p:nvPr/>
        </p:nvSpPr>
        <p:spPr>
          <a:xfrm>
            <a:off x="5257800" y="609600"/>
            <a:ext cx="2667001" cy="923330"/>
          </a:xfrm>
          <a:prstGeom prst="rect">
            <a:avLst/>
          </a:prstGeom>
        </p:spPr>
        <p:txBody>
          <a:bodyPr wrap="square">
            <a:spAutoFit/>
          </a:bodyPr>
          <a:lstStyle/>
          <a:p>
            <a:r>
              <a:rPr lang="en-US" dirty="0" smtClean="0">
                <a:hlinkClick r:id="rId3"/>
              </a:rPr>
              <a:t>https://www.dailymotion.com/video/x2z8mlc</a:t>
            </a:r>
            <a:endParaRPr lang="en-US" dirty="0" smtClean="0"/>
          </a:p>
          <a:p>
            <a:endParaRPr lang="en-US" dirty="0"/>
          </a:p>
        </p:txBody>
      </p:sp>
      <p:sp>
        <p:nvSpPr>
          <p:cNvPr id="6" name="Rectangle 5"/>
          <p:cNvSpPr/>
          <p:nvPr/>
        </p:nvSpPr>
        <p:spPr>
          <a:xfrm>
            <a:off x="5105400" y="2514600"/>
            <a:ext cx="3124200" cy="923330"/>
          </a:xfrm>
          <a:prstGeom prst="rect">
            <a:avLst/>
          </a:prstGeom>
        </p:spPr>
        <p:txBody>
          <a:bodyPr wrap="square">
            <a:spAutoFit/>
          </a:bodyPr>
          <a:lstStyle/>
          <a:p>
            <a:r>
              <a:rPr lang="en-US" dirty="0" smtClean="0">
                <a:hlinkClick r:id="rId4"/>
              </a:rPr>
              <a:t>https://www.youtube.com/watch?v=0uOY6x_K8Ms</a:t>
            </a:r>
            <a:endParaRPr lang="en-US" dirty="0" smtClean="0"/>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5821362"/>
            <a:ext cx="8229600" cy="1036638"/>
          </a:xfrm>
        </p:spPr>
        <p:txBody>
          <a:bodyPr>
            <a:normAutofit fontScale="90000"/>
          </a:bodyPr>
          <a:lstStyle/>
          <a:p>
            <a:r>
              <a:rPr lang="en-US" sz="2000" dirty="0" smtClean="0">
                <a:hlinkClick r:id="rId2"/>
              </a:rPr>
              <a:t>https://movieweb.com/best-war-documentary-movies/#hearts-and-minds-1974</a:t>
            </a:r>
            <a:r>
              <a:rPr lang="en-US" dirty="0" smtClean="0"/>
              <a:t/>
            </a:r>
            <a:br>
              <a:rPr lang="en-US" dirty="0" smtClean="0"/>
            </a:br>
            <a:endParaRPr lang="en-US" dirty="0"/>
          </a:p>
        </p:txBody>
      </p:sp>
      <p:pic>
        <p:nvPicPr>
          <p:cNvPr id="5122" name="Picture 2"/>
          <p:cNvPicPr>
            <a:picLocks noGrp="1" noChangeAspect="1" noChangeArrowheads="1"/>
          </p:cNvPicPr>
          <p:nvPr>
            <p:ph idx="1"/>
          </p:nvPr>
        </p:nvPicPr>
        <p:blipFill>
          <a:blip r:embed="rId3" cstate="print"/>
          <a:srcRect l="28229" t="13469" r="26336" b="19186"/>
          <a:stretch>
            <a:fillRect/>
          </a:stretch>
        </p:blipFill>
        <p:spPr bwMode="auto">
          <a:xfrm>
            <a:off x="1066800" y="0"/>
            <a:ext cx="6858000" cy="5715000"/>
          </a:xfrm>
          <a:prstGeom prst="rect">
            <a:avLst/>
          </a:prstGeom>
          <a:noFill/>
          <a:ln w="6350">
            <a:solidFill>
              <a:schemeClr val="tx1"/>
            </a:solid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146" name="Picture 2"/>
          <p:cNvPicPr>
            <a:picLocks noChangeAspect="1" noChangeArrowheads="1"/>
          </p:cNvPicPr>
          <p:nvPr/>
        </p:nvPicPr>
        <p:blipFill>
          <a:blip r:embed="rId2" cstate="print"/>
          <a:srcRect l="16984" t="16667" r="36164" b="17708"/>
          <a:stretch>
            <a:fillRect/>
          </a:stretch>
        </p:blipFill>
        <p:spPr bwMode="auto">
          <a:xfrm>
            <a:off x="381000" y="0"/>
            <a:ext cx="8321524" cy="65532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l="16984" t="14583" r="37921" b="14583"/>
          <a:stretch>
            <a:fillRect/>
          </a:stretch>
        </p:blipFill>
        <p:spPr bwMode="auto">
          <a:xfrm>
            <a:off x="914400" y="0"/>
            <a:ext cx="7162800" cy="632559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303838"/>
            <a:ext cx="8229600" cy="1554162"/>
          </a:xfrm>
        </p:spPr>
        <p:txBody>
          <a:bodyPr>
            <a:normAutofit/>
          </a:bodyPr>
          <a:lstStyle/>
          <a:p>
            <a:pPr algn="l"/>
            <a:r>
              <a:rPr lang="en-US" sz="2400" i="1" dirty="0" smtClean="0"/>
              <a:t>Consuming History Historians and heritage in contemporary popular culture: </a:t>
            </a:r>
            <a:r>
              <a:rPr lang="en-US" sz="2400" dirty="0" smtClean="0"/>
              <a:t>Jerome de </a:t>
            </a:r>
            <a:r>
              <a:rPr lang="en-US" sz="2400" dirty="0" err="1" smtClean="0"/>
              <a:t>Groot</a:t>
            </a:r>
            <a:r>
              <a:rPr lang="en-US" sz="2400" dirty="0" smtClean="0"/>
              <a:t>. </a:t>
            </a:r>
            <a:r>
              <a:rPr lang="en-US" sz="2400" dirty="0" err="1" smtClean="0"/>
              <a:t>Routledge</a:t>
            </a:r>
            <a:r>
              <a:rPr lang="en-US" sz="2400" dirty="0" smtClean="0"/>
              <a:t>, 2009. Pg.149</a:t>
            </a:r>
            <a:endParaRPr lang="en-US" sz="2400" dirty="0"/>
          </a:p>
        </p:txBody>
      </p:sp>
      <p:sp>
        <p:nvSpPr>
          <p:cNvPr id="3" name="Content Placeholder 2"/>
          <p:cNvSpPr>
            <a:spLocks noGrp="1"/>
          </p:cNvSpPr>
          <p:nvPr>
            <p:ph idx="1"/>
          </p:nvPr>
        </p:nvSpPr>
        <p:spPr>
          <a:xfrm>
            <a:off x="381000" y="990600"/>
            <a:ext cx="8229600" cy="4572000"/>
          </a:xfrm>
        </p:spPr>
        <p:txBody>
          <a:bodyPr/>
          <a:lstStyle/>
          <a:p>
            <a:pPr>
              <a:buNone/>
            </a:pPr>
            <a:r>
              <a:rPr lang="en-US" sz="3600" dirty="0" smtClean="0">
                <a:latin typeface="Bahnschrift SemiCondensed" pitchFamily="34" charset="0"/>
              </a:rPr>
              <a:t>	“…since the 1960s the problems of representation associated with the documentary form have been uppermost in its discussion, debate and practice. This crisis of legitimacy has clear echoes with the shaking of authority felt by History as a subject…</a:t>
            </a:r>
            <a:r>
              <a:rPr lang="en-US" dirty="0" smtClean="0"/>
              <a:t>”</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Corner and Documentary</a:t>
            </a:r>
            <a:endParaRPr lang="en-US" dirty="0"/>
          </a:p>
        </p:txBody>
      </p:sp>
      <p:sp>
        <p:nvSpPr>
          <p:cNvPr id="3" name="Content Placeholder 2"/>
          <p:cNvSpPr>
            <a:spLocks noGrp="1"/>
          </p:cNvSpPr>
          <p:nvPr>
            <p:ph idx="1"/>
          </p:nvPr>
        </p:nvSpPr>
        <p:spPr>
          <a:xfrm>
            <a:off x="457200" y="2133599"/>
            <a:ext cx="8229600" cy="2362201"/>
          </a:xfrm>
        </p:spPr>
        <p:txBody>
          <a:bodyPr>
            <a:normAutofit/>
          </a:bodyPr>
          <a:lstStyle/>
          <a:p>
            <a:pPr>
              <a:buFont typeface="Wingdings" pitchFamily="2" charset="2"/>
              <a:buChar char="Ø"/>
            </a:pPr>
            <a:r>
              <a:rPr lang="en-US" sz="4000" dirty="0" smtClean="0"/>
              <a:t>FOUR modes of visual language, and</a:t>
            </a:r>
          </a:p>
          <a:p>
            <a:pPr>
              <a:buFont typeface="Wingdings" pitchFamily="2" charset="2"/>
              <a:buChar char="Ø"/>
            </a:pPr>
            <a:r>
              <a:rPr lang="en-US" sz="4000" b="1" dirty="0" smtClean="0">
                <a:solidFill>
                  <a:srgbClr val="FF0000"/>
                </a:solidFill>
                <a:effectLst>
                  <a:outerShdw blurRad="38100" dist="38100" dir="2700000" algn="tl">
                    <a:srgbClr val="000000">
                      <a:alpha val="43137"/>
                    </a:srgbClr>
                  </a:outerShdw>
                </a:effectLst>
              </a:rPr>
              <a:t>THREE modes of verbal language in the Documentary form</a:t>
            </a:r>
            <a:endParaRPr lang="en-US" sz="4000" b="1" dirty="0">
              <a:solidFill>
                <a:srgbClr val="FF0000"/>
              </a:solidFill>
              <a:effectLst>
                <a:outerShdw blurRad="38100" dist="38100" dir="2700000" algn="tl">
                  <a:srgbClr val="000000">
                    <a:alpha val="43137"/>
                  </a:srgbClr>
                </a:outerShdw>
              </a:effectLst>
            </a:endParaRPr>
          </a:p>
        </p:txBody>
      </p:sp>
      <p:sp>
        <p:nvSpPr>
          <p:cNvPr id="4" name="Title 1"/>
          <p:cNvSpPr txBox="1">
            <a:spLocks/>
          </p:cNvSpPr>
          <p:nvPr/>
        </p:nvSpPr>
        <p:spPr>
          <a:xfrm>
            <a:off x="1066800" y="5334000"/>
            <a:ext cx="7010400" cy="1143000"/>
          </a:xfrm>
          <a:prstGeom prst="rect">
            <a:avLst/>
          </a:prstGeom>
        </p:spPr>
        <p:txBody>
          <a:bodyPr vert="horz" lIns="91440" tIns="45720" rIns="91440" bIns="45720" rtlCol="0" anchor="ctr">
            <a:noAutofit/>
          </a:bodyPr>
          <a:lstStyle/>
          <a:p>
            <a:pPr lvl="0">
              <a:spcBef>
                <a:spcPct val="0"/>
              </a:spcBef>
            </a:pPr>
            <a:r>
              <a:rPr kumimoji="0" lang="en-US" sz="2400" b="0" i="0" u="none" strike="noStrike" kern="1200" cap="none" spc="0" normalizeH="0" baseline="0" noProof="0" dirty="0" smtClean="0">
                <a:ln>
                  <a:noFill/>
                </a:ln>
                <a:solidFill>
                  <a:schemeClr val="tx1"/>
                </a:solidFill>
                <a:effectLst/>
                <a:uLnTx/>
                <a:uFillTx/>
                <a:latin typeface="+mj-lt"/>
                <a:ea typeface="+mj-ea"/>
                <a:cs typeface="+mj-cs"/>
              </a:rPr>
              <a:t>Corner,</a:t>
            </a:r>
            <a:r>
              <a:rPr lang="en-US" sz="2400" dirty="0" smtClean="0"/>
              <a:t> John (Ed)</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 </a:t>
            </a:r>
            <a:r>
              <a:rPr kumimoji="0" lang="en-US" sz="2400" b="0" i="1" u="none" strike="noStrike" kern="1200" cap="none" spc="0" normalizeH="0" baseline="0" noProof="0" dirty="0" smtClean="0">
                <a:ln>
                  <a:noFill/>
                </a:ln>
                <a:solidFill>
                  <a:schemeClr val="tx1"/>
                </a:solidFill>
                <a:effectLst/>
                <a:uLnTx/>
                <a:uFillTx/>
                <a:latin typeface="+mj-lt"/>
                <a:ea typeface="+mj-ea"/>
                <a:cs typeface="+mj-cs"/>
              </a:rPr>
              <a:t>Documentary and The Mass Media</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 Arnold, London. 1986. Pg.27</a:t>
            </a:r>
            <a:endParaRPr kumimoji="0" lang="en-US" sz="2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VISUAL LANGUAGE</a:t>
            </a:r>
            <a:endParaRPr lang="en-US" dirty="0"/>
          </a:p>
        </p:txBody>
      </p:sp>
      <p:sp>
        <p:nvSpPr>
          <p:cNvPr id="10242" name="AutoShape 2" descr="VisualLangu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 name="Picture 4" descr="downloadx.jpg"/>
          <p:cNvPicPr>
            <a:picLocks noChangeAspect="1"/>
          </p:cNvPicPr>
          <p:nvPr/>
        </p:nvPicPr>
        <p:blipFill>
          <a:blip r:embed="rId2" cstate="print"/>
          <a:stretch>
            <a:fillRect/>
          </a:stretch>
        </p:blipFill>
        <p:spPr>
          <a:xfrm>
            <a:off x="838200" y="1468011"/>
            <a:ext cx="7838497" cy="5085189"/>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REACTIVE OBSERVATIONALISM</a:t>
            </a:r>
            <a:endParaRPr lang="en-US" dirty="0"/>
          </a:p>
        </p:txBody>
      </p:sp>
      <p:sp>
        <p:nvSpPr>
          <p:cNvPr id="3" name="Content Placeholder 2"/>
          <p:cNvSpPr>
            <a:spLocks noGrp="1"/>
          </p:cNvSpPr>
          <p:nvPr>
            <p:ph idx="1"/>
          </p:nvPr>
        </p:nvSpPr>
        <p:spPr>
          <a:xfrm>
            <a:off x="1752600" y="1600200"/>
            <a:ext cx="7010400" cy="2819400"/>
          </a:xfrm>
        </p:spPr>
        <p:txBody>
          <a:bodyPr/>
          <a:lstStyle/>
          <a:p>
            <a:pPr>
              <a:buNone/>
            </a:pPr>
            <a:r>
              <a:rPr lang="en-US" dirty="0" smtClean="0">
                <a:latin typeface="Candara" pitchFamily="34" charset="0"/>
              </a:rPr>
              <a:t>    Documentary film-making in which the material recorded is filmed as spontaneously as possible subject to the immediacy of observation by the camera / director</a:t>
            </a:r>
            <a:endParaRPr lang="en-US" dirty="0">
              <a:latin typeface="Candara" pitchFamily="34" charset="0"/>
            </a:endParaRPr>
          </a:p>
        </p:txBody>
      </p:sp>
      <p:sp>
        <p:nvSpPr>
          <p:cNvPr id="4" name="Title 1"/>
          <p:cNvSpPr txBox="1">
            <a:spLocks/>
          </p:cNvSpPr>
          <p:nvPr/>
        </p:nvSpPr>
        <p:spPr>
          <a:xfrm>
            <a:off x="381000" y="5334000"/>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chemeClr val="tx1"/>
                </a:solidFill>
                <a:effectLst/>
                <a:uLnTx/>
                <a:uFillTx/>
                <a:latin typeface="+mj-lt"/>
                <a:ea typeface="+mj-ea"/>
                <a:cs typeface="+mj-cs"/>
              </a:rPr>
              <a:t>“fly on the wall” </a:t>
            </a:r>
            <a:endParaRPr kumimoji="0" lang="en-US"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5" name="Rectangle 4"/>
          <p:cNvSpPr/>
          <p:nvPr/>
        </p:nvSpPr>
        <p:spPr>
          <a:xfrm>
            <a:off x="304800" y="4572000"/>
            <a:ext cx="6400800" cy="646331"/>
          </a:xfrm>
          <a:prstGeom prst="rect">
            <a:avLst/>
          </a:prstGeom>
        </p:spPr>
        <p:txBody>
          <a:bodyPr wrap="square">
            <a:spAutoFit/>
          </a:bodyPr>
          <a:lstStyle/>
          <a:p>
            <a:r>
              <a:rPr lang="en-US" dirty="0" smtClean="0">
                <a:hlinkClick r:id="rId2"/>
              </a:rPr>
              <a:t>https://www.youtube.com/watch?v=eLMaPOuEA4Q</a:t>
            </a:r>
            <a:endParaRPr lang="en-US" dirty="0" smtClean="0"/>
          </a:p>
          <a:p>
            <a:endParaRPr lang="en-US" dirty="0"/>
          </a:p>
        </p:txBody>
      </p:sp>
      <p:sp>
        <p:nvSpPr>
          <p:cNvPr id="6" name="Rectangle 5"/>
          <p:cNvSpPr/>
          <p:nvPr/>
        </p:nvSpPr>
        <p:spPr>
          <a:xfrm>
            <a:off x="3581400" y="4953000"/>
            <a:ext cx="5562600" cy="646331"/>
          </a:xfrm>
          <a:prstGeom prst="rect">
            <a:avLst/>
          </a:prstGeom>
        </p:spPr>
        <p:txBody>
          <a:bodyPr wrap="square">
            <a:spAutoFit/>
          </a:bodyPr>
          <a:lstStyle/>
          <a:p>
            <a:r>
              <a:rPr lang="en-US" dirty="0" smtClean="0">
                <a:hlinkClick r:id="rId3"/>
              </a:rPr>
              <a:t>https://www.youtube.com/watch?v=qT6IagQ7xos</a:t>
            </a:r>
            <a:endParaRPr lang="en-US" dirty="0" smtClean="0"/>
          </a:p>
          <a:p>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dirty="0" smtClean="0"/>
              <a:t>PROACTIVE OBSERVATIONALISM</a:t>
            </a:r>
            <a:endParaRPr lang="en-US" dirty="0"/>
          </a:p>
        </p:txBody>
      </p:sp>
      <p:sp>
        <p:nvSpPr>
          <p:cNvPr id="5" name="Content Placeholder 2"/>
          <p:cNvSpPr>
            <a:spLocks noGrp="1"/>
          </p:cNvSpPr>
          <p:nvPr>
            <p:ph idx="1"/>
          </p:nvPr>
        </p:nvSpPr>
        <p:spPr>
          <a:xfrm>
            <a:off x="457200" y="1447801"/>
            <a:ext cx="8229600" cy="2286000"/>
          </a:xfrm>
        </p:spPr>
        <p:txBody>
          <a:bodyPr/>
          <a:lstStyle/>
          <a:p>
            <a:pPr>
              <a:buNone/>
            </a:pPr>
            <a:r>
              <a:rPr lang="en-US" dirty="0" smtClean="0">
                <a:latin typeface="Candara" pitchFamily="34" charset="0"/>
              </a:rPr>
              <a:t>    Documentary film-making in which specific choices are made about what material is to be recorded in relation to the previous observation by the camera / director</a:t>
            </a:r>
            <a:endParaRPr lang="en-US" dirty="0">
              <a:latin typeface="Candara" pitchFamily="34" charset="0"/>
            </a:endParaRPr>
          </a:p>
        </p:txBody>
      </p:sp>
      <p:sp>
        <p:nvSpPr>
          <p:cNvPr id="6" name="Title 1"/>
          <p:cNvSpPr txBox="1">
            <a:spLocks/>
          </p:cNvSpPr>
          <p:nvPr/>
        </p:nvSpPr>
        <p:spPr>
          <a:xfrm>
            <a:off x="381000" y="5562600"/>
            <a:ext cx="8229600" cy="914400"/>
          </a:xfrm>
          <a:prstGeom prst="rect">
            <a:avLst/>
          </a:prstGeom>
        </p:spPr>
        <p:txBody>
          <a:bodyPr vert="horz" lIns="91440" tIns="45720" rIns="91440" bIns="45720" rtlCol="0" anchor="ctr">
            <a:normAutofit fontScale="925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chemeClr val="tx1"/>
                </a:solidFill>
                <a:effectLst/>
                <a:uLnTx/>
                <a:uFillTx/>
                <a:latin typeface="+mj-lt"/>
                <a:ea typeface="+mj-ea"/>
                <a:cs typeface="+mj-cs"/>
              </a:rPr>
              <a:t>Edited &amp; compressed</a:t>
            </a:r>
            <a:r>
              <a:rPr kumimoji="0" lang="en-US" sz="4400" b="0" i="0" u="none" strike="noStrike" kern="1200" cap="none" spc="0" normalizeH="0" noProof="0" dirty="0" smtClean="0">
                <a:ln>
                  <a:noFill/>
                </a:ln>
                <a:solidFill>
                  <a:schemeClr val="tx1"/>
                </a:solidFill>
                <a:effectLst/>
                <a:uLnTx/>
                <a:uFillTx/>
                <a:latin typeface="+mj-lt"/>
                <a:ea typeface="+mj-ea"/>
                <a:cs typeface="+mj-cs"/>
              </a:rPr>
              <a:t> </a:t>
            </a:r>
            <a:r>
              <a:rPr kumimoji="0" lang="en-US" sz="4400" b="0" i="0" u="none" strike="noStrike" kern="1200" cap="none" spc="0" normalizeH="0" baseline="0" noProof="0" dirty="0" smtClean="0">
                <a:ln>
                  <a:noFill/>
                </a:ln>
                <a:solidFill>
                  <a:schemeClr val="tx1"/>
                </a:solidFill>
                <a:effectLst/>
                <a:uLnTx/>
                <a:uFillTx/>
                <a:latin typeface="+mj-lt"/>
                <a:ea typeface="+mj-ea"/>
                <a:cs typeface="+mj-cs"/>
              </a:rPr>
              <a:t>“fly on the wall” </a:t>
            </a:r>
            <a:endParaRPr kumimoji="0" lang="en-US" sz="4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dirty="0" smtClean="0"/>
              <a:t>ILLUSTRATIVE MODE</a:t>
            </a:r>
            <a:endParaRPr lang="en-US" dirty="0"/>
          </a:p>
        </p:txBody>
      </p:sp>
      <p:sp>
        <p:nvSpPr>
          <p:cNvPr id="5" name="Content Placeholder 2"/>
          <p:cNvSpPr>
            <a:spLocks noGrp="1"/>
          </p:cNvSpPr>
          <p:nvPr>
            <p:ph idx="1"/>
          </p:nvPr>
        </p:nvSpPr>
        <p:spPr>
          <a:xfrm>
            <a:off x="457200" y="1600201"/>
            <a:ext cx="8229600" cy="2514600"/>
          </a:xfrm>
        </p:spPr>
        <p:txBody>
          <a:bodyPr>
            <a:normAutofit/>
          </a:bodyPr>
          <a:lstStyle/>
          <a:p>
            <a:pPr>
              <a:buNone/>
            </a:pPr>
            <a:r>
              <a:rPr lang="en-US" dirty="0" smtClean="0">
                <a:latin typeface="Candara" pitchFamily="34" charset="0"/>
              </a:rPr>
              <a:t>   Approach to documentary film-making  which attempts to directly illustrate what the commentary / voiceover is saying.</a:t>
            </a:r>
            <a:endParaRPr lang="en-US" dirty="0">
              <a:latin typeface="Candara" pitchFamily="34" charset="0"/>
            </a:endParaRPr>
          </a:p>
        </p:txBody>
      </p:sp>
      <p:sp>
        <p:nvSpPr>
          <p:cNvPr id="6" name="Title 1"/>
          <p:cNvSpPr txBox="1">
            <a:spLocks/>
          </p:cNvSpPr>
          <p:nvPr/>
        </p:nvSpPr>
        <p:spPr>
          <a:xfrm>
            <a:off x="381000" y="5638800"/>
            <a:ext cx="8229600" cy="12192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chemeClr val="tx1"/>
                </a:solidFill>
                <a:effectLst/>
                <a:uLnTx/>
                <a:uFillTx/>
                <a:latin typeface="+mj-lt"/>
                <a:ea typeface="+mj-ea"/>
                <a:cs typeface="+mj-cs"/>
              </a:rPr>
              <a:t>Images chosen to fit the script </a:t>
            </a:r>
            <a:endParaRPr kumimoji="0" lang="en-US" sz="4400" b="0" i="0" u="none" strike="noStrike" kern="1200" cap="none" spc="0" normalizeH="0" baseline="0" noProof="0" dirty="0">
              <a:ln>
                <a:noFill/>
              </a:ln>
              <a:solidFill>
                <a:schemeClr val="tx1"/>
              </a:solidFill>
              <a:effectLst/>
              <a:uLnTx/>
              <a:uFillTx/>
              <a:latin typeface="+mj-lt"/>
              <a:ea typeface="+mj-ea"/>
              <a:cs typeface="+mj-cs"/>
            </a:endParaRPr>
          </a:p>
        </p:txBody>
      </p:sp>
      <p:pic>
        <p:nvPicPr>
          <p:cNvPr id="1026" name="Picture 2"/>
          <p:cNvPicPr>
            <a:picLocks noChangeAspect="1" noChangeArrowheads="1"/>
          </p:cNvPicPr>
          <p:nvPr/>
        </p:nvPicPr>
        <p:blipFill>
          <a:blip r:embed="rId2" cstate="print"/>
          <a:srcRect l="8784" t="16666" r="11567" b="19792"/>
          <a:stretch>
            <a:fillRect/>
          </a:stretch>
        </p:blipFill>
        <p:spPr bwMode="auto">
          <a:xfrm>
            <a:off x="1066800" y="3124200"/>
            <a:ext cx="6324600" cy="2836769"/>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dirty="0" smtClean="0"/>
              <a:t>ASSOCIATIVE MODE</a:t>
            </a:r>
            <a:endParaRPr lang="en-US" dirty="0"/>
          </a:p>
        </p:txBody>
      </p:sp>
      <p:sp>
        <p:nvSpPr>
          <p:cNvPr id="5" name="Content Placeholder 2"/>
          <p:cNvSpPr>
            <a:spLocks noGrp="1"/>
          </p:cNvSpPr>
          <p:nvPr>
            <p:ph idx="1"/>
          </p:nvPr>
        </p:nvSpPr>
        <p:spPr>
          <a:xfrm>
            <a:off x="457200" y="1600201"/>
            <a:ext cx="8229600" cy="2514600"/>
          </a:xfrm>
        </p:spPr>
        <p:txBody>
          <a:bodyPr>
            <a:normAutofit lnSpcReduction="10000"/>
          </a:bodyPr>
          <a:lstStyle/>
          <a:p>
            <a:pPr>
              <a:buNone/>
            </a:pPr>
            <a:r>
              <a:rPr lang="en-US" dirty="0" smtClean="0">
                <a:latin typeface="Candara" pitchFamily="34" charset="0"/>
              </a:rPr>
              <a:t>   Approach to documentary film-making  which attempts to use footage in a way in which it has the maximum degree of symbolic or metaphorical meaning on top of the literal info available in the image.</a:t>
            </a:r>
            <a:endParaRPr lang="en-US" dirty="0">
              <a:latin typeface="Candara" pitchFamily="34" charset="0"/>
            </a:endParaRPr>
          </a:p>
        </p:txBody>
      </p:sp>
      <p:sp>
        <p:nvSpPr>
          <p:cNvPr id="6" name="Title 1"/>
          <p:cNvSpPr txBox="1">
            <a:spLocks/>
          </p:cNvSpPr>
          <p:nvPr/>
        </p:nvSpPr>
        <p:spPr>
          <a:xfrm>
            <a:off x="381000" y="5334000"/>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chemeClr val="tx1"/>
                </a:solidFill>
                <a:effectLst/>
                <a:uLnTx/>
                <a:uFillTx/>
                <a:latin typeface="+mj-lt"/>
                <a:ea typeface="+mj-ea"/>
                <a:cs typeface="+mj-cs"/>
              </a:rPr>
              <a:t>The </a:t>
            </a:r>
            <a:r>
              <a:rPr kumimoji="0" lang="en-US" sz="4400" b="0" i="0" u="none" strike="noStrike" kern="1200" cap="none" spc="0" normalizeH="0" baseline="0" noProof="0" dirty="0" err="1" smtClean="0">
                <a:ln>
                  <a:noFill/>
                </a:ln>
                <a:solidFill>
                  <a:schemeClr val="tx1"/>
                </a:solidFill>
                <a:effectLst/>
                <a:uLnTx/>
                <a:uFillTx/>
                <a:latin typeface="+mj-lt"/>
                <a:ea typeface="+mj-ea"/>
                <a:cs typeface="+mj-cs"/>
              </a:rPr>
              <a:t>manipulativ</a:t>
            </a:r>
            <a:r>
              <a:rPr lang="en-US" sz="4400" dirty="0" smtClean="0">
                <a:latin typeface="+mj-lt"/>
                <a:ea typeface="+mj-ea"/>
                <a:cs typeface="+mj-cs"/>
              </a:rPr>
              <a:t>e / emotive model</a:t>
            </a:r>
            <a:endParaRPr kumimoji="0" lang="en-US"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7" name="Rectangle 6"/>
          <p:cNvSpPr/>
          <p:nvPr/>
        </p:nvSpPr>
        <p:spPr>
          <a:xfrm>
            <a:off x="609600" y="4419600"/>
            <a:ext cx="6248400" cy="646331"/>
          </a:xfrm>
          <a:prstGeom prst="rect">
            <a:avLst/>
          </a:prstGeom>
        </p:spPr>
        <p:txBody>
          <a:bodyPr wrap="square">
            <a:spAutoFit/>
          </a:bodyPr>
          <a:lstStyle/>
          <a:p>
            <a:r>
              <a:rPr lang="en-US" dirty="0" smtClean="0">
                <a:hlinkClick r:id="rId2"/>
              </a:rPr>
              <a:t>https://www.youtube.com/watch?v=6GiqYLrJBG0</a:t>
            </a:r>
            <a:endParaRPr lang="en-US" dirty="0" smtClean="0"/>
          </a:p>
          <a:p>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0000"/>
                </a:solidFill>
                <a:effectLst>
                  <a:outerShdw blurRad="38100" dist="38100" dir="2700000" algn="tl">
                    <a:srgbClr val="000000">
                      <a:alpha val="43137"/>
                    </a:srgbClr>
                  </a:outerShdw>
                </a:effectLst>
              </a:rPr>
              <a:t>VERBAL LANGUAGE</a:t>
            </a:r>
            <a:endParaRPr lang="en-US" b="1" dirty="0">
              <a:solidFill>
                <a:srgbClr val="FF0000"/>
              </a:solidFill>
              <a:effectLst>
                <a:outerShdw blurRad="38100" dist="38100" dir="2700000" algn="tl">
                  <a:srgbClr val="000000">
                    <a:alpha val="43137"/>
                  </a:srgbClr>
                </a:outerShdw>
              </a:effectLst>
            </a:endParaRPr>
          </a:p>
        </p:txBody>
      </p:sp>
      <p:pic>
        <p:nvPicPr>
          <p:cNvPr id="9218" name="Picture 2" descr="Paired Verbal Fluency - CTL - Collaborative for Teaching and Learning"/>
          <p:cNvPicPr>
            <a:picLocks noChangeAspect="1" noChangeArrowheads="1"/>
          </p:cNvPicPr>
          <p:nvPr/>
        </p:nvPicPr>
        <p:blipFill>
          <a:blip r:embed="rId2" cstate="print"/>
          <a:srcRect/>
          <a:stretch>
            <a:fillRect/>
          </a:stretch>
        </p:blipFill>
        <p:spPr bwMode="auto">
          <a:xfrm>
            <a:off x="2057400" y="2490851"/>
            <a:ext cx="5219700" cy="4367149"/>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0"/>
            <a:ext cx="5791200" cy="1143000"/>
          </a:xfrm>
        </p:spPr>
        <p:txBody>
          <a:bodyPr>
            <a:normAutofit/>
          </a:bodyPr>
          <a:lstStyle/>
          <a:p>
            <a:r>
              <a:rPr lang="en-US" dirty="0" smtClean="0">
                <a:solidFill>
                  <a:srgbClr val="FF0000"/>
                </a:solidFill>
                <a:effectLst>
                  <a:outerShdw blurRad="38100" dist="38100" dir="2700000" algn="tl">
                    <a:srgbClr val="000000">
                      <a:alpha val="43137"/>
                    </a:srgbClr>
                  </a:outerShdw>
                </a:effectLst>
              </a:rPr>
              <a:t>OVERHEARD EXCHANGE</a:t>
            </a:r>
            <a:endParaRPr lang="en-US" dirty="0">
              <a:solidFill>
                <a:srgbClr val="FF0000"/>
              </a:solidFill>
              <a:effectLst>
                <a:outerShdw blurRad="38100" dist="38100" dir="2700000" algn="tl">
                  <a:srgbClr val="000000">
                    <a:alpha val="43137"/>
                  </a:srgbClr>
                </a:outerShdw>
              </a:effectLst>
            </a:endParaRPr>
          </a:p>
        </p:txBody>
      </p:sp>
      <p:sp>
        <p:nvSpPr>
          <p:cNvPr id="5" name="Content Placeholder 2"/>
          <p:cNvSpPr>
            <a:spLocks noGrp="1"/>
          </p:cNvSpPr>
          <p:nvPr>
            <p:ph idx="1"/>
          </p:nvPr>
        </p:nvSpPr>
        <p:spPr>
          <a:xfrm>
            <a:off x="0" y="914400"/>
            <a:ext cx="8991600" cy="1371600"/>
          </a:xfrm>
        </p:spPr>
        <p:txBody>
          <a:bodyPr>
            <a:normAutofit/>
          </a:bodyPr>
          <a:lstStyle/>
          <a:p>
            <a:pPr>
              <a:buNone/>
            </a:pPr>
            <a:r>
              <a:rPr lang="en-US" dirty="0" smtClean="0">
                <a:latin typeface="Candara" pitchFamily="34" charset="0"/>
              </a:rPr>
              <a:t>   </a:t>
            </a:r>
            <a:r>
              <a:rPr lang="en-US" sz="3000" dirty="0" smtClean="0">
                <a:latin typeface="Candara" pitchFamily="34" charset="0"/>
              </a:rPr>
              <a:t>The recording of seemingly spontaneous dialogue between two or more observed participants</a:t>
            </a:r>
            <a:endParaRPr lang="en-US" sz="3000" dirty="0">
              <a:latin typeface="Candara" pitchFamily="34" charset="0"/>
            </a:endParaRPr>
          </a:p>
        </p:txBody>
      </p:sp>
      <p:sp>
        <p:nvSpPr>
          <p:cNvPr id="6" name="Title 1"/>
          <p:cNvSpPr txBox="1">
            <a:spLocks/>
          </p:cNvSpPr>
          <p:nvPr/>
        </p:nvSpPr>
        <p:spPr>
          <a:xfrm>
            <a:off x="609600" y="2133600"/>
            <a:ext cx="5410200" cy="1066800"/>
          </a:xfrm>
          <a:prstGeom prst="rect">
            <a:avLst/>
          </a:prstGeom>
        </p:spPr>
        <p:txBody>
          <a:bodyPr vert="horz" lIns="91440" tIns="45720" rIns="91440" bIns="45720" rtlCol="0" anchor="ctr">
            <a:normAutofit fontScale="97500"/>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j-lt"/>
                <a:ea typeface="+mj-ea"/>
                <a:cs typeface="+mj-cs"/>
              </a:rPr>
              <a:t>TESTIMONY</a:t>
            </a:r>
            <a:endParaRPr kumimoji="0" lang="en-US" sz="4400" b="0"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mj-lt"/>
              <a:ea typeface="+mj-ea"/>
              <a:cs typeface="+mj-cs"/>
            </a:endParaRPr>
          </a:p>
        </p:txBody>
      </p:sp>
      <p:sp>
        <p:nvSpPr>
          <p:cNvPr id="7" name="Title 1"/>
          <p:cNvSpPr txBox="1">
            <a:spLocks/>
          </p:cNvSpPr>
          <p:nvPr/>
        </p:nvSpPr>
        <p:spPr>
          <a:xfrm>
            <a:off x="533400" y="4419600"/>
            <a:ext cx="5486400" cy="1143000"/>
          </a:xfrm>
          <a:prstGeom prst="rect">
            <a:avLst/>
          </a:prstGeom>
        </p:spPr>
        <p:txBody>
          <a:bodyPr vert="horz" lIns="91440" tIns="45720" rIns="91440" bIns="45720" rtlCol="0" anchor="ctr">
            <a:normAutofit fontScale="97500"/>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j-lt"/>
                <a:ea typeface="+mj-ea"/>
                <a:cs typeface="+mj-cs"/>
              </a:rPr>
              <a:t>EXPOSITION</a:t>
            </a:r>
            <a:endParaRPr kumimoji="0" lang="en-US" sz="4400" b="0"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mj-lt"/>
              <a:ea typeface="+mj-ea"/>
              <a:cs typeface="+mj-cs"/>
            </a:endParaRPr>
          </a:p>
        </p:txBody>
      </p:sp>
      <p:sp>
        <p:nvSpPr>
          <p:cNvPr id="8" name="Content Placeholder 2"/>
          <p:cNvSpPr txBox="1">
            <a:spLocks/>
          </p:cNvSpPr>
          <p:nvPr/>
        </p:nvSpPr>
        <p:spPr>
          <a:xfrm>
            <a:off x="0" y="2971800"/>
            <a:ext cx="9144000" cy="1371600"/>
          </a:xfrm>
          <a:prstGeom prst="rect">
            <a:avLst/>
          </a:prstGeom>
        </p:spPr>
        <p:txBody>
          <a:bodyPr vert="horz" lIns="91440" tIns="45720" rIns="91440" bIns="45720" rtlCol="0">
            <a:normAutofit fontScale="925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smtClean="0">
                <a:ln>
                  <a:noFill/>
                </a:ln>
                <a:solidFill>
                  <a:schemeClr val="tx1"/>
                </a:solidFill>
                <a:effectLst/>
                <a:uLnTx/>
                <a:uFillTx/>
                <a:latin typeface="Candara" pitchFamily="34" charset="0"/>
                <a:ea typeface="+mn-ea"/>
                <a:cs typeface="+mn-cs"/>
              </a:rPr>
              <a:t>    The recording of solicited observation, opinion, of information by witnesses, experts, and relevant participants to the </a:t>
            </a:r>
            <a:r>
              <a:rPr kumimoji="0" lang="en-US" sz="3200" b="0" i="0" u="none" strike="noStrike" kern="1200" cap="none" spc="0" normalizeH="0" baseline="0" noProof="0" dirty="0" err="1" smtClean="0">
                <a:ln>
                  <a:noFill/>
                </a:ln>
                <a:solidFill>
                  <a:schemeClr val="tx1"/>
                </a:solidFill>
                <a:effectLst/>
                <a:uLnTx/>
                <a:uFillTx/>
                <a:latin typeface="Candara" pitchFamily="34" charset="0"/>
                <a:ea typeface="+mn-ea"/>
                <a:cs typeface="+mn-cs"/>
              </a:rPr>
              <a:t>docu</a:t>
            </a:r>
            <a:r>
              <a:rPr kumimoji="0" lang="en-US" sz="3200" b="0" i="0" u="none" strike="noStrike" kern="1200" cap="none" spc="0" normalizeH="0" baseline="0" noProof="0" dirty="0" smtClean="0">
                <a:ln>
                  <a:noFill/>
                </a:ln>
                <a:solidFill>
                  <a:schemeClr val="tx1"/>
                </a:solidFill>
                <a:effectLst/>
                <a:uLnTx/>
                <a:uFillTx/>
                <a:latin typeface="Candara" pitchFamily="34" charset="0"/>
                <a:ea typeface="+mn-ea"/>
                <a:cs typeface="+mn-cs"/>
              </a:rPr>
              <a:t> subject.</a:t>
            </a:r>
            <a:endParaRPr kumimoji="0" lang="en-US" sz="3200" b="0" i="0" u="none" strike="noStrike" kern="1200" cap="none" spc="0" normalizeH="0" baseline="0" noProof="0" dirty="0">
              <a:ln>
                <a:noFill/>
              </a:ln>
              <a:solidFill>
                <a:schemeClr val="tx1"/>
              </a:solidFill>
              <a:effectLst/>
              <a:uLnTx/>
              <a:uFillTx/>
              <a:latin typeface="Candara" pitchFamily="34" charset="0"/>
              <a:ea typeface="+mn-ea"/>
              <a:cs typeface="+mn-cs"/>
            </a:endParaRPr>
          </a:p>
        </p:txBody>
      </p:sp>
      <p:sp>
        <p:nvSpPr>
          <p:cNvPr id="11" name="Content Placeholder 2"/>
          <p:cNvSpPr txBox="1">
            <a:spLocks/>
          </p:cNvSpPr>
          <p:nvPr/>
        </p:nvSpPr>
        <p:spPr>
          <a:xfrm>
            <a:off x="0" y="5257800"/>
            <a:ext cx="9144000" cy="1371600"/>
          </a:xfrm>
          <a:prstGeom prst="rect">
            <a:avLst/>
          </a:prstGeom>
        </p:spPr>
        <p:txBody>
          <a:bodyPr vert="horz" lIns="91440" tIns="45720" rIns="91440" bIns="45720" rtlCol="0">
            <a:normAutofit fontScale="925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smtClean="0">
                <a:ln>
                  <a:noFill/>
                </a:ln>
                <a:solidFill>
                  <a:schemeClr val="tx1"/>
                </a:solidFill>
                <a:effectLst/>
                <a:uLnTx/>
                <a:uFillTx/>
                <a:latin typeface="Candara" pitchFamily="34" charset="0"/>
                <a:ea typeface="+mn-ea"/>
                <a:cs typeface="+mn-cs"/>
              </a:rPr>
              <a:t>    The use of voice over or direct-to-camera address by a figure</a:t>
            </a:r>
            <a:r>
              <a:rPr kumimoji="0" lang="en-US" sz="3200" b="0" i="0" u="none" strike="noStrike" kern="1200" cap="none" spc="0" normalizeH="0" noProof="0" dirty="0" smtClean="0">
                <a:ln>
                  <a:noFill/>
                </a:ln>
                <a:solidFill>
                  <a:schemeClr val="tx1"/>
                </a:solidFill>
                <a:effectLst/>
                <a:uLnTx/>
                <a:uFillTx/>
                <a:latin typeface="Candara" pitchFamily="34" charset="0"/>
                <a:ea typeface="+mn-ea"/>
                <a:cs typeface="+mn-cs"/>
              </a:rPr>
              <a:t> who is essentially directing the viewer in the reception of the info and argument</a:t>
            </a:r>
            <a:endParaRPr kumimoji="0" lang="en-US" sz="3200" b="0" i="0" u="none" strike="noStrike" kern="1200" cap="none" spc="0" normalizeH="0" baseline="0" noProof="0" dirty="0">
              <a:ln>
                <a:noFill/>
              </a:ln>
              <a:solidFill>
                <a:schemeClr val="tx1"/>
              </a:solidFill>
              <a:effectLst/>
              <a:uLnTx/>
              <a:uFillTx/>
              <a:latin typeface="Candara"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20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20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build="p"/>
      <p:bldP spid="11"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Restrepo (2010) - IMDb"/>
          <p:cNvPicPr>
            <a:picLocks noChangeAspect="1" noChangeArrowheads="1"/>
          </p:cNvPicPr>
          <p:nvPr/>
        </p:nvPicPr>
        <p:blipFill>
          <a:blip r:embed="rId2" cstate="print"/>
          <a:srcRect/>
          <a:stretch>
            <a:fillRect/>
          </a:stretch>
        </p:blipFill>
        <p:spPr bwMode="auto">
          <a:xfrm>
            <a:off x="304800" y="304799"/>
            <a:ext cx="3886200" cy="6005947"/>
          </a:xfrm>
          <a:prstGeom prst="rect">
            <a:avLst/>
          </a:prstGeom>
          <a:ln>
            <a:noFill/>
          </a:ln>
          <a:effectLst>
            <a:outerShdw blurRad="292100" dist="139700" dir="2700000" algn="tl" rotWithShape="0">
              <a:srgbClr val="333333">
                <a:alpha val="65000"/>
              </a:srgbClr>
            </a:outerShdw>
          </a:effectLst>
        </p:spPr>
      </p:pic>
      <p:sp>
        <p:nvSpPr>
          <p:cNvPr id="5" name="Title 1"/>
          <p:cNvSpPr>
            <a:spLocks noGrp="1"/>
          </p:cNvSpPr>
          <p:nvPr>
            <p:ph type="title"/>
          </p:nvPr>
        </p:nvSpPr>
        <p:spPr>
          <a:xfrm>
            <a:off x="4495800" y="609600"/>
            <a:ext cx="4648200" cy="1143000"/>
          </a:xfrm>
        </p:spPr>
        <p:txBody>
          <a:bodyPr>
            <a:normAutofit fontScale="90000"/>
          </a:bodyPr>
          <a:lstStyle/>
          <a:p>
            <a:pPr algn="l"/>
            <a:r>
              <a:rPr lang="en-US" sz="3600" dirty="0" smtClean="0"/>
              <a:t>REACTIVE OBSERVATIONALISM</a:t>
            </a:r>
            <a:endParaRPr lang="en-US" sz="3600" dirty="0"/>
          </a:p>
        </p:txBody>
      </p:sp>
      <p:sp>
        <p:nvSpPr>
          <p:cNvPr id="6" name="Title 1"/>
          <p:cNvSpPr txBox="1">
            <a:spLocks/>
          </p:cNvSpPr>
          <p:nvPr/>
        </p:nvSpPr>
        <p:spPr>
          <a:xfrm>
            <a:off x="4495800" y="1828800"/>
            <a:ext cx="4419600" cy="1143000"/>
          </a:xfrm>
          <a:prstGeom prst="rect">
            <a:avLst/>
          </a:prstGeom>
        </p:spPr>
        <p:txBody>
          <a:bodyPr vert="horz" lIns="91440" tIns="45720" rIns="91440" bIns="45720" rtlCol="0" anchor="ctr">
            <a:norm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dirty="0" smtClean="0">
                <a:ln>
                  <a:noFill/>
                </a:ln>
                <a:solidFill>
                  <a:schemeClr val="tx1"/>
                </a:solidFill>
                <a:effectLst/>
                <a:uLnTx/>
                <a:uFillTx/>
                <a:latin typeface="+mj-lt"/>
                <a:ea typeface="+mj-ea"/>
                <a:cs typeface="+mj-cs"/>
              </a:rPr>
              <a:t>PROACTIVE OBSERVATIONALISM</a:t>
            </a:r>
            <a:endParaRPr kumimoji="0" lang="en-US" sz="3200" b="0" i="0" u="none" strike="noStrike" kern="1200" cap="none" spc="0" normalizeH="0" baseline="0" noProof="0" dirty="0">
              <a:ln>
                <a:noFill/>
              </a:ln>
              <a:solidFill>
                <a:schemeClr val="tx1"/>
              </a:solidFill>
              <a:effectLst/>
              <a:uLnTx/>
              <a:uFillTx/>
              <a:latin typeface="+mj-lt"/>
              <a:ea typeface="+mj-ea"/>
              <a:cs typeface="+mj-cs"/>
            </a:endParaRPr>
          </a:p>
        </p:txBody>
      </p:sp>
      <p:sp>
        <p:nvSpPr>
          <p:cNvPr id="7" name="Title 1"/>
          <p:cNvSpPr txBox="1">
            <a:spLocks/>
          </p:cNvSpPr>
          <p:nvPr/>
        </p:nvSpPr>
        <p:spPr>
          <a:xfrm>
            <a:off x="4953000" y="4495800"/>
            <a:ext cx="3733800" cy="1066800"/>
          </a:xfrm>
          <a:prstGeom prst="rect">
            <a:avLst/>
          </a:prstGeom>
        </p:spPr>
        <p:txBody>
          <a:bodyPr vert="horz" lIns="91440" tIns="45720" rIns="91440" bIns="45720" rtlCol="0" anchor="ctr">
            <a:normAutofit fontScale="97500"/>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j-lt"/>
                <a:ea typeface="+mj-ea"/>
                <a:cs typeface="+mj-cs"/>
              </a:rPr>
              <a:t>TESTIMONY</a:t>
            </a:r>
            <a:endParaRPr kumimoji="0" lang="en-US" sz="4400" b="0"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mj-lt"/>
              <a:ea typeface="+mj-ea"/>
              <a:cs typeface="+mj-cs"/>
            </a:endParaRPr>
          </a:p>
        </p:txBody>
      </p:sp>
      <p:sp>
        <p:nvSpPr>
          <p:cNvPr id="9" name="Title 1"/>
          <p:cNvSpPr txBox="1">
            <a:spLocks/>
          </p:cNvSpPr>
          <p:nvPr/>
        </p:nvSpPr>
        <p:spPr>
          <a:xfrm>
            <a:off x="5181600" y="5181600"/>
            <a:ext cx="3200400" cy="1143000"/>
          </a:xfrm>
          <a:prstGeom prst="rect">
            <a:avLst/>
          </a:prstGeom>
        </p:spPr>
        <p:txBody>
          <a:bodyPr vert="horz" lIns="91440" tIns="45720" rIns="91440" bIns="45720" rtlCol="0" anchor="ctr">
            <a:normAutofit fontScale="97500"/>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j-lt"/>
                <a:ea typeface="+mj-ea"/>
                <a:cs typeface="+mj-cs"/>
              </a:rPr>
              <a:t>EXPOSITION</a:t>
            </a:r>
            <a:endParaRPr kumimoji="0" lang="en-US" sz="4400" b="0"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Shoah Movie Tickets &amp; Showtimes Near You | Fandango"/>
          <p:cNvPicPr>
            <a:picLocks noChangeAspect="1" noChangeArrowheads="1"/>
          </p:cNvPicPr>
          <p:nvPr/>
        </p:nvPicPr>
        <p:blipFill>
          <a:blip r:embed="rId2" cstate="print"/>
          <a:srcRect/>
          <a:stretch>
            <a:fillRect/>
          </a:stretch>
        </p:blipFill>
        <p:spPr bwMode="auto">
          <a:xfrm>
            <a:off x="4572000" y="0"/>
            <a:ext cx="4572000" cy="6858000"/>
          </a:xfrm>
          <a:prstGeom prst="rect">
            <a:avLst/>
          </a:prstGeom>
          <a:noFill/>
        </p:spPr>
      </p:pic>
      <p:sp>
        <p:nvSpPr>
          <p:cNvPr id="5" name="Title 1"/>
          <p:cNvSpPr txBox="1">
            <a:spLocks/>
          </p:cNvSpPr>
          <p:nvPr/>
        </p:nvSpPr>
        <p:spPr>
          <a:xfrm>
            <a:off x="457200" y="3581400"/>
            <a:ext cx="3352800" cy="1066800"/>
          </a:xfrm>
          <a:prstGeom prst="rect">
            <a:avLst/>
          </a:prstGeom>
        </p:spPr>
        <p:txBody>
          <a:bodyPr vert="horz" lIns="91440" tIns="45720" rIns="91440" bIns="45720" rtlCol="0" anchor="ctr">
            <a:normAutofit fontScale="97500"/>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j-lt"/>
                <a:ea typeface="+mj-ea"/>
                <a:cs typeface="+mj-cs"/>
              </a:rPr>
              <a:t>TESTIMONY</a:t>
            </a:r>
            <a:endParaRPr kumimoji="0" lang="en-US" sz="4400" b="0"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mj-lt"/>
              <a:ea typeface="+mj-ea"/>
              <a:cs typeface="+mj-cs"/>
            </a:endParaRPr>
          </a:p>
        </p:txBody>
      </p:sp>
      <p:sp>
        <p:nvSpPr>
          <p:cNvPr id="4" name="Title 1"/>
          <p:cNvSpPr>
            <a:spLocks noGrp="1"/>
          </p:cNvSpPr>
          <p:nvPr>
            <p:ph type="title"/>
          </p:nvPr>
        </p:nvSpPr>
        <p:spPr>
          <a:xfrm>
            <a:off x="0" y="5638800"/>
            <a:ext cx="4419600" cy="990600"/>
          </a:xfrm>
        </p:spPr>
        <p:txBody>
          <a:bodyPr>
            <a:normAutofit fontScale="90000"/>
          </a:bodyPr>
          <a:lstStyle/>
          <a:p>
            <a:r>
              <a:rPr lang="en-US" dirty="0" smtClean="0">
                <a:solidFill>
                  <a:srgbClr val="FF0000"/>
                </a:solidFill>
                <a:effectLst>
                  <a:outerShdw blurRad="38100" dist="38100" dir="2700000" algn="tl">
                    <a:srgbClr val="000000">
                      <a:alpha val="43137"/>
                    </a:srgbClr>
                  </a:outerShdw>
                </a:effectLst>
              </a:rPr>
              <a:t>OVERHEARD EXCHANGE</a:t>
            </a:r>
            <a:endParaRPr lang="en-US" dirty="0">
              <a:solidFill>
                <a:srgbClr val="FF0000"/>
              </a:solidFill>
              <a:effectLst>
                <a:outerShdw blurRad="38100" dist="38100" dir="2700000" algn="tl">
                  <a:srgbClr val="000000">
                    <a:alpha val="43137"/>
                  </a:srgbClr>
                </a:outerShdw>
              </a:effectLst>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noAutofit/>
          </a:bodyPr>
          <a:lstStyle/>
          <a:p>
            <a:pPr algn="l"/>
            <a:r>
              <a:rPr lang="en-US" sz="2800" dirty="0" smtClean="0"/>
              <a:t>Nichols, Bill. </a:t>
            </a:r>
            <a:r>
              <a:rPr lang="en-US" sz="2800" b="1" i="1" dirty="0" smtClean="0"/>
              <a:t>Introduction to Documentary</a:t>
            </a:r>
            <a:r>
              <a:rPr lang="en-US" sz="2800" dirty="0" smtClean="0"/>
              <a:t>. Indiana Press, 2001.</a:t>
            </a:r>
            <a:endParaRPr lang="en-US" sz="2800" dirty="0"/>
          </a:p>
        </p:txBody>
      </p:sp>
      <p:sp>
        <p:nvSpPr>
          <p:cNvPr id="3" name="Content Placeholder 2"/>
          <p:cNvSpPr>
            <a:spLocks noGrp="1"/>
          </p:cNvSpPr>
          <p:nvPr>
            <p:ph idx="1"/>
          </p:nvPr>
        </p:nvSpPr>
        <p:spPr>
          <a:xfrm>
            <a:off x="457200" y="2819400"/>
            <a:ext cx="8229600" cy="3352800"/>
          </a:xfrm>
        </p:spPr>
        <p:txBody>
          <a:bodyPr/>
          <a:lstStyle/>
          <a:p>
            <a:r>
              <a:rPr lang="en-US" b="1" dirty="0" smtClean="0"/>
              <a:t>Nichols notes six types of modes of documentary</a:t>
            </a:r>
          </a:p>
          <a:p>
            <a:r>
              <a:rPr lang="en-US" dirty="0" smtClean="0"/>
              <a:t>Expository , Poetic, Observational , Participatory, </a:t>
            </a:r>
            <a:r>
              <a:rPr lang="en-US" dirty="0" err="1" smtClean="0"/>
              <a:t>Performative</a:t>
            </a:r>
            <a:r>
              <a:rPr lang="en-US" dirty="0" smtClean="0"/>
              <a:t> , Reflexive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THE EXPOSITORY MODE (voice of god)</a:t>
            </a:r>
            <a:br>
              <a:rPr lang="en-US" b="1" dirty="0" smtClean="0"/>
            </a:b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This mode is what we most identify with the documentary - it "emphasizes verbal commentary and argumentative logic" often using a narrator.</a:t>
            </a:r>
          </a:p>
          <a:p>
            <a:r>
              <a:rPr lang="en-US" dirty="0" smtClean="0"/>
              <a:t>Assumes a logical argument and a "right" and "proper" answer using direct address + offering preferred meaning.</a:t>
            </a:r>
          </a:p>
          <a:p>
            <a:r>
              <a:rPr lang="en-US" dirty="0" smtClean="0"/>
              <a:t>Most associated with Television News programming.</a:t>
            </a:r>
          </a:p>
          <a:p>
            <a:r>
              <a:rPr lang="en-US" b="1" dirty="0" smtClean="0"/>
              <a:t>Key Examples of Expository tradition in documentary include:</a:t>
            </a:r>
          </a:p>
          <a:p>
            <a:pPr>
              <a:buNone/>
            </a:pPr>
            <a:r>
              <a:rPr lang="en-US" dirty="0" smtClean="0"/>
              <a:t>	Work of </a:t>
            </a:r>
            <a:r>
              <a:rPr lang="en-US" b="1" dirty="0" smtClean="0"/>
              <a:t>John </a:t>
            </a:r>
            <a:r>
              <a:rPr lang="en-US" b="1" dirty="0" err="1" smtClean="0"/>
              <a:t>Grierson</a:t>
            </a:r>
            <a:r>
              <a:rPr lang="en-US" b="1" dirty="0" smtClean="0"/>
              <a:t> Many nature Documentaries</a:t>
            </a:r>
            <a:endParaRPr 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THE POETIC MODE – subjective, artistic expression</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latin typeface="+mj-lt"/>
              </a:rPr>
              <a:t>The poetic mode of documentary moves away from the "objective" reality of a given situation or people to grasp at an inner "truth" that can only be grasped by poetical manipulation</a:t>
            </a:r>
          </a:p>
          <a:p>
            <a:r>
              <a:rPr lang="en-US" dirty="0" smtClean="0">
                <a:latin typeface="+mj-lt"/>
              </a:rPr>
              <a:t>Codes emphasizes visual associations, tonal or rhythmic qualities, descriptive passages, and formal organization </a:t>
            </a:r>
            <a:r>
              <a:rPr lang="en-US" dirty="0" err="1" smtClean="0">
                <a:latin typeface="+mj-lt"/>
              </a:rPr>
              <a:t>favours</a:t>
            </a:r>
            <a:r>
              <a:rPr lang="en-US" dirty="0" smtClean="0">
                <a:latin typeface="+mj-lt"/>
              </a:rPr>
              <a:t> mood, tone and texture.</a:t>
            </a:r>
          </a:p>
          <a:p>
            <a:r>
              <a:rPr lang="en-US" dirty="0" smtClean="0">
                <a:latin typeface="+mj-lt"/>
              </a:rPr>
              <a:t>Key Examples of Poetic tradition in documentary include:</a:t>
            </a:r>
          </a:p>
          <a:p>
            <a:r>
              <a:rPr lang="en-US" dirty="0" smtClean="0">
                <a:latin typeface="+mj-lt"/>
              </a:rPr>
              <a:t>Robert Flaherty's </a:t>
            </a:r>
            <a:r>
              <a:rPr lang="en-US" b="1" i="1" dirty="0" smtClean="0">
                <a:latin typeface="+mj-lt"/>
              </a:rPr>
              <a:t>Man of </a:t>
            </a:r>
            <a:r>
              <a:rPr lang="en-US" b="1" i="1" dirty="0" err="1" smtClean="0">
                <a:latin typeface="+mj-lt"/>
              </a:rPr>
              <a:t>Aran</a:t>
            </a:r>
            <a:r>
              <a:rPr lang="en-US" b="1" i="1" dirty="0" smtClean="0">
                <a:latin typeface="+mj-lt"/>
              </a:rPr>
              <a:t> </a:t>
            </a:r>
            <a:r>
              <a:rPr lang="en-US" dirty="0" smtClean="0">
                <a:latin typeface="+mj-lt"/>
              </a:rPr>
              <a:t>(1934) - dramatic framing of material presents mythic image of man in harmony with nature</a:t>
            </a:r>
          </a:p>
          <a:p>
            <a:r>
              <a:rPr lang="en-US" dirty="0" err="1" smtClean="0">
                <a:latin typeface="+mj-lt"/>
              </a:rPr>
              <a:t>Leni</a:t>
            </a:r>
            <a:r>
              <a:rPr lang="en-US" dirty="0" smtClean="0">
                <a:latin typeface="+mj-lt"/>
              </a:rPr>
              <a:t> Riefenstahl's</a:t>
            </a:r>
            <a:r>
              <a:rPr lang="en-US" b="1" i="1" dirty="0" smtClean="0">
                <a:latin typeface="+mj-lt"/>
              </a:rPr>
              <a:t> Olympia </a:t>
            </a:r>
            <a:r>
              <a:rPr lang="en-US" dirty="0" smtClean="0">
                <a:latin typeface="+mj-lt"/>
              </a:rPr>
              <a:t>(1938) presents a glorified view of (Aryan) athletes during the 1936</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THE OBSERVATIONAL MODE – </a:t>
            </a:r>
            <a:r>
              <a:rPr lang="en-US" sz="4000" b="1" dirty="0" smtClean="0"/>
              <a:t>the window on the world</a:t>
            </a:r>
            <a:endParaRPr lang="en-US" b="1" dirty="0"/>
          </a:p>
        </p:txBody>
      </p:sp>
      <p:sp>
        <p:nvSpPr>
          <p:cNvPr id="3" name="Content Placeholder 2"/>
          <p:cNvSpPr>
            <a:spLocks noGrp="1"/>
          </p:cNvSpPr>
          <p:nvPr>
            <p:ph idx="1"/>
          </p:nvPr>
        </p:nvSpPr>
        <p:spPr>
          <a:xfrm>
            <a:off x="457200" y="1600200"/>
            <a:ext cx="8229600" cy="4953000"/>
          </a:xfrm>
        </p:spPr>
        <p:txBody>
          <a:bodyPr>
            <a:normAutofit fontScale="70000" lnSpcReduction="20000"/>
          </a:bodyPr>
          <a:lstStyle/>
          <a:p>
            <a:r>
              <a:rPr lang="en-US" dirty="0" smtClean="0"/>
              <a:t>Observational (objective) mode is best exemplified by the Cinema </a:t>
            </a:r>
            <a:r>
              <a:rPr lang="en-US" dirty="0" err="1" smtClean="0"/>
              <a:t>Verite</a:t>
            </a:r>
            <a:r>
              <a:rPr lang="en-US" dirty="0" smtClean="0"/>
              <a:t> or Direct Cinema movement which emerged in the late 1950s/early 1960s - it attempted to capture (as accurately as possibly) objective reality with </a:t>
            </a:r>
            <a:r>
              <a:rPr lang="en-US" b="1" dirty="0" smtClean="0"/>
              <a:t>filmmaker as neutral observer</a:t>
            </a:r>
            <a:r>
              <a:rPr lang="en-US" dirty="0" smtClean="0"/>
              <a:t>. See Fly on the Wall. Codes/conventions</a:t>
            </a:r>
          </a:p>
          <a:p>
            <a:r>
              <a:rPr lang="en-US" dirty="0" smtClean="0"/>
              <a:t>The filmmaker remains hidden behind the camera, ignored by the surrounding environment he/she neither changes nor influences the actions/events being captured.</a:t>
            </a:r>
          </a:p>
          <a:p>
            <a:r>
              <a:rPr lang="en-US" dirty="0" smtClean="0"/>
              <a:t>Since nothing is staged for the camera, the camera rushes about to keep up with the action resulting in rough, shaky, often amateur-looking footage.</a:t>
            </a:r>
          </a:p>
          <a:p>
            <a:r>
              <a:rPr lang="en-US" dirty="0" smtClean="0"/>
              <a:t>Key Examples of the Cinema </a:t>
            </a:r>
            <a:r>
              <a:rPr lang="en-US" dirty="0" err="1" smtClean="0"/>
              <a:t>Verite</a:t>
            </a:r>
            <a:r>
              <a:rPr lang="en-US" dirty="0" smtClean="0"/>
              <a:t>/Direct cinema Movement: .</a:t>
            </a:r>
          </a:p>
          <a:p>
            <a:r>
              <a:rPr lang="en-US" dirty="0" smtClean="0"/>
              <a:t>Frederick Wiseman, </a:t>
            </a:r>
            <a:r>
              <a:rPr lang="en-US" b="1" dirty="0" smtClean="0"/>
              <a:t>Hospital (1970) – fly on the wall, American hospital</a:t>
            </a:r>
          </a:p>
          <a:p>
            <a:r>
              <a:rPr lang="en-US" dirty="0" smtClean="0"/>
              <a:t>Richard </a:t>
            </a:r>
            <a:r>
              <a:rPr lang="en-US" dirty="0" err="1" smtClean="0"/>
              <a:t>Pennebacker's</a:t>
            </a:r>
            <a:r>
              <a:rPr lang="en-US" dirty="0" smtClean="0"/>
              <a:t> </a:t>
            </a:r>
            <a:r>
              <a:rPr lang="en-US" b="1" dirty="0" smtClean="0"/>
              <a:t>Don't Look Back (1967)</a:t>
            </a:r>
            <a:endParaRPr 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PARTICIPATORY MODE</a:t>
            </a:r>
            <a:endParaRPr lang="en-US" b="1" dirty="0"/>
          </a:p>
        </p:txBody>
      </p:sp>
      <p:sp>
        <p:nvSpPr>
          <p:cNvPr id="3" name="Content Placeholder 2"/>
          <p:cNvSpPr>
            <a:spLocks noGrp="1"/>
          </p:cNvSpPr>
          <p:nvPr>
            <p:ph idx="1"/>
          </p:nvPr>
        </p:nvSpPr>
        <p:spPr/>
        <p:txBody>
          <a:bodyPr>
            <a:normAutofit fontScale="77500" lnSpcReduction="20000"/>
          </a:bodyPr>
          <a:lstStyle/>
          <a:p>
            <a:r>
              <a:rPr lang="en-US" dirty="0" smtClean="0">
                <a:latin typeface="Calibri Light" pitchFamily="34" charset="0"/>
                <a:cs typeface="Calibri Light" pitchFamily="34" charset="0"/>
              </a:rPr>
              <a:t>Unlike the observational mode, the participatory mode </a:t>
            </a:r>
            <a:r>
              <a:rPr lang="en-US" b="1" dirty="0" smtClean="0">
                <a:latin typeface="Calibri Light" pitchFamily="34" charset="0"/>
                <a:cs typeface="Calibri Light" pitchFamily="34" charset="0"/>
              </a:rPr>
              <a:t>welcomes direct engagement </a:t>
            </a:r>
            <a:r>
              <a:rPr lang="en-US" dirty="0" smtClean="0">
                <a:latin typeface="Calibri Light" pitchFamily="34" charset="0"/>
                <a:cs typeface="Calibri Light" pitchFamily="34" charset="0"/>
              </a:rPr>
              <a:t>between filmmaker and subject(s) - the filmmaker becomes part of the events being recorded</a:t>
            </a:r>
          </a:p>
          <a:p>
            <a:r>
              <a:rPr lang="en-US" dirty="0" smtClean="0">
                <a:latin typeface="Calibri Light" pitchFamily="34" charset="0"/>
                <a:cs typeface="Calibri Light" pitchFamily="34" charset="0"/>
              </a:rPr>
              <a:t>The filmmakers impact on the events being recorded is acknowledged, indeed, it is often celebrated.</a:t>
            </a:r>
          </a:p>
          <a:p>
            <a:r>
              <a:rPr lang="en-US" dirty="0" smtClean="0">
                <a:latin typeface="Calibri Light" pitchFamily="34" charset="0"/>
                <a:cs typeface="Calibri Light" pitchFamily="34" charset="0"/>
              </a:rPr>
              <a:t>Key Examples of the Participatory Mode include:</a:t>
            </a:r>
          </a:p>
          <a:p>
            <a:r>
              <a:rPr lang="en-US" dirty="0" smtClean="0">
                <a:latin typeface="Calibri Light" pitchFamily="34" charset="0"/>
                <a:cs typeface="Calibri Light" pitchFamily="34" charset="0"/>
              </a:rPr>
              <a:t>The films of Michael Moore - here the filmmaker directly engages with the material being addressed, he becomes a character in the documentary - an essential part of the subject</a:t>
            </a:r>
          </a:p>
          <a:p>
            <a:r>
              <a:rPr lang="en-US" dirty="0" smtClean="0">
                <a:latin typeface="Calibri Light" pitchFamily="34" charset="0"/>
                <a:cs typeface="Calibri Light" pitchFamily="34" charset="0"/>
              </a:rPr>
              <a:t>Nick Broomfield's work, such as </a:t>
            </a:r>
            <a:r>
              <a:rPr lang="en-US" b="1" i="1" dirty="0" smtClean="0">
                <a:latin typeface="Calibri Light" pitchFamily="34" charset="0"/>
                <a:cs typeface="Calibri Light" pitchFamily="34" charset="0"/>
              </a:rPr>
              <a:t>Kurt and Courtney </a:t>
            </a:r>
            <a:r>
              <a:rPr lang="en-US" dirty="0" smtClean="0">
                <a:latin typeface="Calibri Light" pitchFamily="34" charset="0"/>
                <a:cs typeface="Calibri Light" pitchFamily="34" charset="0"/>
              </a:rPr>
              <a:t>(1998)</a:t>
            </a:r>
          </a:p>
          <a:p>
            <a:r>
              <a:rPr lang="en-US" b="1" i="1" dirty="0" smtClean="0">
                <a:latin typeface="Calibri Light" pitchFamily="34" charset="0"/>
                <a:cs typeface="Calibri Light" pitchFamily="34" charset="0"/>
              </a:rPr>
              <a:t>Living with Michael Jackson </a:t>
            </a:r>
            <a:r>
              <a:rPr lang="en-US" dirty="0" smtClean="0">
                <a:latin typeface="Calibri Light" pitchFamily="34" charset="0"/>
                <a:cs typeface="Calibri Light" pitchFamily="34" charset="0"/>
              </a:rPr>
              <a:t>(2004) </a:t>
            </a:r>
            <a:r>
              <a:rPr lang="en-US" dirty="0" err="1" smtClean="0">
                <a:latin typeface="Calibri Light" pitchFamily="34" charset="0"/>
                <a:cs typeface="Calibri Light" pitchFamily="34" charset="0"/>
              </a:rPr>
              <a:t>Bashir</a:t>
            </a:r>
            <a:endParaRPr lang="en-US" dirty="0">
              <a:latin typeface="Calibri Light" pitchFamily="34" charset="0"/>
              <a:cs typeface="Calibri Light" pitchFamily="34"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THE REFLEXIVE MODE – awareness of the process</a:t>
            </a:r>
            <a:endParaRPr lang="en-US" b="1" dirty="0"/>
          </a:p>
        </p:txBody>
      </p:sp>
      <p:sp>
        <p:nvSpPr>
          <p:cNvPr id="3" name="Content Placeholder 2"/>
          <p:cNvSpPr>
            <a:spLocks noGrp="1"/>
          </p:cNvSpPr>
          <p:nvPr>
            <p:ph idx="1"/>
          </p:nvPr>
        </p:nvSpPr>
        <p:spPr/>
        <p:txBody>
          <a:bodyPr>
            <a:noAutofit/>
          </a:bodyPr>
          <a:lstStyle/>
          <a:p>
            <a:r>
              <a:rPr lang="en-US" sz="2200" dirty="0" smtClean="0">
                <a:latin typeface="Calibri Light" pitchFamily="34" charset="0"/>
                <a:cs typeface="Calibri Light" pitchFamily="34" charset="0"/>
              </a:rPr>
              <a:t>The Reflexive Mode acknowledges the constructed nature of documentary and flaunts it -conveying to people that this is not necessarily "truth" but a reconstruction of it - "a" truth, </a:t>
            </a:r>
            <a:r>
              <a:rPr lang="en-US" sz="2200" dirty="0" err="1" smtClean="0">
                <a:latin typeface="Calibri Light" pitchFamily="34" charset="0"/>
                <a:cs typeface="Calibri Light" pitchFamily="34" charset="0"/>
              </a:rPr>
              <a:t>not"the</a:t>
            </a:r>
            <a:r>
              <a:rPr lang="en-US" sz="2200" dirty="0" smtClean="0">
                <a:latin typeface="Calibri Light" pitchFamily="34" charset="0"/>
                <a:cs typeface="Calibri Light" pitchFamily="34" charset="0"/>
              </a:rPr>
              <a:t>" truth</a:t>
            </a:r>
          </a:p>
          <a:p>
            <a:r>
              <a:rPr lang="en-US" sz="2200" dirty="0" smtClean="0">
                <a:latin typeface="Calibri Light" pitchFamily="34" charset="0"/>
                <a:cs typeface="Calibri Light" pitchFamily="34" charset="0"/>
              </a:rPr>
              <a:t>Codes/conventions:  The artifice of the documentary is exposed - the audience are made aware of the editing, sound recording, etc.</a:t>
            </a:r>
          </a:p>
          <a:p>
            <a:r>
              <a:rPr lang="en-US" sz="2200" dirty="0" smtClean="0">
                <a:latin typeface="Calibri Light" pitchFamily="34" charset="0"/>
                <a:cs typeface="Calibri Light" pitchFamily="34" charset="0"/>
              </a:rPr>
              <a:t>Key Examples of the Reflexive Mode include:</a:t>
            </a:r>
          </a:p>
          <a:p>
            <a:r>
              <a:rPr lang="en-US" sz="2200" dirty="0" err="1" smtClean="0">
                <a:latin typeface="Calibri Light" pitchFamily="34" charset="0"/>
                <a:cs typeface="Calibri Light" pitchFamily="34" charset="0"/>
              </a:rPr>
              <a:t>Dziga</a:t>
            </a:r>
            <a:r>
              <a:rPr lang="en-US" sz="2200" dirty="0" smtClean="0">
                <a:latin typeface="Calibri Light" pitchFamily="34" charset="0"/>
                <a:cs typeface="Calibri Light" pitchFamily="34" charset="0"/>
              </a:rPr>
              <a:t> </a:t>
            </a:r>
            <a:r>
              <a:rPr lang="en-US" sz="2200" dirty="0" err="1" smtClean="0">
                <a:latin typeface="Calibri Light" pitchFamily="34" charset="0"/>
                <a:cs typeface="Calibri Light" pitchFamily="34" charset="0"/>
              </a:rPr>
              <a:t>Vertov's</a:t>
            </a:r>
            <a:r>
              <a:rPr lang="en-US" sz="2200" dirty="0" smtClean="0">
                <a:latin typeface="Calibri Light" pitchFamily="34" charset="0"/>
                <a:cs typeface="Calibri Light" pitchFamily="34" charset="0"/>
              </a:rPr>
              <a:t> </a:t>
            </a:r>
            <a:r>
              <a:rPr lang="en-US" sz="2200" b="1" i="1" dirty="0" smtClean="0">
                <a:latin typeface="Calibri Light" pitchFamily="34" charset="0"/>
                <a:cs typeface="Calibri Light" pitchFamily="34" charset="0"/>
              </a:rPr>
              <a:t>Man with a Movie Camera </a:t>
            </a:r>
            <a:r>
              <a:rPr lang="en-US" sz="2200" dirty="0" smtClean="0">
                <a:latin typeface="Calibri Light" pitchFamily="34" charset="0"/>
                <a:cs typeface="Calibri Light" pitchFamily="34" charset="0"/>
              </a:rPr>
              <a:t>(1929) - documents the mechanization of Soviet life in late twenties - the mechanical camera and cameraman become part of the subject The art of making pictures is part of this "new" mechanical work and it to is part of the film - we</a:t>
            </a:r>
          </a:p>
          <a:p>
            <a:r>
              <a:rPr lang="en-US" sz="2200" dirty="0" smtClean="0">
                <a:latin typeface="Calibri Light" pitchFamily="34" charset="0"/>
                <a:cs typeface="Calibri Light" pitchFamily="34" charset="0"/>
              </a:rPr>
              <a:t>literally at points in the film see the film being constructed</a:t>
            </a:r>
          </a:p>
          <a:p>
            <a:endParaRPr lang="en-US" sz="20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THE PERFORMATIVE MODE – filmmaker as participant</a:t>
            </a:r>
            <a:endParaRPr lang="en-US" b="1" dirty="0"/>
          </a:p>
        </p:txBody>
      </p:sp>
      <p:sp>
        <p:nvSpPr>
          <p:cNvPr id="3" name="Content Placeholder 2"/>
          <p:cNvSpPr>
            <a:spLocks noGrp="1"/>
          </p:cNvSpPr>
          <p:nvPr>
            <p:ph idx="1"/>
          </p:nvPr>
        </p:nvSpPr>
        <p:spPr>
          <a:xfrm>
            <a:off x="457200" y="1600200"/>
            <a:ext cx="8229600" cy="4800600"/>
          </a:xfrm>
        </p:spPr>
        <p:txBody>
          <a:bodyPr>
            <a:normAutofit fontScale="92500" lnSpcReduction="10000"/>
          </a:bodyPr>
          <a:lstStyle/>
          <a:p>
            <a:r>
              <a:rPr lang="en-US" dirty="0" smtClean="0"/>
              <a:t>This mode of documentary emphasizes </a:t>
            </a:r>
            <a:r>
              <a:rPr lang="en-US" b="1" dirty="0" smtClean="0"/>
              <a:t>the subjective nature of the documentarian </a:t>
            </a:r>
            <a:r>
              <a:rPr lang="en-US" dirty="0" smtClean="0"/>
              <a:t>as well as acknowledging the subjective reading of the audience - notions of objectivity are replaced by </a:t>
            </a:r>
            <a:r>
              <a:rPr lang="en-US" b="1" dirty="0" smtClean="0">
                <a:solidFill>
                  <a:srgbClr val="FF0000"/>
                </a:solidFill>
              </a:rPr>
              <a:t>"evocation and affect"</a:t>
            </a:r>
          </a:p>
          <a:p>
            <a:r>
              <a:rPr lang="en-US" b="1" dirty="0" smtClean="0"/>
              <a:t>Codes /conventions - </a:t>
            </a:r>
            <a:r>
              <a:rPr lang="en-US" dirty="0" smtClean="0"/>
              <a:t>This mode emphasizes the emotional and social impact on the audience</a:t>
            </a:r>
          </a:p>
          <a:p>
            <a:r>
              <a:rPr lang="en-US" dirty="0" smtClean="0"/>
              <a:t>Key Examples of the </a:t>
            </a:r>
            <a:r>
              <a:rPr lang="en-US" dirty="0" err="1" smtClean="0"/>
              <a:t>Performative</a:t>
            </a:r>
            <a:r>
              <a:rPr lang="en-US" dirty="0" smtClean="0"/>
              <a:t> Mode include:</a:t>
            </a:r>
          </a:p>
          <a:p>
            <a:r>
              <a:rPr lang="en-US" b="1" i="1" dirty="0" smtClean="0"/>
              <a:t>Supersize me </a:t>
            </a:r>
            <a:r>
              <a:rPr lang="en-US" dirty="0" smtClean="0"/>
              <a:t>Morgan Spurlock 2004. Arguably, films by Michael Moore</a:t>
            </a:r>
            <a:endParaRPr lang="en-US"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8229600" cy="1143000"/>
          </a:xfrm>
        </p:spPr>
        <p:txBody>
          <a:bodyPr>
            <a:noAutofit/>
          </a:bodyPr>
          <a:lstStyle/>
          <a:p>
            <a:r>
              <a:rPr lang="en-US" sz="2800" dirty="0" smtClean="0">
                <a:hlinkClick r:id="rId2"/>
              </a:rPr>
              <a:t>https://movieweb.com/best-war-documentary-movies/#hearts-and-minds-1974</a:t>
            </a:r>
            <a:r>
              <a:rPr lang="en-US" sz="2800" dirty="0" smtClean="0"/>
              <a:t/>
            </a:r>
            <a:br>
              <a:rPr lang="en-US" sz="2800" dirty="0" smtClean="0"/>
            </a:br>
            <a:endParaRPr lang="en-US" sz="2800" dirty="0"/>
          </a:p>
        </p:txBody>
      </p:sp>
      <p:pic>
        <p:nvPicPr>
          <p:cNvPr id="2050" name="Picture 2"/>
          <p:cNvPicPr>
            <a:picLocks noChangeAspect="1" noChangeArrowheads="1"/>
          </p:cNvPicPr>
          <p:nvPr/>
        </p:nvPicPr>
        <p:blipFill>
          <a:blip r:embed="rId3" cstate="print"/>
          <a:srcRect l="6442" t="9375" r="16252" b="16667"/>
          <a:stretch>
            <a:fillRect/>
          </a:stretch>
        </p:blipFill>
        <p:spPr bwMode="auto">
          <a:xfrm>
            <a:off x="0" y="2103582"/>
            <a:ext cx="8839200" cy="4754418"/>
          </a:xfrm>
          <a:prstGeom prst="rect">
            <a:avLst/>
          </a:prstGeom>
          <a:noFill/>
          <a:ln w="9525">
            <a:noFill/>
            <a:miter lim="800000"/>
            <a:headEnd/>
            <a:tailEnd/>
          </a:ln>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1600201"/>
            <a:ext cx="8229600" cy="3200400"/>
          </a:xfrm>
        </p:spPr>
        <p:txBody>
          <a:bodyPr>
            <a:noAutofit/>
          </a:bodyPr>
          <a:lstStyle/>
          <a:p>
            <a:pPr>
              <a:buNone/>
            </a:pPr>
            <a:r>
              <a:rPr lang="en-US" sz="3600" dirty="0" smtClean="0"/>
              <a:t>   </a:t>
            </a:r>
            <a:r>
              <a:rPr lang="en-US" sz="3600" dirty="0" smtClean="0">
                <a:latin typeface="Bahnschrift SemiBold" pitchFamily="34" charset="0"/>
              </a:rPr>
              <a:t>The fragmentary nature of the historical image in documentary leads to a certain absence and an unconscious but active appreciation as a viewer of the paradox of watching the past</a:t>
            </a:r>
            <a:endParaRPr lang="en-US" sz="3600" dirty="0">
              <a:latin typeface="Bahnschrift SemiBold" pitchFamily="34" charset="0"/>
            </a:endParaRPr>
          </a:p>
        </p:txBody>
      </p:sp>
      <p:sp>
        <p:nvSpPr>
          <p:cNvPr id="4" name="Title 1"/>
          <p:cNvSpPr txBox="1">
            <a:spLocks/>
          </p:cNvSpPr>
          <p:nvPr/>
        </p:nvSpPr>
        <p:spPr>
          <a:xfrm>
            <a:off x="914400" y="5303838"/>
            <a:ext cx="8229600" cy="1554162"/>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400" b="0" i="1" u="none" strike="noStrike" kern="1200" cap="none" spc="0" normalizeH="0" baseline="0" noProof="0" dirty="0" smtClean="0">
                <a:ln>
                  <a:noFill/>
                </a:ln>
                <a:solidFill>
                  <a:schemeClr val="tx1"/>
                </a:solidFill>
                <a:effectLst/>
                <a:uLnTx/>
                <a:uFillTx/>
                <a:latin typeface="+mj-lt"/>
                <a:ea typeface="+mj-ea"/>
                <a:cs typeface="+mj-cs"/>
              </a:rPr>
              <a:t>Consuming History Historians and heritage in contemporary popular culture: </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Jerome de </a:t>
            </a:r>
            <a:r>
              <a:rPr kumimoji="0" lang="en-US" sz="2400" b="0" i="0" u="none" strike="noStrike" kern="1200" cap="none" spc="0" normalizeH="0" baseline="0" noProof="0" dirty="0" err="1" smtClean="0">
                <a:ln>
                  <a:noFill/>
                </a:ln>
                <a:solidFill>
                  <a:schemeClr val="tx1"/>
                </a:solidFill>
                <a:effectLst/>
                <a:uLnTx/>
                <a:uFillTx/>
                <a:latin typeface="+mj-lt"/>
                <a:ea typeface="+mj-ea"/>
                <a:cs typeface="+mj-cs"/>
              </a:rPr>
              <a:t>Groot</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 </a:t>
            </a:r>
            <a:r>
              <a:rPr kumimoji="0" lang="en-US" sz="2400" b="0" i="0" u="none" strike="noStrike" kern="1200" cap="none" spc="0" normalizeH="0" baseline="0" noProof="0" dirty="0" err="1" smtClean="0">
                <a:ln>
                  <a:noFill/>
                </a:ln>
                <a:solidFill>
                  <a:schemeClr val="tx1"/>
                </a:solidFill>
                <a:effectLst/>
                <a:uLnTx/>
                <a:uFillTx/>
                <a:latin typeface="+mj-lt"/>
                <a:ea typeface="+mj-ea"/>
                <a:cs typeface="+mj-cs"/>
              </a:rPr>
              <a:t>Routledge</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 2009. Pg.150</a:t>
            </a:r>
            <a:endParaRPr kumimoji="0" lang="en-US" sz="2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cstate="print">
            <a:lum bright="-20000" contrast="30000"/>
          </a:blip>
          <a:srcRect l="19327" t="35417" r="23280" b="14583"/>
          <a:stretch>
            <a:fillRect/>
          </a:stretch>
        </p:blipFill>
        <p:spPr bwMode="auto">
          <a:xfrm>
            <a:off x="0" y="533400"/>
            <a:ext cx="9144000" cy="4800600"/>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2362200" y="5029200"/>
            <a:ext cx="6477000" cy="304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chemeClr val="bg1"/>
                </a:solidFill>
              </a:ln>
              <a:solidFill>
                <a:schemeClr val="bg1"/>
              </a:solidFill>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686800" cy="4830762"/>
          </a:xfrm>
        </p:spPr>
        <p:txBody>
          <a:bodyPr>
            <a:noAutofit/>
          </a:bodyPr>
          <a:lstStyle/>
          <a:p>
            <a:pPr algn="l"/>
            <a:r>
              <a:rPr lang="en-US" sz="4000" dirty="0" smtClean="0">
                <a:latin typeface="Bahnschrift SemiCondensed" pitchFamily="34" charset="0"/>
              </a:rPr>
              <a:t/>
            </a:r>
            <a:br>
              <a:rPr lang="en-US" sz="4000" dirty="0" smtClean="0">
                <a:latin typeface="Bahnschrift SemiCondensed" pitchFamily="34" charset="0"/>
              </a:rPr>
            </a:br>
            <a:r>
              <a:rPr lang="en-US" sz="4000" dirty="0" smtClean="0">
                <a:latin typeface="Bahnschrift SemiCondensed" pitchFamily="34" charset="0"/>
              </a:rPr>
              <a:t>Here it is not the format of the documentary but the event itself which creates the dissonance; the sheer weight of the past is uncontainable. </a:t>
            </a:r>
            <a:r>
              <a:rPr lang="en-US" sz="4000" i="1" dirty="0" err="1" smtClean="0">
                <a:latin typeface="Bahnschrift SemiCondensed" pitchFamily="34" charset="0"/>
              </a:rPr>
              <a:t>Shoah</a:t>
            </a:r>
            <a:r>
              <a:rPr lang="en-US" sz="4000" dirty="0" smtClean="0">
                <a:latin typeface="Bahnschrift SemiCondensed" pitchFamily="34" charset="0"/>
              </a:rPr>
              <a:t> for </a:t>
            </a:r>
            <a:r>
              <a:rPr lang="en-US" sz="4000" dirty="0" err="1" smtClean="0">
                <a:latin typeface="Bahnschrift SemiCondensed" pitchFamily="34" charset="0"/>
              </a:rPr>
              <a:t>Elsaesser</a:t>
            </a:r>
            <a:r>
              <a:rPr lang="en-US" sz="4000" dirty="0" smtClean="0">
                <a:latin typeface="Bahnschrift SemiCondensed" pitchFamily="34" charset="0"/>
              </a:rPr>
              <a:t> demonstrates the </a:t>
            </a:r>
            <a:r>
              <a:rPr lang="en-US" sz="4000" b="1" u="sng" dirty="0" smtClean="0">
                <a:latin typeface="Bahnschrift SemiCondensed" pitchFamily="34" charset="0"/>
              </a:rPr>
              <a:t>inability of understanding the past</a:t>
            </a:r>
            <a:r>
              <a:rPr lang="en-US" sz="4000" dirty="0" smtClean="0">
                <a:latin typeface="Bahnschrift SemiCondensed" pitchFamily="34" charset="0"/>
              </a:rPr>
              <a:t>, no matter what medium it is communicated in.</a:t>
            </a:r>
            <a:endParaRPr lang="en-US" sz="4000" dirty="0">
              <a:latin typeface="Bahnschrift SemiCondensed" pitchFamily="34" charset="0"/>
            </a:endParaRPr>
          </a:p>
        </p:txBody>
      </p:sp>
      <p:sp>
        <p:nvSpPr>
          <p:cNvPr id="4" name="Title 1"/>
          <p:cNvSpPr txBox="1">
            <a:spLocks/>
          </p:cNvSpPr>
          <p:nvPr/>
        </p:nvSpPr>
        <p:spPr>
          <a:xfrm>
            <a:off x="914400" y="5303838"/>
            <a:ext cx="8229600" cy="1554162"/>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400" b="0" i="1" u="none" strike="noStrike" kern="1200" cap="none" spc="0" normalizeH="0" baseline="0" noProof="0" dirty="0" smtClean="0">
                <a:ln>
                  <a:noFill/>
                </a:ln>
                <a:solidFill>
                  <a:schemeClr val="tx1"/>
                </a:solidFill>
                <a:effectLst/>
                <a:uLnTx/>
                <a:uFillTx/>
                <a:latin typeface="+mj-lt"/>
                <a:ea typeface="+mj-ea"/>
                <a:cs typeface="+mj-cs"/>
              </a:rPr>
              <a:t>Consuming History Historians and heritage in contemporary popular culture: </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Jerome de </a:t>
            </a:r>
            <a:r>
              <a:rPr kumimoji="0" lang="en-US" sz="2400" b="0" i="0" u="none" strike="noStrike" kern="1200" cap="none" spc="0" normalizeH="0" baseline="0" noProof="0" dirty="0" err="1" smtClean="0">
                <a:ln>
                  <a:noFill/>
                </a:ln>
                <a:solidFill>
                  <a:schemeClr val="tx1"/>
                </a:solidFill>
                <a:effectLst/>
                <a:uLnTx/>
                <a:uFillTx/>
                <a:latin typeface="+mj-lt"/>
                <a:ea typeface="+mj-ea"/>
                <a:cs typeface="+mj-cs"/>
              </a:rPr>
              <a:t>Groot</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 </a:t>
            </a:r>
            <a:r>
              <a:rPr kumimoji="0" lang="en-US" sz="2400" b="0" i="0" u="none" strike="noStrike" kern="1200" cap="none" spc="0" normalizeH="0" baseline="0" noProof="0" dirty="0" err="1" smtClean="0">
                <a:ln>
                  <a:noFill/>
                </a:ln>
                <a:solidFill>
                  <a:schemeClr val="tx1"/>
                </a:solidFill>
                <a:effectLst/>
                <a:uLnTx/>
                <a:uFillTx/>
                <a:latin typeface="+mj-lt"/>
                <a:ea typeface="+mj-ea"/>
                <a:cs typeface="+mj-cs"/>
              </a:rPr>
              <a:t>Routledge</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 2009. Pg.150</a:t>
            </a:r>
            <a:endParaRPr kumimoji="0" lang="en-US" sz="2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18F85083B777F458A54213D5C8FDE06" ma:contentTypeVersion="12" ma:contentTypeDescription="Create a new document." ma:contentTypeScope="" ma:versionID="13ccaa2cf06d5db0a73d7c78dea6e95e">
  <xsd:schema xmlns:xsd="http://www.w3.org/2001/XMLSchema" xmlns:xs="http://www.w3.org/2001/XMLSchema" xmlns:p="http://schemas.microsoft.com/office/2006/metadata/properties" xmlns:ns2="b7074b49-8b0d-4127-989a-a0eda5d3108e" xmlns:ns3="bf532ac1-74fd-4be7-90b3-209c7df2d5f8" targetNamespace="http://schemas.microsoft.com/office/2006/metadata/properties" ma:root="true" ma:fieldsID="95be88d46479a25e058e1e53cb433ebb" ns2:_="" ns3:_="">
    <xsd:import namespace="b7074b49-8b0d-4127-989a-a0eda5d3108e"/>
    <xsd:import namespace="bf532ac1-74fd-4be7-90b3-209c7df2d5f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074b49-8b0d-4127-989a-a0eda5d310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f532ac1-74fd-4be7-90b3-209c7df2d5f8"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ae6a6413-f847-4fc9-af44-a78fa62c5261}" ma:internalName="TaxCatchAll" ma:showField="CatchAllData" ma:web="bf532ac1-74fd-4be7-90b3-209c7df2d5f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b7074b49-8b0d-4127-989a-a0eda5d3108e">
      <Terms xmlns="http://schemas.microsoft.com/office/infopath/2007/PartnerControls"/>
    </lcf76f155ced4ddcb4097134ff3c332f>
    <TaxCatchAll xmlns="bf532ac1-74fd-4be7-90b3-209c7df2d5f8" xsi:nil="true"/>
  </documentManagement>
</p:properties>
</file>

<file path=customXml/itemProps1.xml><?xml version="1.0" encoding="utf-8"?>
<ds:datastoreItem xmlns:ds="http://schemas.openxmlformats.org/officeDocument/2006/customXml" ds:itemID="{CEA4F99C-0D28-4D13-A31B-87BD6B188DCC}"/>
</file>

<file path=customXml/itemProps2.xml><?xml version="1.0" encoding="utf-8"?>
<ds:datastoreItem xmlns:ds="http://schemas.openxmlformats.org/officeDocument/2006/customXml" ds:itemID="{B53353BB-C1E8-47BB-A9BB-593A669A3E0D}"/>
</file>

<file path=customXml/itemProps3.xml><?xml version="1.0" encoding="utf-8"?>
<ds:datastoreItem xmlns:ds="http://schemas.openxmlformats.org/officeDocument/2006/customXml" ds:itemID="{B6A0422B-906F-4C11-899A-0F4BB69EB60A}"/>
</file>

<file path=docProps/app.xml><?xml version="1.0" encoding="utf-8"?>
<Properties xmlns="http://schemas.openxmlformats.org/officeDocument/2006/extended-properties" xmlns:vt="http://schemas.openxmlformats.org/officeDocument/2006/docPropsVTypes">
  <TotalTime>885</TotalTime>
  <Words>1701</Words>
  <Application>Microsoft Office PowerPoint</Application>
  <PresentationFormat>On-screen Show (4:3)</PresentationFormat>
  <Paragraphs>148</Paragraphs>
  <Slides>55</Slides>
  <Notes>0</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Office Theme</vt:lpstr>
      <vt:lpstr>5: Documentary</vt:lpstr>
      <vt:lpstr>Pictures of You The Cure</vt:lpstr>
      <vt:lpstr>The Power of Images</vt:lpstr>
      <vt:lpstr>Merrin, William. Media Studies 2.0 Routledge. London, 2014.Pg.117</vt:lpstr>
      <vt:lpstr>Slide 5</vt:lpstr>
      <vt:lpstr>Slide 6</vt:lpstr>
      <vt:lpstr>Slide 7</vt:lpstr>
      <vt:lpstr>Slide 8</vt:lpstr>
      <vt:lpstr>Slide 9</vt:lpstr>
      <vt:lpstr>Nowell-Smith, Geoffrey (Ed). The Oxford World Cinema Book. OUP. 1996. pg.105</vt:lpstr>
      <vt:lpstr>DOCUMENTARY</vt:lpstr>
      <vt:lpstr>Grierson, John. The Documentary Producer. Cinema Quarterly, Vol2. No. 1932 pp.8</vt:lpstr>
      <vt:lpstr>Slide 13</vt:lpstr>
      <vt:lpstr>Slide 14</vt:lpstr>
      <vt:lpstr>https://www2.bfi.org.uk/sight-sound-magazine/greatest-docs    </vt:lpstr>
      <vt:lpstr>Richard Barsam The Non-Fiction Film. Indiana Uni Press. Bloomington. 1992. Pg 1</vt:lpstr>
      <vt:lpstr>Direct Cinema (director as observer)  vs Cinema Verite (director as observer AND participator)</vt:lpstr>
      <vt:lpstr>Nelmes, Jill.  Intro to Film Studies. Chapter 5: What is Documentary</vt:lpstr>
      <vt:lpstr>Slide 19</vt:lpstr>
      <vt:lpstr>Rosenstone pg.79</vt:lpstr>
      <vt:lpstr>Slide 21</vt:lpstr>
      <vt:lpstr>Slide 22</vt:lpstr>
      <vt:lpstr>Problems with documentaries…</vt:lpstr>
      <vt:lpstr>Slide 24</vt:lpstr>
      <vt:lpstr>https://www.youtube.com/watch?v=yvC_xrDqB3s </vt:lpstr>
      <vt:lpstr>Slide 26</vt:lpstr>
      <vt:lpstr>So, documentary…</vt:lpstr>
      <vt:lpstr>Slide 28</vt:lpstr>
      <vt:lpstr>Slide 29</vt:lpstr>
      <vt:lpstr>https://movieweb.com/best-war-documentary-movies/#hearts-and-minds-1974 </vt:lpstr>
      <vt:lpstr>Slide 31</vt:lpstr>
      <vt:lpstr>Slide 32</vt:lpstr>
      <vt:lpstr>Consuming History Historians and heritage in contemporary popular culture: Jerome de Groot. Routledge, 2009. Pg.149</vt:lpstr>
      <vt:lpstr>John Corner and Documentary</vt:lpstr>
      <vt:lpstr>VISUAL LANGUAGE</vt:lpstr>
      <vt:lpstr>REACTIVE OBSERVATIONALISM</vt:lpstr>
      <vt:lpstr>PROACTIVE OBSERVATIONALISM</vt:lpstr>
      <vt:lpstr>ILLUSTRATIVE MODE</vt:lpstr>
      <vt:lpstr>ASSOCIATIVE MODE</vt:lpstr>
      <vt:lpstr>VERBAL LANGUAGE</vt:lpstr>
      <vt:lpstr>OVERHEARD EXCHANGE</vt:lpstr>
      <vt:lpstr>REACTIVE OBSERVATIONALISM</vt:lpstr>
      <vt:lpstr>OVERHEARD EXCHANGE</vt:lpstr>
      <vt:lpstr>Nichols, Bill. Introduction to Documentary. Indiana Press, 2001.</vt:lpstr>
      <vt:lpstr>THE EXPOSITORY MODE (voice of god) </vt:lpstr>
      <vt:lpstr>THE POETIC MODE – subjective, artistic expression</vt:lpstr>
      <vt:lpstr>THE OBSERVATIONAL MODE – the window on the world</vt:lpstr>
      <vt:lpstr>THE PARTICIPATORY MODE</vt:lpstr>
      <vt:lpstr>THE REFLEXIVE MODE – awareness of the process</vt:lpstr>
      <vt:lpstr>THE PERFORMATIVE MODE – filmmaker as participant</vt:lpstr>
      <vt:lpstr>https://movieweb.com/best-war-documentary-movies/#hearts-and-minds-1974 </vt:lpstr>
      <vt:lpstr>Slide 52</vt:lpstr>
      <vt:lpstr>Slide 53</vt:lpstr>
      <vt:lpstr> Here it is not the format of the documentary but the event itself which creates the dissonance; the sheer weight of the past is uncontainable. Shoah for Elsaesser demonstrates the inability of understanding the past, no matter what medium it is communicated in.</vt:lpstr>
      <vt:lpstr>Slide 55</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5: Documentary</dc:title>
  <dc:creator>Robert George Long</dc:creator>
  <cp:lastModifiedBy>Robert George Long</cp:lastModifiedBy>
  <cp:revision>33</cp:revision>
  <dcterms:created xsi:type="dcterms:W3CDTF">2023-11-21T15:16:33Z</dcterms:created>
  <dcterms:modified xsi:type="dcterms:W3CDTF">2023-12-01T09:57:31Z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0x010100918F85083B777F458A54213D5C8FDE06</vt:lpwstr>
  </property>
</Properties>
</file>