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40" d="100"/>
          <a:sy n="40" d="100"/>
        </p:scale>
        <p:origin x="102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F4F8A0-C34A-478A-B1DE-86F98F16DE5E}" type="datetimeFigureOut">
              <a:rPr lang="en-GB" smtClean="0"/>
              <a:t>02/12/2020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EE8FE8-B097-4E37-B249-D501F4E35BCF}" type="slidenum">
              <a:rPr lang="en-GB" smtClean="0"/>
              <a:t>‹#›</a:t>
            </a:fld>
            <a:endParaRPr lang="en-GB"/>
          </a:p>
        </p:txBody>
      </p:sp>
    </p:spTree>
    <p:extLst>
      <p:ext uri="{BB962C8B-B14F-4D97-AF65-F5344CB8AC3E}">
        <p14:creationId xmlns:p14="http://schemas.microsoft.com/office/powerpoint/2010/main" val="4202748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This is a framework which allows an individual to carry a self audit and consequently identify my strong and weak areas.</a:t>
            </a:r>
          </a:p>
        </p:txBody>
      </p:sp>
      <p:sp>
        <p:nvSpPr>
          <p:cNvPr id="4" name="Slide Number Placeholder 3"/>
          <p:cNvSpPr>
            <a:spLocks noGrp="1"/>
          </p:cNvSpPr>
          <p:nvPr>
            <p:ph type="sldNum" sz="quarter" idx="5"/>
          </p:nvPr>
        </p:nvSpPr>
        <p:spPr/>
        <p:txBody>
          <a:bodyPr/>
          <a:lstStyle/>
          <a:p>
            <a:fld id="{ABEE8FE8-B097-4E37-B249-D501F4E35BCF}" type="slidenum">
              <a:rPr lang="en-GB" smtClean="0"/>
              <a:t>4</a:t>
            </a:fld>
            <a:endParaRPr lang="en-GB"/>
          </a:p>
        </p:txBody>
      </p:sp>
    </p:spTree>
    <p:extLst>
      <p:ext uri="{BB962C8B-B14F-4D97-AF65-F5344CB8AC3E}">
        <p14:creationId xmlns:p14="http://schemas.microsoft.com/office/powerpoint/2010/main" val="1011905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management refers to the procedure of proper planning and adjusting the control of time to spend on certain activities.  Managing time will help me to learn how to complete my work on time, stay engaged during important meetings and will give me space to be creative and </a:t>
            </a:r>
            <a:r>
              <a:rPr lang="en-GB" dirty="0" err="1"/>
              <a:t>practive</a:t>
            </a:r>
            <a:r>
              <a:rPr lang="en-GB" dirty="0"/>
              <a:t> in my tasks, as well. </a:t>
            </a:r>
          </a:p>
        </p:txBody>
      </p:sp>
      <p:sp>
        <p:nvSpPr>
          <p:cNvPr id="4" name="Slide Number Placeholder 3"/>
          <p:cNvSpPr>
            <a:spLocks noGrp="1"/>
          </p:cNvSpPr>
          <p:nvPr>
            <p:ph type="sldNum" sz="quarter" idx="5"/>
          </p:nvPr>
        </p:nvSpPr>
        <p:spPr/>
        <p:txBody>
          <a:bodyPr/>
          <a:lstStyle/>
          <a:p>
            <a:fld id="{ABEE8FE8-B097-4E37-B249-D501F4E35BCF}" type="slidenum">
              <a:rPr lang="en-GB" smtClean="0"/>
              <a:t>5</a:t>
            </a:fld>
            <a:endParaRPr lang="en-GB"/>
          </a:p>
        </p:txBody>
      </p:sp>
    </p:spTree>
    <p:extLst>
      <p:ext uri="{BB962C8B-B14F-4D97-AF65-F5344CB8AC3E}">
        <p14:creationId xmlns:p14="http://schemas.microsoft.com/office/powerpoint/2010/main" val="220029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600" dirty="0"/>
              <a:t>Note taking refers to the process of jotting down the key points of information from various sources after a detailed study or research. This will help me in the corporate life to take note of every critical business fact or information and retain it for a longer time.</a:t>
            </a:r>
          </a:p>
        </p:txBody>
      </p:sp>
      <p:sp>
        <p:nvSpPr>
          <p:cNvPr id="4" name="Slide Number Placeholder 3"/>
          <p:cNvSpPr>
            <a:spLocks noGrp="1"/>
          </p:cNvSpPr>
          <p:nvPr>
            <p:ph type="sldNum" sz="quarter" idx="5"/>
          </p:nvPr>
        </p:nvSpPr>
        <p:spPr/>
        <p:txBody>
          <a:bodyPr/>
          <a:lstStyle/>
          <a:p>
            <a:fld id="{ABEE8FE8-B097-4E37-B249-D501F4E35BCF}" type="slidenum">
              <a:rPr lang="en-GB" smtClean="0"/>
              <a:t>6</a:t>
            </a:fld>
            <a:endParaRPr lang="en-GB"/>
          </a:p>
        </p:txBody>
      </p:sp>
    </p:spTree>
    <p:extLst>
      <p:ext uri="{BB962C8B-B14F-4D97-AF65-F5344CB8AC3E}">
        <p14:creationId xmlns:p14="http://schemas.microsoft.com/office/powerpoint/2010/main" val="9273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CV writing is referred to as an intricate document which highlights the academic and professional history. CV writing is extremely important for an individual to leave an impeccable impression over the future employer.</a:t>
            </a:r>
          </a:p>
        </p:txBody>
      </p:sp>
      <p:sp>
        <p:nvSpPr>
          <p:cNvPr id="4" name="Slide Number Placeholder 3"/>
          <p:cNvSpPr>
            <a:spLocks noGrp="1"/>
          </p:cNvSpPr>
          <p:nvPr>
            <p:ph type="sldNum" sz="quarter" idx="5"/>
          </p:nvPr>
        </p:nvSpPr>
        <p:spPr/>
        <p:txBody>
          <a:bodyPr/>
          <a:lstStyle/>
          <a:p>
            <a:fld id="{ABEE8FE8-B097-4E37-B249-D501F4E35BCF}" type="slidenum">
              <a:rPr lang="en-GB" smtClean="0"/>
              <a:t>7</a:t>
            </a:fld>
            <a:endParaRPr lang="en-GB"/>
          </a:p>
        </p:txBody>
      </p:sp>
    </p:spTree>
    <p:extLst>
      <p:ext uri="{BB962C8B-B14F-4D97-AF65-F5344CB8AC3E}">
        <p14:creationId xmlns:p14="http://schemas.microsoft.com/office/powerpoint/2010/main" val="3111884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600" dirty="0"/>
              <a:t>Cover letters are submitted along with resume or CV indicating the skills and the traits which makes an individual desirable of being selected for a job position or any other position. Good cover letter will allow me to convince the employer to hire me and give me the opportunity to showcase my skill set for the timely accomplishment of the organisational goals.</a:t>
            </a:r>
          </a:p>
          <a:p>
            <a:endParaRPr lang="en-GB" sz="3600" dirty="0"/>
          </a:p>
        </p:txBody>
      </p:sp>
      <p:sp>
        <p:nvSpPr>
          <p:cNvPr id="4" name="Slide Number Placeholder 3"/>
          <p:cNvSpPr>
            <a:spLocks noGrp="1"/>
          </p:cNvSpPr>
          <p:nvPr>
            <p:ph type="sldNum" sz="quarter" idx="5"/>
          </p:nvPr>
        </p:nvSpPr>
        <p:spPr/>
        <p:txBody>
          <a:bodyPr/>
          <a:lstStyle/>
          <a:p>
            <a:fld id="{ABEE8FE8-B097-4E37-B249-D501F4E35BCF}" type="slidenum">
              <a:rPr lang="en-GB" smtClean="0"/>
              <a:t>8</a:t>
            </a:fld>
            <a:endParaRPr lang="en-GB"/>
          </a:p>
        </p:txBody>
      </p:sp>
    </p:spTree>
    <p:extLst>
      <p:ext uri="{BB962C8B-B14F-4D97-AF65-F5344CB8AC3E}">
        <p14:creationId xmlns:p14="http://schemas.microsoft.com/office/powerpoint/2010/main" val="1019725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600" dirty="0"/>
              <a:t>PDP is a document plan which is made by an individual to outline the course of action that can help to enhance their overall personality. I have developed my PDP to enhance my weak skill areas and augment my productivity and performance for the long term.</a:t>
            </a:r>
          </a:p>
          <a:p>
            <a:endParaRPr lang="en-GB" sz="3600" dirty="0"/>
          </a:p>
        </p:txBody>
      </p:sp>
      <p:sp>
        <p:nvSpPr>
          <p:cNvPr id="4" name="Slide Number Placeholder 3"/>
          <p:cNvSpPr>
            <a:spLocks noGrp="1"/>
          </p:cNvSpPr>
          <p:nvPr>
            <p:ph type="sldNum" sz="quarter" idx="5"/>
          </p:nvPr>
        </p:nvSpPr>
        <p:spPr/>
        <p:txBody>
          <a:bodyPr/>
          <a:lstStyle/>
          <a:p>
            <a:fld id="{ABEE8FE8-B097-4E37-B249-D501F4E35BCF}" type="slidenum">
              <a:rPr lang="en-GB" smtClean="0"/>
              <a:t>9</a:t>
            </a:fld>
            <a:endParaRPr lang="en-GB"/>
          </a:p>
        </p:txBody>
      </p:sp>
    </p:spTree>
    <p:extLst>
      <p:ext uri="{BB962C8B-B14F-4D97-AF65-F5344CB8AC3E}">
        <p14:creationId xmlns:p14="http://schemas.microsoft.com/office/powerpoint/2010/main" val="1314701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4400" dirty="0"/>
          </a:p>
        </p:txBody>
      </p:sp>
      <p:sp>
        <p:nvSpPr>
          <p:cNvPr id="4" name="Slide Number Placeholder 3"/>
          <p:cNvSpPr>
            <a:spLocks noGrp="1"/>
          </p:cNvSpPr>
          <p:nvPr>
            <p:ph type="sldNum" sz="quarter" idx="5"/>
          </p:nvPr>
        </p:nvSpPr>
        <p:spPr/>
        <p:txBody>
          <a:bodyPr/>
          <a:lstStyle/>
          <a:p>
            <a:fld id="{ABEE8FE8-B097-4E37-B249-D501F4E35BCF}" type="slidenum">
              <a:rPr lang="en-GB" smtClean="0"/>
              <a:t>10</a:t>
            </a:fld>
            <a:endParaRPr lang="en-GB"/>
          </a:p>
        </p:txBody>
      </p:sp>
    </p:spTree>
    <p:extLst>
      <p:ext uri="{BB962C8B-B14F-4D97-AF65-F5344CB8AC3E}">
        <p14:creationId xmlns:p14="http://schemas.microsoft.com/office/powerpoint/2010/main" val="2358831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EE8FE8-B097-4E37-B249-D501F4E35BCF}" type="slidenum">
              <a:rPr lang="en-GB" smtClean="0"/>
              <a:t>11</a:t>
            </a:fld>
            <a:endParaRPr lang="en-GB"/>
          </a:p>
        </p:txBody>
      </p:sp>
    </p:spTree>
    <p:extLst>
      <p:ext uri="{BB962C8B-B14F-4D97-AF65-F5344CB8AC3E}">
        <p14:creationId xmlns:p14="http://schemas.microsoft.com/office/powerpoint/2010/main" val="3557146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EE8FE8-B097-4E37-B249-D501F4E35BCF}" type="slidenum">
              <a:rPr lang="en-GB" smtClean="0"/>
              <a:t>12</a:t>
            </a:fld>
            <a:endParaRPr lang="en-GB"/>
          </a:p>
        </p:txBody>
      </p:sp>
    </p:spTree>
    <p:extLst>
      <p:ext uri="{BB962C8B-B14F-4D97-AF65-F5344CB8AC3E}">
        <p14:creationId xmlns:p14="http://schemas.microsoft.com/office/powerpoint/2010/main" val="7320716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A67BFE-9CF4-45FD-968B-BBD85FFB5BB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3013890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A67BFE-9CF4-45FD-968B-BBD85FFB5BB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2554495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A67BFE-9CF4-45FD-968B-BBD85FFB5BB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4045795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A67BFE-9CF4-45FD-968B-BBD85FFB5BB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310469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A67BFE-9CF4-45FD-968B-BBD85FFB5BBD}" type="datetimeFigureOut">
              <a:rPr lang="en-GB" smtClean="0"/>
              <a:t>02/12/2020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3357987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A67BFE-9CF4-45FD-968B-BBD85FFB5BBD}" type="datetimeFigureOut">
              <a:rPr lang="en-GB" smtClean="0"/>
              <a:t>02/12/2020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1848895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6A67BFE-9CF4-45FD-968B-BBD85FFB5BBD}" type="datetimeFigureOut">
              <a:rPr lang="en-GB" smtClean="0"/>
              <a:t>02/12/2020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2609312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A67BFE-9CF4-45FD-968B-BBD85FFB5BB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95850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A67BFE-9CF4-45FD-968B-BBD85FFB5BB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2455964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A67BFE-9CF4-45FD-968B-BBD85FFB5BB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1755242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A67BFE-9CF4-45FD-968B-BBD85FFB5BB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17360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A67BFE-9CF4-45FD-968B-BBD85FFB5BB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C6488-50DB-4AA8-AF94-4CD0F113B2D3}"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10693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A67BFE-9CF4-45FD-968B-BBD85FFB5BB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15200838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6A67BFE-9CF4-45FD-968B-BBD85FFB5BBD}" type="datetimeFigureOut">
              <a:rPr lang="en-GB" smtClean="0"/>
              <a:t>02/12/2020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52338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6A67BFE-9CF4-45FD-968B-BBD85FFB5BBD}" type="datetimeFigureOut">
              <a:rPr lang="en-GB" smtClean="0"/>
              <a:t>02/12/2020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33345404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A67BFE-9CF4-45FD-968B-BBD85FFB5BB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1079457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A67BFE-9CF4-45FD-968B-BBD85FFB5BB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C6488-50DB-4AA8-AF94-4CD0F113B2D3}" type="slidenum">
              <a:rPr lang="en-GB" smtClean="0"/>
              <a:t>‹#›</a:t>
            </a:fld>
            <a:endParaRPr lang="en-GB"/>
          </a:p>
        </p:txBody>
      </p:sp>
    </p:spTree>
    <p:extLst>
      <p:ext uri="{BB962C8B-B14F-4D97-AF65-F5344CB8AC3E}">
        <p14:creationId xmlns:p14="http://schemas.microsoft.com/office/powerpoint/2010/main" val="944620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6A67BFE-9CF4-45FD-968B-BBD85FFB5BBD}" type="datetimeFigureOut">
              <a:rPr lang="en-GB" smtClean="0"/>
              <a:t>02/12/2020</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BAAC6488-50DB-4AA8-AF94-4CD0F113B2D3}" type="slidenum">
              <a:rPr lang="en-GB" smtClean="0"/>
              <a:t>‹#›</a:t>
            </a:fld>
            <a:endParaRPr lang="en-GB"/>
          </a:p>
        </p:txBody>
      </p:sp>
    </p:spTree>
    <p:extLst>
      <p:ext uri="{BB962C8B-B14F-4D97-AF65-F5344CB8AC3E}">
        <p14:creationId xmlns:p14="http://schemas.microsoft.com/office/powerpoint/2010/main" val="187366612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E9D3B-5A83-46DD-9F2F-145D71FE6ED7}"/>
              </a:ext>
            </a:extLst>
          </p:cNvPr>
          <p:cNvSpPr>
            <a:spLocks noGrp="1"/>
          </p:cNvSpPr>
          <p:nvPr>
            <p:ph type="ctrTitle"/>
          </p:nvPr>
        </p:nvSpPr>
        <p:spPr>
          <a:xfrm>
            <a:off x="1760310" y="283030"/>
            <a:ext cx="8689976" cy="3374570"/>
          </a:xfrm>
        </p:spPr>
        <p:txBody>
          <a:bodyPr>
            <a:normAutofit fontScale="90000"/>
          </a:bodyPr>
          <a:lstStyle/>
          <a:p>
            <a:r>
              <a:rPr lang="en-GB" sz="5400" dirty="0"/>
              <a:t>Z</a:t>
            </a:r>
            <a:r>
              <a:rPr lang="en-GB" sz="4400" dirty="0"/>
              <a:t>hulvena </a:t>
            </a:r>
            <a:r>
              <a:rPr lang="en-GB" sz="5400" dirty="0"/>
              <a:t>S</a:t>
            </a:r>
            <a:r>
              <a:rPr lang="en-GB" sz="4400" dirty="0"/>
              <a:t>iderova</a:t>
            </a:r>
            <a:br>
              <a:rPr lang="en-GB" sz="4400" dirty="0"/>
            </a:br>
            <a:r>
              <a:rPr lang="en-GB" sz="4400" dirty="0"/>
              <a:t>2009041</a:t>
            </a:r>
            <a:br>
              <a:rPr lang="en-GB" sz="4400" dirty="0"/>
            </a:br>
            <a:r>
              <a:rPr lang="en-GB" sz="5400" dirty="0"/>
              <a:t>A</a:t>
            </a:r>
            <a:r>
              <a:rPr lang="en-GB" sz="4400" dirty="0"/>
              <a:t>cademic and </a:t>
            </a:r>
            <a:r>
              <a:rPr lang="en-GB" sz="5400" dirty="0"/>
              <a:t>E</a:t>
            </a:r>
            <a:r>
              <a:rPr lang="en-GB" sz="4400" dirty="0"/>
              <a:t>mployability skills</a:t>
            </a:r>
            <a:br>
              <a:rPr lang="en-GB" sz="4400" dirty="0"/>
            </a:br>
            <a:r>
              <a:rPr lang="en-GB" sz="5400" dirty="0"/>
              <a:t>BMSW4001</a:t>
            </a:r>
            <a:br>
              <a:rPr lang="en-GB" sz="5400" dirty="0"/>
            </a:br>
            <a:r>
              <a:rPr lang="en-GB" sz="5400" dirty="0"/>
              <a:t>l</a:t>
            </a:r>
            <a:r>
              <a:rPr lang="en-GB" sz="4400" dirty="0"/>
              <a:t>ecturer: </a:t>
            </a:r>
            <a:r>
              <a:rPr lang="en-GB" sz="5400" dirty="0"/>
              <a:t>A</a:t>
            </a:r>
            <a:r>
              <a:rPr lang="en-GB" sz="4400" dirty="0"/>
              <a:t>nita </a:t>
            </a:r>
            <a:r>
              <a:rPr lang="en-GB" sz="5400" dirty="0"/>
              <a:t>N</a:t>
            </a:r>
            <a:r>
              <a:rPr lang="en-GB" sz="4400" dirty="0"/>
              <a:t>an</a:t>
            </a:r>
            <a:endParaRPr lang="en-GB" sz="5400" dirty="0"/>
          </a:p>
        </p:txBody>
      </p:sp>
      <p:sp>
        <p:nvSpPr>
          <p:cNvPr id="3" name="Subtitle 2">
            <a:extLst>
              <a:ext uri="{FF2B5EF4-FFF2-40B4-BE49-F238E27FC236}">
                <a16:creationId xmlns:a16="http://schemas.microsoft.com/office/drawing/2014/main" id="{450DA268-658E-45F9-94B0-7ABF57930C2B}"/>
              </a:ext>
            </a:extLst>
          </p:cNvPr>
          <p:cNvSpPr>
            <a:spLocks noGrp="1"/>
          </p:cNvSpPr>
          <p:nvPr>
            <p:ph type="subTitle" idx="1"/>
          </p:nvPr>
        </p:nvSpPr>
        <p:spPr>
          <a:xfrm>
            <a:off x="1751012" y="4355432"/>
            <a:ext cx="8981156" cy="902367"/>
          </a:xfrm>
        </p:spPr>
        <p:txBody>
          <a:bodyPr/>
          <a:lstStyle/>
          <a:p>
            <a:r>
              <a:rPr lang="en-GB" dirty="0"/>
              <a:t>Power point presentation</a:t>
            </a:r>
          </a:p>
        </p:txBody>
      </p:sp>
    </p:spTree>
    <p:extLst>
      <p:ext uri="{BB962C8B-B14F-4D97-AF65-F5344CB8AC3E}">
        <p14:creationId xmlns:p14="http://schemas.microsoft.com/office/powerpoint/2010/main" val="877801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9C9BD-2513-4971-8DC2-52A7C613B04D}"/>
              </a:ext>
            </a:extLst>
          </p:cNvPr>
          <p:cNvSpPr>
            <a:spLocks noGrp="1"/>
          </p:cNvSpPr>
          <p:nvPr>
            <p:ph type="title"/>
          </p:nvPr>
        </p:nvSpPr>
        <p:spPr>
          <a:xfrm>
            <a:off x="913775" y="618517"/>
            <a:ext cx="10364451" cy="970797"/>
          </a:xfrm>
        </p:spPr>
        <p:txBody>
          <a:bodyPr/>
          <a:lstStyle/>
          <a:p>
            <a:r>
              <a:rPr lang="en-GB" dirty="0"/>
              <a:t>Overview:</a:t>
            </a:r>
          </a:p>
        </p:txBody>
      </p:sp>
      <p:sp>
        <p:nvSpPr>
          <p:cNvPr id="3" name="Content Placeholder 2">
            <a:extLst>
              <a:ext uri="{FF2B5EF4-FFF2-40B4-BE49-F238E27FC236}">
                <a16:creationId xmlns:a16="http://schemas.microsoft.com/office/drawing/2014/main" id="{9A862906-A672-4F5B-AB5A-CC28D1DA1BE5}"/>
              </a:ext>
            </a:extLst>
          </p:cNvPr>
          <p:cNvSpPr>
            <a:spLocks noGrp="1"/>
          </p:cNvSpPr>
          <p:nvPr>
            <p:ph sz="quarter" idx="13"/>
          </p:nvPr>
        </p:nvSpPr>
        <p:spPr>
          <a:xfrm>
            <a:off x="3265714" y="1589314"/>
            <a:ext cx="6161315" cy="4833257"/>
          </a:xfrm>
        </p:spPr>
        <p:txBody>
          <a:bodyPr>
            <a:normAutofit lnSpcReduction="10000"/>
          </a:bodyPr>
          <a:lstStyle/>
          <a:p>
            <a:r>
              <a:rPr lang="en-GB" sz="2400" dirty="0"/>
              <a:t>Introduction</a:t>
            </a:r>
          </a:p>
          <a:p>
            <a:r>
              <a:rPr lang="en-GB" sz="2400" dirty="0"/>
              <a:t>SWOT Analysis</a:t>
            </a:r>
          </a:p>
          <a:p>
            <a:r>
              <a:rPr lang="en-GB" sz="2400" dirty="0"/>
              <a:t>Time management</a:t>
            </a:r>
          </a:p>
          <a:p>
            <a:r>
              <a:rPr lang="en-GB" sz="2400" dirty="0"/>
              <a:t>Note taking</a:t>
            </a:r>
          </a:p>
          <a:p>
            <a:r>
              <a:rPr lang="en-GB" sz="2400" dirty="0" err="1"/>
              <a:t>Cv</a:t>
            </a:r>
            <a:r>
              <a:rPr lang="en-GB" sz="2400" dirty="0"/>
              <a:t> writing</a:t>
            </a:r>
          </a:p>
          <a:p>
            <a:r>
              <a:rPr lang="en-GB" sz="2400" dirty="0"/>
              <a:t>Cover letter writing</a:t>
            </a:r>
          </a:p>
          <a:p>
            <a:r>
              <a:rPr lang="en-GB" sz="2400" dirty="0"/>
              <a:t>PDP</a:t>
            </a:r>
          </a:p>
          <a:p>
            <a:r>
              <a:rPr lang="en-GB" sz="2400" dirty="0"/>
              <a:t>Conclusion</a:t>
            </a:r>
          </a:p>
          <a:p>
            <a:r>
              <a:rPr lang="en-GB" sz="2400" dirty="0"/>
              <a:t>references</a:t>
            </a:r>
          </a:p>
          <a:p>
            <a:endParaRPr lang="en-GB" sz="2400" dirty="0"/>
          </a:p>
        </p:txBody>
      </p:sp>
    </p:spTree>
    <p:extLst>
      <p:ext uri="{BB962C8B-B14F-4D97-AF65-F5344CB8AC3E}">
        <p14:creationId xmlns:p14="http://schemas.microsoft.com/office/powerpoint/2010/main" val="3573381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C3F71-1346-4C93-B905-A5BB19B87E7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2C3BD32-830C-4664-B9A9-44E75ECFC0DB}"/>
              </a:ext>
            </a:extLst>
          </p:cNvPr>
          <p:cNvSpPr>
            <a:spLocks noGrp="1"/>
          </p:cNvSpPr>
          <p:nvPr>
            <p:ph sz="quarter" idx="13"/>
          </p:nvPr>
        </p:nvSpPr>
        <p:spPr/>
        <p:txBody>
          <a:bodyPr>
            <a:normAutofit/>
          </a:bodyPr>
          <a:lstStyle/>
          <a:p>
            <a:pPr marL="0" indent="0">
              <a:buNone/>
            </a:pPr>
            <a:r>
              <a:rPr lang="en-GB" sz="3200" cap="none" dirty="0"/>
              <a:t>The PPP demonstrates the reflection done by an individual over the skills used by me during the module.</a:t>
            </a:r>
          </a:p>
        </p:txBody>
      </p:sp>
    </p:spTree>
    <p:extLst>
      <p:ext uri="{BB962C8B-B14F-4D97-AF65-F5344CB8AC3E}">
        <p14:creationId xmlns:p14="http://schemas.microsoft.com/office/powerpoint/2010/main" val="2560606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3E41F-D3F2-46BF-B461-596016DB28D3}"/>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5E29DC2F-3AC1-42E1-AF69-C16CE7CF000B}"/>
              </a:ext>
            </a:extLst>
          </p:cNvPr>
          <p:cNvSpPr>
            <a:spLocks noGrp="1"/>
          </p:cNvSpPr>
          <p:nvPr>
            <p:ph sz="quarter" idx="13"/>
          </p:nvPr>
        </p:nvSpPr>
        <p:spPr/>
        <p:txBody>
          <a:bodyPr>
            <a:normAutofit/>
          </a:bodyPr>
          <a:lstStyle/>
          <a:p>
            <a:pPr marL="0" indent="0">
              <a:buNone/>
            </a:pPr>
            <a:r>
              <a:rPr lang="en-GB" sz="3200" dirty="0"/>
              <a:t>      Strengths                                 weaknesses</a:t>
            </a:r>
          </a:p>
          <a:p>
            <a:pPr marL="0" indent="0">
              <a:buNone/>
            </a:pPr>
            <a:r>
              <a:rPr lang="en-GB" sz="3200" cap="none" dirty="0"/>
              <a:t>Academic writing                          Time management</a:t>
            </a:r>
          </a:p>
          <a:p>
            <a:pPr marL="0" indent="0">
              <a:buNone/>
            </a:pPr>
            <a:r>
              <a:rPr lang="en-GB" sz="3200" cap="none" dirty="0"/>
              <a:t>CV writing                                    Note taking</a:t>
            </a:r>
          </a:p>
          <a:p>
            <a:pPr marL="0" indent="0">
              <a:buNone/>
            </a:pPr>
            <a:r>
              <a:rPr lang="en-GB" sz="3200" cap="none" dirty="0"/>
              <a:t>Public speaking</a:t>
            </a:r>
          </a:p>
        </p:txBody>
      </p:sp>
    </p:spTree>
    <p:extLst>
      <p:ext uri="{BB962C8B-B14F-4D97-AF65-F5344CB8AC3E}">
        <p14:creationId xmlns:p14="http://schemas.microsoft.com/office/powerpoint/2010/main" val="3727779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A3869-14DB-44F6-9FC4-65B0CB6610D4}"/>
              </a:ext>
            </a:extLst>
          </p:cNvPr>
          <p:cNvSpPr>
            <a:spLocks noGrp="1"/>
          </p:cNvSpPr>
          <p:nvPr>
            <p:ph type="title"/>
          </p:nvPr>
        </p:nvSpPr>
        <p:spPr>
          <a:xfrm>
            <a:off x="913775" y="0"/>
            <a:ext cx="10363826" cy="1299412"/>
          </a:xfrm>
        </p:spPr>
        <p:txBody>
          <a:bodyPr>
            <a:normAutofit/>
          </a:bodyPr>
          <a:lstStyle/>
          <a:p>
            <a:r>
              <a:rPr lang="en-GB" sz="4400" dirty="0"/>
              <a:t>Time management</a:t>
            </a:r>
          </a:p>
        </p:txBody>
      </p:sp>
      <p:sp>
        <p:nvSpPr>
          <p:cNvPr id="3" name="Content Placeholder 2">
            <a:extLst>
              <a:ext uri="{FF2B5EF4-FFF2-40B4-BE49-F238E27FC236}">
                <a16:creationId xmlns:a16="http://schemas.microsoft.com/office/drawing/2014/main" id="{0301BC44-29F4-4E75-A42D-4566306AF1A4}"/>
              </a:ext>
            </a:extLst>
          </p:cNvPr>
          <p:cNvSpPr>
            <a:spLocks noGrp="1"/>
          </p:cNvSpPr>
          <p:nvPr>
            <p:ph sz="quarter" idx="13"/>
          </p:nvPr>
        </p:nvSpPr>
        <p:spPr>
          <a:xfrm>
            <a:off x="913774" y="1515978"/>
            <a:ext cx="10564352" cy="4723503"/>
          </a:xfrm>
        </p:spPr>
        <p:txBody>
          <a:bodyPr>
            <a:normAutofit/>
          </a:bodyPr>
          <a:lstStyle/>
          <a:p>
            <a:r>
              <a:rPr lang="en-GB" sz="2800" cap="none" dirty="0"/>
              <a:t>“</a:t>
            </a:r>
            <a:r>
              <a:rPr lang="en-GB" sz="3200" cap="none" dirty="0"/>
              <a:t>The act of planning the amount of time you spend on which activities”. /Carla </a:t>
            </a:r>
            <a:r>
              <a:rPr lang="en-GB" sz="3200" cap="none" dirty="0" err="1"/>
              <a:t>Crutsinger</a:t>
            </a:r>
            <a:r>
              <a:rPr lang="en-GB" sz="3200" cap="none" dirty="0"/>
              <a:t>/</a:t>
            </a:r>
          </a:p>
          <a:p>
            <a:r>
              <a:rPr lang="en-GB" sz="3200" cap="none" dirty="0"/>
              <a:t>Pareto – The 80-20 rule: The top 20% of our activities account for 80% of the results. /lecturer Anita Nan, 2020/</a:t>
            </a:r>
          </a:p>
          <a:p>
            <a:r>
              <a:rPr lang="en-GB" sz="3200" cap="none" dirty="0"/>
              <a:t>Eisenhower’s Urgent/Important Principle: can help me quickly identify the activities that I should focus on, as well as the ones I should ignore. </a:t>
            </a:r>
            <a:endParaRPr lang="en-GB" sz="2800" cap="none" dirty="0"/>
          </a:p>
        </p:txBody>
      </p:sp>
    </p:spTree>
    <p:extLst>
      <p:ext uri="{BB962C8B-B14F-4D97-AF65-F5344CB8AC3E}">
        <p14:creationId xmlns:p14="http://schemas.microsoft.com/office/powerpoint/2010/main" val="1206109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C4E4A-DD66-40BD-854F-B5F848B39DE4}"/>
              </a:ext>
            </a:extLst>
          </p:cNvPr>
          <p:cNvSpPr>
            <a:spLocks noGrp="1"/>
          </p:cNvSpPr>
          <p:nvPr>
            <p:ph type="title"/>
          </p:nvPr>
        </p:nvSpPr>
        <p:spPr>
          <a:xfrm>
            <a:off x="3489158" y="-577516"/>
            <a:ext cx="4138863" cy="2646947"/>
          </a:xfrm>
        </p:spPr>
        <p:txBody>
          <a:bodyPr/>
          <a:lstStyle/>
          <a:p>
            <a:r>
              <a:rPr lang="en-GB" dirty="0"/>
              <a:t>note taking</a:t>
            </a:r>
          </a:p>
        </p:txBody>
      </p:sp>
      <p:sp>
        <p:nvSpPr>
          <p:cNvPr id="3" name="Content Placeholder 2">
            <a:extLst>
              <a:ext uri="{FF2B5EF4-FFF2-40B4-BE49-F238E27FC236}">
                <a16:creationId xmlns:a16="http://schemas.microsoft.com/office/drawing/2014/main" id="{2E7BF041-4B7B-418B-9A2E-B96F8EA2AD54}"/>
              </a:ext>
            </a:extLst>
          </p:cNvPr>
          <p:cNvSpPr>
            <a:spLocks noGrp="1"/>
          </p:cNvSpPr>
          <p:nvPr>
            <p:ph sz="quarter" idx="13"/>
          </p:nvPr>
        </p:nvSpPr>
        <p:spPr>
          <a:xfrm>
            <a:off x="938462" y="1467854"/>
            <a:ext cx="10339137" cy="4323346"/>
          </a:xfrm>
        </p:spPr>
        <p:txBody>
          <a:bodyPr>
            <a:normAutofit/>
          </a:bodyPr>
          <a:lstStyle/>
          <a:p>
            <a:r>
              <a:rPr lang="en-GB" sz="3600" cap="none" dirty="0"/>
              <a:t>Note taking is the practise of recording information from different sources and platforms. /J. Connelly/</a:t>
            </a:r>
          </a:p>
          <a:p>
            <a:r>
              <a:rPr lang="en-GB" sz="3600" cap="none" dirty="0"/>
              <a:t>Note taking is an effective skill that provides assistance to me in noting down the key points, making it easier for me to recollect them at the time of need.</a:t>
            </a:r>
          </a:p>
        </p:txBody>
      </p:sp>
    </p:spTree>
    <p:extLst>
      <p:ext uri="{BB962C8B-B14F-4D97-AF65-F5344CB8AC3E}">
        <p14:creationId xmlns:p14="http://schemas.microsoft.com/office/powerpoint/2010/main" val="3054771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8E3E7-A437-4E8A-BC4A-56FAE2F8F96D}"/>
              </a:ext>
            </a:extLst>
          </p:cNvPr>
          <p:cNvSpPr>
            <a:spLocks noGrp="1"/>
          </p:cNvSpPr>
          <p:nvPr>
            <p:ph type="title"/>
          </p:nvPr>
        </p:nvSpPr>
        <p:spPr>
          <a:xfrm>
            <a:off x="913776" y="618518"/>
            <a:ext cx="8783678" cy="945588"/>
          </a:xfrm>
        </p:spPr>
        <p:txBody>
          <a:bodyPr>
            <a:normAutofit/>
          </a:bodyPr>
          <a:lstStyle/>
          <a:p>
            <a:r>
              <a:rPr lang="en-GB" sz="4400" dirty="0" err="1"/>
              <a:t>Cv</a:t>
            </a:r>
            <a:r>
              <a:rPr lang="en-GB" sz="4400" dirty="0"/>
              <a:t> writing</a:t>
            </a:r>
          </a:p>
        </p:txBody>
      </p:sp>
      <p:sp>
        <p:nvSpPr>
          <p:cNvPr id="3" name="Content Placeholder 2">
            <a:extLst>
              <a:ext uri="{FF2B5EF4-FFF2-40B4-BE49-F238E27FC236}">
                <a16:creationId xmlns:a16="http://schemas.microsoft.com/office/drawing/2014/main" id="{0C79D9D3-4236-4AAA-A35D-8E11332FE475}"/>
              </a:ext>
            </a:extLst>
          </p:cNvPr>
          <p:cNvSpPr>
            <a:spLocks noGrp="1"/>
          </p:cNvSpPr>
          <p:nvPr>
            <p:ph sz="quarter" idx="13"/>
          </p:nvPr>
        </p:nvSpPr>
        <p:spPr>
          <a:xfrm>
            <a:off x="0" y="1925053"/>
            <a:ext cx="11277600" cy="4090735"/>
          </a:xfrm>
        </p:spPr>
        <p:txBody>
          <a:bodyPr>
            <a:normAutofit/>
          </a:bodyPr>
          <a:lstStyle/>
          <a:p>
            <a:r>
              <a:rPr lang="en-GB" sz="3600" cap="none" dirty="0"/>
              <a:t>CV is a brief written account of personal details, education, job experience. /Harper Collins Publishers/</a:t>
            </a:r>
          </a:p>
          <a:p>
            <a:r>
              <a:rPr lang="en-GB" sz="3600" cap="none" dirty="0"/>
              <a:t>The CV is the first chance I get to make a good impression on a potential employer. /Secretary Journal/</a:t>
            </a:r>
          </a:p>
        </p:txBody>
      </p:sp>
    </p:spTree>
    <p:extLst>
      <p:ext uri="{BB962C8B-B14F-4D97-AF65-F5344CB8AC3E}">
        <p14:creationId xmlns:p14="http://schemas.microsoft.com/office/powerpoint/2010/main" val="3597559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3BBFC-571C-4DC7-970B-DEEAB30FF1D2}"/>
              </a:ext>
            </a:extLst>
          </p:cNvPr>
          <p:cNvSpPr>
            <a:spLocks noGrp="1"/>
          </p:cNvSpPr>
          <p:nvPr>
            <p:ph type="title"/>
          </p:nvPr>
        </p:nvSpPr>
        <p:spPr>
          <a:xfrm>
            <a:off x="913776" y="618517"/>
            <a:ext cx="8422730" cy="777145"/>
          </a:xfrm>
        </p:spPr>
        <p:txBody>
          <a:bodyPr>
            <a:normAutofit/>
          </a:bodyPr>
          <a:lstStyle/>
          <a:p>
            <a:r>
              <a:rPr lang="en-GB" sz="4400" dirty="0"/>
              <a:t>Cover letter</a:t>
            </a:r>
          </a:p>
        </p:txBody>
      </p:sp>
      <p:sp>
        <p:nvSpPr>
          <p:cNvPr id="3" name="Content Placeholder 2">
            <a:extLst>
              <a:ext uri="{FF2B5EF4-FFF2-40B4-BE49-F238E27FC236}">
                <a16:creationId xmlns:a16="http://schemas.microsoft.com/office/drawing/2014/main" id="{A67C9A27-4E22-4E04-A50C-CBC999E6E39C}"/>
              </a:ext>
            </a:extLst>
          </p:cNvPr>
          <p:cNvSpPr>
            <a:spLocks noGrp="1"/>
          </p:cNvSpPr>
          <p:nvPr>
            <p:ph sz="quarter" idx="13"/>
          </p:nvPr>
        </p:nvSpPr>
        <p:spPr>
          <a:xfrm>
            <a:off x="168443" y="1780674"/>
            <a:ext cx="11109158" cy="4788568"/>
          </a:xfrm>
        </p:spPr>
        <p:txBody>
          <a:bodyPr>
            <a:normAutofit/>
          </a:bodyPr>
          <a:lstStyle/>
          <a:p>
            <a:r>
              <a:rPr lang="en-GB" sz="3600" cap="none" dirty="0"/>
              <a:t>A Cover letter is a motivation letter of introduction attached to another document (CV). /Michael Page/</a:t>
            </a:r>
          </a:p>
          <a:p>
            <a:r>
              <a:rPr lang="en-GB" sz="3600" cap="none" dirty="0"/>
              <a:t>Good Cover letter will help me to “sell” myself, to “sell” my application, because it acts as a personal introduction. /J. Smith/</a:t>
            </a:r>
          </a:p>
        </p:txBody>
      </p:sp>
    </p:spTree>
    <p:extLst>
      <p:ext uri="{BB962C8B-B14F-4D97-AF65-F5344CB8AC3E}">
        <p14:creationId xmlns:p14="http://schemas.microsoft.com/office/powerpoint/2010/main" val="2751054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6738A-CBAB-4DE5-BB3A-B3C95F9A6DDE}"/>
              </a:ext>
            </a:extLst>
          </p:cNvPr>
          <p:cNvSpPr>
            <a:spLocks noGrp="1"/>
          </p:cNvSpPr>
          <p:nvPr>
            <p:ph type="title"/>
          </p:nvPr>
        </p:nvSpPr>
        <p:spPr>
          <a:xfrm>
            <a:off x="913775" y="618518"/>
            <a:ext cx="9770267" cy="448284"/>
          </a:xfrm>
        </p:spPr>
        <p:txBody>
          <a:bodyPr>
            <a:normAutofit fontScale="90000"/>
          </a:bodyPr>
          <a:lstStyle/>
          <a:p>
            <a:r>
              <a:rPr lang="en-GB" sz="4400" dirty="0"/>
              <a:t>Personal development plan</a:t>
            </a:r>
          </a:p>
        </p:txBody>
      </p:sp>
      <p:sp>
        <p:nvSpPr>
          <p:cNvPr id="3" name="Content Placeholder 2">
            <a:extLst>
              <a:ext uri="{FF2B5EF4-FFF2-40B4-BE49-F238E27FC236}">
                <a16:creationId xmlns:a16="http://schemas.microsoft.com/office/drawing/2014/main" id="{417B4D3E-C858-4610-8D7D-E5910317A4E3}"/>
              </a:ext>
            </a:extLst>
          </p:cNvPr>
          <p:cNvSpPr>
            <a:spLocks noGrp="1"/>
          </p:cNvSpPr>
          <p:nvPr>
            <p:ph sz="quarter" idx="13"/>
          </p:nvPr>
        </p:nvSpPr>
        <p:spPr>
          <a:xfrm>
            <a:off x="192505" y="1660358"/>
            <a:ext cx="11085095" cy="4579126"/>
          </a:xfrm>
        </p:spPr>
        <p:txBody>
          <a:bodyPr>
            <a:normAutofit/>
          </a:bodyPr>
          <a:lstStyle/>
          <a:p>
            <a:r>
              <a:rPr lang="en-GB" sz="3600" cap="none" dirty="0"/>
              <a:t>Skill – Time management: I will take training from my tutor and work under their supervision to develop this skill area. (Timeline – 3 months)</a:t>
            </a:r>
          </a:p>
          <a:p>
            <a:r>
              <a:rPr lang="en-GB" sz="3600" cap="none" dirty="0"/>
              <a:t>Skill – Note taking: I will seek guidance from my supervisor and seniors to gain an upper hand at this skill area. (Timeline – 2 months)</a:t>
            </a:r>
          </a:p>
        </p:txBody>
      </p:sp>
    </p:spTree>
    <p:extLst>
      <p:ext uri="{BB962C8B-B14F-4D97-AF65-F5344CB8AC3E}">
        <p14:creationId xmlns:p14="http://schemas.microsoft.com/office/powerpoint/2010/main" val="3983317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A8003-A10D-4ACE-B3E8-C7D9E32E60B8}"/>
              </a:ext>
            </a:extLst>
          </p:cNvPr>
          <p:cNvSpPr>
            <a:spLocks noGrp="1"/>
          </p:cNvSpPr>
          <p:nvPr>
            <p:ph type="title"/>
          </p:nvPr>
        </p:nvSpPr>
        <p:spPr>
          <a:xfrm>
            <a:off x="913776" y="618517"/>
            <a:ext cx="9409320" cy="753083"/>
          </a:xfrm>
        </p:spPr>
        <p:txBody>
          <a:bodyPr/>
          <a:lstStyle/>
          <a:p>
            <a:r>
              <a:rPr lang="en-GB" dirty="0"/>
              <a:t>conclusion</a:t>
            </a:r>
          </a:p>
        </p:txBody>
      </p:sp>
      <p:sp>
        <p:nvSpPr>
          <p:cNvPr id="3" name="Content Placeholder 2">
            <a:extLst>
              <a:ext uri="{FF2B5EF4-FFF2-40B4-BE49-F238E27FC236}">
                <a16:creationId xmlns:a16="http://schemas.microsoft.com/office/drawing/2014/main" id="{125A6C79-D3D9-4B4A-A4B2-F16A32AB657E}"/>
              </a:ext>
            </a:extLst>
          </p:cNvPr>
          <p:cNvSpPr>
            <a:spLocks noGrp="1"/>
          </p:cNvSpPr>
          <p:nvPr>
            <p:ph sz="quarter" idx="13"/>
          </p:nvPr>
        </p:nvSpPr>
        <p:spPr>
          <a:xfrm>
            <a:off x="409074" y="1684421"/>
            <a:ext cx="10868526" cy="4555061"/>
          </a:xfrm>
        </p:spPr>
        <p:txBody>
          <a:bodyPr>
            <a:normAutofit lnSpcReduction="10000"/>
          </a:bodyPr>
          <a:lstStyle/>
          <a:p>
            <a:r>
              <a:rPr lang="en-GB" sz="3600" cap="none" dirty="0"/>
              <a:t>Based on above presentation, it is inferred that academic and employability skills are extremely important for every individual to enhance the overall personality.</a:t>
            </a:r>
          </a:p>
          <a:p>
            <a:r>
              <a:rPr lang="en-GB" sz="3600" cap="none" dirty="0"/>
              <a:t>The skills relate to any future career and if I have all the abilities and knowledges the skills can give me, I will be able to improve my workplace performance anywhere at any job.</a:t>
            </a:r>
          </a:p>
        </p:txBody>
      </p:sp>
    </p:spTree>
    <p:extLst>
      <p:ext uri="{BB962C8B-B14F-4D97-AF65-F5344CB8AC3E}">
        <p14:creationId xmlns:p14="http://schemas.microsoft.com/office/powerpoint/2010/main" val="2337013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1E910-82F9-443C-BABF-56B719DB1742}"/>
              </a:ext>
            </a:extLst>
          </p:cNvPr>
          <p:cNvSpPr>
            <a:spLocks noGrp="1"/>
          </p:cNvSpPr>
          <p:nvPr>
            <p:ph type="title"/>
          </p:nvPr>
        </p:nvSpPr>
        <p:spPr>
          <a:xfrm>
            <a:off x="913776" y="618518"/>
            <a:ext cx="9529636" cy="448284"/>
          </a:xfrm>
        </p:spPr>
        <p:txBody>
          <a:bodyPr>
            <a:normAutofit fontScale="90000"/>
          </a:bodyPr>
          <a:lstStyle/>
          <a:p>
            <a:r>
              <a:rPr lang="en-GB" sz="4400" dirty="0"/>
              <a:t>references</a:t>
            </a:r>
          </a:p>
        </p:txBody>
      </p:sp>
      <p:sp>
        <p:nvSpPr>
          <p:cNvPr id="3" name="Content Placeholder 2">
            <a:extLst>
              <a:ext uri="{FF2B5EF4-FFF2-40B4-BE49-F238E27FC236}">
                <a16:creationId xmlns:a16="http://schemas.microsoft.com/office/drawing/2014/main" id="{1F30672B-0D25-417F-8431-E46025EABA7F}"/>
              </a:ext>
            </a:extLst>
          </p:cNvPr>
          <p:cNvSpPr>
            <a:spLocks noGrp="1"/>
          </p:cNvSpPr>
          <p:nvPr>
            <p:ph sz="quarter" idx="13"/>
          </p:nvPr>
        </p:nvSpPr>
        <p:spPr>
          <a:xfrm>
            <a:off x="697832" y="1443789"/>
            <a:ext cx="10579768" cy="5221705"/>
          </a:xfrm>
        </p:spPr>
        <p:txBody>
          <a:bodyPr>
            <a:normAutofit/>
          </a:bodyPr>
          <a:lstStyle/>
          <a:p>
            <a:r>
              <a:rPr lang="en-GB" sz="2800" cap="none" dirty="0"/>
              <a:t>Carla </a:t>
            </a:r>
            <a:r>
              <a:rPr lang="en-GB" sz="2800" cap="none" dirty="0" err="1"/>
              <a:t>Crutsinger</a:t>
            </a:r>
            <a:r>
              <a:rPr lang="en-GB" sz="2800" cap="none" dirty="0"/>
              <a:t>, (1994) `</a:t>
            </a:r>
            <a:r>
              <a:rPr lang="en-GB" sz="2800" i="1" cap="none" dirty="0"/>
              <a:t>Thinking Smarter`</a:t>
            </a:r>
          </a:p>
          <a:p>
            <a:r>
              <a:rPr lang="en-GB" sz="2800" cap="none" dirty="0">
                <a:effectLst>
                  <a:outerShdw blurRad="38100" dist="38100" dir="2700000" algn="tl">
                    <a:srgbClr val="000000">
                      <a:alpha val="43137"/>
                    </a:srgbClr>
                  </a:outerShdw>
                </a:effectLst>
              </a:rPr>
              <a:t>Carla </a:t>
            </a:r>
            <a:r>
              <a:rPr lang="en-GB" sz="2800" cap="none" dirty="0" err="1">
                <a:effectLst>
                  <a:outerShdw blurRad="38100" dist="38100" dir="2700000" algn="tl">
                    <a:srgbClr val="000000">
                      <a:alpha val="43137"/>
                    </a:srgbClr>
                  </a:outerShdw>
                </a:effectLst>
              </a:rPr>
              <a:t>Crutsinger</a:t>
            </a:r>
            <a:r>
              <a:rPr lang="en-GB" sz="2800" cap="none" dirty="0">
                <a:effectLst>
                  <a:outerShdw blurRad="38100" dist="38100" dir="2700000" algn="tl">
                    <a:srgbClr val="000000">
                      <a:alpha val="43137"/>
                    </a:srgbClr>
                  </a:outerShdw>
                </a:effectLst>
              </a:rPr>
              <a:t>, (2015) `</a:t>
            </a:r>
            <a:r>
              <a:rPr lang="en-GB" sz="2800" i="1" cap="none" dirty="0">
                <a:effectLst>
                  <a:outerShdw blurRad="38100" dist="38100" dir="2700000" algn="tl">
                    <a:srgbClr val="000000">
                      <a:alpha val="43137"/>
                    </a:srgbClr>
                  </a:outerShdw>
                </a:effectLst>
              </a:rPr>
              <a:t>Effective Time management`</a:t>
            </a:r>
          </a:p>
          <a:p>
            <a:r>
              <a:rPr lang="en-GB" sz="2800" cap="none" dirty="0">
                <a:effectLst>
                  <a:outerShdw blurRad="38100" dist="38100" dir="2700000" algn="tl">
                    <a:srgbClr val="000000">
                      <a:alpha val="43137"/>
                    </a:srgbClr>
                  </a:outerShdw>
                </a:effectLst>
              </a:rPr>
              <a:t>Lecturer Anita Nan, (2020) lecture</a:t>
            </a:r>
          </a:p>
          <a:p>
            <a:r>
              <a:rPr lang="en-GB" sz="2800" cap="none" dirty="0">
                <a:effectLst>
                  <a:outerShdw blurRad="38100" dist="38100" dir="2700000" algn="tl">
                    <a:srgbClr val="000000">
                      <a:alpha val="43137"/>
                    </a:srgbClr>
                  </a:outerShdw>
                </a:effectLst>
              </a:rPr>
              <a:t>J. Connelly, (2017) `</a:t>
            </a:r>
            <a:r>
              <a:rPr lang="en-GB" sz="2800" i="1" cap="none" dirty="0">
                <a:effectLst>
                  <a:outerShdw blurRad="38100" dist="38100" dir="2700000" algn="tl">
                    <a:srgbClr val="000000">
                      <a:alpha val="43137"/>
                    </a:srgbClr>
                  </a:outerShdw>
                </a:effectLst>
              </a:rPr>
              <a:t>How to Take Great Notes`</a:t>
            </a:r>
          </a:p>
          <a:p>
            <a:r>
              <a:rPr lang="en-GB" sz="2800" cap="none" dirty="0">
                <a:effectLst>
                  <a:outerShdw blurRad="38100" dist="38100" dir="2700000" algn="tl">
                    <a:srgbClr val="000000">
                      <a:alpha val="43137"/>
                    </a:srgbClr>
                  </a:outerShdw>
                </a:effectLst>
              </a:rPr>
              <a:t>Harper Collins Publishers, `</a:t>
            </a:r>
            <a:r>
              <a:rPr lang="en-GB" sz="2800" i="1" cap="none" dirty="0">
                <a:effectLst>
                  <a:outerShdw blurRad="38100" dist="38100" dir="2700000" algn="tl">
                    <a:srgbClr val="000000">
                      <a:alpha val="43137"/>
                    </a:srgbClr>
                  </a:outerShdw>
                </a:effectLst>
              </a:rPr>
              <a:t>Collins English Dictionary`</a:t>
            </a:r>
          </a:p>
          <a:p>
            <a:r>
              <a:rPr lang="en-GB" sz="2800" cap="none" dirty="0">
                <a:effectLst>
                  <a:outerShdw blurRad="38100" dist="38100" dir="2700000" algn="tl">
                    <a:srgbClr val="000000">
                      <a:alpha val="43137"/>
                    </a:srgbClr>
                  </a:outerShdw>
                </a:effectLst>
              </a:rPr>
              <a:t>Secretary Journal, (2007)</a:t>
            </a:r>
          </a:p>
          <a:p>
            <a:r>
              <a:rPr lang="en-GB" sz="2800" cap="none" dirty="0">
                <a:effectLst>
                  <a:outerShdw blurRad="38100" dist="38100" dir="2700000" algn="tl">
                    <a:srgbClr val="000000">
                      <a:alpha val="43137"/>
                    </a:srgbClr>
                  </a:outerShdw>
                </a:effectLst>
              </a:rPr>
              <a:t>Jemma Smith, (2019) `</a:t>
            </a:r>
            <a:r>
              <a:rPr lang="en-GB" sz="2800" i="1" cap="none" dirty="0">
                <a:effectLst>
                  <a:outerShdw blurRad="38100" dist="38100" dir="2700000" algn="tl">
                    <a:srgbClr val="000000">
                      <a:alpha val="43137"/>
                    </a:srgbClr>
                  </a:outerShdw>
                </a:effectLst>
              </a:rPr>
              <a:t>Prospects`</a:t>
            </a:r>
          </a:p>
          <a:p>
            <a:pPr marL="0" indent="0">
              <a:buNone/>
            </a:pPr>
            <a:endParaRPr lang="en-GB" sz="2800" cap="none" dirty="0">
              <a:effectLst>
                <a:outerShdw blurRad="38100" dist="38100" dir="2700000" algn="tl">
                  <a:srgbClr val="000000">
                    <a:alpha val="43137"/>
                  </a:srgbClr>
                </a:outerShdw>
              </a:effectLst>
            </a:endParaRPr>
          </a:p>
          <a:p>
            <a:endParaRPr lang="en-GB" sz="2800" cap="none"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00200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F0120-BF72-447D-8601-CDA2F9EB198F}"/>
              </a:ext>
            </a:extLst>
          </p:cNvPr>
          <p:cNvSpPr>
            <a:spLocks noGrp="1"/>
          </p:cNvSpPr>
          <p:nvPr>
            <p:ph type="title"/>
          </p:nvPr>
        </p:nvSpPr>
        <p:spPr>
          <a:xfrm>
            <a:off x="913775" y="618517"/>
            <a:ext cx="10364451" cy="3857230"/>
          </a:xfrm>
        </p:spPr>
        <p:txBody>
          <a:bodyPr>
            <a:normAutofit/>
          </a:bodyPr>
          <a:lstStyle/>
          <a:p>
            <a:r>
              <a:rPr lang="en-GB" sz="4800" dirty="0"/>
              <a:t>Thank</a:t>
            </a:r>
            <a:br>
              <a:rPr lang="en-GB" sz="4800" dirty="0"/>
            </a:br>
            <a:r>
              <a:rPr lang="en-GB" sz="4800" dirty="0"/>
              <a:t>you!</a:t>
            </a:r>
          </a:p>
        </p:txBody>
      </p:sp>
      <p:sp>
        <p:nvSpPr>
          <p:cNvPr id="3" name="Content Placeholder 2">
            <a:extLst>
              <a:ext uri="{FF2B5EF4-FFF2-40B4-BE49-F238E27FC236}">
                <a16:creationId xmlns:a16="http://schemas.microsoft.com/office/drawing/2014/main" id="{3DB97287-D95D-4738-9A2A-8865CA08A455}"/>
              </a:ext>
            </a:extLst>
          </p:cNvPr>
          <p:cNvSpPr>
            <a:spLocks noGrp="1"/>
          </p:cNvSpPr>
          <p:nvPr>
            <p:ph sz="quarter" idx="13"/>
          </p:nvPr>
        </p:nvSpPr>
        <p:spPr>
          <a:xfrm>
            <a:off x="913774" y="4981074"/>
            <a:ext cx="10364450" cy="810125"/>
          </a:xfrm>
        </p:spPr>
        <p:txBody>
          <a:bodyPr>
            <a:normAutofit/>
          </a:bodyPr>
          <a:lstStyle/>
          <a:p>
            <a:pPr marL="0" indent="0">
              <a:buNone/>
            </a:pPr>
            <a:r>
              <a:rPr lang="en-GB" sz="2800" dirty="0"/>
              <a:t>Any questions …</a:t>
            </a:r>
          </a:p>
        </p:txBody>
      </p:sp>
    </p:spTree>
    <p:extLst>
      <p:ext uri="{BB962C8B-B14F-4D97-AF65-F5344CB8AC3E}">
        <p14:creationId xmlns:p14="http://schemas.microsoft.com/office/powerpoint/2010/main" val="305402035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129</TotalTime>
  <Words>784</Words>
  <Application>Microsoft Office PowerPoint</Application>
  <PresentationFormat>Widescreen</PresentationFormat>
  <Paragraphs>63</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Tw Cen MT</vt:lpstr>
      <vt:lpstr>Droplet</vt:lpstr>
      <vt:lpstr>Zhulvena Siderova 2009041 Academic and Employability skills BMSW4001 lecturer: Anita Nan</vt:lpstr>
      <vt:lpstr>Overview:</vt:lpstr>
      <vt:lpstr>Introduction</vt:lpstr>
      <vt:lpstr>SWOT Analysis</vt:lpstr>
      <vt:lpstr>Time management</vt:lpstr>
      <vt:lpstr>note taking</vt:lpstr>
      <vt:lpstr>Cv writing</vt:lpstr>
      <vt:lpstr>Cover letter</vt:lpstr>
      <vt:lpstr>Personal development plan</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Zhulvena Siderova 2009041 Academic and Employability skills BMSW4001 lecturer: Anita Nan</dc:title>
  <dc:creator>Zhulvena Siderova (2009041)</dc:creator>
  <cp:lastModifiedBy>Zhulvena Siderova (2009041)</cp:lastModifiedBy>
  <cp:revision>15</cp:revision>
  <dcterms:created xsi:type="dcterms:W3CDTF">2020-12-02T15:17:49Z</dcterms:created>
  <dcterms:modified xsi:type="dcterms:W3CDTF">2020-12-02T17:27:08Z</dcterms:modified>
</cp:coreProperties>
</file>